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67" r:id="rId5"/>
    <p:sldId id="268" r:id="rId6"/>
    <p:sldId id="269" r:id="rId7"/>
    <p:sldId id="257" r:id="rId8"/>
    <p:sldId id="258" r:id="rId9"/>
    <p:sldId id="259" r:id="rId10"/>
    <p:sldId id="271" r:id="rId11"/>
    <p:sldId id="272" r:id="rId12"/>
    <p:sldId id="260" r:id="rId13"/>
    <p:sldId id="261" r:id="rId1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158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ts val="1155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ts val="1155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ts val="1155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ts val="1155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ts val="1155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71448" y="8313494"/>
            <a:ext cx="119379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ts val="1155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036" y="3052825"/>
            <a:ext cx="5706364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2520"/>
              </a:lnSpc>
              <a:tabLst>
                <a:tab pos="1369060" algn="l"/>
              </a:tabLst>
            </a:pPr>
            <a:r>
              <a:rPr sz="2800" spc="125" dirty="0">
                <a:solidFill>
                  <a:srgbClr val="0070C0"/>
                </a:solidFill>
                <a:latin typeface="Century"/>
                <a:cs typeface="Century"/>
              </a:rPr>
              <a:t>CS</a:t>
            </a:r>
            <a:r>
              <a:rPr sz="2800" spc="254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lang="en-US" sz="2800" spc="40" dirty="0" smtClean="0">
                <a:solidFill>
                  <a:srgbClr val="0070C0"/>
                </a:solidFill>
                <a:latin typeface="Century"/>
                <a:cs typeface="Century"/>
              </a:rPr>
              <a:t>118</a:t>
            </a:r>
            <a:r>
              <a:rPr sz="2800" spc="40" dirty="0" smtClean="0">
                <a:solidFill>
                  <a:srgbClr val="0070C0"/>
                </a:solidFill>
                <a:latin typeface="Century"/>
                <a:cs typeface="Century"/>
              </a:rPr>
              <a:t>:</a:t>
            </a:r>
            <a:r>
              <a:rPr sz="2800" spc="40" dirty="0">
                <a:solidFill>
                  <a:srgbClr val="0070C0"/>
                </a:solidFill>
                <a:latin typeface="Century"/>
                <a:cs typeface="Century"/>
              </a:rPr>
              <a:t>	</a:t>
            </a:r>
            <a:r>
              <a:rPr lang="en-US" sz="2800" spc="70" dirty="0" smtClean="0">
                <a:solidFill>
                  <a:srgbClr val="0070C0"/>
                </a:solidFill>
                <a:latin typeface="Century"/>
                <a:cs typeface="Century"/>
              </a:rPr>
              <a:t>Bridges versus Routers: </a:t>
            </a:r>
            <a:r>
              <a:rPr lang="en-US" sz="2800" spc="50" dirty="0" smtClean="0">
                <a:solidFill>
                  <a:srgbClr val="0070C0"/>
                </a:solidFill>
                <a:latin typeface="Century"/>
                <a:cs typeface="Century"/>
              </a:rPr>
              <a:t>To Switch or to Route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2450" spc="110" dirty="0">
                <a:latin typeface="Century"/>
                <a:cs typeface="Century"/>
              </a:rPr>
              <a:t>George</a:t>
            </a:r>
            <a:r>
              <a:rPr sz="2450" spc="150" dirty="0">
                <a:latin typeface="Century"/>
                <a:cs typeface="Century"/>
              </a:rPr>
              <a:t> </a:t>
            </a:r>
            <a:r>
              <a:rPr sz="2450" spc="40" dirty="0">
                <a:latin typeface="Century"/>
                <a:cs typeface="Century"/>
              </a:rPr>
              <a:t>Varghese</a:t>
            </a:r>
            <a:endParaRPr sz="2450" dirty="0">
              <a:latin typeface="Century"/>
              <a:cs typeface="Century"/>
            </a:endParaRPr>
          </a:p>
        </p:txBody>
      </p:sp>
      <p:pic>
        <p:nvPicPr>
          <p:cNvPr id="1026" name="Picture 2" descr="Free Jury Cliparts, Download Free Clip Art, Free Clip Art on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05400"/>
            <a:ext cx="48768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984885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WHY SPANNING TREES ARE </a:t>
            </a:r>
            <a:r>
              <a:rPr lang="en-US" sz="3200" dirty="0" smtClean="0">
                <a:solidFill>
                  <a:srgbClr val="FF0000"/>
                </a:solidFill>
              </a:rPr>
              <a:t>BAD</a:t>
            </a:r>
            <a:r>
              <a:rPr lang="en-US" sz="3200" dirty="0" smtClean="0">
                <a:solidFill>
                  <a:schemeClr val="tx1"/>
                </a:solidFill>
              </a:rPr>
              <a:t> IN THE WIDE AREA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048000" y="2590800"/>
            <a:ext cx="1676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09600" y="5334000"/>
            <a:ext cx="1676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334000" y="5486400"/>
            <a:ext cx="1676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603812"/>
            <a:ext cx="72327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468906"/>
            <a:ext cx="72327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r>
              <a:rPr lang="en-US" sz="4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8400" y="5630161"/>
            <a:ext cx="72327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r>
              <a:rPr lang="en-US" sz="40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325" y="5659364"/>
            <a:ext cx="72327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r>
              <a:rPr lang="en-US" sz="4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69224" y="3385589"/>
            <a:ext cx="72327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r>
              <a:rPr lang="en-US" sz="4000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000" y="4626114"/>
            <a:ext cx="72327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r>
              <a:rPr lang="en-US" sz="4000" dirty="0"/>
              <a:t>5</a:t>
            </a:r>
          </a:p>
        </p:txBody>
      </p:sp>
      <p:cxnSp>
        <p:nvCxnSpPr>
          <p:cNvPr id="21" name="Straight Connector 20"/>
          <p:cNvCxnSpPr>
            <a:stCxn id="4" idx="2"/>
          </p:cNvCxnSpPr>
          <p:nvPr/>
        </p:nvCxnSpPr>
        <p:spPr>
          <a:xfrm flipH="1">
            <a:off x="2800037" y="3086100"/>
            <a:ext cx="253163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</p:cNvCxnSpPr>
          <p:nvPr/>
        </p:nvCxnSpPr>
        <p:spPr>
          <a:xfrm flipH="1">
            <a:off x="1828800" y="3957755"/>
            <a:ext cx="457200" cy="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3"/>
          </p:cNvCxnSpPr>
          <p:nvPr/>
        </p:nvCxnSpPr>
        <p:spPr>
          <a:xfrm flipH="1">
            <a:off x="1447800" y="5176792"/>
            <a:ext cx="76200" cy="21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1"/>
          </p:cNvCxnSpPr>
          <p:nvPr/>
        </p:nvCxnSpPr>
        <p:spPr>
          <a:xfrm flipV="1">
            <a:off x="2057400" y="5984104"/>
            <a:ext cx="381000" cy="2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  <a:endCxn id="16" idx="1"/>
          </p:cNvCxnSpPr>
          <p:nvPr/>
        </p:nvCxnSpPr>
        <p:spPr>
          <a:xfrm>
            <a:off x="3161675" y="5984104"/>
            <a:ext cx="1296650" cy="2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0" y="3200400"/>
            <a:ext cx="197224" cy="18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9" idx="0"/>
          </p:cNvCxnSpPr>
          <p:nvPr/>
        </p:nvCxnSpPr>
        <p:spPr>
          <a:xfrm>
            <a:off x="5334000" y="4093475"/>
            <a:ext cx="742638" cy="53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2"/>
          </p:cNvCxnSpPr>
          <p:nvPr/>
        </p:nvCxnSpPr>
        <p:spPr>
          <a:xfrm>
            <a:off x="6076638" y="5334000"/>
            <a:ext cx="361637" cy="29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30071" y="2010163"/>
            <a:ext cx="197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Chicago Office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889" y="6467052"/>
            <a:ext cx="137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LA  Office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70312" y="6697884"/>
            <a:ext cx="189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Tampa  Office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505200" y="5659364"/>
            <a:ext cx="511038" cy="817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429000" y="5482080"/>
            <a:ext cx="697606" cy="994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651697" y="6697884"/>
            <a:ext cx="24804" cy="168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7400" y="8464205"/>
            <a:ext cx="4817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Spanning Tree algorithm has to break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Loops.  So can’t use say this link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5"/>
              </a:lnSpc>
            </a:pPr>
            <a:r>
              <a:rPr spc="-65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3400" y="990600"/>
            <a:ext cx="6019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35" dirty="0" smtClean="0">
                <a:solidFill>
                  <a:srgbClr val="0070C0"/>
                </a:solidFill>
                <a:latin typeface="PMingLiU"/>
                <a:cs typeface="PMingLiU"/>
              </a:rPr>
              <a:t>Why hierarchical addresses?</a:t>
            </a:r>
            <a:endParaRPr sz="28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82" y="2057400"/>
            <a:ext cx="7099130" cy="4796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scaling </a:t>
            </a:r>
            <a:r>
              <a:rPr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5080" indent="-199390">
              <a:lnSpc>
                <a:spcPct val="116599"/>
              </a:lnSpc>
              <a:spcBef>
                <a:spcPts val="14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used bridges to connect the global Internet, each bridge would store billions of MAC addresses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72517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MAC addresses are flat and unique worldwide but IP addresses are </a:t>
            </a:r>
            <a:r>
              <a:rPr lang="en-US" sz="2400" spc="6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endParaRPr lang="en-US" sz="2050" spc="25" dirty="0" smtClean="0">
              <a:solidFill>
                <a:srgbClr val="00B050"/>
              </a:solidFill>
              <a:latin typeface="PMingLiU"/>
              <a:cs typeface="PMingLiU"/>
            </a:endParaRPr>
          </a:p>
          <a:p>
            <a:pPr marL="358140" marR="72517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requires hierarchy.  Like telephone numbers and postal addresses but IP is weirder as we said in the </a:t>
            </a:r>
            <a:r>
              <a:rPr lang="en-US" sz="2400" spc="6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Miniflip</a:t>
            </a:r>
            <a:r>
              <a:rPr lang="en-US"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we will study next</a:t>
            </a:r>
            <a:endParaRPr lang="en-US" sz="2400" spc="25" dirty="0">
              <a:latin typeface="PMingLiU"/>
              <a:cs typeface="PMingLiU"/>
            </a:endParaRPr>
          </a:p>
          <a:p>
            <a:pPr marL="358140" marR="72517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endParaRPr sz="2400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233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5"/>
              </a:lnSpc>
            </a:pPr>
            <a:r>
              <a:rPr spc="-65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09800" y="685800"/>
            <a:ext cx="4267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sz="2800" spc="2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Bridges </a:t>
            </a:r>
            <a:r>
              <a:rPr sz="2800" spc="25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752600"/>
            <a:ext cx="5779515" cy="4108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5080" indent="-199390">
              <a:lnSpc>
                <a:spcPct val="116599"/>
              </a:lnSpc>
              <a:buFont typeface="Times New Roman"/>
              <a:buChar char="•"/>
              <a:tabLst>
                <a:tab pos="212725" algn="l"/>
              </a:tabLst>
            </a:pPr>
            <a:r>
              <a:rPr sz="2400" spc="40" dirty="0">
                <a:solidFill>
                  <a:srgbClr val="00B050"/>
                </a:solidFill>
                <a:latin typeface="PMingLiU"/>
                <a:cs typeface="PMingLiU"/>
              </a:rPr>
              <a:t>Generality:</a:t>
            </a:r>
            <a:r>
              <a:rPr sz="2400" spc="40" dirty="0">
                <a:latin typeface="PMingLiU"/>
                <a:cs typeface="PMingLiU"/>
              </a:rPr>
              <a:t> </a:t>
            </a:r>
            <a:r>
              <a:rPr sz="2400" spc="25" dirty="0">
                <a:latin typeface="PMingLiU"/>
                <a:cs typeface="PMingLiU"/>
              </a:rPr>
              <a:t>Bridges </a:t>
            </a:r>
            <a:r>
              <a:rPr sz="2400" spc="-10" dirty="0">
                <a:latin typeface="PMingLiU"/>
                <a:cs typeface="PMingLiU"/>
              </a:rPr>
              <a:t>allow </a:t>
            </a:r>
            <a:r>
              <a:rPr sz="2400" spc="65" dirty="0">
                <a:latin typeface="PMingLiU"/>
                <a:cs typeface="PMingLiU"/>
              </a:rPr>
              <a:t>stations </a:t>
            </a:r>
            <a:r>
              <a:rPr sz="2400" spc="60" dirty="0">
                <a:latin typeface="PMingLiU"/>
                <a:cs typeface="PMingLiU"/>
              </a:rPr>
              <a:t>with </a:t>
            </a:r>
            <a:r>
              <a:rPr sz="2400" spc="15" dirty="0">
                <a:latin typeface="PMingLiU"/>
                <a:cs typeface="PMingLiU"/>
              </a:rPr>
              <a:t>different  </a:t>
            </a:r>
            <a:r>
              <a:rPr sz="2400" spc="60" dirty="0">
                <a:latin typeface="PMingLiU"/>
                <a:cs typeface="PMingLiU"/>
              </a:rPr>
              <a:t>routing </a:t>
            </a:r>
            <a:r>
              <a:rPr sz="2400" spc="35" dirty="0">
                <a:latin typeface="PMingLiU"/>
                <a:cs typeface="PMingLiU"/>
              </a:rPr>
              <a:t>protocols </a:t>
            </a:r>
            <a:r>
              <a:rPr sz="2400" spc="90" dirty="0">
                <a:latin typeface="PMingLiU"/>
                <a:cs typeface="PMingLiU"/>
              </a:rPr>
              <a:t>to </a:t>
            </a:r>
            <a:r>
              <a:rPr sz="2400" spc="20" dirty="0">
                <a:latin typeface="PMingLiU"/>
                <a:cs typeface="PMingLiU"/>
              </a:rPr>
              <a:t>use </a:t>
            </a:r>
            <a:r>
              <a:rPr sz="2400" spc="90" dirty="0">
                <a:latin typeface="PMingLiU"/>
                <a:cs typeface="PMingLiU"/>
              </a:rPr>
              <a:t>the </a:t>
            </a:r>
            <a:r>
              <a:rPr sz="2400" spc="40" dirty="0">
                <a:latin typeface="PMingLiU"/>
                <a:cs typeface="PMingLiU"/>
              </a:rPr>
              <a:t>same </a:t>
            </a:r>
            <a:r>
              <a:rPr sz="2400" spc="70" dirty="0">
                <a:latin typeface="PMingLiU"/>
                <a:cs typeface="PMingLiU"/>
              </a:rPr>
              <a:t>Extended</a:t>
            </a:r>
            <a:r>
              <a:rPr sz="2400" spc="245" dirty="0">
                <a:latin typeface="PMingLiU"/>
                <a:cs typeface="PMingLiU"/>
              </a:rPr>
              <a:t> </a:t>
            </a:r>
            <a:r>
              <a:rPr sz="2400" spc="25" dirty="0">
                <a:latin typeface="PMingLiU"/>
                <a:cs typeface="PMingLiU"/>
              </a:rPr>
              <a:t>LAN.</a:t>
            </a:r>
            <a:endParaRPr sz="2400" dirty="0">
              <a:latin typeface="PMingLiU"/>
              <a:cs typeface="PMingLiU"/>
            </a:endParaRPr>
          </a:p>
          <a:p>
            <a:pPr marL="212090" marR="5715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45" dirty="0">
                <a:solidFill>
                  <a:srgbClr val="00B050"/>
                </a:solidFill>
                <a:latin typeface="PMingLiU"/>
                <a:cs typeface="PMingLiU"/>
              </a:rPr>
              <a:t>Cost-Performance</a:t>
            </a:r>
            <a:r>
              <a:rPr sz="2400" spc="45" dirty="0">
                <a:latin typeface="PMingLiU"/>
                <a:cs typeface="PMingLiU"/>
              </a:rPr>
              <a:t> </a:t>
            </a:r>
            <a:r>
              <a:rPr sz="2400" spc="20" dirty="0">
                <a:latin typeface="PMingLiU"/>
                <a:cs typeface="PMingLiU"/>
              </a:rPr>
              <a:t>(since </a:t>
            </a:r>
            <a:r>
              <a:rPr sz="2400" spc="75" dirty="0">
                <a:latin typeface="PMingLiU"/>
                <a:cs typeface="PMingLiU"/>
              </a:rPr>
              <a:t>they </a:t>
            </a:r>
            <a:r>
              <a:rPr sz="2400" spc="35" dirty="0">
                <a:latin typeface="PMingLiU"/>
                <a:cs typeface="PMingLiU"/>
              </a:rPr>
              <a:t>do </a:t>
            </a:r>
            <a:r>
              <a:rPr sz="2400" spc="-10" dirty="0">
                <a:latin typeface="PMingLiU"/>
                <a:cs typeface="PMingLiU"/>
              </a:rPr>
              <a:t>less, </a:t>
            </a:r>
            <a:r>
              <a:rPr sz="2400" spc="30" dirty="0">
                <a:latin typeface="PMingLiU"/>
                <a:cs typeface="PMingLiU"/>
              </a:rPr>
              <a:t>bridges </a:t>
            </a:r>
            <a:r>
              <a:rPr sz="2400" spc="35" dirty="0">
                <a:latin typeface="PMingLiU"/>
                <a:cs typeface="PMingLiU"/>
              </a:rPr>
              <a:t>cost  </a:t>
            </a:r>
            <a:r>
              <a:rPr sz="2400" spc="-20" dirty="0">
                <a:latin typeface="PMingLiU"/>
                <a:cs typeface="PMingLiU"/>
              </a:rPr>
              <a:t>less </a:t>
            </a:r>
            <a:r>
              <a:rPr sz="2400" spc="114" dirty="0">
                <a:latin typeface="PMingLiU"/>
                <a:cs typeface="PMingLiU"/>
              </a:rPr>
              <a:t>than </a:t>
            </a:r>
            <a:r>
              <a:rPr sz="2400" spc="60" dirty="0">
                <a:latin typeface="PMingLiU"/>
                <a:cs typeface="PMingLiU"/>
              </a:rPr>
              <a:t>routers with </a:t>
            </a:r>
            <a:r>
              <a:rPr sz="2400" spc="90" dirty="0">
                <a:latin typeface="PMingLiU"/>
                <a:cs typeface="PMingLiU"/>
              </a:rPr>
              <a:t>the </a:t>
            </a:r>
            <a:r>
              <a:rPr sz="2400" spc="40" dirty="0">
                <a:latin typeface="PMingLiU"/>
                <a:cs typeface="PMingLiU"/>
              </a:rPr>
              <a:t>same</a:t>
            </a:r>
            <a:r>
              <a:rPr sz="2400" spc="190" dirty="0">
                <a:latin typeface="PMingLiU"/>
                <a:cs typeface="PMingLiU"/>
              </a:rPr>
              <a:t> </a:t>
            </a:r>
            <a:r>
              <a:rPr sz="2400" spc="45" dirty="0">
                <a:latin typeface="PMingLiU"/>
                <a:cs typeface="PMingLiU"/>
              </a:rPr>
              <a:t>performance)</a:t>
            </a:r>
            <a:endParaRPr sz="2400" dirty="0">
              <a:latin typeface="PMingLiU"/>
              <a:cs typeface="PMingLiU"/>
            </a:endParaRPr>
          </a:p>
          <a:p>
            <a:pPr marL="212090" marR="395605" indent="-199390">
              <a:lnSpc>
                <a:spcPct val="116100"/>
              </a:lnSpc>
              <a:spcBef>
                <a:spcPts val="910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400" spc="30" dirty="0" smtClean="0">
                <a:solidFill>
                  <a:srgbClr val="00B050"/>
                </a:solidFill>
                <a:latin typeface="PMingLiU"/>
                <a:cs typeface="PMingLiU"/>
              </a:rPr>
              <a:t>Control Traffic: </a:t>
            </a:r>
            <a:r>
              <a:rPr sz="2400" spc="30" dirty="0" smtClean="0">
                <a:latin typeface="PMingLiU"/>
                <a:cs typeface="PMingLiU"/>
              </a:rPr>
              <a:t>Smaller </a:t>
            </a:r>
            <a:r>
              <a:rPr sz="2400" spc="80" dirty="0">
                <a:latin typeface="PMingLiU"/>
                <a:cs typeface="PMingLiU"/>
              </a:rPr>
              <a:t>amount </a:t>
            </a:r>
            <a:r>
              <a:rPr sz="2400" spc="-50" dirty="0">
                <a:latin typeface="PMingLiU"/>
                <a:cs typeface="PMingLiU"/>
              </a:rPr>
              <a:t>of </a:t>
            </a:r>
            <a:r>
              <a:rPr sz="2400" spc="60" dirty="0">
                <a:latin typeface="PMingLiU"/>
                <a:cs typeface="PMingLiU"/>
              </a:rPr>
              <a:t>routing </a:t>
            </a:r>
            <a:r>
              <a:rPr sz="2400" spc="35" dirty="0">
                <a:latin typeface="PMingLiU"/>
                <a:cs typeface="PMingLiU"/>
              </a:rPr>
              <a:t>control </a:t>
            </a:r>
            <a:r>
              <a:rPr sz="2400" spc="10" dirty="0">
                <a:latin typeface="PMingLiU"/>
                <a:cs typeface="PMingLiU"/>
              </a:rPr>
              <a:t>traffic  </a:t>
            </a:r>
            <a:r>
              <a:rPr sz="2400" spc="55" dirty="0">
                <a:latin typeface="PMingLiU"/>
                <a:cs typeface="PMingLiU"/>
              </a:rPr>
              <a:t>(Spanning </a:t>
            </a:r>
            <a:r>
              <a:rPr sz="2400" spc="25" dirty="0">
                <a:latin typeface="PMingLiU"/>
                <a:cs typeface="PMingLiU"/>
              </a:rPr>
              <a:t>Tree </a:t>
            </a:r>
            <a:r>
              <a:rPr sz="2400" spc="10" dirty="0">
                <a:latin typeface="PMingLiU"/>
                <a:cs typeface="PMingLiU"/>
              </a:rPr>
              <a:t>traffic </a:t>
            </a:r>
            <a:r>
              <a:rPr sz="2400" spc="-15" dirty="0">
                <a:latin typeface="PMingLiU"/>
                <a:cs typeface="PMingLiU"/>
              </a:rPr>
              <a:t>is </a:t>
            </a:r>
            <a:r>
              <a:rPr sz="2400" spc="25" dirty="0">
                <a:latin typeface="PMingLiU"/>
                <a:cs typeface="PMingLiU"/>
              </a:rPr>
              <a:t>small </a:t>
            </a:r>
            <a:r>
              <a:rPr sz="2400" spc="40" dirty="0">
                <a:latin typeface="PMingLiU"/>
                <a:cs typeface="PMingLiU"/>
              </a:rPr>
              <a:t>by</a:t>
            </a:r>
            <a:r>
              <a:rPr sz="2400" spc="390" dirty="0">
                <a:latin typeface="PMingLiU"/>
                <a:cs typeface="PMingLiU"/>
              </a:rPr>
              <a:t> </a:t>
            </a:r>
            <a:r>
              <a:rPr sz="2400" spc="40" dirty="0">
                <a:latin typeface="PMingLiU"/>
                <a:cs typeface="PMingLiU"/>
              </a:rPr>
              <a:t>comparison)</a:t>
            </a:r>
            <a:endParaRPr sz="2400" dirty="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5"/>
              </a:lnSpc>
            </a:pPr>
            <a:r>
              <a:rPr spc="-65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13607" y="660400"/>
            <a:ext cx="22727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35" dirty="0">
                <a:solidFill>
                  <a:srgbClr val="0070C0"/>
                </a:solidFill>
                <a:latin typeface="PMingLiU"/>
                <a:cs typeface="PMingLiU"/>
              </a:rPr>
              <a:t>Conclusion</a:t>
            </a:r>
            <a:endParaRPr sz="28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070" y="1828800"/>
            <a:ext cx="5786755" cy="5661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has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5080" indent="-199390">
              <a:lnSpc>
                <a:spcPct val="116599"/>
              </a:lnSpc>
              <a:spcBef>
                <a:spcPts val="14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72517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050" spc="25" dirty="0" smtClean="0">
                <a:latin typeface="PMingLiU"/>
                <a:cs typeface="PMingLiU"/>
              </a:rPr>
              <a:t>.</a:t>
            </a:r>
            <a:endParaRPr lang="en-US" sz="2050" spc="25" dirty="0" smtClean="0">
              <a:latin typeface="PMingLiU"/>
              <a:cs typeface="PMingLiU"/>
            </a:endParaRPr>
          </a:p>
          <a:p>
            <a:pPr marL="358140" marR="72517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routers today are multiport devices some ports can be bridges (switched ports) and some can be routers (router ports). Manager can configure</a:t>
            </a:r>
            <a:endParaRPr lang="en-US" sz="2400" spc="25" dirty="0">
              <a:latin typeface="PMingLiU"/>
              <a:cs typeface="PMingLiU"/>
            </a:endParaRPr>
          </a:p>
          <a:p>
            <a:pPr marL="358140" marR="72517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endParaRPr sz="2400" dirty="0">
              <a:latin typeface="PMingLiU"/>
              <a:cs typeface="PMingLiU"/>
            </a:endParaRPr>
          </a:p>
        </p:txBody>
      </p:sp>
      <p:pic>
        <p:nvPicPr>
          <p:cNvPr id="5" name="Picture 2" descr="Free Jury Cliparts, Download Free Clip Art, Free Clip Art on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489902"/>
            <a:ext cx="3048000" cy="23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048000"/>
            <a:ext cx="2438400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Bridge</a:t>
            </a:r>
            <a:endParaRPr lang="en-US" sz="6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4155996"/>
            <a:ext cx="0" cy="11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1981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6340" y="195834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1100" y="52578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0200" y="52578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5410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19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595884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33444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</a:t>
            </a:r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5958839"/>
            <a:ext cx="2971801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</a:t>
            </a:r>
            <a:r>
              <a:rPr lang="en-US" sz="4400" dirty="0"/>
              <a:t>A</a:t>
            </a:r>
            <a:r>
              <a:rPr lang="en-US" sz="4400" dirty="0" smtClean="0"/>
              <a:t>  B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96340" y="601980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05599" y="3048000"/>
            <a:ext cx="0" cy="764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9698" y="2888693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A, B </a:t>
            </a:r>
            <a:endParaRPr lang="en-US" sz="5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3989" y="3776067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cxnSp>
        <p:nvCxnSpPr>
          <p:cNvPr id="8" name="Straight Arrow Connector 7"/>
          <p:cNvCxnSpPr>
            <a:stCxn id="22" idx="2"/>
          </p:cNvCxnSpPr>
          <p:nvPr/>
        </p:nvCxnSpPr>
        <p:spPr>
          <a:xfrm flipH="1" flipV="1">
            <a:off x="5996939" y="4155996"/>
            <a:ext cx="1" cy="54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93" y="7848600"/>
            <a:ext cx="5592621" cy="1446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 smtClean="0">
                <a:solidFill>
                  <a:srgbClr val="00B050"/>
                </a:solidFill>
              </a:rPr>
              <a:t>How to build database </a:t>
            </a:r>
          </a:p>
          <a:p>
            <a:r>
              <a:rPr lang="en-US" sz="4400" i="1" dirty="0" smtClean="0">
                <a:solidFill>
                  <a:srgbClr val="00B050"/>
                </a:solidFill>
              </a:rPr>
              <a:t>automatically?</a:t>
            </a:r>
          </a:p>
        </p:txBody>
      </p:sp>
    </p:spTree>
    <p:extLst>
      <p:ext uri="{BB962C8B-B14F-4D97-AF65-F5344CB8AC3E}">
        <p14:creationId xmlns:p14="http://schemas.microsoft.com/office/powerpoint/2010/main" val="8734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1470" y="1224498"/>
            <a:ext cx="1955800" cy="1129030"/>
          </a:xfrm>
          <a:custGeom>
            <a:avLst/>
            <a:gdLst/>
            <a:ahLst/>
            <a:cxnLst/>
            <a:rect l="l" t="t" r="r" b="b"/>
            <a:pathLst>
              <a:path w="1955800" h="1129030">
                <a:moveTo>
                  <a:pt x="0" y="1128532"/>
                </a:moveTo>
                <a:lnTo>
                  <a:pt x="1955380" y="1128532"/>
                </a:lnTo>
                <a:lnTo>
                  <a:pt x="1955380" y="0"/>
                </a:lnTo>
                <a:lnTo>
                  <a:pt x="0" y="0"/>
                </a:lnTo>
                <a:lnTo>
                  <a:pt x="0" y="1128532"/>
                </a:lnTo>
                <a:close/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6674" y="1403268"/>
            <a:ext cx="1207135" cy="681990"/>
          </a:xfrm>
          <a:prstGeom prst="rect">
            <a:avLst/>
          </a:prstGeom>
          <a:ln w="11173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7804" marR="165100" indent="-22860">
              <a:lnSpc>
                <a:spcPct val="79600"/>
              </a:lnSpc>
              <a:spcBef>
                <a:spcPts val="615"/>
              </a:spcBef>
            </a:pPr>
            <a:r>
              <a:rPr sz="1750" spc="5" dirty="0">
                <a:latin typeface="Courier New"/>
                <a:cs typeface="Courier New"/>
              </a:rPr>
              <a:t>REPEAT  FRAMES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917" y="1045730"/>
            <a:ext cx="3341370" cy="1620520"/>
          </a:xfrm>
          <a:prstGeom prst="rect">
            <a:avLst/>
          </a:prstGeom>
          <a:ln w="111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63550" marR="309880" indent="212090">
              <a:lnSpc>
                <a:spcPct val="117300"/>
              </a:lnSpc>
            </a:pPr>
            <a:r>
              <a:rPr sz="1750" spc="5" dirty="0">
                <a:latin typeface="Courier New"/>
                <a:cs typeface="Courier New"/>
              </a:rPr>
              <a:t>LEARN AND FILTER  MULTICAST AND</a:t>
            </a:r>
            <a:r>
              <a:rPr sz="1750" spc="-8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AGING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7850" y="3693346"/>
            <a:ext cx="1548765" cy="447675"/>
          </a:xfrm>
          <a:custGeom>
            <a:avLst/>
            <a:gdLst/>
            <a:ahLst/>
            <a:cxnLst/>
            <a:rect l="l" t="t" r="r" b="b"/>
            <a:pathLst>
              <a:path w="1548764" h="447675">
                <a:moveTo>
                  <a:pt x="0" y="447462"/>
                </a:moveTo>
                <a:lnTo>
                  <a:pt x="1548320" y="447462"/>
                </a:lnTo>
                <a:lnTo>
                  <a:pt x="1548320" y="0"/>
                </a:lnTo>
                <a:lnTo>
                  <a:pt x="0" y="0"/>
                </a:lnTo>
                <a:lnTo>
                  <a:pt x="0" y="447462"/>
                </a:lnTo>
                <a:close/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6779" y="3515066"/>
            <a:ext cx="2821305" cy="1070610"/>
          </a:xfrm>
          <a:custGeom>
            <a:avLst/>
            <a:gdLst/>
            <a:ahLst/>
            <a:cxnLst/>
            <a:rect l="l" t="t" r="r" b="b"/>
            <a:pathLst>
              <a:path w="2821304" h="1070610">
                <a:moveTo>
                  <a:pt x="0" y="1070128"/>
                </a:moveTo>
                <a:lnTo>
                  <a:pt x="2821203" y="1070128"/>
                </a:lnTo>
                <a:lnTo>
                  <a:pt x="2821203" y="0"/>
                </a:lnTo>
                <a:lnTo>
                  <a:pt x="0" y="0"/>
                </a:lnTo>
                <a:lnTo>
                  <a:pt x="0" y="1070128"/>
                </a:lnTo>
                <a:close/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40381" y="3347478"/>
            <a:ext cx="3743325" cy="1764030"/>
          </a:xfrm>
          <a:prstGeom prst="rect">
            <a:avLst/>
          </a:prstGeom>
          <a:ln w="1117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876935" marR="701040" indent="88900">
              <a:lnSpc>
                <a:spcPct val="75400"/>
              </a:lnSpc>
            </a:pPr>
            <a:r>
              <a:rPr sz="1750" spc="5" dirty="0">
                <a:latin typeface="Courier New"/>
                <a:cs typeface="Courier New"/>
              </a:rPr>
              <a:t>CENTRALIZED:  ROOTED</a:t>
            </a:r>
            <a:r>
              <a:rPr sz="1750" spc="-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TREE</a:t>
            </a:r>
            <a:endParaRPr sz="1750">
              <a:latin typeface="Courier New"/>
              <a:cs typeface="Courier New"/>
            </a:endParaRPr>
          </a:p>
          <a:p>
            <a:pPr marL="586105" marR="52705" indent="290195">
              <a:lnSpc>
                <a:spcPct val="75400"/>
              </a:lnSpc>
              <a:spcBef>
                <a:spcPts val="439"/>
              </a:spcBef>
            </a:pPr>
            <a:r>
              <a:rPr sz="1750" spc="5" dirty="0">
                <a:latin typeface="Courier New"/>
                <a:cs typeface="Courier New"/>
              </a:rPr>
              <a:t>MESSAGE PASSING:  ROOT,DISTANCE</a:t>
            </a:r>
            <a:r>
              <a:rPr sz="1750" spc="-8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ESTIMATES</a:t>
            </a:r>
            <a:endParaRPr sz="1750">
              <a:latin typeface="Courier New"/>
              <a:cs typeface="Courier New"/>
            </a:endParaRPr>
          </a:p>
          <a:p>
            <a:pPr marL="228600">
              <a:lnSpc>
                <a:spcPts val="1764"/>
              </a:lnSpc>
            </a:pPr>
            <a:r>
              <a:rPr sz="1750" spc="5" dirty="0">
                <a:latin typeface="Courier New"/>
                <a:cs typeface="Courier New"/>
              </a:rPr>
              <a:t>FAILURES: ADD AGE</a:t>
            </a:r>
            <a:r>
              <a:rPr sz="1750" spc="-8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FIELD</a:t>
            </a:r>
            <a:endParaRPr sz="1750">
              <a:latin typeface="Courier New"/>
              <a:cs typeface="Courier New"/>
            </a:endParaRPr>
          </a:p>
          <a:p>
            <a:pPr marL="1491615">
              <a:lnSpc>
                <a:spcPts val="1930"/>
              </a:lnSpc>
            </a:pPr>
            <a:r>
              <a:rPr sz="1750" spc="5" dirty="0">
                <a:latin typeface="Courier New"/>
                <a:cs typeface="Courier New"/>
              </a:rPr>
              <a:t>AGE</a:t>
            </a:r>
            <a:r>
              <a:rPr sz="1750" spc="-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HELLOS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800" y="3202228"/>
            <a:ext cx="4234815" cy="2626360"/>
          </a:xfrm>
          <a:custGeom>
            <a:avLst/>
            <a:gdLst/>
            <a:ahLst/>
            <a:cxnLst/>
            <a:rect l="l" t="t" r="r" b="b"/>
            <a:pathLst>
              <a:path w="4234815" h="2626360">
                <a:moveTo>
                  <a:pt x="0" y="2625788"/>
                </a:moveTo>
                <a:lnTo>
                  <a:pt x="4234789" y="2625788"/>
                </a:lnTo>
                <a:lnTo>
                  <a:pt x="4234789" y="0"/>
                </a:lnTo>
                <a:lnTo>
                  <a:pt x="0" y="0"/>
                </a:lnTo>
                <a:lnTo>
                  <a:pt x="0" y="2625788"/>
                </a:lnTo>
                <a:close/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40381" y="438509"/>
            <a:ext cx="4375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" dirty="0">
                <a:solidFill>
                  <a:srgbClr val="0070C0"/>
                </a:solidFill>
                <a:latin typeface="Arial"/>
                <a:cs typeface="Arial"/>
              </a:rPr>
              <a:t>BASIC</a:t>
            </a:r>
            <a:r>
              <a:rPr sz="2400" b="1" spc="-8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20" dirty="0" smtClean="0">
                <a:solidFill>
                  <a:srgbClr val="0070C0"/>
                </a:solidFill>
                <a:latin typeface="Arial"/>
                <a:cs typeface="Arial"/>
              </a:rPr>
              <a:t>BRIDGING</a:t>
            </a:r>
            <a:r>
              <a:rPr lang="en-US" sz="2400" b="1" spc="20" dirty="0" smtClean="0">
                <a:solidFill>
                  <a:srgbClr val="0070C0"/>
                </a:solidFill>
                <a:latin typeface="Arial"/>
                <a:cs typeface="Arial"/>
              </a:rPr>
              <a:t> IDEAS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5"/>
              </a:lnSpc>
            </a:pPr>
            <a:r>
              <a:rPr spc="-65" dirty="0"/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384" y="2811500"/>
            <a:ext cx="4535362" cy="38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" dirty="0">
                <a:solidFill>
                  <a:srgbClr val="0070C0"/>
                </a:solidFill>
                <a:latin typeface="Arial"/>
                <a:cs typeface="Arial"/>
              </a:rPr>
              <a:t>SPANNING</a:t>
            </a:r>
            <a:r>
              <a:rPr sz="2400" b="1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20" dirty="0" smtClean="0">
                <a:solidFill>
                  <a:srgbClr val="0070C0"/>
                </a:solidFill>
                <a:latin typeface="Arial"/>
                <a:cs typeface="Arial"/>
              </a:rPr>
              <a:t>TREE</a:t>
            </a:r>
            <a:r>
              <a:rPr lang="en-US" sz="2400" b="1" spc="20" dirty="0" smtClean="0">
                <a:solidFill>
                  <a:srgbClr val="0070C0"/>
                </a:solidFill>
                <a:latin typeface="Arial"/>
                <a:cs typeface="Arial"/>
              </a:rPr>
              <a:t> IDEAS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8449" y="5064055"/>
            <a:ext cx="4987290" cy="29431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750" spc="5" dirty="0" smtClean="0">
                <a:latin typeface="Courier New"/>
                <a:cs typeface="Courier New"/>
              </a:rPr>
              <a:t>TUNING </a:t>
            </a:r>
            <a:r>
              <a:rPr sz="1750" spc="5" dirty="0">
                <a:latin typeface="Courier New"/>
                <a:cs typeface="Courier New"/>
              </a:rPr>
              <a:t>PARAMETERS:</a:t>
            </a:r>
            <a:r>
              <a:rPr sz="1750" spc="-7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COST,ROOT−PRIORITY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91400"/>
            <a:ext cx="484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LETS START BY REVIEWING BRIDGING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nderstanding Bridge Router Topologies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4</a:t>
            </a:fld>
            <a:endParaRPr lang="en-US" sz="850" b="1"/>
          </a:p>
        </p:txBody>
      </p:sp>
      <p:sp>
        <p:nvSpPr>
          <p:cNvPr id="7" name="TextBox 6"/>
          <p:cNvSpPr txBox="1"/>
          <p:nvPr/>
        </p:nvSpPr>
        <p:spPr>
          <a:xfrm>
            <a:off x="4081654" y="3781870"/>
            <a:ext cx="1132811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Host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3072" y="3768175"/>
            <a:ext cx="114563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Host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4391" y="5195833"/>
            <a:ext cx="63592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3824" y="5222137"/>
            <a:ext cx="63592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943" y="5156301"/>
            <a:ext cx="63592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B1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1266585" y="4686120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82676" y="6177304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69745" y="5549654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4349176" y="4712394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2119055" y="5601038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68430" y="4736285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922562" y="4721169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4684255" y="4164340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520318" y="5387852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2622" y="671404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2240" y="372504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4823" y="363853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1660870" y="4144045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832871" y="6144636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617742" y="4179456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5444662" y="4144045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54738" y="3147791"/>
            <a:ext cx="2139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Web Browser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36863" y="3157194"/>
            <a:ext cx="18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659741" y="3622627"/>
            <a:ext cx="0" cy="243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1660870" y="3622627"/>
            <a:ext cx="0" cy="243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660870" y="434222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6351" y="433179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0871" y="630178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95960" y="624812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13456" y="4236621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04088" y="429858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24843" y="4721168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128.6.*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77580" y="4821593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54203" y="6868145"/>
            <a:ext cx="36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M5 etc. MAC Addresses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24369" y="6473052"/>
            <a:ext cx="381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128.5.* </a:t>
            </a:r>
            <a:r>
              <a:rPr lang="en-US" sz="2800" dirty="0" err="1">
                <a:solidFill>
                  <a:srgbClr val="00B0F0"/>
                </a:solidFill>
              </a:rPr>
              <a:t>etc</a:t>
            </a:r>
            <a:r>
              <a:rPr lang="en-US" sz="2800" dirty="0">
                <a:solidFill>
                  <a:srgbClr val="00B0F0"/>
                </a:solidFill>
              </a:rPr>
              <a:t>  IP Addresses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73589" y="449540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128.5.*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04557" y="2589024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128.5.1.2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78742" y="2595195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128.6.8.7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53998"/>
          </a:xfrm>
        </p:spPr>
        <p:txBody>
          <a:bodyPr/>
          <a:lstStyle/>
          <a:p>
            <a:r>
              <a:rPr lang="en-US" sz="3600" dirty="0" smtClean="0"/>
              <a:t>Bridge View of the World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5</a:t>
            </a:fld>
            <a:endParaRPr lang="en-US" sz="850" b="1"/>
          </a:p>
        </p:txBody>
      </p:sp>
      <p:sp>
        <p:nvSpPr>
          <p:cNvPr id="13" name="TextBox 12"/>
          <p:cNvSpPr txBox="1"/>
          <p:nvPr/>
        </p:nvSpPr>
        <p:spPr>
          <a:xfrm>
            <a:off x="954943" y="5156301"/>
            <a:ext cx="63592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B1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1266585" y="4686120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82676" y="6177304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69745" y="5549654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68430" y="4736285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86351" y="433179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0871" y="630178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95960" y="624812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18750" y="6177304"/>
            <a:ext cx="412505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All routers are just MAC addresses </a:t>
            </a:r>
            <a:r>
              <a:rPr lang="en-US" sz="2800" dirty="0">
                <a:solidFill>
                  <a:srgbClr val="00B050"/>
                </a:solidFill>
              </a:rPr>
              <a:t>to </a:t>
            </a:r>
            <a:r>
              <a:rPr lang="en-US" sz="2800" dirty="0" smtClean="0">
                <a:solidFill>
                  <a:srgbClr val="00B050"/>
                </a:solidFill>
              </a:rPr>
              <a:t>Bridges. R1 is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just m4 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0870" y="434222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1388" y="5231622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m1, m2 up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2987" y="5514741"/>
            <a:ext cx="219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m3, m4 down</a:t>
            </a:r>
          </a:p>
        </p:txBody>
      </p:sp>
    </p:spTree>
    <p:extLst>
      <p:ext uri="{BB962C8B-B14F-4D97-AF65-F5344CB8AC3E}">
        <p14:creationId xmlns:p14="http://schemas.microsoft.com/office/powerpoint/2010/main" val="8742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53998"/>
          </a:xfrm>
        </p:spPr>
        <p:txBody>
          <a:bodyPr/>
          <a:lstStyle/>
          <a:p>
            <a:r>
              <a:rPr lang="en-US" sz="3600" dirty="0"/>
              <a:t>R</a:t>
            </a:r>
            <a:r>
              <a:rPr lang="en-US" sz="3600" dirty="0" smtClean="0"/>
              <a:t>outer view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6</a:t>
            </a:fld>
            <a:endParaRPr lang="en-US" sz="850" b="1"/>
          </a:p>
        </p:txBody>
      </p:sp>
      <p:sp>
        <p:nvSpPr>
          <p:cNvPr id="7" name="TextBox 6"/>
          <p:cNvSpPr txBox="1"/>
          <p:nvPr/>
        </p:nvSpPr>
        <p:spPr>
          <a:xfrm>
            <a:off x="4309429" y="3659649"/>
            <a:ext cx="1132811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Host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636" y="5107680"/>
            <a:ext cx="1145635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Host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4391" y="5195833"/>
            <a:ext cx="63592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3824" y="5222137"/>
            <a:ext cx="63592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82676" y="6177304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4349176" y="4712394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2119055" y="5601038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922562" y="4721169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4684255" y="4164340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520318" y="5387852"/>
            <a:ext cx="151967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2622" y="671404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05848" y="381432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8230" y="53282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837226" y="5570924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832871" y="6144636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5444662" y="4144045"/>
            <a:ext cx="3160" cy="556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37225" y="5769101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0871" y="630178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8956" y="4219481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04088" y="429858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24843" y="4721168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128.6.*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42577" y="4786853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9789" y="4397915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128.6.*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18536" y="4763156"/>
            <a:ext cx="226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128.5.* down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9944" y="6262193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128.5.*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9754" y="1877968"/>
            <a:ext cx="156255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m1</a:t>
            </a:r>
          </a:p>
          <a:p>
            <a:r>
              <a:rPr lang="en-US" sz="2800" dirty="0"/>
              <a:t>C </a:t>
            </a:r>
            <a:r>
              <a:rPr lang="en-US" sz="2800" dirty="0">
                <a:sym typeface="Wingdings" panose="05000000000000000000" pitchFamily="2" charset="2"/>
              </a:rPr>
              <a:t> m2</a:t>
            </a:r>
          </a:p>
          <a:p>
            <a:r>
              <a:rPr lang="en-US" sz="2800" dirty="0">
                <a:sym typeface="Wingdings" panose="05000000000000000000" pitchFamily="2" charset="2"/>
              </a:rPr>
              <a:t>D  m3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69962" y="3048459"/>
            <a:ext cx="243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ARP table at R1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35865" y="3955506"/>
            <a:ext cx="3518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Forwarding table at R1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22856" y="7064592"/>
            <a:ext cx="4247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Naming: </a:t>
            </a:r>
            <a:r>
              <a:rPr lang="en-US" sz="2800" dirty="0">
                <a:solidFill>
                  <a:schemeClr val="accent2"/>
                </a:solidFill>
              </a:rPr>
              <a:t>IP , MAC and Translation</a:t>
            </a:r>
          </a:p>
        </p:txBody>
      </p:sp>
    </p:spTree>
    <p:extLst>
      <p:ext uri="{BB962C8B-B14F-4D97-AF65-F5344CB8AC3E}">
        <p14:creationId xmlns:p14="http://schemas.microsoft.com/office/powerpoint/2010/main" val="79199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2295" y="657352"/>
            <a:ext cx="37785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10" dirty="0">
                <a:solidFill>
                  <a:srgbClr val="0070C0"/>
                </a:solidFill>
                <a:latin typeface="PMingLiU"/>
                <a:cs typeface="PMingLiU"/>
              </a:rPr>
              <a:t>BASIC</a:t>
            </a:r>
            <a:r>
              <a:rPr sz="2800" spc="16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spc="335" dirty="0">
                <a:solidFill>
                  <a:srgbClr val="0070C0"/>
                </a:solidFill>
                <a:latin typeface="PMingLiU"/>
                <a:cs typeface="PMingLiU"/>
              </a:rPr>
              <a:t>QUESTION</a:t>
            </a:r>
            <a:endParaRPr sz="28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9542" y="5680093"/>
            <a:ext cx="1004569" cy="304165"/>
          </a:xfrm>
          <a:custGeom>
            <a:avLst/>
            <a:gdLst/>
            <a:ahLst/>
            <a:cxnLst/>
            <a:rect l="l" t="t" r="r" b="b"/>
            <a:pathLst>
              <a:path w="1004569" h="304164">
                <a:moveTo>
                  <a:pt x="0" y="303549"/>
                </a:moveTo>
                <a:lnTo>
                  <a:pt x="1004046" y="303549"/>
                </a:lnTo>
                <a:lnTo>
                  <a:pt x="1004046" y="0"/>
                </a:lnTo>
                <a:lnTo>
                  <a:pt x="0" y="0"/>
                </a:lnTo>
                <a:lnTo>
                  <a:pt x="0" y="3035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9889" y="5680087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5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77005" y="5656108"/>
          <a:ext cx="2484626" cy="326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89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50" spc="20" dirty="0">
                          <a:latin typeface="Courier New"/>
                          <a:cs typeface="Courier New"/>
                        </a:rPr>
                        <a:t>RD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50" spc="20" dirty="0">
                          <a:latin typeface="Courier New"/>
                          <a:cs typeface="Courier New"/>
                        </a:rPr>
                        <a:t>RS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indent="57785">
                        <a:lnSpc>
                          <a:spcPts val="1075"/>
                        </a:lnSpc>
                      </a:pPr>
                      <a:r>
                        <a:rPr sz="1250" spc="20" dirty="0">
                          <a:latin typeface="Courier New"/>
                          <a:cs typeface="Courier New"/>
                        </a:rPr>
                        <a:t>Hop</a:t>
                      </a:r>
                      <a:endParaRPr sz="1250">
                        <a:latin typeface="Courier New"/>
                        <a:cs typeface="Courier New"/>
                      </a:endParaRPr>
                    </a:p>
                    <a:p>
                      <a:pPr marL="57150">
                        <a:lnSpc>
                          <a:spcPts val="139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Count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indent="-58419">
                        <a:lnSpc>
                          <a:spcPts val="980"/>
                        </a:lnSpc>
                      </a:pPr>
                      <a:r>
                        <a:rPr sz="1250" spc="20" dirty="0">
                          <a:latin typeface="Courier New"/>
                          <a:cs typeface="Courier New"/>
                        </a:rPr>
                        <a:t>Fragment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  <a:p>
                      <a:pPr marL="92710">
                        <a:lnSpc>
                          <a:spcPts val="1395"/>
                        </a:lnSpc>
                      </a:pPr>
                      <a:r>
                        <a:rPr sz="1250" spc="20" dirty="0">
                          <a:latin typeface="Courier New"/>
                          <a:cs typeface="Courier New"/>
                        </a:rPr>
                        <a:t>Number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50" spc="20" dirty="0">
                          <a:latin typeface="Courier New"/>
                          <a:cs typeface="Courier New"/>
                        </a:rPr>
                        <a:t>C.F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5"/>
              </a:lnSpc>
            </a:pPr>
            <a:r>
              <a:rPr spc="-65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1905000"/>
            <a:ext cx="5931918" cy="4835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197485" indent="-199390">
              <a:lnSpc>
                <a:spcPct val="116599"/>
              </a:lnSpc>
              <a:buFont typeface="Times New Roman"/>
              <a:buChar char="•"/>
              <a:tabLst>
                <a:tab pos="212725" algn="l"/>
              </a:tabLst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hop. 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multihop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routers?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2400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bridges.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Header.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85140">
              <a:lnSpc>
                <a:spcPct val="100000"/>
              </a:lnSpc>
              <a:tabLst>
                <a:tab pos="2738120" algn="l"/>
              </a:tabLst>
            </a:pPr>
            <a:r>
              <a:rPr sz="2475" baseline="3367" dirty="0">
                <a:latin typeface="Arial"/>
                <a:cs typeface="Arial"/>
              </a:rPr>
              <a:t>Data</a:t>
            </a:r>
            <a:r>
              <a:rPr sz="2475" spc="7" baseline="3367" dirty="0">
                <a:latin typeface="Arial"/>
                <a:cs typeface="Arial"/>
              </a:rPr>
              <a:t> </a:t>
            </a:r>
            <a:r>
              <a:rPr sz="2475" baseline="3367" dirty="0">
                <a:latin typeface="Arial"/>
                <a:cs typeface="Arial"/>
              </a:rPr>
              <a:t>Link	</a:t>
            </a:r>
            <a:r>
              <a:rPr sz="1650" dirty="0">
                <a:latin typeface="Arial"/>
                <a:cs typeface="Arial"/>
              </a:rPr>
              <a:t>Routing</a:t>
            </a:r>
            <a:r>
              <a:rPr sz="1650" spc="-7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Header</a:t>
            </a:r>
          </a:p>
          <a:p>
            <a:pPr marL="601980">
              <a:lnSpc>
                <a:spcPct val="100000"/>
              </a:lnSpc>
              <a:spcBef>
                <a:spcPts val="1110"/>
              </a:spcBef>
              <a:tabLst>
                <a:tab pos="1103630" algn="l"/>
                <a:tab pos="4853940" algn="l"/>
              </a:tabLst>
            </a:pPr>
            <a:r>
              <a:rPr sz="1875" spc="30" baseline="4444" dirty="0">
                <a:latin typeface="Courier New"/>
                <a:cs typeface="Courier New"/>
              </a:rPr>
              <a:t>D	</a:t>
            </a:r>
            <a:r>
              <a:rPr sz="1250" spc="20" dirty="0">
                <a:latin typeface="Courier New"/>
                <a:cs typeface="Courier New"/>
              </a:rPr>
              <a:t>S	</a:t>
            </a:r>
            <a:r>
              <a:rPr sz="1875" spc="30" baseline="8888" dirty="0">
                <a:latin typeface="Courier New"/>
                <a:cs typeface="Courier New"/>
              </a:rPr>
              <a:t>.</a:t>
            </a:r>
            <a:endParaRPr sz="1875" baseline="8888" dirty="0">
              <a:latin typeface="Courier New"/>
              <a:cs typeface="Courier New"/>
            </a:endParaRPr>
          </a:p>
          <a:p>
            <a:pPr marL="2399665">
              <a:lnSpc>
                <a:spcPct val="100000"/>
              </a:lnSpc>
              <a:spcBef>
                <a:spcPts val="1070"/>
              </a:spcBef>
              <a:tabLst>
                <a:tab pos="4150995" algn="l"/>
              </a:tabLst>
            </a:pPr>
            <a:r>
              <a:rPr sz="1250" spc="20" dirty="0">
                <a:latin typeface="Courier New"/>
                <a:cs typeface="Courier New"/>
              </a:rPr>
              <a:t>C.F.=</a:t>
            </a:r>
            <a:r>
              <a:rPr sz="1250" spc="275" dirty="0">
                <a:latin typeface="Courier New"/>
                <a:cs typeface="Courier New"/>
              </a:rPr>
              <a:t> </a:t>
            </a:r>
            <a:r>
              <a:rPr sz="1875" spc="30" baseline="4444" dirty="0">
                <a:latin typeface="Courier New"/>
                <a:cs typeface="Courier New"/>
              </a:rPr>
              <a:t>Congestion	Feedback</a:t>
            </a:r>
            <a:endParaRPr sz="1875" baseline="444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5"/>
              </a:lnSpc>
            </a:pPr>
            <a:r>
              <a:rPr spc="-65"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2184" y="838200"/>
            <a:ext cx="70185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26410" algn="l"/>
              </a:tabLst>
            </a:pPr>
            <a:r>
              <a:rPr sz="2400" spc="370" dirty="0">
                <a:solidFill>
                  <a:srgbClr val="0070C0"/>
                </a:solidFill>
                <a:latin typeface="PMingLiU"/>
                <a:cs typeface="PMingLiU"/>
              </a:rPr>
              <a:t>Why </a:t>
            </a:r>
            <a:r>
              <a:rPr sz="2400" spc="240" dirty="0">
                <a:solidFill>
                  <a:srgbClr val="0070C0"/>
                </a:solidFill>
                <a:latin typeface="PMingLiU"/>
                <a:cs typeface="PMingLiU"/>
              </a:rPr>
              <a:t>Bridges</a:t>
            </a:r>
            <a:r>
              <a:rPr sz="2400" spc="9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54" dirty="0">
                <a:solidFill>
                  <a:srgbClr val="0070C0"/>
                </a:solidFill>
                <a:latin typeface="PMingLiU"/>
                <a:cs typeface="PMingLiU"/>
              </a:rPr>
              <a:t>are</a:t>
            </a:r>
            <a:r>
              <a:rPr sz="2400" spc="2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70" dirty="0">
                <a:solidFill>
                  <a:srgbClr val="0070C0"/>
                </a:solidFill>
                <a:latin typeface="PMingLiU"/>
                <a:cs typeface="PMingLiU"/>
              </a:rPr>
              <a:t>Bad:	</a:t>
            </a:r>
            <a:r>
              <a:rPr sz="2400" spc="250" dirty="0">
                <a:solidFill>
                  <a:srgbClr val="0070C0"/>
                </a:solidFill>
                <a:latin typeface="PMingLiU"/>
                <a:cs typeface="PMingLiU"/>
              </a:rPr>
              <a:t>Hetrogeneous</a:t>
            </a:r>
            <a:r>
              <a:rPr sz="2400" spc="27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04" dirty="0">
                <a:solidFill>
                  <a:srgbClr val="0070C0"/>
                </a:solidFill>
                <a:latin typeface="PMingLiU"/>
                <a:cs typeface="PMingLiU"/>
              </a:rPr>
              <a:t>Links</a:t>
            </a:r>
            <a:endParaRPr sz="24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265126"/>
            <a:ext cx="6023849" cy="281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826769" indent="-199390">
              <a:lnSpc>
                <a:spcPct val="116599"/>
              </a:lnSpc>
              <a:buFont typeface="Times New Roman"/>
              <a:buChar char="•"/>
              <a:tabLst>
                <a:tab pos="212725" algn="l"/>
              </a:tabLst>
            </a:pPr>
            <a:r>
              <a:rPr sz="2400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4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Incompatibility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HDLC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Ethernet)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508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2400" spc="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24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Incompatibility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FDDI and  Ethernet)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581660" indent="-199390">
              <a:lnSpc>
                <a:spcPct val="116100"/>
              </a:lnSpc>
              <a:spcBef>
                <a:spcPts val="910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sz="24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Incompatibility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FDDI and  Ethernet)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5"/>
              </a:lnSpc>
            </a:pPr>
            <a:r>
              <a:rPr spc="-6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8" y="617136"/>
            <a:ext cx="57795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26410" algn="l"/>
              </a:tabLst>
            </a:pPr>
            <a:r>
              <a:rPr sz="2400" spc="370" dirty="0">
                <a:solidFill>
                  <a:srgbClr val="0070C0"/>
                </a:solidFill>
                <a:latin typeface="PMingLiU"/>
                <a:cs typeface="PMingLiU"/>
              </a:rPr>
              <a:t>Why </a:t>
            </a:r>
            <a:r>
              <a:rPr sz="2400" spc="240" dirty="0">
                <a:solidFill>
                  <a:srgbClr val="0070C0"/>
                </a:solidFill>
                <a:latin typeface="PMingLiU"/>
                <a:cs typeface="PMingLiU"/>
              </a:rPr>
              <a:t>Bridges</a:t>
            </a:r>
            <a:r>
              <a:rPr sz="2400" spc="9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54" dirty="0">
                <a:solidFill>
                  <a:srgbClr val="0070C0"/>
                </a:solidFill>
                <a:latin typeface="PMingLiU"/>
                <a:cs typeface="PMingLiU"/>
              </a:rPr>
              <a:t>are</a:t>
            </a:r>
            <a:r>
              <a:rPr sz="2400" spc="2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70" dirty="0" smtClean="0">
                <a:solidFill>
                  <a:srgbClr val="0070C0"/>
                </a:solidFill>
                <a:latin typeface="PMingLiU"/>
                <a:cs typeface="PMingLiU"/>
              </a:rPr>
              <a:t>Bad:</a:t>
            </a:r>
            <a:r>
              <a:rPr lang="en-US" sz="2400" spc="270" dirty="0" smtClean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29" dirty="0" smtClean="0">
                <a:solidFill>
                  <a:srgbClr val="0070C0"/>
                </a:solidFill>
                <a:latin typeface="PMingLiU"/>
                <a:cs typeface="PMingLiU"/>
              </a:rPr>
              <a:t>Large</a:t>
            </a:r>
            <a:r>
              <a:rPr sz="2400" spc="190" dirty="0" smtClean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60" dirty="0">
                <a:solidFill>
                  <a:srgbClr val="0070C0"/>
                </a:solidFill>
                <a:latin typeface="PMingLiU"/>
                <a:cs typeface="PMingLiU"/>
              </a:rPr>
              <a:t>Networks</a:t>
            </a:r>
            <a:endParaRPr sz="24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524000"/>
            <a:ext cx="6084322" cy="4436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48895" indent="-199390">
              <a:lnSpc>
                <a:spcPct val="116500"/>
              </a:lnSpc>
              <a:buFont typeface="Times New Roman"/>
              <a:buChar char="•"/>
              <a:tabLst>
                <a:tab pos="21272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social-security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numbers). 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hierarchical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addresses).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have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in 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LAN.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memory)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508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inefficient.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 on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points.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 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581</Words>
  <Application>Microsoft Office PowerPoint</Application>
  <PresentationFormat>Custom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</vt:lpstr>
      <vt:lpstr>Courier New</vt:lpstr>
      <vt:lpstr>PMingLiU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Understanding Bridge Router Topologies</vt:lpstr>
      <vt:lpstr>Bridge View of the World</vt:lpstr>
      <vt:lpstr>Router view</vt:lpstr>
      <vt:lpstr>PowerPoint Presentation</vt:lpstr>
      <vt:lpstr>PowerPoint Presentation</vt:lpstr>
      <vt:lpstr>PowerPoint Presentation</vt:lpstr>
      <vt:lpstr>WHY SPANNING TREES ARE BAD IN THE WIDE AREA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varghese</dc:creator>
  <cp:lastModifiedBy>George Varghese</cp:lastModifiedBy>
  <cp:revision>9</cp:revision>
  <dcterms:created xsi:type="dcterms:W3CDTF">2017-11-07T07:39:04Z</dcterms:created>
  <dcterms:modified xsi:type="dcterms:W3CDTF">2022-11-02T18:00:54Z</dcterms:modified>
</cp:coreProperties>
</file>