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1" r:id="rId2"/>
    <p:sldId id="325" r:id="rId3"/>
    <p:sldId id="323" r:id="rId4"/>
    <p:sldId id="304" r:id="rId5"/>
    <p:sldId id="306" r:id="rId6"/>
    <p:sldId id="307" r:id="rId7"/>
    <p:sldId id="308" r:id="rId8"/>
    <p:sldId id="303" r:id="rId9"/>
    <p:sldId id="316" r:id="rId10"/>
    <p:sldId id="314" r:id="rId11"/>
    <p:sldId id="315" r:id="rId12"/>
    <p:sldId id="326" r:id="rId13"/>
    <p:sldId id="317" r:id="rId14"/>
    <p:sldId id="269" r:id="rId15"/>
    <p:sldId id="272" r:id="rId16"/>
    <p:sldId id="273" r:id="rId17"/>
    <p:sldId id="321" r:id="rId18"/>
    <p:sldId id="339" r:id="rId19"/>
    <p:sldId id="320" r:id="rId20"/>
    <p:sldId id="328" r:id="rId21"/>
    <p:sldId id="330" r:id="rId22"/>
    <p:sldId id="331" r:id="rId23"/>
    <p:sldId id="333" r:id="rId24"/>
    <p:sldId id="334" r:id="rId25"/>
    <p:sldId id="336" r:id="rId26"/>
    <p:sldId id="337" r:id="rId27"/>
    <p:sldId id="318" r:id="rId28"/>
    <p:sldId id="319" r:id="rId29"/>
    <p:sldId id="286" r:id="rId30"/>
    <p:sldId id="345" r:id="rId31"/>
    <p:sldId id="341" r:id="rId32"/>
    <p:sldId id="342" r:id="rId33"/>
    <p:sldId id="343" r:id="rId34"/>
    <p:sldId id="344" r:id="rId35"/>
    <p:sldId id="346" r:id="rId36"/>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6"/>
    <p:restoredTop sz="94647"/>
  </p:normalViewPr>
  <p:slideViewPr>
    <p:cSldViewPr>
      <p:cViewPr varScale="1">
        <p:scale>
          <a:sx n="51" d="100"/>
          <a:sy n="51" d="100"/>
        </p:scale>
        <p:origin x="2072"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775D98CA-7ACB-4840-A1F8-97CF85987E85}" type="datetimeFigureOut">
              <a:rPr lang="en-US" smtClean="0"/>
              <a:t>10/21/2024</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FF8F5CBA-8EF2-4BC5-9625-280BD6FB87C7}" type="slidenum">
              <a:rPr lang="en-US" smtClean="0"/>
              <a:t>‹#›</a:t>
            </a:fld>
            <a:endParaRPr lang="en-US"/>
          </a:p>
        </p:txBody>
      </p:sp>
    </p:spTree>
    <p:extLst>
      <p:ext uri="{BB962C8B-B14F-4D97-AF65-F5344CB8AC3E}">
        <p14:creationId xmlns:p14="http://schemas.microsoft.com/office/powerpoint/2010/main" val="1696970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see the control versus data plane distinction in a simple picture.   Assume that Engineering wants to send expenses to accounting and accounting is all addresses that start with 1.2., So the two routers on top have forwarding rules that route packets with such destinations addresses to the right.  But now suppose  the topmost link fails.  In order to still get our expenses paid, we need some other protocol to change the forwarding rule at the upper left router to reroute packets via the bottom router.  So informally, the data plane is the collection of . . . and the control plane s</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t>22</a:t>
            </a:fld>
            <a:endParaRPr lang="en-US"/>
          </a:p>
        </p:txBody>
      </p:sp>
    </p:spTree>
    <p:extLst>
      <p:ext uri="{BB962C8B-B14F-4D97-AF65-F5344CB8AC3E}">
        <p14:creationId xmlns:p14="http://schemas.microsoft.com/office/powerpoint/2010/main" val="2044607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see the control versus data plane distinction in a simple picture.   Assume that Engineering wants to send expenses to accounting and accounting is all addresses that start with 1.2., So the two routers on top have forwarding rules that route packets with such destinations addresses to the right.  But now suppose  the topmost link fails.  In order to still get our expenses paid, we need some other protocol to change the forwarding rule at the upper left router to reroute packets via the bottom router.  So informally, the data plane is the collection of . . . and the control plane s</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t>24</a:t>
            </a:fld>
            <a:endParaRPr lang="en-US"/>
          </a:p>
        </p:txBody>
      </p:sp>
    </p:spTree>
    <p:extLst>
      <p:ext uri="{BB962C8B-B14F-4D97-AF65-F5344CB8AC3E}">
        <p14:creationId xmlns:p14="http://schemas.microsoft.com/office/powerpoint/2010/main" val="80794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701507" y="2652039"/>
            <a:ext cx="4269740" cy="2076450"/>
          </a:xfrm>
          <a:custGeom>
            <a:avLst/>
            <a:gdLst/>
            <a:ahLst/>
            <a:cxnLst/>
            <a:rect l="l" t="t" r="r" b="b"/>
            <a:pathLst>
              <a:path w="4269740" h="2076450">
                <a:moveTo>
                  <a:pt x="4269270" y="1037945"/>
                </a:moveTo>
                <a:lnTo>
                  <a:pt x="4265514" y="975858"/>
                </a:lnTo>
                <a:lnTo>
                  <a:pt x="4254386" y="914734"/>
                </a:lnTo>
                <a:lnTo>
                  <a:pt x="4236099" y="854677"/>
                </a:lnTo>
                <a:lnTo>
                  <a:pt x="4210864" y="795789"/>
                </a:lnTo>
                <a:lnTo>
                  <a:pt x="4178891" y="738173"/>
                </a:lnTo>
                <a:lnTo>
                  <a:pt x="4140392" y="681933"/>
                </a:lnTo>
                <a:lnTo>
                  <a:pt x="4095579" y="627169"/>
                </a:lnTo>
                <a:lnTo>
                  <a:pt x="4044663" y="573987"/>
                </a:lnTo>
                <a:lnTo>
                  <a:pt x="3987854" y="522487"/>
                </a:lnTo>
                <a:lnTo>
                  <a:pt x="3957307" y="497401"/>
                </a:lnTo>
                <a:lnTo>
                  <a:pt x="3925365" y="472774"/>
                </a:lnTo>
                <a:lnTo>
                  <a:pt x="3892057" y="448619"/>
                </a:lnTo>
                <a:lnTo>
                  <a:pt x="3857407" y="424949"/>
                </a:lnTo>
                <a:lnTo>
                  <a:pt x="3821443" y="401776"/>
                </a:lnTo>
                <a:lnTo>
                  <a:pt x="3784191" y="379115"/>
                </a:lnTo>
                <a:lnTo>
                  <a:pt x="3745678" y="356977"/>
                </a:lnTo>
                <a:lnTo>
                  <a:pt x="3705929" y="335376"/>
                </a:lnTo>
                <a:lnTo>
                  <a:pt x="3664971" y="314323"/>
                </a:lnTo>
                <a:lnTo>
                  <a:pt x="3622831" y="293833"/>
                </a:lnTo>
                <a:lnTo>
                  <a:pt x="3579535" y="273918"/>
                </a:lnTo>
                <a:lnTo>
                  <a:pt x="3535109" y="254591"/>
                </a:lnTo>
                <a:lnTo>
                  <a:pt x="3489580" y="235864"/>
                </a:lnTo>
                <a:lnTo>
                  <a:pt x="3442975" y="217750"/>
                </a:lnTo>
                <a:lnTo>
                  <a:pt x="3395319" y="200263"/>
                </a:lnTo>
                <a:lnTo>
                  <a:pt x="3346639" y="183415"/>
                </a:lnTo>
                <a:lnTo>
                  <a:pt x="3296962" y="167219"/>
                </a:lnTo>
                <a:lnTo>
                  <a:pt x="3246314" y="151688"/>
                </a:lnTo>
                <a:lnTo>
                  <a:pt x="3194721" y="136835"/>
                </a:lnTo>
                <a:lnTo>
                  <a:pt x="3142210" y="122672"/>
                </a:lnTo>
                <a:lnTo>
                  <a:pt x="3088807" y="109212"/>
                </a:lnTo>
                <a:lnTo>
                  <a:pt x="3034539" y="96469"/>
                </a:lnTo>
                <a:lnTo>
                  <a:pt x="2979431" y="84455"/>
                </a:lnTo>
                <a:lnTo>
                  <a:pt x="2923511" y="73182"/>
                </a:lnTo>
                <a:lnTo>
                  <a:pt x="2866805" y="62665"/>
                </a:lnTo>
                <a:lnTo>
                  <a:pt x="2809339" y="52915"/>
                </a:lnTo>
                <a:lnTo>
                  <a:pt x="2751140" y="43945"/>
                </a:lnTo>
                <a:lnTo>
                  <a:pt x="2692234" y="35769"/>
                </a:lnTo>
                <a:lnTo>
                  <a:pt x="2632648" y="28399"/>
                </a:lnTo>
                <a:lnTo>
                  <a:pt x="2572407" y="21848"/>
                </a:lnTo>
                <a:lnTo>
                  <a:pt x="2511539" y="16128"/>
                </a:lnTo>
                <a:lnTo>
                  <a:pt x="2450070" y="11254"/>
                </a:lnTo>
                <a:lnTo>
                  <a:pt x="2388025" y="7236"/>
                </a:lnTo>
                <a:lnTo>
                  <a:pt x="2325433" y="4089"/>
                </a:lnTo>
                <a:lnTo>
                  <a:pt x="2262318" y="1826"/>
                </a:lnTo>
                <a:lnTo>
                  <a:pt x="2198708" y="458"/>
                </a:lnTo>
                <a:lnTo>
                  <a:pt x="2134628" y="0"/>
                </a:lnTo>
                <a:lnTo>
                  <a:pt x="2070549" y="458"/>
                </a:lnTo>
                <a:lnTo>
                  <a:pt x="2006939" y="1826"/>
                </a:lnTo>
                <a:lnTo>
                  <a:pt x="1943824" y="4089"/>
                </a:lnTo>
                <a:lnTo>
                  <a:pt x="1881231" y="7236"/>
                </a:lnTo>
                <a:lnTo>
                  <a:pt x="1819187" y="11254"/>
                </a:lnTo>
                <a:lnTo>
                  <a:pt x="1757718" y="16128"/>
                </a:lnTo>
                <a:lnTo>
                  <a:pt x="1696850" y="21848"/>
                </a:lnTo>
                <a:lnTo>
                  <a:pt x="1636609" y="28399"/>
                </a:lnTo>
                <a:lnTo>
                  <a:pt x="1577023" y="35769"/>
                </a:lnTo>
                <a:lnTo>
                  <a:pt x="1518117" y="43945"/>
                </a:lnTo>
                <a:lnTo>
                  <a:pt x="1459918" y="52915"/>
                </a:lnTo>
                <a:lnTo>
                  <a:pt x="1402453" y="62665"/>
                </a:lnTo>
                <a:lnTo>
                  <a:pt x="1345747" y="73182"/>
                </a:lnTo>
                <a:lnTo>
                  <a:pt x="1289827" y="84455"/>
                </a:lnTo>
                <a:lnTo>
                  <a:pt x="1234720" y="96469"/>
                </a:lnTo>
                <a:lnTo>
                  <a:pt x="1180452" y="109212"/>
                </a:lnTo>
                <a:lnTo>
                  <a:pt x="1127050" y="122672"/>
                </a:lnTo>
                <a:lnTo>
                  <a:pt x="1074539" y="136835"/>
                </a:lnTo>
                <a:lnTo>
                  <a:pt x="1022946" y="151688"/>
                </a:lnTo>
                <a:lnTo>
                  <a:pt x="972298" y="167219"/>
                </a:lnTo>
                <a:lnTo>
                  <a:pt x="922621" y="183415"/>
                </a:lnTo>
                <a:lnTo>
                  <a:pt x="873942" y="200263"/>
                </a:lnTo>
                <a:lnTo>
                  <a:pt x="826286" y="217750"/>
                </a:lnTo>
                <a:lnTo>
                  <a:pt x="779681" y="235864"/>
                </a:lnTo>
                <a:lnTo>
                  <a:pt x="734153" y="254591"/>
                </a:lnTo>
                <a:lnTo>
                  <a:pt x="689727" y="273918"/>
                </a:lnTo>
                <a:lnTo>
                  <a:pt x="646432" y="293833"/>
                </a:lnTo>
                <a:lnTo>
                  <a:pt x="604292" y="314323"/>
                </a:lnTo>
                <a:lnTo>
                  <a:pt x="563335" y="335376"/>
                </a:lnTo>
                <a:lnTo>
                  <a:pt x="523586" y="356977"/>
                </a:lnTo>
                <a:lnTo>
                  <a:pt x="485073" y="379115"/>
                </a:lnTo>
                <a:lnTo>
                  <a:pt x="447821" y="401776"/>
                </a:lnTo>
                <a:lnTo>
                  <a:pt x="411857" y="424949"/>
                </a:lnTo>
                <a:lnTo>
                  <a:pt x="377208" y="448619"/>
                </a:lnTo>
                <a:lnTo>
                  <a:pt x="343900" y="472774"/>
                </a:lnTo>
                <a:lnTo>
                  <a:pt x="311959" y="497401"/>
                </a:lnTo>
                <a:lnTo>
                  <a:pt x="281412" y="522487"/>
                </a:lnTo>
                <a:lnTo>
                  <a:pt x="252285" y="548020"/>
                </a:lnTo>
                <a:lnTo>
                  <a:pt x="198396" y="600374"/>
                </a:lnTo>
                <a:lnTo>
                  <a:pt x="150506" y="654360"/>
                </a:lnTo>
                <a:lnTo>
                  <a:pt x="108824" y="709875"/>
                </a:lnTo>
                <a:lnTo>
                  <a:pt x="73562" y="766816"/>
                </a:lnTo>
                <a:lnTo>
                  <a:pt x="44932" y="825080"/>
                </a:lnTo>
                <a:lnTo>
                  <a:pt x="23144" y="884565"/>
                </a:lnTo>
                <a:lnTo>
                  <a:pt x="8411" y="945169"/>
                </a:lnTo>
                <a:lnTo>
                  <a:pt x="943" y="1006787"/>
                </a:lnTo>
                <a:lnTo>
                  <a:pt x="0" y="1037945"/>
                </a:lnTo>
                <a:lnTo>
                  <a:pt x="943" y="1069103"/>
                </a:lnTo>
                <a:lnTo>
                  <a:pt x="8411" y="1130721"/>
                </a:lnTo>
                <a:lnTo>
                  <a:pt x="23144" y="1191324"/>
                </a:lnTo>
                <a:lnTo>
                  <a:pt x="44932" y="1250809"/>
                </a:lnTo>
                <a:lnTo>
                  <a:pt x="73562" y="1309074"/>
                </a:lnTo>
                <a:lnTo>
                  <a:pt x="108824" y="1366014"/>
                </a:lnTo>
                <a:lnTo>
                  <a:pt x="150506" y="1421529"/>
                </a:lnTo>
                <a:lnTo>
                  <a:pt x="198396" y="1475514"/>
                </a:lnTo>
                <a:lnTo>
                  <a:pt x="252285" y="1527867"/>
                </a:lnTo>
                <a:lnTo>
                  <a:pt x="281412" y="1553400"/>
                </a:lnTo>
                <a:lnTo>
                  <a:pt x="311959" y="1578486"/>
                </a:lnTo>
                <a:lnTo>
                  <a:pt x="343900" y="1603113"/>
                </a:lnTo>
                <a:lnTo>
                  <a:pt x="377208" y="1627267"/>
                </a:lnTo>
                <a:lnTo>
                  <a:pt x="411857" y="1650937"/>
                </a:lnTo>
                <a:lnTo>
                  <a:pt x="447821" y="1674109"/>
                </a:lnTo>
                <a:lnTo>
                  <a:pt x="485073" y="1696770"/>
                </a:lnTo>
                <a:lnTo>
                  <a:pt x="523586" y="1718908"/>
                </a:lnTo>
                <a:lnTo>
                  <a:pt x="563335" y="1740509"/>
                </a:lnTo>
                <a:lnTo>
                  <a:pt x="604292" y="1761561"/>
                </a:lnTo>
                <a:lnTo>
                  <a:pt x="646432" y="1782050"/>
                </a:lnTo>
                <a:lnTo>
                  <a:pt x="689727" y="1801965"/>
                </a:lnTo>
                <a:lnTo>
                  <a:pt x="734153" y="1821292"/>
                </a:lnTo>
                <a:lnTo>
                  <a:pt x="779681" y="1840019"/>
                </a:lnTo>
                <a:lnTo>
                  <a:pt x="826286" y="1858132"/>
                </a:lnTo>
                <a:lnTo>
                  <a:pt x="873942" y="1875619"/>
                </a:lnTo>
                <a:lnTo>
                  <a:pt x="922621" y="1892466"/>
                </a:lnTo>
                <a:lnTo>
                  <a:pt x="972298" y="1908662"/>
                </a:lnTo>
                <a:lnTo>
                  <a:pt x="1022946" y="1924193"/>
                </a:lnTo>
                <a:lnTo>
                  <a:pt x="1074539" y="1939046"/>
                </a:lnTo>
                <a:lnTo>
                  <a:pt x="1127050" y="1953209"/>
                </a:lnTo>
                <a:lnTo>
                  <a:pt x="1180452" y="1966668"/>
                </a:lnTo>
                <a:lnTo>
                  <a:pt x="1234720" y="1979411"/>
                </a:lnTo>
                <a:lnTo>
                  <a:pt x="1289827" y="1991425"/>
                </a:lnTo>
                <a:lnTo>
                  <a:pt x="1345747" y="2002697"/>
                </a:lnTo>
                <a:lnTo>
                  <a:pt x="1402453" y="2013214"/>
                </a:lnTo>
                <a:lnTo>
                  <a:pt x="1459918" y="2022964"/>
                </a:lnTo>
                <a:lnTo>
                  <a:pt x="1518117" y="2031933"/>
                </a:lnTo>
                <a:lnTo>
                  <a:pt x="1577023" y="2040109"/>
                </a:lnTo>
                <a:lnTo>
                  <a:pt x="1636609" y="2047479"/>
                </a:lnTo>
                <a:lnTo>
                  <a:pt x="1696850" y="2054030"/>
                </a:lnTo>
                <a:lnTo>
                  <a:pt x="1757718" y="2059750"/>
                </a:lnTo>
                <a:lnTo>
                  <a:pt x="1819187" y="2064624"/>
                </a:lnTo>
                <a:lnTo>
                  <a:pt x="1881231" y="2068641"/>
                </a:lnTo>
                <a:lnTo>
                  <a:pt x="1943824" y="2071788"/>
                </a:lnTo>
                <a:lnTo>
                  <a:pt x="2006939" y="2074052"/>
                </a:lnTo>
                <a:lnTo>
                  <a:pt x="2070549" y="2075419"/>
                </a:lnTo>
                <a:lnTo>
                  <a:pt x="2134628" y="2075878"/>
                </a:lnTo>
                <a:lnTo>
                  <a:pt x="2198708" y="2075419"/>
                </a:lnTo>
                <a:lnTo>
                  <a:pt x="2262318" y="2074052"/>
                </a:lnTo>
                <a:lnTo>
                  <a:pt x="2325433" y="2071788"/>
                </a:lnTo>
                <a:lnTo>
                  <a:pt x="2388025" y="2068641"/>
                </a:lnTo>
                <a:lnTo>
                  <a:pt x="2450070" y="2064624"/>
                </a:lnTo>
                <a:lnTo>
                  <a:pt x="2511539" y="2059750"/>
                </a:lnTo>
                <a:lnTo>
                  <a:pt x="2572407" y="2054030"/>
                </a:lnTo>
                <a:lnTo>
                  <a:pt x="2632648" y="2047479"/>
                </a:lnTo>
                <a:lnTo>
                  <a:pt x="2692234" y="2040109"/>
                </a:lnTo>
                <a:lnTo>
                  <a:pt x="2751140" y="2031933"/>
                </a:lnTo>
                <a:lnTo>
                  <a:pt x="2809339" y="2022964"/>
                </a:lnTo>
                <a:lnTo>
                  <a:pt x="2866805" y="2013214"/>
                </a:lnTo>
                <a:lnTo>
                  <a:pt x="2923511" y="2002697"/>
                </a:lnTo>
                <a:lnTo>
                  <a:pt x="2979431" y="1991425"/>
                </a:lnTo>
                <a:lnTo>
                  <a:pt x="3034539" y="1979411"/>
                </a:lnTo>
                <a:lnTo>
                  <a:pt x="3088807" y="1966668"/>
                </a:lnTo>
                <a:lnTo>
                  <a:pt x="3142210" y="1953209"/>
                </a:lnTo>
                <a:lnTo>
                  <a:pt x="3194721" y="1939046"/>
                </a:lnTo>
                <a:lnTo>
                  <a:pt x="3246314" y="1924193"/>
                </a:lnTo>
                <a:lnTo>
                  <a:pt x="3296962" y="1908662"/>
                </a:lnTo>
                <a:lnTo>
                  <a:pt x="3346639" y="1892466"/>
                </a:lnTo>
                <a:lnTo>
                  <a:pt x="3395319" y="1875619"/>
                </a:lnTo>
                <a:lnTo>
                  <a:pt x="3442975" y="1858132"/>
                </a:lnTo>
                <a:lnTo>
                  <a:pt x="3489580" y="1840019"/>
                </a:lnTo>
                <a:lnTo>
                  <a:pt x="3535109" y="1821292"/>
                </a:lnTo>
                <a:lnTo>
                  <a:pt x="3579535" y="1801965"/>
                </a:lnTo>
                <a:lnTo>
                  <a:pt x="3622831" y="1782050"/>
                </a:lnTo>
                <a:lnTo>
                  <a:pt x="3664971" y="1761561"/>
                </a:lnTo>
                <a:lnTo>
                  <a:pt x="3705929" y="1740509"/>
                </a:lnTo>
                <a:lnTo>
                  <a:pt x="3745678" y="1718908"/>
                </a:lnTo>
                <a:lnTo>
                  <a:pt x="3784191" y="1696770"/>
                </a:lnTo>
                <a:lnTo>
                  <a:pt x="3821443" y="1674109"/>
                </a:lnTo>
                <a:lnTo>
                  <a:pt x="3857407" y="1650937"/>
                </a:lnTo>
                <a:lnTo>
                  <a:pt x="3892057" y="1627267"/>
                </a:lnTo>
                <a:lnTo>
                  <a:pt x="3925365" y="1603113"/>
                </a:lnTo>
                <a:lnTo>
                  <a:pt x="3957307" y="1578486"/>
                </a:lnTo>
                <a:lnTo>
                  <a:pt x="3987854" y="1553400"/>
                </a:lnTo>
                <a:lnTo>
                  <a:pt x="4016982" y="1527867"/>
                </a:lnTo>
                <a:lnTo>
                  <a:pt x="4070870" y="1475514"/>
                </a:lnTo>
                <a:lnTo>
                  <a:pt x="4118762" y="1421529"/>
                </a:lnTo>
                <a:lnTo>
                  <a:pt x="4160444" y="1366014"/>
                </a:lnTo>
                <a:lnTo>
                  <a:pt x="4195706" y="1309074"/>
                </a:lnTo>
                <a:lnTo>
                  <a:pt x="4224337" y="1250809"/>
                </a:lnTo>
                <a:lnTo>
                  <a:pt x="4246125" y="1191324"/>
                </a:lnTo>
                <a:lnTo>
                  <a:pt x="4260858" y="1130721"/>
                </a:lnTo>
                <a:lnTo>
                  <a:pt x="4268326" y="1069103"/>
                </a:lnTo>
                <a:lnTo>
                  <a:pt x="4269270" y="1037945"/>
                </a:lnTo>
              </a:path>
            </a:pathLst>
          </a:custGeom>
          <a:ln w="19583">
            <a:solidFill>
              <a:srgbClr val="000000"/>
            </a:solidFill>
          </a:ln>
        </p:spPr>
        <p:txBody>
          <a:bodyPr wrap="square" lIns="0" tIns="0" rIns="0" bIns="0" rtlCol="0"/>
          <a:lstStyle/>
          <a:p>
            <a:endParaRPr/>
          </a:p>
        </p:txBody>
      </p:sp>
      <p:sp>
        <p:nvSpPr>
          <p:cNvPr id="17" name="bk object 17"/>
          <p:cNvSpPr/>
          <p:nvPr/>
        </p:nvSpPr>
        <p:spPr>
          <a:xfrm>
            <a:off x="1995259" y="5785446"/>
            <a:ext cx="3682365" cy="0"/>
          </a:xfrm>
          <a:custGeom>
            <a:avLst/>
            <a:gdLst/>
            <a:ahLst/>
            <a:cxnLst/>
            <a:rect l="l" t="t" r="r" b="b"/>
            <a:pathLst>
              <a:path w="3682365">
                <a:moveTo>
                  <a:pt x="0" y="0"/>
                </a:moveTo>
                <a:lnTo>
                  <a:pt x="3681755" y="0"/>
                </a:lnTo>
              </a:path>
            </a:pathLst>
          </a:custGeom>
          <a:ln w="39167">
            <a:solidFill>
              <a:srgbClr val="000000"/>
            </a:solidFill>
          </a:ln>
        </p:spPr>
        <p:txBody>
          <a:bodyPr wrap="square" lIns="0" tIns="0" rIns="0" bIns="0" rtlCol="0"/>
          <a:lstStyle/>
          <a:p>
            <a:endParaRPr/>
          </a:p>
        </p:txBody>
      </p:sp>
      <p:sp>
        <p:nvSpPr>
          <p:cNvPr id="18" name="bk object 18"/>
          <p:cNvSpPr/>
          <p:nvPr/>
        </p:nvSpPr>
        <p:spPr>
          <a:xfrm>
            <a:off x="2680690" y="4865014"/>
            <a:ext cx="588010" cy="626745"/>
          </a:xfrm>
          <a:custGeom>
            <a:avLst/>
            <a:gdLst/>
            <a:ahLst/>
            <a:cxnLst/>
            <a:rect l="l" t="t" r="r" b="b"/>
            <a:pathLst>
              <a:path w="588010" h="626745">
                <a:moveTo>
                  <a:pt x="587514" y="313334"/>
                </a:moveTo>
                <a:lnTo>
                  <a:pt x="583669" y="262509"/>
                </a:lnTo>
                <a:lnTo>
                  <a:pt x="572538" y="214296"/>
                </a:lnTo>
                <a:lnTo>
                  <a:pt x="554725" y="169339"/>
                </a:lnTo>
                <a:lnTo>
                  <a:pt x="530836" y="128283"/>
                </a:lnTo>
                <a:lnTo>
                  <a:pt x="501475" y="91773"/>
                </a:lnTo>
                <a:lnTo>
                  <a:pt x="467247" y="60455"/>
                </a:lnTo>
                <a:lnTo>
                  <a:pt x="428757" y="34973"/>
                </a:lnTo>
                <a:lnTo>
                  <a:pt x="386610" y="15973"/>
                </a:lnTo>
                <a:lnTo>
                  <a:pt x="341410" y="4101"/>
                </a:lnTo>
                <a:lnTo>
                  <a:pt x="293763" y="0"/>
                </a:lnTo>
                <a:lnTo>
                  <a:pt x="246113" y="4101"/>
                </a:lnTo>
                <a:lnTo>
                  <a:pt x="200911" y="15973"/>
                </a:lnTo>
                <a:lnTo>
                  <a:pt x="158761" y="34973"/>
                </a:lnTo>
                <a:lnTo>
                  <a:pt x="120270" y="60455"/>
                </a:lnTo>
                <a:lnTo>
                  <a:pt x="86040" y="91773"/>
                </a:lnTo>
                <a:lnTo>
                  <a:pt x="56678" y="128283"/>
                </a:lnTo>
                <a:lnTo>
                  <a:pt x="32789" y="169339"/>
                </a:lnTo>
                <a:lnTo>
                  <a:pt x="14976" y="214296"/>
                </a:lnTo>
                <a:lnTo>
                  <a:pt x="3844" y="262509"/>
                </a:lnTo>
                <a:lnTo>
                  <a:pt x="0" y="313334"/>
                </a:lnTo>
                <a:lnTo>
                  <a:pt x="3844" y="364159"/>
                </a:lnTo>
                <a:lnTo>
                  <a:pt x="14976" y="412373"/>
                </a:lnTo>
                <a:lnTo>
                  <a:pt x="32789" y="457332"/>
                </a:lnTo>
                <a:lnTo>
                  <a:pt x="56678" y="498390"/>
                </a:lnTo>
                <a:lnTo>
                  <a:pt x="86040" y="534901"/>
                </a:lnTo>
                <a:lnTo>
                  <a:pt x="120270" y="566221"/>
                </a:lnTo>
                <a:lnTo>
                  <a:pt x="158761" y="591705"/>
                </a:lnTo>
                <a:lnTo>
                  <a:pt x="200911" y="610706"/>
                </a:lnTo>
                <a:lnTo>
                  <a:pt x="246113" y="622580"/>
                </a:lnTo>
                <a:lnTo>
                  <a:pt x="293763" y="626681"/>
                </a:lnTo>
                <a:lnTo>
                  <a:pt x="341410" y="622580"/>
                </a:lnTo>
                <a:lnTo>
                  <a:pt x="386610" y="610706"/>
                </a:lnTo>
                <a:lnTo>
                  <a:pt x="428757" y="591705"/>
                </a:lnTo>
                <a:lnTo>
                  <a:pt x="467247" y="566221"/>
                </a:lnTo>
                <a:lnTo>
                  <a:pt x="501475" y="534901"/>
                </a:lnTo>
                <a:lnTo>
                  <a:pt x="530836" y="498390"/>
                </a:lnTo>
                <a:lnTo>
                  <a:pt x="554725" y="457332"/>
                </a:lnTo>
                <a:lnTo>
                  <a:pt x="572538" y="412373"/>
                </a:lnTo>
                <a:lnTo>
                  <a:pt x="583669" y="364159"/>
                </a:lnTo>
                <a:lnTo>
                  <a:pt x="587514" y="313334"/>
                </a:lnTo>
              </a:path>
            </a:pathLst>
          </a:custGeom>
          <a:ln w="19583">
            <a:solidFill>
              <a:srgbClr val="000000"/>
            </a:solidFill>
          </a:ln>
        </p:spPr>
        <p:txBody>
          <a:bodyPr wrap="square" lIns="0" tIns="0" rIns="0" bIns="0" rtlCol="0"/>
          <a:lstStyle/>
          <a:p>
            <a:endParaRPr/>
          </a:p>
        </p:txBody>
      </p:sp>
      <p:sp>
        <p:nvSpPr>
          <p:cNvPr id="19" name="bk object 19"/>
          <p:cNvSpPr/>
          <p:nvPr/>
        </p:nvSpPr>
        <p:spPr>
          <a:xfrm>
            <a:off x="4874082" y="4825847"/>
            <a:ext cx="588010" cy="626745"/>
          </a:xfrm>
          <a:custGeom>
            <a:avLst/>
            <a:gdLst/>
            <a:ahLst/>
            <a:cxnLst/>
            <a:rect l="l" t="t" r="r" b="b"/>
            <a:pathLst>
              <a:path w="588010" h="626745">
                <a:moveTo>
                  <a:pt x="587514" y="313334"/>
                </a:moveTo>
                <a:lnTo>
                  <a:pt x="583669" y="262509"/>
                </a:lnTo>
                <a:lnTo>
                  <a:pt x="572538" y="214296"/>
                </a:lnTo>
                <a:lnTo>
                  <a:pt x="554725" y="169339"/>
                </a:lnTo>
                <a:lnTo>
                  <a:pt x="530835" y="128283"/>
                </a:lnTo>
                <a:lnTo>
                  <a:pt x="501473" y="91773"/>
                </a:lnTo>
                <a:lnTo>
                  <a:pt x="467244" y="60455"/>
                </a:lnTo>
                <a:lnTo>
                  <a:pt x="428752" y="34973"/>
                </a:lnTo>
                <a:lnTo>
                  <a:pt x="386603" y="15973"/>
                </a:lnTo>
                <a:lnTo>
                  <a:pt x="341401" y="4101"/>
                </a:lnTo>
                <a:lnTo>
                  <a:pt x="293751" y="0"/>
                </a:lnTo>
                <a:lnTo>
                  <a:pt x="246104" y="4101"/>
                </a:lnTo>
                <a:lnTo>
                  <a:pt x="200904" y="15973"/>
                </a:lnTo>
                <a:lnTo>
                  <a:pt x="158757" y="34973"/>
                </a:lnTo>
                <a:lnTo>
                  <a:pt x="120267" y="60455"/>
                </a:lnTo>
                <a:lnTo>
                  <a:pt x="86039" y="91773"/>
                </a:lnTo>
                <a:lnTo>
                  <a:pt x="56678" y="128283"/>
                </a:lnTo>
                <a:lnTo>
                  <a:pt x="32788" y="169339"/>
                </a:lnTo>
                <a:lnTo>
                  <a:pt x="14976" y="214296"/>
                </a:lnTo>
                <a:lnTo>
                  <a:pt x="3844" y="262509"/>
                </a:lnTo>
                <a:lnTo>
                  <a:pt x="0" y="313334"/>
                </a:lnTo>
                <a:lnTo>
                  <a:pt x="3844" y="364159"/>
                </a:lnTo>
                <a:lnTo>
                  <a:pt x="14976" y="412373"/>
                </a:lnTo>
                <a:lnTo>
                  <a:pt x="32788" y="457332"/>
                </a:lnTo>
                <a:lnTo>
                  <a:pt x="56678" y="498390"/>
                </a:lnTo>
                <a:lnTo>
                  <a:pt x="86039" y="534901"/>
                </a:lnTo>
                <a:lnTo>
                  <a:pt x="120267" y="566221"/>
                </a:lnTo>
                <a:lnTo>
                  <a:pt x="158757" y="591705"/>
                </a:lnTo>
                <a:lnTo>
                  <a:pt x="200904" y="610706"/>
                </a:lnTo>
                <a:lnTo>
                  <a:pt x="246104" y="622580"/>
                </a:lnTo>
                <a:lnTo>
                  <a:pt x="293751" y="626681"/>
                </a:lnTo>
                <a:lnTo>
                  <a:pt x="341401" y="622580"/>
                </a:lnTo>
                <a:lnTo>
                  <a:pt x="386603" y="610706"/>
                </a:lnTo>
                <a:lnTo>
                  <a:pt x="428752" y="591705"/>
                </a:lnTo>
                <a:lnTo>
                  <a:pt x="467244" y="566221"/>
                </a:lnTo>
                <a:lnTo>
                  <a:pt x="501473" y="534901"/>
                </a:lnTo>
                <a:lnTo>
                  <a:pt x="530835" y="498390"/>
                </a:lnTo>
                <a:lnTo>
                  <a:pt x="554725" y="457332"/>
                </a:lnTo>
                <a:lnTo>
                  <a:pt x="572538" y="412373"/>
                </a:lnTo>
                <a:lnTo>
                  <a:pt x="583669" y="364159"/>
                </a:lnTo>
                <a:lnTo>
                  <a:pt x="587514" y="313334"/>
                </a:lnTo>
              </a:path>
            </a:pathLst>
          </a:custGeom>
          <a:ln w="19583">
            <a:solidFill>
              <a:srgbClr val="000000"/>
            </a:solidFill>
          </a:ln>
        </p:spPr>
        <p:txBody>
          <a:bodyPr wrap="square" lIns="0" tIns="0" rIns="0" bIns="0" rtlCol="0"/>
          <a:lstStyle/>
          <a:p>
            <a:endParaRPr/>
          </a:p>
        </p:txBody>
      </p:sp>
      <p:sp>
        <p:nvSpPr>
          <p:cNvPr id="20" name="bk object 20"/>
          <p:cNvSpPr/>
          <p:nvPr/>
        </p:nvSpPr>
        <p:spPr>
          <a:xfrm>
            <a:off x="2974454" y="5472112"/>
            <a:ext cx="0" cy="313690"/>
          </a:xfrm>
          <a:custGeom>
            <a:avLst/>
            <a:gdLst/>
            <a:ahLst/>
            <a:cxnLst/>
            <a:rect l="l" t="t" r="r" b="b"/>
            <a:pathLst>
              <a:path h="313689">
                <a:moveTo>
                  <a:pt x="0" y="0"/>
                </a:moveTo>
                <a:lnTo>
                  <a:pt x="0" y="313334"/>
                </a:lnTo>
              </a:path>
            </a:pathLst>
          </a:custGeom>
          <a:ln w="19583">
            <a:solidFill>
              <a:srgbClr val="000000"/>
            </a:solidFill>
          </a:ln>
        </p:spPr>
        <p:txBody>
          <a:bodyPr wrap="square" lIns="0" tIns="0" rIns="0" bIns="0" rtlCol="0"/>
          <a:lstStyle/>
          <a:p>
            <a:endParaRPr/>
          </a:p>
        </p:txBody>
      </p:sp>
      <p:sp>
        <p:nvSpPr>
          <p:cNvPr id="21" name="bk object 21"/>
          <p:cNvSpPr/>
          <p:nvPr/>
        </p:nvSpPr>
        <p:spPr>
          <a:xfrm>
            <a:off x="2974454" y="4610417"/>
            <a:ext cx="0" cy="333375"/>
          </a:xfrm>
          <a:custGeom>
            <a:avLst/>
            <a:gdLst/>
            <a:ahLst/>
            <a:cxnLst/>
            <a:rect l="l" t="t" r="r" b="b"/>
            <a:pathLst>
              <a:path h="333375">
                <a:moveTo>
                  <a:pt x="0" y="0"/>
                </a:moveTo>
                <a:lnTo>
                  <a:pt x="0" y="332930"/>
                </a:lnTo>
              </a:path>
            </a:pathLst>
          </a:custGeom>
          <a:ln w="19583">
            <a:solidFill>
              <a:srgbClr val="000000"/>
            </a:solidFill>
          </a:ln>
        </p:spPr>
        <p:txBody>
          <a:bodyPr wrap="square" lIns="0" tIns="0" rIns="0" bIns="0" rtlCol="0"/>
          <a:lstStyle/>
          <a:p>
            <a:endParaRPr/>
          </a:p>
        </p:txBody>
      </p:sp>
      <p:sp>
        <p:nvSpPr>
          <p:cNvPr id="22" name="bk object 22"/>
          <p:cNvSpPr/>
          <p:nvPr/>
        </p:nvSpPr>
        <p:spPr>
          <a:xfrm>
            <a:off x="5148249" y="4512500"/>
            <a:ext cx="0" cy="333375"/>
          </a:xfrm>
          <a:custGeom>
            <a:avLst/>
            <a:gdLst/>
            <a:ahLst/>
            <a:cxnLst/>
            <a:rect l="l" t="t" r="r" b="b"/>
            <a:pathLst>
              <a:path h="333375">
                <a:moveTo>
                  <a:pt x="0" y="0"/>
                </a:moveTo>
                <a:lnTo>
                  <a:pt x="0" y="332930"/>
                </a:lnTo>
              </a:path>
            </a:pathLst>
          </a:custGeom>
          <a:ln w="19583">
            <a:solidFill>
              <a:srgbClr val="000000"/>
            </a:solidFill>
          </a:ln>
        </p:spPr>
        <p:txBody>
          <a:bodyPr wrap="square" lIns="0" tIns="0" rIns="0" bIns="0" rtlCol="0"/>
          <a:lstStyle/>
          <a:p>
            <a:endParaRPr/>
          </a:p>
        </p:txBody>
      </p:sp>
      <p:sp>
        <p:nvSpPr>
          <p:cNvPr id="23" name="bk object 23"/>
          <p:cNvSpPr/>
          <p:nvPr/>
        </p:nvSpPr>
        <p:spPr>
          <a:xfrm>
            <a:off x="5128666" y="5432945"/>
            <a:ext cx="0" cy="313690"/>
          </a:xfrm>
          <a:custGeom>
            <a:avLst/>
            <a:gdLst/>
            <a:ahLst/>
            <a:cxnLst/>
            <a:rect l="l" t="t" r="r" b="b"/>
            <a:pathLst>
              <a:path h="313689">
                <a:moveTo>
                  <a:pt x="0" y="0"/>
                </a:moveTo>
                <a:lnTo>
                  <a:pt x="0" y="313334"/>
                </a:lnTo>
              </a:path>
            </a:pathLst>
          </a:custGeom>
          <a:ln w="19583">
            <a:solidFill>
              <a:srgbClr val="000000"/>
            </a:solidFill>
          </a:ln>
        </p:spPr>
        <p:txBody>
          <a:bodyPr wrap="square" lIns="0" tIns="0" rIns="0" bIns="0" rtlCol="0"/>
          <a:lstStyle/>
          <a:p>
            <a:endParaRPr/>
          </a:p>
        </p:txBody>
      </p:sp>
      <p:sp>
        <p:nvSpPr>
          <p:cNvPr id="24" name="bk object 24"/>
          <p:cNvSpPr/>
          <p:nvPr/>
        </p:nvSpPr>
        <p:spPr>
          <a:xfrm>
            <a:off x="3424885" y="5805030"/>
            <a:ext cx="0" cy="450850"/>
          </a:xfrm>
          <a:custGeom>
            <a:avLst/>
            <a:gdLst/>
            <a:ahLst/>
            <a:cxnLst/>
            <a:rect l="l" t="t" r="r" b="b"/>
            <a:pathLst>
              <a:path h="450850">
                <a:moveTo>
                  <a:pt x="0" y="0"/>
                </a:moveTo>
                <a:lnTo>
                  <a:pt x="0" y="450430"/>
                </a:lnTo>
              </a:path>
            </a:pathLst>
          </a:custGeom>
          <a:ln w="19583">
            <a:solidFill>
              <a:srgbClr val="000000"/>
            </a:solidFill>
          </a:ln>
        </p:spPr>
        <p:txBody>
          <a:bodyPr wrap="square" lIns="0" tIns="0" rIns="0" bIns="0" rtlCol="0"/>
          <a:lstStyle/>
          <a:p>
            <a:endParaRPr/>
          </a:p>
        </p:txBody>
      </p:sp>
      <p:sp>
        <p:nvSpPr>
          <p:cNvPr id="25" name="bk object 25"/>
          <p:cNvSpPr/>
          <p:nvPr/>
        </p:nvSpPr>
        <p:spPr>
          <a:xfrm>
            <a:off x="4404068" y="5765863"/>
            <a:ext cx="0" cy="450850"/>
          </a:xfrm>
          <a:custGeom>
            <a:avLst/>
            <a:gdLst/>
            <a:ahLst/>
            <a:cxnLst/>
            <a:rect l="l" t="t" r="r" b="b"/>
            <a:pathLst>
              <a:path h="450850">
                <a:moveTo>
                  <a:pt x="0" y="0"/>
                </a:moveTo>
                <a:lnTo>
                  <a:pt x="0" y="450430"/>
                </a:lnTo>
              </a:path>
            </a:pathLst>
          </a:custGeom>
          <a:ln w="19583">
            <a:solidFill>
              <a:srgbClr val="000000"/>
            </a:solidFill>
          </a:ln>
        </p:spPr>
        <p:txBody>
          <a:bodyPr wrap="square" lIns="0" tIns="0" rIns="0" bIns="0" rtlCol="0"/>
          <a:lstStyle/>
          <a:p>
            <a:endParaRPr/>
          </a:p>
        </p:txBody>
      </p:sp>
      <p:sp>
        <p:nvSpPr>
          <p:cNvPr id="26" name="bk object 26"/>
          <p:cNvSpPr/>
          <p:nvPr/>
        </p:nvSpPr>
        <p:spPr>
          <a:xfrm>
            <a:off x="3992816" y="2240775"/>
            <a:ext cx="0" cy="450850"/>
          </a:xfrm>
          <a:custGeom>
            <a:avLst/>
            <a:gdLst/>
            <a:ahLst/>
            <a:cxnLst/>
            <a:rect l="l" t="t" r="r" b="b"/>
            <a:pathLst>
              <a:path h="450850">
                <a:moveTo>
                  <a:pt x="0" y="0"/>
                </a:moveTo>
                <a:lnTo>
                  <a:pt x="0" y="450430"/>
                </a:lnTo>
              </a:path>
            </a:pathLst>
          </a:custGeom>
          <a:ln w="19583">
            <a:solidFill>
              <a:srgbClr val="00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700" b="0" i="0">
                <a:solidFill>
                  <a:schemeClr val="tx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415498"/>
          </a:xfrm>
        </p:spPr>
        <p:txBody>
          <a:bodyPr/>
          <a:lstStyle/>
          <a:p>
            <a:r>
              <a:rPr lang="en-US" altLang="ko-KR"/>
              <a:t>Click to edit Master title style</a:t>
            </a:r>
            <a:endParaRPr lang="en-US"/>
          </a:p>
        </p:txBody>
      </p:sp>
      <p:sp>
        <p:nvSpPr>
          <p:cNvPr id="3" name="Subtitle 2"/>
          <p:cNvSpPr>
            <a:spLocks noGrp="1"/>
          </p:cNvSpPr>
          <p:nvPr>
            <p:ph type="subTitle" idx="1"/>
          </p:nvPr>
        </p:nvSpPr>
        <p:spPr>
          <a:xfrm>
            <a:off x="1165860" y="5699760"/>
            <a:ext cx="5440680" cy="276999"/>
          </a:xfrm>
        </p:spPr>
        <p:txBody>
          <a:bodyPr/>
          <a:lstStyle>
            <a:lvl1pPr marL="0" indent="0" algn="ctr">
              <a:buNone/>
              <a:defRPr>
                <a:solidFill>
                  <a:schemeClr val="tx1">
                    <a:tint val="75000"/>
                  </a:schemeClr>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en-US" altLang="ko-KR"/>
              <a:t>Click to edit Master subtitle style</a:t>
            </a:r>
            <a:endParaRPr lang="en-US"/>
          </a:p>
        </p:txBody>
      </p:sp>
      <p:sp>
        <p:nvSpPr>
          <p:cNvPr id="4" name="Date Placeholder 3"/>
          <p:cNvSpPr>
            <a:spLocks noGrp="1"/>
          </p:cNvSpPr>
          <p:nvPr>
            <p:ph type="dt" sz="half" idx="10"/>
          </p:nvPr>
        </p:nvSpPr>
        <p:spPr>
          <a:xfrm>
            <a:off x="388620" y="9354312"/>
            <a:ext cx="1787652" cy="276999"/>
          </a:xfrm>
        </p:spPr>
        <p:txBody>
          <a:bodyPr/>
          <a:lstStyle/>
          <a:p>
            <a:fld id="{4DDBB7DE-4509-2045-8643-D277AA63CEC6}" type="datetimeFigureOut">
              <a:rPr lang="en-US" smtClean="0"/>
              <a:t>10/21/2024</a:t>
            </a:fld>
            <a:endParaRPr lang="en-US"/>
          </a:p>
        </p:txBody>
      </p:sp>
      <p:sp>
        <p:nvSpPr>
          <p:cNvPr id="5" name="Footer Placeholder 4"/>
          <p:cNvSpPr>
            <a:spLocks noGrp="1"/>
          </p:cNvSpPr>
          <p:nvPr>
            <p:ph type="ftr" sz="quarter" idx="11"/>
          </p:nvPr>
        </p:nvSpPr>
        <p:spPr>
          <a:xfrm>
            <a:off x="2642616" y="9354312"/>
            <a:ext cx="2487168" cy="276999"/>
          </a:xfrm>
        </p:spPr>
        <p:txBody>
          <a:bodyPr/>
          <a:lstStyle/>
          <a:p>
            <a:endParaRPr lang="en-US"/>
          </a:p>
        </p:txBody>
      </p:sp>
      <p:sp>
        <p:nvSpPr>
          <p:cNvPr id="6" name="Slide Number Placeholder 5"/>
          <p:cNvSpPr>
            <a:spLocks noGrp="1"/>
          </p:cNvSpPr>
          <p:nvPr>
            <p:ph type="sldNum" sz="quarter" idx="12"/>
          </p:nvPr>
        </p:nvSpPr>
        <p:spPr>
          <a:xfrm>
            <a:off x="5596128" y="9354312"/>
            <a:ext cx="1787652" cy="276999"/>
          </a:xfrm>
        </p:spPr>
        <p:txBody>
          <a:bodyPr/>
          <a:lstStyle/>
          <a:p>
            <a:fld id="{7F1859CD-E640-0740-8C35-278E2B1707A0}" type="slidenum">
              <a:rPr lang="en-US" smtClean="0"/>
              <a:t>‹#›</a:t>
            </a:fld>
            <a:endParaRPr lang="en-US"/>
          </a:p>
        </p:txBody>
      </p:sp>
    </p:spTree>
    <p:extLst>
      <p:ext uri="{BB962C8B-B14F-4D97-AF65-F5344CB8AC3E}">
        <p14:creationId xmlns:p14="http://schemas.microsoft.com/office/powerpoint/2010/main" val="27270893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33790" y="1807591"/>
            <a:ext cx="3904818" cy="428625"/>
          </a:xfrm>
          <a:prstGeom prst="rect">
            <a:avLst/>
          </a:prstGeom>
        </p:spPr>
        <p:txBody>
          <a:bodyPr wrap="square" lIns="0" tIns="0" rIns="0" bIns="0">
            <a:spAutoFit/>
          </a:bodyPr>
          <a:lstStyle>
            <a:lvl1pPr>
              <a:defRPr sz="2700" b="0" i="0">
                <a:solidFill>
                  <a:schemeClr val="tx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10/21/2024</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aminaji.wordpress.com/unibit-tries/"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2743200"/>
            <a:ext cx="5867400" cy="1449115"/>
          </a:xfrm>
          <a:prstGeom prst="rect">
            <a:avLst/>
          </a:prstGeom>
        </p:spPr>
        <p:txBody>
          <a:bodyPr vert="horz" wrap="square" lIns="0" tIns="0" rIns="0" bIns="0" rtlCol="0">
            <a:spAutoFit/>
          </a:bodyPr>
          <a:lstStyle/>
          <a:p>
            <a:pPr marL="12700" marR="5080" algn="ctr">
              <a:lnSpc>
                <a:spcPts val="2520"/>
              </a:lnSpc>
              <a:tabLst>
                <a:tab pos="1369060" algn="l"/>
              </a:tabLst>
            </a:pPr>
            <a:r>
              <a:rPr sz="3200" spc="125" dirty="0">
                <a:solidFill>
                  <a:srgbClr val="FF0000"/>
                </a:solidFill>
                <a:latin typeface="+mj-lt"/>
                <a:cs typeface="Century"/>
              </a:rPr>
              <a:t>CS</a:t>
            </a:r>
            <a:r>
              <a:rPr sz="3200" spc="254" dirty="0">
                <a:solidFill>
                  <a:srgbClr val="FF0000"/>
                </a:solidFill>
                <a:latin typeface="+mj-lt"/>
                <a:cs typeface="Century"/>
              </a:rPr>
              <a:t> </a:t>
            </a:r>
            <a:r>
              <a:rPr sz="3200" spc="40" dirty="0">
                <a:solidFill>
                  <a:srgbClr val="FF0000"/>
                </a:solidFill>
                <a:latin typeface="+mj-lt"/>
                <a:cs typeface="Century"/>
              </a:rPr>
              <a:t>1</a:t>
            </a:r>
            <a:r>
              <a:rPr lang="en-US" sz="3200" spc="40" dirty="0">
                <a:solidFill>
                  <a:srgbClr val="FF0000"/>
                </a:solidFill>
                <a:latin typeface="+mj-lt"/>
                <a:cs typeface="Century"/>
              </a:rPr>
              <a:t>18</a:t>
            </a:r>
            <a:r>
              <a:rPr sz="3200" spc="40" dirty="0">
                <a:solidFill>
                  <a:srgbClr val="FF0000"/>
                </a:solidFill>
                <a:latin typeface="+mj-lt"/>
                <a:cs typeface="Century"/>
              </a:rPr>
              <a:t>:	</a:t>
            </a:r>
            <a:r>
              <a:rPr lang="en-US" sz="3200" spc="80" dirty="0">
                <a:solidFill>
                  <a:srgbClr val="FF0000"/>
                </a:solidFill>
                <a:latin typeface="+mj-lt"/>
                <a:cs typeface="Century"/>
              </a:rPr>
              <a:t>IP Addressing </a:t>
            </a:r>
            <a:r>
              <a:rPr lang="en-US" sz="3200" spc="80" dirty="0" smtClean="0">
                <a:solidFill>
                  <a:srgbClr val="FF0000"/>
                </a:solidFill>
                <a:latin typeface="+mj-lt"/>
                <a:cs typeface="Century"/>
              </a:rPr>
              <a:t>and Forwarding</a:t>
            </a:r>
            <a:endParaRPr sz="3200" dirty="0">
              <a:solidFill>
                <a:srgbClr val="FF0000"/>
              </a:solidFill>
              <a:latin typeface="+mj-lt"/>
              <a:cs typeface="Century"/>
            </a:endParaRPr>
          </a:p>
          <a:p>
            <a:pPr>
              <a:lnSpc>
                <a:spcPct val="100000"/>
              </a:lnSpc>
              <a:spcBef>
                <a:spcPts val="25"/>
              </a:spcBef>
            </a:pPr>
            <a:endParaRPr sz="2800" dirty="0">
              <a:latin typeface="+mj-lt"/>
              <a:cs typeface="Times New Roman"/>
            </a:endParaRPr>
          </a:p>
          <a:p>
            <a:pPr marL="2540" algn="ctr">
              <a:lnSpc>
                <a:spcPct val="100000"/>
              </a:lnSpc>
            </a:pPr>
            <a:r>
              <a:rPr sz="2450" spc="110" dirty="0">
                <a:solidFill>
                  <a:srgbClr val="00B050"/>
                </a:solidFill>
                <a:latin typeface="+mj-lt"/>
                <a:cs typeface="Century"/>
              </a:rPr>
              <a:t>George</a:t>
            </a:r>
            <a:r>
              <a:rPr sz="2450" spc="150" dirty="0">
                <a:solidFill>
                  <a:srgbClr val="00B050"/>
                </a:solidFill>
                <a:latin typeface="+mj-lt"/>
                <a:cs typeface="Century"/>
              </a:rPr>
              <a:t> </a:t>
            </a:r>
            <a:r>
              <a:rPr sz="2450" spc="40" dirty="0">
                <a:solidFill>
                  <a:srgbClr val="00B050"/>
                </a:solidFill>
                <a:latin typeface="+mj-lt"/>
                <a:cs typeface="Century"/>
              </a:rPr>
              <a:t>Varg</a:t>
            </a:r>
            <a:r>
              <a:rPr lang="en-US" sz="2450" spc="40" dirty="0">
                <a:solidFill>
                  <a:srgbClr val="00B050"/>
                </a:solidFill>
                <a:latin typeface="+mj-lt"/>
                <a:cs typeface="Century"/>
              </a:rPr>
              <a:t>hese</a:t>
            </a:r>
            <a:endParaRPr sz="2450" dirty="0">
              <a:solidFill>
                <a:srgbClr val="00B050"/>
              </a:solidFill>
              <a:latin typeface="+mj-lt"/>
              <a:cs typeface="Century"/>
            </a:endParaRPr>
          </a:p>
        </p:txBody>
      </p:sp>
      <p:pic>
        <p:nvPicPr>
          <p:cNvPr id="4" name="Picture 3"/>
          <p:cNvPicPr>
            <a:picLocks noChangeAspect="1"/>
          </p:cNvPicPr>
          <p:nvPr/>
        </p:nvPicPr>
        <p:blipFill>
          <a:blip r:embed="rId2"/>
          <a:stretch>
            <a:fillRect/>
          </a:stretch>
        </p:blipFill>
        <p:spPr>
          <a:xfrm>
            <a:off x="1752600" y="4597400"/>
            <a:ext cx="3810000" cy="5080000"/>
          </a:xfrm>
          <a:prstGeom prst="rect">
            <a:avLst/>
          </a:prstGeom>
        </p:spPr>
      </p:pic>
    </p:spTree>
    <p:extLst>
      <p:ext uri="{BB962C8B-B14F-4D97-AF65-F5344CB8AC3E}">
        <p14:creationId xmlns:p14="http://schemas.microsoft.com/office/powerpoint/2010/main" val="373436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381000" y="660400"/>
            <a:ext cx="7002780" cy="5995103"/>
          </a:xfrm>
          <a:prstGeom prst="rect">
            <a:avLst/>
          </a:prstGeom>
        </p:spPr>
        <p:txBody>
          <a:bodyPr vert="horz" wrap="square" lIns="0" tIns="0" rIns="0" bIns="0" rtlCol="0">
            <a:spAutoFit/>
          </a:bodyPr>
          <a:lstStyle/>
          <a:p>
            <a:pPr marL="1077595">
              <a:lnSpc>
                <a:spcPct val="100000"/>
              </a:lnSpc>
            </a:pPr>
            <a:r>
              <a:rPr lang="en-US" sz="2800" b="1" spc="365" dirty="0">
                <a:solidFill>
                  <a:srgbClr val="0070C0"/>
                </a:solidFill>
                <a:latin typeface="PMingLiU"/>
                <a:cs typeface="Garamond"/>
              </a:rPr>
              <a:t>Challenge-Response</a:t>
            </a:r>
            <a:endParaRPr sz="2400" dirty="0">
              <a:latin typeface="Garamond"/>
              <a:cs typeface="Garamond"/>
            </a:endParaRPr>
          </a:p>
          <a:p>
            <a:pPr>
              <a:lnSpc>
                <a:spcPct val="100000"/>
              </a:lnSpc>
              <a:spcBef>
                <a:spcPts val="25"/>
              </a:spcBef>
            </a:pPr>
            <a:endParaRPr lang="en-US" sz="2400" dirty="0">
              <a:latin typeface="Times New Roman"/>
              <a:cs typeface="Times New Roman"/>
            </a:endParaRPr>
          </a:p>
          <a:p>
            <a:pPr>
              <a:lnSpc>
                <a:spcPct val="100000"/>
              </a:lnSpc>
              <a:spcBef>
                <a:spcPts val="25"/>
              </a:spcBef>
            </a:pPr>
            <a:r>
              <a:rPr lang="en-US" sz="2400" dirty="0">
                <a:latin typeface="Times New Roman"/>
                <a:cs typeface="Times New Roman"/>
              </a:rPr>
              <a:t>One level of hierarchy good but IP quickly ran into two scaling challenges:</a:t>
            </a:r>
          </a:p>
          <a:p>
            <a:pPr>
              <a:lnSpc>
                <a:spcPct val="100000"/>
              </a:lnSpc>
              <a:spcBef>
                <a:spcPts val="25"/>
              </a:spcBef>
            </a:pPr>
            <a:endParaRPr sz="2400" dirty="0">
              <a:latin typeface="Times New Roman"/>
              <a:cs typeface="Times New Roman"/>
            </a:endParaRPr>
          </a:p>
          <a:p>
            <a:pPr marL="358140" marR="431800" indent="-199390">
              <a:lnSpc>
                <a:spcPct val="116100"/>
              </a:lnSpc>
              <a:spcBef>
                <a:spcPts val="5"/>
              </a:spcBef>
              <a:buFont typeface="Times New Roman"/>
              <a:buChar char="•"/>
              <a:tabLst>
                <a:tab pos="358775" algn="l"/>
              </a:tabLst>
            </a:pPr>
            <a:r>
              <a:rPr lang="en-US" sz="2400" i="1" spc="-75" dirty="0">
                <a:solidFill>
                  <a:srgbClr val="00B050"/>
                </a:solidFill>
                <a:latin typeface="Arial"/>
                <a:cs typeface="Arial"/>
              </a:rPr>
              <a:t>Inefficient address usage: </a:t>
            </a:r>
            <a:r>
              <a:rPr lang="en-US" sz="2400" spc="20" dirty="0">
                <a:latin typeface="Garamond"/>
                <a:cs typeface="Arial"/>
              </a:rPr>
              <a:t>any organization that needed more than 255 addresses asked for a class B address (64,000) and they quickly ran out</a:t>
            </a:r>
            <a:endParaRPr sz="2400" dirty="0">
              <a:latin typeface="Garamond"/>
              <a:cs typeface="Garamond"/>
            </a:endParaRPr>
          </a:p>
          <a:p>
            <a:pPr marL="358140" marR="102235" indent="-199390">
              <a:lnSpc>
                <a:spcPct val="116100"/>
              </a:lnSpc>
              <a:spcBef>
                <a:spcPts val="910"/>
              </a:spcBef>
              <a:buFont typeface="Times New Roman"/>
              <a:buChar char="•"/>
              <a:tabLst>
                <a:tab pos="358775" algn="l"/>
              </a:tabLst>
            </a:pPr>
            <a:r>
              <a:rPr lang="en-US" sz="2400" i="1" spc="-85" dirty="0">
                <a:solidFill>
                  <a:srgbClr val="00B050"/>
                </a:solidFill>
                <a:latin typeface="Arial"/>
                <a:cs typeface="Arial"/>
              </a:rPr>
              <a:t>Routing Table Growth: </a:t>
            </a:r>
            <a:r>
              <a:rPr lang="en-US" sz="2400" spc="20" dirty="0">
                <a:latin typeface="Garamond"/>
                <a:cs typeface="Arial"/>
              </a:rPr>
              <a:t> the response to no more class B addresses was to assign multiple Class C addresses.  But now every backbone router needed to know more addresses, more routing traffic, search times etc.</a:t>
            </a:r>
            <a:endParaRPr sz="2400" dirty="0">
              <a:latin typeface="Garamond"/>
              <a:cs typeface="Garamond"/>
            </a:endParaRPr>
          </a:p>
          <a:p>
            <a:pPr marL="358140" marR="5080" indent="-199390">
              <a:lnSpc>
                <a:spcPct val="116399"/>
              </a:lnSpc>
              <a:spcBef>
                <a:spcPts val="900"/>
              </a:spcBef>
              <a:buFont typeface="Times New Roman"/>
              <a:buChar char="•"/>
              <a:tabLst>
                <a:tab pos="358775" algn="l"/>
              </a:tabLst>
            </a:pPr>
            <a:r>
              <a:rPr lang="en-US" sz="2400" i="1" spc="-95" dirty="0">
                <a:solidFill>
                  <a:srgbClr val="00B050"/>
                </a:solidFill>
                <a:latin typeface="Arial"/>
                <a:cs typeface="Arial"/>
              </a:rPr>
              <a:t>Response </a:t>
            </a:r>
            <a:r>
              <a:rPr lang="en-US" sz="2400" spc="-30" dirty="0">
                <a:latin typeface="Garamond"/>
                <a:cs typeface="Arial"/>
              </a:rPr>
              <a:t>changed IP forwarding to longest matching prefix.  Why?</a:t>
            </a:r>
            <a:endParaRPr sz="2400" dirty="0">
              <a:latin typeface="Garamond"/>
              <a:cs typeface="Garamond"/>
            </a:endParaRPr>
          </a:p>
        </p:txBody>
      </p:sp>
    </p:spTree>
    <p:extLst>
      <p:ext uri="{BB962C8B-B14F-4D97-AF65-F5344CB8AC3E}">
        <p14:creationId xmlns:p14="http://schemas.microsoft.com/office/powerpoint/2010/main" val="3870038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26551" y="2612825"/>
            <a:ext cx="568325" cy="434975"/>
          </a:xfrm>
          <a:custGeom>
            <a:avLst/>
            <a:gdLst/>
            <a:ahLst/>
            <a:cxnLst/>
            <a:rect l="l" t="t" r="r" b="b"/>
            <a:pathLst>
              <a:path w="568325" h="434975">
                <a:moveTo>
                  <a:pt x="0" y="434437"/>
                </a:moveTo>
                <a:lnTo>
                  <a:pt x="568110" y="434437"/>
                </a:lnTo>
                <a:lnTo>
                  <a:pt x="568110" y="0"/>
                </a:lnTo>
                <a:lnTo>
                  <a:pt x="0" y="0"/>
                </a:lnTo>
                <a:lnTo>
                  <a:pt x="0" y="434437"/>
                </a:lnTo>
                <a:close/>
              </a:path>
            </a:pathLst>
          </a:custGeom>
          <a:ln w="11139">
            <a:solidFill>
              <a:srgbClr val="000000"/>
            </a:solidFill>
          </a:ln>
        </p:spPr>
        <p:txBody>
          <a:bodyPr wrap="square" lIns="0" tIns="0" rIns="0" bIns="0" rtlCol="0"/>
          <a:lstStyle/>
          <a:p>
            <a:endParaRPr/>
          </a:p>
        </p:txBody>
      </p:sp>
      <p:sp>
        <p:nvSpPr>
          <p:cNvPr id="3" name="object 3"/>
          <p:cNvSpPr/>
          <p:nvPr/>
        </p:nvSpPr>
        <p:spPr>
          <a:xfrm>
            <a:off x="2922516" y="2852323"/>
            <a:ext cx="345440" cy="0"/>
          </a:xfrm>
          <a:custGeom>
            <a:avLst/>
            <a:gdLst/>
            <a:ahLst/>
            <a:cxnLst/>
            <a:rect l="l" t="t" r="r" b="b"/>
            <a:pathLst>
              <a:path w="345439">
                <a:moveTo>
                  <a:pt x="0" y="0"/>
                </a:moveTo>
                <a:lnTo>
                  <a:pt x="345322" y="0"/>
                </a:lnTo>
              </a:path>
            </a:pathLst>
          </a:custGeom>
          <a:ln w="22278">
            <a:solidFill>
              <a:srgbClr val="000000"/>
            </a:solidFill>
          </a:ln>
        </p:spPr>
        <p:txBody>
          <a:bodyPr wrap="square" lIns="0" tIns="0" rIns="0" bIns="0" rtlCol="0"/>
          <a:lstStyle/>
          <a:p>
            <a:endParaRPr/>
          </a:p>
        </p:txBody>
      </p:sp>
      <p:sp>
        <p:nvSpPr>
          <p:cNvPr id="4" name="object 4"/>
          <p:cNvSpPr/>
          <p:nvPr/>
        </p:nvSpPr>
        <p:spPr>
          <a:xfrm>
            <a:off x="1880971" y="2835605"/>
            <a:ext cx="445770" cy="0"/>
          </a:xfrm>
          <a:custGeom>
            <a:avLst/>
            <a:gdLst/>
            <a:ahLst/>
            <a:cxnLst/>
            <a:rect l="l" t="t" r="r" b="b"/>
            <a:pathLst>
              <a:path w="445769">
                <a:moveTo>
                  <a:pt x="0" y="0"/>
                </a:moveTo>
                <a:lnTo>
                  <a:pt x="445579" y="0"/>
                </a:lnTo>
              </a:path>
            </a:pathLst>
          </a:custGeom>
          <a:ln w="11139">
            <a:solidFill>
              <a:srgbClr val="000000"/>
            </a:solidFill>
          </a:ln>
        </p:spPr>
        <p:txBody>
          <a:bodyPr wrap="square" lIns="0" tIns="0" rIns="0" bIns="0" rtlCol="0"/>
          <a:lstStyle/>
          <a:p>
            <a:endParaRPr/>
          </a:p>
        </p:txBody>
      </p:sp>
      <p:sp>
        <p:nvSpPr>
          <p:cNvPr id="5" name="object 5"/>
          <p:cNvSpPr/>
          <p:nvPr/>
        </p:nvSpPr>
        <p:spPr>
          <a:xfrm>
            <a:off x="3284537" y="2100402"/>
            <a:ext cx="2361565" cy="1292225"/>
          </a:xfrm>
          <a:custGeom>
            <a:avLst/>
            <a:gdLst/>
            <a:ahLst/>
            <a:cxnLst/>
            <a:rect l="l" t="t" r="r" b="b"/>
            <a:pathLst>
              <a:path w="2361565" h="1292225">
                <a:moveTo>
                  <a:pt x="2361565" y="646087"/>
                </a:moveTo>
                <a:lnTo>
                  <a:pt x="2355468" y="580029"/>
                </a:lnTo>
                <a:lnTo>
                  <a:pt x="2337575" y="515879"/>
                </a:lnTo>
                <a:lnTo>
                  <a:pt x="2308479" y="453962"/>
                </a:lnTo>
                <a:lnTo>
                  <a:pt x="2268773" y="394602"/>
                </a:lnTo>
                <a:lnTo>
                  <a:pt x="2219051" y="338125"/>
                </a:lnTo>
                <a:lnTo>
                  <a:pt x="2190620" y="311069"/>
                </a:lnTo>
                <a:lnTo>
                  <a:pt x="2159907" y="284855"/>
                </a:lnTo>
                <a:lnTo>
                  <a:pt x="2126986" y="259524"/>
                </a:lnTo>
                <a:lnTo>
                  <a:pt x="2091933" y="235117"/>
                </a:lnTo>
                <a:lnTo>
                  <a:pt x="2054820" y="211674"/>
                </a:lnTo>
                <a:lnTo>
                  <a:pt x="2015723" y="189236"/>
                </a:lnTo>
                <a:lnTo>
                  <a:pt x="1974715" y="167843"/>
                </a:lnTo>
                <a:lnTo>
                  <a:pt x="1931871" y="147536"/>
                </a:lnTo>
                <a:lnTo>
                  <a:pt x="1887265" y="128356"/>
                </a:lnTo>
                <a:lnTo>
                  <a:pt x="1840971" y="110342"/>
                </a:lnTo>
                <a:lnTo>
                  <a:pt x="1793063" y="93537"/>
                </a:lnTo>
                <a:lnTo>
                  <a:pt x="1743615" y="77980"/>
                </a:lnTo>
                <a:lnTo>
                  <a:pt x="1692702" y="63712"/>
                </a:lnTo>
                <a:lnTo>
                  <a:pt x="1640398" y="50773"/>
                </a:lnTo>
                <a:lnTo>
                  <a:pt x="1586776" y="39204"/>
                </a:lnTo>
                <a:lnTo>
                  <a:pt x="1531912" y="29047"/>
                </a:lnTo>
                <a:lnTo>
                  <a:pt x="1475879" y="20340"/>
                </a:lnTo>
                <a:lnTo>
                  <a:pt x="1418752" y="13126"/>
                </a:lnTo>
                <a:lnTo>
                  <a:pt x="1360605" y="7444"/>
                </a:lnTo>
                <a:lnTo>
                  <a:pt x="1301511" y="3335"/>
                </a:lnTo>
                <a:lnTo>
                  <a:pt x="1241545" y="840"/>
                </a:lnTo>
                <a:lnTo>
                  <a:pt x="1180782" y="0"/>
                </a:lnTo>
                <a:lnTo>
                  <a:pt x="1120020" y="840"/>
                </a:lnTo>
                <a:lnTo>
                  <a:pt x="1060055" y="3335"/>
                </a:lnTo>
                <a:lnTo>
                  <a:pt x="1000962" y="7444"/>
                </a:lnTo>
                <a:lnTo>
                  <a:pt x="942816" y="13126"/>
                </a:lnTo>
                <a:lnTo>
                  <a:pt x="885689" y="20340"/>
                </a:lnTo>
                <a:lnTo>
                  <a:pt x="829657" y="29047"/>
                </a:lnTo>
                <a:lnTo>
                  <a:pt x="774793" y="39204"/>
                </a:lnTo>
                <a:lnTo>
                  <a:pt x="721172" y="50773"/>
                </a:lnTo>
                <a:lnTo>
                  <a:pt x="668868" y="63712"/>
                </a:lnTo>
                <a:lnTo>
                  <a:pt x="617955" y="77980"/>
                </a:lnTo>
                <a:lnTo>
                  <a:pt x="568507" y="93537"/>
                </a:lnTo>
                <a:lnTo>
                  <a:pt x="520599" y="110342"/>
                </a:lnTo>
                <a:lnTo>
                  <a:pt x="474305" y="128356"/>
                </a:lnTo>
                <a:lnTo>
                  <a:pt x="429698" y="147536"/>
                </a:lnTo>
                <a:lnTo>
                  <a:pt x="386854" y="167843"/>
                </a:lnTo>
                <a:lnTo>
                  <a:pt x="345846" y="189236"/>
                </a:lnTo>
                <a:lnTo>
                  <a:pt x="306748" y="211674"/>
                </a:lnTo>
                <a:lnTo>
                  <a:pt x="269636" y="235117"/>
                </a:lnTo>
                <a:lnTo>
                  <a:pt x="234582" y="259524"/>
                </a:lnTo>
                <a:lnTo>
                  <a:pt x="201661" y="284855"/>
                </a:lnTo>
                <a:lnTo>
                  <a:pt x="170947" y="311069"/>
                </a:lnTo>
                <a:lnTo>
                  <a:pt x="142515" y="338125"/>
                </a:lnTo>
                <a:lnTo>
                  <a:pt x="116439" y="365983"/>
                </a:lnTo>
                <a:lnTo>
                  <a:pt x="71650" y="423942"/>
                </a:lnTo>
                <a:lnTo>
                  <a:pt x="37174" y="484621"/>
                </a:lnTo>
                <a:lnTo>
                  <a:pt x="13605" y="547695"/>
                </a:lnTo>
                <a:lnTo>
                  <a:pt x="1536" y="612839"/>
                </a:lnTo>
                <a:lnTo>
                  <a:pt x="0" y="646087"/>
                </a:lnTo>
                <a:lnTo>
                  <a:pt x="1536" y="679335"/>
                </a:lnTo>
                <a:lnTo>
                  <a:pt x="13605" y="744481"/>
                </a:lnTo>
                <a:lnTo>
                  <a:pt x="37174" y="807556"/>
                </a:lnTo>
                <a:lnTo>
                  <a:pt x="71650" y="868236"/>
                </a:lnTo>
                <a:lnTo>
                  <a:pt x="116439" y="926196"/>
                </a:lnTo>
                <a:lnTo>
                  <a:pt x="142515" y="954054"/>
                </a:lnTo>
                <a:lnTo>
                  <a:pt x="170947" y="981110"/>
                </a:lnTo>
                <a:lnTo>
                  <a:pt x="201661" y="1007324"/>
                </a:lnTo>
                <a:lnTo>
                  <a:pt x="234582" y="1032654"/>
                </a:lnTo>
                <a:lnTo>
                  <a:pt x="269636" y="1057061"/>
                </a:lnTo>
                <a:lnTo>
                  <a:pt x="306748" y="1080504"/>
                </a:lnTo>
                <a:lnTo>
                  <a:pt x="345846" y="1102942"/>
                </a:lnTo>
                <a:lnTo>
                  <a:pt x="386854" y="1124335"/>
                </a:lnTo>
                <a:lnTo>
                  <a:pt x="429698" y="1144641"/>
                </a:lnTo>
                <a:lnTo>
                  <a:pt x="474305" y="1163821"/>
                </a:lnTo>
                <a:lnTo>
                  <a:pt x="520599" y="1181834"/>
                </a:lnTo>
                <a:lnTo>
                  <a:pt x="568507" y="1198639"/>
                </a:lnTo>
                <a:lnTo>
                  <a:pt x="617955" y="1214196"/>
                </a:lnTo>
                <a:lnTo>
                  <a:pt x="668868" y="1228464"/>
                </a:lnTo>
                <a:lnTo>
                  <a:pt x="721172" y="1241402"/>
                </a:lnTo>
                <a:lnTo>
                  <a:pt x="774793" y="1252970"/>
                </a:lnTo>
                <a:lnTo>
                  <a:pt x="829657" y="1263128"/>
                </a:lnTo>
                <a:lnTo>
                  <a:pt x="885689" y="1271834"/>
                </a:lnTo>
                <a:lnTo>
                  <a:pt x="942816" y="1279048"/>
                </a:lnTo>
                <a:lnTo>
                  <a:pt x="1000962" y="1284730"/>
                </a:lnTo>
                <a:lnTo>
                  <a:pt x="1060055" y="1288838"/>
                </a:lnTo>
                <a:lnTo>
                  <a:pt x="1120020" y="1291333"/>
                </a:lnTo>
                <a:lnTo>
                  <a:pt x="1180782" y="1292174"/>
                </a:lnTo>
                <a:lnTo>
                  <a:pt x="1241545" y="1291333"/>
                </a:lnTo>
                <a:lnTo>
                  <a:pt x="1301511" y="1288838"/>
                </a:lnTo>
                <a:lnTo>
                  <a:pt x="1360605" y="1284730"/>
                </a:lnTo>
                <a:lnTo>
                  <a:pt x="1418752" y="1279048"/>
                </a:lnTo>
                <a:lnTo>
                  <a:pt x="1475879" y="1271834"/>
                </a:lnTo>
                <a:lnTo>
                  <a:pt x="1531912" y="1263128"/>
                </a:lnTo>
                <a:lnTo>
                  <a:pt x="1586776" y="1252970"/>
                </a:lnTo>
                <a:lnTo>
                  <a:pt x="1640398" y="1241402"/>
                </a:lnTo>
                <a:lnTo>
                  <a:pt x="1692702" y="1228464"/>
                </a:lnTo>
                <a:lnTo>
                  <a:pt x="1743615" y="1214196"/>
                </a:lnTo>
                <a:lnTo>
                  <a:pt x="1793063" y="1198639"/>
                </a:lnTo>
                <a:lnTo>
                  <a:pt x="1840971" y="1181834"/>
                </a:lnTo>
                <a:lnTo>
                  <a:pt x="1887265" y="1163821"/>
                </a:lnTo>
                <a:lnTo>
                  <a:pt x="1931871" y="1144641"/>
                </a:lnTo>
                <a:lnTo>
                  <a:pt x="1974715" y="1124335"/>
                </a:lnTo>
                <a:lnTo>
                  <a:pt x="2015723" y="1102942"/>
                </a:lnTo>
                <a:lnTo>
                  <a:pt x="2054820" y="1080504"/>
                </a:lnTo>
                <a:lnTo>
                  <a:pt x="2091933" y="1057061"/>
                </a:lnTo>
                <a:lnTo>
                  <a:pt x="2126986" y="1032654"/>
                </a:lnTo>
                <a:lnTo>
                  <a:pt x="2159907" y="1007324"/>
                </a:lnTo>
                <a:lnTo>
                  <a:pt x="2190620" y="981110"/>
                </a:lnTo>
                <a:lnTo>
                  <a:pt x="2219051" y="954054"/>
                </a:lnTo>
                <a:lnTo>
                  <a:pt x="2245127" y="926196"/>
                </a:lnTo>
                <a:lnTo>
                  <a:pt x="2289915" y="868236"/>
                </a:lnTo>
                <a:lnTo>
                  <a:pt x="2324391" y="807556"/>
                </a:lnTo>
                <a:lnTo>
                  <a:pt x="2347959" y="744481"/>
                </a:lnTo>
                <a:lnTo>
                  <a:pt x="2360028" y="679335"/>
                </a:lnTo>
                <a:lnTo>
                  <a:pt x="2361565" y="646087"/>
                </a:lnTo>
              </a:path>
            </a:pathLst>
          </a:custGeom>
          <a:ln w="11139">
            <a:solidFill>
              <a:srgbClr val="000000"/>
            </a:solidFill>
            <a:prstDash val="lgDash"/>
          </a:ln>
        </p:spPr>
        <p:txBody>
          <a:bodyPr wrap="square" lIns="0" tIns="0" rIns="0" bIns="0" rtlCol="0"/>
          <a:lstStyle/>
          <a:p>
            <a:endParaRPr/>
          </a:p>
        </p:txBody>
      </p:sp>
      <p:sp>
        <p:nvSpPr>
          <p:cNvPr id="6" name="object 6"/>
          <p:cNvSpPr/>
          <p:nvPr/>
        </p:nvSpPr>
        <p:spPr>
          <a:xfrm>
            <a:off x="1725028" y="2690799"/>
            <a:ext cx="445770" cy="0"/>
          </a:xfrm>
          <a:custGeom>
            <a:avLst/>
            <a:gdLst/>
            <a:ahLst/>
            <a:cxnLst/>
            <a:rect l="l" t="t" r="r" b="b"/>
            <a:pathLst>
              <a:path w="445769">
                <a:moveTo>
                  <a:pt x="445566" y="0"/>
                </a:moveTo>
                <a:lnTo>
                  <a:pt x="0" y="0"/>
                </a:lnTo>
              </a:path>
            </a:pathLst>
          </a:custGeom>
          <a:ln w="11139">
            <a:solidFill>
              <a:srgbClr val="000000"/>
            </a:solidFill>
          </a:ln>
        </p:spPr>
        <p:txBody>
          <a:bodyPr wrap="square" lIns="0" tIns="0" rIns="0" bIns="0" rtlCol="0"/>
          <a:lstStyle/>
          <a:p>
            <a:endParaRPr/>
          </a:p>
        </p:txBody>
      </p:sp>
      <p:sp>
        <p:nvSpPr>
          <p:cNvPr id="7" name="object 7"/>
          <p:cNvSpPr/>
          <p:nvPr/>
        </p:nvSpPr>
        <p:spPr>
          <a:xfrm>
            <a:off x="1725028" y="2662948"/>
            <a:ext cx="111760" cy="55880"/>
          </a:xfrm>
          <a:custGeom>
            <a:avLst/>
            <a:gdLst/>
            <a:ahLst/>
            <a:cxnLst/>
            <a:rect l="l" t="t" r="r" b="b"/>
            <a:pathLst>
              <a:path w="111760" h="55880">
                <a:moveTo>
                  <a:pt x="111391" y="55702"/>
                </a:moveTo>
                <a:lnTo>
                  <a:pt x="0" y="27851"/>
                </a:lnTo>
                <a:lnTo>
                  <a:pt x="111391" y="0"/>
                </a:lnTo>
              </a:path>
            </a:pathLst>
          </a:custGeom>
          <a:ln w="11139">
            <a:solidFill>
              <a:srgbClr val="000000"/>
            </a:solidFill>
          </a:ln>
        </p:spPr>
        <p:txBody>
          <a:bodyPr wrap="square" lIns="0" tIns="0" rIns="0" bIns="0" rtlCol="0"/>
          <a:lstStyle/>
          <a:p>
            <a:endParaRPr/>
          </a:p>
        </p:txBody>
      </p:sp>
      <p:sp>
        <p:nvSpPr>
          <p:cNvPr id="8" name="object 8"/>
          <p:cNvSpPr/>
          <p:nvPr/>
        </p:nvSpPr>
        <p:spPr>
          <a:xfrm>
            <a:off x="4409630" y="2334336"/>
            <a:ext cx="668655" cy="0"/>
          </a:xfrm>
          <a:custGeom>
            <a:avLst/>
            <a:gdLst/>
            <a:ahLst/>
            <a:cxnLst/>
            <a:rect l="l" t="t" r="r" b="b"/>
            <a:pathLst>
              <a:path w="668654">
                <a:moveTo>
                  <a:pt x="0" y="0"/>
                </a:moveTo>
                <a:lnTo>
                  <a:pt x="668362" y="0"/>
                </a:lnTo>
              </a:path>
            </a:pathLst>
          </a:custGeom>
          <a:ln w="22278">
            <a:solidFill>
              <a:srgbClr val="000000"/>
            </a:solidFill>
          </a:ln>
        </p:spPr>
        <p:txBody>
          <a:bodyPr wrap="square" lIns="0" tIns="0" rIns="0" bIns="0" rtlCol="0"/>
          <a:lstStyle/>
          <a:p>
            <a:endParaRPr/>
          </a:p>
        </p:txBody>
      </p:sp>
      <p:sp>
        <p:nvSpPr>
          <p:cNvPr id="9" name="object 9"/>
          <p:cNvSpPr/>
          <p:nvPr/>
        </p:nvSpPr>
        <p:spPr>
          <a:xfrm>
            <a:off x="4242536" y="3080677"/>
            <a:ext cx="668655" cy="0"/>
          </a:xfrm>
          <a:custGeom>
            <a:avLst/>
            <a:gdLst/>
            <a:ahLst/>
            <a:cxnLst/>
            <a:rect l="l" t="t" r="r" b="b"/>
            <a:pathLst>
              <a:path w="668654">
                <a:moveTo>
                  <a:pt x="0" y="0"/>
                </a:moveTo>
                <a:lnTo>
                  <a:pt x="668362" y="0"/>
                </a:lnTo>
              </a:path>
            </a:pathLst>
          </a:custGeom>
          <a:ln w="22278">
            <a:solidFill>
              <a:srgbClr val="000000"/>
            </a:solidFill>
          </a:ln>
        </p:spPr>
        <p:txBody>
          <a:bodyPr wrap="square" lIns="0" tIns="0" rIns="0" bIns="0" rtlCol="0"/>
          <a:lstStyle/>
          <a:p>
            <a:endParaRPr/>
          </a:p>
        </p:txBody>
      </p:sp>
      <p:sp>
        <p:nvSpPr>
          <p:cNvPr id="10" name="object 10"/>
          <p:cNvSpPr txBox="1"/>
          <p:nvPr/>
        </p:nvSpPr>
        <p:spPr>
          <a:xfrm>
            <a:off x="4374641" y="2339847"/>
            <a:ext cx="873125" cy="228600"/>
          </a:xfrm>
          <a:prstGeom prst="rect">
            <a:avLst/>
          </a:prstGeom>
        </p:spPr>
        <p:txBody>
          <a:bodyPr vert="horz" wrap="square" lIns="0" tIns="0" rIns="0" bIns="0" rtlCol="0">
            <a:spAutoFit/>
          </a:bodyPr>
          <a:lstStyle/>
          <a:p>
            <a:pPr marL="12700">
              <a:lnSpc>
                <a:spcPct val="100000"/>
              </a:lnSpc>
            </a:pPr>
            <a:r>
              <a:rPr sz="1400" i="1" dirty="0">
                <a:latin typeface="Arial"/>
                <a:cs typeface="Arial"/>
              </a:rPr>
              <a:t>cs =</a:t>
            </a:r>
            <a:r>
              <a:rPr sz="1400" i="1" spc="-90" dirty="0">
                <a:latin typeface="Arial"/>
                <a:cs typeface="Arial"/>
              </a:rPr>
              <a:t> </a:t>
            </a:r>
            <a:r>
              <a:rPr sz="1400" i="1" dirty="0">
                <a:latin typeface="Arial"/>
                <a:cs typeface="Arial"/>
              </a:rPr>
              <a:t>X.169</a:t>
            </a:r>
            <a:endParaRPr sz="1400">
              <a:latin typeface="Arial"/>
              <a:cs typeface="Arial"/>
            </a:endParaRPr>
          </a:p>
        </p:txBody>
      </p:sp>
      <p:sp>
        <p:nvSpPr>
          <p:cNvPr id="11" name="object 11"/>
          <p:cNvSpPr/>
          <p:nvPr/>
        </p:nvSpPr>
        <p:spPr>
          <a:xfrm>
            <a:off x="4955451" y="2156104"/>
            <a:ext cx="646430" cy="145415"/>
          </a:xfrm>
          <a:custGeom>
            <a:avLst/>
            <a:gdLst/>
            <a:ahLst/>
            <a:cxnLst/>
            <a:rect l="l" t="t" r="r" b="b"/>
            <a:pathLst>
              <a:path w="646429" h="145414">
                <a:moveTo>
                  <a:pt x="0" y="144818"/>
                </a:moveTo>
                <a:lnTo>
                  <a:pt x="646087" y="0"/>
                </a:lnTo>
              </a:path>
            </a:pathLst>
          </a:custGeom>
          <a:ln w="11139">
            <a:solidFill>
              <a:srgbClr val="000000"/>
            </a:solidFill>
          </a:ln>
        </p:spPr>
        <p:txBody>
          <a:bodyPr wrap="square" lIns="0" tIns="0" rIns="0" bIns="0" rtlCol="0"/>
          <a:lstStyle/>
          <a:p>
            <a:endParaRPr/>
          </a:p>
        </p:txBody>
      </p:sp>
      <p:sp>
        <p:nvSpPr>
          <p:cNvPr id="12" name="object 12"/>
          <p:cNvSpPr txBox="1"/>
          <p:nvPr/>
        </p:nvSpPr>
        <p:spPr>
          <a:xfrm>
            <a:off x="5477446" y="1905406"/>
            <a:ext cx="739140" cy="228600"/>
          </a:xfrm>
          <a:prstGeom prst="rect">
            <a:avLst/>
          </a:prstGeom>
        </p:spPr>
        <p:txBody>
          <a:bodyPr vert="horz" wrap="square" lIns="0" tIns="0" rIns="0" bIns="0" rtlCol="0">
            <a:spAutoFit/>
          </a:bodyPr>
          <a:lstStyle/>
          <a:p>
            <a:pPr marL="12700">
              <a:lnSpc>
                <a:spcPct val="100000"/>
              </a:lnSpc>
            </a:pPr>
            <a:r>
              <a:rPr sz="1400" i="1" dirty="0">
                <a:latin typeface="Arial"/>
                <a:cs typeface="Arial"/>
              </a:rPr>
              <a:t>X.169.32</a:t>
            </a:r>
            <a:endParaRPr sz="1400">
              <a:latin typeface="Arial"/>
              <a:cs typeface="Arial"/>
            </a:endParaRPr>
          </a:p>
        </p:txBody>
      </p:sp>
      <p:sp>
        <p:nvSpPr>
          <p:cNvPr id="13" name="object 13"/>
          <p:cNvSpPr/>
          <p:nvPr/>
        </p:nvSpPr>
        <p:spPr>
          <a:xfrm>
            <a:off x="1680464" y="4294873"/>
            <a:ext cx="4478655" cy="0"/>
          </a:xfrm>
          <a:custGeom>
            <a:avLst/>
            <a:gdLst/>
            <a:ahLst/>
            <a:cxnLst/>
            <a:rect l="l" t="t" r="r" b="b"/>
            <a:pathLst>
              <a:path w="4478655">
                <a:moveTo>
                  <a:pt x="0" y="0"/>
                </a:moveTo>
                <a:lnTo>
                  <a:pt x="4478045" y="0"/>
                </a:lnTo>
              </a:path>
            </a:pathLst>
          </a:custGeom>
          <a:ln w="22278">
            <a:solidFill>
              <a:srgbClr val="000000"/>
            </a:solidFill>
          </a:ln>
        </p:spPr>
        <p:txBody>
          <a:bodyPr wrap="square" lIns="0" tIns="0" rIns="0" bIns="0" rtlCol="0"/>
          <a:lstStyle/>
          <a:p>
            <a:endParaRPr/>
          </a:p>
        </p:txBody>
      </p:sp>
      <p:sp>
        <p:nvSpPr>
          <p:cNvPr id="14" name="object 14"/>
          <p:cNvSpPr/>
          <p:nvPr/>
        </p:nvSpPr>
        <p:spPr>
          <a:xfrm>
            <a:off x="2404529" y="4818430"/>
            <a:ext cx="1002665" cy="601980"/>
          </a:xfrm>
          <a:custGeom>
            <a:avLst/>
            <a:gdLst/>
            <a:ahLst/>
            <a:cxnLst/>
            <a:rect l="l" t="t" r="r" b="b"/>
            <a:pathLst>
              <a:path w="1002664" h="601979">
                <a:moveTo>
                  <a:pt x="1002550" y="300761"/>
                </a:moveTo>
                <a:lnTo>
                  <a:pt x="989311" y="231796"/>
                </a:lnTo>
                <a:lnTo>
                  <a:pt x="951599" y="168489"/>
                </a:lnTo>
                <a:lnTo>
                  <a:pt x="924506" y="139522"/>
                </a:lnTo>
                <a:lnTo>
                  <a:pt x="892423" y="112646"/>
                </a:lnTo>
                <a:lnTo>
                  <a:pt x="855727" y="88087"/>
                </a:lnTo>
                <a:lnTo>
                  <a:pt x="814793" y="66070"/>
                </a:lnTo>
                <a:lnTo>
                  <a:pt x="769998" y="46822"/>
                </a:lnTo>
                <a:lnTo>
                  <a:pt x="721718" y="30567"/>
                </a:lnTo>
                <a:lnTo>
                  <a:pt x="670329" y="17532"/>
                </a:lnTo>
                <a:lnTo>
                  <a:pt x="616207" y="7942"/>
                </a:lnTo>
                <a:lnTo>
                  <a:pt x="559728" y="2023"/>
                </a:lnTo>
                <a:lnTo>
                  <a:pt x="501269" y="0"/>
                </a:lnTo>
                <a:lnTo>
                  <a:pt x="442809" y="2023"/>
                </a:lnTo>
                <a:lnTo>
                  <a:pt x="386331" y="7942"/>
                </a:lnTo>
                <a:lnTo>
                  <a:pt x="332210" y="17532"/>
                </a:lnTo>
                <a:lnTo>
                  <a:pt x="280821" y="30567"/>
                </a:lnTo>
                <a:lnTo>
                  <a:pt x="232542" y="46822"/>
                </a:lnTo>
                <a:lnTo>
                  <a:pt x="187749" y="66070"/>
                </a:lnTo>
                <a:lnTo>
                  <a:pt x="146816" y="88087"/>
                </a:lnTo>
                <a:lnTo>
                  <a:pt x="110121" y="112646"/>
                </a:lnTo>
                <a:lnTo>
                  <a:pt x="78040" y="139522"/>
                </a:lnTo>
                <a:lnTo>
                  <a:pt x="50948" y="168489"/>
                </a:lnTo>
                <a:lnTo>
                  <a:pt x="13238" y="231796"/>
                </a:lnTo>
                <a:lnTo>
                  <a:pt x="0" y="300761"/>
                </a:lnTo>
                <a:lnTo>
                  <a:pt x="3372" y="335836"/>
                </a:lnTo>
                <a:lnTo>
                  <a:pt x="29222" y="402194"/>
                </a:lnTo>
                <a:lnTo>
                  <a:pt x="78040" y="461994"/>
                </a:lnTo>
                <a:lnTo>
                  <a:pt x="110121" y="488871"/>
                </a:lnTo>
                <a:lnTo>
                  <a:pt x="146816" y="513430"/>
                </a:lnTo>
                <a:lnTo>
                  <a:pt x="187749" y="535448"/>
                </a:lnTo>
                <a:lnTo>
                  <a:pt x="232542" y="554697"/>
                </a:lnTo>
                <a:lnTo>
                  <a:pt x="280821" y="570952"/>
                </a:lnTo>
                <a:lnTo>
                  <a:pt x="332210" y="583988"/>
                </a:lnTo>
                <a:lnTo>
                  <a:pt x="386331" y="593579"/>
                </a:lnTo>
                <a:lnTo>
                  <a:pt x="442809" y="599499"/>
                </a:lnTo>
                <a:lnTo>
                  <a:pt x="501269" y="601522"/>
                </a:lnTo>
                <a:lnTo>
                  <a:pt x="559728" y="599499"/>
                </a:lnTo>
                <a:lnTo>
                  <a:pt x="616207" y="593579"/>
                </a:lnTo>
                <a:lnTo>
                  <a:pt x="670329" y="583988"/>
                </a:lnTo>
                <a:lnTo>
                  <a:pt x="721718" y="570952"/>
                </a:lnTo>
                <a:lnTo>
                  <a:pt x="769998" y="554697"/>
                </a:lnTo>
                <a:lnTo>
                  <a:pt x="814793" y="535448"/>
                </a:lnTo>
                <a:lnTo>
                  <a:pt x="855727" y="513430"/>
                </a:lnTo>
                <a:lnTo>
                  <a:pt x="892423" y="488871"/>
                </a:lnTo>
                <a:lnTo>
                  <a:pt x="924506" y="461994"/>
                </a:lnTo>
                <a:lnTo>
                  <a:pt x="951599" y="433027"/>
                </a:lnTo>
                <a:lnTo>
                  <a:pt x="989311" y="369722"/>
                </a:lnTo>
                <a:lnTo>
                  <a:pt x="1002550" y="300761"/>
                </a:lnTo>
              </a:path>
            </a:pathLst>
          </a:custGeom>
          <a:ln w="11139">
            <a:solidFill>
              <a:srgbClr val="000000"/>
            </a:solidFill>
          </a:ln>
        </p:spPr>
        <p:txBody>
          <a:bodyPr wrap="square" lIns="0" tIns="0" rIns="0" bIns="0" rtlCol="0"/>
          <a:lstStyle/>
          <a:p>
            <a:endParaRPr/>
          </a:p>
        </p:txBody>
      </p:sp>
      <p:sp>
        <p:nvSpPr>
          <p:cNvPr id="15" name="object 15"/>
          <p:cNvSpPr txBox="1"/>
          <p:nvPr/>
        </p:nvSpPr>
        <p:spPr>
          <a:xfrm>
            <a:off x="2480945" y="2818843"/>
            <a:ext cx="3324225" cy="1285240"/>
          </a:xfrm>
          <a:prstGeom prst="rect">
            <a:avLst/>
          </a:prstGeom>
        </p:spPr>
        <p:txBody>
          <a:bodyPr vert="horz" wrap="square" lIns="0" tIns="0" rIns="0" bIns="0" rtlCol="0">
            <a:spAutoFit/>
          </a:bodyPr>
          <a:lstStyle/>
          <a:p>
            <a:pPr marL="1083310" algn="ctr">
              <a:lnSpc>
                <a:spcPct val="100000"/>
              </a:lnSpc>
            </a:pPr>
            <a:r>
              <a:rPr sz="1400" i="1" dirty="0">
                <a:latin typeface="Arial"/>
                <a:cs typeface="Arial"/>
              </a:rPr>
              <a:t>artsci =</a:t>
            </a:r>
            <a:r>
              <a:rPr sz="1400" i="1" spc="-85" dirty="0">
                <a:latin typeface="Arial"/>
                <a:cs typeface="Arial"/>
              </a:rPr>
              <a:t> </a:t>
            </a:r>
            <a:r>
              <a:rPr sz="1400" i="1" dirty="0">
                <a:latin typeface="Arial"/>
                <a:cs typeface="Arial"/>
              </a:rPr>
              <a:t>X.93</a:t>
            </a:r>
            <a:endParaRPr sz="1400">
              <a:latin typeface="Arial"/>
              <a:cs typeface="Arial"/>
            </a:endParaRPr>
          </a:p>
          <a:p>
            <a:pPr>
              <a:lnSpc>
                <a:spcPct val="100000"/>
              </a:lnSpc>
            </a:pPr>
            <a:endParaRPr sz="1500">
              <a:latin typeface="Times New Roman"/>
              <a:cs typeface="Times New Roman"/>
            </a:endParaRPr>
          </a:p>
          <a:p>
            <a:pPr>
              <a:lnSpc>
                <a:spcPct val="100000"/>
              </a:lnSpc>
              <a:spcBef>
                <a:spcPts val="45"/>
              </a:spcBef>
            </a:pPr>
            <a:endParaRPr sz="1500">
              <a:latin typeface="Times New Roman"/>
              <a:cs typeface="Times New Roman"/>
            </a:endParaRPr>
          </a:p>
          <a:p>
            <a:pPr marL="1158240" algn="ctr">
              <a:lnSpc>
                <a:spcPct val="100000"/>
              </a:lnSpc>
            </a:pPr>
            <a:r>
              <a:rPr sz="1400" i="1" dirty="0">
                <a:latin typeface="Arial"/>
                <a:cs typeface="Arial"/>
              </a:rPr>
              <a:t>Wash U = X = 128.252. *</a:t>
            </a:r>
            <a:r>
              <a:rPr sz="1400" i="1" spc="-70" dirty="0">
                <a:latin typeface="Arial"/>
                <a:cs typeface="Arial"/>
              </a:rPr>
              <a:t> </a:t>
            </a:r>
            <a:r>
              <a:rPr sz="1400" i="1" dirty="0">
                <a:latin typeface="Arial"/>
                <a:cs typeface="Arial"/>
              </a:rPr>
              <a:t>.*</a:t>
            </a:r>
            <a:endParaRPr sz="1400">
              <a:latin typeface="Arial"/>
              <a:cs typeface="Arial"/>
            </a:endParaRPr>
          </a:p>
          <a:p>
            <a:pPr marL="12700">
              <a:lnSpc>
                <a:spcPct val="100000"/>
              </a:lnSpc>
              <a:spcBef>
                <a:spcPts val="1275"/>
              </a:spcBef>
            </a:pPr>
            <a:r>
              <a:rPr sz="1550" i="1" spc="10" dirty="0">
                <a:latin typeface="Arial"/>
                <a:cs typeface="Arial"/>
              </a:rPr>
              <a:t>Subnetting </a:t>
            </a:r>
            <a:r>
              <a:rPr sz="1550" i="1" spc="15" dirty="0">
                <a:latin typeface="Arial"/>
                <a:cs typeface="Arial"/>
              </a:rPr>
              <a:t>a </a:t>
            </a:r>
            <a:r>
              <a:rPr sz="1550" i="1" spc="10" dirty="0">
                <a:latin typeface="Arial"/>
                <a:cs typeface="Arial"/>
              </a:rPr>
              <a:t>Class </a:t>
            </a:r>
            <a:r>
              <a:rPr sz="1550" i="1" spc="15" dirty="0">
                <a:latin typeface="Arial"/>
                <a:cs typeface="Arial"/>
              </a:rPr>
              <a:t>B </a:t>
            </a:r>
            <a:r>
              <a:rPr sz="1550" i="1" spc="10" dirty="0">
                <a:latin typeface="Arial"/>
                <a:cs typeface="Arial"/>
              </a:rPr>
              <a:t>address</a:t>
            </a:r>
            <a:r>
              <a:rPr sz="1550" i="1" spc="-25" dirty="0">
                <a:latin typeface="Arial"/>
                <a:cs typeface="Arial"/>
              </a:rPr>
              <a:t> </a:t>
            </a:r>
            <a:r>
              <a:rPr sz="1550" i="1" spc="15" dirty="0">
                <a:latin typeface="Arial"/>
                <a:cs typeface="Arial"/>
              </a:rPr>
              <a:t>X</a:t>
            </a:r>
            <a:endParaRPr sz="1550">
              <a:latin typeface="Arial"/>
              <a:cs typeface="Arial"/>
            </a:endParaRPr>
          </a:p>
        </p:txBody>
      </p:sp>
      <p:sp>
        <p:nvSpPr>
          <p:cNvPr id="16" name="object 16"/>
          <p:cNvSpPr/>
          <p:nvPr/>
        </p:nvSpPr>
        <p:spPr>
          <a:xfrm>
            <a:off x="3340239" y="4785004"/>
            <a:ext cx="1147445" cy="300990"/>
          </a:xfrm>
          <a:custGeom>
            <a:avLst/>
            <a:gdLst/>
            <a:ahLst/>
            <a:cxnLst/>
            <a:rect l="l" t="t" r="r" b="b"/>
            <a:pathLst>
              <a:path w="1147445" h="300989">
                <a:moveTo>
                  <a:pt x="0" y="300761"/>
                </a:moveTo>
                <a:lnTo>
                  <a:pt x="1147356" y="0"/>
                </a:lnTo>
              </a:path>
            </a:pathLst>
          </a:custGeom>
          <a:ln w="11139">
            <a:solidFill>
              <a:srgbClr val="000000"/>
            </a:solidFill>
          </a:ln>
        </p:spPr>
        <p:txBody>
          <a:bodyPr wrap="square" lIns="0" tIns="0" rIns="0" bIns="0" rtlCol="0"/>
          <a:lstStyle/>
          <a:p>
            <a:endParaRPr/>
          </a:p>
        </p:txBody>
      </p:sp>
      <p:sp>
        <p:nvSpPr>
          <p:cNvPr id="17" name="object 17"/>
          <p:cNvSpPr/>
          <p:nvPr/>
        </p:nvSpPr>
        <p:spPr>
          <a:xfrm>
            <a:off x="4487595" y="4517656"/>
            <a:ext cx="624205" cy="379095"/>
          </a:xfrm>
          <a:custGeom>
            <a:avLst/>
            <a:gdLst/>
            <a:ahLst/>
            <a:cxnLst/>
            <a:rect l="l" t="t" r="r" b="b"/>
            <a:pathLst>
              <a:path w="624204" h="379095">
                <a:moveTo>
                  <a:pt x="623811" y="189369"/>
                </a:moveTo>
                <a:lnTo>
                  <a:pt x="604297" y="123293"/>
                </a:lnTo>
                <a:lnTo>
                  <a:pt x="550454" y="67361"/>
                </a:lnTo>
                <a:lnTo>
                  <a:pt x="512861" y="44537"/>
                </a:lnTo>
                <a:lnTo>
                  <a:pt x="469330" y="25854"/>
                </a:lnTo>
                <a:lnTo>
                  <a:pt x="420740" y="11847"/>
                </a:lnTo>
                <a:lnTo>
                  <a:pt x="367974" y="3051"/>
                </a:lnTo>
                <a:lnTo>
                  <a:pt x="311912" y="0"/>
                </a:lnTo>
                <a:lnTo>
                  <a:pt x="255845" y="3051"/>
                </a:lnTo>
                <a:lnTo>
                  <a:pt x="203076" y="11847"/>
                </a:lnTo>
                <a:lnTo>
                  <a:pt x="154484" y="25854"/>
                </a:lnTo>
                <a:lnTo>
                  <a:pt x="110951" y="44537"/>
                </a:lnTo>
                <a:lnTo>
                  <a:pt x="73358" y="67361"/>
                </a:lnTo>
                <a:lnTo>
                  <a:pt x="42585" y="93791"/>
                </a:lnTo>
                <a:lnTo>
                  <a:pt x="5025" y="155330"/>
                </a:lnTo>
                <a:lnTo>
                  <a:pt x="0" y="189369"/>
                </a:lnTo>
                <a:lnTo>
                  <a:pt x="5025" y="223412"/>
                </a:lnTo>
                <a:lnTo>
                  <a:pt x="42585" y="284953"/>
                </a:lnTo>
                <a:lnTo>
                  <a:pt x="73358" y="311382"/>
                </a:lnTo>
                <a:lnTo>
                  <a:pt x="110951" y="334205"/>
                </a:lnTo>
                <a:lnTo>
                  <a:pt x="154484" y="352887"/>
                </a:lnTo>
                <a:lnTo>
                  <a:pt x="203076" y="366893"/>
                </a:lnTo>
                <a:lnTo>
                  <a:pt x="255845" y="375688"/>
                </a:lnTo>
                <a:lnTo>
                  <a:pt x="311912" y="378739"/>
                </a:lnTo>
                <a:lnTo>
                  <a:pt x="367974" y="375688"/>
                </a:lnTo>
                <a:lnTo>
                  <a:pt x="420740" y="366893"/>
                </a:lnTo>
                <a:lnTo>
                  <a:pt x="469330" y="352887"/>
                </a:lnTo>
                <a:lnTo>
                  <a:pt x="512861" y="334205"/>
                </a:lnTo>
                <a:lnTo>
                  <a:pt x="550454" y="311382"/>
                </a:lnTo>
                <a:lnTo>
                  <a:pt x="581226" y="284953"/>
                </a:lnTo>
                <a:lnTo>
                  <a:pt x="618785" y="223412"/>
                </a:lnTo>
                <a:lnTo>
                  <a:pt x="623811" y="189369"/>
                </a:lnTo>
              </a:path>
            </a:pathLst>
          </a:custGeom>
          <a:ln w="11139">
            <a:solidFill>
              <a:srgbClr val="000000"/>
            </a:solidFill>
          </a:ln>
        </p:spPr>
        <p:txBody>
          <a:bodyPr wrap="square" lIns="0" tIns="0" rIns="0" bIns="0" rtlCol="0"/>
          <a:lstStyle/>
          <a:p>
            <a:endParaRPr/>
          </a:p>
        </p:txBody>
      </p:sp>
      <p:sp>
        <p:nvSpPr>
          <p:cNvPr id="18" name="object 18"/>
          <p:cNvSpPr/>
          <p:nvPr/>
        </p:nvSpPr>
        <p:spPr>
          <a:xfrm>
            <a:off x="4487595" y="5598185"/>
            <a:ext cx="624205" cy="379095"/>
          </a:xfrm>
          <a:custGeom>
            <a:avLst/>
            <a:gdLst/>
            <a:ahLst/>
            <a:cxnLst/>
            <a:rect l="l" t="t" r="r" b="b"/>
            <a:pathLst>
              <a:path w="624204" h="379095">
                <a:moveTo>
                  <a:pt x="623811" y="189369"/>
                </a:moveTo>
                <a:lnTo>
                  <a:pt x="604297" y="123293"/>
                </a:lnTo>
                <a:lnTo>
                  <a:pt x="550454" y="67361"/>
                </a:lnTo>
                <a:lnTo>
                  <a:pt x="512861" y="44537"/>
                </a:lnTo>
                <a:lnTo>
                  <a:pt x="469330" y="25854"/>
                </a:lnTo>
                <a:lnTo>
                  <a:pt x="420740" y="11847"/>
                </a:lnTo>
                <a:lnTo>
                  <a:pt x="367974" y="3051"/>
                </a:lnTo>
                <a:lnTo>
                  <a:pt x="311912" y="0"/>
                </a:lnTo>
                <a:lnTo>
                  <a:pt x="255845" y="3051"/>
                </a:lnTo>
                <a:lnTo>
                  <a:pt x="203076" y="11847"/>
                </a:lnTo>
                <a:lnTo>
                  <a:pt x="154484" y="25854"/>
                </a:lnTo>
                <a:lnTo>
                  <a:pt x="110951" y="44537"/>
                </a:lnTo>
                <a:lnTo>
                  <a:pt x="73358" y="67361"/>
                </a:lnTo>
                <a:lnTo>
                  <a:pt x="42585" y="93791"/>
                </a:lnTo>
                <a:lnTo>
                  <a:pt x="5025" y="155330"/>
                </a:lnTo>
                <a:lnTo>
                  <a:pt x="0" y="189369"/>
                </a:lnTo>
                <a:lnTo>
                  <a:pt x="5025" y="223408"/>
                </a:lnTo>
                <a:lnTo>
                  <a:pt x="42585" y="284947"/>
                </a:lnTo>
                <a:lnTo>
                  <a:pt x="73358" y="311377"/>
                </a:lnTo>
                <a:lnTo>
                  <a:pt x="110951" y="334201"/>
                </a:lnTo>
                <a:lnTo>
                  <a:pt x="154484" y="352884"/>
                </a:lnTo>
                <a:lnTo>
                  <a:pt x="203076" y="366891"/>
                </a:lnTo>
                <a:lnTo>
                  <a:pt x="255845" y="375688"/>
                </a:lnTo>
                <a:lnTo>
                  <a:pt x="311912" y="378739"/>
                </a:lnTo>
                <a:lnTo>
                  <a:pt x="367974" y="375688"/>
                </a:lnTo>
                <a:lnTo>
                  <a:pt x="420740" y="366891"/>
                </a:lnTo>
                <a:lnTo>
                  <a:pt x="469330" y="352884"/>
                </a:lnTo>
                <a:lnTo>
                  <a:pt x="512861" y="334201"/>
                </a:lnTo>
                <a:lnTo>
                  <a:pt x="550454" y="311377"/>
                </a:lnTo>
                <a:lnTo>
                  <a:pt x="581226" y="284947"/>
                </a:lnTo>
                <a:lnTo>
                  <a:pt x="618785" y="223408"/>
                </a:lnTo>
                <a:lnTo>
                  <a:pt x="623811" y="189369"/>
                </a:lnTo>
              </a:path>
            </a:pathLst>
          </a:custGeom>
          <a:ln w="11139">
            <a:solidFill>
              <a:srgbClr val="000000"/>
            </a:solidFill>
          </a:ln>
        </p:spPr>
        <p:txBody>
          <a:bodyPr wrap="square" lIns="0" tIns="0" rIns="0" bIns="0" rtlCol="0"/>
          <a:lstStyle/>
          <a:p>
            <a:endParaRPr/>
          </a:p>
        </p:txBody>
      </p:sp>
      <p:sp>
        <p:nvSpPr>
          <p:cNvPr id="19" name="object 19"/>
          <p:cNvSpPr/>
          <p:nvPr/>
        </p:nvSpPr>
        <p:spPr>
          <a:xfrm>
            <a:off x="3106318" y="5364251"/>
            <a:ext cx="1403985" cy="479425"/>
          </a:xfrm>
          <a:custGeom>
            <a:avLst/>
            <a:gdLst/>
            <a:ahLst/>
            <a:cxnLst/>
            <a:rect l="l" t="t" r="r" b="b"/>
            <a:pathLst>
              <a:path w="1403985" h="479425">
                <a:moveTo>
                  <a:pt x="0" y="0"/>
                </a:moveTo>
                <a:lnTo>
                  <a:pt x="1403565" y="479005"/>
                </a:lnTo>
              </a:path>
            </a:pathLst>
          </a:custGeom>
          <a:ln w="11139">
            <a:solidFill>
              <a:srgbClr val="000000"/>
            </a:solidFill>
          </a:ln>
        </p:spPr>
        <p:txBody>
          <a:bodyPr wrap="square" lIns="0" tIns="0" rIns="0" bIns="0" rtlCol="0"/>
          <a:lstStyle/>
          <a:p>
            <a:endParaRPr/>
          </a:p>
        </p:txBody>
      </p:sp>
      <p:sp>
        <p:nvSpPr>
          <p:cNvPr id="20" name="object 20"/>
          <p:cNvSpPr/>
          <p:nvPr/>
        </p:nvSpPr>
        <p:spPr>
          <a:xfrm>
            <a:off x="4777219" y="5030076"/>
            <a:ext cx="45085" cy="67310"/>
          </a:xfrm>
          <a:custGeom>
            <a:avLst/>
            <a:gdLst/>
            <a:ahLst/>
            <a:cxnLst/>
            <a:rect l="l" t="t" r="r" b="b"/>
            <a:pathLst>
              <a:path w="45085" h="67310">
                <a:moveTo>
                  <a:pt x="22288" y="0"/>
                </a:moveTo>
                <a:lnTo>
                  <a:pt x="13614" y="2625"/>
                </a:lnTo>
                <a:lnTo>
                  <a:pt x="6529" y="9786"/>
                </a:lnTo>
                <a:lnTo>
                  <a:pt x="1752" y="20407"/>
                </a:lnTo>
                <a:lnTo>
                  <a:pt x="0" y="33413"/>
                </a:lnTo>
                <a:lnTo>
                  <a:pt x="1752" y="46421"/>
                </a:lnTo>
                <a:lnTo>
                  <a:pt x="6529" y="57046"/>
                </a:lnTo>
                <a:lnTo>
                  <a:pt x="13614" y="64212"/>
                </a:lnTo>
                <a:lnTo>
                  <a:pt x="22288" y="66840"/>
                </a:lnTo>
                <a:lnTo>
                  <a:pt x="30955" y="64212"/>
                </a:lnTo>
                <a:lnTo>
                  <a:pt x="38036" y="57046"/>
                </a:lnTo>
                <a:lnTo>
                  <a:pt x="42812" y="46421"/>
                </a:lnTo>
                <a:lnTo>
                  <a:pt x="44564" y="33413"/>
                </a:lnTo>
                <a:lnTo>
                  <a:pt x="42812" y="20407"/>
                </a:lnTo>
                <a:lnTo>
                  <a:pt x="38036" y="9786"/>
                </a:lnTo>
                <a:lnTo>
                  <a:pt x="30955" y="2625"/>
                </a:lnTo>
                <a:lnTo>
                  <a:pt x="22288" y="0"/>
                </a:lnTo>
                <a:close/>
              </a:path>
            </a:pathLst>
          </a:custGeom>
          <a:solidFill>
            <a:srgbClr val="000000"/>
          </a:solidFill>
        </p:spPr>
        <p:txBody>
          <a:bodyPr wrap="square" lIns="0" tIns="0" rIns="0" bIns="0" rtlCol="0"/>
          <a:lstStyle/>
          <a:p>
            <a:endParaRPr/>
          </a:p>
        </p:txBody>
      </p:sp>
      <p:sp>
        <p:nvSpPr>
          <p:cNvPr id="21" name="object 21"/>
          <p:cNvSpPr/>
          <p:nvPr/>
        </p:nvSpPr>
        <p:spPr>
          <a:xfrm>
            <a:off x="4777219" y="5030076"/>
            <a:ext cx="45085" cy="67310"/>
          </a:xfrm>
          <a:custGeom>
            <a:avLst/>
            <a:gdLst/>
            <a:ahLst/>
            <a:cxnLst/>
            <a:rect l="l" t="t" r="r" b="b"/>
            <a:pathLst>
              <a:path w="45085" h="67310">
                <a:moveTo>
                  <a:pt x="44564" y="33413"/>
                </a:moveTo>
                <a:lnTo>
                  <a:pt x="42812" y="20407"/>
                </a:lnTo>
                <a:lnTo>
                  <a:pt x="38036" y="9786"/>
                </a:lnTo>
                <a:lnTo>
                  <a:pt x="30955" y="2625"/>
                </a:lnTo>
                <a:lnTo>
                  <a:pt x="22288" y="0"/>
                </a:lnTo>
                <a:lnTo>
                  <a:pt x="13614" y="2625"/>
                </a:lnTo>
                <a:lnTo>
                  <a:pt x="6529" y="9786"/>
                </a:lnTo>
                <a:lnTo>
                  <a:pt x="1752" y="20407"/>
                </a:lnTo>
                <a:lnTo>
                  <a:pt x="0" y="33413"/>
                </a:lnTo>
                <a:lnTo>
                  <a:pt x="1752" y="46421"/>
                </a:lnTo>
                <a:lnTo>
                  <a:pt x="6529" y="57046"/>
                </a:lnTo>
                <a:lnTo>
                  <a:pt x="13614" y="64212"/>
                </a:lnTo>
                <a:lnTo>
                  <a:pt x="22288" y="66840"/>
                </a:lnTo>
                <a:lnTo>
                  <a:pt x="30955" y="64212"/>
                </a:lnTo>
                <a:lnTo>
                  <a:pt x="38036" y="57046"/>
                </a:lnTo>
                <a:lnTo>
                  <a:pt x="42812" y="46421"/>
                </a:lnTo>
                <a:lnTo>
                  <a:pt x="44564" y="33413"/>
                </a:lnTo>
              </a:path>
            </a:pathLst>
          </a:custGeom>
          <a:ln w="11139">
            <a:solidFill>
              <a:srgbClr val="000000"/>
            </a:solidFill>
          </a:ln>
        </p:spPr>
        <p:txBody>
          <a:bodyPr wrap="square" lIns="0" tIns="0" rIns="0" bIns="0" rtlCol="0"/>
          <a:lstStyle/>
          <a:p>
            <a:endParaRPr/>
          </a:p>
        </p:txBody>
      </p:sp>
      <p:sp>
        <p:nvSpPr>
          <p:cNvPr id="22" name="object 22"/>
          <p:cNvSpPr/>
          <p:nvPr/>
        </p:nvSpPr>
        <p:spPr>
          <a:xfrm>
            <a:off x="4777219" y="5186032"/>
            <a:ext cx="45085" cy="67310"/>
          </a:xfrm>
          <a:custGeom>
            <a:avLst/>
            <a:gdLst/>
            <a:ahLst/>
            <a:cxnLst/>
            <a:rect l="l" t="t" r="r" b="b"/>
            <a:pathLst>
              <a:path w="45085" h="67310">
                <a:moveTo>
                  <a:pt x="22288" y="0"/>
                </a:moveTo>
                <a:lnTo>
                  <a:pt x="13614" y="2625"/>
                </a:lnTo>
                <a:lnTo>
                  <a:pt x="6529" y="9786"/>
                </a:lnTo>
                <a:lnTo>
                  <a:pt x="1752" y="20407"/>
                </a:lnTo>
                <a:lnTo>
                  <a:pt x="0" y="33413"/>
                </a:lnTo>
                <a:lnTo>
                  <a:pt x="1752" y="46419"/>
                </a:lnTo>
                <a:lnTo>
                  <a:pt x="6529" y="57040"/>
                </a:lnTo>
                <a:lnTo>
                  <a:pt x="13614" y="64201"/>
                </a:lnTo>
                <a:lnTo>
                  <a:pt x="22288" y="66827"/>
                </a:lnTo>
                <a:lnTo>
                  <a:pt x="30955" y="64201"/>
                </a:lnTo>
                <a:lnTo>
                  <a:pt x="38036" y="57040"/>
                </a:lnTo>
                <a:lnTo>
                  <a:pt x="42812" y="46419"/>
                </a:lnTo>
                <a:lnTo>
                  <a:pt x="44564" y="33413"/>
                </a:lnTo>
                <a:lnTo>
                  <a:pt x="42812" y="20407"/>
                </a:lnTo>
                <a:lnTo>
                  <a:pt x="38036" y="9786"/>
                </a:lnTo>
                <a:lnTo>
                  <a:pt x="30955" y="2625"/>
                </a:lnTo>
                <a:lnTo>
                  <a:pt x="22288" y="0"/>
                </a:lnTo>
                <a:close/>
              </a:path>
            </a:pathLst>
          </a:custGeom>
          <a:solidFill>
            <a:srgbClr val="000000"/>
          </a:solidFill>
        </p:spPr>
        <p:txBody>
          <a:bodyPr wrap="square" lIns="0" tIns="0" rIns="0" bIns="0" rtlCol="0"/>
          <a:lstStyle/>
          <a:p>
            <a:endParaRPr/>
          </a:p>
        </p:txBody>
      </p:sp>
      <p:sp>
        <p:nvSpPr>
          <p:cNvPr id="23" name="object 23"/>
          <p:cNvSpPr/>
          <p:nvPr/>
        </p:nvSpPr>
        <p:spPr>
          <a:xfrm>
            <a:off x="4777219" y="5186032"/>
            <a:ext cx="45085" cy="67310"/>
          </a:xfrm>
          <a:custGeom>
            <a:avLst/>
            <a:gdLst/>
            <a:ahLst/>
            <a:cxnLst/>
            <a:rect l="l" t="t" r="r" b="b"/>
            <a:pathLst>
              <a:path w="45085" h="67310">
                <a:moveTo>
                  <a:pt x="44564" y="33413"/>
                </a:moveTo>
                <a:lnTo>
                  <a:pt x="42812" y="20407"/>
                </a:lnTo>
                <a:lnTo>
                  <a:pt x="38036" y="9786"/>
                </a:lnTo>
                <a:lnTo>
                  <a:pt x="30955" y="2625"/>
                </a:lnTo>
                <a:lnTo>
                  <a:pt x="22288" y="0"/>
                </a:lnTo>
                <a:lnTo>
                  <a:pt x="13614" y="2625"/>
                </a:lnTo>
                <a:lnTo>
                  <a:pt x="6529" y="9786"/>
                </a:lnTo>
                <a:lnTo>
                  <a:pt x="1752" y="20407"/>
                </a:lnTo>
                <a:lnTo>
                  <a:pt x="0" y="33413"/>
                </a:lnTo>
                <a:lnTo>
                  <a:pt x="1752" y="46419"/>
                </a:lnTo>
                <a:lnTo>
                  <a:pt x="6529" y="57040"/>
                </a:lnTo>
                <a:lnTo>
                  <a:pt x="13614" y="64201"/>
                </a:lnTo>
                <a:lnTo>
                  <a:pt x="22288" y="66827"/>
                </a:lnTo>
                <a:lnTo>
                  <a:pt x="30955" y="64201"/>
                </a:lnTo>
                <a:lnTo>
                  <a:pt x="38036" y="57040"/>
                </a:lnTo>
                <a:lnTo>
                  <a:pt x="42812" y="46419"/>
                </a:lnTo>
                <a:lnTo>
                  <a:pt x="44564" y="33413"/>
                </a:lnTo>
              </a:path>
            </a:pathLst>
          </a:custGeom>
          <a:ln w="11139">
            <a:solidFill>
              <a:srgbClr val="000000"/>
            </a:solidFill>
          </a:ln>
        </p:spPr>
        <p:txBody>
          <a:bodyPr wrap="square" lIns="0" tIns="0" rIns="0" bIns="0" rtlCol="0"/>
          <a:lstStyle/>
          <a:p>
            <a:endParaRPr/>
          </a:p>
        </p:txBody>
      </p:sp>
      <p:sp>
        <p:nvSpPr>
          <p:cNvPr id="24" name="object 24"/>
          <p:cNvSpPr/>
          <p:nvPr/>
        </p:nvSpPr>
        <p:spPr>
          <a:xfrm>
            <a:off x="4788370" y="5364251"/>
            <a:ext cx="45085" cy="67310"/>
          </a:xfrm>
          <a:custGeom>
            <a:avLst/>
            <a:gdLst/>
            <a:ahLst/>
            <a:cxnLst/>
            <a:rect l="l" t="t" r="r" b="b"/>
            <a:pathLst>
              <a:path w="45085" h="67310">
                <a:moveTo>
                  <a:pt x="22275" y="0"/>
                </a:moveTo>
                <a:lnTo>
                  <a:pt x="13603" y="2627"/>
                </a:lnTo>
                <a:lnTo>
                  <a:pt x="6523" y="9793"/>
                </a:lnTo>
                <a:lnTo>
                  <a:pt x="1750" y="20418"/>
                </a:lnTo>
                <a:lnTo>
                  <a:pt x="0" y="33426"/>
                </a:lnTo>
                <a:lnTo>
                  <a:pt x="1750" y="46432"/>
                </a:lnTo>
                <a:lnTo>
                  <a:pt x="6523" y="57053"/>
                </a:lnTo>
                <a:lnTo>
                  <a:pt x="13603" y="64214"/>
                </a:lnTo>
                <a:lnTo>
                  <a:pt x="22275" y="66840"/>
                </a:lnTo>
                <a:lnTo>
                  <a:pt x="30948" y="64214"/>
                </a:lnTo>
                <a:lnTo>
                  <a:pt x="38028" y="57053"/>
                </a:lnTo>
                <a:lnTo>
                  <a:pt x="42801" y="46432"/>
                </a:lnTo>
                <a:lnTo>
                  <a:pt x="44551" y="33426"/>
                </a:lnTo>
                <a:lnTo>
                  <a:pt x="42801" y="20418"/>
                </a:lnTo>
                <a:lnTo>
                  <a:pt x="38028" y="9793"/>
                </a:lnTo>
                <a:lnTo>
                  <a:pt x="30948" y="2627"/>
                </a:lnTo>
                <a:lnTo>
                  <a:pt x="22275" y="0"/>
                </a:lnTo>
                <a:close/>
              </a:path>
            </a:pathLst>
          </a:custGeom>
          <a:solidFill>
            <a:srgbClr val="000000"/>
          </a:solidFill>
        </p:spPr>
        <p:txBody>
          <a:bodyPr wrap="square" lIns="0" tIns="0" rIns="0" bIns="0" rtlCol="0"/>
          <a:lstStyle/>
          <a:p>
            <a:endParaRPr/>
          </a:p>
        </p:txBody>
      </p:sp>
      <p:sp>
        <p:nvSpPr>
          <p:cNvPr id="25" name="object 25"/>
          <p:cNvSpPr/>
          <p:nvPr/>
        </p:nvSpPr>
        <p:spPr>
          <a:xfrm>
            <a:off x="4788370" y="5364251"/>
            <a:ext cx="45085" cy="67310"/>
          </a:xfrm>
          <a:custGeom>
            <a:avLst/>
            <a:gdLst/>
            <a:ahLst/>
            <a:cxnLst/>
            <a:rect l="l" t="t" r="r" b="b"/>
            <a:pathLst>
              <a:path w="45085" h="67310">
                <a:moveTo>
                  <a:pt x="44551" y="33426"/>
                </a:moveTo>
                <a:lnTo>
                  <a:pt x="42801" y="20418"/>
                </a:lnTo>
                <a:lnTo>
                  <a:pt x="38028" y="9793"/>
                </a:lnTo>
                <a:lnTo>
                  <a:pt x="30948" y="2627"/>
                </a:lnTo>
                <a:lnTo>
                  <a:pt x="22275" y="0"/>
                </a:lnTo>
                <a:lnTo>
                  <a:pt x="13603" y="2627"/>
                </a:lnTo>
                <a:lnTo>
                  <a:pt x="6523" y="9793"/>
                </a:lnTo>
                <a:lnTo>
                  <a:pt x="1750" y="20418"/>
                </a:lnTo>
                <a:lnTo>
                  <a:pt x="0" y="33426"/>
                </a:lnTo>
                <a:lnTo>
                  <a:pt x="1750" y="46432"/>
                </a:lnTo>
                <a:lnTo>
                  <a:pt x="6523" y="57053"/>
                </a:lnTo>
                <a:lnTo>
                  <a:pt x="13603" y="64214"/>
                </a:lnTo>
                <a:lnTo>
                  <a:pt x="22275" y="66840"/>
                </a:lnTo>
                <a:lnTo>
                  <a:pt x="30948" y="64214"/>
                </a:lnTo>
                <a:lnTo>
                  <a:pt x="38028" y="57053"/>
                </a:lnTo>
                <a:lnTo>
                  <a:pt x="42801" y="46432"/>
                </a:lnTo>
                <a:lnTo>
                  <a:pt x="44551" y="33426"/>
                </a:lnTo>
              </a:path>
            </a:pathLst>
          </a:custGeom>
          <a:ln w="11139">
            <a:solidFill>
              <a:srgbClr val="000000"/>
            </a:solidFill>
          </a:ln>
        </p:spPr>
        <p:txBody>
          <a:bodyPr wrap="square" lIns="0" tIns="0" rIns="0" bIns="0" rtlCol="0"/>
          <a:lstStyle/>
          <a:p>
            <a:endParaRPr/>
          </a:p>
        </p:txBody>
      </p:sp>
      <p:sp>
        <p:nvSpPr>
          <p:cNvPr id="26" name="object 26"/>
          <p:cNvSpPr/>
          <p:nvPr/>
        </p:nvSpPr>
        <p:spPr>
          <a:xfrm>
            <a:off x="1736166" y="4829568"/>
            <a:ext cx="445770" cy="0"/>
          </a:xfrm>
          <a:custGeom>
            <a:avLst/>
            <a:gdLst/>
            <a:ahLst/>
            <a:cxnLst/>
            <a:rect l="l" t="t" r="r" b="b"/>
            <a:pathLst>
              <a:path w="445769">
                <a:moveTo>
                  <a:pt x="445579" y="0"/>
                </a:moveTo>
                <a:lnTo>
                  <a:pt x="0" y="0"/>
                </a:lnTo>
              </a:path>
            </a:pathLst>
          </a:custGeom>
          <a:ln w="11139">
            <a:solidFill>
              <a:srgbClr val="000000"/>
            </a:solidFill>
          </a:ln>
        </p:spPr>
        <p:txBody>
          <a:bodyPr wrap="square" lIns="0" tIns="0" rIns="0" bIns="0" rtlCol="0"/>
          <a:lstStyle/>
          <a:p>
            <a:endParaRPr/>
          </a:p>
        </p:txBody>
      </p:sp>
      <p:sp>
        <p:nvSpPr>
          <p:cNvPr id="27" name="object 27"/>
          <p:cNvSpPr/>
          <p:nvPr/>
        </p:nvSpPr>
        <p:spPr>
          <a:xfrm>
            <a:off x="1736166" y="4801717"/>
            <a:ext cx="111760" cy="55880"/>
          </a:xfrm>
          <a:custGeom>
            <a:avLst/>
            <a:gdLst/>
            <a:ahLst/>
            <a:cxnLst/>
            <a:rect l="l" t="t" r="r" b="b"/>
            <a:pathLst>
              <a:path w="111760" h="55879">
                <a:moveTo>
                  <a:pt x="111391" y="55689"/>
                </a:moveTo>
                <a:lnTo>
                  <a:pt x="0" y="27851"/>
                </a:lnTo>
                <a:lnTo>
                  <a:pt x="111391" y="0"/>
                </a:lnTo>
              </a:path>
            </a:pathLst>
          </a:custGeom>
          <a:ln w="11139">
            <a:solidFill>
              <a:srgbClr val="000000"/>
            </a:solidFill>
          </a:ln>
        </p:spPr>
        <p:txBody>
          <a:bodyPr wrap="square" lIns="0" tIns="0" rIns="0" bIns="0" rtlCol="0"/>
          <a:lstStyle/>
          <a:p>
            <a:endParaRPr/>
          </a:p>
        </p:txBody>
      </p:sp>
      <p:sp>
        <p:nvSpPr>
          <p:cNvPr id="28" name="object 28"/>
          <p:cNvSpPr txBox="1"/>
          <p:nvPr/>
        </p:nvSpPr>
        <p:spPr>
          <a:xfrm>
            <a:off x="1678901" y="2147379"/>
            <a:ext cx="649605" cy="476884"/>
          </a:xfrm>
          <a:prstGeom prst="rect">
            <a:avLst/>
          </a:prstGeom>
        </p:spPr>
        <p:txBody>
          <a:bodyPr vert="horz" wrap="square" lIns="0" tIns="0" rIns="0" bIns="0" rtlCol="0">
            <a:spAutoFit/>
          </a:bodyPr>
          <a:lstStyle/>
          <a:p>
            <a:pPr marL="12700">
              <a:lnSpc>
                <a:spcPct val="100000"/>
              </a:lnSpc>
            </a:pPr>
            <a:r>
              <a:rPr sz="1550" i="1" spc="10" dirty="0">
                <a:latin typeface="Arial"/>
                <a:cs typeface="Arial"/>
              </a:rPr>
              <a:t>(24</a:t>
            </a:r>
            <a:r>
              <a:rPr sz="1550" i="1" spc="-85" dirty="0">
                <a:latin typeface="Arial"/>
                <a:cs typeface="Arial"/>
              </a:rPr>
              <a:t> </a:t>
            </a:r>
            <a:r>
              <a:rPr sz="1550" i="1" spc="10" dirty="0">
                <a:latin typeface="Arial"/>
                <a:cs typeface="Arial"/>
              </a:rPr>
              <a:t>bit)</a:t>
            </a:r>
            <a:endParaRPr sz="1550">
              <a:latin typeface="Arial"/>
              <a:cs typeface="Arial"/>
            </a:endParaRPr>
          </a:p>
          <a:p>
            <a:pPr marL="168275">
              <a:lnSpc>
                <a:spcPct val="100000"/>
              </a:lnSpc>
              <a:spcBef>
                <a:spcPts val="90"/>
              </a:spcBef>
            </a:pPr>
            <a:r>
              <a:rPr sz="1400" i="1" dirty="0">
                <a:latin typeface="Arial"/>
                <a:cs typeface="Arial"/>
              </a:rPr>
              <a:t>X</a:t>
            </a:r>
            <a:endParaRPr sz="1400">
              <a:latin typeface="Arial"/>
              <a:cs typeface="Arial"/>
            </a:endParaRPr>
          </a:p>
        </p:txBody>
      </p:sp>
      <p:sp>
        <p:nvSpPr>
          <p:cNvPr id="29" name="object 29"/>
          <p:cNvSpPr txBox="1"/>
          <p:nvPr/>
        </p:nvSpPr>
        <p:spPr>
          <a:xfrm>
            <a:off x="1667761" y="4319568"/>
            <a:ext cx="649605" cy="465455"/>
          </a:xfrm>
          <a:prstGeom prst="rect">
            <a:avLst/>
          </a:prstGeom>
        </p:spPr>
        <p:txBody>
          <a:bodyPr vert="horz" wrap="square" lIns="0" tIns="0" rIns="0" bIns="0" rtlCol="0">
            <a:spAutoFit/>
          </a:bodyPr>
          <a:lstStyle/>
          <a:p>
            <a:pPr algn="ctr">
              <a:lnSpc>
                <a:spcPct val="100000"/>
              </a:lnSpc>
            </a:pPr>
            <a:r>
              <a:rPr sz="1550" i="1" spc="10" dirty="0">
                <a:latin typeface="Arial"/>
                <a:cs typeface="Arial"/>
              </a:rPr>
              <a:t>(19</a:t>
            </a:r>
            <a:r>
              <a:rPr sz="1550" i="1" spc="-85" dirty="0">
                <a:latin typeface="Arial"/>
                <a:cs typeface="Arial"/>
              </a:rPr>
              <a:t> </a:t>
            </a:r>
            <a:r>
              <a:rPr sz="1550" i="1" spc="10" dirty="0">
                <a:latin typeface="Arial"/>
                <a:cs typeface="Arial"/>
              </a:rPr>
              <a:t>bit)</a:t>
            </a:r>
            <a:endParaRPr sz="1550">
              <a:latin typeface="Arial"/>
              <a:cs typeface="Arial"/>
            </a:endParaRPr>
          </a:p>
          <a:p>
            <a:pPr marL="6985" algn="ctr">
              <a:lnSpc>
                <a:spcPct val="100000"/>
              </a:lnSpc>
              <a:spcBef>
                <a:spcPts val="5"/>
              </a:spcBef>
            </a:pPr>
            <a:r>
              <a:rPr sz="1400" i="1" dirty="0">
                <a:latin typeface="Arial"/>
                <a:cs typeface="Arial"/>
              </a:rPr>
              <a:t>Y</a:t>
            </a:r>
            <a:endParaRPr sz="1400">
              <a:latin typeface="Arial"/>
              <a:cs typeface="Arial"/>
            </a:endParaRPr>
          </a:p>
        </p:txBody>
      </p:sp>
      <p:sp>
        <p:nvSpPr>
          <p:cNvPr id="30" name="object 30"/>
          <p:cNvSpPr txBox="1"/>
          <p:nvPr/>
        </p:nvSpPr>
        <p:spPr>
          <a:xfrm>
            <a:off x="5210096" y="4545455"/>
            <a:ext cx="640080" cy="228600"/>
          </a:xfrm>
          <a:prstGeom prst="rect">
            <a:avLst/>
          </a:prstGeom>
        </p:spPr>
        <p:txBody>
          <a:bodyPr vert="horz" wrap="square" lIns="0" tIns="0" rIns="0" bIns="0" rtlCol="0">
            <a:spAutoFit/>
          </a:bodyPr>
          <a:lstStyle/>
          <a:p>
            <a:pPr marL="12700">
              <a:lnSpc>
                <a:spcPct val="100000"/>
              </a:lnSpc>
            </a:pPr>
            <a:r>
              <a:rPr sz="1400" i="1" dirty="0">
                <a:latin typeface="Arial"/>
                <a:cs typeface="Arial"/>
              </a:rPr>
              <a:t>Y00000</a:t>
            </a:r>
            <a:endParaRPr sz="1400">
              <a:latin typeface="Arial"/>
              <a:cs typeface="Arial"/>
            </a:endParaRPr>
          </a:p>
        </p:txBody>
      </p:sp>
      <p:sp>
        <p:nvSpPr>
          <p:cNvPr id="31" name="object 31"/>
          <p:cNvSpPr txBox="1"/>
          <p:nvPr/>
        </p:nvSpPr>
        <p:spPr>
          <a:xfrm>
            <a:off x="2291572" y="5603703"/>
            <a:ext cx="3676015" cy="750570"/>
          </a:xfrm>
          <a:prstGeom prst="rect">
            <a:avLst/>
          </a:prstGeom>
        </p:spPr>
        <p:txBody>
          <a:bodyPr vert="horz" wrap="square" lIns="0" tIns="0" rIns="0" bIns="0" rtlCol="0">
            <a:spAutoFit/>
          </a:bodyPr>
          <a:lstStyle/>
          <a:p>
            <a:pPr marR="155575" algn="r">
              <a:lnSpc>
                <a:spcPct val="100000"/>
              </a:lnSpc>
            </a:pPr>
            <a:r>
              <a:rPr sz="1400" i="1" dirty="0">
                <a:latin typeface="Arial"/>
                <a:cs typeface="Arial"/>
              </a:rPr>
              <a:t>Y11111</a:t>
            </a:r>
            <a:endParaRPr sz="1400">
              <a:latin typeface="Arial"/>
              <a:cs typeface="Arial"/>
            </a:endParaRPr>
          </a:p>
          <a:p>
            <a:pPr>
              <a:lnSpc>
                <a:spcPct val="100000"/>
              </a:lnSpc>
            </a:pPr>
            <a:endParaRPr sz="1950">
              <a:latin typeface="Times New Roman"/>
              <a:cs typeface="Times New Roman"/>
            </a:endParaRPr>
          </a:p>
          <a:p>
            <a:pPr marL="12700">
              <a:lnSpc>
                <a:spcPct val="100000"/>
              </a:lnSpc>
            </a:pPr>
            <a:r>
              <a:rPr sz="1550" i="1" spc="10" dirty="0">
                <a:latin typeface="Arial"/>
                <a:cs typeface="Arial"/>
              </a:rPr>
              <a:t>Supernetting Class </a:t>
            </a:r>
            <a:r>
              <a:rPr sz="1550" i="1" spc="20" dirty="0">
                <a:latin typeface="Arial"/>
                <a:cs typeface="Arial"/>
              </a:rPr>
              <a:t>C </a:t>
            </a:r>
            <a:r>
              <a:rPr sz="1550" i="1" spc="10" dirty="0">
                <a:latin typeface="Arial"/>
                <a:cs typeface="Arial"/>
              </a:rPr>
              <a:t>addresses</a:t>
            </a:r>
            <a:r>
              <a:rPr sz="1550" i="1" dirty="0">
                <a:latin typeface="Arial"/>
                <a:cs typeface="Arial"/>
              </a:rPr>
              <a:t> </a:t>
            </a:r>
            <a:r>
              <a:rPr sz="1550" i="1" spc="15" dirty="0">
                <a:latin typeface="Arial"/>
                <a:cs typeface="Arial"/>
              </a:rPr>
              <a:t>Y0−Y31</a:t>
            </a:r>
            <a:endParaRPr sz="1550">
              <a:latin typeface="Arial"/>
              <a:cs typeface="Arial"/>
            </a:endParaRPr>
          </a:p>
        </p:txBody>
      </p:sp>
      <p:sp>
        <p:nvSpPr>
          <p:cNvPr id="32" name="object 32"/>
          <p:cNvSpPr/>
          <p:nvPr/>
        </p:nvSpPr>
        <p:spPr>
          <a:xfrm>
            <a:off x="1680464" y="4896399"/>
            <a:ext cx="568325" cy="434975"/>
          </a:xfrm>
          <a:custGeom>
            <a:avLst/>
            <a:gdLst/>
            <a:ahLst/>
            <a:cxnLst/>
            <a:rect l="l" t="t" r="r" b="b"/>
            <a:pathLst>
              <a:path w="568325" h="434975">
                <a:moveTo>
                  <a:pt x="0" y="434437"/>
                </a:moveTo>
                <a:lnTo>
                  <a:pt x="568110" y="434437"/>
                </a:lnTo>
                <a:lnTo>
                  <a:pt x="568110" y="0"/>
                </a:lnTo>
                <a:lnTo>
                  <a:pt x="0" y="0"/>
                </a:lnTo>
                <a:lnTo>
                  <a:pt x="0" y="434437"/>
                </a:lnTo>
                <a:close/>
              </a:path>
            </a:pathLst>
          </a:custGeom>
          <a:ln w="11139">
            <a:solidFill>
              <a:srgbClr val="000000"/>
            </a:solidFill>
          </a:ln>
        </p:spPr>
        <p:txBody>
          <a:bodyPr wrap="square" lIns="0" tIns="0" rIns="0" bIns="0" rtlCol="0"/>
          <a:lstStyle/>
          <a:p>
            <a:endParaRPr/>
          </a:p>
        </p:txBody>
      </p:sp>
      <p:sp>
        <p:nvSpPr>
          <p:cNvPr id="33" name="object 33"/>
          <p:cNvSpPr/>
          <p:nvPr/>
        </p:nvSpPr>
        <p:spPr>
          <a:xfrm>
            <a:off x="2248573" y="5119192"/>
            <a:ext cx="178435" cy="0"/>
          </a:xfrm>
          <a:custGeom>
            <a:avLst/>
            <a:gdLst/>
            <a:ahLst/>
            <a:cxnLst/>
            <a:rect l="l" t="t" r="r" b="b"/>
            <a:pathLst>
              <a:path w="178435">
                <a:moveTo>
                  <a:pt x="0" y="0"/>
                </a:moveTo>
                <a:lnTo>
                  <a:pt x="178231" y="0"/>
                </a:lnTo>
              </a:path>
            </a:pathLst>
          </a:custGeom>
          <a:ln w="11139">
            <a:solidFill>
              <a:srgbClr val="000000"/>
            </a:solidFill>
          </a:ln>
        </p:spPr>
        <p:txBody>
          <a:bodyPr wrap="square" lIns="0" tIns="0" rIns="0" bIns="0" rtlCol="0"/>
          <a:lstStyle/>
          <a:p>
            <a:endParaRPr/>
          </a:p>
        </p:txBody>
      </p:sp>
      <p:sp>
        <p:nvSpPr>
          <p:cNvPr id="34" name="object 2"/>
          <p:cNvSpPr txBox="1"/>
          <p:nvPr/>
        </p:nvSpPr>
        <p:spPr>
          <a:xfrm>
            <a:off x="1792046" y="514704"/>
            <a:ext cx="4517124" cy="861774"/>
          </a:xfrm>
          <a:prstGeom prst="rect">
            <a:avLst/>
          </a:prstGeom>
        </p:spPr>
        <p:txBody>
          <a:bodyPr vert="horz" wrap="square" lIns="0" tIns="0" rIns="0" bIns="0" rtlCol="0">
            <a:spAutoFit/>
          </a:bodyPr>
          <a:lstStyle/>
          <a:p>
            <a:pPr marL="12700">
              <a:lnSpc>
                <a:spcPct val="100000"/>
              </a:lnSpc>
            </a:pPr>
            <a:r>
              <a:rPr lang="en-US" sz="2800" b="1" spc="335" dirty="0">
                <a:solidFill>
                  <a:srgbClr val="0070C0"/>
                </a:solidFill>
                <a:latin typeface="PMingLiU"/>
                <a:cs typeface="PMingLiU"/>
              </a:rPr>
              <a:t>SUBNETTING AND SUPERNETTING</a:t>
            </a:r>
            <a:endParaRPr sz="2800" b="1" dirty="0">
              <a:solidFill>
                <a:srgbClr val="0070C0"/>
              </a:solidFill>
              <a:latin typeface="PMingLiU"/>
              <a:cs typeface="PMingLiU"/>
            </a:endParaRPr>
          </a:p>
        </p:txBody>
      </p:sp>
      <p:sp>
        <p:nvSpPr>
          <p:cNvPr id="35" name="object 24"/>
          <p:cNvSpPr txBox="1"/>
          <p:nvPr/>
        </p:nvSpPr>
        <p:spPr>
          <a:xfrm>
            <a:off x="107285" y="6478295"/>
            <a:ext cx="7239000" cy="3295518"/>
          </a:xfrm>
          <a:prstGeom prst="rect">
            <a:avLst/>
          </a:prstGeom>
        </p:spPr>
        <p:txBody>
          <a:bodyPr vert="horz" wrap="square" lIns="0" tIns="0" rIns="0" bIns="0" rtlCol="0">
            <a:spAutoFit/>
          </a:bodyPr>
          <a:lstStyle/>
          <a:p>
            <a:pPr marL="172720" marR="113030" indent="-160020">
              <a:lnSpc>
                <a:spcPct val="122900"/>
              </a:lnSpc>
              <a:buFont typeface="Times New Roman"/>
              <a:buChar char="•"/>
              <a:tabLst>
                <a:tab pos="172720" algn="l"/>
              </a:tabLst>
            </a:pPr>
            <a:r>
              <a:rPr lang="en-US" sz="2800" spc="-5" dirty="0" err="1">
                <a:solidFill>
                  <a:srgbClr val="00B050"/>
                </a:solidFill>
                <a:latin typeface="Georgia"/>
                <a:cs typeface="Georgia"/>
              </a:rPr>
              <a:t>Supernetting</a:t>
            </a:r>
            <a:r>
              <a:rPr lang="en-US" sz="2800" spc="-5" dirty="0">
                <a:latin typeface="Georgia"/>
                <a:cs typeface="Georgia"/>
              </a:rPr>
              <a:t>:</a:t>
            </a:r>
            <a:r>
              <a:rPr sz="2800" spc="-5" dirty="0">
                <a:latin typeface="Georgia"/>
                <a:cs typeface="Georgia"/>
              </a:rPr>
              <a:t> </a:t>
            </a:r>
            <a:r>
              <a:rPr lang="en-US" sz="2800" spc="-15" dirty="0">
                <a:latin typeface="Georgia"/>
                <a:cs typeface="Georgia"/>
              </a:rPr>
              <a:t>Done recursively, leads to backbone routers only having hundreds of thousands of prefixes of lengths 8-32</a:t>
            </a:r>
            <a:endParaRPr sz="2800" dirty="0">
              <a:latin typeface="Georgia"/>
              <a:cs typeface="Georgia"/>
            </a:endParaRPr>
          </a:p>
          <a:p>
            <a:pPr marL="172720" marR="5080" indent="-160020">
              <a:lnSpc>
                <a:spcPct val="122900"/>
              </a:lnSpc>
              <a:spcBef>
                <a:spcPts val="900"/>
              </a:spcBef>
              <a:buFont typeface="Times New Roman"/>
              <a:buChar char="•"/>
              <a:tabLst>
                <a:tab pos="172720" algn="l"/>
              </a:tabLst>
            </a:pPr>
            <a:r>
              <a:rPr lang="en-US" sz="2800" spc="10" dirty="0">
                <a:solidFill>
                  <a:srgbClr val="00B050"/>
                </a:solidFill>
                <a:latin typeface="Georgia"/>
                <a:cs typeface="Georgia"/>
              </a:rPr>
              <a:t>Temporary Measures:</a:t>
            </a:r>
            <a:r>
              <a:rPr lang="en-US" sz="2800" spc="10" dirty="0">
                <a:latin typeface="Georgia"/>
                <a:cs typeface="Georgia"/>
              </a:rPr>
              <a:t> Often today new organizations are give 1 IP address and use NAT.  Need the move to IPV6 (128 bits) </a:t>
            </a:r>
            <a:endParaRPr sz="2800" dirty="0">
              <a:latin typeface="Georgia"/>
              <a:cs typeface="Georgia"/>
            </a:endParaRPr>
          </a:p>
        </p:txBody>
      </p:sp>
    </p:spTree>
    <p:extLst>
      <p:ext uri="{BB962C8B-B14F-4D97-AF65-F5344CB8AC3E}">
        <p14:creationId xmlns:p14="http://schemas.microsoft.com/office/powerpoint/2010/main" val="2896965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381000" y="660400"/>
            <a:ext cx="7002780" cy="5004960"/>
          </a:xfrm>
          <a:prstGeom prst="rect">
            <a:avLst/>
          </a:prstGeom>
        </p:spPr>
        <p:txBody>
          <a:bodyPr vert="horz" wrap="square" lIns="0" tIns="0" rIns="0" bIns="0" rtlCol="0">
            <a:spAutoFit/>
          </a:bodyPr>
          <a:lstStyle/>
          <a:p>
            <a:pPr marL="1077595">
              <a:lnSpc>
                <a:spcPct val="100000"/>
              </a:lnSpc>
            </a:pPr>
            <a:r>
              <a:rPr lang="en-US" sz="2800" b="1" spc="365" dirty="0" smtClean="0">
                <a:solidFill>
                  <a:srgbClr val="0070C0"/>
                </a:solidFill>
                <a:latin typeface="PMingLiU"/>
                <a:cs typeface="Garamond"/>
              </a:rPr>
              <a:t>IP evolved to meet challenges</a:t>
            </a:r>
            <a:endParaRPr sz="2400" dirty="0">
              <a:latin typeface="Garamond"/>
              <a:cs typeface="Garamond"/>
            </a:endParaRPr>
          </a:p>
          <a:p>
            <a:pPr>
              <a:lnSpc>
                <a:spcPct val="100000"/>
              </a:lnSpc>
              <a:spcBef>
                <a:spcPts val="25"/>
              </a:spcBef>
            </a:pPr>
            <a:endParaRPr sz="2400" dirty="0">
              <a:latin typeface="Times New Roman"/>
              <a:cs typeface="Times New Roman"/>
            </a:endParaRPr>
          </a:p>
          <a:p>
            <a:pPr marL="358140" marR="431800" indent="-199390">
              <a:lnSpc>
                <a:spcPct val="116100"/>
              </a:lnSpc>
              <a:spcBef>
                <a:spcPts val="5"/>
              </a:spcBef>
              <a:buFont typeface="Times New Roman"/>
              <a:buChar char="•"/>
              <a:tabLst>
                <a:tab pos="358775" algn="l"/>
              </a:tabLst>
            </a:pPr>
            <a:r>
              <a:rPr lang="en-US" sz="2400" i="1" spc="-75" dirty="0" smtClean="0">
                <a:solidFill>
                  <a:srgbClr val="00B050"/>
                </a:solidFill>
                <a:latin typeface="Arial"/>
                <a:cs typeface="Arial"/>
              </a:rPr>
              <a:t>Challenge 1</a:t>
            </a:r>
            <a:r>
              <a:rPr lang="en-US" sz="2400" i="1" spc="-75" dirty="0">
                <a:solidFill>
                  <a:srgbClr val="00B050"/>
                </a:solidFill>
                <a:latin typeface="Arial"/>
                <a:cs typeface="Arial"/>
              </a:rPr>
              <a:t> </a:t>
            </a:r>
            <a:r>
              <a:rPr lang="en-US" sz="2400" spc="20" dirty="0" smtClean="0">
                <a:solidFill>
                  <a:srgbClr val="FF0000"/>
                </a:solidFill>
                <a:latin typeface="Garamond"/>
                <a:cs typeface="Arial"/>
              </a:rPr>
              <a:t>Interconnecting diverse networks </a:t>
            </a:r>
            <a:r>
              <a:rPr lang="en-US" sz="2400" spc="20" dirty="0" smtClean="0">
                <a:latin typeface="Garamond"/>
                <a:cs typeface="Arial"/>
                <a:sym typeface="Wingdings" panose="05000000000000000000" pitchFamily="2" charset="2"/>
              </a:rPr>
              <a:t> Net Numbers (Class A, 1 byte)</a:t>
            </a:r>
            <a:endParaRPr sz="2400" dirty="0">
              <a:latin typeface="Garamond"/>
              <a:cs typeface="Garamond"/>
            </a:endParaRPr>
          </a:p>
          <a:p>
            <a:pPr marL="358140" marR="102235" indent="-199390">
              <a:lnSpc>
                <a:spcPct val="116100"/>
              </a:lnSpc>
              <a:spcBef>
                <a:spcPts val="910"/>
              </a:spcBef>
              <a:buFont typeface="Times New Roman"/>
              <a:buChar char="•"/>
              <a:tabLst>
                <a:tab pos="358775" algn="l"/>
              </a:tabLst>
            </a:pPr>
            <a:r>
              <a:rPr lang="en-US" sz="2400" i="1" spc="-85" dirty="0" smtClean="0">
                <a:solidFill>
                  <a:srgbClr val="00B050"/>
                </a:solidFill>
                <a:latin typeface="Arial"/>
                <a:cs typeface="Arial"/>
              </a:rPr>
              <a:t>Challenge 2</a:t>
            </a:r>
            <a:r>
              <a:rPr lang="en-US" sz="2400" i="1" spc="-85" dirty="0">
                <a:solidFill>
                  <a:srgbClr val="00B050"/>
                </a:solidFill>
                <a:latin typeface="Arial"/>
                <a:cs typeface="Arial"/>
              </a:rPr>
              <a:t>:</a:t>
            </a:r>
            <a:r>
              <a:rPr lang="en-US" sz="2400" i="1" spc="-85" dirty="0" smtClean="0">
                <a:solidFill>
                  <a:srgbClr val="00B050"/>
                </a:solidFill>
                <a:latin typeface="Arial"/>
                <a:cs typeface="Arial"/>
              </a:rPr>
              <a:t> </a:t>
            </a:r>
            <a:r>
              <a:rPr sz="2400" i="1" spc="-20" dirty="0" smtClean="0">
                <a:solidFill>
                  <a:srgbClr val="00B050"/>
                </a:solidFill>
                <a:latin typeface="Arial"/>
                <a:cs typeface="Arial"/>
              </a:rPr>
              <a:t> </a:t>
            </a:r>
            <a:r>
              <a:rPr lang="en-US" sz="2400" spc="20" dirty="0" smtClean="0">
                <a:solidFill>
                  <a:srgbClr val="FF0000"/>
                </a:solidFill>
                <a:latin typeface="Garamond"/>
                <a:cs typeface="Arial"/>
              </a:rPr>
              <a:t>Ethernets</a:t>
            </a:r>
            <a:r>
              <a:rPr lang="en-US" sz="2400" spc="20" dirty="0" smtClean="0">
                <a:latin typeface="Garamond"/>
                <a:cs typeface="Arial"/>
              </a:rPr>
              <a:t> led to an explosion of networks </a:t>
            </a:r>
            <a:r>
              <a:rPr lang="en-US" sz="2400" spc="20" dirty="0" smtClean="0">
                <a:latin typeface="Garamond"/>
                <a:cs typeface="Arial"/>
                <a:sym typeface="Wingdings" panose="05000000000000000000" pitchFamily="2" charset="2"/>
              </a:rPr>
              <a:t> Hack to add Class B, Class C</a:t>
            </a:r>
            <a:r>
              <a:rPr lang="en-US" sz="2400" spc="20" dirty="0" smtClean="0">
                <a:latin typeface="Garamond"/>
                <a:cs typeface="Arial"/>
              </a:rPr>
              <a:t> </a:t>
            </a:r>
          </a:p>
          <a:p>
            <a:pPr marL="358140" marR="102235" indent="-199390">
              <a:lnSpc>
                <a:spcPct val="116100"/>
              </a:lnSpc>
              <a:spcBef>
                <a:spcPts val="910"/>
              </a:spcBef>
              <a:buFont typeface="Times New Roman"/>
              <a:buChar char="•"/>
              <a:tabLst>
                <a:tab pos="358775" algn="l"/>
              </a:tabLst>
            </a:pPr>
            <a:r>
              <a:rPr lang="en-US" sz="2400" i="1" spc="-95" dirty="0" smtClean="0">
                <a:solidFill>
                  <a:srgbClr val="00B050"/>
                </a:solidFill>
                <a:latin typeface="Arial"/>
                <a:cs typeface="Arial"/>
              </a:rPr>
              <a:t>Challenge 3 </a:t>
            </a:r>
            <a:r>
              <a:rPr lang="en-US" sz="2400" spc="-30" dirty="0">
                <a:latin typeface="Garamond"/>
                <a:cs typeface="Arial"/>
              </a:rPr>
              <a:t> </a:t>
            </a:r>
            <a:r>
              <a:rPr lang="en-US" sz="2400" spc="-30" dirty="0" smtClean="0">
                <a:solidFill>
                  <a:srgbClr val="FF0000"/>
                </a:solidFill>
                <a:latin typeface="Garamond"/>
                <a:cs typeface="Arial"/>
              </a:rPr>
              <a:t>Class B addresses ran out </a:t>
            </a:r>
            <a:r>
              <a:rPr lang="en-US" sz="2400" spc="-30" dirty="0" smtClean="0">
                <a:latin typeface="Garamond"/>
                <a:cs typeface="Arial"/>
                <a:sym typeface="Wingdings" panose="05000000000000000000" pitchFamily="2" charset="2"/>
              </a:rPr>
              <a:t> Give consecutive class C and use Longest Prefix Match</a:t>
            </a:r>
            <a:endParaRPr lang="en-US" sz="2400" spc="-30" dirty="0">
              <a:latin typeface="Garamond"/>
              <a:cs typeface="Arial"/>
            </a:endParaRPr>
          </a:p>
          <a:p>
            <a:pPr marL="358140" marR="5080" indent="-199390">
              <a:lnSpc>
                <a:spcPct val="116399"/>
              </a:lnSpc>
              <a:spcBef>
                <a:spcPts val="900"/>
              </a:spcBef>
              <a:buFont typeface="Times New Roman"/>
              <a:buChar char="•"/>
              <a:tabLst>
                <a:tab pos="358775" algn="l"/>
              </a:tabLst>
            </a:pPr>
            <a:r>
              <a:rPr lang="en-US" sz="2400" i="1" spc="-95" dirty="0">
                <a:solidFill>
                  <a:srgbClr val="00B050"/>
                </a:solidFill>
                <a:latin typeface="Arial"/>
                <a:cs typeface="Arial"/>
              </a:rPr>
              <a:t>Challenge </a:t>
            </a:r>
            <a:r>
              <a:rPr lang="en-US" sz="2400" i="1" spc="-95" dirty="0" smtClean="0">
                <a:solidFill>
                  <a:srgbClr val="00B050"/>
                </a:solidFill>
                <a:latin typeface="Arial"/>
                <a:cs typeface="Arial"/>
              </a:rPr>
              <a:t>4</a:t>
            </a:r>
            <a:r>
              <a:rPr lang="en-US" sz="2400" spc="-30" dirty="0">
                <a:latin typeface="Garamond"/>
                <a:cs typeface="Arial"/>
              </a:rPr>
              <a:t>:</a:t>
            </a:r>
            <a:r>
              <a:rPr lang="en-US" sz="2400" spc="-30" dirty="0" smtClean="0">
                <a:latin typeface="Garamond"/>
                <a:cs typeface="Arial"/>
              </a:rPr>
              <a:t> </a:t>
            </a:r>
            <a:r>
              <a:rPr lang="en-US" sz="2400" spc="-30" dirty="0" smtClean="0">
                <a:solidFill>
                  <a:srgbClr val="FF0000"/>
                </a:solidFill>
                <a:latin typeface="Garamond"/>
                <a:cs typeface="Arial"/>
              </a:rPr>
              <a:t>Even Class C’s started running out </a:t>
            </a:r>
            <a:r>
              <a:rPr lang="en-US" sz="2400" spc="-30" dirty="0" smtClean="0">
                <a:latin typeface="Garamond"/>
                <a:cs typeface="Arial"/>
                <a:sym typeface="Wingdings" panose="05000000000000000000" pitchFamily="2" charset="2"/>
              </a:rPr>
              <a:t> NAT and concurrent move to IP v6</a:t>
            </a:r>
            <a:endParaRPr sz="2400" dirty="0">
              <a:latin typeface="Garamond"/>
              <a:cs typeface="Garamond"/>
            </a:endParaRPr>
          </a:p>
        </p:txBody>
      </p:sp>
    </p:spTree>
    <p:extLst>
      <p:ext uri="{BB962C8B-B14F-4D97-AF65-F5344CB8AC3E}">
        <p14:creationId xmlns:p14="http://schemas.microsoft.com/office/powerpoint/2010/main" val="18298325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381000" y="660400"/>
            <a:ext cx="7002780" cy="6287875"/>
          </a:xfrm>
          <a:prstGeom prst="rect">
            <a:avLst/>
          </a:prstGeom>
        </p:spPr>
        <p:txBody>
          <a:bodyPr vert="horz" wrap="square" lIns="0" tIns="0" rIns="0" bIns="0" rtlCol="0">
            <a:spAutoFit/>
          </a:bodyPr>
          <a:lstStyle/>
          <a:p>
            <a:pPr marL="1077595">
              <a:lnSpc>
                <a:spcPct val="100000"/>
              </a:lnSpc>
            </a:pPr>
            <a:r>
              <a:rPr lang="en-US" sz="2800" b="1" spc="365" dirty="0">
                <a:solidFill>
                  <a:srgbClr val="0070C0"/>
                </a:solidFill>
                <a:latin typeface="PMingLiU"/>
                <a:cs typeface="PMingLiU"/>
              </a:rPr>
              <a:t>New IP Forwarding</a:t>
            </a:r>
            <a:endParaRPr sz="2400" dirty="0">
              <a:latin typeface="Garamond"/>
              <a:cs typeface="Garamond"/>
            </a:endParaRPr>
          </a:p>
          <a:p>
            <a:pPr>
              <a:lnSpc>
                <a:spcPct val="100000"/>
              </a:lnSpc>
              <a:spcBef>
                <a:spcPts val="25"/>
              </a:spcBef>
            </a:pPr>
            <a:endParaRPr sz="2400" dirty="0">
              <a:latin typeface="Times New Roman"/>
              <a:cs typeface="Times New Roman"/>
            </a:endParaRPr>
          </a:p>
          <a:p>
            <a:pPr marL="358140" marR="431800" indent="-199390">
              <a:lnSpc>
                <a:spcPct val="116100"/>
              </a:lnSpc>
              <a:spcBef>
                <a:spcPts val="5"/>
              </a:spcBef>
              <a:buFont typeface="Times New Roman"/>
              <a:buChar char="•"/>
              <a:tabLst>
                <a:tab pos="358775" algn="l"/>
              </a:tabLst>
            </a:pPr>
            <a:r>
              <a:rPr lang="en-US" sz="2400" i="1" spc="-75" dirty="0">
                <a:solidFill>
                  <a:srgbClr val="00B050"/>
                </a:solidFill>
                <a:latin typeface="Arial"/>
                <a:cs typeface="Arial"/>
              </a:rPr>
              <a:t>Lookup </a:t>
            </a:r>
            <a:r>
              <a:rPr lang="en-US" sz="2400" spc="20" dirty="0">
                <a:latin typeface="Garamond"/>
                <a:cs typeface="Arial"/>
              </a:rPr>
              <a:t>find longest matching prefix P of destination IP address in packet in forwarding table</a:t>
            </a:r>
            <a:endParaRPr sz="2400" dirty="0">
              <a:latin typeface="Garamond"/>
              <a:cs typeface="Garamond"/>
            </a:endParaRPr>
          </a:p>
          <a:p>
            <a:pPr marL="358140" marR="102235" indent="-199390">
              <a:lnSpc>
                <a:spcPct val="116100"/>
              </a:lnSpc>
              <a:spcBef>
                <a:spcPts val="910"/>
              </a:spcBef>
              <a:buFont typeface="Times New Roman"/>
              <a:buChar char="•"/>
              <a:tabLst>
                <a:tab pos="358775" algn="l"/>
              </a:tabLst>
            </a:pPr>
            <a:r>
              <a:rPr lang="en-US" sz="2400" i="1" spc="-85" dirty="0">
                <a:solidFill>
                  <a:srgbClr val="00B050"/>
                </a:solidFill>
                <a:latin typeface="Arial"/>
                <a:cs typeface="Arial"/>
              </a:rPr>
              <a:t>Default or Local? </a:t>
            </a:r>
            <a:r>
              <a:rPr sz="2400" i="1" spc="-20" dirty="0">
                <a:solidFill>
                  <a:srgbClr val="00B050"/>
                </a:solidFill>
                <a:latin typeface="Arial"/>
                <a:cs typeface="Arial"/>
              </a:rPr>
              <a:t> </a:t>
            </a:r>
            <a:r>
              <a:rPr lang="en-US" sz="2400" spc="20" dirty="0">
                <a:latin typeface="Garamond"/>
                <a:cs typeface="Arial"/>
              </a:rPr>
              <a:t>If P is nil forward on default route.  If the next hop associated with P is a local interfaces, deliver packet. Map to local address using ARP or some such network specific protocol </a:t>
            </a:r>
            <a:endParaRPr sz="2400" dirty="0">
              <a:latin typeface="Garamond"/>
              <a:cs typeface="Garamond"/>
            </a:endParaRPr>
          </a:p>
          <a:p>
            <a:pPr marL="358140" marR="5080" indent="-199390">
              <a:lnSpc>
                <a:spcPct val="116399"/>
              </a:lnSpc>
              <a:spcBef>
                <a:spcPts val="900"/>
              </a:spcBef>
              <a:buFont typeface="Times New Roman"/>
              <a:buChar char="•"/>
              <a:tabLst>
                <a:tab pos="358775" algn="l"/>
              </a:tabLst>
            </a:pPr>
            <a:r>
              <a:rPr lang="en-US" sz="2400" i="1" spc="-95" dirty="0">
                <a:solidFill>
                  <a:srgbClr val="00B050"/>
                </a:solidFill>
                <a:latin typeface="Arial"/>
                <a:cs typeface="Arial"/>
              </a:rPr>
              <a:t>Send on its way </a:t>
            </a:r>
            <a:r>
              <a:rPr lang="en-US" sz="2400" spc="-30" dirty="0">
                <a:latin typeface="Garamond"/>
                <a:cs typeface="Arial"/>
              </a:rPr>
              <a:t>if not, send packet to </a:t>
            </a:r>
            <a:r>
              <a:rPr lang="en-US" sz="2400" spc="-30" dirty="0" err="1">
                <a:latin typeface="Garamond"/>
                <a:cs typeface="Arial"/>
              </a:rPr>
              <a:t>NextHop</a:t>
            </a:r>
            <a:r>
              <a:rPr lang="en-US" sz="2400" spc="-30" dirty="0">
                <a:latin typeface="Garamond"/>
                <a:cs typeface="Arial"/>
              </a:rPr>
              <a:t> route associated with P</a:t>
            </a:r>
          </a:p>
          <a:p>
            <a:pPr marL="358140" marR="5080" indent="-199390">
              <a:lnSpc>
                <a:spcPct val="116399"/>
              </a:lnSpc>
              <a:spcBef>
                <a:spcPts val="900"/>
              </a:spcBef>
              <a:buFont typeface="Times New Roman"/>
              <a:buChar char="•"/>
              <a:tabLst>
                <a:tab pos="358775" algn="l"/>
              </a:tabLst>
            </a:pPr>
            <a:r>
              <a:rPr lang="en-US" sz="2400" spc="-30" dirty="0">
                <a:latin typeface="Garamond"/>
                <a:cs typeface="Arial"/>
              </a:rPr>
              <a:t>Backbone routers in default-free zone have to have many hundred thousand prefixes to reach everyone.  Enterprise routers have 1000s because of heavy use of default routes.</a:t>
            </a:r>
            <a:endParaRPr sz="2400" dirty="0">
              <a:latin typeface="Garamond"/>
              <a:cs typeface="Garamond"/>
            </a:endParaRPr>
          </a:p>
        </p:txBody>
      </p:sp>
    </p:spTree>
    <p:extLst>
      <p:ext uri="{BB962C8B-B14F-4D97-AF65-F5344CB8AC3E}">
        <p14:creationId xmlns:p14="http://schemas.microsoft.com/office/powerpoint/2010/main" val="2577847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5916" y="3999433"/>
            <a:ext cx="1149985" cy="294640"/>
          </a:xfrm>
          <a:custGeom>
            <a:avLst/>
            <a:gdLst/>
            <a:ahLst/>
            <a:cxnLst/>
            <a:rect l="l" t="t" r="r" b="b"/>
            <a:pathLst>
              <a:path w="1149985" h="294639">
                <a:moveTo>
                  <a:pt x="0" y="294081"/>
                </a:moveTo>
                <a:lnTo>
                  <a:pt x="1149587" y="294081"/>
                </a:lnTo>
                <a:lnTo>
                  <a:pt x="1149587" y="0"/>
                </a:lnTo>
                <a:lnTo>
                  <a:pt x="0" y="0"/>
                </a:lnTo>
                <a:lnTo>
                  <a:pt x="0" y="294081"/>
                </a:lnTo>
                <a:close/>
              </a:path>
            </a:pathLst>
          </a:custGeom>
          <a:ln w="3175">
            <a:solidFill>
              <a:srgbClr val="000000"/>
            </a:solidFill>
          </a:ln>
        </p:spPr>
        <p:txBody>
          <a:bodyPr wrap="square" lIns="0" tIns="0" rIns="0" bIns="0" rtlCol="0"/>
          <a:lstStyle/>
          <a:p>
            <a:endParaRPr/>
          </a:p>
        </p:txBody>
      </p:sp>
      <p:sp>
        <p:nvSpPr>
          <p:cNvPr id="3" name="object 3"/>
          <p:cNvSpPr/>
          <p:nvPr/>
        </p:nvSpPr>
        <p:spPr>
          <a:xfrm>
            <a:off x="2515006" y="2067686"/>
            <a:ext cx="2808605" cy="4998720"/>
          </a:xfrm>
          <a:custGeom>
            <a:avLst/>
            <a:gdLst/>
            <a:ahLst/>
            <a:cxnLst/>
            <a:rect l="l" t="t" r="r" b="b"/>
            <a:pathLst>
              <a:path w="2808604" h="4998720">
                <a:moveTo>
                  <a:pt x="0" y="4998148"/>
                </a:moveTo>
                <a:lnTo>
                  <a:pt x="2808046" y="4998148"/>
                </a:lnTo>
                <a:lnTo>
                  <a:pt x="2808046" y="0"/>
                </a:lnTo>
                <a:lnTo>
                  <a:pt x="0" y="0"/>
                </a:lnTo>
                <a:lnTo>
                  <a:pt x="0" y="4998148"/>
                </a:lnTo>
                <a:close/>
              </a:path>
            </a:pathLst>
          </a:custGeom>
          <a:ln w="3175">
            <a:solidFill>
              <a:srgbClr val="000000"/>
            </a:solidFill>
          </a:ln>
        </p:spPr>
        <p:txBody>
          <a:bodyPr wrap="square" lIns="0" tIns="0" rIns="0" bIns="0" rtlCol="0"/>
          <a:lstStyle/>
          <a:p>
            <a:endParaRPr/>
          </a:p>
        </p:txBody>
      </p:sp>
      <p:sp>
        <p:nvSpPr>
          <p:cNvPr id="4" name="object 4"/>
          <p:cNvSpPr/>
          <p:nvPr/>
        </p:nvSpPr>
        <p:spPr>
          <a:xfrm>
            <a:off x="1700402" y="3865765"/>
            <a:ext cx="775335" cy="0"/>
          </a:xfrm>
          <a:custGeom>
            <a:avLst/>
            <a:gdLst/>
            <a:ahLst/>
            <a:cxnLst/>
            <a:rect l="l" t="t" r="r" b="b"/>
            <a:pathLst>
              <a:path w="775335">
                <a:moveTo>
                  <a:pt x="0" y="0"/>
                </a:moveTo>
                <a:lnTo>
                  <a:pt x="775309" y="0"/>
                </a:lnTo>
              </a:path>
            </a:pathLst>
          </a:custGeom>
          <a:ln w="3175">
            <a:solidFill>
              <a:srgbClr val="000000"/>
            </a:solidFill>
          </a:ln>
        </p:spPr>
        <p:txBody>
          <a:bodyPr wrap="square" lIns="0" tIns="0" rIns="0" bIns="0" rtlCol="0"/>
          <a:lstStyle/>
          <a:p>
            <a:endParaRPr/>
          </a:p>
        </p:txBody>
      </p:sp>
      <p:sp>
        <p:nvSpPr>
          <p:cNvPr id="5" name="object 5"/>
          <p:cNvSpPr/>
          <p:nvPr/>
        </p:nvSpPr>
        <p:spPr>
          <a:xfrm>
            <a:off x="5309577" y="3103829"/>
            <a:ext cx="775335" cy="0"/>
          </a:xfrm>
          <a:custGeom>
            <a:avLst/>
            <a:gdLst/>
            <a:ahLst/>
            <a:cxnLst/>
            <a:rect l="l" t="t" r="r" b="b"/>
            <a:pathLst>
              <a:path w="775335">
                <a:moveTo>
                  <a:pt x="0" y="0"/>
                </a:moveTo>
                <a:lnTo>
                  <a:pt x="775296" y="0"/>
                </a:lnTo>
              </a:path>
            </a:pathLst>
          </a:custGeom>
          <a:ln w="3175">
            <a:solidFill>
              <a:srgbClr val="000000"/>
            </a:solidFill>
          </a:ln>
        </p:spPr>
        <p:txBody>
          <a:bodyPr wrap="square" lIns="0" tIns="0" rIns="0" bIns="0" rtlCol="0"/>
          <a:lstStyle/>
          <a:p>
            <a:endParaRPr/>
          </a:p>
        </p:txBody>
      </p:sp>
      <p:sp>
        <p:nvSpPr>
          <p:cNvPr id="6" name="object 6"/>
          <p:cNvSpPr/>
          <p:nvPr/>
        </p:nvSpPr>
        <p:spPr>
          <a:xfrm>
            <a:off x="5376417" y="4079633"/>
            <a:ext cx="775335" cy="0"/>
          </a:xfrm>
          <a:custGeom>
            <a:avLst/>
            <a:gdLst/>
            <a:ahLst/>
            <a:cxnLst/>
            <a:rect l="l" t="t" r="r" b="b"/>
            <a:pathLst>
              <a:path w="775335">
                <a:moveTo>
                  <a:pt x="0" y="0"/>
                </a:moveTo>
                <a:lnTo>
                  <a:pt x="775296" y="0"/>
                </a:lnTo>
              </a:path>
            </a:pathLst>
          </a:custGeom>
          <a:ln w="3175">
            <a:solidFill>
              <a:srgbClr val="000000"/>
            </a:solidFill>
          </a:ln>
        </p:spPr>
        <p:txBody>
          <a:bodyPr wrap="square" lIns="0" tIns="0" rIns="0" bIns="0" rtlCol="0"/>
          <a:lstStyle/>
          <a:p>
            <a:endParaRPr/>
          </a:p>
        </p:txBody>
      </p:sp>
      <p:sp>
        <p:nvSpPr>
          <p:cNvPr id="7" name="object 7"/>
          <p:cNvSpPr/>
          <p:nvPr/>
        </p:nvSpPr>
        <p:spPr>
          <a:xfrm>
            <a:off x="5376417" y="5229225"/>
            <a:ext cx="775335" cy="0"/>
          </a:xfrm>
          <a:custGeom>
            <a:avLst/>
            <a:gdLst/>
            <a:ahLst/>
            <a:cxnLst/>
            <a:rect l="l" t="t" r="r" b="b"/>
            <a:pathLst>
              <a:path w="775335">
                <a:moveTo>
                  <a:pt x="0" y="0"/>
                </a:moveTo>
                <a:lnTo>
                  <a:pt x="775296" y="0"/>
                </a:lnTo>
              </a:path>
            </a:pathLst>
          </a:custGeom>
          <a:ln w="3175">
            <a:solidFill>
              <a:srgbClr val="000000"/>
            </a:solidFill>
          </a:ln>
        </p:spPr>
        <p:txBody>
          <a:bodyPr wrap="square" lIns="0" tIns="0" rIns="0" bIns="0" rtlCol="0"/>
          <a:lstStyle/>
          <a:p>
            <a:endParaRPr/>
          </a:p>
        </p:txBody>
      </p:sp>
      <p:sp>
        <p:nvSpPr>
          <p:cNvPr id="8" name="object 8"/>
          <p:cNvSpPr/>
          <p:nvPr/>
        </p:nvSpPr>
        <p:spPr>
          <a:xfrm>
            <a:off x="1606829" y="5015344"/>
            <a:ext cx="80645" cy="80645"/>
          </a:xfrm>
          <a:custGeom>
            <a:avLst/>
            <a:gdLst/>
            <a:ahLst/>
            <a:cxnLst/>
            <a:rect l="l" t="t" r="r" b="b"/>
            <a:pathLst>
              <a:path w="80644" h="80645">
                <a:moveTo>
                  <a:pt x="40106" y="0"/>
                </a:moveTo>
                <a:lnTo>
                  <a:pt x="24495" y="3151"/>
                </a:lnTo>
                <a:lnTo>
                  <a:pt x="11747" y="11747"/>
                </a:lnTo>
                <a:lnTo>
                  <a:pt x="3151" y="24495"/>
                </a:lnTo>
                <a:lnTo>
                  <a:pt x="0" y="40106"/>
                </a:lnTo>
                <a:lnTo>
                  <a:pt x="3151" y="55717"/>
                </a:lnTo>
                <a:lnTo>
                  <a:pt x="11747" y="68465"/>
                </a:lnTo>
                <a:lnTo>
                  <a:pt x="24495" y="77061"/>
                </a:lnTo>
                <a:lnTo>
                  <a:pt x="40106" y="80213"/>
                </a:lnTo>
                <a:lnTo>
                  <a:pt x="55717" y="77061"/>
                </a:lnTo>
                <a:lnTo>
                  <a:pt x="68465" y="68465"/>
                </a:lnTo>
                <a:lnTo>
                  <a:pt x="77061" y="55717"/>
                </a:lnTo>
                <a:lnTo>
                  <a:pt x="80213" y="40106"/>
                </a:lnTo>
                <a:lnTo>
                  <a:pt x="77061" y="24495"/>
                </a:lnTo>
                <a:lnTo>
                  <a:pt x="68465" y="11747"/>
                </a:lnTo>
                <a:lnTo>
                  <a:pt x="55717" y="3151"/>
                </a:lnTo>
                <a:lnTo>
                  <a:pt x="40106" y="0"/>
                </a:lnTo>
                <a:close/>
              </a:path>
            </a:pathLst>
          </a:custGeom>
          <a:solidFill>
            <a:srgbClr val="000000"/>
          </a:solidFill>
        </p:spPr>
        <p:txBody>
          <a:bodyPr wrap="square" lIns="0" tIns="0" rIns="0" bIns="0" rtlCol="0"/>
          <a:lstStyle/>
          <a:p>
            <a:endParaRPr/>
          </a:p>
        </p:txBody>
      </p:sp>
      <p:sp>
        <p:nvSpPr>
          <p:cNvPr id="9" name="object 9"/>
          <p:cNvSpPr/>
          <p:nvPr/>
        </p:nvSpPr>
        <p:spPr>
          <a:xfrm>
            <a:off x="1606829" y="5015344"/>
            <a:ext cx="80645" cy="80645"/>
          </a:xfrm>
          <a:custGeom>
            <a:avLst/>
            <a:gdLst/>
            <a:ahLst/>
            <a:cxnLst/>
            <a:rect l="l" t="t" r="r" b="b"/>
            <a:pathLst>
              <a:path w="80644" h="80645">
                <a:moveTo>
                  <a:pt x="80213" y="40106"/>
                </a:moveTo>
                <a:lnTo>
                  <a:pt x="77061" y="24495"/>
                </a:lnTo>
                <a:lnTo>
                  <a:pt x="68465" y="11747"/>
                </a:lnTo>
                <a:lnTo>
                  <a:pt x="55717" y="3151"/>
                </a:lnTo>
                <a:lnTo>
                  <a:pt x="40106" y="0"/>
                </a:lnTo>
                <a:lnTo>
                  <a:pt x="24495" y="3151"/>
                </a:lnTo>
                <a:lnTo>
                  <a:pt x="11747" y="11747"/>
                </a:lnTo>
                <a:lnTo>
                  <a:pt x="3151" y="24495"/>
                </a:lnTo>
                <a:lnTo>
                  <a:pt x="0" y="40106"/>
                </a:lnTo>
                <a:lnTo>
                  <a:pt x="3151" y="55717"/>
                </a:lnTo>
                <a:lnTo>
                  <a:pt x="11747" y="68465"/>
                </a:lnTo>
                <a:lnTo>
                  <a:pt x="24495" y="77061"/>
                </a:lnTo>
                <a:lnTo>
                  <a:pt x="40106" y="80213"/>
                </a:lnTo>
                <a:lnTo>
                  <a:pt x="55717" y="77061"/>
                </a:lnTo>
                <a:lnTo>
                  <a:pt x="68465" y="68465"/>
                </a:lnTo>
                <a:lnTo>
                  <a:pt x="77061" y="55717"/>
                </a:lnTo>
                <a:lnTo>
                  <a:pt x="80213" y="40106"/>
                </a:lnTo>
              </a:path>
            </a:pathLst>
          </a:custGeom>
          <a:ln w="3175">
            <a:solidFill>
              <a:srgbClr val="000000"/>
            </a:solidFill>
          </a:ln>
        </p:spPr>
        <p:txBody>
          <a:bodyPr wrap="square" lIns="0" tIns="0" rIns="0" bIns="0" rtlCol="0"/>
          <a:lstStyle/>
          <a:p>
            <a:endParaRPr/>
          </a:p>
        </p:txBody>
      </p:sp>
      <p:sp>
        <p:nvSpPr>
          <p:cNvPr id="10" name="object 10"/>
          <p:cNvSpPr/>
          <p:nvPr/>
        </p:nvSpPr>
        <p:spPr>
          <a:xfrm>
            <a:off x="1593469" y="5389638"/>
            <a:ext cx="80645" cy="80645"/>
          </a:xfrm>
          <a:custGeom>
            <a:avLst/>
            <a:gdLst/>
            <a:ahLst/>
            <a:cxnLst/>
            <a:rect l="l" t="t" r="r" b="b"/>
            <a:pathLst>
              <a:path w="80644" h="80645">
                <a:moveTo>
                  <a:pt x="40093" y="0"/>
                </a:moveTo>
                <a:lnTo>
                  <a:pt x="24490" y="3149"/>
                </a:lnTo>
                <a:lnTo>
                  <a:pt x="11745" y="11741"/>
                </a:lnTo>
                <a:lnTo>
                  <a:pt x="3151" y="24485"/>
                </a:lnTo>
                <a:lnTo>
                  <a:pt x="0" y="40093"/>
                </a:lnTo>
                <a:lnTo>
                  <a:pt x="3151" y="55704"/>
                </a:lnTo>
                <a:lnTo>
                  <a:pt x="11745" y="68453"/>
                </a:lnTo>
                <a:lnTo>
                  <a:pt x="24490" y="77048"/>
                </a:lnTo>
                <a:lnTo>
                  <a:pt x="40093" y="80200"/>
                </a:lnTo>
                <a:lnTo>
                  <a:pt x="55704" y="77048"/>
                </a:lnTo>
                <a:lnTo>
                  <a:pt x="68453" y="68453"/>
                </a:lnTo>
                <a:lnTo>
                  <a:pt x="77048" y="55704"/>
                </a:lnTo>
                <a:lnTo>
                  <a:pt x="80200" y="40093"/>
                </a:lnTo>
                <a:lnTo>
                  <a:pt x="77048" y="24485"/>
                </a:lnTo>
                <a:lnTo>
                  <a:pt x="68453" y="11741"/>
                </a:lnTo>
                <a:lnTo>
                  <a:pt x="55704" y="3149"/>
                </a:lnTo>
                <a:lnTo>
                  <a:pt x="40093" y="0"/>
                </a:lnTo>
                <a:close/>
              </a:path>
            </a:pathLst>
          </a:custGeom>
          <a:solidFill>
            <a:srgbClr val="000000"/>
          </a:solidFill>
        </p:spPr>
        <p:txBody>
          <a:bodyPr wrap="square" lIns="0" tIns="0" rIns="0" bIns="0" rtlCol="0"/>
          <a:lstStyle/>
          <a:p>
            <a:endParaRPr/>
          </a:p>
        </p:txBody>
      </p:sp>
      <p:sp>
        <p:nvSpPr>
          <p:cNvPr id="11" name="object 11"/>
          <p:cNvSpPr/>
          <p:nvPr/>
        </p:nvSpPr>
        <p:spPr>
          <a:xfrm>
            <a:off x="1593469" y="5389638"/>
            <a:ext cx="80645" cy="80645"/>
          </a:xfrm>
          <a:custGeom>
            <a:avLst/>
            <a:gdLst/>
            <a:ahLst/>
            <a:cxnLst/>
            <a:rect l="l" t="t" r="r" b="b"/>
            <a:pathLst>
              <a:path w="80644" h="80645">
                <a:moveTo>
                  <a:pt x="80200" y="40093"/>
                </a:moveTo>
                <a:lnTo>
                  <a:pt x="77048" y="24485"/>
                </a:lnTo>
                <a:lnTo>
                  <a:pt x="68453" y="11741"/>
                </a:lnTo>
                <a:lnTo>
                  <a:pt x="55704" y="3149"/>
                </a:lnTo>
                <a:lnTo>
                  <a:pt x="40093" y="0"/>
                </a:lnTo>
                <a:lnTo>
                  <a:pt x="24490" y="3149"/>
                </a:lnTo>
                <a:lnTo>
                  <a:pt x="11745" y="11741"/>
                </a:lnTo>
                <a:lnTo>
                  <a:pt x="3151" y="24485"/>
                </a:lnTo>
                <a:lnTo>
                  <a:pt x="0" y="40093"/>
                </a:lnTo>
                <a:lnTo>
                  <a:pt x="3151" y="55704"/>
                </a:lnTo>
                <a:lnTo>
                  <a:pt x="11745" y="68453"/>
                </a:lnTo>
                <a:lnTo>
                  <a:pt x="24490" y="77048"/>
                </a:lnTo>
                <a:lnTo>
                  <a:pt x="40093" y="80200"/>
                </a:lnTo>
                <a:lnTo>
                  <a:pt x="55704" y="77048"/>
                </a:lnTo>
                <a:lnTo>
                  <a:pt x="68453" y="68453"/>
                </a:lnTo>
                <a:lnTo>
                  <a:pt x="77048" y="55704"/>
                </a:lnTo>
                <a:lnTo>
                  <a:pt x="80200" y="40093"/>
                </a:lnTo>
              </a:path>
            </a:pathLst>
          </a:custGeom>
          <a:ln w="3175">
            <a:solidFill>
              <a:srgbClr val="000000"/>
            </a:solidFill>
          </a:ln>
        </p:spPr>
        <p:txBody>
          <a:bodyPr wrap="square" lIns="0" tIns="0" rIns="0" bIns="0" rtlCol="0"/>
          <a:lstStyle/>
          <a:p>
            <a:endParaRPr/>
          </a:p>
        </p:txBody>
      </p:sp>
      <p:sp>
        <p:nvSpPr>
          <p:cNvPr id="12" name="object 12"/>
          <p:cNvSpPr/>
          <p:nvPr/>
        </p:nvSpPr>
        <p:spPr>
          <a:xfrm>
            <a:off x="1713776" y="3010255"/>
            <a:ext cx="80645" cy="80645"/>
          </a:xfrm>
          <a:custGeom>
            <a:avLst/>
            <a:gdLst/>
            <a:ahLst/>
            <a:cxnLst/>
            <a:rect l="l" t="t" r="r" b="b"/>
            <a:pathLst>
              <a:path w="80644" h="80644">
                <a:moveTo>
                  <a:pt x="40093" y="0"/>
                </a:moveTo>
                <a:lnTo>
                  <a:pt x="24485" y="3151"/>
                </a:lnTo>
                <a:lnTo>
                  <a:pt x="11741" y="11747"/>
                </a:lnTo>
                <a:lnTo>
                  <a:pt x="3149" y="24495"/>
                </a:lnTo>
                <a:lnTo>
                  <a:pt x="0" y="40106"/>
                </a:lnTo>
                <a:lnTo>
                  <a:pt x="3149" y="55709"/>
                </a:lnTo>
                <a:lnTo>
                  <a:pt x="11741" y="68454"/>
                </a:lnTo>
                <a:lnTo>
                  <a:pt x="24485" y="77048"/>
                </a:lnTo>
                <a:lnTo>
                  <a:pt x="40093" y="80200"/>
                </a:lnTo>
                <a:lnTo>
                  <a:pt x="55704" y="77048"/>
                </a:lnTo>
                <a:lnTo>
                  <a:pt x="68453" y="68454"/>
                </a:lnTo>
                <a:lnTo>
                  <a:pt x="77048" y="55709"/>
                </a:lnTo>
                <a:lnTo>
                  <a:pt x="80200" y="40106"/>
                </a:lnTo>
                <a:lnTo>
                  <a:pt x="77048" y="24495"/>
                </a:lnTo>
                <a:lnTo>
                  <a:pt x="68453" y="11747"/>
                </a:lnTo>
                <a:lnTo>
                  <a:pt x="55704" y="3151"/>
                </a:lnTo>
                <a:lnTo>
                  <a:pt x="40093" y="0"/>
                </a:lnTo>
                <a:close/>
              </a:path>
            </a:pathLst>
          </a:custGeom>
          <a:solidFill>
            <a:srgbClr val="000000"/>
          </a:solidFill>
        </p:spPr>
        <p:txBody>
          <a:bodyPr wrap="square" lIns="0" tIns="0" rIns="0" bIns="0" rtlCol="0"/>
          <a:lstStyle/>
          <a:p>
            <a:endParaRPr/>
          </a:p>
        </p:txBody>
      </p:sp>
      <p:sp>
        <p:nvSpPr>
          <p:cNvPr id="13" name="object 13"/>
          <p:cNvSpPr/>
          <p:nvPr/>
        </p:nvSpPr>
        <p:spPr>
          <a:xfrm>
            <a:off x="1713776" y="3010255"/>
            <a:ext cx="80645" cy="80645"/>
          </a:xfrm>
          <a:custGeom>
            <a:avLst/>
            <a:gdLst/>
            <a:ahLst/>
            <a:cxnLst/>
            <a:rect l="l" t="t" r="r" b="b"/>
            <a:pathLst>
              <a:path w="80644" h="80644">
                <a:moveTo>
                  <a:pt x="80200" y="40106"/>
                </a:moveTo>
                <a:lnTo>
                  <a:pt x="77048" y="24495"/>
                </a:lnTo>
                <a:lnTo>
                  <a:pt x="68453" y="11747"/>
                </a:lnTo>
                <a:lnTo>
                  <a:pt x="55704" y="3151"/>
                </a:lnTo>
                <a:lnTo>
                  <a:pt x="40093" y="0"/>
                </a:lnTo>
                <a:lnTo>
                  <a:pt x="24485" y="3151"/>
                </a:lnTo>
                <a:lnTo>
                  <a:pt x="11741" y="11747"/>
                </a:lnTo>
                <a:lnTo>
                  <a:pt x="3149" y="24495"/>
                </a:lnTo>
                <a:lnTo>
                  <a:pt x="0" y="40106"/>
                </a:lnTo>
                <a:lnTo>
                  <a:pt x="3149" y="55709"/>
                </a:lnTo>
                <a:lnTo>
                  <a:pt x="11741" y="68454"/>
                </a:lnTo>
                <a:lnTo>
                  <a:pt x="24485" y="77048"/>
                </a:lnTo>
                <a:lnTo>
                  <a:pt x="40093" y="80200"/>
                </a:lnTo>
                <a:lnTo>
                  <a:pt x="55704" y="77048"/>
                </a:lnTo>
                <a:lnTo>
                  <a:pt x="68453" y="68454"/>
                </a:lnTo>
                <a:lnTo>
                  <a:pt x="77048" y="55709"/>
                </a:lnTo>
                <a:lnTo>
                  <a:pt x="80200" y="40106"/>
                </a:lnTo>
              </a:path>
            </a:pathLst>
          </a:custGeom>
          <a:ln w="3175">
            <a:solidFill>
              <a:srgbClr val="000000"/>
            </a:solidFill>
          </a:ln>
        </p:spPr>
        <p:txBody>
          <a:bodyPr wrap="square" lIns="0" tIns="0" rIns="0" bIns="0" rtlCol="0"/>
          <a:lstStyle/>
          <a:p>
            <a:endParaRPr/>
          </a:p>
        </p:txBody>
      </p:sp>
      <p:sp>
        <p:nvSpPr>
          <p:cNvPr id="14" name="object 14"/>
          <p:cNvSpPr/>
          <p:nvPr/>
        </p:nvSpPr>
        <p:spPr>
          <a:xfrm>
            <a:off x="1727136" y="3384537"/>
            <a:ext cx="80645" cy="80645"/>
          </a:xfrm>
          <a:custGeom>
            <a:avLst/>
            <a:gdLst/>
            <a:ahLst/>
            <a:cxnLst/>
            <a:rect l="l" t="t" r="r" b="b"/>
            <a:pathLst>
              <a:path w="80644" h="80645">
                <a:moveTo>
                  <a:pt x="40106" y="0"/>
                </a:moveTo>
                <a:lnTo>
                  <a:pt x="24495" y="3151"/>
                </a:lnTo>
                <a:lnTo>
                  <a:pt x="11747" y="11747"/>
                </a:lnTo>
                <a:lnTo>
                  <a:pt x="3151" y="24495"/>
                </a:lnTo>
                <a:lnTo>
                  <a:pt x="0" y="40106"/>
                </a:lnTo>
                <a:lnTo>
                  <a:pt x="3151" y="55715"/>
                </a:lnTo>
                <a:lnTo>
                  <a:pt x="11747" y="68459"/>
                </a:lnTo>
                <a:lnTo>
                  <a:pt x="24495" y="77050"/>
                </a:lnTo>
                <a:lnTo>
                  <a:pt x="40106" y="80200"/>
                </a:lnTo>
                <a:lnTo>
                  <a:pt x="55715" y="77050"/>
                </a:lnTo>
                <a:lnTo>
                  <a:pt x="68459" y="68459"/>
                </a:lnTo>
                <a:lnTo>
                  <a:pt x="77050" y="55715"/>
                </a:lnTo>
                <a:lnTo>
                  <a:pt x="80200" y="40106"/>
                </a:lnTo>
                <a:lnTo>
                  <a:pt x="77050" y="24495"/>
                </a:lnTo>
                <a:lnTo>
                  <a:pt x="68459" y="11747"/>
                </a:lnTo>
                <a:lnTo>
                  <a:pt x="55715" y="3151"/>
                </a:lnTo>
                <a:lnTo>
                  <a:pt x="40106" y="0"/>
                </a:lnTo>
                <a:close/>
              </a:path>
            </a:pathLst>
          </a:custGeom>
          <a:solidFill>
            <a:srgbClr val="000000"/>
          </a:solidFill>
        </p:spPr>
        <p:txBody>
          <a:bodyPr wrap="square" lIns="0" tIns="0" rIns="0" bIns="0" rtlCol="0"/>
          <a:lstStyle/>
          <a:p>
            <a:endParaRPr/>
          </a:p>
        </p:txBody>
      </p:sp>
      <p:sp>
        <p:nvSpPr>
          <p:cNvPr id="15" name="object 15"/>
          <p:cNvSpPr/>
          <p:nvPr/>
        </p:nvSpPr>
        <p:spPr>
          <a:xfrm>
            <a:off x="1727136" y="3384537"/>
            <a:ext cx="80645" cy="80645"/>
          </a:xfrm>
          <a:custGeom>
            <a:avLst/>
            <a:gdLst/>
            <a:ahLst/>
            <a:cxnLst/>
            <a:rect l="l" t="t" r="r" b="b"/>
            <a:pathLst>
              <a:path w="80644" h="80645">
                <a:moveTo>
                  <a:pt x="80200" y="40106"/>
                </a:moveTo>
                <a:lnTo>
                  <a:pt x="77050" y="24495"/>
                </a:lnTo>
                <a:lnTo>
                  <a:pt x="68459" y="11747"/>
                </a:lnTo>
                <a:lnTo>
                  <a:pt x="55715" y="3151"/>
                </a:lnTo>
                <a:lnTo>
                  <a:pt x="40106" y="0"/>
                </a:lnTo>
                <a:lnTo>
                  <a:pt x="24495" y="3151"/>
                </a:lnTo>
                <a:lnTo>
                  <a:pt x="11747" y="11747"/>
                </a:lnTo>
                <a:lnTo>
                  <a:pt x="3151" y="24495"/>
                </a:lnTo>
                <a:lnTo>
                  <a:pt x="0" y="40106"/>
                </a:lnTo>
                <a:lnTo>
                  <a:pt x="3151" y="55715"/>
                </a:lnTo>
                <a:lnTo>
                  <a:pt x="11747" y="68459"/>
                </a:lnTo>
                <a:lnTo>
                  <a:pt x="24495" y="77050"/>
                </a:lnTo>
                <a:lnTo>
                  <a:pt x="40106" y="80200"/>
                </a:lnTo>
                <a:lnTo>
                  <a:pt x="55715" y="77050"/>
                </a:lnTo>
                <a:lnTo>
                  <a:pt x="68459" y="68459"/>
                </a:lnTo>
                <a:lnTo>
                  <a:pt x="77050" y="55715"/>
                </a:lnTo>
                <a:lnTo>
                  <a:pt x="80200" y="40106"/>
                </a:lnTo>
              </a:path>
            </a:pathLst>
          </a:custGeom>
          <a:ln w="3175">
            <a:solidFill>
              <a:srgbClr val="000000"/>
            </a:solidFill>
          </a:ln>
        </p:spPr>
        <p:txBody>
          <a:bodyPr wrap="square" lIns="0" tIns="0" rIns="0" bIns="0" rtlCol="0"/>
          <a:lstStyle/>
          <a:p>
            <a:endParaRPr/>
          </a:p>
        </p:txBody>
      </p:sp>
      <p:sp>
        <p:nvSpPr>
          <p:cNvPr id="16" name="object 16"/>
          <p:cNvSpPr/>
          <p:nvPr/>
        </p:nvSpPr>
        <p:spPr>
          <a:xfrm>
            <a:off x="5817539" y="3317697"/>
            <a:ext cx="80645" cy="80645"/>
          </a:xfrm>
          <a:custGeom>
            <a:avLst/>
            <a:gdLst/>
            <a:ahLst/>
            <a:cxnLst/>
            <a:rect l="l" t="t" r="r" b="b"/>
            <a:pathLst>
              <a:path w="80645" h="80645">
                <a:moveTo>
                  <a:pt x="40093" y="0"/>
                </a:moveTo>
                <a:lnTo>
                  <a:pt x="24485" y="3151"/>
                </a:lnTo>
                <a:lnTo>
                  <a:pt x="11741" y="11747"/>
                </a:lnTo>
                <a:lnTo>
                  <a:pt x="3149" y="24495"/>
                </a:lnTo>
                <a:lnTo>
                  <a:pt x="0" y="40106"/>
                </a:lnTo>
                <a:lnTo>
                  <a:pt x="3149" y="55717"/>
                </a:lnTo>
                <a:lnTo>
                  <a:pt x="11741" y="68465"/>
                </a:lnTo>
                <a:lnTo>
                  <a:pt x="24485" y="77061"/>
                </a:lnTo>
                <a:lnTo>
                  <a:pt x="40093" y="80213"/>
                </a:lnTo>
                <a:lnTo>
                  <a:pt x="55704" y="77061"/>
                </a:lnTo>
                <a:lnTo>
                  <a:pt x="68453" y="68465"/>
                </a:lnTo>
                <a:lnTo>
                  <a:pt x="77048" y="55717"/>
                </a:lnTo>
                <a:lnTo>
                  <a:pt x="80200" y="40106"/>
                </a:lnTo>
                <a:lnTo>
                  <a:pt x="77048" y="24495"/>
                </a:lnTo>
                <a:lnTo>
                  <a:pt x="68453" y="11747"/>
                </a:lnTo>
                <a:lnTo>
                  <a:pt x="55704" y="3151"/>
                </a:lnTo>
                <a:lnTo>
                  <a:pt x="40093" y="0"/>
                </a:lnTo>
                <a:close/>
              </a:path>
            </a:pathLst>
          </a:custGeom>
          <a:solidFill>
            <a:srgbClr val="000000"/>
          </a:solidFill>
        </p:spPr>
        <p:txBody>
          <a:bodyPr wrap="square" lIns="0" tIns="0" rIns="0" bIns="0" rtlCol="0"/>
          <a:lstStyle/>
          <a:p>
            <a:endParaRPr/>
          </a:p>
        </p:txBody>
      </p:sp>
      <p:sp>
        <p:nvSpPr>
          <p:cNvPr id="17" name="object 17"/>
          <p:cNvSpPr/>
          <p:nvPr/>
        </p:nvSpPr>
        <p:spPr>
          <a:xfrm>
            <a:off x="5817539" y="3317697"/>
            <a:ext cx="80645" cy="80645"/>
          </a:xfrm>
          <a:custGeom>
            <a:avLst/>
            <a:gdLst/>
            <a:ahLst/>
            <a:cxnLst/>
            <a:rect l="l" t="t" r="r" b="b"/>
            <a:pathLst>
              <a:path w="80645" h="80645">
                <a:moveTo>
                  <a:pt x="80200" y="40106"/>
                </a:moveTo>
                <a:lnTo>
                  <a:pt x="77048" y="24495"/>
                </a:lnTo>
                <a:lnTo>
                  <a:pt x="68453" y="11747"/>
                </a:lnTo>
                <a:lnTo>
                  <a:pt x="55704" y="3151"/>
                </a:lnTo>
                <a:lnTo>
                  <a:pt x="40093" y="0"/>
                </a:lnTo>
                <a:lnTo>
                  <a:pt x="24485" y="3151"/>
                </a:lnTo>
                <a:lnTo>
                  <a:pt x="11741" y="11747"/>
                </a:lnTo>
                <a:lnTo>
                  <a:pt x="3149" y="24495"/>
                </a:lnTo>
                <a:lnTo>
                  <a:pt x="0" y="40106"/>
                </a:lnTo>
                <a:lnTo>
                  <a:pt x="3149" y="55717"/>
                </a:lnTo>
                <a:lnTo>
                  <a:pt x="11741" y="68465"/>
                </a:lnTo>
                <a:lnTo>
                  <a:pt x="24485" y="77061"/>
                </a:lnTo>
                <a:lnTo>
                  <a:pt x="40093" y="80213"/>
                </a:lnTo>
                <a:lnTo>
                  <a:pt x="55704" y="77061"/>
                </a:lnTo>
                <a:lnTo>
                  <a:pt x="68453" y="68465"/>
                </a:lnTo>
                <a:lnTo>
                  <a:pt x="77048" y="55717"/>
                </a:lnTo>
                <a:lnTo>
                  <a:pt x="80200" y="40106"/>
                </a:lnTo>
              </a:path>
            </a:pathLst>
          </a:custGeom>
          <a:ln w="3175">
            <a:solidFill>
              <a:srgbClr val="000000"/>
            </a:solidFill>
          </a:ln>
        </p:spPr>
        <p:txBody>
          <a:bodyPr wrap="square" lIns="0" tIns="0" rIns="0" bIns="0" rtlCol="0"/>
          <a:lstStyle/>
          <a:p>
            <a:endParaRPr/>
          </a:p>
        </p:txBody>
      </p:sp>
      <p:sp>
        <p:nvSpPr>
          <p:cNvPr id="18" name="object 18"/>
          <p:cNvSpPr/>
          <p:nvPr/>
        </p:nvSpPr>
        <p:spPr>
          <a:xfrm>
            <a:off x="5830900" y="3558311"/>
            <a:ext cx="80645" cy="80645"/>
          </a:xfrm>
          <a:custGeom>
            <a:avLst/>
            <a:gdLst/>
            <a:ahLst/>
            <a:cxnLst/>
            <a:rect l="l" t="t" r="r" b="b"/>
            <a:pathLst>
              <a:path w="80645" h="80645">
                <a:moveTo>
                  <a:pt x="68459" y="11747"/>
                </a:moveTo>
                <a:lnTo>
                  <a:pt x="11747" y="11747"/>
                </a:lnTo>
                <a:lnTo>
                  <a:pt x="3151" y="24495"/>
                </a:lnTo>
                <a:lnTo>
                  <a:pt x="0" y="40106"/>
                </a:lnTo>
                <a:lnTo>
                  <a:pt x="3151" y="55715"/>
                </a:lnTo>
                <a:lnTo>
                  <a:pt x="11747" y="68459"/>
                </a:lnTo>
                <a:lnTo>
                  <a:pt x="24495" y="77050"/>
                </a:lnTo>
                <a:lnTo>
                  <a:pt x="40106" y="80200"/>
                </a:lnTo>
                <a:lnTo>
                  <a:pt x="55715" y="77050"/>
                </a:lnTo>
                <a:lnTo>
                  <a:pt x="68459" y="68459"/>
                </a:lnTo>
                <a:lnTo>
                  <a:pt x="77050" y="55715"/>
                </a:lnTo>
                <a:lnTo>
                  <a:pt x="80200" y="40106"/>
                </a:lnTo>
                <a:lnTo>
                  <a:pt x="77050" y="24495"/>
                </a:lnTo>
                <a:lnTo>
                  <a:pt x="68459" y="11747"/>
                </a:lnTo>
                <a:close/>
              </a:path>
              <a:path w="80645" h="80645">
                <a:moveTo>
                  <a:pt x="40106" y="0"/>
                </a:moveTo>
                <a:lnTo>
                  <a:pt x="24495" y="3151"/>
                </a:lnTo>
                <a:lnTo>
                  <a:pt x="55715" y="3151"/>
                </a:lnTo>
                <a:lnTo>
                  <a:pt x="40106" y="0"/>
                </a:lnTo>
                <a:close/>
              </a:path>
            </a:pathLst>
          </a:custGeom>
          <a:solidFill>
            <a:srgbClr val="000000"/>
          </a:solidFill>
        </p:spPr>
        <p:txBody>
          <a:bodyPr wrap="square" lIns="0" tIns="0" rIns="0" bIns="0" rtlCol="0"/>
          <a:lstStyle/>
          <a:p>
            <a:endParaRPr/>
          </a:p>
        </p:txBody>
      </p:sp>
      <p:sp>
        <p:nvSpPr>
          <p:cNvPr id="19" name="object 19"/>
          <p:cNvSpPr/>
          <p:nvPr/>
        </p:nvSpPr>
        <p:spPr>
          <a:xfrm>
            <a:off x="5830900" y="3558311"/>
            <a:ext cx="80645" cy="80645"/>
          </a:xfrm>
          <a:custGeom>
            <a:avLst/>
            <a:gdLst/>
            <a:ahLst/>
            <a:cxnLst/>
            <a:rect l="l" t="t" r="r" b="b"/>
            <a:pathLst>
              <a:path w="80645" h="80645">
                <a:moveTo>
                  <a:pt x="80200" y="40106"/>
                </a:moveTo>
                <a:lnTo>
                  <a:pt x="77050" y="24495"/>
                </a:lnTo>
                <a:lnTo>
                  <a:pt x="68459" y="11747"/>
                </a:lnTo>
                <a:lnTo>
                  <a:pt x="55715" y="3151"/>
                </a:lnTo>
                <a:lnTo>
                  <a:pt x="40106" y="0"/>
                </a:lnTo>
                <a:lnTo>
                  <a:pt x="24495" y="3151"/>
                </a:lnTo>
                <a:lnTo>
                  <a:pt x="11747" y="11747"/>
                </a:lnTo>
                <a:lnTo>
                  <a:pt x="3151" y="24495"/>
                </a:lnTo>
                <a:lnTo>
                  <a:pt x="0" y="40106"/>
                </a:lnTo>
                <a:lnTo>
                  <a:pt x="3151" y="55715"/>
                </a:lnTo>
                <a:lnTo>
                  <a:pt x="11747" y="68459"/>
                </a:lnTo>
                <a:lnTo>
                  <a:pt x="24495" y="77050"/>
                </a:lnTo>
                <a:lnTo>
                  <a:pt x="40106" y="80200"/>
                </a:lnTo>
                <a:lnTo>
                  <a:pt x="55715" y="77050"/>
                </a:lnTo>
                <a:lnTo>
                  <a:pt x="68459" y="68459"/>
                </a:lnTo>
                <a:lnTo>
                  <a:pt x="77050" y="55715"/>
                </a:lnTo>
                <a:lnTo>
                  <a:pt x="80200" y="40106"/>
                </a:lnTo>
              </a:path>
            </a:pathLst>
          </a:custGeom>
          <a:ln w="3175">
            <a:solidFill>
              <a:srgbClr val="000000"/>
            </a:solidFill>
          </a:ln>
        </p:spPr>
        <p:txBody>
          <a:bodyPr wrap="square" lIns="0" tIns="0" rIns="0" bIns="0" rtlCol="0"/>
          <a:lstStyle/>
          <a:p>
            <a:endParaRPr/>
          </a:p>
        </p:txBody>
      </p:sp>
      <p:sp>
        <p:nvSpPr>
          <p:cNvPr id="20" name="object 20"/>
          <p:cNvSpPr/>
          <p:nvPr/>
        </p:nvSpPr>
        <p:spPr>
          <a:xfrm>
            <a:off x="6245288" y="4560861"/>
            <a:ext cx="80645" cy="80645"/>
          </a:xfrm>
          <a:custGeom>
            <a:avLst/>
            <a:gdLst/>
            <a:ahLst/>
            <a:cxnLst/>
            <a:rect l="l" t="t" r="r" b="b"/>
            <a:pathLst>
              <a:path w="80645" h="80645">
                <a:moveTo>
                  <a:pt x="55709" y="77050"/>
                </a:moveTo>
                <a:lnTo>
                  <a:pt x="24495" y="77050"/>
                </a:lnTo>
                <a:lnTo>
                  <a:pt x="40106" y="80200"/>
                </a:lnTo>
                <a:lnTo>
                  <a:pt x="55709" y="77050"/>
                </a:lnTo>
                <a:close/>
              </a:path>
              <a:path w="80645" h="80645">
                <a:moveTo>
                  <a:pt x="40106" y="0"/>
                </a:moveTo>
                <a:lnTo>
                  <a:pt x="24495" y="3151"/>
                </a:lnTo>
                <a:lnTo>
                  <a:pt x="11747" y="11747"/>
                </a:lnTo>
                <a:lnTo>
                  <a:pt x="3151" y="24495"/>
                </a:lnTo>
                <a:lnTo>
                  <a:pt x="0" y="40106"/>
                </a:lnTo>
                <a:lnTo>
                  <a:pt x="3151" y="55715"/>
                </a:lnTo>
                <a:lnTo>
                  <a:pt x="11747" y="68459"/>
                </a:lnTo>
                <a:lnTo>
                  <a:pt x="68454" y="68459"/>
                </a:lnTo>
                <a:lnTo>
                  <a:pt x="77048" y="55715"/>
                </a:lnTo>
                <a:lnTo>
                  <a:pt x="80200" y="40106"/>
                </a:lnTo>
                <a:lnTo>
                  <a:pt x="77048" y="24495"/>
                </a:lnTo>
                <a:lnTo>
                  <a:pt x="68454" y="11747"/>
                </a:lnTo>
                <a:lnTo>
                  <a:pt x="55709" y="3151"/>
                </a:lnTo>
                <a:lnTo>
                  <a:pt x="40106" y="0"/>
                </a:lnTo>
                <a:close/>
              </a:path>
            </a:pathLst>
          </a:custGeom>
          <a:solidFill>
            <a:srgbClr val="000000"/>
          </a:solidFill>
        </p:spPr>
        <p:txBody>
          <a:bodyPr wrap="square" lIns="0" tIns="0" rIns="0" bIns="0" rtlCol="0"/>
          <a:lstStyle/>
          <a:p>
            <a:endParaRPr/>
          </a:p>
        </p:txBody>
      </p:sp>
      <p:sp>
        <p:nvSpPr>
          <p:cNvPr id="21" name="object 21"/>
          <p:cNvSpPr/>
          <p:nvPr/>
        </p:nvSpPr>
        <p:spPr>
          <a:xfrm>
            <a:off x="6245288" y="4560861"/>
            <a:ext cx="80645" cy="80645"/>
          </a:xfrm>
          <a:custGeom>
            <a:avLst/>
            <a:gdLst/>
            <a:ahLst/>
            <a:cxnLst/>
            <a:rect l="l" t="t" r="r" b="b"/>
            <a:pathLst>
              <a:path w="80645" h="80645">
                <a:moveTo>
                  <a:pt x="80200" y="40106"/>
                </a:moveTo>
                <a:lnTo>
                  <a:pt x="77048" y="24495"/>
                </a:lnTo>
                <a:lnTo>
                  <a:pt x="68454" y="11747"/>
                </a:lnTo>
                <a:lnTo>
                  <a:pt x="55709" y="3151"/>
                </a:lnTo>
                <a:lnTo>
                  <a:pt x="40106" y="0"/>
                </a:lnTo>
                <a:lnTo>
                  <a:pt x="24495" y="3151"/>
                </a:lnTo>
                <a:lnTo>
                  <a:pt x="11747" y="11747"/>
                </a:lnTo>
                <a:lnTo>
                  <a:pt x="3151" y="24495"/>
                </a:lnTo>
                <a:lnTo>
                  <a:pt x="0" y="40106"/>
                </a:lnTo>
                <a:lnTo>
                  <a:pt x="3151" y="55715"/>
                </a:lnTo>
                <a:lnTo>
                  <a:pt x="11747" y="68459"/>
                </a:lnTo>
                <a:lnTo>
                  <a:pt x="24495" y="77050"/>
                </a:lnTo>
                <a:lnTo>
                  <a:pt x="40106" y="80200"/>
                </a:lnTo>
                <a:lnTo>
                  <a:pt x="55709" y="77050"/>
                </a:lnTo>
                <a:lnTo>
                  <a:pt x="68454" y="68459"/>
                </a:lnTo>
                <a:lnTo>
                  <a:pt x="77048" y="55715"/>
                </a:lnTo>
                <a:lnTo>
                  <a:pt x="80200" y="40106"/>
                </a:lnTo>
              </a:path>
            </a:pathLst>
          </a:custGeom>
          <a:ln w="3175">
            <a:solidFill>
              <a:srgbClr val="000000"/>
            </a:solidFill>
          </a:ln>
        </p:spPr>
        <p:txBody>
          <a:bodyPr wrap="square" lIns="0" tIns="0" rIns="0" bIns="0" rtlCol="0"/>
          <a:lstStyle/>
          <a:p>
            <a:endParaRPr/>
          </a:p>
        </p:txBody>
      </p:sp>
      <p:sp>
        <p:nvSpPr>
          <p:cNvPr id="22" name="object 22"/>
          <p:cNvSpPr/>
          <p:nvPr/>
        </p:nvSpPr>
        <p:spPr>
          <a:xfrm>
            <a:off x="6258648" y="4748009"/>
            <a:ext cx="80645" cy="80645"/>
          </a:xfrm>
          <a:custGeom>
            <a:avLst/>
            <a:gdLst/>
            <a:ahLst/>
            <a:cxnLst/>
            <a:rect l="l" t="t" r="r" b="b"/>
            <a:pathLst>
              <a:path w="80645" h="80645">
                <a:moveTo>
                  <a:pt x="40106" y="0"/>
                </a:moveTo>
                <a:lnTo>
                  <a:pt x="24495" y="3149"/>
                </a:lnTo>
                <a:lnTo>
                  <a:pt x="11747" y="11741"/>
                </a:lnTo>
                <a:lnTo>
                  <a:pt x="3151" y="24485"/>
                </a:lnTo>
                <a:lnTo>
                  <a:pt x="0" y="40093"/>
                </a:lnTo>
                <a:lnTo>
                  <a:pt x="3151" y="55704"/>
                </a:lnTo>
                <a:lnTo>
                  <a:pt x="11747" y="68453"/>
                </a:lnTo>
                <a:lnTo>
                  <a:pt x="24495" y="77048"/>
                </a:lnTo>
                <a:lnTo>
                  <a:pt x="40106" y="80200"/>
                </a:lnTo>
                <a:lnTo>
                  <a:pt x="55717" y="77048"/>
                </a:lnTo>
                <a:lnTo>
                  <a:pt x="68465" y="68453"/>
                </a:lnTo>
                <a:lnTo>
                  <a:pt x="77061" y="55704"/>
                </a:lnTo>
                <a:lnTo>
                  <a:pt x="80213" y="40093"/>
                </a:lnTo>
                <a:lnTo>
                  <a:pt x="77061" y="24485"/>
                </a:lnTo>
                <a:lnTo>
                  <a:pt x="68465" y="11741"/>
                </a:lnTo>
                <a:lnTo>
                  <a:pt x="55717" y="3149"/>
                </a:lnTo>
                <a:lnTo>
                  <a:pt x="40106" y="0"/>
                </a:lnTo>
                <a:close/>
              </a:path>
            </a:pathLst>
          </a:custGeom>
          <a:solidFill>
            <a:srgbClr val="000000"/>
          </a:solidFill>
        </p:spPr>
        <p:txBody>
          <a:bodyPr wrap="square" lIns="0" tIns="0" rIns="0" bIns="0" rtlCol="0"/>
          <a:lstStyle/>
          <a:p>
            <a:endParaRPr/>
          </a:p>
        </p:txBody>
      </p:sp>
      <p:sp>
        <p:nvSpPr>
          <p:cNvPr id="23" name="object 23"/>
          <p:cNvSpPr/>
          <p:nvPr/>
        </p:nvSpPr>
        <p:spPr>
          <a:xfrm>
            <a:off x="6258648" y="4748009"/>
            <a:ext cx="80645" cy="80645"/>
          </a:xfrm>
          <a:custGeom>
            <a:avLst/>
            <a:gdLst/>
            <a:ahLst/>
            <a:cxnLst/>
            <a:rect l="l" t="t" r="r" b="b"/>
            <a:pathLst>
              <a:path w="80645" h="80645">
                <a:moveTo>
                  <a:pt x="80213" y="40093"/>
                </a:moveTo>
                <a:lnTo>
                  <a:pt x="77061" y="24485"/>
                </a:lnTo>
                <a:lnTo>
                  <a:pt x="68465" y="11741"/>
                </a:lnTo>
                <a:lnTo>
                  <a:pt x="55717" y="3149"/>
                </a:lnTo>
                <a:lnTo>
                  <a:pt x="40106" y="0"/>
                </a:lnTo>
                <a:lnTo>
                  <a:pt x="24495" y="3149"/>
                </a:lnTo>
                <a:lnTo>
                  <a:pt x="11747" y="11741"/>
                </a:lnTo>
                <a:lnTo>
                  <a:pt x="3151" y="24485"/>
                </a:lnTo>
                <a:lnTo>
                  <a:pt x="0" y="40093"/>
                </a:lnTo>
                <a:lnTo>
                  <a:pt x="3151" y="55704"/>
                </a:lnTo>
                <a:lnTo>
                  <a:pt x="11747" y="68453"/>
                </a:lnTo>
                <a:lnTo>
                  <a:pt x="24495" y="77048"/>
                </a:lnTo>
                <a:lnTo>
                  <a:pt x="40106" y="80200"/>
                </a:lnTo>
                <a:lnTo>
                  <a:pt x="55717" y="77048"/>
                </a:lnTo>
                <a:lnTo>
                  <a:pt x="68465" y="68453"/>
                </a:lnTo>
                <a:lnTo>
                  <a:pt x="77061" y="55704"/>
                </a:lnTo>
                <a:lnTo>
                  <a:pt x="80213" y="40093"/>
                </a:lnTo>
              </a:path>
            </a:pathLst>
          </a:custGeom>
          <a:ln w="3175">
            <a:solidFill>
              <a:srgbClr val="000000"/>
            </a:solidFill>
          </a:ln>
        </p:spPr>
        <p:txBody>
          <a:bodyPr wrap="square" lIns="0" tIns="0" rIns="0" bIns="0" rtlCol="0"/>
          <a:lstStyle/>
          <a:p>
            <a:endParaRPr/>
          </a:p>
        </p:txBody>
      </p:sp>
      <p:sp>
        <p:nvSpPr>
          <p:cNvPr id="24" name="object 24"/>
          <p:cNvSpPr/>
          <p:nvPr/>
        </p:nvSpPr>
        <p:spPr>
          <a:xfrm>
            <a:off x="1700402" y="3986072"/>
            <a:ext cx="0" cy="281305"/>
          </a:xfrm>
          <a:custGeom>
            <a:avLst/>
            <a:gdLst/>
            <a:ahLst/>
            <a:cxnLst/>
            <a:rect l="l" t="t" r="r" b="b"/>
            <a:pathLst>
              <a:path h="281304">
                <a:moveTo>
                  <a:pt x="0" y="0"/>
                </a:moveTo>
                <a:lnTo>
                  <a:pt x="0" y="280708"/>
                </a:lnTo>
              </a:path>
            </a:pathLst>
          </a:custGeom>
          <a:ln w="3175">
            <a:solidFill>
              <a:srgbClr val="000000"/>
            </a:solidFill>
          </a:ln>
        </p:spPr>
        <p:txBody>
          <a:bodyPr wrap="square" lIns="0" tIns="0" rIns="0" bIns="0" rtlCol="0"/>
          <a:lstStyle/>
          <a:p>
            <a:endParaRPr/>
          </a:p>
        </p:txBody>
      </p:sp>
      <p:sp>
        <p:nvSpPr>
          <p:cNvPr id="25" name="object 25"/>
          <p:cNvSpPr/>
          <p:nvPr/>
        </p:nvSpPr>
        <p:spPr>
          <a:xfrm>
            <a:off x="1874177" y="4440554"/>
            <a:ext cx="494665" cy="0"/>
          </a:xfrm>
          <a:custGeom>
            <a:avLst/>
            <a:gdLst/>
            <a:ahLst/>
            <a:cxnLst/>
            <a:rect l="l" t="t" r="r" b="b"/>
            <a:pathLst>
              <a:path w="494664">
                <a:moveTo>
                  <a:pt x="0" y="0"/>
                </a:moveTo>
                <a:lnTo>
                  <a:pt x="494588" y="0"/>
                </a:lnTo>
              </a:path>
            </a:pathLst>
          </a:custGeom>
          <a:ln w="3175">
            <a:solidFill>
              <a:srgbClr val="000000"/>
            </a:solidFill>
          </a:ln>
        </p:spPr>
        <p:txBody>
          <a:bodyPr wrap="square" lIns="0" tIns="0" rIns="0" bIns="0" rtlCol="0"/>
          <a:lstStyle/>
          <a:p>
            <a:endParaRPr/>
          </a:p>
        </p:txBody>
      </p:sp>
      <p:sp>
        <p:nvSpPr>
          <p:cNvPr id="26" name="object 26"/>
          <p:cNvSpPr/>
          <p:nvPr/>
        </p:nvSpPr>
        <p:spPr>
          <a:xfrm>
            <a:off x="2235098" y="4407141"/>
            <a:ext cx="133985" cy="67310"/>
          </a:xfrm>
          <a:custGeom>
            <a:avLst/>
            <a:gdLst/>
            <a:ahLst/>
            <a:cxnLst/>
            <a:rect l="l" t="t" r="r" b="b"/>
            <a:pathLst>
              <a:path w="133985" h="67310">
                <a:moveTo>
                  <a:pt x="0" y="0"/>
                </a:moveTo>
                <a:lnTo>
                  <a:pt x="0" y="66827"/>
                </a:lnTo>
                <a:lnTo>
                  <a:pt x="133667" y="33413"/>
                </a:lnTo>
                <a:lnTo>
                  <a:pt x="0" y="0"/>
                </a:lnTo>
                <a:close/>
              </a:path>
            </a:pathLst>
          </a:custGeom>
          <a:solidFill>
            <a:srgbClr val="000000"/>
          </a:solidFill>
        </p:spPr>
        <p:txBody>
          <a:bodyPr wrap="square" lIns="0" tIns="0" rIns="0" bIns="0" rtlCol="0"/>
          <a:lstStyle/>
          <a:p>
            <a:endParaRPr/>
          </a:p>
        </p:txBody>
      </p:sp>
      <p:sp>
        <p:nvSpPr>
          <p:cNvPr id="27" name="object 27"/>
          <p:cNvSpPr/>
          <p:nvPr/>
        </p:nvSpPr>
        <p:spPr>
          <a:xfrm>
            <a:off x="2235098" y="4407141"/>
            <a:ext cx="133985" cy="67310"/>
          </a:xfrm>
          <a:custGeom>
            <a:avLst/>
            <a:gdLst/>
            <a:ahLst/>
            <a:cxnLst/>
            <a:rect l="l" t="t" r="r" b="b"/>
            <a:pathLst>
              <a:path w="133985" h="67310">
                <a:moveTo>
                  <a:pt x="0" y="0"/>
                </a:moveTo>
                <a:lnTo>
                  <a:pt x="133667" y="33413"/>
                </a:lnTo>
                <a:lnTo>
                  <a:pt x="0" y="66827"/>
                </a:lnTo>
              </a:path>
            </a:pathLst>
          </a:custGeom>
          <a:ln w="3175">
            <a:solidFill>
              <a:srgbClr val="000000"/>
            </a:solidFill>
          </a:ln>
        </p:spPr>
        <p:txBody>
          <a:bodyPr wrap="square" lIns="0" tIns="0" rIns="0" bIns="0" rtlCol="0"/>
          <a:lstStyle/>
          <a:p>
            <a:endParaRPr/>
          </a:p>
        </p:txBody>
      </p:sp>
      <p:sp>
        <p:nvSpPr>
          <p:cNvPr id="28" name="object 28"/>
          <p:cNvSpPr/>
          <p:nvPr/>
        </p:nvSpPr>
        <p:spPr>
          <a:xfrm>
            <a:off x="5403151" y="4133113"/>
            <a:ext cx="1149985" cy="294640"/>
          </a:xfrm>
          <a:custGeom>
            <a:avLst/>
            <a:gdLst/>
            <a:ahLst/>
            <a:cxnLst/>
            <a:rect l="l" t="t" r="r" b="b"/>
            <a:pathLst>
              <a:path w="1149984" h="294639">
                <a:moveTo>
                  <a:pt x="0" y="294081"/>
                </a:moveTo>
                <a:lnTo>
                  <a:pt x="1149587" y="294081"/>
                </a:lnTo>
                <a:lnTo>
                  <a:pt x="1149587" y="0"/>
                </a:lnTo>
                <a:lnTo>
                  <a:pt x="0" y="0"/>
                </a:lnTo>
                <a:lnTo>
                  <a:pt x="0" y="294081"/>
                </a:lnTo>
                <a:close/>
              </a:path>
            </a:pathLst>
          </a:custGeom>
          <a:ln w="3175">
            <a:solidFill>
              <a:srgbClr val="000000"/>
            </a:solidFill>
          </a:ln>
        </p:spPr>
        <p:txBody>
          <a:bodyPr wrap="square" lIns="0" tIns="0" rIns="0" bIns="0" rtlCol="0"/>
          <a:lstStyle/>
          <a:p>
            <a:endParaRPr/>
          </a:p>
        </p:txBody>
      </p:sp>
      <p:sp>
        <p:nvSpPr>
          <p:cNvPr id="29" name="object 29"/>
          <p:cNvSpPr/>
          <p:nvPr/>
        </p:nvSpPr>
        <p:spPr>
          <a:xfrm>
            <a:off x="5844273" y="4159846"/>
            <a:ext cx="0" cy="281305"/>
          </a:xfrm>
          <a:custGeom>
            <a:avLst/>
            <a:gdLst/>
            <a:ahLst/>
            <a:cxnLst/>
            <a:rect l="l" t="t" r="r" b="b"/>
            <a:pathLst>
              <a:path h="281304">
                <a:moveTo>
                  <a:pt x="0" y="0"/>
                </a:moveTo>
                <a:lnTo>
                  <a:pt x="0" y="280708"/>
                </a:lnTo>
              </a:path>
            </a:pathLst>
          </a:custGeom>
          <a:ln w="3175">
            <a:solidFill>
              <a:srgbClr val="000000"/>
            </a:solidFill>
          </a:ln>
        </p:spPr>
        <p:txBody>
          <a:bodyPr wrap="square" lIns="0" tIns="0" rIns="0" bIns="0" rtlCol="0"/>
          <a:lstStyle/>
          <a:p>
            <a:endParaRPr/>
          </a:p>
        </p:txBody>
      </p:sp>
      <p:sp>
        <p:nvSpPr>
          <p:cNvPr id="30" name="object 30"/>
          <p:cNvSpPr/>
          <p:nvPr/>
        </p:nvSpPr>
        <p:spPr>
          <a:xfrm>
            <a:off x="5657126" y="4534128"/>
            <a:ext cx="494665" cy="0"/>
          </a:xfrm>
          <a:custGeom>
            <a:avLst/>
            <a:gdLst/>
            <a:ahLst/>
            <a:cxnLst/>
            <a:rect l="l" t="t" r="r" b="b"/>
            <a:pathLst>
              <a:path w="494664">
                <a:moveTo>
                  <a:pt x="0" y="0"/>
                </a:moveTo>
                <a:lnTo>
                  <a:pt x="494588" y="0"/>
                </a:lnTo>
              </a:path>
            </a:pathLst>
          </a:custGeom>
          <a:ln w="3175">
            <a:solidFill>
              <a:srgbClr val="000000"/>
            </a:solidFill>
          </a:ln>
        </p:spPr>
        <p:txBody>
          <a:bodyPr wrap="square" lIns="0" tIns="0" rIns="0" bIns="0" rtlCol="0"/>
          <a:lstStyle/>
          <a:p>
            <a:endParaRPr/>
          </a:p>
        </p:txBody>
      </p:sp>
      <p:sp>
        <p:nvSpPr>
          <p:cNvPr id="31" name="object 31"/>
          <p:cNvSpPr/>
          <p:nvPr/>
        </p:nvSpPr>
        <p:spPr>
          <a:xfrm>
            <a:off x="6018047" y="4500714"/>
            <a:ext cx="133985" cy="67310"/>
          </a:xfrm>
          <a:custGeom>
            <a:avLst/>
            <a:gdLst/>
            <a:ahLst/>
            <a:cxnLst/>
            <a:rect l="l" t="t" r="r" b="b"/>
            <a:pathLst>
              <a:path w="133985" h="67310">
                <a:moveTo>
                  <a:pt x="0" y="0"/>
                </a:moveTo>
                <a:lnTo>
                  <a:pt x="0" y="66827"/>
                </a:lnTo>
                <a:lnTo>
                  <a:pt x="133667" y="33413"/>
                </a:lnTo>
                <a:lnTo>
                  <a:pt x="0" y="0"/>
                </a:lnTo>
                <a:close/>
              </a:path>
            </a:pathLst>
          </a:custGeom>
          <a:solidFill>
            <a:srgbClr val="000000"/>
          </a:solidFill>
        </p:spPr>
        <p:txBody>
          <a:bodyPr wrap="square" lIns="0" tIns="0" rIns="0" bIns="0" rtlCol="0"/>
          <a:lstStyle/>
          <a:p>
            <a:endParaRPr/>
          </a:p>
        </p:txBody>
      </p:sp>
      <p:sp>
        <p:nvSpPr>
          <p:cNvPr id="32" name="object 32"/>
          <p:cNvSpPr/>
          <p:nvPr/>
        </p:nvSpPr>
        <p:spPr>
          <a:xfrm>
            <a:off x="6018047" y="4500714"/>
            <a:ext cx="133985" cy="67310"/>
          </a:xfrm>
          <a:custGeom>
            <a:avLst/>
            <a:gdLst/>
            <a:ahLst/>
            <a:cxnLst/>
            <a:rect l="l" t="t" r="r" b="b"/>
            <a:pathLst>
              <a:path w="133985" h="67310">
                <a:moveTo>
                  <a:pt x="0" y="0"/>
                </a:moveTo>
                <a:lnTo>
                  <a:pt x="133667" y="33413"/>
                </a:lnTo>
                <a:lnTo>
                  <a:pt x="0" y="66827"/>
                </a:lnTo>
              </a:path>
            </a:pathLst>
          </a:custGeom>
          <a:ln w="3175">
            <a:solidFill>
              <a:srgbClr val="000000"/>
            </a:solidFill>
          </a:ln>
        </p:spPr>
        <p:txBody>
          <a:bodyPr wrap="square" lIns="0" tIns="0" rIns="0" bIns="0" rtlCol="0"/>
          <a:lstStyle/>
          <a:p>
            <a:endParaRPr/>
          </a:p>
        </p:txBody>
      </p:sp>
      <p:sp>
        <p:nvSpPr>
          <p:cNvPr id="33" name="object 33"/>
          <p:cNvSpPr/>
          <p:nvPr/>
        </p:nvSpPr>
        <p:spPr>
          <a:xfrm>
            <a:off x="3303232" y="5635404"/>
            <a:ext cx="1316990" cy="1156970"/>
          </a:xfrm>
          <a:custGeom>
            <a:avLst/>
            <a:gdLst/>
            <a:ahLst/>
            <a:cxnLst/>
            <a:rect l="l" t="t" r="r" b="b"/>
            <a:pathLst>
              <a:path w="1316989" h="1156970">
                <a:moveTo>
                  <a:pt x="0" y="1156594"/>
                </a:moveTo>
                <a:lnTo>
                  <a:pt x="1316443" y="1156594"/>
                </a:lnTo>
                <a:lnTo>
                  <a:pt x="1316443" y="0"/>
                </a:lnTo>
                <a:lnTo>
                  <a:pt x="0" y="0"/>
                </a:lnTo>
                <a:lnTo>
                  <a:pt x="0" y="1156594"/>
                </a:lnTo>
                <a:close/>
              </a:path>
            </a:pathLst>
          </a:custGeom>
          <a:ln w="3175">
            <a:solidFill>
              <a:srgbClr val="000000"/>
            </a:solidFill>
          </a:ln>
        </p:spPr>
        <p:txBody>
          <a:bodyPr wrap="square" lIns="0" tIns="0" rIns="0" bIns="0" rtlCol="0"/>
          <a:lstStyle/>
          <a:p>
            <a:endParaRPr/>
          </a:p>
        </p:txBody>
      </p:sp>
      <p:sp>
        <p:nvSpPr>
          <p:cNvPr id="34" name="object 34"/>
          <p:cNvSpPr/>
          <p:nvPr/>
        </p:nvSpPr>
        <p:spPr>
          <a:xfrm>
            <a:off x="3322040" y="6049149"/>
            <a:ext cx="1316990" cy="0"/>
          </a:xfrm>
          <a:custGeom>
            <a:avLst/>
            <a:gdLst/>
            <a:ahLst/>
            <a:cxnLst/>
            <a:rect l="l" t="t" r="r" b="b"/>
            <a:pathLst>
              <a:path w="1316989">
                <a:moveTo>
                  <a:pt x="0" y="0"/>
                </a:moveTo>
                <a:lnTo>
                  <a:pt x="1316456" y="0"/>
                </a:lnTo>
              </a:path>
            </a:pathLst>
          </a:custGeom>
          <a:ln w="3175">
            <a:solidFill>
              <a:srgbClr val="000000"/>
            </a:solidFill>
          </a:ln>
        </p:spPr>
        <p:txBody>
          <a:bodyPr wrap="square" lIns="0" tIns="0" rIns="0" bIns="0" rtlCol="0"/>
          <a:lstStyle/>
          <a:p>
            <a:endParaRPr/>
          </a:p>
        </p:txBody>
      </p:sp>
      <p:sp>
        <p:nvSpPr>
          <p:cNvPr id="35" name="object 35"/>
          <p:cNvSpPr/>
          <p:nvPr/>
        </p:nvSpPr>
        <p:spPr>
          <a:xfrm>
            <a:off x="3293833" y="6218402"/>
            <a:ext cx="1316990" cy="0"/>
          </a:xfrm>
          <a:custGeom>
            <a:avLst/>
            <a:gdLst/>
            <a:ahLst/>
            <a:cxnLst/>
            <a:rect l="l" t="t" r="r" b="b"/>
            <a:pathLst>
              <a:path w="1316989">
                <a:moveTo>
                  <a:pt x="0" y="0"/>
                </a:moveTo>
                <a:lnTo>
                  <a:pt x="1316443" y="0"/>
                </a:lnTo>
              </a:path>
            </a:pathLst>
          </a:custGeom>
          <a:ln w="3175">
            <a:solidFill>
              <a:srgbClr val="000000"/>
            </a:solidFill>
          </a:ln>
        </p:spPr>
        <p:txBody>
          <a:bodyPr wrap="square" lIns="0" tIns="0" rIns="0" bIns="0" rtlCol="0"/>
          <a:lstStyle/>
          <a:p>
            <a:endParaRPr/>
          </a:p>
        </p:txBody>
      </p:sp>
      <p:sp>
        <p:nvSpPr>
          <p:cNvPr id="36" name="object 36"/>
          <p:cNvSpPr/>
          <p:nvPr/>
        </p:nvSpPr>
        <p:spPr>
          <a:xfrm>
            <a:off x="3293833" y="6397066"/>
            <a:ext cx="1316990" cy="0"/>
          </a:xfrm>
          <a:custGeom>
            <a:avLst/>
            <a:gdLst/>
            <a:ahLst/>
            <a:cxnLst/>
            <a:rect l="l" t="t" r="r" b="b"/>
            <a:pathLst>
              <a:path w="1316989">
                <a:moveTo>
                  <a:pt x="0" y="0"/>
                </a:moveTo>
                <a:lnTo>
                  <a:pt x="1316443" y="0"/>
                </a:lnTo>
              </a:path>
            </a:pathLst>
          </a:custGeom>
          <a:ln w="3175">
            <a:solidFill>
              <a:srgbClr val="000000"/>
            </a:solidFill>
          </a:ln>
        </p:spPr>
        <p:txBody>
          <a:bodyPr wrap="square" lIns="0" tIns="0" rIns="0" bIns="0" rtlCol="0"/>
          <a:lstStyle/>
          <a:p>
            <a:endParaRPr/>
          </a:p>
        </p:txBody>
      </p:sp>
      <p:sp>
        <p:nvSpPr>
          <p:cNvPr id="37" name="object 37"/>
          <p:cNvSpPr/>
          <p:nvPr/>
        </p:nvSpPr>
        <p:spPr>
          <a:xfrm>
            <a:off x="3293833" y="6603936"/>
            <a:ext cx="1316990" cy="0"/>
          </a:xfrm>
          <a:custGeom>
            <a:avLst/>
            <a:gdLst/>
            <a:ahLst/>
            <a:cxnLst/>
            <a:rect l="l" t="t" r="r" b="b"/>
            <a:pathLst>
              <a:path w="1316989">
                <a:moveTo>
                  <a:pt x="0" y="0"/>
                </a:moveTo>
                <a:lnTo>
                  <a:pt x="1316443" y="0"/>
                </a:lnTo>
              </a:path>
            </a:pathLst>
          </a:custGeom>
          <a:ln w="3175">
            <a:solidFill>
              <a:srgbClr val="000000"/>
            </a:solidFill>
          </a:ln>
        </p:spPr>
        <p:txBody>
          <a:bodyPr wrap="square" lIns="0" tIns="0" rIns="0" bIns="0" rtlCol="0"/>
          <a:lstStyle/>
          <a:p>
            <a:endParaRPr/>
          </a:p>
        </p:txBody>
      </p:sp>
      <p:sp>
        <p:nvSpPr>
          <p:cNvPr id="38" name="object 38"/>
          <p:cNvSpPr/>
          <p:nvPr/>
        </p:nvSpPr>
        <p:spPr>
          <a:xfrm>
            <a:off x="3970870" y="5644806"/>
            <a:ext cx="0" cy="1156970"/>
          </a:xfrm>
          <a:custGeom>
            <a:avLst/>
            <a:gdLst/>
            <a:ahLst/>
            <a:cxnLst/>
            <a:rect l="l" t="t" r="r" b="b"/>
            <a:pathLst>
              <a:path h="1156970">
                <a:moveTo>
                  <a:pt x="0" y="0"/>
                </a:moveTo>
                <a:lnTo>
                  <a:pt x="0" y="1156601"/>
                </a:lnTo>
              </a:path>
            </a:pathLst>
          </a:custGeom>
          <a:ln w="3175">
            <a:solidFill>
              <a:srgbClr val="000000"/>
            </a:solidFill>
          </a:ln>
        </p:spPr>
        <p:txBody>
          <a:bodyPr wrap="square" lIns="0" tIns="0" rIns="0" bIns="0" rtlCol="0"/>
          <a:lstStyle/>
          <a:p>
            <a:endParaRPr/>
          </a:p>
        </p:txBody>
      </p:sp>
      <p:sp>
        <p:nvSpPr>
          <p:cNvPr id="39" name="object 39"/>
          <p:cNvSpPr/>
          <p:nvPr/>
        </p:nvSpPr>
        <p:spPr>
          <a:xfrm>
            <a:off x="3519513" y="6415874"/>
            <a:ext cx="56515" cy="56515"/>
          </a:xfrm>
          <a:custGeom>
            <a:avLst/>
            <a:gdLst/>
            <a:ahLst/>
            <a:cxnLst/>
            <a:rect l="l" t="t" r="r" b="b"/>
            <a:pathLst>
              <a:path w="56514" h="56514">
                <a:moveTo>
                  <a:pt x="28206" y="0"/>
                </a:moveTo>
                <a:lnTo>
                  <a:pt x="17225" y="2215"/>
                </a:lnTo>
                <a:lnTo>
                  <a:pt x="8259" y="8259"/>
                </a:lnTo>
                <a:lnTo>
                  <a:pt x="2215" y="17225"/>
                </a:lnTo>
                <a:lnTo>
                  <a:pt x="0" y="28206"/>
                </a:lnTo>
                <a:lnTo>
                  <a:pt x="2215" y="39188"/>
                </a:lnTo>
                <a:lnTo>
                  <a:pt x="8259" y="48153"/>
                </a:lnTo>
                <a:lnTo>
                  <a:pt x="17225" y="54197"/>
                </a:lnTo>
                <a:lnTo>
                  <a:pt x="28206" y="56413"/>
                </a:lnTo>
                <a:lnTo>
                  <a:pt x="39188" y="54197"/>
                </a:lnTo>
                <a:lnTo>
                  <a:pt x="48153" y="48153"/>
                </a:lnTo>
                <a:lnTo>
                  <a:pt x="54197" y="39188"/>
                </a:lnTo>
                <a:lnTo>
                  <a:pt x="56413" y="28206"/>
                </a:lnTo>
                <a:lnTo>
                  <a:pt x="54197" y="17225"/>
                </a:lnTo>
                <a:lnTo>
                  <a:pt x="48153" y="8259"/>
                </a:lnTo>
                <a:lnTo>
                  <a:pt x="39188" y="2215"/>
                </a:lnTo>
                <a:lnTo>
                  <a:pt x="28206" y="0"/>
                </a:lnTo>
                <a:close/>
              </a:path>
            </a:pathLst>
          </a:custGeom>
          <a:solidFill>
            <a:srgbClr val="000000"/>
          </a:solidFill>
        </p:spPr>
        <p:txBody>
          <a:bodyPr wrap="square" lIns="0" tIns="0" rIns="0" bIns="0" rtlCol="0"/>
          <a:lstStyle/>
          <a:p>
            <a:endParaRPr/>
          </a:p>
        </p:txBody>
      </p:sp>
      <p:sp>
        <p:nvSpPr>
          <p:cNvPr id="40" name="object 40"/>
          <p:cNvSpPr/>
          <p:nvPr/>
        </p:nvSpPr>
        <p:spPr>
          <a:xfrm>
            <a:off x="3519513" y="6415874"/>
            <a:ext cx="56515" cy="56515"/>
          </a:xfrm>
          <a:custGeom>
            <a:avLst/>
            <a:gdLst/>
            <a:ahLst/>
            <a:cxnLst/>
            <a:rect l="l" t="t" r="r" b="b"/>
            <a:pathLst>
              <a:path w="56514" h="56514">
                <a:moveTo>
                  <a:pt x="56413" y="28206"/>
                </a:moveTo>
                <a:lnTo>
                  <a:pt x="54197" y="17225"/>
                </a:lnTo>
                <a:lnTo>
                  <a:pt x="48153" y="8259"/>
                </a:lnTo>
                <a:lnTo>
                  <a:pt x="39188" y="2215"/>
                </a:lnTo>
                <a:lnTo>
                  <a:pt x="28206" y="0"/>
                </a:lnTo>
                <a:lnTo>
                  <a:pt x="17225" y="2215"/>
                </a:lnTo>
                <a:lnTo>
                  <a:pt x="8259" y="8259"/>
                </a:lnTo>
                <a:lnTo>
                  <a:pt x="2215" y="17225"/>
                </a:lnTo>
                <a:lnTo>
                  <a:pt x="0" y="28206"/>
                </a:lnTo>
                <a:lnTo>
                  <a:pt x="2215" y="39188"/>
                </a:lnTo>
                <a:lnTo>
                  <a:pt x="8259" y="48153"/>
                </a:lnTo>
                <a:lnTo>
                  <a:pt x="17225" y="54197"/>
                </a:lnTo>
                <a:lnTo>
                  <a:pt x="28206" y="56413"/>
                </a:lnTo>
                <a:lnTo>
                  <a:pt x="39188" y="54197"/>
                </a:lnTo>
                <a:lnTo>
                  <a:pt x="48153" y="48153"/>
                </a:lnTo>
                <a:lnTo>
                  <a:pt x="54197" y="39188"/>
                </a:lnTo>
                <a:lnTo>
                  <a:pt x="56413" y="28206"/>
                </a:lnTo>
              </a:path>
            </a:pathLst>
          </a:custGeom>
          <a:ln w="3175">
            <a:solidFill>
              <a:srgbClr val="000000"/>
            </a:solidFill>
          </a:ln>
        </p:spPr>
        <p:txBody>
          <a:bodyPr wrap="square" lIns="0" tIns="0" rIns="0" bIns="0" rtlCol="0"/>
          <a:lstStyle/>
          <a:p>
            <a:endParaRPr/>
          </a:p>
        </p:txBody>
      </p:sp>
      <p:sp>
        <p:nvSpPr>
          <p:cNvPr id="41" name="object 41"/>
          <p:cNvSpPr/>
          <p:nvPr/>
        </p:nvSpPr>
        <p:spPr>
          <a:xfrm>
            <a:off x="3519513" y="6509905"/>
            <a:ext cx="56515" cy="56515"/>
          </a:xfrm>
          <a:custGeom>
            <a:avLst/>
            <a:gdLst/>
            <a:ahLst/>
            <a:cxnLst/>
            <a:rect l="l" t="t" r="r" b="b"/>
            <a:pathLst>
              <a:path w="56514" h="56515">
                <a:moveTo>
                  <a:pt x="28206" y="0"/>
                </a:moveTo>
                <a:lnTo>
                  <a:pt x="17225" y="2217"/>
                </a:lnTo>
                <a:lnTo>
                  <a:pt x="8259" y="8264"/>
                </a:lnTo>
                <a:lnTo>
                  <a:pt x="2215" y="17230"/>
                </a:lnTo>
                <a:lnTo>
                  <a:pt x="0" y="28206"/>
                </a:lnTo>
                <a:lnTo>
                  <a:pt x="2215" y="39190"/>
                </a:lnTo>
                <a:lnTo>
                  <a:pt x="8259" y="48159"/>
                </a:lnTo>
                <a:lnTo>
                  <a:pt x="17225" y="54208"/>
                </a:lnTo>
                <a:lnTo>
                  <a:pt x="28206" y="56426"/>
                </a:lnTo>
                <a:lnTo>
                  <a:pt x="39188" y="54208"/>
                </a:lnTo>
                <a:lnTo>
                  <a:pt x="48153" y="48159"/>
                </a:lnTo>
                <a:lnTo>
                  <a:pt x="54197" y="39190"/>
                </a:lnTo>
                <a:lnTo>
                  <a:pt x="56413" y="28206"/>
                </a:lnTo>
                <a:lnTo>
                  <a:pt x="54197" y="17230"/>
                </a:lnTo>
                <a:lnTo>
                  <a:pt x="48153" y="8264"/>
                </a:lnTo>
                <a:lnTo>
                  <a:pt x="39188" y="2217"/>
                </a:lnTo>
                <a:lnTo>
                  <a:pt x="28206" y="0"/>
                </a:lnTo>
                <a:close/>
              </a:path>
            </a:pathLst>
          </a:custGeom>
          <a:solidFill>
            <a:srgbClr val="000000"/>
          </a:solidFill>
        </p:spPr>
        <p:txBody>
          <a:bodyPr wrap="square" lIns="0" tIns="0" rIns="0" bIns="0" rtlCol="0"/>
          <a:lstStyle/>
          <a:p>
            <a:endParaRPr/>
          </a:p>
        </p:txBody>
      </p:sp>
      <p:sp>
        <p:nvSpPr>
          <p:cNvPr id="42" name="object 42"/>
          <p:cNvSpPr/>
          <p:nvPr/>
        </p:nvSpPr>
        <p:spPr>
          <a:xfrm>
            <a:off x="3519513" y="6509905"/>
            <a:ext cx="56515" cy="56515"/>
          </a:xfrm>
          <a:custGeom>
            <a:avLst/>
            <a:gdLst/>
            <a:ahLst/>
            <a:cxnLst/>
            <a:rect l="l" t="t" r="r" b="b"/>
            <a:pathLst>
              <a:path w="56514" h="56515">
                <a:moveTo>
                  <a:pt x="56413" y="28206"/>
                </a:moveTo>
                <a:lnTo>
                  <a:pt x="54197" y="17230"/>
                </a:lnTo>
                <a:lnTo>
                  <a:pt x="48153" y="8264"/>
                </a:lnTo>
                <a:lnTo>
                  <a:pt x="39188" y="2217"/>
                </a:lnTo>
                <a:lnTo>
                  <a:pt x="28206" y="0"/>
                </a:lnTo>
                <a:lnTo>
                  <a:pt x="17225" y="2217"/>
                </a:lnTo>
                <a:lnTo>
                  <a:pt x="8259" y="8264"/>
                </a:lnTo>
                <a:lnTo>
                  <a:pt x="2215" y="17230"/>
                </a:lnTo>
                <a:lnTo>
                  <a:pt x="0" y="28206"/>
                </a:lnTo>
                <a:lnTo>
                  <a:pt x="2215" y="39190"/>
                </a:lnTo>
                <a:lnTo>
                  <a:pt x="8259" y="48159"/>
                </a:lnTo>
                <a:lnTo>
                  <a:pt x="17225" y="54208"/>
                </a:lnTo>
                <a:lnTo>
                  <a:pt x="28206" y="56426"/>
                </a:lnTo>
                <a:lnTo>
                  <a:pt x="39188" y="54208"/>
                </a:lnTo>
                <a:lnTo>
                  <a:pt x="48153" y="48159"/>
                </a:lnTo>
                <a:lnTo>
                  <a:pt x="54197" y="39190"/>
                </a:lnTo>
                <a:lnTo>
                  <a:pt x="56413" y="28206"/>
                </a:lnTo>
              </a:path>
            </a:pathLst>
          </a:custGeom>
          <a:ln w="3175">
            <a:solidFill>
              <a:srgbClr val="000000"/>
            </a:solidFill>
          </a:ln>
        </p:spPr>
        <p:txBody>
          <a:bodyPr wrap="square" lIns="0" tIns="0" rIns="0" bIns="0" rtlCol="0"/>
          <a:lstStyle/>
          <a:p>
            <a:endParaRPr/>
          </a:p>
        </p:txBody>
      </p:sp>
      <p:sp>
        <p:nvSpPr>
          <p:cNvPr id="43" name="object 43"/>
          <p:cNvSpPr/>
          <p:nvPr/>
        </p:nvSpPr>
        <p:spPr>
          <a:xfrm>
            <a:off x="4281170" y="6415874"/>
            <a:ext cx="56515" cy="56515"/>
          </a:xfrm>
          <a:custGeom>
            <a:avLst/>
            <a:gdLst/>
            <a:ahLst/>
            <a:cxnLst/>
            <a:rect l="l" t="t" r="r" b="b"/>
            <a:pathLst>
              <a:path w="56514" h="56514">
                <a:moveTo>
                  <a:pt x="28206" y="0"/>
                </a:moveTo>
                <a:lnTo>
                  <a:pt x="17230" y="2215"/>
                </a:lnTo>
                <a:lnTo>
                  <a:pt x="8264" y="8259"/>
                </a:lnTo>
                <a:lnTo>
                  <a:pt x="2217" y="17225"/>
                </a:lnTo>
                <a:lnTo>
                  <a:pt x="0" y="28206"/>
                </a:lnTo>
                <a:lnTo>
                  <a:pt x="2217" y="39188"/>
                </a:lnTo>
                <a:lnTo>
                  <a:pt x="8264" y="48153"/>
                </a:lnTo>
                <a:lnTo>
                  <a:pt x="17230" y="54197"/>
                </a:lnTo>
                <a:lnTo>
                  <a:pt x="28206" y="56413"/>
                </a:lnTo>
                <a:lnTo>
                  <a:pt x="39190" y="54197"/>
                </a:lnTo>
                <a:lnTo>
                  <a:pt x="48159" y="48153"/>
                </a:lnTo>
                <a:lnTo>
                  <a:pt x="54208" y="39188"/>
                </a:lnTo>
                <a:lnTo>
                  <a:pt x="56426" y="28206"/>
                </a:lnTo>
                <a:lnTo>
                  <a:pt x="54208" y="17225"/>
                </a:lnTo>
                <a:lnTo>
                  <a:pt x="48159" y="8259"/>
                </a:lnTo>
                <a:lnTo>
                  <a:pt x="39190" y="2215"/>
                </a:lnTo>
                <a:lnTo>
                  <a:pt x="28206" y="0"/>
                </a:lnTo>
                <a:close/>
              </a:path>
            </a:pathLst>
          </a:custGeom>
          <a:solidFill>
            <a:srgbClr val="000000"/>
          </a:solidFill>
        </p:spPr>
        <p:txBody>
          <a:bodyPr wrap="square" lIns="0" tIns="0" rIns="0" bIns="0" rtlCol="0"/>
          <a:lstStyle/>
          <a:p>
            <a:endParaRPr/>
          </a:p>
        </p:txBody>
      </p:sp>
      <p:sp>
        <p:nvSpPr>
          <p:cNvPr id="44" name="object 44"/>
          <p:cNvSpPr/>
          <p:nvPr/>
        </p:nvSpPr>
        <p:spPr>
          <a:xfrm>
            <a:off x="4281170" y="6415874"/>
            <a:ext cx="56515" cy="56515"/>
          </a:xfrm>
          <a:custGeom>
            <a:avLst/>
            <a:gdLst/>
            <a:ahLst/>
            <a:cxnLst/>
            <a:rect l="l" t="t" r="r" b="b"/>
            <a:pathLst>
              <a:path w="56514" h="56514">
                <a:moveTo>
                  <a:pt x="56426" y="28206"/>
                </a:moveTo>
                <a:lnTo>
                  <a:pt x="54208" y="17225"/>
                </a:lnTo>
                <a:lnTo>
                  <a:pt x="48159" y="8259"/>
                </a:lnTo>
                <a:lnTo>
                  <a:pt x="39190" y="2215"/>
                </a:lnTo>
                <a:lnTo>
                  <a:pt x="28206" y="0"/>
                </a:lnTo>
                <a:lnTo>
                  <a:pt x="17230" y="2215"/>
                </a:lnTo>
                <a:lnTo>
                  <a:pt x="8264" y="8259"/>
                </a:lnTo>
                <a:lnTo>
                  <a:pt x="2217" y="17225"/>
                </a:lnTo>
                <a:lnTo>
                  <a:pt x="0" y="28206"/>
                </a:lnTo>
                <a:lnTo>
                  <a:pt x="2217" y="39188"/>
                </a:lnTo>
                <a:lnTo>
                  <a:pt x="8264" y="48153"/>
                </a:lnTo>
                <a:lnTo>
                  <a:pt x="17230" y="54197"/>
                </a:lnTo>
                <a:lnTo>
                  <a:pt x="28206" y="56413"/>
                </a:lnTo>
                <a:lnTo>
                  <a:pt x="39190" y="54197"/>
                </a:lnTo>
                <a:lnTo>
                  <a:pt x="48159" y="48153"/>
                </a:lnTo>
                <a:lnTo>
                  <a:pt x="54208" y="39188"/>
                </a:lnTo>
                <a:lnTo>
                  <a:pt x="56426" y="28206"/>
                </a:lnTo>
              </a:path>
            </a:pathLst>
          </a:custGeom>
          <a:ln w="3175">
            <a:solidFill>
              <a:srgbClr val="000000"/>
            </a:solidFill>
          </a:ln>
        </p:spPr>
        <p:txBody>
          <a:bodyPr wrap="square" lIns="0" tIns="0" rIns="0" bIns="0" rtlCol="0"/>
          <a:lstStyle/>
          <a:p>
            <a:endParaRPr/>
          </a:p>
        </p:txBody>
      </p:sp>
      <p:sp>
        <p:nvSpPr>
          <p:cNvPr id="45" name="object 45"/>
          <p:cNvSpPr/>
          <p:nvPr/>
        </p:nvSpPr>
        <p:spPr>
          <a:xfrm>
            <a:off x="4281170" y="6509905"/>
            <a:ext cx="56515" cy="56515"/>
          </a:xfrm>
          <a:custGeom>
            <a:avLst/>
            <a:gdLst/>
            <a:ahLst/>
            <a:cxnLst/>
            <a:rect l="l" t="t" r="r" b="b"/>
            <a:pathLst>
              <a:path w="56514" h="56515">
                <a:moveTo>
                  <a:pt x="28206" y="0"/>
                </a:moveTo>
                <a:lnTo>
                  <a:pt x="17230" y="2217"/>
                </a:lnTo>
                <a:lnTo>
                  <a:pt x="8264" y="8264"/>
                </a:lnTo>
                <a:lnTo>
                  <a:pt x="2217" y="17230"/>
                </a:lnTo>
                <a:lnTo>
                  <a:pt x="0" y="28206"/>
                </a:lnTo>
                <a:lnTo>
                  <a:pt x="2217" y="39190"/>
                </a:lnTo>
                <a:lnTo>
                  <a:pt x="8264" y="48159"/>
                </a:lnTo>
                <a:lnTo>
                  <a:pt x="17230" y="54208"/>
                </a:lnTo>
                <a:lnTo>
                  <a:pt x="28206" y="56426"/>
                </a:lnTo>
                <a:lnTo>
                  <a:pt x="39190" y="54208"/>
                </a:lnTo>
                <a:lnTo>
                  <a:pt x="48159" y="48159"/>
                </a:lnTo>
                <a:lnTo>
                  <a:pt x="54208" y="39190"/>
                </a:lnTo>
                <a:lnTo>
                  <a:pt x="56426" y="28206"/>
                </a:lnTo>
                <a:lnTo>
                  <a:pt x="54208" y="17230"/>
                </a:lnTo>
                <a:lnTo>
                  <a:pt x="48159" y="8264"/>
                </a:lnTo>
                <a:lnTo>
                  <a:pt x="39190" y="2217"/>
                </a:lnTo>
                <a:lnTo>
                  <a:pt x="28206" y="0"/>
                </a:lnTo>
                <a:close/>
              </a:path>
            </a:pathLst>
          </a:custGeom>
          <a:solidFill>
            <a:srgbClr val="000000"/>
          </a:solidFill>
        </p:spPr>
        <p:txBody>
          <a:bodyPr wrap="square" lIns="0" tIns="0" rIns="0" bIns="0" rtlCol="0"/>
          <a:lstStyle/>
          <a:p>
            <a:endParaRPr/>
          </a:p>
        </p:txBody>
      </p:sp>
      <p:sp>
        <p:nvSpPr>
          <p:cNvPr id="46" name="object 46"/>
          <p:cNvSpPr/>
          <p:nvPr/>
        </p:nvSpPr>
        <p:spPr>
          <a:xfrm>
            <a:off x="4281170" y="6509905"/>
            <a:ext cx="56515" cy="56515"/>
          </a:xfrm>
          <a:custGeom>
            <a:avLst/>
            <a:gdLst/>
            <a:ahLst/>
            <a:cxnLst/>
            <a:rect l="l" t="t" r="r" b="b"/>
            <a:pathLst>
              <a:path w="56514" h="56515">
                <a:moveTo>
                  <a:pt x="56426" y="28206"/>
                </a:moveTo>
                <a:lnTo>
                  <a:pt x="54208" y="17230"/>
                </a:lnTo>
                <a:lnTo>
                  <a:pt x="48159" y="8264"/>
                </a:lnTo>
                <a:lnTo>
                  <a:pt x="39190" y="2217"/>
                </a:lnTo>
                <a:lnTo>
                  <a:pt x="28206" y="0"/>
                </a:lnTo>
                <a:lnTo>
                  <a:pt x="17230" y="2217"/>
                </a:lnTo>
                <a:lnTo>
                  <a:pt x="8264" y="8264"/>
                </a:lnTo>
                <a:lnTo>
                  <a:pt x="2217" y="17230"/>
                </a:lnTo>
                <a:lnTo>
                  <a:pt x="0" y="28206"/>
                </a:lnTo>
                <a:lnTo>
                  <a:pt x="2217" y="39190"/>
                </a:lnTo>
                <a:lnTo>
                  <a:pt x="8264" y="48159"/>
                </a:lnTo>
                <a:lnTo>
                  <a:pt x="17230" y="54208"/>
                </a:lnTo>
                <a:lnTo>
                  <a:pt x="28206" y="56426"/>
                </a:lnTo>
                <a:lnTo>
                  <a:pt x="39190" y="54208"/>
                </a:lnTo>
                <a:lnTo>
                  <a:pt x="48159" y="48159"/>
                </a:lnTo>
                <a:lnTo>
                  <a:pt x="54208" y="39190"/>
                </a:lnTo>
                <a:lnTo>
                  <a:pt x="56426" y="28206"/>
                </a:lnTo>
              </a:path>
            </a:pathLst>
          </a:custGeom>
          <a:ln w="3175">
            <a:solidFill>
              <a:srgbClr val="000000"/>
            </a:solidFill>
          </a:ln>
        </p:spPr>
        <p:txBody>
          <a:bodyPr wrap="square" lIns="0" tIns="0" rIns="0" bIns="0" rtlCol="0"/>
          <a:lstStyle/>
          <a:p>
            <a:endParaRPr/>
          </a:p>
        </p:txBody>
      </p:sp>
      <p:sp>
        <p:nvSpPr>
          <p:cNvPr id="47" name="object 47"/>
          <p:cNvSpPr txBox="1"/>
          <p:nvPr/>
        </p:nvSpPr>
        <p:spPr>
          <a:xfrm>
            <a:off x="3431590" y="6036697"/>
            <a:ext cx="405765" cy="354965"/>
          </a:xfrm>
          <a:prstGeom prst="rect">
            <a:avLst/>
          </a:prstGeom>
        </p:spPr>
        <p:txBody>
          <a:bodyPr vert="horz" wrap="square" lIns="0" tIns="0" rIns="0" bIns="0" rtlCol="0">
            <a:spAutoFit/>
          </a:bodyPr>
          <a:lstStyle/>
          <a:p>
            <a:pPr marL="31115">
              <a:lnSpc>
                <a:spcPts val="1280"/>
              </a:lnSpc>
            </a:pPr>
            <a:r>
              <a:rPr sz="1150" spc="20" dirty="0">
                <a:latin typeface="Courier New"/>
                <a:cs typeface="Courier New"/>
              </a:rPr>
              <a:t>01</a:t>
            </a:r>
            <a:r>
              <a:rPr sz="1150" spc="-80" dirty="0">
                <a:latin typeface="Courier New"/>
                <a:cs typeface="Courier New"/>
              </a:rPr>
              <a:t> </a:t>
            </a:r>
            <a:r>
              <a:rPr sz="1150" spc="20" dirty="0">
                <a:latin typeface="Courier New"/>
                <a:cs typeface="Courier New"/>
              </a:rPr>
              <a:t>*</a:t>
            </a:r>
            <a:endParaRPr sz="1150">
              <a:latin typeface="Courier New"/>
              <a:cs typeface="Courier New"/>
            </a:endParaRPr>
          </a:p>
          <a:p>
            <a:pPr marL="12700">
              <a:lnSpc>
                <a:spcPts val="1280"/>
              </a:lnSpc>
            </a:pPr>
            <a:r>
              <a:rPr sz="1150" spc="20" dirty="0">
                <a:latin typeface="Courier New"/>
                <a:cs typeface="Courier New"/>
              </a:rPr>
              <a:t>100*</a:t>
            </a:r>
            <a:endParaRPr sz="1150">
              <a:latin typeface="Courier New"/>
              <a:cs typeface="Courier New"/>
            </a:endParaRPr>
          </a:p>
        </p:txBody>
      </p:sp>
      <p:sp>
        <p:nvSpPr>
          <p:cNvPr id="48" name="object 48"/>
          <p:cNvSpPr txBox="1"/>
          <p:nvPr/>
        </p:nvSpPr>
        <p:spPr>
          <a:xfrm>
            <a:off x="4244163" y="6036697"/>
            <a:ext cx="134620" cy="354965"/>
          </a:xfrm>
          <a:prstGeom prst="rect">
            <a:avLst/>
          </a:prstGeom>
        </p:spPr>
        <p:txBody>
          <a:bodyPr vert="horz" wrap="square" lIns="0" tIns="0" rIns="0" bIns="0" rtlCol="0">
            <a:spAutoFit/>
          </a:bodyPr>
          <a:lstStyle/>
          <a:p>
            <a:pPr marL="31115">
              <a:lnSpc>
                <a:spcPts val="1280"/>
              </a:lnSpc>
            </a:pPr>
            <a:r>
              <a:rPr sz="1150" spc="20" dirty="0">
                <a:latin typeface="Courier New"/>
                <a:cs typeface="Courier New"/>
              </a:rPr>
              <a:t>1</a:t>
            </a:r>
            <a:endParaRPr sz="1150">
              <a:latin typeface="Courier New"/>
              <a:cs typeface="Courier New"/>
            </a:endParaRPr>
          </a:p>
          <a:p>
            <a:pPr marL="12700">
              <a:lnSpc>
                <a:spcPts val="1280"/>
              </a:lnSpc>
            </a:pPr>
            <a:r>
              <a:rPr sz="1150" spc="20" dirty="0">
                <a:latin typeface="Courier New"/>
                <a:cs typeface="Courier New"/>
              </a:rPr>
              <a:t>6</a:t>
            </a:r>
            <a:endParaRPr sz="1150">
              <a:latin typeface="Courier New"/>
              <a:cs typeface="Courier New"/>
            </a:endParaRPr>
          </a:p>
        </p:txBody>
      </p:sp>
      <p:sp>
        <p:nvSpPr>
          <p:cNvPr id="49" name="object 49"/>
          <p:cNvSpPr/>
          <p:nvPr/>
        </p:nvSpPr>
        <p:spPr>
          <a:xfrm>
            <a:off x="3103968" y="3117188"/>
            <a:ext cx="1697989" cy="641985"/>
          </a:xfrm>
          <a:custGeom>
            <a:avLst/>
            <a:gdLst/>
            <a:ahLst/>
            <a:cxnLst/>
            <a:rect l="l" t="t" r="r" b="b"/>
            <a:pathLst>
              <a:path w="1697989" h="641985">
                <a:moveTo>
                  <a:pt x="0" y="641630"/>
                </a:moveTo>
                <a:lnTo>
                  <a:pt x="1697647" y="641630"/>
                </a:lnTo>
                <a:lnTo>
                  <a:pt x="1697647" y="0"/>
                </a:lnTo>
                <a:lnTo>
                  <a:pt x="0" y="0"/>
                </a:lnTo>
                <a:lnTo>
                  <a:pt x="0" y="641630"/>
                </a:lnTo>
                <a:close/>
              </a:path>
            </a:pathLst>
          </a:custGeom>
          <a:ln w="3175">
            <a:solidFill>
              <a:srgbClr val="000000"/>
            </a:solidFill>
          </a:ln>
        </p:spPr>
        <p:txBody>
          <a:bodyPr wrap="square" lIns="0" tIns="0" rIns="0" bIns="0" rtlCol="0"/>
          <a:lstStyle/>
          <a:p>
            <a:endParaRPr/>
          </a:p>
        </p:txBody>
      </p:sp>
      <p:sp>
        <p:nvSpPr>
          <p:cNvPr id="50" name="object 50"/>
          <p:cNvSpPr/>
          <p:nvPr/>
        </p:nvSpPr>
        <p:spPr>
          <a:xfrm>
            <a:off x="3317849" y="4814837"/>
            <a:ext cx="1363980" cy="441325"/>
          </a:xfrm>
          <a:custGeom>
            <a:avLst/>
            <a:gdLst/>
            <a:ahLst/>
            <a:cxnLst/>
            <a:rect l="l" t="t" r="r" b="b"/>
            <a:pathLst>
              <a:path w="1363979" h="441325">
                <a:moveTo>
                  <a:pt x="0" y="441120"/>
                </a:moveTo>
                <a:lnTo>
                  <a:pt x="1363459" y="441120"/>
                </a:lnTo>
                <a:lnTo>
                  <a:pt x="1363459" y="0"/>
                </a:lnTo>
                <a:lnTo>
                  <a:pt x="0" y="0"/>
                </a:lnTo>
                <a:lnTo>
                  <a:pt x="0" y="441120"/>
                </a:lnTo>
                <a:close/>
              </a:path>
            </a:pathLst>
          </a:custGeom>
          <a:ln w="3175">
            <a:solidFill>
              <a:srgbClr val="000000"/>
            </a:solidFill>
          </a:ln>
        </p:spPr>
        <p:txBody>
          <a:bodyPr wrap="square" lIns="0" tIns="0" rIns="0" bIns="0" rtlCol="0"/>
          <a:lstStyle/>
          <a:p>
            <a:endParaRPr/>
          </a:p>
        </p:txBody>
      </p:sp>
      <p:sp>
        <p:nvSpPr>
          <p:cNvPr id="51" name="object 51"/>
          <p:cNvSpPr/>
          <p:nvPr/>
        </p:nvSpPr>
        <p:spPr>
          <a:xfrm>
            <a:off x="3558463" y="5255958"/>
            <a:ext cx="0" cy="414655"/>
          </a:xfrm>
          <a:custGeom>
            <a:avLst/>
            <a:gdLst/>
            <a:ahLst/>
            <a:cxnLst/>
            <a:rect l="l" t="t" r="r" b="b"/>
            <a:pathLst>
              <a:path h="414654">
                <a:moveTo>
                  <a:pt x="0" y="0"/>
                </a:moveTo>
                <a:lnTo>
                  <a:pt x="0" y="414388"/>
                </a:lnTo>
              </a:path>
            </a:pathLst>
          </a:custGeom>
          <a:ln w="40101">
            <a:solidFill>
              <a:srgbClr val="000000"/>
            </a:solidFill>
          </a:ln>
        </p:spPr>
        <p:txBody>
          <a:bodyPr wrap="square" lIns="0" tIns="0" rIns="0" bIns="0" rtlCol="0"/>
          <a:lstStyle/>
          <a:p>
            <a:endParaRPr/>
          </a:p>
        </p:txBody>
      </p:sp>
      <p:sp>
        <p:nvSpPr>
          <p:cNvPr id="52" name="object 52"/>
          <p:cNvSpPr/>
          <p:nvPr/>
        </p:nvSpPr>
        <p:spPr>
          <a:xfrm>
            <a:off x="3525037" y="5536679"/>
            <a:ext cx="67310" cy="133985"/>
          </a:xfrm>
          <a:custGeom>
            <a:avLst/>
            <a:gdLst/>
            <a:ahLst/>
            <a:cxnLst/>
            <a:rect l="l" t="t" r="r" b="b"/>
            <a:pathLst>
              <a:path w="67310" h="133985">
                <a:moveTo>
                  <a:pt x="66840" y="0"/>
                </a:moveTo>
                <a:lnTo>
                  <a:pt x="33426" y="133667"/>
                </a:lnTo>
                <a:lnTo>
                  <a:pt x="0" y="0"/>
                </a:lnTo>
              </a:path>
            </a:pathLst>
          </a:custGeom>
          <a:ln w="40101">
            <a:solidFill>
              <a:srgbClr val="000000"/>
            </a:solidFill>
          </a:ln>
        </p:spPr>
        <p:txBody>
          <a:bodyPr wrap="square" lIns="0" tIns="0" rIns="0" bIns="0" rtlCol="0"/>
          <a:lstStyle/>
          <a:p>
            <a:endParaRPr/>
          </a:p>
        </p:txBody>
      </p:sp>
      <p:sp>
        <p:nvSpPr>
          <p:cNvPr id="53" name="object 53"/>
          <p:cNvSpPr/>
          <p:nvPr/>
        </p:nvSpPr>
        <p:spPr>
          <a:xfrm>
            <a:off x="2395499" y="4199940"/>
            <a:ext cx="1229995" cy="628650"/>
          </a:xfrm>
          <a:custGeom>
            <a:avLst/>
            <a:gdLst/>
            <a:ahLst/>
            <a:cxnLst/>
            <a:rect l="l" t="t" r="r" b="b"/>
            <a:pathLst>
              <a:path w="1229995" h="628650">
                <a:moveTo>
                  <a:pt x="0" y="0"/>
                </a:moveTo>
                <a:lnTo>
                  <a:pt x="1229791" y="628269"/>
                </a:lnTo>
              </a:path>
            </a:pathLst>
          </a:custGeom>
          <a:ln w="40101">
            <a:solidFill>
              <a:srgbClr val="000000"/>
            </a:solidFill>
          </a:ln>
        </p:spPr>
        <p:txBody>
          <a:bodyPr wrap="square" lIns="0" tIns="0" rIns="0" bIns="0" rtlCol="0"/>
          <a:lstStyle/>
          <a:p>
            <a:endParaRPr/>
          </a:p>
        </p:txBody>
      </p:sp>
      <p:sp>
        <p:nvSpPr>
          <p:cNvPr id="54" name="object 54"/>
          <p:cNvSpPr/>
          <p:nvPr/>
        </p:nvSpPr>
        <p:spPr>
          <a:xfrm>
            <a:off x="3491052" y="4737633"/>
            <a:ext cx="134620" cy="90805"/>
          </a:xfrm>
          <a:custGeom>
            <a:avLst/>
            <a:gdLst/>
            <a:ahLst/>
            <a:cxnLst/>
            <a:rect l="l" t="t" r="r" b="b"/>
            <a:pathLst>
              <a:path w="134620" h="90804">
                <a:moveTo>
                  <a:pt x="30403" y="0"/>
                </a:moveTo>
                <a:lnTo>
                  <a:pt x="134239" y="90576"/>
                </a:lnTo>
                <a:lnTo>
                  <a:pt x="0" y="59524"/>
                </a:lnTo>
              </a:path>
            </a:pathLst>
          </a:custGeom>
          <a:ln w="40101">
            <a:solidFill>
              <a:srgbClr val="000000"/>
            </a:solidFill>
          </a:ln>
        </p:spPr>
        <p:txBody>
          <a:bodyPr wrap="square" lIns="0" tIns="0" rIns="0" bIns="0" rtlCol="0"/>
          <a:lstStyle/>
          <a:p>
            <a:endParaRPr/>
          </a:p>
        </p:txBody>
      </p:sp>
      <p:sp>
        <p:nvSpPr>
          <p:cNvPr id="55" name="object 55"/>
          <p:cNvSpPr/>
          <p:nvPr/>
        </p:nvSpPr>
        <p:spPr>
          <a:xfrm>
            <a:off x="3986212" y="3745458"/>
            <a:ext cx="0" cy="1042669"/>
          </a:xfrm>
          <a:custGeom>
            <a:avLst/>
            <a:gdLst/>
            <a:ahLst/>
            <a:cxnLst/>
            <a:rect l="l" t="t" r="r" b="b"/>
            <a:pathLst>
              <a:path h="1042670">
                <a:moveTo>
                  <a:pt x="0" y="1042644"/>
                </a:moveTo>
                <a:lnTo>
                  <a:pt x="0" y="0"/>
                </a:lnTo>
              </a:path>
            </a:pathLst>
          </a:custGeom>
          <a:ln w="40101">
            <a:solidFill>
              <a:srgbClr val="000000"/>
            </a:solidFill>
            <a:prstDash val="lgDash"/>
          </a:ln>
        </p:spPr>
        <p:txBody>
          <a:bodyPr wrap="square" lIns="0" tIns="0" rIns="0" bIns="0" rtlCol="0"/>
          <a:lstStyle/>
          <a:p>
            <a:endParaRPr/>
          </a:p>
        </p:txBody>
      </p:sp>
      <p:sp>
        <p:nvSpPr>
          <p:cNvPr id="56" name="object 56"/>
          <p:cNvSpPr/>
          <p:nvPr/>
        </p:nvSpPr>
        <p:spPr>
          <a:xfrm>
            <a:off x="3952799" y="3745458"/>
            <a:ext cx="67310" cy="133985"/>
          </a:xfrm>
          <a:custGeom>
            <a:avLst/>
            <a:gdLst/>
            <a:ahLst/>
            <a:cxnLst/>
            <a:rect l="l" t="t" r="r" b="b"/>
            <a:pathLst>
              <a:path w="67310" h="133985">
                <a:moveTo>
                  <a:pt x="0" y="133667"/>
                </a:moveTo>
                <a:lnTo>
                  <a:pt x="33413" y="0"/>
                </a:lnTo>
                <a:lnTo>
                  <a:pt x="66827" y="133667"/>
                </a:lnTo>
              </a:path>
            </a:pathLst>
          </a:custGeom>
          <a:ln w="40101">
            <a:solidFill>
              <a:srgbClr val="000000"/>
            </a:solidFill>
            <a:prstDash val="lgDash"/>
          </a:ln>
        </p:spPr>
        <p:txBody>
          <a:bodyPr wrap="square" lIns="0" tIns="0" rIns="0" bIns="0" rtlCol="0"/>
          <a:lstStyle/>
          <a:p>
            <a:endParaRPr/>
          </a:p>
        </p:txBody>
      </p:sp>
      <p:sp>
        <p:nvSpPr>
          <p:cNvPr id="57" name="object 57"/>
          <p:cNvSpPr/>
          <p:nvPr/>
        </p:nvSpPr>
        <p:spPr>
          <a:xfrm>
            <a:off x="2515806" y="3758819"/>
            <a:ext cx="1109980" cy="347980"/>
          </a:xfrm>
          <a:custGeom>
            <a:avLst/>
            <a:gdLst/>
            <a:ahLst/>
            <a:cxnLst/>
            <a:rect l="l" t="t" r="r" b="b"/>
            <a:pathLst>
              <a:path w="1109979" h="347979">
                <a:moveTo>
                  <a:pt x="0" y="347560"/>
                </a:moveTo>
                <a:lnTo>
                  <a:pt x="1109484" y="0"/>
                </a:lnTo>
              </a:path>
            </a:pathLst>
          </a:custGeom>
          <a:ln w="40101">
            <a:solidFill>
              <a:srgbClr val="000000"/>
            </a:solidFill>
          </a:ln>
        </p:spPr>
        <p:txBody>
          <a:bodyPr wrap="square" lIns="0" tIns="0" rIns="0" bIns="0" rtlCol="0"/>
          <a:lstStyle/>
          <a:p>
            <a:endParaRPr/>
          </a:p>
        </p:txBody>
      </p:sp>
      <p:sp>
        <p:nvSpPr>
          <p:cNvPr id="58" name="object 58"/>
          <p:cNvSpPr/>
          <p:nvPr/>
        </p:nvSpPr>
        <p:spPr>
          <a:xfrm>
            <a:off x="3487750" y="3758819"/>
            <a:ext cx="137795" cy="72390"/>
          </a:xfrm>
          <a:custGeom>
            <a:avLst/>
            <a:gdLst/>
            <a:ahLst/>
            <a:cxnLst/>
            <a:rect l="l" t="t" r="r" b="b"/>
            <a:pathLst>
              <a:path w="137795" h="72389">
                <a:moveTo>
                  <a:pt x="0" y="8077"/>
                </a:moveTo>
                <a:lnTo>
                  <a:pt x="137541" y="0"/>
                </a:lnTo>
                <a:lnTo>
                  <a:pt x="19977" y="71856"/>
                </a:lnTo>
              </a:path>
            </a:pathLst>
          </a:custGeom>
          <a:ln w="40101">
            <a:solidFill>
              <a:srgbClr val="000000"/>
            </a:solidFill>
          </a:ln>
        </p:spPr>
        <p:txBody>
          <a:bodyPr wrap="square" lIns="0" tIns="0" rIns="0" bIns="0" rtlCol="0"/>
          <a:lstStyle/>
          <a:p>
            <a:endParaRPr/>
          </a:p>
        </p:txBody>
      </p:sp>
      <p:sp>
        <p:nvSpPr>
          <p:cNvPr id="59" name="object 59"/>
          <p:cNvSpPr/>
          <p:nvPr/>
        </p:nvSpPr>
        <p:spPr>
          <a:xfrm>
            <a:off x="4708042" y="3865765"/>
            <a:ext cx="521334" cy="147320"/>
          </a:xfrm>
          <a:custGeom>
            <a:avLst/>
            <a:gdLst/>
            <a:ahLst/>
            <a:cxnLst/>
            <a:rect l="l" t="t" r="r" b="b"/>
            <a:pathLst>
              <a:path w="521335" h="147320">
                <a:moveTo>
                  <a:pt x="0" y="0"/>
                </a:moveTo>
                <a:lnTo>
                  <a:pt x="521335" y="147040"/>
                </a:lnTo>
              </a:path>
            </a:pathLst>
          </a:custGeom>
          <a:ln w="40101">
            <a:solidFill>
              <a:srgbClr val="000000"/>
            </a:solidFill>
          </a:ln>
        </p:spPr>
        <p:txBody>
          <a:bodyPr wrap="square" lIns="0" tIns="0" rIns="0" bIns="0" rtlCol="0"/>
          <a:lstStyle/>
          <a:p>
            <a:endParaRPr/>
          </a:p>
        </p:txBody>
      </p:sp>
      <p:sp>
        <p:nvSpPr>
          <p:cNvPr id="60" name="object 60"/>
          <p:cNvSpPr/>
          <p:nvPr/>
        </p:nvSpPr>
        <p:spPr>
          <a:xfrm>
            <a:off x="5091645" y="3944353"/>
            <a:ext cx="137795" cy="68580"/>
          </a:xfrm>
          <a:custGeom>
            <a:avLst/>
            <a:gdLst/>
            <a:ahLst/>
            <a:cxnLst/>
            <a:rect l="l" t="t" r="r" b="b"/>
            <a:pathLst>
              <a:path w="137795" h="68579">
                <a:moveTo>
                  <a:pt x="18148" y="0"/>
                </a:moveTo>
                <a:lnTo>
                  <a:pt x="137731" y="68453"/>
                </a:lnTo>
                <a:lnTo>
                  <a:pt x="0" y="64325"/>
                </a:lnTo>
              </a:path>
            </a:pathLst>
          </a:custGeom>
          <a:ln w="40101">
            <a:solidFill>
              <a:srgbClr val="000000"/>
            </a:solidFill>
          </a:ln>
        </p:spPr>
        <p:txBody>
          <a:bodyPr wrap="square" lIns="0" tIns="0" rIns="0" bIns="0" rtlCol="0"/>
          <a:lstStyle/>
          <a:p>
            <a:endParaRPr/>
          </a:p>
        </p:txBody>
      </p:sp>
      <p:sp>
        <p:nvSpPr>
          <p:cNvPr id="61" name="object 61"/>
          <p:cNvSpPr/>
          <p:nvPr/>
        </p:nvSpPr>
        <p:spPr>
          <a:xfrm>
            <a:off x="4667948" y="5215864"/>
            <a:ext cx="262890" cy="1163320"/>
          </a:xfrm>
          <a:custGeom>
            <a:avLst/>
            <a:gdLst/>
            <a:ahLst/>
            <a:cxnLst/>
            <a:rect l="l" t="t" r="r" b="b"/>
            <a:pathLst>
              <a:path w="262889" h="1163320">
                <a:moveTo>
                  <a:pt x="13360" y="0"/>
                </a:moveTo>
                <a:lnTo>
                  <a:pt x="14021" y="1009"/>
                </a:lnTo>
                <a:lnTo>
                  <a:pt x="18651" y="8075"/>
                </a:lnTo>
                <a:lnTo>
                  <a:pt x="31217" y="27255"/>
                </a:lnTo>
                <a:lnTo>
                  <a:pt x="55689" y="64604"/>
                </a:lnTo>
                <a:lnTo>
                  <a:pt x="73386" y="91773"/>
                </a:lnTo>
                <a:lnTo>
                  <a:pt x="94086" y="124477"/>
                </a:lnTo>
                <a:lnTo>
                  <a:pt x="116824" y="162195"/>
                </a:lnTo>
                <a:lnTo>
                  <a:pt x="140631" y="204403"/>
                </a:lnTo>
                <a:lnTo>
                  <a:pt x="164543" y="250579"/>
                </a:lnTo>
                <a:lnTo>
                  <a:pt x="187593" y="300202"/>
                </a:lnTo>
                <a:lnTo>
                  <a:pt x="208814" y="352748"/>
                </a:lnTo>
                <a:lnTo>
                  <a:pt x="227241" y="407695"/>
                </a:lnTo>
                <a:lnTo>
                  <a:pt x="240594" y="458113"/>
                </a:lnTo>
                <a:lnTo>
                  <a:pt x="250904" y="509521"/>
                </a:lnTo>
                <a:lnTo>
                  <a:pt x="258097" y="561423"/>
                </a:lnTo>
                <a:lnTo>
                  <a:pt x="262101" y="613325"/>
                </a:lnTo>
                <a:lnTo>
                  <a:pt x="262841" y="664731"/>
                </a:lnTo>
                <a:lnTo>
                  <a:pt x="260244" y="715146"/>
                </a:lnTo>
                <a:lnTo>
                  <a:pt x="254237" y="764075"/>
                </a:lnTo>
                <a:lnTo>
                  <a:pt x="244746" y="811024"/>
                </a:lnTo>
                <a:lnTo>
                  <a:pt x="231698" y="855497"/>
                </a:lnTo>
                <a:lnTo>
                  <a:pt x="209879" y="908409"/>
                </a:lnTo>
                <a:lnTo>
                  <a:pt x="183735" y="956333"/>
                </a:lnTo>
                <a:lnTo>
                  <a:pt x="154942" y="999190"/>
                </a:lnTo>
                <a:lnTo>
                  <a:pt x="125175" y="1036901"/>
                </a:lnTo>
                <a:lnTo>
                  <a:pt x="96110" y="1069390"/>
                </a:lnTo>
                <a:lnTo>
                  <a:pt x="46786" y="1118387"/>
                </a:lnTo>
                <a:lnTo>
                  <a:pt x="5848" y="1157381"/>
                </a:lnTo>
                <a:lnTo>
                  <a:pt x="731" y="1162255"/>
                </a:lnTo>
                <a:lnTo>
                  <a:pt x="0" y="1162951"/>
                </a:lnTo>
              </a:path>
            </a:pathLst>
          </a:custGeom>
          <a:ln w="40101">
            <a:solidFill>
              <a:srgbClr val="000000"/>
            </a:solidFill>
            <a:prstDash val="lgDash"/>
          </a:ln>
        </p:spPr>
        <p:txBody>
          <a:bodyPr wrap="square" lIns="0" tIns="0" rIns="0" bIns="0" rtlCol="0"/>
          <a:lstStyle/>
          <a:p>
            <a:endParaRPr/>
          </a:p>
        </p:txBody>
      </p:sp>
      <p:sp>
        <p:nvSpPr>
          <p:cNvPr id="62" name="object 62"/>
          <p:cNvSpPr/>
          <p:nvPr/>
        </p:nvSpPr>
        <p:spPr>
          <a:xfrm>
            <a:off x="4667948" y="6262433"/>
            <a:ext cx="120014" cy="116839"/>
          </a:xfrm>
          <a:custGeom>
            <a:avLst/>
            <a:gdLst/>
            <a:ahLst/>
            <a:cxnLst/>
            <a:rect l="l" t="t" r="r" b="b"/>
            <a:pathLst>
              <a:path w="120014" h="116839">
                <a:moveTo>
                  <a:pt x="119837" y="48387"/>
                </a:moveTo>
                <a:lnTo>
                  <a:pt x="0" y="116382"/>
                </a:lnTo>
                <a:lnTo>
                  <a:pt x="73748" y="0"/>
                </a:lnTo>
              </a:path>
            </a:pathLst>
          </a:custGeom>
          <a:ln w="40101">
            <a:solidFill>
              <a:srgbClr val="000000"/>
            </a:solidFill>
            <a:prstDash val="lgDash"/>
          </a:ln>
        </p:spPr>
        <p:txBody>
          <a:bodyPr wrap="square" lIns="0" tIns="0" rIns="0" bIns="0" rtlCol="0"/>
          <a:lstStyle/>
          <a:p>
            <a:endParaRPr/>
          </a:p>
        </p:txBody>
      </p:sp>
      <p:sp>
        <p:nvSpPr>
          <p:cNvPr id="63" name="object 63"/>
          <p:cNvSpPr txBox="1"/>
          <p:nvPr/>
        </p:nvSpPr>
        <p:spPr>
          <a:xfrm>
            <a:off x="2970961" y="6572679"/>
            <a:ext cx="2078989" cy="465455"/>
          </a:xfrm>
          <a:prstGeom prst="rect">
            <a:avLst/>
          </a:prstGeom>
        </p:spPr>
        <p:txBody>
          <a:bodyPr vert="horz" wrap="square" lIns="0" tIns="0" rIns="0" bIns="0" rtlCol="0">
            <a:spAutoFit/>
          </a:bodyPr>
          <a:lstStyle/>
          <a:p>
            <a:pPr marL="444500">
              <a:lnSpc>
                <a:spcPct val="100000"/>
              </a:lnSpc>
              <a:tabLst>
                <a:tab pos="1257300" algn="l"/>
              </a:tabLst>
            </a:pPr>
            <a:r>
              <a:rPr sz="1150" spc="20" dirty="0">
                <a:latin typeface="Courier New"/>
                <a:cs typeface="Courier New"/>
              </a:rPr>
              <a:t>1*	2</a:t>
            </a:r>
            <a:endParaRPr sz="1150">
              <a:latin typeface="Courier New"/>
              <a:cs typeface="Courier New"/>
            </a:endParaRPr>
          </a:p>
          <a:p>
            <a:pPr marL="12700">
              <a:lnSpc>
                <a:spcPct val="100000"/>
              </a:lnSpc>
              <a:spcBef>
                <a:spcPts val="25"/>
              </a:spcBef>
            </a:pPr>
            <a:r>
              <a:rPr sz="1650" b="1" spc="20" dirty="0">
                <a:latin typeface="Courier New"/>
                <a:cs typeface="Courier New"/>
              </a:rPr>
              <a:t>Forwarding</a:t>
            </a:r>
            <a:r>
              <a:rPr sz="1650" b="1" spc="-75" dirty="0">
                <a:latin typeface="Courier New"/>
                <a:cs typeface="Courier New"/>
              </a:rPr>
              <a:t> </a:t>
            </a:r>
            <a:r>
              <a:rPr sz="1650" b="1" spc="20" dirty="0">
                <a:latin typeface="Courier New"/>
                <a:cs typeface="Courier New"/>
              </a:rPr>
              <a:t>Table</a:t>
            </a:r>
            <a:endParaRPr sz="1650">
              <a:latin typeface="Courier New"/>
              <a:cs typeface="Courier New"/>
            </a:endParaRPr>
          </a:p>
        </p:txBody>
      </p:sp>
      <p:sp>
        <p:nvSpPr>
          <p:cNvPr id="64" name="object 64"/>
          <p:cNvSpPr txBox="1"/>
          <p:nvPr/>
        </p:nvSpPr>
        <p:spPr>
          <a:xfrm>
            <a:off x="1687702" y="3989184"/>
            <a:ext cx="650240" cy="236854"/>
          </a:xfrm>
          <a:prstGeom prst="rect">
            <a:avLst/>
          </a:prstGeom>
        </p:spPr>
        <p:txBody>
          <a:bodyPr vert="horz" wrap="square" lIns="0" tIns="0" rIns="0" bIns="0" rtlCol="0">
            <a:spAutoFit/>
          </a:bodyPr>
          <a:lstStyle/>
          <a:p>
            <a:pPr marL="12700">
              <a:lnSpc>
                <a:spcPct val="100000"/>
              </a:lnSpc>
            </a:pPr>
            <a:r>
              <a:rPr sz="1450" spc="10" dirty="0">
                <a:latin typeface="Arial"/>
                <a:cs typeface="Arial"/>
              </a:rPr>
              <a:t>100100</a:t>
            </a:r>
            <a:endParaRPr sz="1450">
              <a:latin typeface="Arial"/>
              <a:cs typeface="Arial"/>
            </a:endParaRPr>
          </a:p>
        </p:txBody>
      </p:sp>
      <p:sp>
        <p:nvSpPr>
          <p:cNvPr id="65" name="object 65"/>
          <p:cNvSpPr txBox="1"/>
          <p:nvPr/>
        </p:nvSpPr>
        <p:spPr>
          <a:xfrm>
            <a:off x="5898400" y="4122856"/>
            <a:ext cx="650240" cy="236854"/>
          </a:xfrm>
          <a:prstGeom prst="rect">
            <a:avLst/>
          </a:prstGeom>
        </p:spPr>
        <p:txBody>
          <a:bodyPr vert="horz" wrap="square" lIns="0" tIns="0" rIns="0" bIns="0" rtlCol="0">
            <a:spAutoFit/>
          </a:bodyPr>
          <a:lstStyle/>
          <a:p>
            <a:pPr marL="12700">
              <a:lnSpc>
                <a:spcPct val="100000"/>
              </a:lnSpc>
            </a:pPr>
            <a:r>
              <a:rPr sz="1450" spc="10" dirty="0">
                <a:latin typeface="Arial"/>
                <a:cs typeface="Arial"/>
              </a:rPr>
              <a:t>100100</a:t>
            </a:r>
            <a:endParaRPr sz="1450">
              <a:latin typeface="Arial"/>
              <a:cs typeface="Arial"/>
            </a:endParaRPr>
          </a:p>
        </p:txBody>
      </p:sp>
      <p:sp>
        <p:nvSpPr>
          <p:cNvPr id="66" name="object 66"/>
          <p:cNvSpPr txBox="1"/>
          <p:nvPr/>
        </p:nvSpPr>
        <p:spPr>
          <a:xfrm>
            <a:off x="3011068" y="4858067"/>
            <a:ext cx="1553845" cy="1198245"/>
          </a:xfrm>
          <a:prstGeom prst="rect">
            <a:avLst/>
          </a:prstGeom>
        </p:spPr>
        <p:txBody>
          <a:bodyPr vert="horz" wrap="square" lIns="0" tIns="0" rIns="0" bIns="0" rtlCol="0">
            <a:spAutoFit/>
          </a:bodyPr>
          <a:lstStyle/>
          <a:p>
            <a:pPr marL="426720">
              <a:lnSpc>
                <a:spcPct val="100000"/>
              </a:lnSpc>
            </a:pPr>
            <a:r>
              <a:rPr sz="1450" spc="10" dirty="0">
                <a:latin typeface="Arial"/>
                <a:cs typeface="Arial"/>
              </a:rPr>
              <a:t>Processor(s)</a:t>
            </a:r>
            <a:endParaRPr sz="1450">
              <a:latin typeface="Arial"/>
              <a:cs typeface="Arial"/>
            </a:endParaRPr>
          </a:p>
          <a:p>
            <a:pPr marL="12700">
              <a:lnSpc>
                <a:spcPct val="100000"/>
              </a:lnSpc>
              <a:spcBef>
                <a:spcPts val="645"/>
              </a:spcBef>
            </a:pPr>
            <a:r>
              <a:rPr sz="2100" b="1" dirty="0">
                <a:latin typeface="Arial"/>
                <a:cs typeface="Arial"/>
              </a:rPr>
              <a:t>B1</a:t>
            </a:r>
            <a:endParaRPr sz="2100">
              <a:latin typeface="Arial"/>
              <a:cs typeface="Arial"/>
            </a:endParaRPr>
          </a:p>
          <a:p>
            <a:pPr marL="367030">
              <a:lnSpc>
                <a:spcPts val="1355"/>
              </a:lnSpc>
              <a:spcBef>
                <a:spcPts val="1585"/>
              </a:spcBef>
            </a:pPr>
            <a:r>
              <a:rPr sz="1150" b="1" spc="20" dirty="0">
                <a:latin typeface="Courier New"/>
                <a:cs typeface="Courier New"/>
              </a:rPr>
              <a:t>Prefix</a:t>
            </a:r>
            <a:r>
              <a:rPr sz="1150" b="1" spc="-75" dirty="0">
                <a:latin typeface="Courier New"/>
                <a:cs typeface="Courier New"/>
              </a:rPr>
              <a:t> </a:t>
            </a:r>
            <a:r>
              <a:rPr sz="1150" b="1" spc="20" dirty="0">
                <a:latin typeface="Courier New"/>
                <a:cs typeface="Courier New"/>
              </a:rPr>
              <a:t>Output</a:t>
            </a:r>
            <a:endParaRPr sz="1150">
              <a:latin typeface="Courier New"/>
              <a:cs typeface="Courier New"/>
            </a:endParaRPr>
          </a:p>
          <a:p>
            <a:pPr marR="130810" algn="r">
              <a:lnSpc>
                <a:spcPts val="1355"/>
              </a:lnSpc>
            </a:pPr>
            <a:r>
              <a:rPr sz="1150" b="1" spc="20" dirty="0">
                <a:latin typeface="Courier New"/>
                <a:cs typeface="Courier New"/>
              </a:rPr>
              <a:t>Link</a:t>
            </a:r>
            <a:endParaRPr sz="1150">
              <a:latin typeface="Courier New"/>
              <a:cs typeface="Courier New"/>
            </a:endParaRPr>
          </a:p>
        </p:txBody>
      </p:sp>
      <p:sp>
        <p:nvSpPr>
          <p:cNvPr id="67" name="object 67"/>
          <p:cNvSpPr txBox="1"/>
          <p:nvPr/>
        </p:nvSpPr>
        <p:spPr>
          <a:xfrm>
            <a:off x="1233216" y="2093556"/>
            <a:ext cx="5408930" cy="1943100"/>
          </a:xfrm>
          <a:prstGeom prst="rect">
            <a:avLst/>
          </a:prstGeom>
        </p:spPr>
        <p:txBody>
          <a:bodyPr vert="horz" wrap="square" lIns="0" tIns="0" rIns="0" bIns="0" rtlCol="0">
            <a:spAutoFit/>
          </a:bodyPr>
          <a:lstStyle/>
          <a:p>
            <a:pPr marR="242570" algn="ctr">
              <a:lnSpc>
                <a:spcPct val="100000"/>
              </a:lnSpc>
            </a:pPr>
            <a:r>
              <a:rPr sz="1900" b="1" spc="-5" dirty="0">
                <a:latin typeface="Arial"/>
                <a:cs typeface="Arial"/>
              </a:rPr>
              <a:t>ROUTER</a:t>
            </a:r>
            <a:endParaRPr sz="1900">
              <a:latin typeface="Arial"/>
              <a:cs typeface="Arial"/>
            </a:endParaRPr>
          </a:p>
          <a:p>
            <a:pPr>
              <a:lnSpc>
                <a:spcPct val="100000"/>
              </a:lnSpc>
              <a:spcBef>
                <a:spcPts val="15"/>
              </a:spcBef>
            </a:pPr>
            <a:endParaRPr sz="1800">
              <a:latin typeface="Times New Roman"/>
              <a:cs typeface="Times New Roman"/>
            </a:endParaRPr>
          </a:p>
          <a:p>
            <a:pPr marL="10795" algn="ctr">
              <a:lnSpc>
                <a:spcPct val="100000"/>
              </a:lnSpc>
            </a:pPr>
            <a:r>
              <a:rPr sz="2100" b="1" dirty="0">
                <a:latin typeface="Arial"/>
                <a:cs typeface="Arial"/>
              </a:rPr>
              <a:t>B2</a:t>
            </a:r>
            <a:endParaRPr sz="2100">
              <a:latin typeface="Arial"/>
              <a:cs typeface="Arial"/>
            </a:endParaRPr>
          </a:p>
          <a:p>
            <a:pPr marL="2004060" marR="1929764" indent="-67310">
              <a:lnSpc>
                <a:spcPct val="102800"/>
              </a:lnSpc>
              <a:spcBef>
                <a:spcPts val="1355"/>
              </a:spcBef>
            </a:pPr>
            <a:r>
              <a:rPr sz="1450" spc="10" dirty="0">
                <a:latin typeface="Arial"/>
                <a:cs typeface="Arial"/>
              </a:rPr>
              <a:t>Message Switch  (e.g.,bus,crosbar)</a:t>
            </a:r>
            <a:endParaRPr sz="1450">
              <a:latin typeface="Arial"/>
              <a:cs typeface="Arial"/>
            </a:endParaRPr>
          </a:p>
          <a:p>
            <a:pPr marL="12700">
              <a:lnSpc>
                <a:spcPts val="1515"/>
              </a:lnSpc>
            </a:pPr>
            <a:r>
              <a:rPr sz="1650" spc="15" dirty="0">
                <a:latin typeface="Arial"/>
                <a:cs typeface="Arial"/>
              </a:rPr>
              <a:t>InputLink</a:t>
            </a:r>
            <a:r>
              <a:rPr sz="1650" spc="-90" dirty="0">
                <a:latin typeface="Arial"/>
                <a:cs typeface="Arial"/>
              </a:rPr>
              <a:t> </a:t>
            </a:r>
            <a:r>
              <a:rPr sz="1650" spc="5" dirty="0">
                <a:latin typeface="Arial"/>
                <a:cs typeface="Arial"/>
              </a:rPr>
              <a:t>i</a:t>
            </a:r>
            <a:endParaRPr sz="1650">
              <a:latin typeface="Arial"/>
              <a:cs typeface="Arial"/>
            </a:endParaRPr>
          </a:p>
          <a:p>
            <a:pPr marR="5080" algn="r">
              <a:lnSpc>
                <a:spcPts val="1830"/>
              </a:lnSpc>
            </a:pPr>
            <a:r>
              <a:rPr sz="1650" spc="15" dirty="0">
                <a:latin typeface="Arial"/>
                <a:cs typeface="Arial"/>
              </a:rPr>
              <a:t>OutputLink</a:t>
            </a:r>
            <a:r>
              <a:rPr sz="1650" spc="-80" dirty="0">
                <a:latin typeface="Arial"/>
                <a:cs typeface="Arial"/>
              </a:rPr>
              <a:t> </a:t>
            </a:r>
            <a:r>
              <a:rPr sz="1650" spc="15" dirty="0">
                <a:latin typeface="Arial"/>
                <a:cs typeface="Arial"/>
              </a:rPr>
              <a:t>6</a:t>
            </a:r>
            <a:endParaRPr sz="1650">
              <a:latin typeface="Arial"/>
              <a:cs typeface="Arial"/>
            </a:endParaRPr>
          </a:p>
        </p:txBody>
      </p:sp>
      <p:sp>
        <p:nvSpPr>
          <p:cNvPr id="68" name="object 68"/>
          <p:cNvSpPr txBox="1"/>
          <p:nvPr/>
        </p:nvSpPr>
        <p:spPr>
          <a:xfrm>
            <a:off x="4935959" y="4091777"/>
            <a:ext cx="367665" cy="336550"/>
          </a:xfrm>
          <a:prstGeom prst="rect">
            <a:avLst/>
          </a:prstGeom>
        </p:spPr>
        <p:txBody>
          <a:bodyPr vert="horz" wrap="square" lIns="0" tIns="0" rIns="0" bIns="0" rtlCol="0">
            <a:spAutoFit/>
          </a:bodyPr>
          <a:lstStyle/>
          <a:p>
            <a:pPr marL="12700">
              <a:lnSpc>
                <a:spcPct val="100000"/>
              </a:lnSpc>
            </a:pPr>
            <a:r>
              <a:rPr sz="2100" b="1" dirty="0">
                <a:latin typeface="Arial"/>
                <a:cs typeface="Arial"/>
              </a:rPr>
              <a:t>B3</a:t>
            </a:r>
            <a:endParaRPr sz="2100">
              <a:latin typeface="Arial"/>
              <a:cs typeface="Arial"/>
            </a:endParaRPr>
          </a:p>
        </p:txBody>
      </p:sp>
      <p:sp>
        <p:nvSpPr>
          <p:cNvPr id="69" name="object 2"/>
          <p:cNvSpPr txBox="1"/>
          <p:nvPr/>
        </p:nvSpPr>
        <p:spPr>
          <a:xfrm>
            <a:off x="2046618" y="764798"/>
            <a:ext cx="4212324" cy="430887"/>
          </a:xfrm>
          <a:prstGeom prst="rect">
            <a:avLst/>
          </a:prstGeom>
        </p:spPr>
        <p:txBody>
          <a:bodyPr vert="horz" wrap="square" lIns="0" tIns="0" rIns="0" bIns="0" rtlCol="0">
            <a:spAutoFit/>
          </a:bodyPr>
          <a:lstStyle/>
          <a:p>
            <a:pPr marL="12700">
              <a:lnSpc>
                <a:spcPct val="100000"/>
              </a:lnSpc>
            </a:pPr>
            <a:r>
              <a:rPr lang="en-US" sz="2800" b="1" spc="335" dirty="0">
                <a:solidFill>
                  <a:srgbClr val="0070C0"/>
                </a:solidFill>
                <a:latin typeface="PMingLiU"/>
                <a:cs typeface="PMingLiU"/>
              </a:rPr>
              <a:t>ROUTER MODEL</a:t>
            </a:r>
            <a:endParaRPr sz="2800" b="1" dirty="0">
              <a:solidFill>
                <a:srgbClr val="0070C0"/>
              </a:solidFill>
              <a:latin typeface="PMingLiU"/>
              <a:cs typeface="PMingLiU"/>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60968" y="2538018"/>
            <a:ext cx="358140" cy="380365"/>
          </a:xfrm>
          <a:custGeom>
            <a:avLst/>
            <a:gdLst/>
            <a:ahLst/>
            <a:cxnLst/>
            <a:rect l="l" t="t" r="r" b="b"/>
            <a:pathLst>
              <a:path w="358139" h="380364">
                <a:moveTo>
                  <a:pt x="357543" y="189953"/>
                </a:moveTo>
                <a:lnTo>
                  <a:pt x="351157" y="139458"/>
                </a:lnTo>
                <a:lnTo>
                  <a:pt x="333136" y="94083"/>
                </a:lnTo>
                <a:lnTo>
                  <a:pt x="305182" y="55638"/>
                </a:lnTo>
                <a:lnTo>
                  <a:pt x="269000" y="25935"/>
                </a:lnTo>
                <a:lnTo>
                  <a:pt x="226293" y="6785"/>
                </a:lnTo>
                <a:lnTo>
                  <a:pt x="178765" y="0"/>
                </a:lnTo>
                <a:lnTo>
                  <a:pt x="131242" y="6785"/>
                </a:lnTo>
                <a:lnTo>
                  <a:pt x="88538" y="25935"/>
                </a:lnTo>
                <a:lnTo>
                  <a:pt x="52358" y="55638"/>
                </a:lnTo>
                <a:lnTo>
                  <a:pt x="24406" y="94083"/>
                </a:lnTo>
                <a:lnTo>
                  <a:pt x="6385" y="139458"/>
                </a:lnTo>
                <a:lnTo>
                  <a:pt x="0" y="189953"/>
                </a:lnTo>
                <a:lnTo>
                  <a:pt x="6385" y="240448"/>
                </a:lnTo>
                <a:lnTo>
                  <a:pt x="24406" y="285824"/>
                </a:lnTo>
                <a:lnTo>
                  <a:pt x="52358" y="324269"/>
                </a:lnTo>
                <a:lnTo>
                  <a:pt x="88538" y="353972"/>
                </a:lnTo>
                <a:lnTo>
                  <a:pt x="131242" y="373122"/>
                </a:lnTo>
                <a:lnTo>
                  <a:pt x="178765" y="379907"/>
                </a:lnTo>
                <a:lnTo>
                  <a:pt x="226293" y="373122"/>
                </a:lnTo>
                <a:lnTo>
                  <a:pt x="269000" y="353972"/>
                </a:lnTo>
                <a:lnTo>
                  <a:pt x="305182" y="324269"/>
                </a:lnTo>
                <a:lnTo>
                  <a:pt x="333136" y="285824"/>
                </a:lnTo>
                <a:lnTo>
                  <a:pt x="351157" y="240448"/>
                </a:lnTo>
                <a:lnTo>
                  <a:pt x="357543" y="189953"/>
                </a:lnTo>
              </a:path>
            </a:pathLst>
          </a:custGeom>
          <a:ln w="11173">
            <a:solidFill>
              <a:srgbClr val="000000"/>
            </a:solidFill>
          </a:ln>
        </p:spPr>
        <p:txBody>
          <a:bodyPr wrap="square" lIns="0" tIns="0" rIns="0" bIns="0" rtlCol="0"/>
          <a:lstStyle/>
          <a:p>
            <a:endParaRPr/>
          </a:p>
        </p:txBody>
      </p:sp>
      <p:sp>
        <p:nvSpPr>
          <p:cNvPr id="3" name="object 3"/>
          <p:cNvSpPr/>
          <p:nvPr/>
        </p:nvSpPr>
        <p:spPr>
          <a:xfrm>
            <a:off x="2584996" y="2839707"/>
            <a:ext cx="1195705" cy="514350"/>
          </a:xfrm>
          <a:custGeom>
            <a:avLst/>
            <a:gdLst/>
            <a:ahLst/>
            <a:cxnLst/>
            <a:rect l="l" t="t" r="r" b="b"/>
            <a:pathLst>
              <a:path w="1195704" h="514350">
                <a:moveTo>
                  <a:pt x="0" y="0"/>
                </a:moveTo>
                <a:lnTo>
                  <a:pt x="1195578" y="513981"/>
                </a:lnTo>
              </a:path>
            </a:pathLst>
          </a:custGeom>
          <a:ln w="11173">
            <a:solidFill>
              <a:srgbClr val="000000"/>
            </a:solidFill>
          </a:ln>
        </p:spPr>
        <p:txBody>
          <a:bodyPr wrap="square" lIns="0" tIns="0" rIns="0" bIns="0" rtlCol="0"/>
          <a:lstStyle/>
          <a:p>
            <a:endParaRPr/>
          </a:p>
        </p:txBody>
      </p:sp>
      <p:sp>
        <p:nvSpPr>
          <p:cNvPr id="4" name="object 4"/>
          <p:cNvSpPr/>
          <p:nvPr/>
        </p:nvSpPr>
        <p:spPr>
          <a:xfrm>
            <a:off x="4573892" y="2448636"/>
            <a:ext cx="358140" cy="380365"/>
          </a:xfrm>
          <a:custGeom>
            <a:avLst/>
            <a:gdLst/>
            <a:ahLst/>
            <a:cxnLst/>
            <a:rect l="l" t="t" r="r" b="b"/>
            <a:pathLst>
              <a:path w="358139" h="380364">
                <a:moveTo>
                  <a:pt x="357555" y="189941"/>
                </a:moveTo>
                <a:lnTo>
                  <a:pt x="351170" y="139447"/>
                </a:lnTo>
                <a:lnTo>
                  <a:pt x="333148" y="94074"/>
                </a:lnTo>
                <a:lnTo>
                  <a:pt x="305195" y="55632"/>
                </a:lnTo>
                <a:lnTo>
                  <a:pt x="269013" y="25932"/>
                </a:lnTo>
                <a:lnTo>
                  <a:pt x="226306" y="6784"/>
                </a:lnTo>
                <a:lnTo>
                  <a:pt x="178777" y="0"/>
                </a:lnTo>
                <a:lnTo>
                  <a:pt x="131253" y="6784"/>
                </a:lnTo>
                <a:lnTo>
                  <a:pt x="88548" y="25932"/>
                </a:lnTo>
                <a:lnTo>
                  <a:pt x="52365" y="55632"/>
                </a:lnTo>
                <a:lnTo>
                  <a:pt x="24409" y="94074"/>
                </a:lnTo>
                <a:lnTo>
                  <a:pt x="6386" y="139447"/>
                </a:lnTo>
                <a:lnTo>
                  <a:pt x="0" y="189941"/>
                </a:lnTo>
                <a:lnTo>
                  <a:pt x="6386" y="240440"/>
                </a:lnTo>
                <a:lnTo>
                  <a:pt x="24409" y="285817"/>
                </a:lnTo>
                <a:lnTo>
                  <a:pt x="52365" y="324261"/>
                </a:lnTo>
                <a:lnTo>
                  <a:pt x="88548" y="353962"/>
                </a:lnTo>
                <a:lnTo>
                  <a:pt x="131253" y="373110"/>
                </a:lnTo>
                <a:lnTo>
                  <a:pt x="178777" y="379895"/>
                </a:lnTo>
                <a:lnTo>
                  <a:pt x="226306" y="373110"/>
                </a:lnTo>
                <a:lnTo>
                  <a:pt x="269013" y="353962"/>
                </a:lnTo>
                <a:lnTo>
                  <a:pt x="305195" y="324261"/>
                </a:lnTo>
                <a:lnTo>
                  <a:pt x="333148" y="285817"/>
                </a:lnTo>
                <a:lnTo>
                  <a:pt x="351170" y="240440"/>
                </a:lnTo>
                <a:lnTo>
                  <a:pt x="357555" y="189941"/>
                </a:lnTo>
              </a:path>
            </a:pathLst>
          </a:custGeom>
          <a:ln w="11173">
            <a:solidFill>
              <a:srgbClr val="000000"/>
            </a:solidFill>
          </a:ln>
        </p:spPr>
        <p:txBody>
          <a:bodyPr wrap="square" lIns="0" tIns="0" rIns="0" bIns="0" rtlCol="0"/>
          <a:lstStyle/>
          <a:p>
            <a:endParaRPr/>
          </a:p>
        </p:txBody>
      </p:sp>
      <p:sp>
        <p:nvSpPr>
          <p:cNvPr id="5" name="object 5"/>
          <p:cNvSpPr/>
          <p:nvPr/>
        </p:nvSpPr>
        <p:spPr>
          <a:xfrm>
            <a:off x="3802913" y="3163747"/>
            <a:ext cx="358140" cy="380365"/>
          </a:xfrm>
          <a:custGeom>
            <a:avLst/>
            <a:gdLst/>
            <a:ahLst/>
            <a:cxnLst/>
            <a:rect l="l" t="t" r="r" b="b"/>
            <a:pathLst>
              <a:path w="358139" h="380364">
                <a:moveTo>
                  <a:pt x="357555" y="189941"/>
                </a:moveTo>
                <a:lnTo>
                  <a:pt x="351170" y="139447"/>
                </a:lnTo>
                <a:lnTo>
                  <a:pt x="333148" y="94074"/>
                </a:lnTo>
                <a:lnTo>
                  <a:pt x="305195" y="55632"/>
                </a:lnTo>
                <a:lnTo>
                  <a:pt x="269013" y="25932"/>
                </a:lnTo>
                <a:lnTo>
                  <a:pt x="226306" y="6784"/>
                </a:lnTo>
                <a:lnTo>
                  <a:pt x="178777" y="0"/>
                </a:lnTo>
                <a:lnTo>
                  <a:pt x="131253" y="6784"/>
                </a:lnTo>
                <a:lnTo>
                  <a:pt x="88548" y="25932"/>
                </a:lnTo>
                <a:lnTo>
                  <a:pt x="52365" y="55632"/>
                </a:lnTo>
                <a:lnTo>
                  <a:pt x="24409" y="94074"/>
                </a:lnTo>
                <a:lnTo>
                  <a:pt x="6386" y="139447"/>
                </a:lnTo>
                <a:lnTo>
                  <a:pt x="0" y="189941"/>
                </a:lnTo>
                <a:lnTo>
                  <a:pt x="6386" y="240440"/>
                </a:lnTo>
                <a:lnTo>
                  <a:pt x="24409" y="285817"/>
                </a:lnTo>
                <a:lnTo>
                  <a:pt x="52365" y="324261"/>
                </a:lnTo>
                <a:lnTo>
                  <a:pt x="88548" y="353962"/>
                </a:lnTo>
                <a:lnTo>
                  <a:pt x="131253" y="373110"/>
                </a:lnTo>
                <a:lnTo>
                  <a:pt x="178777" y="379895"/>
                </a:lnTo>
                <a:lnTo>
                  <a:pt x="226306" y="373110"/>
                </a:lnTo>
                <a:lnTo>
                  <a:pt x="269013" y="353962"/>
                </a:lnTo>
                <a:lnTo>
                  <a:pt x="305195" y="324261"/>
                </a:lnTo>
                <a:lnTo>
                  <a:pt x="333148" y="285817"/>
                </a:lnTo>
                <a:lnTo>
                  <a:pt x="351170" y="240440"/>
                </a:lnTo>
                <a:lnTo>
                  <a:pt x="357555" y="189941"/>
                </a:lnTo>
              </a:path>
            </a:pathLst>
          </a:custGeom>
          <a:ln w="11173">
            <a:solidFill>
              <a:srgbClr val="000000"/>
            </a:solidFill>
          </a:ln>
        </p:spPr>
        <p:txBody>
          <a:bodyPr wrap="square" lIns="0" tIns="0" rIns="0" bIns="0" rtlCol="0"/>
          <a:lstStyle/>
          <a:p>
            <a:endParaRPr/>
          </a:p>
        </p:txBody>
      </p:sp>
      <p:sp>
        <p:nvSpPr>
          <p:cNvPr id="6" name="object 6"/>
          <p:cNvSpPr txBox="1"/>
          <p:nvPr/>
        </p:nvSpPr>
        <p:spPr>
          <a:xfrm>
            <a:off x="4650587" y="2516149"/>
            <a:ext cx="213360" cy="212090"/>
          </a:xfrm>
          <a:prstGeom prst="rect">
            <a:avLst/>
          </a:prstGeom>
        </p:spPr>
        <p:txBody>
          <a:bodyPr vert="horz" wrap="square" lIns="0" tIns="0" rIns="0" bIns="0" rtlCol="0">
            <a:spAutoFit/>
          </a:bodyPr>
          <a:lstStyle/>
          <a:p>
            <a:pPr marL="12700">
              <a:lnSpc>
                <a:spcPct val="100000"/>
              </a:lnSpc>
            </a:pPr>
            <a:r>
              <a:rPr sz="1200" spc="15" dirty="0">
                <a:latin typeface="Courier New"/>
                <a:cs typeface="Courier New"/>
              </a:rPr>
              <a:t>R1</a:t>
            </a:r>
            <a:endParaRPr sz="1200">
              <a:latin typeface="Courier New"/>
              <a:cs typeface="Courier New"/>
            </a:endParaRPr>
          </a:p>
        </p:txBody>
      </p:sp>
      <p:sp>
        <p:nvSpPr>
          <p:cNvPr id="7" name="object 7"/>
          <p:cNvSpPr txBox="1"/>
          <p:nvPr/>
        </p:nvSpPr>
        <p:spPr>
          <a:xfrm>
            <a:off x="2360002" y="2616711"/>
            <a:ext cx="213360" cy="212090"/>
          </a:xfrm>
          <a:prstGeom prst="rect">
            <a:avLst/>
          </a:prstGeom>
        </p:spPr>
        <p:txBody>
          <a:bodyPr vert="horz" wrap="square" lIns="0" tIns="0" rIns="0" bIns="0" rtlCol="0">
            <a:spAutoFit/>
          </a:bodyPr>
          <a:lstStyle/>
          <a:p>
            <a:pPr marL="12700">
              <a:lnSpc>
                <a:spcPct val="100000"/>
              </a:lnSpc>
            </a:pPr>
            <a:r>
              <a:rPr sz="1200" spc="15" dirty="0">
                <a:latin typeface="Courier New"/>
                <a:cs typeface="Courier New"/>
              </a:rPr>
              <a:t>R2</a:t>
            </a:r>
            <a:endParaRPr sz="1200">
              <a:latin typeface="Courier New"/>
              <a:cs typeface="Courier New"/>
            </a:endParaRPr>
          </a:p>
        </p:txBody>
      </p:sp>
      <p:sp>
        <p:nvSpPr>
          <p:cNvPr id="8" name="object 8"/>
          <p:cNvSpPr/>
          <p:nvPr/>
        </p:nvSpPr>
        <p:spPr>
          <a:xfrm>
            <a:off x="2629687" y="2672105"/>
            <a:ext cx="1933575" cy="0"/>
          </a:xfrm>
          <a:custGeom>
            <a:avLst/>
            <a:gdLst/>
            <a:ahLst/>
            <a:cxnLst/>
            <a:rect l="l" t="t" r="r" b="b"/>
            <a:pathLst>
              <a:path w="1933575">
                <a:moveTo>
                  <a:pt x="0" y="0"/>
                </a:moveTo>
                <a:lnTo>
                  <a:pt x="1933028" y="0"/>
                </a:lnTo>
              </a:path>
            </a:pathLst>
          </a:custGeom>
          <a:ln w="11173">
            <a:solidFill>
              <a:srgbClr val="000000"/>
            </a:solidFill>
          </a:ln>
        </p:spPr>
        <p:txBody>
          <a:bodyPr wrap="square" lIns="0" tIns="0" rIns="0" bIns="0" rtlCol="0"/>
          <a:lstStyle/>
          <a:p>
            <a:endParaRPr/>
          </a:p>
        </p:txBody>
      </p:sp>
      <p:sp>
        <p:nvSpPr>
          <p:cNvPr id="9" name="object 9"/>
          <p:cNvSpPr/>
          <p:nvPr/>
        </p:nvSpPr>
        <p:spPr>
          <a:xfrm>
            <a:off x="4115777" y="2795015"/>
            <a:ext cx="548005" cy="447040"/>
          </a:xfrm>
          <a:custGeom>
            <a:avLst/>
            <a:gdLst/>
            <a:ahLst/>
            <a:cxnLst/>
            <a:rect l="l" t="t" r="r" b="b"/>
            <a:pathLst>
              <a:path w="548004" h="447039">
                <a:moveTo>
                  <a:pt x="547509" y="0"/>
                </a:moveTo>
                <a:lnTo>
                  <a:pt x="0" y="446938"/>
                </a:lnTo>
              </a:path>
            </a:pathLst>
          </a:custGeom>
          <a:ln w="11173">
            <a:solidFill>
              <a:srgbClr val="000000"/>
            </a:solidFill>
          </a:ln>
        </p:spPr>
        <p:txBody>
          <a:bodyPr wrap="square" lIns="0" tIns="0" rIns="0" bIns="0" rtlCol="0"/>
          <a:lstStyle/>
          <a:p>
            <a:endParaRPr/>
          </a:p>
        </p:txBody>
      </p:sp>
      <p:sp>
        <p:nvSpPr>
          <p:cNvPr id="10" name="object 10"/>
          <p:cNvSpPr/>
          <p:nvPr/>
        </p:nvSpPr>
        <p:spPr>
          <a:xfrm>
            <a:off x="2015147" y="2470975"/>
            <a:ext cx="279400" cy="167640"/>
          </a:xfrm>
          <a:custGeom>
            <a:avLst/>
            <a:gdLst/>
            <a:ahLst/>
            <a:cxnLst/>
            <a:rect l="l" t="t" r="r" b="b"/>
            <a:pathLst>
              <a:path w="279400" h="167639">
                <a:moveTo>
                  <a:pt x="0" y="0"/>
                </a:moveTo>
                <a:lnTo>
                  <a:pt x="279336" y="167601"/>
                </a:lnTo>
              </a:path>
            </a:pathLst>
          </a:custGeom>
          <a:ln w="11173">
            <a:solidFill>
              <a:srgbClr val="000000"/>
            </a:solidFill>
          </a:ln>
        </p:spPr>
        <p:txBody>
          <a:bodyPr wrap="square" lIns="0" tIns="0" rIns="0" bIns="0" rtlCol="0"/>
          <a:lstStyle/>
          <a:p>
            <a:endParaRPr/>
          </a:p>
        </p:txBody>
      </p:sp>
      <p:sp>
        <p:nvSpPr>
          <p:cNvPr id="11" name="object 11"/>
          <p:cNvSpPr/>
          <p:nvPr/>
        </p:nvSpPr>
        <p:spPr>
          <a:xfrm>
            <a:off x="4953800" y="2638577"/>
            <a:ext cx="424815" cy="0"/>
          </a:xfrm>
          <a:custGeom>
            <a:avLst/>
            <a:gdLst/>
            <a:ahLst/>
            <a:cxnLst/>
            <a:rect l="l" t="t" r="r" b="b"/>
            <a:pathLst>
              <a:path w="424814">
                <a:moveTo>
                  <a:pt x="0" y="0"/>
                </a:moveTo>
                <a:lnTo>
                  <a:pt x="424599" y="0"/>
                </a:lnTo>
              </a:path>
            </a:pathLst>
          </a:custGeom>
          <a:ln w="11173">
            <a:solidFill>
              <a:srgbClr val="000000"/>
            </a:solidFill>
          </a:ln>
        </p:spPr>
        <p:txBody>
          <a:bodyPr wrap="square" lIns="0" tIns="0" rIns="0" bIns="0" rtlCol="0"/>
          <a:lstStyle/>
          <a:p>
            <a:endParaRPr/>
          </a:p>
        </p:txBody>
      </p:sp>
      <p:sp>
        <p:nvSpPr>
          <p:cNvPr id="12" name="object 12"/>
          <p:cNvSpPr/>
          <p:nvPr/>
        </p:nvSpPr>
        <p:spPr>
          <a:xfrm>
            <a:off x="5367223" y="2135771"/>
            <a:ext cx="0" cy="1028065"/>
          </a:xfrm>
          <a:custGeom>
            <a:avLst/>
            <a:gdLst/>
            <a:ahLst/>
            <a:cxnLst/>
            <a:rect l="l" t="t" r="r" b="b"/>
            <a:pathLst>
              <a:path h="1028064">
                <a:moveTo>
                  <a:pt x="0" y="0"/>
                </a:moveTo>
                <a:lnTo>
                  <a:pt x="0" y="1027976"/>
                </a:lnTo>
              </a:path>
            </a:pathLst>
          </a:custGeom>
          <a:ln w="22347">
            <a:solidFill>
              <a:srgbClr val="000000"/>
            </a:solidFill>
          </a:ln>
        </p:spPr>
        <p:txBody>
          <a:bodyPr wrap="square" lIns="0" tIns="0" rIns="0" bIns="0" rtlCol="0"/>
          <a:lstStyle/>
          <a:p>
            <a:endParaRPr/>
          </a:p>
        </p:txBody>
      </p:sp>
      <p:sp>
        <p:nvSpPr>
          <p:cNvPr id="13" name="object 13"/>
          <p:cNvSpPr/>
          <p:nvPr/>
        </p:nvSpPr>
        <p:spPr>
          <a:xfrm>
            <a:off x="5378399" y="2359240"/>
            <a:ext cx="212725" cy="0"/>
          </a:xfrm>
          <a:custGeom>
            <a:avLst/>
            <a:gdLst/>
            <a:ahLst/>
            <a:cxnLst/>
            <a:rect l="l" t="t" r="r" b="b"/>
            <a:pathLst>
              <a:path w="212725">
                <a:moveTo>
                  <a:pt x="0" y="0"/>
                </a:moveTo>
                <a:lnTo>
                  <a:pt x="212293" y="0"/>
                </a:lnTo>
              </a:path>
            </a:pathLst>
          </a:custGeom>
          <a:ln w="11173">
            <a:solidFill>
              <a:srgbClr val="000000"/>
            </a:solidFill>
          </a:ln>
        </p:spPr>
        <p:txBody>
          <a:bodyPr wrap="square" lIns="0" tIns="0" rIns="0" bIns="0" rtlCol="0"/>
          <a:lstStyle/>
          <a:p>
            <a:endParaRPr/>
          </a:p>
        </p:txBody>
      </p:sp>
      <p:sp>
        <p:nvSpPr>
          <p:cNvPr id="14" name="object 14"/>
          <p:cNvSpPr/>
          <p:nvPr/>
        </p:nvSpPr>
        <p:spPr>
          <a:xfrm>
            <a:off x="5344871" y="2984969"/>
            <a:ext cx="257175" cy="0"/>
          </a:xfrm>
          <a:custGeom>
            <a:avLst/>
            <a:gdLst/>
            <a:ahLst/>
            <a:cxnLst/>
            <a:rect l="l" t="t" r="r" b="b"/>
            <a:pathLst>
              <a:path w="257175">
                <a:moveTo>
                  <a:pt x="0" y="0"/>
                </a:moveTo>
                <a:lnTo>
                  <a:pt x="256997" y="0"/>
                </a:lnTo>
              </a:path>
            </a:pathLst>
          </a:custGeom>
          <a:ln w="11173">
            <a:solidFill>
              <a:srgbClr val="000000"/>
            </a:solidFill>
          </a:ln>
        </p:spPr>
        <p:txBody>
          <a:bodyPr wrap="square" lIns="0" tIns="0" rIns="0" bIns="0" rtlCol="0"/>
          <a:lstStyle/>
          <a:p>
            <a:endParaRPr/>
          </a:p>
        </p:txBody>
      </p:sp>
      <p:sp>
        <p:nvSpPr>
          <p:cNvPr id="15" name="object 15"/>
          <p:cNvSpPr txBox="1"/>
          <p:nvPr/>
        </p:nvSpPr>
        <p:spPr>
          <a:xfrm>
            <a:off x="1879539" y="2393236"/>
            <a:ext cx="119380" cy="212090"/>
          </a:xfrm>
          <a:prstGeom prst="rect">
            <a:avLst/>
          </a:prstGeom>
        </p:spPr>
        <p:txBody>
          <a:bodyPr vert="horz" wrap="square" lIns="0" tIns="0" rIns="0" bIns="0" rtlCol="0">
            <a:spAutoFit/>
          </a:bodyPr>
          <a:lstStyle/>
          <a:p>
            <a:pPr marL="12700">
              <a:lnSpc>
                <a:spcPct val="100000"/>
              </a:lnSpc>
            </a:pPr>
            <a:r>
              <a:rPr sz="1200" spc="15" dirty="0">
                <a:latin typeface="Courier New"/>
                <a:cs typeface="Courier New"/>
              </a:rPr>
              <a:t>C</a:t>
            </a:r>
            <a:endParaRPr sz="1200">
              <a:latin typeface="Courier New"/>
              <a:cs typeface="Courier New"/>
            </a:endParaRPr>
          </a:p>
        </p:txBody>
      </p:sp>
      <p:sp>
        <p:nvSpPr>
          <p:cNvPr id="16" name="object 16"/>
          <p:cNvSpPr/>
          <p:nvPr/>
        </p:nvSpPr>
        <p:spPr>
          <a:xfrm>
            <a:off x="2316835" y="4616310"/>
            <a:ext cx="358140" cy="380365"/>
          </a:xfrm>
          <a:custGeom>
            <a:avLst/>
            <a:gdLst/>
            <a:ahLst/>
            <a:cxnLst/>
            <a:rect l="l" t="t" r="r" b="b"/>
            <a:pathLst>
              <a:path w="358139" h="380364">
                <a:moveTo>
                  <a:pt x="357543" y="189953"/>
                </a:moveTo>
                <a:lnTo>
                  <a:pt x="351157" y="139454"/>
                </a:lnTo>
                <a:lnTo>
                  <a:pt x="333136" y="94077"/>
                </a:lnTo>
                <a:lnTo>
                  <a:pt x="305184" y="55633"/>
                </a:lnTo>
                <a:lnTo>
                  <a:pt x="269004" y="25932"/>
                </a:lnTo>
                <a:lnTo>
                  <a:pt x="226300" y="6784"/>
                </a:lnTo>
                <a:lnTo>
                  <a:pt x="178777" y="0"/>
                </a:lnTo>
                <a:lnTo>
                  <a:pt x="131249" y="6784"/>
                </a:lnTo>
                <a:lnTo>
                  <a:pt x="88542" y="25932"/>
                </a:lnTo>
                <a:lnTo>
                  <a:pt x="52360" y="55633"/>
                </a:lnTo>
                <a:lnTo>
                  <a:pt x="24407" y="94077"/>
                </a:lnTo>
                <a:lnTo>
                  <a:pt x="6385" y="139454"/>
                </a:lnTo>
                <a:lnTo>
                  <a:pt x="0" y="189953"/>
                </a:lnTo>
                <a:lnTo>
                  <a:pt x="6385" y="240447"/>
                </a:lnTo>
                <a:lnTo>
                  <a:pt x="24407" y="285821"/>
                </a:lnTo>
                <a:lnTo>
                  <a:pt x="52360" y="324262"/>
                </a:lnTo>
                <a:lnTo>
                  <a:pt x="88542" y="353962"/>
                </a:lnTo>
                <a:lnTo>
                  <a:pt x="131249" y="373110"/>
                </a:lnTo>
                <a:lnTo>
                  <a:pt x="178777" y="379895"/>
                </a:lnTo>
                <a:lnTo>
                  <a:pt x="226300" y="373110"/>
                </a:lnTo>
                <a:lnTo>
                  <a:pt x="269004" y="353962"/>
                </a:lnTo>
                <a:lnTo>
                  <a:pt x="305184" y="324262"/>
                </a:lnTo>
                <a:lnTo>
                  <a:pt x="333136" y="285821"/>
                </a:lnTo>
                <a:lnTo>
                  <a:pt x="351157" y="240447"/>
                </a:lnTo>
                <a:lnTo>
                  <a:pt x="357543" y="189953"/>
                </a:lnTo>
              </a:path>
            </a:pathLst>
          </a:custGeom>
          <a:ln w="11173">
            <a:solidFill>
              <a:srgbClr val="000000"/>
            </a:solidFill>
          </a:ln>
        </p:spPr>
        <p:txBody>
          <a:bodyPr wrap="square" lIns="0" tIns="0" rIns="0" bIns="0" rtlCol="0"/>
          <a:lstStyle/>
          <a:p>
            <a:endParaRPr/>
          </a:p>
        </p:txBody>
      </p:sp>
      <p:sp>
        <p:nvSpPr>
          <p:cNvPr id="17" name="object 17"/>
          <p:cNvSpPr/>
          <p:nvPr/>
        </p:nvSpPr>
        <p:spPr>
          <a:xfrm>
            <a:off x="2640863" y="4917998"/>
            <a:ext cx="1195705" cy="514350"/>
          </a:xfrm>
          <a:custGeom>
            <a:avLst/>
            <a:gdLst/>
            <a:ahLst/>
            <a:cxnLst/>
            <a:rect l="l" t="t" r="r" b="b"/>
            <a:pathLst>
              <a:path w="1195704" h="514350">
                <a:moveTo>
                  <a:pt x="0" y="0"/>
                </a:moveTo>
                <a:lnTo>
                  <a:pt x="1195578" y="513981"/>
                </a:lnTo>
              </a:path>
            </a:pathLst>
          </a:custGeom>
          <a:ln w="11173">
            <a:solidFill>
              <a:srgbClr val="000000"/>
            </a:solidFill>
          </a:ln>
        </p:spPr>
        <p:txBody>
          <a:bodyPr wrap="square" lIns="0" tIns="0" rIns="0" bIns="0" rtlCol="0"/>
          <a:lstStyle/>
          <a:p>
            <a:endParaRPr/>
          </a:p>
        </p:txBody>
      </p:sp>
      <p:sp>
        <p:nvSpPr>
          <p:cNvPr id="18" name="object 18"/>
          <p:cNvSpPr/>
          <p:nvPr/>
        </p:nvSpPr>
        <p:spPr>
          <a:xfrm>
            <a:off x="4629759" y="4526914"/>
            <a:ext cx="358140" cy="380365"/>
          </a:xfrm>
          <a:custGeom>
            <a:avLst/>
            <a:gdLst/>
            <a:ahLst/>
            <a:cxnLst/>
            <a:rect l="l" t="t" r="r" b="b"/>
            <a:pathLst>
              <a:path w="358139" h="380364">
                <a:moveTo>
                  <a:pt x="357555" y="189953"/>
                </a:moveTo>
                <a:lnTo>
                  <a:pt x="351170" y="139458"/>
                </a:lnTo>
                <a:lnTo>
                  <a:pt x="333148" y="94083"/>
                </a:lnTo>
                <a:lnTo>
                  <a:pt x="305195" y="55638"/>
                </a:lnTo>
                <a:lnTo>
                  <a:pt x="269013" y="25935"/>
                </a:lnTo>
                <a:lnTo>
                  <a:pt x="226306" y="6785"/>
                </a:lnTo>
                <a:lnTo>
                  <a:pt x="178777" y="0"/>
                </a:lnTo>
                <a:lnTo>
                  <a:pt x="131253" y="6785"/>
                </a:lnTo>
                <a:lnTo>
                  <a:pt x="88548" y="25935"/>
                </a:lnTo>
                <a:lnTo>
                  <a:pt x="52365" y="55638"/>
                </a:lnTo>
                <a:lnTo>
                  <a:pt x="24409" y="94083"/>
                </a:lnTo>
                <a:lnTo>
                  <a:pt x="6386" y="139458"/>
                </a:lnTo>
                <a:lnTo>
                  <a:pt x="0" y="189953"/>
                </a:lnTo>
                <a:lnTo>
                  <a:pt x="6386" y="240448"/>
                </a:lnTo>
                <a:lnTo>
                  <a:pt x="24409" y="285824"/>
                </a:lnTo>
                <a:lnTo>
                  <a:pt x="52365" y="324269"/>
                </a:lnTo>
                <a:lnTo>
                  <a:pt x="88548" y="353972"/>
                </a:lnTo>
                <a:lnTo>
                  <a:pt x="131253" y="373122"/>
                </a:lnTo>
                <a:lnTo>
                  <a:pt x="178777" y="379907"/>
                </a:lnTo>
                <a:lnTo>
                  <a:pt x="226306" y="373122"/>
                </a:lnTo>
                <a:lnTo>
                  <a:pt x="269013" y="353972"/>
                </a:lnTo>
                <a:lnTo>
                  <a:pt x="305195" y="324269"/>
                </a:lnTo>
                <a:lnTo>
                  <a:pt x="333148" y="285824"/>
                </a:lnTo>
                <a:lnTo>
                  <a:pt x="351170" y="240448"/>
                </a:lnTo>
                <a:lnTo>
                  <a:pt x="357555" y="189953"/>
                </a:lnTo>
              </a:path>
            </a:pathLst>
          </a:custGeom>
          <a:ln w="11173">
            <a:solidFill>
              <a:srgbClr val="000000"/>
            </a:solidFill>
          </a:ln>
        </p:spPr>
        <p:txBody>
          <a:bodyPr wrap="square" lIns="0" tIns="0" rIns="0" bIns="0" rtlCol="0"/>
          <a:lstStyle/>
          <a:p>
            <a:endParaRPr/>
          </a:p>
        </p:txBody>
      </p:sp>
      <p:sp>
        <p:nvSpPr>
          <p:cNvPr id="19" name="object 19"/>
          <p:cNvSpPr/>
          <p:nvPr/>
        </p:nvSpPr>
        <p:spPr>
          <a:xfrm>
            <a:off x="3858780" y="5242026"/>
            <a:ext cx="358140" cy="380365"/>
          </a:xfrm>
          <a:custGeom>
            <a:avLst/>
            <a:gdLst/>
            <a:ahLst/>
            <a:cxnLst/>
            <a:rect l="l" t="t" r="r" b="b"/>
            <a:pathLst>
              <a:path w="358139" h="380364">
                <a:moveTo>
                  <a:pt x="357555" y="189953"/>
                </a:moveTo>
                <a:lnTo>
                  <a:pt x="351170" y="139458"/>
                </a:lnTo>
                <a:lnTo>
                  <a:pt x="333148" y="94083"/>
                </a:lnTo>
                <a:lnTo>
                  <a:pt x="305195" y="55638"/>
                </a:lnTo>
                <a:lnTo>
                  <a:pt x="269013" y="25935"/>
                </a:lnTo>
                <a:lnTo>
                  <a:pt x="226306" y="6785"/>
                </a:lnTo>
                <a:lnTo>
                  <a:pt x="178777" y="0"/>
                </a:lnTo>
                <a:lnTo>
                  <a:pt x="131253" y="6785"/>
                </a:lnTo>
                <a:lnTo>
                  <a:pt x="88548" y="25935"/>
                </a:lnTo>
                <a:lnTo>
                  <a:pt x="52365" y="55638"/>
                </a:lnTo>
                <a:lnTo>
                  <a:pt x="24409" y="94083"/>
                </a:lnTo>
                <a:lnTo>
                  <a:pt x="6386" y="139458"/>
                </a:lnTo>
                <a:lnTo>
                  <a:pt x="0" y="189953"/>
                </a:lnTo>
                <a:lnTo>
                  <a:pt x="6386" y="240448"/>
                </a:lnTo>
                <a:lnTo>
                  <a:pt x="24409" y="285824"/>
                </a:lnTo>
                <a:lnTo>
                  <a:pt x="52365" y="324269"/>
                </a:lnTo>
                <a:lnTo>
                  <a:pt x="88548" y="353972"/>
                </a:lnTo>
                <a:lnTo>
                  <a:pt x="131253" y="373122"/>
                </a:lnTo>
                <a:lnTo>
                  <a:pt x="178777" y="379907"/>
                </a:lnTo>
                <a:lnTo>
                  <a:pt x="226306" y="373122"/>
                </a:lnTo>
                <a:lnTo>
                  <a:pt x="269013" y="353972"/>
                </a:lnTo>
                <a:lnTo>
                  <a:pt x="305195" y="324269"/>
                </a:lnTo>
                <a:lnTo>
                  <a:pt x="333148" y="285824"/>
                </a:lnTo>
                <a:lnTo>
                  <a:pt x="351170" y="240448"/>
                </a:lnTo>
                <a:lnTo>
                  <a:pt x="357555" y="189953"/>
                </a:lnTo>
              </a:path>
            </a:pathLst>
          </a:custGeom>
          <a:ln w="11173">
            <a:solidFill>
              <a:srgbClr val="000000"/>
            </a:solidFill>
          </a:ln>
        </p:spPr>
        <p:txBody>
          <a:bodyPr wrap="square" lIns="0" tIns="0" rIns="0" bIns="0" rtlCol="0"/>
          <a:lstStyle/>
          <a:p>
            <a:endParaRPr/>
          </a:p>
        </p:txBody>
      </p:sp>
      <p:sp>
        <p:nvSpPr>
          <p:cNvPr id="20" name="object 20"/>
          <p:cNvSpPr txBox="1"/>
          <p:nvPr/>
        </p:nvSpPr>
        <p:spPr>
          <a:xfrm>
            <a:off x="4706454" y="4594440"/>
            <a:ext cx="213360" cy="212090"/>
          </a:xfrm>
          <a:prstGeom prst="rect">
            <a:avLst/>
          </a:prstGeom>
        </p:spPr>
        <p:txBody>
          <a:bodyPr vert="horz" wrap="square" lIns="0" tIns="0" rIns="0" bIns="0" rtlCol="0">
            <a:spAutoFit/>
          </a:bodyPr>
          <a:lstStyle/>
          <a:p>
            <a:pPr marL="12700">
              <a:lnSpc>
                <a:spcPct val="100000"/>
              </a:lnSpc>
            </a:pPr>
            <a:r>
              <a:rPr sz="1200" spc="15" dirty="0">
                <a:latin typeface="Courier New"/>
                <a:cs typeface="Courier New"/>
              </a:rPr>
              <a:t>R1</a:t>
            </a:r>
            <a:endParaRPr sz="1200">
              <a:latin typeface="Courier New"/>
              <a:cs typeface="Courier New"/>
            </a:endParaRPr>
          </a:p>
        </p:txBody>
      </p:sp>
      <p:sp>
        <p:nvSpPr>
          <p:cNvPr id="21" name="object 21"/>
          <p:cNvSpPr txBox="1"/>
          <p:nvPr/>
        </p:nvSpPr>
        <p:spPr>
          <a:xfrm>
            <a:off x="2415870" y="4695003"/>
            <a:ext cx="213360" cy="212090"/>
          </a:xfrm>
          <a:prstGeom prst="rect">
            <a:avLst/>
          </a:prstGeom>
        </p:spPr>
        <p:txBody>
          <a:bodyPr vert="horz" wrap="square" lIns="0" tIns="0" rIns="0" bIns="0" rtlCol="0">
            <a:spAutoFit/>
          </a:bodyPr>
          <a:lstStyle/>
          <a:p>
            <a:pPr marL="12700">
              <a:lnSpc>
                <a:spcPct val="100000"/>
              </a:lnSpc>
            </a:pPr>
            <a:r>
              <a:rPr sz="1200" spc="15" dirty="0">
                <a:latin typeface="Courier New"/>
                <a:cs typeface="Courier New"/>
              </a:rPr>
              <a:t>R2</a:t>
            </a:r>
            <a:endParaRPr sz="1200">
              <a:latin typeface="Courier New"/>
              <a:cs typeface="Courier New"/>
            </a:endParaRPr>
          </a:p>
        </p:txBody>
      </p:sp>
      <p:sp>
        <p:nvSpPr>
          <p:cNvPr id="22" name="object 22"/>
          <p:cNvSpPr/>
          <p:nvPr/>
        </p:nvSpPr>
        <p:spPr>
          <a:xfrm>
            <a:off x="2685554" y="4750396"/>
            <a:ext cx="1933575" cy="0"/>
          </a:xfrm>
          <a:custGeom>
            <a:avLst/>
            <a:gdLst/>
            <a:ahLst/>
            <a:cxnLst/>
            <a:rect l="l" t="t" r="r" b="b"/>
            <a:pathLst>
              <a:path w="1933575">
                <a:moveTo>
                  <a:pt x="0" y="0"/>
                </a:moveTo>
                <a:lnTo>
                  <a:pt x="1933028" y="0"/>
                </a:lnTo>
              </a:path>
            </a:pathLst>
          </a:custGeom>
          <a:ln w="11173">
            <a:solidFill>
              <a:srgbClr val="000000"/>
            </a:solidFill>
          </a:ln>
        </p:spPr>
        <p:txBody>
          <a:bodyPr wrap="square" lIns="0" tIns="0" rIns="0" bIns="0" rtlCol="0"/>
          <a:lstStyle/>
          <a:p>
            <a:endParaRPr/>
          </a:p>
        </p:txBody>
      </p:sp>
      <p:sp>
        <p:nvSpPr>
          <p:cNvPr id="23" name="object 23"/>
          <p:cNvSpPr/>
          <p:nvPr/>
        </p:nvSpPr>
        <p:spPr>
          <a:xfrm>
            <a:off x="4171645" y="4873294"/>
            <a:ext cx="548005" cy="447040"/>
          </a:xfrm>
          <a:custGeom>
            <a:avLst/>
            <a:gdLst/>
            <a:ahLst/>
            <a:cxnLst/>
            <a:rect l="l" t="t" r="r" b="b"/>
            <a:pathLst>
              <a:path w="548004" h="447039">
                <a:moveTo>
                  <a:pt x="547509" y="0"/>
                </a:moveTo>
                <a:lnTo>
                  <a:pt x="0" y="446951"/>
                </a:lnTo>
              </a:path>
            </a:pathLst>
          </a:custGeom>
          <a:ln w="11173">
            <a:solidFill>
              <a:srgbClr val="000000"/>
            </a:solidFill>
          </a:ln>
        </p:spPr>
        <p:txBody>
          <a:bodyPr wrap="square" lIns="0" tIns="0" rIns="0" bIns="0" rtlCol="0"/>
          <a:lstStyle/>
          <a:p>
            <a:endParaRPr/>
          </a:p>
        </p:txBody>
      </p:sp>
      <p:sp>
        <p:nvSpPr>
          <p:cNvPr id="24" name="object 24"/>
          <p:cNvSpPr/>
          <p:nvPr/>
        </p:nvSpPr>
        <p:spPr>
          <a:xfrm>
            <a:off x="2071014" y="4549266"/>
            <a:ext cx="279400" cy="167640"/>
          </a:xfrm>
          <a:custGeom>
            <a:avLst/>
            <a:gdLst/>
            <a:ahLst/>
            <a:cxnLst/>
            <a:rect l="l" t="t" r="r" b="b"/>
            <a:pathLst>
              <a:path w="279400" h="167639">
                <a:moveTo>
                  <a:pt x="0" y="0"/>
                </a:moveTo>
                <a:lnTo>
                  <a:pt x="279336" y="167601"/>
                </a:lnTo>
              </a:path>
            </a:pathLst>
          </a:custGeom>
          <a:ln w="11173">
            <a:solidFill>
              <a:srgbClr val="000000"/>
            </a:solidFill>
          </a:ln>
        </p:spPr>
        <p:txBody>
          <a:bodyPr wrap="square" lIns="0" tIns="0" rIns="0" bIns="0" rtlCol="0"/>
          <a:lstStyle/>
          <a:p>
            <a:endParaRPr/>
          </a:p>
        </p:txBody>
      </p:sp>
      <p:sp>
        <p:nvSpPr>
          <p:cNvPr id="25" name="object 25"/>
          <p:cNvSpPr/>
          <p:nvPr/>
        </p:nvSpPr>
        <p:spPr>
          <a:xfrm>
            <a:off x="5009667" y="4716868"/>
            <a:ext cx="424815" cy="0"/>
          </a:xfrm>
          <a:custGeom>
            <a:avLst/>
            <a:gdLst/>
            <a:ahLst/>
            <a:cxnLst/>
            <a:rect l="l" t="t" r="r" b="b"/>
            <a:pathLst>
              <a:path w="424814">
                <a:moveTo>
                  <a:pt x="0" y="0"/>
                </a:moveTo>
                <a:lnTo>
                  <a:pt x="424599" y="0"/>
                </a:lnTo>
              </a:path>
            </a:pathLst>
          </a:custGeom>
          <a:ln w="11173">
            <a:solidFill>
              <a:srgbClr val="000000"/>
            </a:solidFill>
          </a:ln>
        </p:spPr>
        <p:txBody>
          <a:bodyPr wrap="square" lIns="0" tIns="0" rIns="0" bIns="0" rtlCol="0"/>
          <a:lstStyle/>
          <a:p>
            <a:endParaRPr/>
          </a:p>
        </p:txBody>
      </p:sp>
      <p:sp>
        <p:nvSpPr>
          <p:cNvPr id="26" name="object 26"/>
          <p:cNvSpPr/>
          <p:nvPr/>
        </p:nvSpPr>
        <p:spPr>
          <a:xfrm>
            <a:off x="5423090" y="4214062"/>
            <a:ext cx="0" cy="1028065"/>
          </a:xfrm>
          <a:custGeom>
            <a:avLst/>
            <a:gdLst/>
            <a:ahLst/>
            <a:cxnLst/>
            <a:rect l="l" t="t" r="r" b="b"/>
            <a:pathLst>
              <a:path h="1028064">
                <a:moveTo>
                  <a:pt x="0" y="0"/>
                </a:moveTo>
                <a:lnTo>
                  <a:pt x="0" y="1027963"/>
                </a:lnTo>
              </a:path>
            </a:pathLst>
          </a:custGeom>
          <a:ln w="22347">
            <a:solidFill>
              <a:srgbClr val="000000"/>
            </a:solidFill>
          </a:ln>
        </p:spPr>
        <p:txBody>
          <a:bodyPr wrap="square" lIns="0" tIns="0" rIns="0" bIns="0" rtlCol="0"/>
          <a:lstStyle/>
          <a:p>
            <a:endParaRPr/>
          </a:p>
        </p:txBody>
      </p:sp>
      <p:sp>
        <p:nvSpPr>
          <p:cNvPr id="27" name="object 27"/>
          <p:cNvSpPr/>
          <p:nvPr/>
        </p:nvSpPr>
        <p:spPr>
          <a:xfrm>
            <a:off x="5434266" y="4437532"/>
            <a:ext cx="212725" cy="0"/>
          </a:xfrm>
          <a:custGeom>
            <a:avLst/>
            <a:gdLst/>
            <a:ahLst/>
            <a:cxnLst/>
            <a:rect l="l" t="t" r="r" b="b"/>
            <a:pathLst>
              <a:path w="212725">
                <a:moveTo>
                  <a:pt x="0" y="0"/>
                </a:moveTo>
                <a:lnTo>
                  <a:pt x="212293" y="0"/>
                </a:lnTo>
              </a:path>
            </a:pathLst>
          </a:custGeom>
          <a:ln w="11173">
            <a:solidFill>
              <a:srgbClr val="000000"/>
            </a:solidFill>
          </a:ln>
        </p:spPr>
        <p:txBody>
          <a:bodyPr wrap="square" lIns="0" tIns="0" rIns="0" bIns="0" rtlCol="0"/>
          <a:lstStyle/>
          <a:p>
            <a:endParaRPr/>
          </a:p>
        </p:txBody>
      </p:sp>
      <p:sp>
        <p:nvSpPr>
          <p:cNvPr id="28" name="object 28"/>
          <p:cNvSpPr/>
          <p:nvPr/>
        </p:nvSpPr>
        <p:spPr>
          <a:xfrm>
            <a:off x="5400738" y="5063248"/>
            <a:ext cx="257175" cy="0"/>
          </a:xfrm>
          <a:custGeom>
            <a:avLst/>
            <a:gdLst/>
            <a:ahLst/>
            <a:cxnLst/>
            <a:rect l="l" t="t" r="r" b="b"/>
            <a:pathLst>
              <a:path w="257175">
                <a:moveTo>
                  <a:pt x="0" y="0"/>
                </a:moveTo>
                <a:lnTo>
                  <a:pt x="256997" y="0"/>
                </a:lnTo>
              </a:path>
            </a:pathLst>
          </a:custGeom>
          <a:ln w="11173">
            <a:solidFill>
              <a:srgbClr val="000000"/>
            </a:solidFill>
          </a:ln>
        </p:spPr>
        <p:txBody>
          <a:bodyPr wrap="square" lIns="0" tIns="0" rIns="0" bIns="0" rtlCol="0"/>
          <a:lstStyle/>
          <a:p>
            <a:endParaRPr/>
          </a:p>
        </p:txBody>
      </p:sp>
      <p:sp>
        <p:nvSpPr>
          <p:cNvPr id="29" name="object 29"/>
          <p:cNvSpPr txBox="1"/>
          <p:nvPr/>
        </p:nvSpPr>
        <p:spPr>
          <a:xfrm>
            <a:off x="5700903" y="4281576"/>
            <a:ext cx="119380" cy="212090"/>
          </a:xfrm>
          <a:prstGeom prst="rect">
            <a:avLst/>
          </a:prstGeom>
        </p:spPr>
        <p:txBody>
          <a:bodyPr vert="horz" wrap="square" lIns="0" tIns="0" rIns="0" bIns="0" rtlCol="0">
            <a:spAutoFit/>
          </a:bodyPr>
          <a:lstStyle/>
          <a:p>
            <a:pPr marL="12700">
              <a:lnSpc>
                <a:spcPct val="100000"/>
              </a:lnSpc>
            </a:pPr>
            <a:r>
              <a:rPr sz="1200" spc="15" dirty="0">
                <a:latin typeface="Courier New"/>
                <a:cs typeface="Courier New"/>
              </a:rPr>
              <a:t>A</a:t>
            </a:r>
            <a:endParaRPr sz="1200">
              <a:latin typeface="Courier New"/>
              <a:cs typeface="Courier New"/>
            </a:endParaRPr>
          </a:p>
        </p:txBody>
      </p:sp>
      <p:sp>
        <p:nvSpPr>
          <p:cNvPr id="30" name="object 30"/>
          <p:cNvSpPr txBox="1"/>
          <p:nvPr/>
        </p:nvSpPr>
        <p:spPr>
          <a:xfrm>
            <a:off x="1924229" y="4382138"/>
            <a:ext cx="119380" cy="212090"/>
          </a:xfrm>
          <a:prstGeom prst="rect">
            <a:avLst/>
          </a:prstGeom>
        </p:spPr>
        <p:txBody>
          <a:bodyPr vert="horz" wrap="square" lIns="0" tIns="0" rIns="0" bIns="0" rtlCol="0">
            <a:spAutoFit/>
          </a:bodyPr>
          <a:lstStyle/>
          <a:p>
            <a:pPr marL="12700">
              <a:lnSpc>
                <a:spcPct val="100000"/>
              </a:lnSpc>
            </a:pPr>
            <a:r>
              <a:rPr sz="1200" spc="15" dirty="0">
                <a:latin typeface="Courier New"/>
                <a:cs typeface="Courier New"/>
              </a:rPr>
              <a:t>C</a:t>
            </a:r>
            <a:endParaRPr sz="1200">
              <a:latin typeface="Courier New"/>
              <a:cs typeface="Courier New"/>
            </a:endParaRPr>
          </a:p>
        </p:txBody>
      </p:sp>
      <p:sp>
        <p:nvSpPr>
          <p:cNvPr id="31" name="object 31"/>
          <p:cNvSpPr txBox="1"/>
          <p:nvPr/>
        </p:nvSpPr>
        <p:spPr>
          <a:xfrm>
            <a:off x="2147701" y="4680327"/>
            <a:ext cx="186690" cy="186690"/>
          </a:xfrm>
          <a:prstGeom prst="rect">
            <a:avLst/>
          </a:prstGeom>
        </p:spPr>
        <p:txBody>
          <a:bodyPr vert="horz" wrap="square" lIns="0" tIns="0" rIns="0" bIns="0" rtlCol="0">
            <a:spAutoFit/>
          </a:bodyPr>
          <a:lstStyle/>
          <a:p>
            <a:pPr marL="12700">
              <a:lnSpc>
                <a:spcPct val="100000"/>
              </a:lnSpc>
            </a:pPr>
            <a:r>
              <a:rPr sz="1050" b="1" dirty="0">
                <a:latin typeface="Courier New"/>
                <a:cs typeface="Courier New"/>
              </a:rPr>
              <a:t>P5</a:t>
            </a:r>
            <a:endParaRPr sz="1050">
              <a:latin typeface="Courier New"/>
              <a:cs typeface="Courier New"/>
            </a:endParaRPr>
          </a:p>
        </p:txBody>
      </p:sp>
      <p:sp>
        <p:nvSpPr>
          <p:cNvPr id="32" name="object 32"/>
          <p:cNvSpPr txBox="1"/>
          <p:nvPr/>
        </p:nvSpPr>
        <p:spPr>
          <a:xfrm>
            <a:off x="2684034" y="4546243"/>
            <a:ext cx="186690" cy="186690"/>
          </a:xfrm>
          <a:prstGeom prst="rect">
            <a:avLst/>
          </a:prstGeom>
        </p:spPr>
        <p:txBody>
          <a:bodyPr vert="horz" wrap="square" lIns="0" tIns="0" rIns="0" bIns="0" rtlCol="0">
            <a:spAutoFit/>
          </a:bodyPr>
          <a:lstStyle/>
          <a:p>
            <a:pPr marL="12700">
              <a:lnSpc>
                <a:spcPct val="100000"/>
              </a:lnSpc>
            </a:pPr>
            <a:r>
              <a:rPr sz="1050" b="1" dirty="0">
                <a:latin typeface="Courier New"/>
                <a:cs typeface="Courier New"/>
              </a:rPr>
              <a:t>P4</a:t>
            </a:r>
            <a:endParaRPr sz="1050">
              <a:latin typeface="Courier New"/>
              <a:cs typeface="Courier New"/>
            </a:endParaRPr>
          </a:p>
        </p:txBody>
      </p:sp>
      <p:sp>
        <p:nvSpPr>
          <p:cNvPr id="33" name="object 33"/>
          <p:cNvSpPr txBox="1"/>
          <p:nvPr/>
        </p:nvSpPr>
        <p:spPr>
          <a:xfrm>
            <a:off x="4438284" y="4535069"/>
            <a:ext cx="767715" cy="186690"/>
          </a:xfrm>
          <a:prstGeom prst="rect">
            <a:avLst/>
          </a:prstGeom>
        </p:spPr>
        <p:txBody>
          <a:bodyPr vert="horz" wrap="square" lIns="0" tIns="0" rIns="0" bIns="0" rtlCol="0">
            <a:spAutoFit/>
          </a:bodyPr>
          <a:lstStyle/>
          <a:p>
            <a:pPr marL="12700">
              <a:lnSpc>
                <a:spcPct val="100000"/>
              </a:lnSpc>
              <a:tabLst>
                <a:tab pos="593090" algn="l"/>
              </a:tabLst>
            </a:pPr>
            <a:r>
              <a:rPr sz="1050" b="1" dirty="0">
                <a:latin typeface="Courier New"/>
                <a:cs typeface="Courier New"/>
              </a:rPr>
              <a:t>P2	</a:t>
            </a:r>
            <a:r>
              <a:rPr sz="1575" b="1" baseline="5291" dirty="0">
                <a:latin typeface="Courier New"/>
                <a:cs typeface="Courier New"/>
              </a:rPr>
              <a:t>P1</a:t>
            </a:r>
            <a:endParaRPr sz="1575" baseline="5291">
              <a:latin typeface="Courier New"/>
              <a:cs typeface="Courier New"/>
            </a:endParaRPr>
          </a:p>
        </p:txBody>
      </p:sp>
      <p:sp>
        <p:nvSpPr>
          <p:cNvPr id="34" name="object 34"/>
          <p:cNvSpPr/>
          <p:nvPr/>
        </p:nvSpPr>
        <p:spPr>
          <a:xfrm>
            <a:off x="1679930" y="3767111"/>
            <a:ext cx="4224020" cy="0"/>
          </a:xfrm>
          <a:custGeom>
            <a:avLst/>
            <a:gdLst/>
            <a:ahLst/>
            <a:cxnLst/>
            <a:rect l="l" t="t" r="r" b="b"/>
            <a:pathLst>
              <a:path w="4224020">
                <a:moveTo>
                  <a:pt x="0" y="0"/>
                </a:moveTo>
                <a:lnTo>
                  <a:pt x="4223626" y="0"/>
                </a:lnTo>
              </a:path>
            </a:pathLst>
          </a:custGeom>
          <a:ln w="22347">
            <a:solidFill>
              <a:srgbClr val="000000"/>
            </a:solidFill>
          </a:ln>
        </p:spPr>
        <p:txBody>
          <a:bodyPr wrap="square" lIns="0" tIns="0" rIns="0" bIns="0" rtlCol="0"/>
          <a:lstStyle/>
          <a:p>
            <a:endParaRPr/>
          </a:p>
        </p:txBody>
      </p:sp>
      <p:sp>
        <p:nvSpPr>
          <p:cNvPr id="35" name="object 35"/>
          <p:cNvSpPr/>
          <p:nvPr/>
        </p:nvSpPr>
        <p:spPr>
          <a:xfrm>
            <a:off x="1769325" y="5945962"/>
            <a:ext cx="4224020" cy="0"/>
          </a:xfrm>
          <a:custGeom>
            <a:avLst/>
            <a:gdLst/>
            <a:ahLst/>
            <a:cxnLst/>
            <a:rect l="l" t="t" r="r" b="b"/>
            <a:pathLst>
              <a:path w="4224020">
                <a:moveTo>
                  <a:pt x="0" y="0"/>
                </a:moveTo>
                <a:lnTo>
                  <a:pt x="4223613" y="0"/>
                </a:lnTo>
              </a:path>
            </a:pathLst>
          </a:custGeom>
          <a:ln w="22347">
            <a:solidFill>
              <a:srgbClr val="000000"/>
            </a:solidFill>
          </a:ln>
        </p:spPr>
        <p:txBody>
          <a:bodyPr wrap="square" lIns="0" tIns="0" rIns="0" bIns="0" rtlCol="0"/>
          <a:lstStyle/>
          <a:p>
            <a:endParaRPr/>
          </a:p>
        </p:txBody>
      </p:sp>
      <p:sp>
        <p:nvSpPr>
          <p:cNvPr id="36" name="object 36"/>
          <p:cNvSpPr txBox="1"/>
          <p:nvPr/>
        </p:nvSpPr>
        <p:spPr>
          <a:xfrm>
            <a:off x="1745449" y="4918471"/>
            <a:ext cx="4064000" cy="960755"/>
          </a:xfrm>
          <a:prstGeom prst="rect">
            <a:avLst/>
          </a:prstGeom>
        </p:spPr>
        <p:txBody>
          <a:bodyPr vert="horz" wrap="square" lIns="0" tIns="0" rIns="0" bIns="0" rtlCol="0">
            <a:spAutoFit/>
          </a:bodyPr>
          <a:lstStyle/>
          <a:p>
            <a:pPr marL="3956685">
              <a:lnSpc>
                <a:spcPct val="100000"/>
              </a:lnSpc>
            </a:pPr>
            <a:r>
              <a:rPr sz="1200" spc="15" dirty="0">
                <a:latin typeface="Courier New"/>
                <a:cs typeface="Courier New"/>
              </a:rPr>
              <a:t>B</a:t>
            </a:r>
            <a:endParaRPr sz="1200">
              <a:latin typeface="Courier New"/>
              <a:cs typeface="Courier New"/>
            </a:endParaRPr>
          </a:p>
          <a:p>
            <a:pPr>
              <a:lnSpc>
                <a:spcPct val="100000"/>
              </a:lnSpc>
            </a:pPr>
            <a:endParaRPr sz="1500">
              <a:latin typeface="Times New Roman"/>
              <a:cs typeface="Times New Roman"/>
            </a:endParaRPr>
          </a:p>
          <a:p>
            <a:pPr marL="596265" algn="ctr">
              <a:lnSpc>
                <a:spcPct val="100000"/>
              </a:lnSpc>
            </a:pPr>
            <a:r>
              <a:rPr sz="1200" spc="15" dirty="0">
                <a:latin typeface="Courier New"/>
                <a:cs typeface="Courier New"/>
              </a:rPr>
              <a:t>R3</a:t>
            </a:r>
            <a:endParaRPr sz="1200">
              <a:latin typeface="Courier New"/>
              <a:cs typeface="Courier New"/>
            </a:endParaRPr>
          </a:p>
          <a:p>
            <a:pPr>
              <a:lnSpc>
                <a:spcPct val="100000"/>
              </a:lnSpc>
              <a:spcBef>
                <a:spcPts val="20"/>
              </a:spcBef>
            </a:pPr>
            <a:endParaRPr sz="1100">
              <a:latin typeface="Times New Roman"/>
              <a:cs typeface="Times New Roman"/>
            </a:endParaRPr>
          </a:p>
          <a:p>
            <a:pPr marL="12700">
              <a:lnSpc>
                <a:spcPct val="100000"/>
              </a:lnSpc>
            </a:pPr>
            <a:r>
              <a:rPr sz="1200" spc="15" dirty="0">
                <a:latin typeface="Courier New"/>
                <a:cs typeface="Courier New"/>
              </a:rPr>
              <a:t>STEP 2: COMPUTE</a:t>
            </a:r>
            <a:r>
              <a:rPr sz="1200" spc="-10" dirty="0">
                <a:latin typeface="Courier New"/>
                <a:cs typeface="Courier New"/>
              </a:rPr>
              <a:t> </a:t>
            </a:r>
            <a:r>
              <a:rPr sz="1200" spc="15" dirty="0">
                <a:latin typeface="Courier New"/>
                <a:cs typeface="Courier New"/>
              </a:rPr>
              <a:t>ROUTES</a:t>
            </a:r>
            <a:endParaRPr sz="1200">
              <a:latin typeface="Courier New"/>
              <a:cs typeface="Courier New"/>
            </a:endParaRPr>
          </a:p>
        </p:txBody>
      </p:sp>
      <p:sp>
        <p:nvSpPr>
          <p:cNvPr id="37" name="object 37"/>
          <p:cNvSpPr txBox="1"/>
          <p:nvPr/>
        </p:nvSpPr>
        <p:spPr>
          <a:xfrm>
            <a:off x="1778970" y="6806806"/>
            <a:ext cx="1433830" cy="212090"/>
          </a:xfrm>
          <a:prstGeom prst="rect">
            <a:avLst/>
          </a:prstGeom>
        </p:spPr>
        <p:txBody>
          <a:bodyPr vert="horz" wrap="square" lIns="0" tIns="0" rIns="0" bIns="0" rtlCol="0">
            <a:spAutoFit/>
          </a:bodyPr>
          <a:lstStyle/>
          <a:p>
            <a:pPr marL="12700">
              <a:lnSpc>
                <a:spcPct val="100000"/>
              </a:lnSpc>
            </a:pPr>
            <a:r>
              <a:rPr sz="1200" spc="15" dirty="0">
                <a:latin typeface="Courier New"/>
                <a:cs typeface="Courier New"/>
              </a:rPr>
              <a:t>STEP 3:</a:t>
            </a:r>
            <a:r>
              <a:rPr sz="1200" spc="-35" dirty="0">
                <a:latin typeface="Courier New"/>
                <a:cs typeface="Courier New"/>
              </a:rPr>
              <a:t> </a:t>
            </a:r>
            <a:r>
              <a:rPr sz="1200" spc="15" dirty="0">
                <a:latin typeface="Courier New"/>
                <a:cs typeface="Courier New"/>
              </a:rPr>
              <a:t>FORWARD</a:t>
            </a:r>
            <a:endParaRPr sz="1200">
              <a:latin typeface="Courier New"/>
              <a:cs typeface="Courier New"/>
            </a:endParaRPr>
          </a:p>
        </p:txBody>
      </p:sp>
      <p:sp>
        <p:nvSpPr>
          <p:cNvPr id="38" name="object 38"/>
          <p:cNvSpPr txBox="1"/>
          <p:nvPr/>
        </p:nvSpPr>
        <p:spPr>
          <a:xfrm>
            <a:off x="1734276" y="2149423"/>
            <a:ext cx="588645" cy="186690"/>
          </a:xfrm>
          <a:prstGeom prst="rect">
            <a:avLst/>
          </a:prstGeom>
        </p:spPr>
        <p:txBody>
          <a:bodyPr vert="horz" wrap="square" lIns="0" tIns="0" rIns="0" bIns="0" rtlCol="0">
            <a:spAutoFit/>
          </a:bodyPr>
          <a:lstStyle/>
          <a:p>
            <a:pPr marL="12700">
              <a:lnSpc>
                <a:spcPct val="100000"/>
              </a:lnSpc>
            </a:pPr>
            <a:r>
              <a:rPr sz="1050" dirty="0">
                <a:latin typeface="Courier New"/>
                <a:cs typeface="Courier New"/>
              </a:rPr>
              <a:t>(123.m)</a:t>
            </a:r>
            <a:endParaRPr sz="1050">
              <a:latin typeface="Courier New"/>
              <a:cs typeface="Courier New"/>
            </a:endParaRPr>
          </a:p>
        </p:txBody>
      </p:sp>
      <p:sp>
        <p:nvSpPr>
          <p:cNvPr id="39" name="object 39"/>
          <p:cNvSpPr txBox="1"/>
          <p:nvPr/>
        </p:nvSpPr>
        <p:spPr>
          <a:xfrm>
            <a:off x="5477423" y="2203284"/>
            <a:ext cx="588645" cy="356235"/>
          </a:xfrm>
          <a:prstGeom prst="rect">
            <a:avLst/>
          </a:prstGeom>
        </p:spPr>
        <p:txBody>
          <a:bodyPr vert="horz" wrap="square" lIns="0" tIns="0" rIns="0" bIns="0" rtlCol="0">
            <a:spAutoFit/>
          </a:bodyPr>
          <a:lstStyle/>
          <a:p>
            <a:pPr marL="179705">
              <a:lnSpc>
                <a:spcPts val="1390"/>
              </a:lnSpc>
            </a:pPr>
            <a:r>
              <a:rPr sz="1200" spc="15" dirty="0">
                <a:latin typeface="Courier New"/>
                <a:cs typeface="Courier New"/>
              </a:rPr>
              <a:t>A</a:t>
            </a:r>
            <a:endParaRPr sz="1200">
              <a:latin typeface="Courier New"/>
              <a:cs typeface="Courier New"/>
            </a:endParaRPr>
          </a:p>
          <a:p>
            <a:pPr marL="12700">
              <a:lnSpc>
                <a:spcPts val="1210"/>
              </a:lnSpc>
            </a:pPr>
            <a:r>
              <a:rPr sz="1050" dirty="0">
                <a:latin typeface="Courier New"/>
                <a:cs typeface="Courier New"/>
              </a:rPr>
              <a:t>(128.l)</a:t>
            </a:r>
            <a:endParaRPr sz="1050">
              <a:latin typeface="Courier New"/>
              <a:cs typeface="Courier New"/>
            </a:endParaRPr>
          </a:p>
        </p:txBody>
      </p:sp>
      <p:sp>
        <p:nvSpPr>
          <p:cNvPr id="40" name="object 40"/>
          <p:cNvSpPr txBox="1"/>
          <p:nvPr/>
        </p:nvSpPr>
        <p:spPr>
          <a:xfrm>
            <a:off x="1734276" y="2840180"/>
            <a:ext cx="4365625" cy="882650"/>
          </a:xfrm>
          <a:prstGeom prst="rect">
            <a:avLst/>
          </a:prstGeom>
        </p:spPr>
        <p:txBody>
          <a:bodyPr vert="horz" wrap="square" lIns="0" tIns="0" rIns="0" bIns="0" rtlCol="0">
            <a:spAutoFit/>
          </a:bodyPr>
          <a:lstStyle/>
          <a:p>
            <a:pPr marR="351155" algn="r">
              <a:lnSpc>
                <a:spcPct val="100000"/>
              </a:lnSpc>
            </a:pPr>
            <a:r>
              <a:rPr sz="1200" spc="15" dirty="0">
                <a:latin typeface="Courier New"/>
                <a:cs typeface="Courier New"/>
              </a:rPr>
              <a:t>B</a:t>
            </a:r>
            <a:endParaRPr sz="1200">
              <a:latin typeface="Courier New"/>
              <a:cs typeface="Courier New"/>
            </a:endParaRPr>
          </a:p>
          <a:p>
            <a:pPr marL="3789045">
              <a:lnSpc>
                <a:spcPct val="100000"/>
              </a:lnSpc>
              <a:spcBef>
                <a:spcPts val="70"/>
              </a:spcBef>
            </a:pPr>
            <a:r>
              <a:rPr sz="1050" dirty="0">
                <a:latin typeface="Courier New"/>
                <a:cs typeface="Courier New"/>
              </a:rPr>
              <a:t>(128.n)</a:t>
            </a:r>
            <a:endParaRPr sz="1050">
              <a:latin typeface="Courier New"/>
              <a:cs typeface="Courier New"/>
            </a:endParaRPr>
          </a:p>
          <a:p>
            <a:pPr marL="2191385">
              <a:lnSpc>
                <a:spcPct val="100000"/>
              </a:lnSpc>
              <a:spcBef>
                <a:spcPts val="395"/>
              </a:spcBef>
            </a:pPr>
            <a:r>
              <a:rPr sz="1200" spc="15" dirty="0">
                <a:latin typeface="Courier New"/>
                <a:cs typeface="Courier New"/>
              </a:rPr>
              <a:t>R3</a:t>
            </a:r>
            <a:endParaRPr sz="1200">
              <a:latin typeface="Courier New"/>
              <a:cs typeface="Courier New"/>
            </a:endParaRPr>
          </a:p>
          <a:p>
            <a:pPr marL="12700">
              <a:lnSpc>
                <a:spcPct val="100000"/>
              </a:lnSpc>
              <a:spcBef>
                <a:spcPts val="670"/>
              </a:spcBef>
            </a:pPr>
            <a:r>
              <a:rPr sz="1200" spc="15" dirty="0">
                <a:latin typeface="Courier New"/>
                <a:cs typeface="Courier New"/>
              </a:rPr>
              <a:t>STEP 1: FIND</a:t>
            </a:r>
            <a:r>
              <a:rPr sz="1200" spc="-10" dirty="0">
                <a:latin typeface="Courier New"/>
                <a:cs typeface="Courier New"/>
              </a:rPr>
              <a:t> </a:t>
            </a:r>
            <a:r>
              <a:rPr sz="1200" spc="15" dirty="0">
                <a:latin typeface="Courier New"/>
                <a:cs typeface="Courier New"/>
              </a:rPr>
              <a:t>NEIGHBORS</a:t>
            </a:r>
            <a:endParaRPr sz="1200">
              <a:latin typeface="Courier New"/>
              <a:cs typeface="Courier New"/>
            </a:endParaRPr>
          </a:p>
        </p:txBody>
      </p:sp>
      <p:sp>
        <p:nvSpPr>
          <p:cNvPr id="41" name="object 41"/>
          <p:cNvSpPr txBox="1"/>
          <p:nvPr/>
        </p:nvSpPr>
        <p:spPr>
          <a:xfrm>
            <a:off x="4941091" y="2685756"/>
            <a:ext cx="427990" cy="186690"/>
          </a:xfrm>
          <a:prstGeom prst="rect">
            <a:avLst/>
          </a:prstGeom>
        </p:spPr>
        <p:txBody>
          <a:bodyPr vert="horz" wrap="square" lIns="0" tIns="0" rIns="0" bIns="0" rtlCol="0">
            <a:spAutoFit/>
          </a:bodyPr>
          <a:lstStyle/>
          <a:p>
            <a:pPr marL="12700">
              <a:lnSpc>
                <a:spcPct val="100000"/>
              </a:lnSpc>
            </a:pPr>
            <a:r>
              <a:rPr sz="1050" dirty="0">
                <a:latin typeface="Courier New"/>
                <a:cs typeface="Courier New"/>
              </a:rPr>
              <a:t>128.*</a:t>
            </a:r>
            <a:endParaRPr sz="1050">
              <a:latin typeface="Courier New"/>
              <a:cs typeface="Courier New"/>
            </a:endParaRPr>
          </a:p>
        </p:txBody>
      </p:sp>
      <p:sp>
        <p:nvSpPr>
          <p:cNvPr id="42" name="object 42"/>
          <p:cNvSpPr txBox="1"/>
          <p:nvPr/>
        </p:nvSpPr>
        <p:spPr>
          <a:xfrm>
            <a:off x="4216336" y="4091149"/>
            <a:ext cx="1139825" cy="402590"/>
          </a:xfrm>
          <a:prstGeom prst="rect">
            <a:avLst/>
          </a:prstGeom>
          <a:ln w="11173">
            <a:solidFill>
              <a:srgbClr val="000000"/>
            </a:solidFill>
          </a:ln>
        </p:spPr>
        <p:txBody>
          <a:bodyPr vert="horz" wrap="square" lIns="0" tIns="5715" rIns="0" bIns="0" rtlCol="0">
            <a:spAutoFit/>
          </a:bodyPr>
          <a:lstStyle/>
          <a:p>
            <a:pPr marL="194945">
              <a:lnSpc>
                <a:spcPts val="1380"/>
              </a:lnSpc>
              <a:spcBef>
                <a:spcPts val="45"/>
              </a:spcBef>
            </a:pPr>
            <a:r>
              <a:rPr sz="1200" spc="15" dirty="0">
                <a:latin typeface="Courier New"/>
                <a:cs typeface="Courier New"/>
              </a:rPr>
              <a:t>123.n−&gt;P2</a:t>
            </a:r>
            <a:endParaRPr sz="1200">
              <a:latin typeface="Courier New"/>
              <a:cs typeface="Courier New"/>
            </a:endParaRPr>
          </a:p>
          <a:p>
            <a:pPr marL="161925">
              <a:lnSpc>
                <a:spcPts val="1380"/>
              </a:lnSpc>
            </a:pPr>
            <a:r>
              <a:rPr sz="1200" spc="15" dirty="0">
                <a:latin typeface="Courier New"/>
                <a:cs typeface="Courier New"/>
              </a:rPr>
              <a:t>128.*−&gt;P1</a:t>
            </a:r>
            <a:endParaRPr sz="1200">
              <a:latin typeface="Courier New"/>
              <a:cs typeface="Courier New"/>
            </a:endParaRPr>
          </a:p>
        </p:txBody>
      </p:sp>
      <p:sp>
        <p:nvSpPr>
          <p:cNvPr id="43" name="object 43"/>
          <p:cNvSpPr txBox="1"/>
          <p:nvPr/>
        </p:nvSpPr>
        <p:spPr>
          <a:xfrm>
            <a:off x="2238616" y="4046458"/>
            <a:ext cx="1139825" cy="402590"/>
          </a:xfrm>
          <a:prstGeom prst="rect">
            <a:avLst/>
          </a:prstGeom>
          <a:ln w="11173">
            <a:solidFill>
              <a:srgbClr val="000000"/>
            </a:solidFill>
          </a:ln>
        </p:spPr>
        <p:txBody>
          <a:bodyPr vert="horz" wrap="square" lIns="0" tIns="5715" rIns="0" bIns="0" rtlCol="0">
            <a:spAutoFit/>
          </a:bodyPr>
          <a:lstStyle/>
          <a:p>
            <a:pPr marL="106045">
              <a:lnSpc>
                <a:spcPts val="1290"/>
              </a:lnSpc>
              <a:spcBef>
                <a:spcPts val="45"/>
              </a:spcBef>
            </a:pPr>
            <a:r>
              <a:rPr sz="1200" spc="15" dirty="0">
                <a:latin typeface="Courier New"/>
                <a:cs typeface="Courier New"/>
              </a:rPr>
              <a:t>123.m−&gt;P5</a:t>
            </a:r>
            <a:endParaRPr sz="1200">
              <a:latin typeface="Courier New"/>
              <a:cs typeface="Courier New"/>
            </a:endParaRPr>
          </a:p>
          <a:p>
            <a:pPr marL="94615">
              <a:lnSpc>
                <a:spcPts val="1290"/>
              </a:lnSpc>
            </a:pPr>
            <a:r>
              <a:rPr sz="1200" spc="15" dirty="0">
                <a:latin typeface="Courier New"/>
                <a:cs typeface="Courier New"/>
              </a:rPr>
              <a:t>128.*−&gt;P4</a:t>
            </a:r>
            <a:endParaRPr sz="1200">
              <a:latin typeface="Courier New"/>
              <a:cs typeface="Courier New"/>
            </a:endParaRPr>
          </a:p>
        </p:txBody>
      </p:sp>
      <p:sp>
        <p:nvSpPr>
          <p:cNvPr id="44" name="object 44"/>
          <p:cNvSpPr txBox="1"/>
          <p:nvPr/>
        </p:nvSpPr>
        <p:spPr>
          <a:xfrm>
            <a:off x="3075108" y="1915324"/>
            <a:ext cx="1198880" cy="252729"/>
          </a:xfrm>
          <a:prstGeom prst="rect">
            <a:avLst/>
          </a:prstGeom>
        </p:spPr>
        <p:txBody>
          <a:bodyPr vert="horz" wrap="square" lIns="0" tIns="0" rIns="0" bIns="0" rtlCol="0">
            <a:spAutoFit/>
          </a:bodyPr>
          <a:lstStyle/>
          <a:p>
            <a:pPr marL="12700">
              <a:lnSpc>
                <a:spcPct val="100000"/>
              </a:lnSpc>
            </a:pPr>
            <a:r>
              <a:rPr sz="1550" i="1" spc="15" dirty="0">
                <a:latin typeface="Arial"/>
                <a:cs typeface="Arial"/>
              </a:rPr>
              <a:t>IP</a:t>
            </a:r>
            <a:r>
              <a:rPr sz="1550" i="1" spc="-80" dirty="0">
                <a:latin typeface="Arial"/>
                <a:cs typeface="Arial"/>
              </a:rPr>
              <a:t> </a:t>
            </a:r>
            <a:r>
              <a:rPr sz="1550" i="1" spc="20" dirty="0">
                <a:latin typeface="Arial"/>
                <a:cs typeface="Arial"/>
              </a:rPr>
              <a:t>ROUTING</a:t>
            </a:r>
            <a:endParaRPr sz="1550">
              <a:latin typeface="Arial"/>
              <a:cs typeface="Arial"/>
            </a:endParaRPr>
          </a:p>
        </p:txBody>
      </p:sp>
      <p:sp>
        <p:nvSpPr>
          <p:cNvPr id="45" name="object 45"/>
          <p:cNvSpPr txBox="1"/>
          <p:nvPr/>
        </p:nvSpPr>
        <p:spPr>
          <a:xfrm>
            <a:off x="4952269" y="2404417"/>
            <a:ext cx="119380" cy="212090"/>
          </a:xfrm>
          <a:prstGeom prst="rect">
            <a:avLst/>
          </a:prstGeom>
        </p:spPr>
        <p:txBody>
          <a:bodyPr vert="horz" wrap="square" lIns="0" tIns="0" rIns="0" bIns="0" rtlCol="0">
            <a:spAutoFit/>
          </a:bodyPr>
          <a:lstStyle/>
          <a:p>
            <a:pPr marL="12700">
              <a:lnSpc>
                <a:spcPct val="100000"/>
              </a:lnSpc>
            </a:pPr>
            <a:r>
              <a:rPr sz="1200" spc="15" dirty="0">
                <a:latin typeface="Courier New"/>
                <a:cs typeface="Courier New"/>
              </a:rPr>
              <a:t>z</a:t>
            </a:r>
            <a:endParaRPr sz="1200">
              <a:latin typeface="Courier New"/>
              <a:cs typeface="Courier New"/>
            </a:endParaRPr>
          </a:p>
        </p:txBody>
      </p:sp>
      <p:sp>
        <p:nvSpPr>
          <p:cNvPr id="46" name="object 46"/>
          <p:cNvSpPr txBox="1"/>
          <p:nvPr/>
        </p:nvSpPr>
        <p:spPr>
          <a:xfrm>
            <a:off x="5231608" y="2203292"/>
            <a:ext cx="119380" cy="212090"/>
          </a:xfrm>
          <a:prstGeom prst="rect">
            <a:avLst/>
          </a:prstGeom>
        </p:spPr>
        <p:txBody>
          <a:bodyPr vert="horz" wrap="square" lIns="0" tIns="0" rIns="0" bIns="0" rtlCol="0">
            <a:spAutoFit/>
          </a:bodyPr>
          <a:lstStyle/>
          <a:p>
            <a:pPr marL="12700">
              <a:lnSpc>
                <a:spcPct val="100000"/>
              </a:lnSpc>
            </a:pPr>
            <a:r>
              <a:rPr sz="1200" spc="15" dirty="0">
                <a:latin typeface="Courier New"/>
                <a:cs typeface="Courier New"/>
              </a:rPr>
              <a:t>x</a:t>
            </a:r>
            <a:endParaRPr sz="1200">
              <a:latin typeface="Courier New"/>
              <a:cs typeface="Courier New"/>
            </a:endParaRPr>
          </a:p>
        </p:txBody>
      </p:sp>
      <p:sp>
        <p:nvSpPr>
          <p:cNvPr id="47" name="object 47"/>
          <p:cNvSpPr/>
          <p:nvPr/>
        </p:nvSpPr>
        <p:spPr>
          <a:xfrm>
            <a:off x="5065534" y="6303525"/>
            <a:ext cx="804545" cy="212725"/>
          </a:xfrm>
          <a:custGeom>
            <a:avLst/>
            <a:gdLst/>
            <a:ahLst/>
            <a:cxnLst/>
            <a:rect l="l" t="t" r="r" b="b"/>
            <a:pathLst>
              <a:path w="804545" h="212725">
                <a:moveTo>
                  <a:pt x="0" y="212298"/>
                </a:moveTo>
                <a:lnTo>
                  <a:pt x="804498" y="212298"/>
                </a:lnTo>
                <a:lnTo>
                  <a:pt x="804498" y="0"/>
                </a:lnTo>
                <a:lnTo>
                  <a:pt x="0" y="0"/>
                </a:lnTo>
                <a:lnTo>
                  <a:pt x="0" y="212298"/>
                </a:lnTo>
                <a:close/>
              </a:path>
            </a:pathLst>
          </a:custGeom>
          <a:ln w="11173">
            <a:solidFill>
              <a:srgbClr val="000000"/>
            </a:solidFill>
          </a:ln>
        </p:spPr>
        <p:txBody>
          <a:bodyPr wrap="square" lIns="0" tIns="0" rIns="0" bIns="0" rtlCol="0"/>
          <a:lstStyle/>
          <a:p>
            <a:endParaRPr/>
          </a:p>
        </p:txBody>
      </p:sp>
      <p:sp>
        <p:nvSpPr>
          <p:cNvPr id="48" name="object 48"/>
          <p:cNvSpPr/>
          <p:nvPr/>
        </p:nvSpPr>
        <p:spPr>
          <a:xfrm>
            <a:off x="5858852" y="6281178"/>
            <a:ext cx="324485" cy="234950"/>
          </a:xfrm>
          <a:custGeom>
            <a:avLst/>
            <a:gdLst/>
            <a:ahLst/>
            <a:cxnLst/>
            <a:rect l="l" t="t" r="r" b="b"/>
            <a:pathLst>
              <a:path w="324485" h="234950">
                <a:moveTo>
                  <a:pt x="0" y="234645"/>
                </a:moveTo>
                <a:lnTo>
                  <a:pt x="324034" y="234645"/>
                </a:lnTo>
                <a:lnTo>
                  <a:pt x="324034" y="0"/>
                </a:lnTo>
                <a:lnTo>
                  <a:pt x="0" y="0"/>
                </a:lnTo>
                <a:lnTo>
                  <a:pt x="0" y="234645"/>
                </a:lnTo>
                <a:close/>
              </a:path>
            </a:pathLst>
          </a:custGeom>
          <a:ln w="11173">
            <a:solidFill>
              <a:srgbClr val="000000"/>
            </a:solidFill>
            <a:prstDash val="lgDash"/>
          </a:ln>
        </p:spPr>
        <p:txBody>
          <a:bodyPr wrap="square" lIns="0" tIns="0" rIns="0" bIns="0" rtlCol="0"/>
          <a:lstStyle/>
          <a:p>
            <a:endParaRPr/>
          </a:p>
        </p:txBody>
      </p:sp>
      <p:sp>
        <p:nvSpPr>
          <p:cNvPr id="49" name="object 49"/>
          <p:cNvSpPr/>
          <p:nvPr/>
        </p:nvSpPr>
        <p:spPr>
          <a:xfrm>
            <a:off x="3411842" y="6348203"/>
            <a:ext cx="695960" cy="192405"/>
          </a:xfrm>
          <a:custGeom>
            <a:avLst/>
            <a:gdLst/>
            <a:ahLst/>
            <a:cxnLst/>
            <a:rect l="l" t="t" r="r" b="b"/>
            <a:pathLst>
              <a:path w="695960" h="192404">
                <a:moveTo>
                  <a:pt x="0" y="192079"/>
                </a:moveTo>
                <a:lnTo>
                  <a:pt x="695782" y="192079"/>
                </a:lnTo>
                <a:lnTo>
                  <a:pt x="695782" y="0"/>
                </a:lnTo>
                <a:lnTo>
                  <a:pt x="0" y="0"/>
                </a:lnTo>
                <a:lnTo>
                  <a:pt x="0" y="192079"/>
                </a:lnTo>
                <a:close/>
              </a:path>
            </a:pathLst>
          </a:custGeom>
          <a:ln w="11173">
            <a:solidFill>
              <a:srgbClr val="000000"/>
            </a:solidFill>
          </a:ln>
        </p:spPr>
        <p:txBody>
          <a:bodyPr wrap="square" lIns="0" tIns="0" rIns="0" bIns="0" rtlCol="0"/>
          <a:lstStyle/>
          <a:p>
            <a:endParaRPr/>
          </a:p>
        </p:txBody>
      </p:sp>
      <p:sp>
        <p:nvSpPr>
          <p:cNvPr id="50" name="object 50"/>
          <p:cNvSpPr/>
          <p:nvPr/>
        </p:nvSpPr>
        <p:spPr>
          <a:xfrm>
            <a:off x="1758149" y="6370556"/>
            <a:ext cx="544195" cy="202565"/>
          </a:xfrm>
          <a:custGeom>
            <a:avLst/>
            <a:gdLst/>
            <a:ahLst/>
            <a:cxnLst/>
            <a:rect l="l" t="t" r="r" b="b"/>
            <a:pathLst>
              <a:path w="544194" h="202565">
                <a:moveTo>
                  <a:pt x="0" y="202189"/>
                </a:moveTo>
                <a:lnTo>
                  <a:pt x="543580" y="202189"/>
                </a:lnTo>
                <a:lnTo>
                  <a:pt x="543580" y="0"/>
                </a:lnTo>
                <a:lnTo>
                  <a:pt x="0" y="0"/>
                </a:lnTo>
                <a:lnTo>
                  <a:pt x="0" y="202189"/>
                </a:lnTo>
                <a:close/>
              </a:path>
            </a:pathLst>
          </a:custGeom>
          <a:ln w="11173">
            <a:solidFill>
              <a:srgbClr val="000000"/>
            </a:solidFill>
          </a:ln>
        </p:spPr>
        <p:txBody>
          <a:bodyPr wrap="square" lIns="0" tIns="0" rIns="0" bIns="0" rtlCol="0"/>
          <a:lstStyle/>
          <a:p>
            <a:endParaRPr/>
          </a:p>
        </p:txBody>
      </p:sp>
      <p:sp>
        <p:nvSpPr>
          <p:cNvPr id="51" name="object 51"/>
          <p:cNvSpPr/>
          <p:nvPr/>
        </p:nvSpPr>
        <p:spPr>
          <a:xfrm>
            <a:off x="2294483" y="6348209"/>
            <a:ext cx="324485" cy="234950"/>
          </a:xfrm>
          <a:custGeom>
            <a:avLst/>
            <a:gdLst/>
            <a:ahLst/>
            <a:cxnLst/>
            <a:rect l="l" t="t" r="r" b="b"/>
            <a:pathLst>
              <a:path w="324485" h="234950">
                <a:moveTo>
                  <a:pt x="0" y="234645"/>
                </a:moveTo>
                <a:lnTo>
                  <a:pt x="324034" y="234645"/>
                </a:lnTo>
                <a:lnTo>
                  <a:pt x="324034" y="0"/>
                </a:lnTo>
                <a:lnTo>
                  <a:pt x="0" y="0"/>
                </a:lnTo>
                <a:lnTo>
                  <a:pt x="0" y="234645"/>
                </a:lnTo>
                <a:close/>
              </a:path>
            </a:pathLst>
          </a:custGeom>
          <a:ln w="11173">
            <a:solidFill>
              <a:srgbClr val="000000"/>
            </a:solidFill>
            <a:prstDash val="lgDash"/>
          </a:ln>
        </p:spPr>
        <p:txBody>
          <a:bodyPr wrap="square" lIns="0" tIns="0" rIns="0" bIns="0" rtlCol="0"/>
          <a:lstStyle/>
          <a:p>
            <a:endParaRPr/>
          </a:p>
        </p:txBody>
      </p:sp>
      <p:sp>
        <p:nvSpPr>
          <p:cNvPr id="52" name="object 52"/>
          <p:cNvSpPr/>
          <p:nvPr/>
        </p:nvSpPr>
        <p:spPr>
          <a:xfrm>
            <a:off x="4126953" y="6325870"/>
            <a:ext cx="324485" cy="234950"/>
          </a:xfrm>
          <a:custGeom>
            <a:avLst/>
            <a:gdLst/>
            <a:ahLst/>
            <a:cxnLst/>
            <a:rect l="l" t="t" r="r" b="b"/>
            <a:pathLst>
              <a:path w="324485" h="234950">
                <a:moveTo>
                  <a:pt x="0" y="234645"/>
                </a:moveTo>
                <a:lnTo>
                  <a:pt x="324034" y="234645"/>
                </a:lnTo>
                <a:lnTo>
                  <a:pt x="324034" y="0"/>
                </a:lnTo>
                <a:lnTo>
                  <a:pt x="0" y="0"/>
                </a:lnTo>
                <a:lnTo>
                  <a:pt x="0" y="234645"/>
                </a:lnTo>
                <a:close/>
              </a:path>
            </a:pathLst>
          </a:custGeom>
          <a:ln w="11173">
            <a:solidFill>
              <a:srgbClr val="000000"/>
            </a:solidFill>
            <a:prstDash val="lgDash"/>
          </a:ln>
        </p:spPr>
        <p:txBody>
          <a:bodyPr wrap="square" lIns="0" tIns="0" rIns="0" bIns="0" rtlCol="0"/>
          <a:lstStyle/>
          <a:p>
            <a:endParaRPr/>
          </a:p>
        </p:txBody>
      </p:sp>
      <p:sp>
        <p:nvSpPr>
          <p:cNvPr id="53" name="object 53"/>
          <p:cNvSpPr txBox="1"/>
          <p:nvPr/>
        </p:nvSpPr>
        <p:spPr>
          <a:xfrm>
            <a:off x="1980095" y="6348691"/>
            <a:ext cx="307340" cy="212090"/>
          </a:xfrm>
          <a:prstGeom prst="rect">
            <a:avLst/>
          </a:prstGeom>
        </p:spPr>
        <p:txBody>
          <a:bodyPr vert="horz" wrap="square" lIns="0" tIns="0" rIns="0" bIns="0" rtlCol="0">
            <a:spAutoFit/>
          </a:bodyPr>
          <a:lstStyle/>
          <a:p>
            <a:pPr marL="12700">
              <a:lnSpc>
                <a:spcPct val="100000"/>
              </a:lnSpc>
            </a:pPr>
            <a:r>
              <a:rPr sz="1200" spc="15" dirty="0">
                <a:latin typeface="Courier New"/>
                <a:cs typeface="Courier New"/>
              </a:rPr>
              <a:t>C</a:t>
            </a:r>
            <a:r>
              <a:rPr sz="1200" spc="-80" dirty="0">
                <a:latin typeface="Courier New"/>
                <a:cs typeface="Courier New"/>
              </a:rPr>
              <a:t> </a:t>
            </a:r>
            <a:r>
              <a:rPr sz="1200" spc="15" dirty="0">
                <a:latin typeface="Courier New"/>
                <a:cs typeface="Courier New"/>
              </a:rPr>
              <a:t>A</a:t>
            </a:r>
            <a:endParaRPr sz="1200">
              <a:latin typeface="Courier New"/>
              <a:cs typeface="Courier New"/>
            </a:endParaRPr>
          </a:p>
        </p:txBody>
      </p:sp>
      <p:sp>
        <p:nvSpPr>
          <p:cNvPr id="54" name="object 54"/>
          <p:cNvSpPr txBox="1"/>
          <p:nvPr/>
        </p:nvSpPr>
        <p:spPr>
          <a:xfrm>
            <a:off x="3767874" y="6326344"/>
            <a:ext cx="307340" cy="212090"/>
          </a:xfrm>
          <a:prstGeom prst="rect">
            <a:avLst/>
          </a:prstGeom>
        </p:spPr>
        <p:txBody>
          <a:bodyPr vert="horz" wrap="square" lIns="0" tIns="0" rIns="0" bIns="0" rtlCol="0">
            <a:spAutoFit/>
          </a:bodyPr>
          <a:lstStyle/>
          <a:p>
            <a:pPr marL="12700">
              <a:lnSpc>
                <a:spcPct val="100000"/>
              </a:lnSpc>
            </a:pPr>
            <a:r>
              <a:rPr sz="1200" spc="15" dirty="0">
                <a:latin typeface="Courier New"/>
                <a:cs typeface="Courier New"/>
              </a:rPr>
              <a:t>C</a:t>
            </a:r>
            <a:r>
              <a:rPr sz="1200" spc="-80" dirty="0">
                <a:latin typeface="Courier New"/>
                <a:cs typeface="Courier New"/>
              </a:rPr>
              <a:t> </a:t>
            </a:r>
            <a:r>
              <a:rPr sz="1200" spc="15" dirty="0">
                <a:latin typeface="Courier New"/>
                <a:cs typeface="Courier New"/>
              </a:rPr>
              <a:t>A</a:t>
            </a:r>
            <a:endParaRPr sz="1200">
              <a:latin typeface="Courier New"/>
              <a:cs typeface="Courier New"/>
            </a:endParaRPr>
          </a:p>
        </p:txBody>
      </p:sp>
      <p:sp>
        <p:nvSpPr>
          <p:cNvPr id="55" name="object 55"/>
          <p:cNvSpPr txBox="1"/>
          <p:nvPr/>
        </p:nvSpPr>
        <p:spPr>
          <a:xfrm>
            <a:off x="5522124" y="6281650"/>
            <a:ext cx="676275" cy="212090"/>
          </a:xfrm>
          <a:prstGeom prst="rect">
            <a:avLst/>
          </a:prstGeom>
        </p:spPr>
        <p:txBody>
          <a:bodyPr vert="horz" wrap="square" lIns="0" tIns="0" rIns="0" bIns="0" rtlCol="0">
            <a:spAutoFit/>
          </a:bodyPr>
          <a:lstStyle/>
          <a:p>
            <a:pPr marL="12700">
              <a:lnSpc>
                <a:spcPct val="100000"/>
              </a:lnSpc>
            </a:pPr>
            <a:r>
              <a:rPr sz="1200" spc="15" dirty="0">
                <a:latin typeface="Courier New"/>
                <a:cs typeface="Courier New"/>
              </a:rPr>
              <a:t>C A z</a:t>
            </a:r>
            <a:r>
              <a:rPr sz="1200" spc="-120" dirty="0">
                <a:latin typeface="Courier New"/>
                <a:cs typeface="Courier New"/>
              </a:rPr>
              <a:t> </a:t>
            </a:r>
            <a:r>
              <a:rPr sz="1200" spc="15" dirty="0">
                <a:latin typeface="Courier New"/>
                <a:cs typeface="Courier New"/>
              </a:rPr>
              <a:t>x</a:t>
            </a:r>
            <a:endParaRPr sz="1200">
              <a:latin typeface="Courier New"/>
              <a:cs typeface="Courier New"/>
            </a:endParaRPr>
          </a:p>
        </p:txBody>
      </p:sp>
      <p:sp>
        <p:nvSpPr>
          <p:cNvPr id="56" name="object 56"/>
          <p:cNvSpPr/>
          <p:nvPr/>
        </p:nvSpPr>
        <p:spPr>
          <a:xfrm>
            <a:off x="4920272" y="6962762"/>
            <a:ext cx="1017269" cy="0"/>
          </a:xfrm>
          <a:custGeom>
            <a:avLst/>
            <a:gdLst/>
            <a:ahLst/>
            <a:cxnLst/>
            <a:rect l="l" t="t" r="r" b="b"/>
            <a:pathLst>
              <a:path w="1017270">
                <a:moveTo>
                  <a:pt x="0" y="0"/>
                </a:moveTo>
                <a:lnTo>
                  <a:pt x="1016800" y="0"/>
                </a:lnTo>
              </a:path>
            </a:pathLst>
          </a:custGeom>
          <a:ln w="11173">
            <a:solidFill>
              <a:srgbClr val="000000"/>
            </a:solidFill>
          </a:ln>
        </p:spPr>
        <p:txBody>
          <a:bodyPr wrap="square" lIns="0" tIns="0" rIns="0" bIns="0" rtlCol="0"/>
          <a:lstStyle/>
          <a:p>
            <a:endParaRPr/>
          </a:p>
        </p:txBody>
      </p:sp>
      <p:sp>
        <p:nvSpPr>
          <p:cNvPr id="57" name="object 57"/>
          <p:cNvSpPr/>
          <p:nvPr/>
        </p:nvSpPr>
        <p:spPr>
          <a:xfrm>
            <a:off x="5825337" y="6934822"/>
            <a:ext cx="111760" cy="55880"/>
          </a:xfrm>
          <a:custGeom>
            <a:avLst/>
            <a:gdLst/>
            <a:ahLst/>
            <a:cxnLst/>
            <a:rect l="l" t="t" r="r" b="b"/>
            <a:pathLst>
              <a:path w="111760" h="55879">
                <a:moveTo>
                  <a:pt x="0" y="0"/>
                </a:moveTo>
                <a:lnTo>
                  <a:pt x="111734" y="27940"/>
                </a:lnTo>
                <a:lnTo>
                  <a:pt x="0" y="55867"/>
                </a:lnTo>
              </a:path>
            </a:pathLst>
          </a:custGeom>
          <a:ln w="11173">
            <a:solidFill>
              <a:srgbClr val="000000"/>
            </a:solidFill>
          </a:ln>
        </p:spPr>
        <p:txBody>
          <a:bodyPr wrap="square" lIns="0" tIns="0" rIns="0" bIns="0" rtlCol="0"/>
          <a:lstStyle/>
          <a:p>
            <a:endParaRPr/>
          </a:p>
        </p:txBody>
      </p:sp>
      <p:sp>
        <p:nvSpPr>
          <p:cNvPr id="58" name="object 2"/>
          <p:cNvSpPr txBox="1"/>
          <p:nvPr/>
        </p:nvSpPr>
        <p:spPr>
          <a:xfrm>
            <a:off x="1151997" y="785952"/>
            <a:ext cx="6955524" cy="430887"/>
          </a:xfrm>
          <a:prstGeom prst="rect">
            <a:avLst/>
          </a:prstGeom>
        </p:spPr>
        <p:txBody>
          <a:bodyPr vert="horz" wrap="square" lIns="0" tIns="0" rIns="0" bIns="0" rtlCol="0">
            <a:spAutoFit/>
          </a:bodyPr>
          <a:lstStyle/>
          <a:p>
            <a:pPr marL="12700">
              <a:lnSpc>
                <a:spcPct val="100000"/>
              </a:lnSpc>
            </a:pPr>
            <a:r>
              <a:rPr lang="en-US" sz="2800" b="1" spc="335" dirty="0">
                <a:solidFill>
                  <a:srgbClr val="0070C0"/>
                </a:solidFill>
                <a:latin typeface="PMingLiU"/>
                <a:cs typeface="PMingLiU"/>
              </a:rPr>
              <a:t>FORWARDING AND ROUTING</a:t>
            </a:r>
            <a:endParaRPr sz="2800" b="1" dirty="0">
              <a:solidFill>
                <a:srgbClr val="0070C0"/>
              </a:solidFill>
              <a:latin typeface="PMingLiU"/>
              <a:cs typeface="PMingLiU"/>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96755" y="6227419"/>
            <a:ext cx="408940" cy="390525"/>
          </a:xfrm>
          <a:prstGeom prst="rect">
            <a:avLst/>
          </a:prstGeom>
        </p:spPr>
        <p:txBody>
          <a:bodyPr vert="horz" wrap="square" lIns="0" tIns="0" rIns="0" bIns="0" rtlCol="0">
            <a:spAutoFit/>
          </a:bodyPr>
          <a:lstStyle/>
          <a:p>
            <a:pPr marL="12700">
              <a:lnSpc>
                <a:spcPct val="100000"/>
              </a:lnSpc>
            </a:pPr>
            <a:r>
              <a:rPr sz="2450" i="1" spc="10" dirty="0">
                <a:latin typeface="Arial"/>
                <a:cs typeface="Arial"/>
              </a:rPr>
              <a:t>E1</a:t>
            </a:r>
            <a:endParaRPr sz="2450">
              <a:latin typeface="Arial"/>
              <a:cs typeface="Arial"/>
            </a:endParaRPr>
          </a:p>
        </p:txBody>
      </p:sp>
      <p:sp>
        <p:nvSpPr>
          <p:cNvPr id="3" name="object 3"/>
          <p:cNvSpPr txBox="1"/>
          <p:nvPr/>
        </p:nvSpPr>
        <p:spPr>
          <a:xfrm>
            <a:off x="4234696" y="6207835"/>
            <a:ext cx="408940" cy="390525"/>
          </a:xfrm>
          <a:prstGeom prst="rect">
            <a:avLst/>
          </a:prstGeom>
        </p:spPr>
        <p:txBody>
          <a:bodyPr vert="horz" wrap="square" lIns="0" tIns="0" rIns="0" bIns="0" rtlCol="0">
            <a:spAutoFit/>
          </a:bodyPr>
          <a:lstStyle/>
          <a:p>
            <a:pPr marL="12700">
              <a:lnSpc>
                <a:spcPct val="100000"/>
              </a:lnSpc>
            </a:pPr>
            <a:r>
              <a:rPr sz="2450" i="1" spc="10" dirty="0">
                <a:latin typeface="Arial"/>
                <a:cs typeface="Arial"/>
              </a:rPr>
              <a:t>E2</a:t>
            </a:r>
            <a:endParaRPr sz="2450">
              <a:latin typeface="Arial"/>
              <a:cs typeface="Arial"/>
            </a:endParaRPr>
          </a:p>
        </p:txBody>
      </p:sp>
      <p:sp>
        <p:nvSpPr>
          <p:cNvPr id="4" name="object 4"/>
          <p:cNvSpPr txBox="1"/>
          <p:nvPr/>
        </p:nvSpPr>
        <p:spPr>
          <a:xfrm>
            <a:off x="2785499" y="4895722"/>
            <a:ext cx="426084" cy="390525"/>
          </a:xfrm>
          <a:prstGeom prst="rect">
            <a:avLst/>
          </a:prstGeom>
        </p:spPr>
        <p:txBody>
          <a:bodyPr vert="horz" wrap="square" lIns="0" tIns="0" rIns="0" bIns="0" rtlCol="0">
            <a:spAutoFit/>
          </a:bodyPr>
          <a:lstStyle/>
          <a:p>
            <a:pPr marL="12700">
              <a:lnSpc>
                <a:spcPct val="100000"/>
              </a:lnSpc>
            </a:pPr>
            <a:r>
              <a:rPr sz="2450" i="1" spc="10" dirty="0">
                <a:latin typeface="Arial"/>
                <a:cs typeface="Arial"/>
              </a:rPr>
              <a:t>R1</a:t>
            </a:r>
            <a:endParaRPr sz="2450">
              <a:latin typeface="Arial"/>
              <a:cs typeface="Arial"/>
            </a:endParaRPr>
          </a:p>
        </p:txBody>
      </p:sp>
      <p:sp>
        <p:nvSpPr>
          <p:cNvPr id="5" name="object 5"/>
          <p:cNvSpPr txBox="1"/>
          <p:nvPr/>
        </p:nvSpPr>
        <p:spPr>
          <a:xfrm>
            <a:off x="4959308" y="4895722"/>
            <a:ext cx="426084" cy="390525"/>
          </a:xfrm>
          <a:prstGeom prst="rect">
            <a:avLst/>
          </a:prstGeom>
        </p:spPr>
        <p:txBody>
          <a:bodyPr vert="horz" wrap="square" lIns="0" tIns="0" rIns="0" bIns="0" rtlCol="0">
            <a:spAutoFit/>
          </a:bodyPr>
          <a:lstStyle/>
          <a:p>
            <a:pPr marL="12700">
              <a:lnSpc>
                <a:spcPct val="100000"/>
              </a:lnSpc>
            </a:pPr>
            <a:r>
              <a:rPr sz="2450" i="1" spc="10" dirty="0">
                <a:latin typeface="Arial"/>
                <a:cs typeface="Arial"/>
              </a:rPr>
              <a:t>R2</a:t>
            </a:r>
            <a:endParaRPr sz="2450">
              <a:latin typeface="Arial"/>
              <a:cs typeface="Arial"/>
            </a:endParaRPr>
          </a:p>
        </p:txBody>
      </p:sp>
      <p:sp>
        <p:nvSpPr>
          <p:cNvPr id="6" name="object 6"/>
          <p:cNvSpPr txBox="1"/>
          <p:nvPr/>
        </p:nvSpPr>
        <p:spPr>
          <a:xfrm>
            <a:off x="5801412" y="4915306"/>
            <a:ext cx="408940" cy="390525"/>
          </a:xfrm>
          <a:prstGeom prst="rect">
            <a:avLst/>
          </a:prstGeom>
        </p:spPr>
        <p:txBody>
          <a:bodyPr vert="horz" wrap="square" lIns="0" tIns="0" rIns="0" bIns="0" rtlCol="0">
            <a:spAutoFit/>
          </a:bodyPr>
          <a:lstStyle/>
          <a:p>
            <a:pPr marL="12700">
              <a:lnSpc>
                <a:spcPct val="100000"/>
              </a:lnSpc>
            </a:pPr>
            <a:r>
              <a:rPr sz="2450" i="1" spc="10" dirty="0">
                <a:latin typeface="Arial"/>
                <a:cs typeface="Arial"/>
              </a:rPr>
              <a:t>E3</a:t>
            </a:r>
            <a:endParaRPr sz="2450">
              <a:latin typeface="Arial"/>
              <a:cs typeface="Arial"/>
            </a:endParaRPr>
          </a:p>
        </p:txBody>
      </p:sp>
      <p:sp>
        <p:nvSpPr>
          <p:cNvPr id="7" name="object 7"/>
          <p:cNvSpPr txBox="1">
            <a:spLocks noGrp="1"/>
          </p:cNvSpPr>
          <p:nvPr>
            <p:ph type="title"/>
          </p:nvPr>
        </p:nvSpPr>
        <p:spPr>
          <a:xfrm>
            <a:off x="2824671" y="3358134"/>
            <a:ext cx="2337435" cy="436880"/>
          </a:xfrm>
          <a:prstGeom prst="rect">
            <a:avLst/>
          </a:prstGeom>
        </p:spPr>
        <p:txBody>
          <a:bodyPr vert="horz" wrap="square" lIns="0" tIns="0" rIns="0" bIns="0" rtlCol="0">
            <a:spAutoFit/>
          </a:bodyPr>
          <a:lstStyle/>
          <a:p>
            <a:pPr marL="12700">
              <a:lnSpc>
                <a:spcPct val="100000"/>
              </a:lnSpc>
            </a:pPr>
            <a:r>
              <a:rPr sz="2750" i="1" spc="10" dirty="0">
                <a:latin typeface="Arial"/>
                <a:cs typeface="Arial"/>
              </a:rPr>
              <a:t>rest of</a:t>
            </a:r>
            <a:r>
              <a:rPr sz="2750" i="1" spc="-80" dirty="0">
                <a:latin typeface="Arial"/>
                <a:cs typeface="Arial"/>
              </a:rPr>
              <a:t> </a:t>
            </a:r>
            <a:r>
              <a:rPr sz="2750" i="1" spc="10" dirty="0">
                <a:latin typeface="Arial"/>
                <a:cs typeface="Arial"/>
              </a:rPr>
              <a:t>network</a:t>
            </a:r>
            <a:endParaRPr sz="2750">
              <a:latin typeface="Arial"/>
              <a:cs typeface="Arial"/>
            </a:endParaRPr>
          </a:p>
        </p:txBody>
      </p:sp>
      <p:sp>
        <p:nvSpPr>
          <p:cNvPr id="8" name="object 8"/>
          <p:cNvSpPr txBox="1"/>
          <p:nvPr/>
        </p:nvSpPr>
        <p:spPr>
          <a:xfrm>
            <a:off x="3843030" y="1801482"/>
            <a:ext cx="408940" cy="390525"/>
          </a:xfrm>
          <a:prstGeom prst="rect">
            <a:avLst/>
          </a:prstGeom>
        </p:spPr>
        <p:txBody>
          <a:bodyPr vert="horz" wrap="square" lIns="0" tIns="0" rIns="0" bIns="0" rtlCol="0">
            <a:spAutoFit/>
          </a:bodyPr>
          <a:lstStyle/>
          <a:p>
            <a:pPr marL="12700">
              <a:lnSpc>
                <a:spcPct val="100000"/>
              </a:lnSpc>
            </a:pPr>
            <a:r>
              <a:rPr sz="2450" i="1" spc="10" dirty="0">
                <a:latin typeface="Arial"/>
                <a:cs typeface="Arial"/>
              </a:rPr>
              <a:t>E4</a:t>
            </a:r>
            <a:endParaRPr sz="2450">
              <a:latin typeface="Arial"/>
              <a:cs typeface="Arial"/>
            </a:endParaRPr>
          </a:p>
        </p:txBody>
      </p:sp>
      <p:sp>
        <p:nvSpPr>
          <p:cNvPr id="9" name="object 9"/>
          <p:cNvSpPr/>
          <p:nvPr/>
        </p:nvSpPr>
        <p:spPr>
          <a:xfrm>
            <a:off x="5461596" y="5158765"/>
            <a:ext cx="294005" cy="0"/>
          </a:xfrm>
          <a:custGeom>
            <a:avLst/>
            <a:gdLst/>
            <a:ahLst/>
            <a:cxnLst/>
            <a:rect l="l" t="t" r="r" b="b"/>
            <a:pathLst>
              <a:path w="294004">
                <a:moveTo>
                  <a:pt x="0" y="0"/>
                </a:moveTo>
                <a:lnTo>
                  <a:pt x="293751" y="0"/>
                </a:lnTo>
              </a:path>
            </a:pathLst>
          </a:custGeom>
          <a:ln w="19583">
            <a:solidFill>
              <a:srgbClr val="000000"/>
            </a:solidFill>
          </a:ln>
        </p:spPr>
        <p:txBody>
          <a:bodyPr wrap="square" lIns="0" tIns="0" rIns="0" bIns="0" rtlCol="0"/>
          <a:lstStyle/>
          <a:p>
            <a:endParaRPr/>
          </a:p>
        </p:txBody>
      </p:sp>
      <p:sp>
        <p:nvSpPr>
          <p:cNvPr id="10" name="object 2"/>
          <p:cNvSpPr txBox="1"/>
          <p:nvPr/>
        </p:nvSpPr>
        <p:spPr>
          <a:xfrm>
            <a:off x="955130" y="818319"/>
            <a:ext cx="8860524" cy="861774"/>
          </a:xfrm>
          <a:prstGeom prst="rect">
            <a:avLst/>
          </a:prstGeom>
        </p:spPr>
        <p:txBody>
          <a:bodyPr vert="horz" wrap="square" lIns="0" tIns="0" rIns="0" bIns="0" rtlCol="0">
            <a:spAutoFit/>
          </a:bodyPr>
          <a:lstStyle/>
          <a:p>
            <a:pPr marL="12700">
              <a:lnSpc>
                <a:spcPct val="100000"/>
              </a:lnSpc>
            </a:pPr>
            <a:r>
              <a:rPr lang="en-US" sz="2800" b="1" spc="335" dirty="0">
                <a:solidFill>
                  <a:srgbClr val="0070C0"/>
                </a:solidFill>
                <a:latin typeface="PMingLiU"/>
                <a:cs typeface="PMingLiU"/>
              </a:rPr>
              <a:t>FOUR PROBLEMS ENDNODES </a:t>
            </a:r>
          </a:p>
          <a:p>
            <a:pPr marL="12700">
              <a:lnSpc>
                <a:spcPct val="100000"/>
              </a:lnSpc>
            </a:pPr>
            <a:r>
              <a:rPr lang="en-US" sz="2800" b="1" spc="335" dirty="0">
                <a:solidFill>
                  <a:srgbClr val="0070C0"/>
                </a:solidFill>
                <a:latin typeface="PMingLiU"/>
                <a:cs typeface="PMingLiU"/>
              </a:rPr>
              <a:t>          MUST SOLVE</a:t>
            </a:r>
            <a:endParaRPr sz="2800" b="1" dirty="0">
              <a:solidFill>
                <a:srgbClr val="0070C0"/>
              </a:solidFill>
              <a:latin typeface="PMingLiU"/>
              <a:cs typeface="PMingLiU"/>
            </a:endParaRPr>
          </a:p>
        </p:txBody>
      </p:sp>
      <p:sp>
        <p:nvSpPr>
          <p:cNvPr id="11" name="object 24"/>
          <p:cNvSpPr txBox="1"/>
          <p:nvPr/>
        </p:nvSpPr>
        <p:spPr>
          <a:xfrm>
            <a:off x="107285" y="6478295"/>
            <a:ext cx="7239000" cy="3526350"/>
          </a:xfrm>
          <a:prstGeom prst="rect">
            <a:avLst/>
          </a:prstGeom>
        </p:spPr>
        <p:txBody>
          <a:bodyPr vert="horz" wrap="square" lIns="0" tIns="0" rIns="0" bIns="0" rtlCol="0">
            <a:spAutoFit/>
          </a:bodyPr>
          <a:lstStyle/>
          <a:p>
            <a:pPr marL="172720" marR="113030" indent="-160020">
              <a:lnSpc>
                <a:spcPct val="122900"/>
              </a:lnSpc>
              <a:buFont typeface="Times New Roman"/>
              <a:buChar char="•"/>
              <a:tabLst>
                <a:tab pos="172720" algn="l"/>
              </a:tabLst>
            </a:pPr>
            <a:r>
              <a:rPr lang="en-US" sz="2800" spc="-5" dirty="0">
                <a:solidFill>
                  <a:srgbClr val="00B050"/>
                </a:solidFill>
                <a:latin typeface="Georgia"/>
                <a:cs typeface="Georgia"/>
              </a:rPr>
              <a:t>P1</a:t>
            </a:r>
            <a:r>
              <a:rPr lang="en-US" sz="2800" spc="-5" dirty="0">
                <a:latin typeface="Georgia"/>
                <a:cs typeface="Georgia"/>
              </a:rPr>
              <a:t>:</a:t>
            </a:r>
            <a:r>
              <a:rPr sz="2800" spc="-5" dirty="0">
                <a:latin typeface="Georgia"/>
                <a:cs typeface="Georgia"/>
              </a:rPr>
              <a:t> </a:t>
            </a:r>
            <a:r>
              <a:rPr lang="en-US" sz="2800" spc="-15" dirty="0">
                <a:latin typeface="Georgia"/>
                <a:cs typeface="Georgia"/>
              </a:rPr>
              <a:t> Routers need Data Link Addresses of </a:t>
            </a:r>
            <a:r>
              <a:rPr lang="en-US" sz="2800" spc="-15" dirty="0" err="1">
                <a:latin typeface="Georgia"/>
                <a:cs typeface="Georgia"/>
              </a:rPr>
              <a:t>endnodes</a:t>
            </a:r>
            <a:endParaRPr sz="2800" dirty="0">
              <a:latin typeface="Georgia"/>
              <a:cs typeface="Georgia"/>
            </a:endParaRPr>
          </a:p>
          <a:p>
            <a:pPr marL="172720" marR="5080" indent="-160020">
              <a:lnSpc>
                <a:spcPct val="122900"/>
              </a:lnSpc>
              <a:spcBef>
                <a:spcPts val="900"/>
              </a:spcBef>
              <a:buFont typeface="Times New Roman"/>
              <a:buChar char="•"/>
              <a:tabLst>
                <a:tab pos="172720" algn="l"/>
              </a:tabLst>
            </a:pPr>
            <a:r>
              <a:rPr lang="en-US" sz="2800" spc="10" dirty="0">
                <a:solidFill>
                  <a:srgbClr val="00B050"/>
                </a:solidFill>
                <a:latin typeface="Georgia"/>
                <a:cs typeface="Georgia"/>
              </a:rPr>
              <a:t>P2:</a:t>
            </a:r>
            <a:r>
              <a:rPr lang="en-US" sz="2800" spc="10" dirty="0">
                <a:latin typeface="Georgia"/>
                <a:cs typeface="Georgia"/>
              </a:rPr>
              <a:t> </a:t>
            </a:r>
            <a:r>
              <a:rPr lang="en-US" sz="2800" spc="10" dirty="0" err="1">
                <a:latin typeface="Georgia"/>
                <a:cs typeface="Georgia"/>
              </a:rPr>
              <a:t>Endnodes</a:t>
            </a:r>
            <a:r>
              <a:rPr lang="en-US" sz="2800" spc="10" dirty="0">
                <a:latin typeface="Georgia"/>
                <a:cs typeface="Georgia"/>
              </a:rPr>
              <a:t> need DL address of 1 router</a:t>
            </a:r>
          </a:p>
          <a:p>
            <a:pPr marL="172720" marR="5080" indent="-160020">
              <a:lnSpc>
                <a:spcPct val="122900"/>
              </a:lnSpc>
              <a:spcBef>
                <a:spcPts val="900"/>
              </a:spcBef>
              <a:buFont typeface="Times New Roman"/>
              <a:buChar char="•"/>
              <a:tabLst>
                <a:tab pos="172720" algn="l"/>
              </a:tabLst>
            </a:pPr>
            <a:r>
              <a:rPr lang="en-US" sz="2800" spc="10" dirty="0">
                <a:solidFill>
                  <a:srgbClr val="00B050"/>
                </a:solidFill>
                <a:latin typeface="Georgia"/>
                <a:cs typeface="Georgia"/>
              </a:rPr>
              <a:t>P3: </a:t>
            </a:r>
            <a:r>
              <a:rPr lang="en-US" sz="2800" spc="10" dirty="0">
                <a:latin typeface="Georgia"/>
                <a:cs typeface="Georgia"/>
              </a:rPr>
              <a:t>E1 and E2 should be able to communicate without a router</a:t>
            </a:r>
          </a:p>
          <a:p>
            <a:pPr marL="172720" marR="5080" indent="-160020">
              <a:lnSpc>
                <a:spcPct val="122900"/>
              </a:lnSpc>
              <a:spcBef>
                <a:spcPts val="900"/>
              </a:spcBef>
              <a:buFont typeface="Times New Roman"/>
              <a:buChar char="•"/>
              <a:tabLst>
                <a:tab pos="172720" algn="l"/>
              </a:tabLst>
            </a:pPr>
            <a:r>
              <a:rPr lang="en-US" sz="2800" spc="10" dirty="0">
                <a:solidFill>
                  <a:srgbClr val="00B050"/>
                </a:solidFill>
                <a:latin typeface="Georgia"/>
                <a:cs typeface="Georgia"/>
              </a:rPr>
              <a:t>P4</a:t>
            </a:r>
            <a:r>
              <a:rPr lang="en-US" sz="2800" spc="10" dirty="0">
                <a:latin typeface="Georgia"/>
                <a:cs typeface="Georgia"/>
              </a:rPr>
              <a:t>: E1 to E3 traffic should go through R2</a:t>
            </a:r>
            <a:endParaRPr sz="2800" dirty="0">
              <a:latin typeface="Georgia"/>
              <a:cs typeface="Georgi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0" y="762000"/>
            <a:ext cx="7383780" cy="5918159"/>
          </a:xfrm>
          <a:prstGeom prst="rect">
            <a:avLst/>
          </a:prstGeom>
        </p:spPr>
        <p:txBody>
          <a:bodyPr vert="horz" wrap="square" lIns="0" tIns="0" rIns="0" bIns="0" rtlCol="0">
            <a:spAutoFit/>
          </a:bodyPr>
          <a:lstStyle/>
          <a:p>
            <a:pPr marL="1077595">
              <a:lnSpc>
                <a:spcPct val="100000"/>
              </a:lnSpc>
            </a:pPr>
            <a:r>
              <a:rPr lang="en-US" sz="2800" b="1" spc="365" dirty="0">
                <a:solidFill>
                  <a:srgbClr val="0070C0"/>
                </a:solidFill>
                <a:latin typeface="PMingLiU"/>
                <a:cs typeface="Garamond"/>
              </a:rPr>
              <a:t>IP Solutions to End-node </a:t>
            </a:r>
            <a:r>
              <a:rPr lang="en-US" sz="2800" b="1" spc="365" dirty="0" smtClean="0">
                <a:solidFill>
                  <a:srgbClr val="0070C0"/>
                </a:solidFill>
                <a:latin typeface="PMingLiU"/>
                <a:cs typeface="Garamond"/>
              </a:rPr>
              <a:t>Problems (see Worksheet 5)</a:t>
            </a:r>
            <a:endParaRPr sz="2400" dirty="0">
              <a:latin typeface="Garamond"/>
              <a:cs typeface="Garamond"/>
            </a:endParaRPr>
          </a:p>
          <a:p>
            <a:pPr>
              <a:lnSpc>
                <a:spcPct val="100000"/>
              </a:lnSpc>
              <a:spcBef>
                <a:spcPts val="25"/>
              </a:spcBef>
            </a:pPr>
            <a:endParaRPr lang="en-US" sz="2400" dirty="0">
              <a:latin typeface="Times New Roman"/>
              <a:cs typeface="Times New Roman"/>
            </a:endParaRPr>
          </a:p>
          <a:p>
            <a:pPr>
              <a:lnSpc>
                <a:spcPct val="100000"/>
              </a:lnSpc>
              <a:spcBef>
                <a:spcPts val="25"/>
              </a:spcBef>
            </a:pPr>
            <a:endParaRPr sz="2400" dirty="0">
              <a:latin typeface="Times New Roman"/>
              <a:cs typeface="Times New Roman"/>
            </a:endParaRPr>
          </a:p>
          <a:p>
            <a:pPr marL="358140" marR="431800" indent="-199390">
              <a:lnSpc>
                <a:spcPct val="116100"/>
              </a:lnSpc>
              <a:spcBef>
                <a:spcPts val="5"/>
              </a:spcBef>
              <a:buFont typeface="Times New Roman"/>
              <a:buChar char="•"/>
              <a:tabLst>
                <a:tab pos="358775" algn="l"/>
              </a:tabLst>
            </a:pPr>
            <a:r>
              <a:rPr lang="en-US" sz="2400" i="1" spc="-75" dirty="0">
                <a:solidFill>
                  <a:srgbClr val="00B050"/>
                </a:solidFill>
                <a:latin typeface="Arial"/>
                <a:cs typeface="Arial"/>
              </a:rPr>
              <a:t>P1: </a:t>
            </a:r>
            <a:r>
              <a:rPr lang="en-US" sz="2400" spc="20" dirty="0">
                <a:latin typeface="Garamond"/>
                <a:cs typeface="Arial"/>
              </a:rPr>
              <a:t>ARP for MAC address of destination</a:t>
            </a:r>
            <a:endParaRPr sz="2400" dirty="0">
              <a:latin typeface="Garamond"/>
              <a:cs typeface="Garamond"/>
            </a:endParaRPr>
          </a:p>
          <a:p>
            <a:pPr marL="358140" marR="102235" indent="-199390">
              <a:lnSpc>
                <a:spcPct val="116100"/>
              </a:lnSpc>
              <a:spcBef>
                <a:spcPts val="910"/>
              </a:spcBef>
              <a:buFont typeface="Times New Roman"/>
              <a:buChar char="•"/>
              <a:tabLst>
                <a:tab pos="358775" algn="l"/>
              </a:tabLst>
            </a:pPr>
            <a:r>
              <a:rPr lang="en-US" sz="2400" i="1" spc="-85" dirty="0">
                <a:solidFill>
                  <a:srgbClr val="00B050"/>
                </a:solidFill>
                <a:latin typeface="Arial"/>
                <a:cs typeface="Arial"/>
              </a:rPr>
              <a:t>P2: </a:t>
            </a:r>
            <a:r>
              <a:rPr lang="en-US" sz="2400" spc="20" dirty="0">
                <a:latin typeface="Garamond"/>
                <a:cs typeface="Arial"/>
              </a:rPr>
              <a:t> a service called called DHCP gives you the IP address of one router (</a:t>
            </a:r>
            <a:r>
              <a:rPr lang="en-US" sz="2400" spc="20" dirty="0" smtClean="0">
                <a:latin typeface="Garamond"/>
                <a:cs typeface="Arial"/>
              </a:rPr>
              <a:t>auto-configuration</a:t>
            </a:r>
            <a:r>
              <a:rPr lang="en-US" sz="2400" spc="20" dirty="0">
                <a:latin typeface="Garamond"/>
                <a:cs typeface="Arial"/>
              </a:rPr>
              <a:t>)</a:t>
            </a:r>
          </a:p>
          <a:p>
            <a:pPr marL="358140" marR="102235" indent="-199390">
              <a:lnSpc>
                <a:spcPct val="116100"/>
              </a:lnSpc>
              <a:spcBef>
                <a:spcPts val="910"/>
              </a:spcBef>
              <a:buFont typeface="Times New Roman"/>
              <a:buChar char="•"/>
              <a:tabLst>
                <a:tab pos="358775" algn="l"/>
              </a:tabLst>
            </a:pPr>
            <a:r>
              <a:rPr lang="en-US" sz="2400" i="1" spc="-85" dirty="0">
                <a:solidFill>
                  <a:srgbClr val="00B050"/>
                </a:solidFill>
                <a:latin typeface="Arial"/>
                <a:cs typeface="Arial"/>
              </a:rPr>
              <a:t>P3: </a:t>
            </a:r>
            <a:r>
              <a:rPr lang="en-US" sz="2400" spc="20" dirty="0">
                <a:latin typeface="Garamond"/>
                <a:cs typeface="Arial"/>
              </a:rPr>
              <a:t> two </a:t>
            </a:r>
            <a:r>
              <a:rPr lang="en-US" sz="2400" spc="20" dirty="0" err="1">
                <a:latin typeface="Garamond"/>
                <a:cs typeface="Arial"/>
              </a:rPr>
              <a:t>endnodes</a:t>
            </a:r>
            <a:r>
              <a:rPr lang="en-US" sz="2400" spc="20" dirty="0">
                <a:latin typeface="Garamond"/>
                <a:cs typeface="Arial"/>
              </a:rPr>
              <a:t> know they are on same subnet by comparing masks.  Then ARP</a:t>
            </a:r>
          </a:p>
          <a:p>
            <a:pPr marL="358140" marR="102235" indent="-199390">
              <a:lnSpc>
                <a:spcPct val="116100"/>
              </a:lnSpc>
              <a:spcBef>
                <a:spcPts val="910"/>
              </a:spcBef>
              <a:buFont typeface="Times New Roman"/>
              <a:buChar char="•"/>
              <a:tabLst>
                <a:tab pos="358775" algn="l"/>
              </a:tabLst>
            </a:pPr>
            <a:r>
              <a:rPr lang="en-US" sz="2400" i="1" spc="-85" dirty="0">
                <a:solidFill>
                  <a:srgbClr val="00B050"/>
                </a:solidFill>
                <a:latin typeface="Arial"/>
                <a:cs typeface="Arial"/>
              </a:rPr>
              <a:t>P4: </a:t>
            </a:r>
            <a:r>
              <a:rPr lang="en-US" sz="2400" spc="20" dirty="0">
                <a:latin typeface="Garamond"/>
                <a:cs typeface="Arial"/>
              </a:rPr>
              <a:t> send to router and router sends redirect  if packet returns on interface it entered router.  (Ignore this code in project),</a:t>
            </a:r>
            <a:endParaRPr sz="2400" dirty="0">
              <a:latin typeface="Garamond"/>
              <a:cs typeface="Garamond"/>
            </a:endParaRPr>
          </a:p>
          <a:p>
            <a:pPr marL="358140" marR="5080" indent="-199390">
              <a:lnSpc>
                <a:spcPct val="116399"/>
              </a:lnSpc>
              <a:spcBef>
                <a:spcPts val="900"/>
              </a:spcBef>
              <a:buFont typeface="Times New Roman"/>
              <a:buChar char="•"/>
              <a:tabLst>
                <a:tab pos="358775" algn="l"/>
              </a:tabLst>
            </a:pPr>
            <a:endParaRPr sz="2400" dirty="0">
              <a:latin typeface="Garamond"/>
              <a:cs typeface="Garamond"/>
            </a:endParaRPr>
          </a:p>
        </p:txBody>
      </p:sp>
    </p:spTree>
    <p:extLst>
      <p:ext uri="{BB962C8B-B14F-4D97-AF65-F5344CB8AC3E}">
        <p14:creationId xmlns:p14="http://schemas.microsoft.com/office/powerpoint/2010/main" val="3254217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381000" y="660400"/>
            <a:ext cx="7002780" cy="5371855"/>
          </a:xfrm>
          <a:prstGeom prst="rect">
            <a:avLst/>
          </a:prstGeom>
        </p:spPr>
        <p:txBody>
          <a:bodyPr vert="horz" wrap="square" lIns="0" tIns="0" rIns="0" bIns="0" rtlCol="0">
            <a:spAutoFit/>
          </a:bodyPr>
          <a:lstStyle/>
          <a:p>
            <a:pPr marL="1077595">
              <a:lnSpc>
                <a:spcPct val="100000"/>
              </a:lnSpc>
            </a:pPr>
            <a:r>
              <a:rPr lang="en-US" sz="2800" b="1" spc="365" dirty="0" smtClean="0">
                <a:solidFill>
                  <a:srgbClr val="0070C0"/>
                </a:solidFill>
                <a:latin typeface="PMingLiU"/>
                <a:cs typeface="Garamond"/>
              </a:rPr>
              <a:t>From theory to practice</a:t>
            </a:r>
            <a:endParaRPr sz="2400" dirty="0">
              <a:latin typeface="Garamond"/>
              <a:cs typeface="Garamond"/>
            </a:endParaRPr>
          </a:p>
          <a:p>
            <a:pPr>
              <a:lnSpc>
                <a:spcPct val="100000"/>
              </a:lnSpc>
              <a:spcBef>
                <a:spcPts val="25"/>
              </a:spcBef>
            </a:pPr>
            <a:endParaRPr lang="en-US" sz="2400" dirty="0">
              <a:latin typeface="Times New Roman"/>
              <a:cs typeface="Times New Roman"/>
            </a:endParaRPr>
          </a:p>
          <a:p>
            <a:pPr>
              <a:lnSpc>
                <a:spcPct val="100000"/>
              </a:lnSpc>
              <a:spcBef>
                <a:spcPts val="25"/>
              </a:spcBef>
            </a:pPr>
            <a:endParaRPr sz="2400" dirty="0">
              <a:latin typeface="Times New Roman"/>
              <a:cs typeface="Times New Roman"/>
            </a:endParaRPr>
          </a:p>
          <a:p>
            <a:pPr marL="358140" marR="431800" indent="-199390">
              <a:lnSpc>
                <a:spcPct val="116100"/>
              </a:lnSpc>
              <a:spcBef>
                <a:spcPts val="5"/>
              </a:spcBef>
              <a:buFont typeface="Times New Roman"/>
              <a:buChar char="•"/>
              <a:tabLst>
                <a:tab pos="358775" algn="l"/>
              </a:tabLst>
            </a:pPr>
            <a:r>
              <a:rPr lang="en-US" sz="2400" i="1" spc="-75" dirty="0">
                <a:solidFill>
                  <a:srgbClr val="00B050"/>
                </a:solidFill>
                <a:latin typeface="Arial"/>
                <a:cs typeface="Arial"/>
              </a:rPr>
              <a:t>1</a:t>
            </a:r>
            <a:r>
              <a:rPr lang="en-US" sz="2400" i="1" spc="-75" dirty="0" smtClean="0">
                <a:solidFill>
                  <a:srgbClr val="00B050"/>
                </a:solidFill>
                <a:latin typeface="Arial"/>
                <a:cs typeface="Arial"/>
              </a:rPr>
              <a:t>: </a:t>
            </a:r>
            <a:r>
              <a:rPr lang="en-US" sz="2400" spc="20" dirty="0" smtClean="0">
                <a:latin typeface="Garamond"/>
                <a:cs typeface="Arial"/>
              </a:rPr>
              <a:t>Need to understand how to forward packets using longest matching prefix (linear search fine)</a:t>
            </a:r>
            <a:endParaRPr sz="2400" dirty="0">
              <a:latin typeface="Garamond"/>
              <a:cs typeface="Garamond"/>
            </a:endParaRPr>
          </a:p>
          <a:p>
            <a:pPr marL="358140" marR="102235" indent="-199390">
              <a:lnSpc>
                <a:spcPct val="116100"/>
              </a:lnSpc>
              <a:spcBef>
                <a:spcPts val="910"/>
              </a:spcBef>
              <a:buFont typeface="Times New Roman"/>
              <a:buChar char="•"/>
              <a:tabLst>
                <a:tab pos="358775" algn="l"/>
              </a:tabLst>
            </a:pPr>
            <a:r>
              <a:rPr lang="en-US" sz="2400" i="1" spc="-85" dirty="0" smtClean="0">
                <a:solidFill>
                  <a:srgbClr val="00B050"/>
                </a:solidFill>
                <a:latin typeface="Arial"/>
                <a:cs typeface="Arial"/>
              </a:rPr>
              <a:t>2</a:t>
            </a:r>
            <a:r>
              <a:rPr lang="en-US" sz="2400" i="1" spc="-85" dirty="0">
                <a:solidFill>
                  <a:srgbClr val="00B050"/>
                </a:solidFill>
                <a:latin typeface="Arial"/>
                <a:cs typeface="Arial"/>
              </a:rPr>
              <a:t>: </a:t>
            </a:r>
            <a:r>
              <a:rPr lang="en-US" sz="2400" spc="20" dirty="0">
                <a:latin typeface="Garamond"/>
                <a:cs typeface="Arial"/>
              </a:rPr>
              <a:t> </a:t>
            </a:r>
            <a:r>
              <a:rPr lang="en-US" sz="2400" spc="20" dirty="0" smtClean="0">
                <a:latin typeface="Garamond"/>
                <a:cs typeface="Arial"/>
              </a:rPr>
              <a:t>Need to understand how to implement ARP in your router</a:t>
            </a:r>
            <a:endParaRPr lang="en-US" sz="2400" spc="20" dirty="0">
              <a:latin typeface="Garamond"/>
              <a:cs typeface="Arial"/>
            </a:endParaRPr>
          </a:p>
          <a:p>
            <a:pPr marL="358140" marR="102235" indent="-199390">
              <a:lnSpc>
                <a:spcPct val="116100"/>
              </a:lnSpc>
              <a:spcBef>
                <a:spcPts val="910"/>
              </a:spcBef>
              <a:buFont typeface="Times New Roman"/>
              <a:buChar char="•"/>
              <a:tabLst>
                <a:tab pos="358775" algn="l"/>
              </a:tabLst>
            </a:pPr>
            <a:r>
              <a:rPr lang="en-US" sz="2400" i="1" spc="-85" dirty="0" smtClean="0">
                <a:solidFill>
                  <a:srgbClr val="00B050"/>
                </a:solidFill>
                <a:latin typeface="Arial"/>
                <a:cs typeface="Arial"/>
              </a:rPr>
              <a:t>3</a:t>
            </a:r>
            <a:r>
              <a:rPr lang="en-US" sz="2400" i="1" spc="-85" dirty="0">
                <a:solidFill>
                  <a:srgbClr val="00B050"/>
                </a:solidFill>
                <a:latin typeface="Arial"/>
                <a:cs typeface="Arial"/>
              </a:rPr>
              <a:t>: </a:t>
            </a:r>
            <a:r>
              <a:rPr lang="en-US" sz="2400" spc="20" dirty="0">
                <a:latin typeface="Garamond"/>
                <a:cs typeface="Arial"/>
              </a:rPr>
              <a:t> </a:t>
            </a:r>
            <a:r>
              <a:rPr lang="en-US" sz="2400" spc="20" dirty="0" smtClean="0">
                <a:latin typeface="Garamond"/>
                <a:cs typeface="Arial"/>
              </a:rPr>
              <a:t>Need to understand how to implement ACLs using simple linear search</a:t>
            </a:r>
            <a:endParaRPr lang="en-US" sz="2400" spc="20" dirty="0">
              <a:latin typeface="Garamond"/>
              <a:cs typeface="Arial"/>
            </a:endParaRPr>
          </a:p>
          <a:p>
            <a:pPr marL="358140" marR="102235" indent="-199390">
              <a:lnSpc>
                <a:spcPct val="116100"/>
              </a:lnSpc>
              <a:spcBef>
                <a:spcPts val="910"/>
              </a:spcBef>
              <a:buFont typeface="Times New Roman"/>
              <a:buChar char="•"/>
              <a:tabLst>
                <a:tab pos="358775" algn="l"/>
              </a:tabLst>
            </a:pPr>
            <a:r>
              <a:rPr lang="en-US" sz="2400" i="1" spc="-85" dirty="0" smtClean="0">
                <a:solidFill>
                  <a:srgbClr val="00B050"/>
                </a:solidFill>
                <a:latin typeface="Arial"/>
                <a:cs typeface="Arial"/>
              </a:rPr>
              <a:t>4</a:t>
            </a:r>
            <a:r>
              <a:rPr lang="en-US" sz="2400" i="1" spc="-85" dirty="0">
                <a:solidFill>
                  <a:srgbClr val="00B050"/>
                </a:solidFill>
                <a:latin typeface="Arial"/>
                <a:cs typeface="Arial"/>
              </a:rPr>
              <a:t>: </a:t>
            </a:r>
            <a:r>
              <a:rPr lang="en-US" sz="2400" spc="20" dirty="0">
                <a:latin typeface="Garamond"/>
                <a:cs typeface="Arial"/>
              </a:rPr>
              <a:t> </a:t>
            </a:r>
            <a:r>
              <a:rPr lang="en-US" sz="2400" spc="20" dirty="0" smtClean="0">
                <a:latin typeface="Garamond"/>
                <a:cs typeface="Arial"/>
              </a:rPr>
              <a:t>To implement all this and ACLs, you need to understand all the fields in an IP Packet including the  TCP header (though we will do TCP later) </a:t>
            </a:r>
            <a:endParaRPr sz="2400" dirty="0">
              <a:latin typeface="Garamond"/>
              <a:cs typeface="Garamond"/>
            </a:endParaRPr>
          </a:p>
        </p:txBody>
      </p:sp>
    </p:spTree>
    <p:extLst>
      <p:ext uri="{BB962C8B-B14F-4D97-AF65-F5344CB8AC3E}">
        <p14:creationId xmlns:p14="http://schemas.microsoft.com/office/powerpoint/2010/main" val="338231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503" y="3428948"/>
            <a:ext cx="7772400" cy="1592866"/>
          </a:xfrm>
          <a:prstGeom prst="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530"/>
          </a:p>
        </p:txBody>
      </p:sp>
      <p:sp>
        <p:nvSpPr>
          <p:cNvPr id="20" name="Rectangle 19"/>
          <p:cNvSpPr/>
          <p:nvPr/>
        </p:nvSpPr>
        <p:spPr>
          <a:xfrm>
            <a:off x="1503" y="4871588"/>
            <a:ext cx="7772400" cy="1596398"/>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530"/>
          </a:p>
        </p:txBody>
      </p:sp>
      <p:sp>
        <p:nvSpPr>
          <p:cNvPr id="16" name="Rectangle 15"/>
          <p:cNvSpPr/>
          <p:nvPr/>
        </p:nvSpPr>
        <p:spPr>
          <a:xfrm>
            <a:off x="17269" y="1774933"/>
            <a:ext cx="7772400" cy="1557020"/>
          </a:xfrm>
          <a:prstGeom prst="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530"/>
          </a:p>
        </p:txBody>
      </p:sp>
      <p:sp>
        <p:nvSpPr>
          <p:cNvPr id="5" name="TextBox 4"/>
          <p:cNvSpPr txBox="1"/>
          <p:nvPr/>
        </p:nvSpPr>
        <p:spPr>
          <a:xfrm>
            <a:off x="1503" y="3438199"/>
            <a:ext cx="1608902" cy="458587"/>
          </a:xfrm>
          <a:prstGeom prst="rect">
            <a:avLst/>
          </a:prstGeom>
          <a:noFill/>
        </p:spPr>
        <p:txBody>
          <a:bodyPr wrap="none" rtlCol="0">
            <a:spAutoFit/>
          </a:bodyPr>
          <a:lstStyle/>
          <a:p>
            <a:r>
              <a:rPr lang="en-US" sz="2380" b="1" dirty="0">
                <a:solidFill>
                  <a:schemeClr val="accent3">
                    <a:lumMod val="50000"/>
                  </a:schemeClr>
                </a:solidFill>
              </a:rPr>
              <a:t>ARP packet</a:t>
            </a:r>
          </a:p>
        </p:txBody>
      </p:sp>
      <p:graphicFrame>
        <p:nvGraphicFramePr>
          <p:cNvPr id="7" name="object 6"/>
          <p:cNvGraphicFramePr>
            <a:graphicFrameLocks noGrp="1"/>
          </p:cNvGraphicFramePr>
          <p:nvPr>
            <p:extLst>
              <p:ext uri="{D42A27DB-BD31-4B8C-83A1-F6EECF244321}">
                <p14:modId xmlns:p14="http://schemas.microsoft.com/office/powerpoint/2010/main" val="2378413598"/>
              </p:ext>
            </p:extLst>
          </p:nvPr>
        </p:nvGraphicFramePr>
        <p:xfrm>
          <a:off x="528965" y="2392279"/>
          <a:ext cx="6530069" cy="573691"/>
        </p:xfrm>
        <a:graphic>
          <a:graphicData uri="http://schemas.openxmlformats.org/drawingml/2006/table">
            <a:tbl>
              <a:tblPr firstRow="1" bandRow="1">
                <a:tableStyleId>{2D5ABB26-0587-4C30-8999-92F81FD0307C}</a:tableStyleId>
              </a:tblPr>
              <a:tblGrid>
                <a:gridCol w="2299713">
                  <a:extLst>
                    <a:ext uri="{9D8B030D-6E8A-4147-A177-3AD203B41FA5}">
                      <a16:colId xmlns:a16="http://schemas.microsoft.com/office/drawing/2014/main" val="20000"/>
                    </a:ext>
                  </a:extLst>
                </a:gridCol>
                <a:gridCol w="2067362">
                  <a:extLst>
                    <a:ext uri="{9D8B030D-6E8A-4147-A177-3AD203B41FA5}">
                      <a16:colId xmlns:a16="http://schemas.microsoft.com/office/drawing/2014/main" val="20001"/>
                    </a:ext>
                  </a:extLst>
                </a:gridCol>
                <a:gridCol w="750182">
                  <a:extLst>
                    <a:ext uri="{9D8B030D-6E8A-4147-A177-3AD203B41FA5}">
                      <a16:colId xmlns:a16="http://schemas.microsoft.com/office/drawing/2014/main" val="20004"/>
                    </a:ext>
                  </a:extLst>
                </a:gridCol>
                <a:gridCol w="1412812">
                  <a:extLst>
                    <a:ext uri="{9D8B030D-6E8A-4147-A177-3AD203B41FA5}">
                      <a16:colId xmlns:a16="http://schemas.microsoft.com/office/drawing/2014/main" val="20006"/>
                    </a:ext>
                  </a:extLst>
                </a:gridCol>
              </a:tblGrid>
              <a:tr h="573691">
                <a:tc>
                  <a:txBody>
                    <a:bodyPr/>
                    <a:lstStyle/>
                    <a:p>
                      <a:pPr marL="75565" algn="ctr">
                        <a:lnSpc>
                          <a:spcPts val="1705"/>
                        </a:lnSpc>
                        <a:spcBef>
                          <a:spcPts val="640"/>
                        </a:spcBef>
                      </a:pPr>
                      <a:r>
                        <a:rPr lang="en-US" sz="1700" b="0" dirty="0">
                          <a:latin typeface="Arial"/>
                          <a:cs typeface="Arial"/>
                        </a:rPr>
                        <a:t>Destination</a:t>
                      </a:r>
                      <a:r>
                        <a:rPr lang="en-US" sz="1700" b="0" baseline="0" dirty="0">
                          <a:latin typeface="Arial"/>
                          <a:cs typeface="Arial"/>
                        </a:rPr>
                        <a:t> address</a:t>
                      </a:r>
                      <a:endParaRPr sz="1700" b="0" dirty="0">
                        <a:latin typeface="Arial"/>
                        <a:cs typeface="Arial"/>
                      </a:endParaRPr>
                    </a:p>
                  </a:txBody>
                  <a:tcPr marL="0" marR="0" marT="69088"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5565" marR="78105" indent="-32384" algn="ctr">
                        <a:lnSpc>
                          <a:spcPts val="1550"/>
                        </a:lnSpc>
                        <a:spcBef>
                          <a:spcPts val="950"/>
                        </a:spcBef>
                      </a:pPr>
                      <a:r>
                        <a:rPr lang="en-US" sz="1700" b="0" dirty="0">
                          <a:latin typeface="Arial"/>
                          <a:cs typeface="Arial"/>
                        </a:rPr>
                        <a:t>Source</a:t>
                      </a:r>
                      <a:r>
                        <a:rPr lang="en-US" sz="1700" b="0" baseline="0" dirty="0">
                          <a:latin typeface="Arial"/>
                          <a:cs typeface="Arial"/>
                        </a:rPr>
                        <a:t> address</a:t>
                      </a:r>
                      <a:endParaRPr sz="1700" b="0" dirty="0">
                        <a:latin typeface="Arial"/>
                        <a:cs typeface="Arial"/>
                      </a:endParaRPr>
                    </a:p>
                  </a:txBody>
                  <a:tcPr marL="0" marR="0" marT="102553"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11430" algn="ctr">
                        <a:lnSpc>
                          <a:spcPct val="100000"/>
                        </a:lnSpc>
                        <a:spcBef>
                          <a:spcPts val="640"/>
                        </a:spcBef>
                      </a:pPr>
                      <a:r>
                        <a:rPr lang="en-US" sz="1700" b="0" dirty="0">
                          <a:latin typeface="Arial"/>
                          <a:cs typeface="Arial"/>
                        </a:rPr>
                        <a:t>Type</a:t>
                      </a:r>
                      <a:endParaRPr sz="1700" b="0" dirty="0">
                        <a:latin typeface="Arial"/>
                        <a:cs typeface="Arial"/>
                      </a:endParaRPr>
                    </a:p>
                  </a:txBody>
                  <a:tcPr marL="0" marR="0" marT="69088"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7470" algn="ctr">
                        <a:lnSpc>
                          <a:spcPct val="100000"/>
                        </a:lnSpc>
                        <a:spcBef>
                          <a:spcPts val="640"/>
                        </a:spcBef>
                      </a:pPr>
                      <a:r>
                        <a:rPr lang="en-US" sz="1700" b="0" dirty="0">
                          <a:latin typeface="Arial"/>
                          <a:cs typeface="Arial"/>
                        </a:rPr>
                        <a:t>Payload</a:t>
                      </a:r>
                      <a:endParaRPr sz="1700" b="0" dirty="0">
                        <a:latin typeface="Arial"/>
                        <a:cs typeface="Arial"/>
                      </a:endParaRPr>
                    </a:p>
                  </a:txBody>
                  <a:tcPr marL="0" marR="0" marT="69088"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8" name="TextBox 7"/>
          <p:cNvSpPr txBox="1"/>
          <p:nvPr/>
        </p:nvSpPr>
        <p:spPr>
          <a:xfrm>
            <a:off x="4595" y="1871929"/>
            <a:ext cx="2146229" cy="458587"/>
          </a:xfrm>
          <a:prstGeom prst="rect">
            <a:avLst/>
          </a:prstGeom>
          <a:noFill/>
        </p:spPr>
        <p:txBody>
          <a:bodyPr wrap="none" rtlCol="0">
            <a:spAutoFit/>
          </a:bodyPr>
          <a:lstStyle/>
          <a:p>
            <a:r>
              <a:rPr lang="en-US" sz="2380" b="1" dirty="0">
                <a:solidFill>
                  <a:schemeClr val="accent1">
                    <a:lumMod val="50000"/>
                  </a:schemeClr>
                </a:solidFill>
              </a:rPr>
              <a:t>Ethernet Frame</a:t>
            </a:r>
          </a:p>
        </p:txBody>
      </p:sp>
      <p:sp>
        <p:nvSpPr>
          <p:cNvPr id="9" name="TextBox 8"/>
          <p:cNvSpPr txBox="1"/>
          <p:nvPr/>
        </p:nvSpPr>
        <p:spPr>
          <a:xfrm>
            <a:off x="528965" y="2989958"/>
            <a:ext cx="1422249" cy="301621"/>
          </a:xfrm>
          <a:prstGeom prst="rect">
            <a:avLst/>
          </a:prstGeom>
          <a:noFill/>
        </p:spPr>
        <p:txBody>
          <a:bodyPr wrap="none" rtlCol="0">
            <a:spAutoFit/>
          </a:bodyPr>
          <a:lstStyle/>
          <a:p>
            <a:r>
              <a:rPr lang="en-US" sz="1360" dirty="0"/>
              <a:t>Type: ARP or IPv4</a:t>
            </a:r>
          </a:p>
        </p:txBody>
      </p:sp>
      <p:sp>
        <p:nvSpPr>
          <p:cNvPr id="10" name="TextBox 9"/>
          <p:cNvSpPr txBox="1"/>
          <p:nvPr/>
        </p:nvSpPr>
        <p:spPr>
          <a:xfrm>
            <a:off x="1371600" y="1070373"/>
            <a:ext cx="3585533" cy="563231"/>
          </a:xfrm>
          <a:prstGeom prst="rect">
            <a:avLst/>
          </a:prstGeom>
          <a:noFill/>
        </p:spPr>
        <p:txBody>
          <a:bodyPr wrap="none" rtlCol="0">
            <a:spAutoFit/>
          </a:bodyPr>
          <a:lstStyle/>
          <a:p>
            <a:r>
              <a:rPr lang="en-US" sz="3060" b="1" dirty="0" smtClean="0"/>
              <a:t>Basic Packet Formats</a:t>
            </a:r>
            <a:endParaRPr lang="en-US" sz="3060" b="1" dirty="0"/>
          </a:p>
        </p:txBody>
      </p:sp>
      <p:graphicFrame>
        <p:nvGraphicFramePr>
          <p:cNvPr id="11" name="object 6"/>
          <p:cNvGraphicFramePr>
            <a:graphicFrameLocks noGrp="1"/>
          </p:cNvGraphicFramePr>
          <p:nvPr>
            <p:extLst>
              <p:ext uri="{D42A27DB-BD31-4B8C-83A1-F6EECF244321}">
                <p14:modId xmlns:p14="http://schemas.microsoft.com/office/powerpoint/2010/main" val="2365936622"/>
              </p:ext>
            </p:extLst>
          </p:nvPr>
        </p:nvGraphicFramePr>
        <p:xfrm>
          <a:off x="540159" y="3925184"/>
          <a:ext cx="6530069" cy="573691"/>
        </p:xfrm>
        <a:graphic>
          <a:graphicData uri="http://schemas.openxmlformats.org/drawingml/2006/table">
            <a:tbl>
              <a:tblPr firstRow="1" bandRow="1">
                <a:tableStyleId>{2D5ABB26-0587-4C30-8999-92F81FD0307C}</a:tableStyleId>
              </a:tblPr>
              <a:tblGrid>
                <a:gridCol w="924667">
                  <a:extLst>
                    <a:ext uri="{9D8B030D-6E8A-4147-A177-3AD203B41FA5}">
                      <a16:colId xmlns:a16="http://schemas.microsoft.com/office/drawing/2014/main" val="20000"/>
                    </a:ext>
                  </a:extLst>
                </a:gridCol>
                <a:gridCol w="1119481">
                  <a:extLst>
                    <a:ext uri="{9D8B030D-6E8A-4147-A177-3AD203B41FA5}">
                      <a16:colId xmlns:a16="http://schemas.microsoft.com/office/drawing/2014/main" val="20001"/>
                    </a:ext>
                  </a:extLst>
                </a:gridCol>
                <a:gridCol w="1161464">
                  <a:extLst>
                    <a:ext uri="{9D8B030D-6E8A-4147-A177-3AD203B41FA5}">
                      <a16:colId xmlns:a16="http://schemas.microsoft.com/office/drawing/2014/main" val="20002"/>
                    </a:ext>
                  </a:extLst>
                </a:gridCol>
                <a:gridCol w="1146468">
                  <a:extLst>
                    <a:ext uri="{9D8B030D-6E8A-4147-A177-3AD203B41FA5}">
                      <a16:colId xmlns:a16="http://schemas.microsoft.com/office/drawing/2014/main" val="20003"/>
                    </a:ext>
                  </a:extLst>
                </a:gridCol>
                <a:gridCol w="1058508">
                  <a:extLst>
                    <a:ext uri="{9D8B030D-6E8A-4147-A177-3AD203B41FA5}">
                      <a16:colId xmlns:a16="http://schemas.microsoft.com/office/drawing/2014/main" val="20005"/>
                    </a:ext>
                  </a:extLst>
                </a:gridCol>
                <a:gridCol w="1119481">
                  <a:extLst>
                    <a:ext uri="{9D8B030D-6E8A-4147-A177-3AD203B41FA5}">
                      <a16:colId xmlns:a16="http://schemas.microsoft.com/office/drawing/2014/main" val="20004"/>
                    </a:ext>
                  </a:extLst>
                </a:gridCol>
              </a:tblGrid>
              <a:tr h="573691">
                <a:tc>
                  <a:txBody>
                    <a:bodyPr/>
                    <a:lstStyle/>
                    <a:p>
                      <a:pPr marL="75565" algn="ctr">
                        <a:lnSpc>
                          <a:spcPts val="1705"/>
                        </a:lnSpc>
                        <a:spcBef>
                          <a:spcPts val="640"/>
                        </a:spcBef>
                      </a:pPr>
                      <a:r>
                        <a:rPr lang="en-US" sz="1700" b="0" dirty="0" err="1">
                          <a:latin typeface="Arial"/>
                          <a:cs typeface="Arial"/>
                        </a:rPr>
                        <a:t>Opcode</a:t>
                      </a:r>
                      <a:endParaRPr sz="1700" b="0" dirty="0">
                        <a:latin typeface="Arial"/>
                        <a:cs typeface="Arial"/>
                      </a:endParaRPr>
                    </a:p>
                  </a:txBody>
                  <a:tcPr marL="0" marR="0" marT="69088"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5565" marR="78105" indent="-32384" algn="ctr">
                        <a:lnSpc>
                          <a:spcPts val="1550"/>
                        </a:lnSpc>
                        <a:spcBef>
                          <a:spcPts val="950"/>
                        </a:spcBef>
                      </a:pPr>
                      <a:r>
                        <a:rPr lang="en-US" sz="1700" b="0" baseline="0" dirty="0" err="1">
                          <a:latin typeface="Arial"/>
                          <a:cs typeface="Arial"/>
                        </a:rPr>
                        <a:t>Src</a:t>
                      </a:r>
                      <a:r>
                        <a:rPr lang="en-US" sz="1700" b="0" baseline="0" dirty="0">
                          <a:latin typeface="Arial"/>
                          <a:cs typeface="Arial"/>
                        </a:rPr>
                        <a:t> MAC address</a:t>
                      </a:r>
                      <a:endParaRPr sz="1700" b="0" dirty="0">
                        <a:latin typeface="Arial"/>
                        <a:cs typeface="Arial"/>
                      </a:endParaRPr>
                    </a:p>
                  </a:txBody>
                  <a:tcPr marL="0" marR="0" marT="102553"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5565" marR="78105" indent="-32384" algn="ctr">
                        <a:lnSpc>
                          <a:spcPts val="1550"/>
                        </a:lnSpc>
                        <a:spcBef>
                          <a:spcPts val="950"/>
                        </a:spcBef>
                      </a:pPr>
                      <a:r>
                        <a:rPr lang="en-US" sz="1700" b="0" dirty="0" err="1">
                          <a:latin typeface="Arial"/>
                          <a:cs typeface="Arial"/>
                        </a:rPr>
                        <a:t>Src</a:t>
                      </a:r>
                      <a:r>
                        <a:rPr lang="en-US" sz="1700" b="0" dirty="0">
                          <a:latin typeface="Arial"/>
                          <a:cs typeface="Arial"/>
                        </a:rPr>
                        <a:t> IP address</a:t>
                      </a:r>
                      <a:endParaRPr sz="1700" b="0" dirty="0">
                        <a:latin typeface="Arial"/>
                        <a:cs typeface="Arial"/>
                      </a:endParaRPr>
                    </a:p>
                  </a:txBody>
                  <a:tcPr marL="0" marR="0" marT="102553"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5565" marR="78105" indent="-32384" algn="ctr" defTabSz="457200" rtl="0" eaLnBrk="1" fontAlgn="auto" latinLnBrk="0" hangingPunct="1">
                        <a:lnSpc>
                          <a:spcPts val="1550"/>
                        </a:lnSpc>
                        <a:spcBef>
                          <a:spcPts val="950"/>
                        </a:spcBef>
                        <a:spcAft>
                          <a:spcPts val="0"/>
                        </a:spcAft>
                        <a:buClrTx/>
                        <a:buSzTx/>
                        <a:buFontTx/>
                        <a:buNone/>
                        <a:tabLst/>
                        <a:defRPr/>
                      </a:pPr>
                      <a:r>
                        <a:rPr lang="en-US" sz="1700" b="0" baseline="0" dirty="0" err="1">
                          <a:latin typeface="Arial"/>
                          <a:cs typeface="Arial"/>
                        </a:rPr>
                        <a:t>Dst</a:t>
                      </a:r>
                      <a:r>
                        <a:rPr lang="en-US" sz="1700" b="0" baseline="0" dirty="0">
                          <a:latin typeface="Arial"/>
                          <a:cs typeface="Arial"/>
                        </a:rPr>
                        <a:t> MAC address</a:t>
                      </a:r>
                      <a:endParaRPr lang="en-US" sz="1700" b="0" dirty="0">
                        <a:latin typeface="Arial"/>
                        <a:cs typeface="Arial"/>
                      </a:endParaRPr>
                    </a:p>
                  </a:txBody>
                  <a:tcPr marL="0" marR="0" marT="102553"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5565" marR="78105" indent="-32384" algn="ctr" defTabSz="457200" rtl="0" eaLnBrk="1" fontAlgn="auto" latinLnBrk="0" hangingPunct="1">
                        <a:lnSpc>
                          <a:spcPts val="1550"/>
                        </a:lnSpc>
                        <a:spcBef>
                          <a:spcPts val="950"/>
                        </a:spcBef>
                        <a:spcAft>
                          <a:spcPts val="0"/>
                        </a:spcAft>
                        <a:buClrTx/>
                        <a:buSzTx/>
                        <a:buFontTx/>
                        <a:buNone/>
                        <a:tabLst/>
                        <a:defRPr/>
                      </a:pPr>
                      <a:r>
                        <a:rPr lang="en-US" sz="1700" b="0" baseline="0" dirty="0" err="1">
                          <a:latin typeface="Arial"/>
                          <a:cs typeface="Arial"/>
                        </a:rPr>
                        <a:t>Dst</a:t>
                      </a:r>
                      <a:r>
                        <a:rPr lang="en-US" sz="1700" b="0" baseline="0" dirty="0">
                          <a:latin typeface="Arial"/>
                          <a:cs typeface="Arial"/>
                        </a:rPr>
                        <a:t> IP address</a:t>
                      </a:r>
                      <a:endParaRPr lang="en-US" sz="1700" b="0" dirty="0">
                        <a:latin typeface="Arial"/>
                        <a:cs typeface="Arial"/>
                      </a:endParaRPr>
                    </a:p>
                  </a:txBody>
                  <a:tcPr marL="0" marR="0" marT="102553"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7470" algn="ctr">
                        <a:lnSpc>
                          <a:spcPct val="100000"/>
                        </a:lnSpc>
                        <a:spcBef>
                          <a:spcPts val="640"/>
                        </a:spcBef>
                      </a:pPr>
                      <a:r>
                        <a:rPr lang="en-US" sz="1700" b="0" dirty="0">
                          <a:latin typeface="Arial"/>
                          <a:cs typeface="Arial"/>
                        </a:rPr>
                        <a:t>Payload</a:t>
                      </a:r>
                      <a:endParaRPr sz="1700" b="0" dirty="0">
                        <a:latin typeface="Arial"/>
                        <a:cs typeface="Arial"/>
                      </a:endParaRPr>
                    </a:p>
                  </a:txBody>
                  <a:tcPr marL="0" marR="0" marT="69088"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2" name="TextBox 11"/>
          <p:cNvSpPr txBox="1"/>
          <p:nvPr/>
        </p:nvSpPr>
        <p:spPr>
          <a:xfrm>
            <a:off x="540159" y="4522863"/>
            <a:ext cx="2597121" cy="301621"/>
          </a:xfrm>
          <a:prstGeom prst="rect">
            <a:avLst/>
          </a:prstGeom>
          <a:noFill/>
        </p:spPr>
        <p:txBody>
          <a:bodyPr wrap="none" rtlCol="0">
            <a:spAutoFit/>
          </a:bodyPr>
          <a:lstStyle/>
          <a:p>
            <a:r>
              <a:rPr lang="en-US" sz="1360" dirty="0" err="1"/>
              <a:t>Opcode</a:t>
            </a:r>
            <a:r>
              <a:rPr lang="en-US" sz="1360" dirty="0"/>
              <a:t>: ARP request or ARP reply</a:t>
            </a:r>
          </a:p>
        </p:txBody>
      </p:sp>
      <p:sp>
        <p:nvSpPr>
          <p:cNvPr id="13" name="TextBox 12"/>
          <p:cNvSpPr txBox="1"/>
          <p:nvPr/>
        </p:nvSpPr>
        <p:spPr>
          <a:xfrm>
            <a:off x="1503" y="5021816"/>
            <a:ext cx="1634550" cy="458587"/>
          </a:xfrm>
          <a:prstGeom prst="rect">
            <a:avLst/>
          </a:prstGeom>
          <a:noFill/>
        </p:spPr>
        <p:txBody>
          <a:bodyPr wrap="none" rtlCol="0">
            <a:spAutoFit/>
          </a:bodyPr>
          <a:lstStyle/>
          <a:p>
            <a:r>
              <a:rPr lang="en-US" sz="2380" b="1" dirty="0">
                <a:solidFill>
                  <a:schemeClr val="accent6">
                    <a:lumMod val="50000"/>
                  </a:schemeClr>
                </a:solidFill>
              </a:rPr>
              <a:t>IPv4 packet</a:t>
            </a:r>
          </a:p>
        </p:txBody>
      </p:sp>
      <p:graphicFrame>
        <p:nvGraphicFramePr>
          <p:cNvPr id="14" name="object 6"/>
          <p:cNvGraphicFramePr>
            <a:graphicFrameLocks noGrp="1"/>
          </p:cNvGraphicFramePr>
          <p:nvPr>
            <p:extLst>
              <p:ext uri="{D42A27DB-BD31-4B8C-83A1-F6EECF244321}">
                <p14:modId xmlns:p14="http://schemas.microsoft.com/office/powerpoint/2010/main" val="2813262226"/>
              </p:ext>
            </p:extLst>
          </p:nvPr>
        </p:nvGraphicFramePr>
        <p:xfrm>
          <a:off x="548155" y="5478071"/>
          <a:ext cx="6530070" cy="573691"/>
        </p:xfrm>
        <a:graphic>
          <a:graphicData uri="http://schemas.openxmlformats.org/drawingml/2006/table">
            <a:tbl>
              <a:tblPr firstRow="1" bandRow="1">
                <a:tableStyleId>{2D5ABB26-0587-4C30-8999-92F81FD0307C}</a:tableStyleId>
              </a:tblPr>
              <a:tblGrid>
                <a:gridCol w="924667">
                  <a:extLst>
                    <a:ext uri="{9D8B030D-6E8A-4147-A177-3AD203B41FA5}">
                      <a16:colId xmlns:a16="http://schemas.microsoft.com/office/drawing/2014/main" val="20000"/>
                    </a:ext>
                  </a:extLst>
                </a:gridCol>
                <a:gridCol w="559741">
                  <a:extLst>
                    <a:ext uri="{9D8B030D-6E8A-4147-A177-3AD203B41FA5}">
                      <a16:colId xmlns:a16="http://schemas.microsoft.com/office/drawing/2014/main" val="20001"/>
                    </a:ext>
                  </a:extLst>
                </a:gridCol>
                <a:gridCol w="559741">
                  <a:extLst>
                    <a:ext uri="{9D8B030D-6E8A-4147-A177-3AD203B41FA5}">
                      <a16:colId xmlns:a16="http://schemas.microsoft.com/office/drawing/2014/main" val="20002"/>
                    </a:ext>
                  </a:extLst>
                </a:gridCol>
                <a:gridCol w="1161464">
                  <a:extLst>
                    <a:ext uri="{9D8B030D-6E8A-4147-A177-3AD203B41FA5}">
                      <a16:colId xmlns:a16="http://schemas.microsoft.com/office/drawing/2014/main" val="20003"/>
                    </a:ext>
                  </a:extLst>
                </a:gridCol>
                <a:gridCol w="1146468">
                  <a:extLst>
                    <a:ext uri="{9D8B030D-6E8A-4147-A177-3AD203B41FA5}">
                      <a16:colId xmlns:a16="http://schemas.microsoft.com/office/drawing/2014/main" val="20005"/>
                    </a:ext>
                  </a:extLst>
                </a:gridCol>
                <a:gridCol w="1058508">
                  <a:extLst>
                    <a:ext uri="{9D8B030D-6E8A-4147-A177-3AD203B41FA5}">
                      <a16:colId xmlns:a16="http://schemas.microsoft.com/office/drawing/2014/main" val="20006"/>
                    </a:ext>
                  </a:extLst>
                </a:gridCol>
                <a:gridCol w="1119481">
                  <a:extLst>
                    <a:ext uri="{9D8B030D-6E8A-4147-A177-3AD203B41FA5}">
                      <a16:colId xmlns:a16="http://schemas.microsoft.com/office/drawing/2014/main" val="20004"/>
                    </a:ext>
                  </a:extLst>
                </a:gridCol>
              </a:tblGrid>
              <a:tr h="573691">
                <a:tc>
                  <a:txBody>
                    <a:bodyPr/>
                    <a:lstStyle/>
                    <a:p>
                      <a:pPr marL="75565" algn="ctr">
                        <a:lnSpc>
                          <a:spcPts val="1705"/>
                        </a:lnSpc>
                        <a:spcBef>
                          <a:spcPts val="640"/>
                        </a:spcBef>
                      </a:pPr>
                      <a:r>
                        <a:rPr lang="en-US" sz="1700" b="0" dirty="0">
                          <a:latin typeface="Arial"/>
                          <a:cs typeface="Arial"/>
                        </a:rPr>
                        <a:t>Version</a:t>
                      </a:r>
                      <a:endParaRPr sz="1700" b="0" dirty="0">
                        <a:latin typeface="Arial"/>
                        <a:cs typeface="Arial"/>
                      </a:endParaRPr>
                    </a:p>
                  </a:txBody>
                  <a:tcPr marL="0" marR="0" marT="69088"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5565" marR="78105" indent="-32384" algn="ctr">
                        <a:lnSpc>
                          <a:spcPts val="1550"/>
                        </a:lnSpc>
                        <a:spcBef>
                          <a:spcPts val="950"/>
                        </a:spcBef>
                      </a:pPr>
                      <a:r>
                        <a:rPr lang="mr-IN" sz="1700" b="0" dirty="0">
                          <a:latin typeface="Arial"/>
                          <a:cs typeface="Arial"/>
                        </a:rPr>
                        <a:t>…</a:t>
                      </a:r>
                      <a:endParaRPr sz="1700" b="0" dirty="0">
                        <a:latin typeface="Arial"/>
                        <a:cs typeface="Arial"/>
                      </a:endParaRPr>
                    </a:p>
                  </a:txBody>
                  <a:tcPr marL="0" marR="0" marT="102553"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5565" marR="78105" indent="-32384" algn="ctr">
                        <a:lnSpc>
                          <a:spcPts val="1550"/>
                        </a:lnSpc>
                        <a:spcBef>
                          <a:spcPts val="950"/>
                        </a:spcBef>
                      </a:pPr>
                      <a:r>
                        <a:rPr lang="en-US" sz="1700" b="0" baseline="0" dirty="0">
                          <a:latin typeface="Arial"/>
                          <a:cs typeface="Arial"/>
                        </a:rPr>
                        <a:t>TTL</a:t>
                      </a:r>
                      <a:endParaRPr sz="1700" b="0" dirty="0">
                        <a:latin typeface="Arial"/>
                        <a:cs typeface="Arial"/>
                      </a:endParaRPr>
                    </a:p>
                  </a:txBody>
                  <a:tcPr marL="0" marR="0" marT="102553"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5565" marR="78105" indent="-32384" algn="ctr">
                        <a:lnSpc>
                          <a:spcPts val="1550"/>
                        </a:lnSpc>
                        <a:spcBef>
                          <a:spcPts val="950"/>
                        </a:spcBef>
                      </a:pPr>
                      <a:r>
                        <a:rPr lang="en-US" sz="1700" b="0" dirty="0">
                          <a:latin typeface="Arial"/>
                          <a:cs typeface="Arial"/>
                        </a:rPr>
                        <a:t>Checksum</a:t>
                      </a:r>
                      <a:endParaRPr sz="1700" b="0" dirty="0">
                        <a:latin typeface="Arial"/>
                        <a:cs typeface="Arial"/>
                      </a:endParaRPr>
                    </a:p>
                  </a:txBody>
                  <a:tcPr marL="0" marR="0" marT="102553"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5565" marR="78105" indent="-32384" algn="ctr" defTabSz="457200" rtl="0" eaLnBrk="1" fontAlgn="auto" latinLnBrk="0" hangingPunct="1">
                        <a:lnSpc>
                          <a:spcPts val="1550"/>
                        </a:lnSpc>
                        <a:spcBef>
                          <a:spcPts val="950"/>
                        </a:spcBef>
                        <a:spcAft>
                          <a:spcPts val="0"/>
                        </a:spcAft>
                        <a:buClrTx/>
                        <a:buSzTx/>
                        <a:buFontTx/>
                        <a:buNone/>
                        <a:tabLst/>
                        <a:defRPr/>
                      </a:pPr>
                      <a:r>
                        <a:rPr lang="en-US" sz="1700" b="0" baseline="0" dirty="0" err="1">
                          <a:latin typeface="Arial"/>
                          <a:cs typeface="Arial"/>
                        </a:rPr>
                        <a:t>Src</a:t>
                      </a:r>
                      <a:r>
                        <a:rPr lang="en-US" sz="1700" b="0" baseline="0" dirty="0">
                          <a:latin typeface="Arial"/>
                          <a:cs typeface="Arial"/>
                        </a:rPr>
                        <a:t> IP address</a:t>
                      </a:r>
                      <a:endParaRPr lang="en-US" sz="1700" b="0" dirty="0">
                        <a:latin typeface="Arial"/>
                        <a:cs typeface="Arial"/>
                      </a:endParaRPr>
                    </a:p>
                  </a:txBody>
                  <a:tcPr marL="0" marR="0" marT="102553"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5565" marR="78105" indent="-32384" algn="ctr" defTabSz="457200" rtl="0" eaLnBrk="1" fontAlgn="auto" latinLnBrk="0" hangingPunct="1">
                        <a:lnSpc>
                          <a:spcPts val="1550"/>
                        </a:lnSpc>
                        <a:spcBef>
                          <a:spcPts val="950"/>
                        </a:spcBef>
                        <a:spcAft>
                          <a:spcPts val="0"/>
                        </a:spcAft>
                        <a:buClrTx/>
                        <a:buSzTx/>
                        <a:buFontTx/>
                        <a:buNone/>
                        <a:tabLst/>
                        <a:defRPr/>
                      </a:pPr>
                      <a:r>
                        <a:rPr lang="en-US" sz="1700" b="0" baseline="0" dirty="0" err="1">
                          <a:latin typeface="Arial"/>
                          <a:cs typeface="Arial"/>
                        </a:rPr>
                        <a:t>Dst</a:t>
                      </a:r>
                      <a:r>
                        <a:rPr lang="en-US" sz="1700" b="0" baseline="0" dirty="0">
                          <a:latin typeface="Arial"/>
                          <a:cs typeface="Arial"/>
                        </a:rPr>
                        <a:t> IP address</a:t>
                      </a:r>
                      <a:endParaRPr lang="en-US" sz="1700" b="0" dirty="0">
                        <a:latin typeface="Arial"/>
                        <a:cs typeface="Arial"/>
                      </a:endParaRPr>
                    </a:p>
                  </a:txBody>
                  <a:tcPr marL="0" marR="0" marT="102553"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7470" algn="ctr">
                        <a:lnSpc>
                          <a:spcPct val="100000"/>
                        </a:lnSpc>
                        <a:spcBef>
                          <a:spcPts val="640"/>
                        </a:spcBef>
                      </a:pPr>
                      <a:r>
                        <a:rPr lang="en-US" sz="1700" b="0" dirty="0">
                          <a:latin typeface="Arial"/>
                          <a:cs typeface="Arial"/>
                        </a:rPr>
                        <a:t>Payload</a:t>
                      </a:r>
                      <a:endParaRPr sz="1700" b="0" dirty="0">
                        <a:latin typeface="Arial"/>
                        <a:cs typeface="Arial"/>
                      </a:endParaRPr>
                    </a:p>
                  </a:txBody>
                  <a:tcPr marL="0" marR="0" marT="69088"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5" name="TextBox 14"/>
          <p:cNvSpPr txBox="1"/>
          <p:nvPr/>
        </p:nvSpPr>
        <p:spPr>
          <a:xfrm>
            <a:off x="519579" y="8166336"/>
            <a:ext cx="7234673" cy="1200329"/>
          </a:xfrm>
          <a:prstGeom prst="rect">
            <a:avLst/>
          </a:prstGeom>
          <a:noFill/>
        </p:spPr>
        <p:txBody>
          <a:bodyPr wrap="none" rtlCol="0">
            <a:spAutoFit/>
          </a:bodyPr>
          <a:lstStyle/>
          <a:p>
            <a:r>
              <a:rPr lang="en-US" sz="2400" dirty="0"/>
              <a:t>IPv4 header also contains header length, total length, ID,</a:t>
            </a:r>
          </a:p>
          <a:p>
            <a:r>
              <a:rPr lang="en-US" sz="2400" dirty="0"/>
              <a:t> flags, fragment offset, and protocol fields. </a:t>
            </a:r>
            <a:r>
              <a:rPr lang="en-US" sz="2400" dirty="0" smtClean="0"/>
              <a:t> ICMP not</a:t>
            </a:r>
          </a:p>
          <a:p>
            <a:r>
              <a:rPr lang="en-US" sz="2400" dirty="0" smtClean="0"/>
              <a:t>Needed for this year’s project</a:t>
            </a:r>
          </a:p>
        </p:txBody>
      </p:sp>
      <p:sp>
        <p:nvSpPr>
          <p:cNvPr id="17" name="Rectangle 16">
            <a:extLst>
              <a:ext uri="{FF2B5EF4-FFF2-40B4-BE49-F238E27FC236}">
                <a16:creationId xmlns:a16="http://schemas.microsoft.com/office/drawing/2014/main" id="{415DFE7E-C76C-1040-9E47-13DAF0D53380}"/>
              </a:ext>
            </a:extLst>
          </p:cNvPr>
          <p:cNvSpPr/>
          <p:nvPr/>
        </p:nvSpPr>
        <p:spPr>
          <a:xfrm>
            <a:off x="17269" y="6464454"/>
            <a:ext cx="7772400" cy="1596398"/>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1530"/>
          </a:p>
        </p:txBody>
      </p:sp>
      <p:sp>
        <p:nvSpPr>
          <p:cNvPr id="18" name="TextBox 17">
            <a:extLst>
              <a:ext uri="{FF2B5EF4-FFF2-40B4-BE49-F238E27FC236}">
                <a16:creationId xmlns:a16="http://schemas.microsoft.com/office/drawing/2014/main" id="{BFA361FE-5C43-F640-8A03-9443A0D0DFD3}"/>
              </a:ext>
            </a:extLst>
          </p:cNvPr>
          <p:cNvSpPr txBox="1"/>
          <p:nvPr/>
        </p:nvSpPr>
        <p:spPr>
          <a:xfrm>
            <a:off x="17269" y="6614682"/>
            <a:ext cx="1762790" cy="458587"/>
          </a:xfrm>
          <a:prstGeom prst="rect">
            <a:avLst/>
          </a:prstGeom>
          <a:noFill/>
        </p:spPr>
        <p:txBody>
          <a:bodyPr wrap="none" rtlCol="0">
            <a:spAutoFit/>
          </a:bodyPr>
          <a:lstStyle/>
          <a:p>
            <a:r>
              <a:rPr lang="en-US" sz="2380" b="1" dirty="0">
                <a:solidFill>
                  <a:schemeClr val="accent4">
                    <a:lumMod val="50000"/>
                  </a:schemeClr>
                </a:solidFill>
              </a:rPr>
              <a:t>ICMP packet</a:t>
            </a:r>
          </a:p>
        </p:txBody>
      </p:sp>
      <p:graphicFrame>
        <p:nvGraphicFramePr>
          <p:cNvPr id="21" name="object 6">
            <a:extLst>
              <a:ext uri="{FF2B5EF4-FFF2-40B4-BE49-F238E27FC236}">
                <a16:creationId xmlns:a16="http://schemas.microsoft.com/office/drawing/2014/main" id="{9E80C56E-86B0-5C43-BAF3-D22F51BEF63B}"/>
              </a:ext>
            </a:extLst>
          </p:cNvPr>
          <p:cNvGraphicFramePr>
            <a:graphicFrameLocks noGrp="1"/>
          </p:cNvGraphicFramePr>
          <p:nvPr>
            <p:extLst>
              <p:ext uri="{D42A27DB-BD31-4B8C-83A1-F6EECF244321}">
                <p14:modId xmlns:p14="http://schemas.microsoft.com/office/powerpoint/2010/main" val="1838570359"/>
              </p:ext>
            </p:extLst>
          </p:nvPr>
        </p:nvGraphicFramePr>
        <p:xfrm>
          <a:off x="563921" y="7070937"/>
          <a:ext cx="6530070" cy="573691"/>
        </p:xfrm>
        <a:graphic>
          <a:graphicData uri="http://schemas.openxmlformats.org/drawingml/2006/table">
            <a:tbl>
              <a:tblPr firstRow="1" bandRow="1">
                <a:tableStyleId>{2D5ABB26-0587-4C30-8999-92F81FD0307C}</a:tableStyleId>
              </a:tblPr>
              <a:tblGrid>
                <a:gridCol w="924667">
                  <a:extLst>
                    <a:ext uri="{9D8B030D-6E8A-4147-A177-3AD203B41FA5}">
                      <a16:colId xmlns:a16="http://schemas.microsoft.com/office/drawing/2014/main" val="20000"/>
                    </a:ext>
                  </a:extLst>
                </a:gridCol>
                <a:gridCol w="1119482">
                  <a:extLst>
                    <a:ext uri="{9D8B030D-6E8A-4147-A177-3AD203B41FA5}">
                      <a16:colId xmlns:a16="http://schemas.microsoft.com/office/drawing/2014/main" val="20001"/>
                    </a:ext>
                  </a:extLst>
                </a:gridCol>
                <a:gridCol w="1161464">
                  <a:extLst>
                    <a:ext uri="{9D8B030D-6E8A-4147-A177-3AD203B41FA5}">
                      <a16:colId xmlns:a16="http://schemas.microsoft.com/office/drawing/2014/main" val="20003"/>
                    </a:ext>
                  </a:extLst>
                </a:gridCol>
                <a:gridCol w="1146468">
                  <a:extLst>
                    <a:ext uri="{9D8B030D-6E8A-4147-A177-3AD203B41FA5}">
                      <a16:colId xmlns:a16="http://schemas.microsoft.com/office/drawing/2014/main" val="20005"/>
                    </a:ext>
                  </a:extLst>
                </a:gridCol>
                <a:gridCol w="1058508">
                  <a:extLst>
                    <a:ext uri="{9D8B030D-6E8A-4147-A177-3AD203B41FA5}">
                      <a16:colId xmlns:a16="http://schemas.microsoft.com/office/drawing/2014/main" val="20006"/>
                    </a:ext>
                  </a:extLst>
                </a:gridCol>
                <a:gridCol w="1119481">
                  <a:extLst>
                    <a:ext uri="{9D8B030D-6E8A-4147-A177-3AD203B41FA5}">
                      <a16:colId xmlns:a16="http://schemas.microsoft.com/office/drawing/2014/main" val="20004"/>
                    </a:ext>
                  </a:extLst>
                </a:gridCol>
              </a:tblGrid>
              <a:tr h="573691">
                <a:tc>
                  <a:txBody>
                    <a:bodyPr/>
                    <a:lstStyle/>
                    <a:p>
                      <a:pPr marL="75565" algn="ctr">
                        <a:lnSpc>
                          <a:spcPts val="1705"/>
                        </a:lnSpc>
                        <a:spcBef>
                          <a:spcPts val="640"/>
                        </a:spcBef>
                      </a:pPr>
                      <a:r>
                        <a:rPr lang="en-US" sz="1700" b="0" dirty="0">
                          <a:latin typeface="Arial"/>
                          <a:cs typeface="Arial"/>
                        </a:rPr>
                        <a:t>Type</a:t>
                      </a:r>
                      <a:endParaRPr sz="1700" b="0" dirty="0">
                        <a:latin typeface="Arial"/>
                        <a:cs typeface="Arial"/>
                      </a:endParaRPr>
                    </a:p>
                  </a:txBody>
                  <a:tcPr marL="0" marR="0" marT="69088"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5565" marR="78105" indent="-32384" algn="ctr">
                        <a:lnSpc>
                          <a:spcPts val="1550"/>
                        </a:lnSpc>
                        <a:spcBef>
                          <a:spcPts val="950"/>
                        </a:spcBef>
                      </a:pPr>
                      <a:r>
                        <a:rPr lang="en-US" sz="1700" b="0" dirty="0">
                          <a:latin typeface="Arial"/>
                          <a:cs typeface="Arial"/>
                        </a:rPr>
                        <a:t>Code</a:t>
                      </a:r>
                      <a:endParaRPr sz="1700" b="0" dirty="0">
                        <a:latin typeface="Arial"/>
                        <a:cs typeface="Arial"/>
                      </a:endParaRPr>
                    </a:p>
                  </a:txBody>
                  <a:tcPr marL="0" marR="0" marT="102553"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5565" marR="78105" indent="-32384" algn="ctr">
                        <a:lnSpc>
                          <a:spcPts val="1550"/>
                        </a:lnSpc>
                        <a:spcBef>
                          <a:spcPts val="950"/>
                        </a:spcBef>
                      </a:pPr>
                      <a:r>
                        <a:rPr lang="en-US" sz="1700" b="0" dirty="0">
                          <a:latin typeface="Arial"/>
                          <a:cs typeface="Arial"/>
                        </a:rPr>
                        <a:t>Checksum</a:t>
                      </a:r>
                      <a:endParaRPr sz="1700" b="0" dirty="0">
                        <a:latin typeface="Arial"/>
                        <a:cs typeface="Arial"/>
                      </a:endParaRPr>
                    </a:p>
                  </a:txBody>
                  <a:tcPr marL="0" marR="0" marT="102553"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5565" marR="78105" indent="-32384" algn="ctr" defTabSz="457200" rtl="0" eaLnBrk="1" fontAlgn="auto" latinLnBrk="0" hangingPunct="1">
                        <a:lnSpc>
                          <a:spcPts val="1550"/>
                        </a:lnSpc>
                        <a:spcBef>
                          <a:spcPts val="950"/>
                        </a:spcBef>
                        <a:spcAft>
                          <a:spcPts val="0"/>
                        </a:spcAft>
                        <a:buClrTx/>
                        <a:buSzTx/>
                        <a:buFontTx/>
                        <a:buNone/>
                        <a:tabLst/>
                        <a:defRPr/>
                      </a:pPr>
                      <a:r>
                        <a:rPr lang="en-US" sz="1700" b="0" dirty="0">
                          <a:latin typeface="Arial"/>
                          <a:cs typeface="Arial"/>
                        </a:rPr>
                        <a:t>Identifier</a:t>
                      </a:r>
                    </a:p>
                  </a:txBody>
                  <a:tcPr marL="0" marR="0" marT="102553"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5565" marR="78105" indent="-32384" algn="ctr" defTabSz="457200" rtl="0" eaLnBrk="1" fontAlgn="auto" latinLnBrk="0" hangingPunct="1">
                        <a:lnSpc>
                          <a:spcPts val="1550"/>
                        </a:lnSpc>
                        <a:spcBef>
                          <a:spcPts val="950"/>
                        </a:spcBef>
                        <a:spcAft>
                          <a:spcPts val="0"/>
                        </a:spcAft>
                        <a:buClrTx/>
                        <a:buSzTx/>
                        <a:buFontTx/>
                        <a:buNone/>
                        <a:tabLst/>
                        <a:defRPr/>
                      </a:pPr>
                      <a:r>
                        <a:rPr lang="en-US" sz="1700" b="0" baseline="0" dirty="0" err="1">
                          <a:latin typeface="Arial"/>
                          <a:cs typeface="Arial"/>
                        </a:rPr>
                        <a:t>Seq</a:t>
                      </a:r>
                      <a:r>
                        <a:rPr lang="en-US" sz="1700" b="0" baseline="0" dirty="0">
                          <a:latin typeface="Arial"/>
                          <a:cs typeface="Arial"/>
                        </a:rPr>
                        <a:t> </a:t>
                      </a:r>
                      <a:r>
                        <a:rPr lang="en-US" sz="1700" b="0" baseline="0" dirty="0" err="1">
                          <a:latin typeface="Arial"/>
                          <a:cs typeface="Arial"/>
                        </a:rPr>
                        <a:t>Num</a:t>
                      </a:r>
                      <a:endParaRPr lang="en-US" sz="1700" b="0" dirty="0">
                        <a:latin typeface="Arial"/>
                        <a:cs typeface="Arial"/>
                      </a:endParaRPr>
                    </a:p>
                  </a:txBody>
                  <a:tcPr marL="0" marR="0" marT="102553"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tc>
                  <a:txBody>
                    <a:bodyPr/>
                    <a:lstStyle/>
                    <a:p>
                      <a:pPr marL="77470" algn="ctr">
                        <a:lnSpc>
                          <a:spcPct val="100000"/>
                        </a:lnSpc>
                        <a:spcBef>
                          <a:spcPts val="640"/>
                        </a:spcBef>
                      </a:pPr>
                      <a:r>
                        <a:rPr lang="en-US" sz="1700" b="0" dirty="0">
                          <a:latin typeface="Arial"/>
                          <a:cs typeface="Arial"/>
                        </a:rPr>
                        <a:t>Payload</a:t>
                      </a:r>
                      <a:endParaRPr sz="1700" b="0" dirty="0">
                        <a:latin typeface="Arial"/>
                        <a:cs typeface="Arial"/>
                      </a:endParaRPr>
                    </a:p>
                  </a:txBody>
                  <a:tcPr marL="0" marR="0" marT="69088" marB="0" anchor="ctr">
                    <a:lnL w="28575" cap="flat" cmpd="sng" algn="ctr">
                      <a:solidFill>
                        <a:scrgbClr r="0" g="0" b="0"/>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26296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67852" y="1072616"/>
            <a:ext cx="379095" cy="379095"/>
          </a:xfrm>
          <a:custGeom>
            <a:avLst/>
            <a:gdLst/>
            <a:ahLst/>
            <a:cxnLst/>
            <a:rect l="l" t="t" r="r" b="b"/>
            <a:pathLst>
              <a:path w="379094" h="379094">
                <a:moveTo>
                  <a:pt x="378688" y="189331"/>
                </a:moveTo>
                <a:lnTo>
                  <a:pt x="371925" y="239666"/>
                </a:lnTo>
                <a:lnTo>
                  <a:pt x="352837" y="284897"/>
                </a:lnTo>
                <a:lnTo>
                  <a:pt x="323230" y="323218"/>
                </a:lnTo>
                <a:lnTo>
                  <a:pt x="284909" y="352824"/>
                </a:lnTo>
                <a:lnTo>
                  <a:pt x="239679" y="371912"/>
                </a:lnTo>
                <a:lnTo>
                  <a:pt x="189344" y="378675"/>
                </a:lnTo>
                <a:lnTo>
                  <a:pt x="139009" y="371912"/>
                </a:lnTo>
                <a:lnTo>
                  <a:pt x="93778" y="352824"/>
                </a:lnTo>
                <a:lnTo>
                  <a:pt x="55457" y="323218"/>
                </a:lnTo>
                <a:lnTo>
                  <a:pt x="25851" y="284897"/>
                </a:lnTo>
                <a:lnTo>
                  <a:pt x="6763" y="239666"/>
                </a:lnTo>
                <a:lnTo>
                  <a:pt x="0" y="189331"/>
                </a:lnTo>
                <a:lnTo>
                  <a:pt x="6763" y="139001"/>
                </a:lnTo>
                <a:lnTo>
                  <a:pt x="25851" y="93774"/>
                </a:lnTo>
                <a:lnTo>
                  <a:pt x="55457" y="55456"/>
                </a:lnTo>
                <a:lnTo>
                  <a:pt x="93778" y="25850"/>
                </a:lnTo>
                <a:lnTo>
                  <a:pt x="139009" y="6763"/>
                </a:lnTo>
                <a:lnTo>
                  <a:pt x="189344" y="0"/>
                </a:lnTo>
                <a:lnTo>
                  <a:pt x="239679" y="6763"/>
                </a:lnTo>
                <a:lnTo>
                  <a:pt x="284909" y="25850"/>
                </a:lnTo>
                <a:lnTo>
                  <a:pt x="323230" y="55456"/>
                </a:lnTo>
                <a:lnTo>
                  <a:pt x="352837" y="93774"/>
                </a:lnTo>
                <a:lnTo>
                  <a:pt x="371925" y="139001"/>
                </a:lnTo>
                <a:lnTo>
                  <a:pt x="378688" y="189331"/>
                </a:lnTo>
                <a:close/>
              </a:path>
            </a:pathLst>
          </a:custGeom>
          <a:ln w="5259">
            <a:solidFill>
              <a:srgbClr val="000000"/>
            </a:solidFill>
          </a:ln>
        </p:spPr>
        <p:txBody>
          <a:bodyPr wrap="square" lIns="0" tIns="0" rIns="0" bIns="0" rtlCol="0"/>
          <a:lstStyle/>
          <a:p>
            <a:endParaRPr/>
          </a:p>
        </p:txBody>
      </p:sp>
      <p:sp>
        <p:nvSpPr>
          <p:cNvPr id="3" name="object 3"/>
          <p:cNvSpPr/>
          <p:nvPr/>
        </p:nvSpPr>
        <p:spPr>
          <a:xfrm>
            <a:off x="3596475" y="1051572"/>
            <a:ext cx="379095" cy="379095"/>
          </a:xfrm>
          <a:custGeom>
            <a:avLst/>
            <a:gdLst/>
            <a:ahLst/>
            <a:cxnLst/>
            <a:rect l="l" t="t" r="r" b="b"/>
            <a:pathLst>
              <a:path w="379095" h="379094">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4" name="object 4"/>
          <p:cNvSpPr/>
          <p:nvPr/>
        </p:nvSpPr>
        <p:spPr>
          <a:xfrm>
            <a:off x="3596475" y="2913443"/>
            <a:ext cx="379095" cy="379095"/>
          </a:xfrm>
          <a:custGeom>
            <a:avLst/>
            <a:gdLst/>
            <a:ahLst/>
            <a:cxnLst/>
            <a:rect l="l" t="t" r="r" b="b"/>
            <a:pathLst>
              <a:path w="379095" h="379095">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5" name="object 5"/>
          <p:cNvSpPr/>
          <p:nvPr/>
        </p:nvSpPr>
        <p:spPr>
          <a:xfrm>
            <a:off x="4740249" y="2861551"/>
            <a:ext cx="379095" cy="379095"/>
          </a:xfrm>
          <a:custGeom>
            <a:avLst/>
            <a:gdLst/>
            <a:ahLst/>
            <a:cxnLst/>
            <a:rect l="l" t="t" r="r" b="b"/>
            <a:pathLst>
              <a:path w="379095" h="379094">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6" name="object 6"/>
          <p:cNvSpPr/>
          <p:nvPr/>
        </p:nvSpPr>
        <p:spPr>
          <a:xfrm>
            <a:off x="1816658" y="3970261"/>
            <a:ext cx="379095" cy="379095"/>
          </a:xfrm>
          <a:custGeom>
            <a:avLst/>
            <a:gdLst/>
            <a:ahLst/>
            <a:cxnLst/>
            <a:rect l="l" t="t" r="r" b="b"/>
            <a:pathLst>
              <a:path w="379094" h="379095">
                <a:moveTo>
                  <a:pt x="378688" y="189331"/>
                </a:moveTo>
                <a:lnTo>
                  <a:pt x="371925" y="239666"/>
                </a:lnTo>
                <a:lnTo>
                  <a:pt x="352837" y="284897"/>
                </a:lnTo>
                <a:lnTo>
                  <a:pt x="323230" y="323218"/>
                </a:lnTo>
                <a:lnTo>
                  <a:pt x="284909" y="352824"/>
                </a:lnTo>
                <a:lnTo>
                  <a:pt x="239679" y="371912"/>
                </a:lnTo>
                <a:lnTo>
                  <a:pt x="189344" y="378675"/>
                </a:lnTo>
                <a:lnTo>
                  <a:pt x="139009" y="371912"/>
                </a:lnTo>
                <a:lnTo>
                  <a:pt x="93778" y="352824"/>
                </a:lnTo>
                <a:lnTo>
                  <a:pt x="55457" y="323218"/>
                </a:lnTo>
                <a:lnTo>
                  <a:pt x="25851" y="284897"/>
                </a:lnTo>
                <a:lnTo>
                  <a:pt x="6763" y="239666"/>
                </a:lnTo>
                <a:lnTo>
                  <a:pt x="0" y="189331"/>
                </a:lnTo>
                <a:lnTo>
                  <a:pt x="6763" y="138997"/>
                </a:lnTo>
                <a:lnTo>
                  <a:pt x="25851" y="93769"/>
                </a:lnTo>
                <a:lnTo>
                  <a:pt x="55457" y="55451"/>
                </a:lnTo>
                <a:lnTo>
                  <a:pt x="93778" y="25847"/>
                </a:lnTo>
                <a:lnTo>
                  <a:pt x="139009" y="6762"/>
                </a:lnTo>
                <a:lnTo>
                  <a:pt x="189344" y="0"/>
                </a:lnTo>
                <a:lnTo>
                  <a:pt x="239679" y="6762"/>
                </a:lnTo>
                <a:lnTo>
                  <a:pt x="284909" y="25847"/>
                </a:lnTo>
                <a:lnTo>
                  <a:pt x="323230" y="55451"/>
                </a:lnTo>
                <a:lnTo>
                  <a:pt x="352837" y="93769"/>
                </a:lnTo>
                <a:lnTo>
                  <a:pt x="371925" y="138997"/>
                </a:lnTo>
                <a:lnTo>
                  <a:pt x="378688" y="189331"/>
                </a:lnTo>
                <a:close/>
              </a:path>
            </a:pathLst>
          </a:custGeom>
          <a:ln w="5259">
            <a:solidFill>
              <a:srgbClr val="000000"/>
            </a:solidFill>
          </a:ln>
        </p:spPr>
        <p:txBody>
          <a:bodyPr wrap="square" lIns="0" tIns="0" rIns="0" bIns="0" rtlCol="0"/>
          <a:lstStyle/>
          <a:p>
            <a:endParaRPr/>
          </a:p>
        </p:txBody>
      </p:sp>
      <p:sp>
        <p:nvSpPr>
          <p:cNvPr id="7" name="object 7"/>
          <p:cNvSpPr/>
          <p:nvPr/>
        </p:nvSpPr>
        <p:spPr>
          <a:xfrm>
            <a:off x="3598583" y="3919766"/>
            <a:ext cx="379095" cy="379095"/>
          </a:xfrm>
          <a:custGeom>
            <a:avLst/>
            <a:gdLst/>
            <a:ahLst/>
            <a:cxnLst/>
            <a:rect l="l" t="t" r="r" b="b"/>
            <a:pathLst>
              <a:path w="379095" h="379095">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8" name="object 8"/>
          <p:cNvSpPr/>
          <p:nvPr/>
        </p:nvSpPr>
        <p:spPr>
          <a:xfrm>
            <a:off x="756339" y="1051572"/>
            <a:ext cx="379095" cy="379095"/>
          </a:xfrm>
          <a:custGeom>
            <a:avLst/>
            <a:gdLst/>
            <a:ahLst/>
            <a:cxnLst/>
            <a:rect l="l" t="t" r="r" b="b"/>
            <a:pathLst>
              <a:path w="379094" h="379094">
                <a:moveTo>
                  <a:pt x="378684" y="189344"/>
                </a:moveTo>
                <a:lnTo>
                  <a:pt x="371921" y="239679"/>
                </a:lnTo>
                <a:lnTo>
                  <a:pt x="352834" y="284909"/>
                </a:lnTo>
                <a:lnTo>
                  <a:pt x="323227" y="323230"/>
                </a:lnTo>
                <a:lnTo>
                  <a:pt x="284907" y="352837"/>
                </a:lnTo>
                <a:lnTo>
                  <a:pt x="239677" y="371925"/>
                </a:lnTo>
                <a:lnTo>
                  <a:pt x="189343" y="378688"/>
                </a:lnTo>
                <a:lnTo>
                  <a:pt x="139007" y="371925"/>
                </a:lnTo>
                <a:lnTo>
                  <a:pt x="93777" y="352837"/>
                </a:lnTo>
                <a:lnTo>
                  <a:pt x="55457" y="323230"/>
                </a:lnTo>
                <a:lnTo>
                  <a:pt x="25850" y="284909"/>
                </a:lnTo>
                <a:lnTo>
                  <a:pt x="6763" y="239679"/>
                </a:lnTo>
                <a:lnTo>
                  <a:pt x="0" y="189344"/>
                </a:lnTo>
                <a:lnTo>
                  <a:pt x="6763" y="139009"/>
                </a:lnTo>
                <a:lnTo>
                  <a:pt x="25850" y="93778"/>
                </a:lnTo>
                <a:lnTo>
                  <a:pt x="55457" y="55457"/>
                </a:lnTo>
                <a:lnTo>
                  <a:pt x="93777" y="25851"/>
                </a:lnTo>
                <a:lnTo>
                  <a:pt x="139007" y="6763"/>
                </a:lnTo>
                <a:lnTo>
                  <a:pt x="189343" y="0"/>
                </a:lnTo>
                <a:lnTo>
                  <a:pt x="239677" y="6763"/>
                </a:lnTo>
                <a:lnTo>
                  <a:pt x="284907" y="25851"/>
                </a:lnTo>
                <a:lnTo>
                  <a:pt x="323227" y="55457"/>
                </a:lnTo>
                <a:lnTo>
                  <a:pt x="352834" y="93778"/>
                </a:lnTo>
                <a:lnTo>
                  <a:pt x="371921" y="139009"/>
                </a:lnTo>
                <a:lnTo>
                  <a:pt x="378684" y="189344"/>
                </a:lnTo>
                <a:close/>
              </a:path>
            </a:pathLst>
          </a:custGeom>
          <a:ln w="5259">
            <a:solidFill>
              <a:srgbClr val="000000"/>
            </a:solidFill>
          </a:ln>
        </p:spPr>
        <p:txBody>
          <a:bodyPr wrap="square" lIns="0" tIns="0" rIns="0" bIns="0" rtlCol="0"/>
          <a:lstStyle/>
          <a:p>
            <a:endParaRPr/>
          </a:p>
        </p:txBody>
      </p:sp>
      <p:sp>
        <p:nvSpPr>
          <p:cNvPr id="9" name="object 9"/>
          <p:cNvSpPr/>
          <p:nvPr/>
        </p:nvSpPr>
        <p:spPr>
          <a:xfrm>
            <a:off x="703743" y="2839808"/>
            <a:ext cx="379095" cy="379095"/>
          </a:xfrm>
          <a:custGeom>
            <a:avLst/>
            <a:gdLst/>
            <a:ahLst/>
            <a:cxnLst/>
            <a:rect l="l" t="t" r="r" b="b"/>
            <a:pathLst>
              <a:path w="379094" h="379094">
                <a:moveTo>
                  <a:pt x="378686" y="189344"/>
                </a:moveTo>
                <a:lnTo>
                  <a:pt x="371922" y="239679"/>
                </a:lnTo>
                <a:lnTo>
                  <a:pt x="352835" y="284909"/>
                </a:lnTo>
                <a:lnTo>
                  <a:pt x="323228" y="323230"/>
                </a:lnTo>
                <a:lnTo>
                  <a:pt x="284907" y="352837"/>
                </a:lnTo>
                <a:lnTo>
                  <a:pt x="239677" y="371925"/>
                </a:lnTo>
                <a:lnTo>
                  <a:pt x="189343" y="378688"/>
                </a:lnTo>
                <a:lnTo>
                  <a:pt x="139008"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8" y="6763"/>
                </a:lnTo>
                <a:lnTo>
                  <a:pt x="189343" y="0"/>
                </a:lnTo>
                <a:lnTo>
                  <a:pt x="239677" y="6763"/>
                </a:lnTo>
                <a:lnTo>
                  <a:pt x="284907" y="25851"/>
                </a:lnTo>
                <a:lnTo>
                  <a:pt x="323228" y="55457"/>
                </a:lnTo>
                <a:lnTo>
                  <a:pt x="352835" y="93778"/>
                </a:lnTo>
                <a:lnTo>
                  <a:pt x="371922" y="139009"/>
                </a:lnTo>
                <a:lnTo>
                  <a:pt x="378686" y="189344"/>
                </a:lnTo>
                <a:close/>
              </a:path>
            </a:pathLst>
          </a:custGeom>
          <a:ln w="5259">
            <a:solidFill>
              <a:srgbClr val="000000"/>
            </a:solidFill>
          </a:ln>
        </p:spPr>
        <p:txBody>
          <a:bodyPr wrap="square" lIns="0" tIns="0" rIns="0" bIns="0" rtlCol="0"/>
          <a:lstStyle/>
          <a:p>
            <a:endParaRPr/>
          </a:p>
        </p:txBody>
      </p:sp>
      <p:sp>
        <p:nvSpPr>
          <p:cNvPr id="10" name="object 10"/>
          <p:cNvSpPr/>
          <p:nvPr/>
        </p:nvSpPr>
        <p:spPr>
          <a:xfrm>
            <a:off x="1808238" y="2839808"/>
            <a:ext cx="379095" cy="379095"/>
          </a:xfrm>
          <a:custGeom>
            <a:avLst/>
            <a:gdLst/>
            <a:ahLst/>
            <a:cxnLst/>
            <a:rect l="l" t="t" r="r" b="b"/>
            <a:pathLst>
              <a:path w="379094" h="379094">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11" name="object 11"/>
          <p:cNvSpPr/>
          <p:nvPr/>
        </p:nvSpPr>
        <p:spPr>
          <a:xfrm>
            <a:off x="4753571" y="1051572"/>
            <a:ext cx="379095" cy="379095"/>
          </a:xfrm>
          <a:custGeom>
            <a:avLst/>
            <a:gdLst/>
            <a:ahLst/>
            <a:cxnLst/>
            <a:rect l="l" t="t" r="r" b="b"/>
            <a:pathLst>
              <a:path w="379095" h="379094">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12" name="object 12"/>
          <p:cNvSpPr/>
          <p:nvPr/>
        </p:nvSpPr>
        <p:spPr>
          <a:xfrm>
            <a:off x="1156063" y="1240916"/>
            <a:ext cx="736600" cy="0"/>
          </a:xfrm>
          <a:custGeom>
            <a:avLst/>
            <a:gdLst/>
            <a:ahLst/>
            <a:cxnLst/>
            <a:rect l="l" t="t" r="r" b="b"/>
            <a:pathLst>
              <a:path w="736600">
                <a:moveTo>
                  <a:pt x="0" y="0"/>
                </a:moveTo>
                <a:lnTo>
                  <a:pt x="736325" y="0"/>
                </a:lnTo>
              </a:path>
            </a:pathLst>
          </a:custGeom>
          <a:ln w="5259">
            <a:solidFill>
              <a:srgbClr val="000000"/>
            </a:solidFill>
          </a:ln>
        </p:spPr>
        <p:txBody>
          <a:bodyPr wrap="square" lIns="0" tIns="0" rIns="0" bIns="0" rtlCol="0"/>
          <a:lstStyle/>
          <a:p>
            <a:endParaRPr/>
          </a:p>
        </p:txBody>
      </p:sp>
      <p:sp>
        <p:nvSpPr>
          <p:cNvPr id="13" name="object 13"/>
          <p:cNvSpPr/>
          <p:nvPr/>
        </p:nvSpPr>
        <p:spPr>
          <a:xfrm>
            <a:off x="3996207" y="1240916"/>
            <a:ext cx="736600" cy="0"/>
          </a:xfrm>
          <a:custGeom>
            <a:avLst/>
            <a:gdLst/>
            <a:ahLst/>
            <a:cxnLst/>
            <a:rect l="l" t="t" r="r" b="b"/>
            <a:pathLst>
              <a:path w="736600">
                <a:moveTo>
                  <a:pt x="0" y="0"/>
                </a:moveTo>
                <a:lnTo>
                  <a:pt x="736333" y="0"/>
                </a:lnTo>
              </a:path>
            </a:pathLst>
          </a:custGeom>
          <a:ln w="5259">
            <a:solidFill>
              <a:srgbClr val="000000"/>
            </a:solidFill>
          </a:ln>
        </p:spPr>
        <p:txBody>
          <a:bodyPr wrap="square" lIns="0" tIns="0" rIns="0" bIns="0" rtlCol="0"/>
          <a:lstStyle/>
          <a:p>
            <a:endParaRPr/>
          </a:p>
        </p:txBody>
      </p:sp>
      <p:sp>
        <p:nvSpPr>
          <p:cNvPr id="14" name="object 14"/>
          <p:cNvSpPr/>
          <p:nvPr/>
        </p:nvSpPr>
        <p:spPr>
          <a:xfrm>
            <a:off x="2260562" y="1240916"/>
            <a:ext cx="1367790" cy="0"/>
          </a:xfrm>
          <a:custGeom>
            <a:avLst/>
            <a:gdLst/>
            <a:ahLst/>
            <a:cxnLst/>
            <a:rect l="l" t="t" r="r" b="b"/>
            <a:pathLst>
              <a:path w="1367789">
                <a:moveTo>
                  <a:pt x="0" y="0"/>
                </a:moveTo>
                <a:lnTo>
                  <a:pt x="1367472" y="0"/>
                </a:lnTo>
              </a:path>
            </a:pathLst>
          </a:custGeom>
          <a:ln w="5259">
            <a:solidFill>
              <a:srgbClr val="000000"/>
            </a:solidFill>
          </a:ln>
        </p:spPr>
        <p:txBody>
          <a:bodyPr wrap="square" lIns="0" tIns="0" rIns="0" bIns="0" rtlCol="0"/>
          <a:lstStyle/>
          <a:p>
            <a:endParaRPr/>
          </a:p>
        </p:txBody>
      </p:sp>
      <p:sp>
        <p:nvSpPr>
          <p:cNvPr id="15" name="object 15"/>
          <p:cNvSpPr/>
          <p:nvPr/>
        </p:nvSpPr>
        <p:spPr>
          <a:xfrm>
            <a:off x="1050871" y="3029153"/>
            <a:ext cx="736600" cy="0"/>
          </a:xfrm>
          <a:custGeom>
            <a:avLst/>
            <a:gdLst/>
            <a:ahLst/>
            <a:cxnLst/>
            <a:rect l="l" t="t" r="r" b="b"/>
            <a:pathLst>
              <a:path w="736600">
                <a:moveTo>
                  <a:pt x="0" y="0"/>
                </a:moveTo>
                <a:lnTo>
                  <a:pt x="736335" y="0"/>
                </a:lnTo>
              </a:path>
            </a:pathLst>
          </a:custGeom>
          <a:ln w="5259">
            <a:solidFill>
              <a:srgbClr val="000000"/>
            </a:solidFill>
          </a:ln>
        </p:spPr>
        <p:txBody>
          <a:bodyPr wrap="square" lIns="0" tIns="0" rIns="0" bIns="0" rtlCol="0"/>
          <a:lstStyle/>
          <a:p>
            <a:endParaRPr/>
          </a:p>
        </p:txBody>
      </p:sp>
      <p:sp>
        <p:nvSpPr>
          <p:cNvPr id="16" name="object 16"/>
          <p:cNvSpPr/>
          <p:nvPr/>
        </p:nvSpPr>
        <p:spPr>
          <a:xfrm>
            <a:off x="2207971" y="3029153"/>
            <a:ext cx="1367790" cy="0"/>
          </a:xfrm>
          <a:custGeom>
            <a:avLst/>
            <a:gdLst/>
            <a:ahLst/>
            <a:cxnLst/>
            <a:rect l="l" t="t" r="r" b="b"/>
            <a:pathLst>
              <a:path w="1367789">
                <a:moveTo>
                  <a:pt x="0" y="0"/>
                </a:moveTo>
                <a:lnTo>
                  <a:pt x="1367472" y="0"/>
                </a:lnTo>
              </a:path>
            </a:pathLst>
          </a:custGeom>
          <a:ln w="5259">
            <a:solidFill>
              <a:srgbClr val="000000"/>
            </a:solidFill>
          </a:ln>
        </p:spPr>
        <p:txBody>
          <a:bodyPr wrap="square" lIns="0" tIns="0" rIns="0" bIns="0" rtlCol="0"/>
          <a:lstStyle/>
          <a:p>
            <a:endParaRPr/>
          </a:p>
        </p:txBody>
      </p:sp>
      <p:sp>
        <p:nvSpPr>
          <p:cNvPr id="17" name="object 17"/>
          <p:cNvSpPr/>
          <p:nvPr/>
        </p:nvSpPr>
        <p:spPr>
          <a:xfrm>
            <a:off x="3996207" y="3081743"/>
            <a:ext cx="736600" cy="0"/>
          </a:xfrm>
          <a:custGeom>
            <a:avLst/>
            <a:gdLst/>
            <a:ahLst/>
            <a:cxnLst/>
            <a:rect l="l" t="t" r="r" b="b"/>
            <a:pathLst>
              <a:path w="736600">
                <a:moveTo>
                  <a:pt x="0" y="0"/>
                </a:moveTo>
                <a:lnTo>
                  <a:pt x="736333" y="0"/>
                </a:lnTo>
              </a:path>
            </a:pathLst>
          </a:custGeom>
          <a:ln w="5259">
            <a:solidFill>
              <a:srgbClr val="000000"/>
            </a:solidFill>
          </a:ln>
        </p:spPr>
        <p:txBody>
          <a:bodyPr wrap="square" lIns="0" tIns="0" rIns="0" bIns="0" rtlCol="0"/>
          <a:lstStyle/>
          <a:p>
            <a:endParaRPr/>
          </a:p>
        </p:txBody>
      </p:sp>
      <p:sp>
        <p:nvSpPr>
          <p:cNvPr id="18" name="object 18"/>
          <p:cNvSpPr/>
          <p:nvPr/>
        </p:nvSpPr>
        <p:spPr>
          <a:xfrm>
            <a:off x="2207971" y="4133646"/>
            <a:ext cx="1367790" cy="0"/>
          </a:xfrm>
          <a:custGeom>
            <a:avLst/>
            <a:gdLst/>
            <a:ahLst/>
            <a:cxnLst/>
            <a:rect l="l" t="t" r="r" b="b"/>
            <a:pathLst>
              <a:path w="1367789">
                <a:moveTo>
                  <a:pt x="0" y="0"/>
                </a:moveTo>
                <a:lnTo>
                  <a:pt x="1367472" y="0"/>
                </a:lnTo>
              </a:path>
            </a:pathLst>
          </a:custGeom>
          <a:ln w="5259">
            <a:solidFill>
              <a:srgbClr val="000000"/>
            </a:solidFill>
          </a:ln>
        </p:spPr>
        <p:txBody>
          <a:bodyPr wrap="square" lIns="0" tIns="0" rIns="0" bIns="0" rtlCol="0"/>
          <a:lstStyle/>
          <a:p>
            <a:endParaRPr/>
          </a:p>
        </p:txBody>
      </p:sp>
      <p:sp>
        <p:nvSpPr>
          <p:cNvPr id="19" name="object 19"/>
          <p:cNvSpPr/>
          <p:nvPr/>
        </p:nvSpPr>
        <p:spPr>
          <a:xfrm>
            <a:off x="367135" y="925347"/>
            <a:ext cx="308610" cy="220345"/>
          </a:xfrm>
          <a:custGeom>
            <a:avLst/>
            <a:gdLst/>
            <a:ahLst/>
            <a:cxnLst/>
            <a:rect l="l" t="t" r="r" b="b"/>
            <a:pathLst>
              <a:path w="308609" h="220344">
                <a:moveTo>
                  <a:pt x="0" y="0"/>
                </a:moveTo>
                <a:lnTo>
                  <a:pt x="308266" y="220193"/>
                </a:lnTo>
              </a:path>
            </a:pathLst>
          </a:custGeom>
          <a:ln w="5259">
            <a:solidFill>
              <a:srgbClr val="000000"/>
            </a:solidFill>
          </a:ln>
        </p:spPr>
        <p:txBody>
          <a:bodyPr wrap="square" lIns="0" tIns="0" rIns="0" bIns="0" rtlCol="0"/>
          <a:lstStyle/>
          <a:p>
            <a:endParaRPr/>
          </a:p>
        </p:txBody>
      </p:sp>
      <p:sp>
        <p:nvSpPr>
          <p:cNvPr id="20" name="object 20"/>
          <p:cNvSpPr/>
          <p:nvPr/>
        </p:nvSpPr>
        <p:spPr>
          <a:xfrm>
            <a:off x="675401" y="1145540"/>
            <a:ext cx="44450" cy="31750"/>
          </a:xfrm>
          <a:custGeom>
            <a:avLst/>
            <a:gdLst/>
            <a:ahLst/>
            <a:cxnLst/>
            <a:rect l="l" t="t" r="r" b="b"/>
            <a:pathLst>
              <a:path w="44450" h="31750">
                <a:moveTo>
                  <a:pt x="0" y="0"/>
                </a:moveTo>
                <a:lnTo>
                  <a:pt x="43833" y="31309"/>
                </a:lnTo>
              </a:path>
            </a:pathLst>
          </a:custGeom>
          <a:ln w="5259">
            <a:solidFill>
              <a:srgbClr val="000000"/>
            </a:solidFill>
          </a:ln>
        </p:spPr>
        <p:txBody>
          <a:bodyPr wrap="square" lIns="0" tIns="0" rIns="0" bIns="0" rtlCol="0"/>
          <a:lstStyle/>
          <a:p>
            <a:endParaRPr/>
          </a:p>
        </p:txBody>
      </p:sp>
      <p:sp>
        <p:nvSpPr>
          <p:cNvPr id="21" name="object 21"/>
          <p:cNvSpPr/>
          <p:nvPr/>
        </p:nvSpPr>
        <p:spPr>
          <a:xfrm>
            <a:off x="639227" y="1111186"/>
            <a:ext cx="80645" cy="66040"/>
          </a:xfrm>
          <a:custGeom>
            <a:avLst/>
            <a:gdLst/>
            <a:ahLst/>
            <a:cxnLst/>
            <a:rect l="l" t="t" r="r" b="b"/>
            <a:pathLst>
              <a:path w="80645" h="66040">
                <a:moveTo>
                  <a:pt x="24544" y="0"/>
                </a:moveTo>
                <a:lnTo>
                  <a:pt x="80645" y="65913"/>
                </a:lnTo>
                <a:lnTo>
                  <a:pt x="0" y="34353"/>
                </a:lnTo>
              </a:path>
            </a:pathLst>
          </a:custGeom>
          <a:ln w="5259">
            <a:solidFill>
              <a:srgbClr val="000000"/>
            </a:solidFill>
          </a:ln>
        </p:spPr>
        <p:txBody>
          <a:bodyPr wrap="square" lIns="0" tIns="0" rIns="0" bIns="0" rtlCol="0"/>
          <a:lstStyle/>
          <a:p>
            <a:endParaRPr/>
          </a:p>
        </p:txBody>
      </p:sp>
      <p:sp>
        <p:nvSpPr>
          <p:cNvPr id="22" name="object 22"/>
          <p:cNvSpPr/>
          <p:nvPr/>
        </p:nvSpPr>
        <p:spPr>
          <a:xfrm>
            <a:off x="5100701" y="1010895"/>
            <a:ext cx="310515" cy="177800"/>
          </a:xfrm>
          <a:custGeom>
            <a:avLst/>
            <a:gdLst/>
            <a:ahLst/>
            <a:cxnLst/>
            <a:rect l="l" t="t" r="r" b="b"/>
            <a:pathLst>
              <a:path w="310514" h="177800">
                <a:moveTo>
                  <a:pt x="0" y="177430"/>
                </a:moveTo>
                <a:lnTo>
                  <a:pt x="310498" y="0"/>
                </a:lnTo>
              </a:path>
            </a:pathLst>
          </a:custGeom>
          <a:ln w="5259">
            <a:solidFill>
              <a:srgbClr val="000000"/>
            </a:solidFill>
          </a:ln>
        </p:spPr>
        <p:txBody>
          <a:bodyPr wrap="square" lIns="0" tIns="0" rIns="0" bIns="0" rtlCol="0"/>
          <a:lstStyle/>
          <a:p>
            <a:endParaRPr/>
          </a:p>
        </p:txBody>
      </p:sp>
      <p:sp>
        <p:nvSpPr>
          <p:cNvPr id="23" name="object 23"/>
          <p:cNvSpPr/>
          <p:nvPr/>
        </p:nvSpPr>
        <p:spPr>
          <a:xfrm>
            <a:off x="5411199" y="988290"/>
            <a:ext cx="40005" cy="22860"/>
          </a:xfrm>
          <a:custGeom>
            <a:avLst/>
            <a:gdLst/>
            <a:ahLst/>
            <a:cxnLst/>
            <a:rect l="l" t="t" r="r" b="b"/>
            <a:pathLst>
              <a:path w="40004" h="22859">
                <a:moveTo>
                  <a:pt x="0" y="22604"/>
                </a:moveTo>
                <a:lnTo>
                  <a:pt x="39557" y="0"/>
                </a:lnTo>
              </a:path>
            </a:pathLst>
          </a:custGeom>
          <a:ln w="5259">
            <a:solidFill>
              <a:srgbClr val="000000"/>
            </a:solidFill>
          </a:ln>
        </p:spPr>
        <p:txBody>
          <a:bodyPr wrap="square" lIns="0" tIns="0" rIns="0" bIns="0" rtlCol="0"/>
          <a:lstStyle/>
          <a:p>
            <a:endParaRPr/>
          </a:p>
        </p:txBody>
      </p:sp>
      <p:sp>
        <p:nvSpPr>
          <p:cNvPr id="24" name="object 24"/>
          <p:cNvSpPr/>
          <p:nvPr/>
        </p:nvSpPr>
        <p:spPr>
          <a:xfrm>
            <a:off x="5368581" y="987056"/>
            <a:ext cx="83820" cy="60325"/>
          </a:xfrm>
          <a:custGeom>
            <a:avLst/>
            <a:gdLst/>
            <a:ahLst/>
            <a:cxnLst/>
            <a:rect l="l" t="t" r="r" b="b"/>
            <a:pathLst>
              <a:path w="83820" h="60325">
                <a:moveTo>
                  <a:pt x="0" y="23837"/>
                </a:moveTo>
                <a:lnTo>
                  <a:pt x="83451" y="0"/>
                </a:lnTo>
                <a:lnTo>
                  <a:pt x="21043" y="60312"/>
                </a:lnTo>
              </a:path>
            </a:pathLst>
          </a:custGeom>
          <a:ln w="5259">
            <a:solidFill>
              <a:srgbClr val="000000"/>
            </a:solidFill>
          </a:ln>
        </p:spPr>
        <p:txBody>
          <a:bodyPr wrap="square" lIns="0" tIns="0" rIns="0" bIns="0" rtlCol="0"/>
          <a:lstStyle/>
          <a:p>
            <a:endParaRPr/>
          </a:p>
        </p:txBody>
      </p:sp>
      <p:sp>
        <p:nvSpPr>
          <p:cNvPr id="25" name="object 25"/>
          <p:cNvSpPr/>
          <p:nvPr/>
        </p:nvSpPr>
        <p:spPr>
          <a:xfrm>
            <a:off x="735300" y="1872056"/>
            <a:ext cx="152400" cy="152400"/>
          </a:xfrm>
          <a:custGeom>
            <a:avLst/>
            <a:gdLst/>
            <a:ahLst/>
            <a:cxnLst/>
            <a:rect l="l" t="t" r="r" b="b"/>
            <a:pathLst>
              <a:path w="152400" h="152400">
                <a:moveTo>
                  <a:pt x="0" y="0"/>
                </a:moveTo>
                <a:lnTo>
                  <a:pt x="152167" y="152172"/>
                </a:lnTo>
              </a:path>
            </a:pathLst>
          </a:custGeom>
          <a:ln w="5259">
            <a:solidFill>
              <a:srgbClr val="000000"/>
            </a:solidFill>
          </a:ln>
        </p:spPr>
        <p:txBody>
          <a:bodyPr wrap="square" lIns="0" tIns="0" rIns="0" bIns="0" rtlCol="0"/>
          <a:lstStyle/>
          <a:p>
            <a:endParaRPr/>
          </a:p>
        </p:txBody>
      </p:sp>
      <p:sp>
        <p:nvSpPr>
          <p:cNvPr id="26" name="object 26"/>
          <p:cNvSpPr/>
          <p:nvPr/>
        </p:nvSpPr>
        <p:spPr>
          <a:xfrm>
            <a:off x="887468" y="2024228"/>
            <a:ext cx="44450" cy="44450"/>
          </a:xfrm>
          <a:custGeom>
            <a:avLst/>
            <a:gdLst/>
            <a:ahLst/>
            <a:cxnLst/>
            <a:rect l="l" t="t" r="r" b="b"/>
            <a:pathLst>
              <a:path w="44450" h="44450">
                <a:moveTo>
                  <a:pt x="0" y="0"/>
                </a:moveTo>
                <a:lnTo>
                  <a:pt x="44172" y="44173"/>
                </a:lnTo>
              </a:path>
            </a:pathLst>
          </a:custGeom>
          <a:ln w="5259">
            <a:solidFill>
              <a:srgbClr val="000000"/>
            </a:solidFill>
          </a:ln>
        </p:spPr>
        <p:txBody>
          <a:bodyPr wrap="square" lIns="0" tIns="0" rIns="0" bIns="0" rtlCol="0"/>
          <a:lstStyle/>
          <a:p>
            <a:endParaRPr/>
          </a:p>
        </p:txBody>
      </p:sp>
      <p:sp>
        <p:nvSpPr>
          <p:cNvPr id="27" name="object 27"/>
          <p:cNvSpPr/>
          <p:nvPr/>
        </p:nvSpPr>
        <p:spPr>
          <a:xfrm>
            <a:off x="858023" y="1994776"/>
            <a:ext cx="73660" cy="73660"/>
          </a:xfrm>
          <a:custGeom>
            <a:avLst/>
            <a:gdLst/>
            <a:ahLst/>
            <a:cxnLst/>
            <a:rect l="l" t="t" r="r" b="b"/>
            <a:pathLst>
              <a:path w="73659" h="73660">
                <a:moveTo>
                  <a:pt x="29453" y="0"/>
                </a:moveTo>
                <a:lnTo>
                  <a:pt x="73633" y="73634"/>
                </a:lnTo>
                <a:lnTo>
                  <a:pt x="0" y="29451"/>
                </a:lnTo>
              </a:path>
            </a:pathLst>
          </a:custGeom>
          <a:ln w="5259">
            <a:solidFill>
              <a:srgbClr val="000000"/>
            </a:solidFill>
          </a:ln>
        </p:spPr>
        <p:txBody>
          <a:bodyPr wrap="square" lIns="0" tIns="0" rIns="0" bIns="0" rtlCol="0"/>
          <a:lstStyle/>
          <a:p>
            <a:endParaRPr/>
          </a:p>
        </p:txBody>
      </p:sp>
      <p:sp>
        <p:nvSpPr>
          <p:cNvPr id="28" name="object 28"/>
          <p:cNvSpPr/>
          <p:nvPr/>
        </p:nvSpPr>
        <p:spPr>
          <a:xfrm>
            <a:off x="4942916" y="1912036"/>
            <a:ext cx="255904" cy="170815"/>
          </a:xfrm>
          <a:custGeom>
            <a:avLst/>
            <a:gdLst/>
            <a:ahLst/>
            <a:cxnLst/>
            <a:rect l="l" t="t" r="r" b="b"/>
            <a:pathLst>
              <a:path w="255904" h="170814">
                <a:moveTo>
                  <a:pt x="0" y="170407"/>
                </a:moveTo>
                <a:lnTo>
                  <a:pt x="255601" y="0"/>
                </a:lnTo>
              </a:path>
            </a:pathLst>
          </a:custGeom>
          <a:ln w="5259">
            <a:solidFill>
              <a:srgbClr val="000000"/>
            </a:solidFill>
          </a:ln>
        </p:spPr>
        <p:txBody>
          <a:bodyPr wrap="square" lIns="0" tIns="0" rIns="0" bIns="0" rtlCol="0"/>
          <a:lstStyle/>
          <a:p>
            <a:endParaRPr/>
          </a:p>
        </p:txBody>
      </p:sp>
      <p:sp>
        <p:nvSpPr>
          <p:cNvPr id="29" name="object 29"/>
          <p:cNvSpPr/>
          <p:nvPr/>
        </p:nvSpPr>
        <p:spPr>
          <a:xfrm>
            <a:off x="5198517" y="1884184"/>
            <a:ext cx="41910" cy="27940"/>
          </a:xfrm>
          <a:custGeom>
            <a:avLst/>
            <a:gdLst/>
            <a:ahLst/>
            <a:cxnLst/>
            <a:rect l="l" t="t" r="r" b="b"/>
            <a:pathLst>
              <a:path w="41910" h="27939">
                <a:moveTo>
                  <a:pt x="0" y="27852"/>
                </a:moveTo>
                <a:lnTo>
                  <a:pt x="41776" y="0"/>
                </a:lnTo>
              </a:path>
            </a:pathLst>
          </a:custGeom>
          <a:ln w="5259">
            <a:solidFill>
              <a:srgbClr val="000000"/>
            </a:solidFill>
          </a:ln>
        </p:spPr>
        <p:txBody>
          <a:bodyPr wrap="square" lIns="0" tIns="0" rIns="0" bIns="0" rtlCol="0"/>
          <a:lstStyle/>
          <a:p>
            <a:endParaRPr/>
          </a:p>
        </p:txBody>
      </p:sp>
      <p:sp>
        <p:nvSpPr>
          <p:cNvPr id="30" name="object 30"/>
          <p:cNvSpPr/>
          <p:nvPr/>
        </p:nvSpPr>
        <p:spPr>
          <a:xfrm>
            <a:off x="5161013" y="1881873"/>
            <a:ext cx="81915" cy="65405"/>
          </a:xfrm>
          <a:custGeom>
            <a:avLst/>
            <a:gdLst/>
            <a:ahLst/>
            <a:cxnLst/>
            <a:rect l="l" t="t" r="r" b="b"/>
            <a:pathLst>
              <a:path w="81914" h="65405">
                <a:moveTo>
                  <a:pt x="0" y="30162"/>
                </a:moveTo>
                <a:lnTo>
                  <a:pt x="81343" y="0"/>
                </a:lnTo>
                <a:lnTo>
                  <a:pt x="23139" y="65214"/>
                </a:lnTo>
              </a:path>
            </a:pathLst>
          </a:custGeom>
          <a:ln w="5259">
            <a:solidFill>
              <a:srgbClr val="000000"/>
            </a:solidFill>
          </a:ln>
        </p:spPr>
        <p:txBody>
          <a:bodyPr wrap="square" lIns="0" tIns="0" rIns="0" bIns="0" rtlCol="0"/>
          <a:lstStyle/>
          <a:p>
            <a:endParaRPr/>
          </a:p>
        </p:txBody>
      </p:sp>
      <p:sp>
        <p:nvSpPr>
          <p:cNvPr id="31" name="object 31"/>
          <p:cNvSpPr/>
          <p:nvPr/>
        </p:nvSpPr>
        <p:spPr>
          <a:xfrm>
            <a:off x="630110" y="2713583"/>
            <a:ext cx="152400" cy="152400"/>
          </a:xfrm>
          <a:custGeom>
            <a:avLst/>
            <a:gdLst/>
            <a:ahLst/>
            <a:cxnLst/>
            <a:rect l="l" t="t" r="r" b="b"/>
            <a:pathLst>
              <a:path w="152400" h="152400">
                <a:moveTo>
                  <a:pt x="0" y="0"/>
                </a:moveTo>
                <a:lnTo>
                  <a:pt x="152175" y="152171"/>
                </a:lnTo>
              </a:path>
            </a:pathLst>
          </a:custGeom>
          <a:ln w="5259">
            <a:solidFill>
              <a:srgbClr val="000000"/>
            </a:solidFill>
          </a:ln>
        </p:spPr>
        <p:txBody>
          <a:bodyPr wrap="square" lIns="0" tIns="0" rIns="0" bIns="0" rtlCol="0"/>
          <a:lstStyle/>
          <a:p>
            <a:endParaRPr/>
          </a:p>
        </p:txBody>
      </p:sp>
      <p:sp>
        <p:nvSpPr>
          <p:cNvPr id="32" name="object 32"/>
          <p:cNvSpPr/>
          <p:nvPr/>
        </p:nvSpPr>
        <p:spPr>
          <a:xfrm>
            <a:off x="782286" y="2865755"/>
            <a:ext cx="44450" cy="44450"/>
          </a:xfrm>
          <a:custGeom>
            <a:avLst/>
            <a:gdLst/>
            <a:ahLst/>
            <a:cxnLst/>
            <a:rect l="l" t="t" r="r" b="b"/>
            <a:pathLst>
              <a:path w="44450" h="44450">
                <a:moveTo>
                  <a:pt x="0" y="0"/>
                </a:moveTo>
                <a:lnTo>
                  <a:pt x="44174" y="44173"/>
                </a:lnTo>
              </a:path>
            </a:pathLst>
          </a:custGeom>
          <a:ln w="5259">
            <a:solidFill>
              <a:srgbClr val="000000"/>
            </a:solidFill>
          </a:ln>
        </p:spPr>
        <p:txBody>
          <a:bodyPr wrap="square" lIns="0" tIns="0" rIns="0" bIns="0" rtlCol="0"/>
          <a:lstStyle/>
          <a:p>
            <a:endParaRPr/>
          </a:p>
        </p:txBody>
      </p:sp>
      <p:sp>
        <p:nvSpPr>
          <p:cNvPr id="33" name="object 33"/>
          <p:cNvSpPr/>
          <p:nvPr/>
        </p:nvSpPr>
        <p:spPr>
          <a:xfrm>
            <a:off x="752833" y="2836303"/>
            <a:ext cx="73660" cy="73660"/>
          </a:xfrm>
          <a:custGeom>
            <a:avLst/>
            <a:gdLst/>
            <a:ahLst/>
            <a:cxnLst/>
            <a:rect l="l" t="t" r="r" b="b"/>
            <a:pathLst>
              <a:path w="73659" h="73660">
                <a:moveTo>
                  <a:pt x="29452" y="0"/>
                </a:moveTo>
                <a:lnTo>
                  <a:pt x="73633" y="73634"/>
                </a:lnTo>
                <a:lnTo>
                  <a:pt x="0" y="29451"/>
                </a:lnTo>
              </a:path>
            </a:pathLst>
          </a:custGeom>
          <a:ln w="5259">
            <a:solidFill>
              <a:srgbClr val="000000"/>
            </a:solidFill>
          </a:ln>
        </p:spPr>
        <p:txBody>
          <a:bodyPr wrap="square" lIns="0" tIns="0" rIns="0" bIns="0" rtlCol="0"/>
          <a:lstStyle/>
          <a:p>
            <a:endParaRPr/>
          </a:p>
        </p:txBody>
      </p:sp>
      <p:sp>
        <p:nvSpPr>
          <p:cNvPr id="34" name="object 34"/>
          <p:cNvSpPr/>
          <p:nvPr/>
        </p:nvSpPr>
        <p:spPr>
          <a:xfrm>
            <a:off x="4995507" y="2753550"/>
            <a:ext cx="255904" cy="170815"/>
          </a:xfrm>
          <a:custGeom>
            <a:avLst/>
            <a:gdLst/>
            <a:ahLst/>
            <a:cxnLst/>
            <a:rect l="l" t="t" r="r" b="b"/>
            <a:pathLst>
              <a:path w="255904" h="170814">
                <a:moveTo>
                  <a:pt x="0" y="170408"/>
                </a:moveTo>
                <a:lnTo>
                  <a:pt x="255617" y="0"/>
                </a:lnTo>
              </a:path>
            </a:pathLst>
          </a:custGeom>
          <a:ln w="5259">
            <a:solidFill>
              <a:srgbClr val="000000"/>
            </a:solidFill>
          </a:ln>
        </p:spPr>
        <p:txBody>
          <a:bodyPr wrap="square" lIns="0" tIns="0" rIns="0" bIns="0" rtlCol="0"/>
          <a:lstStyle/>
          <a:p>
            <a:endParaRPr/>
          </a:p>
        </p:txBody>
      </p:sp>
      <p:sp>
        <p:nvSpPr>
          <p:cNvPr id="35" name="object 35"/>
          <p:cNvSpPr/>
          <p:nvPr/>
        </p:nvSpPr>
        <p:spPr>
          <a:xfrm>
            <a:off x="5251124" y="2725709"/>
            <a:ext cx="41910" cy="27940"/>
          </a:xfrm>
          <a:custGeom>
            <a:avLst/>
            <a:gdLst/>
            <a:ahLst/>
            <a:cxnLst/>
            <a:rect l="l" t="t" r="r" b="b"/>
            <a:pathLst>
              <a:path w="41910" h="27939">
                <a:moveTo>
                  <a:pt x="0" y="27841"/>
                </a:moveTo>
                <a:lnTo>
                  <a:pt x="41762" y="0"/>
                </a:lnTo>
              </a:path>
            </a:pathLst>
          </a:custGeom>
          <a:ln w="5259">
            <a:solidFill>
              <a:srgbClr val="000000"/>
            </a:solidFill>
          </a:ln>
        </p:spPr>
        <p:txBody>
          <a:bodyPr wrap="square" lIns="0" tIns="0" rIns="0" bIns="0" rtlCol="0"/>
          <a:lstStyle/>
          <a:p>
            <a:endParaRPr/>
          </a:p>
        </p:txBody>
      </p:sp>
      <p:sp>
        <p:nvSpPr>
          <p:cNvPr id="36" name="object 36"/>
          <p:cNvSpPr/>
          <p:nvPr/>
        </p:nvSpPr>
        <p:spPr>
          <a:xfrm>
            <a:off x="5213604" y="2723400"/>
            <a:ext cx="81915" cy="65405"/>
          </a:xfrm>
          <a:custGeom>
            <a:avLst/>
            <a:gdLst/>
            <a:ahLst/>
            <a:cxnLst/>
            <a:rect l="l" t="t" r="r" b="b"/>
            <a:pathLst>
              <a:path w="81914" h="65405">
                <a:moveTo>
                  <a:pt x="0" y="30149"/>
                </a:moveTo>
                <a:lnTo>
                  <a:pt x="81343" y="0"/>
                </a:lnTo>
                <a:lnTo>
                  <a:pt x="23139" y="65214"/>
                </a:lnTo>
              </a:path>
            </a:pathLst>
          </a:custGeom>
          <a:ln w="5259">
            <a:solidFill>
              <a:srgbClr val="000000"/>
            </a:solidFill>
          </a:ln>
        </p:spPr>
        <p:txBody>
          <a:bodyPr wrap="square" lIns="0" tIns="0" rIns="0" bIns="0" rtlCol="0"/>
          <a:lstStyle/>
          <a:p>
            <a:endParaRPr/>
          </a:p>
        </p:txBody>
      </p:sp>
      <p:sp>
        <p:nvSpPr>
          <p:cNvPr id="37" name="object 37"/>
          <p:cNvSpPr/>
          <p:nvPr/>
        </p:nvSpPr>
        <p:spPr>
          <a:xfrm>
            <a:off x="1682013" y="3870680"/>
            <a:ext cx="205104" cy="205104"/>
          </a:xfrm>
          <a:custGeom>
            <a:avLst/>
            <a:gdLst/>
            <a:ahLst/>
            <a:cxnLst/>
            <a:rect l="l" t="t" r="r" b="b"/>
            <a:pathLst>
              <a:path w="205105" h="205104">
                <a:moveTo>
                  <a:pt x="0" y="0"/>
                </a:moveTo>
                <a:lnTo>
                  <a:pt x="204772" y="204762"/>
                </a:lnTo>
              </a:path>
            </a:pathLst>
          </a:custGeom>
          <a:ln w="5259">
            <a:solidFill>
              <a:srgbClr val="000000"/>
            </a:solidFill>
          </a:ln>
        </p:spPr>
        <p:txBody>
          <a:bodyPr wrap="square" lIns="0" tIns="0" rIns="0" bIns="0" rtlCol="0"/>
          <a:lstStyle/>
          <a:p>
            <a:endParaRPr/>
          </a:p>
        </p:txBody>
      </p:sp>
      <p:sp>
        <p:nvSpPr>
          <p:cNvPr id="38" name="object 38"/>
          <p:cNvSpPr/>
          <p:nvPr/>
        </p:nvSpPr>
        <p:spPr>
          <a:xfrm>
            <a:off x="1886785" y="4075443"/>
            <a:ext cx="44450" cy="44450"/>
          </a:xfrm>
          <a:custGeom>
            <a:avLst/>
            <a:gdLst/>
            <a:ahLst/>
            <a:cxnLst/>
            <a:rect l="l" t="t" r="r" b="b"/>
            <a:pathLst>
              <a:path w="44450" h="44450">
                <a:moveTo>
                  <a:pt x="0" y="0"/>
                </a:moveTo>
                <a:lnTo>
                  <a:pt x="44185" y="44183"/>
                </a:lnTo>
              </a:path>
            </a:pathLst>
          </a:custGeom>
          <a:ln w="5259">
            <a:solidFill>
              <a:srgbClr val="000000"/>
            </a:solidFill>
          </a:ln>
        </p:spPr>
        <p:txBody>
          <a:bodyPr wrap="square" lIns="0" tIns="0" rIns="0" bIns="0" rtlCol="0"/>
          <a:lstStyle/>
          <a:p>
            <a:endParaRPr/>
          </a:p>
        </p:txBody>
      </p:sp>
      <p:sp>
        <p:nvSpPr>
          <p:cNvPr id="39" name="object 39"/>
          <p:cNvSpPr/>
          <p:nvPr/>
        </p:nvSpPr>
        <p:spPr>
          <a:xfrm>
            <a:off x="1857337" y="4045991"/>
            <a:ext cx="73660" cy="73660"/>
          </a:xfrm>
          <a:custGeom>
            <a:avLst/>
            <a:gdLst/>
            <a:ahLst/>
            <a:cxnLst/>
            <a:rect l="l" t="t" r="r" b="b"/>
            <a:pathLst>
              <a:path w="73660" h="73660">
                <a:moveTo>
                  <a:pt x="29451" y="0"/>
                </a:moveTo>
                <a:lnTo>
                  <a:pt x="73634" y="73634"/>
                </a:lnTo>
                <a:lnTo>
                  <a:pt x="0" y="29451"/>
                </a:lnTo>
              </a:path>
            </a:pathLst>
          </a:custGeom>
          <a:ln w="5259">
            <a:solidFill>
              <a:srgbClr val="000000"/>
            </a:solidFill>
          </a:ln>
        </p:spPr>
        <p:txBody>
          <a:bodyPr wrap="square" lIns="0" tIns="0" rIns="0" bIns="0" rtlCol="0"/>
          <a:lstStyle/>
          <a:p>
            <a:endParaRPr/>
          </a:p>
        </p:txBody>
      </p:sp>
      <p:sp>
        <p:nvSpPr>
          <p:cNvPr id="40" name="object 40"/>
          <p:cNvSpPr/>
          <p:nvPr/>
        </p:nvSpPr>
        <p:spPr>
          <a:xfrm>
            <a:off x="3838422" y="3903637"/>
            <a:ext cx="310515" cy="177800"/>
          </a:xfrm>
          <a:custGeom>
            <a:avLst/>
            <a:gdLst/>
            <a:ahLst/>
            <a:cxnLst/>
            <a:rect l="l" t="t" r="r" b="b"/>
            <a:pathLst>
              <a:path w="310514" h="177800">
                <a:moveTo>
                  <a:pt x="0" y="177418"/>
                </a:moveTo>
                <a:lnTo>
                  <a:pt x="310485" y="0"/>
                </a:lnTo>
              </a:path>
            </a:pathLst>
          </a:custGeom>
          <a:ln w="5259">
            <a:solidFill>
              <a:srgbClr val="000000"/>
            </a:solidFill>
          </a:ln>
        </p:spPr>
        <p:txBody>
          <a:bodyPr wrap="square" lIns="0" tIns="0" rIns="0" bIns="0" rtlCol="0"/>
          <a:lstStyle/>
          <a:p>
            <a:endParaRPr/>
          </a:p>
        </p:txBody>
      </p:sp>
      <p:sp>
        <p:nvSpPr>
          <p:cNvPr id="41" name="object 41"/>
          <p:cNvSpPr/>
          <p:nvPr/>
        </p:nvSpPr>
        <p:spPr>
          <a:xfrm>
            <a:off x="4148907" y="3881033"/>
            <a:ext cx="40005" cy="22860"/>
          </a:xfrm>
          <a:custGeom>
            <a:avLst/>
            <a:gdLst/>
            <a:ahLst/>
            <a:cxnLst/>
            <a:rect l="l" t="t" r="r" b="b"/>
            <a:pathLst>
              <a:path w="40004" h="22860">
                <a:moveTo>
                  <a:pt x="0" y="22603"/>
                </a:moveTo>
                <a:lnTo>
                  <a:pt x="39557" y="0"/>
                </a:lnTo>
              </a:path>
            </a:pathLst>
          </a:custGeom>
          <a:ln w="5259">
            <a:solidFill>
              <a:srgbClr val="000000"/>
            </a:solidFill>
          </a:ln>
        </p:spPr>
        <p:txBody>
          <a:bodyPr wrap="square" lIns="0" tIns="0" rIns="0" bIns="0" rtlCol="0"/>
          <a:lstStyle/>
          <a:p>
            <a:endParaRPr/>
          </a:p>
        </p:txBody>
      </p:sp>
      <p:sp>
        <p:nvSpPr>
          <p:cNvPr id="42" name="object 42"/>
          <p:cNvSpPr/>
          <p:nvPr/>
        </p:nvSpPr>
        <p:spPr>
          <a:xfrm>
            <a:off x="4106303" y="3879786"/>
            <a:ext cx="83820" cy="60325"/>
          </a:xfrm>
          <a:custGeom>
            <a:avLst/>
            <a:gdLst/>
            <a:ahLst/>
            <a:cxnLst/>
            <a:rect l="l" t="t" r="r" b="b"/>
            <a:pathLst>
              <a:path w="83820" h="60325">
                <a:moveTo>
                  <a:pt x="0" y="23850"/>
                </a:moveTo>
                <a:lnTo>
                  <a:pt x="83451" y="0"/>
                </a:lnTo>
                <a:lnTo>
                  <a:pt x="21031" y="60312"/>
                </a:lnTo>
              </a:path>
            </a:pathLst>
          </a:custGeom>
          <a:ln w="5259">
            <a:solidFill>
              <a:srgbClr val="000000"/>
            </a:solidFill>
          </a:ln>
        </p:spPr>
        <p:txBody>
          <a:bodyPr wrap="square" lIns="0" tIns="0" rIns="0" bIns="0" rtlCol="0"/>
          <a:lstStyle/>
          <a:p>
            <a:endParaRPr/>
          </a:p>
        </p:txBody>
      </p:sp>
      <p:sp>
        <p:nvSpPr>
          <p:cNvPr id="43" name="object 43"/>
          <p:cNvSpPr/>
          <p:nvPr/>
        </p:nvSpPr>
        <p:spPr>
          <a:xfrm>
            <a:off x="3575443" y="5022863"/>
            <a:ext cx="203835" cy="163195"/>
          </a:xfrm>
          <a:custGeom>
            <a:avLst/>
            <a:gdLst/>
            <a:ahLst/>
            <a:cxnLst/>
            <a:rect l="l" t="t" r="r" b="b"/>
            <a:pathLst>
              <a:path w="203835" h="163195">
                <a:moveTo>
                  <a:pt x="0" y="162686"/>
                </a:moveTo>
                <a:lnTo>
                  <a:pt x="203365" y="0"/>
                </a:lnTo>
              </a:path>
            </a:pathLst>
          </a:custGeom>
          <a:ln w="5259">
            <a:solidFill>
              <a:srgbClr val="000000"/>
            </a:solidFill>
          </a:ln>
        </p:spPr>
        <p:txBody>
          <a:bodyPr wrap="square" lIns="0" tIns="0" rIns="0" bIns="0" rtlCol="0"/>
          <a:lstStyle/>
          <a:p>
            <a:endParaRPr/>
          </a:p>
        </p:txBody>
      </p:sp>
      <p:sp>
        <p:nvSpPr>
          <p:cNvPr id="44" name="object 44"/>
          <p:cNvSpPr/>
          <p:nvPr/>
        </p:nvSpPr>
        <p:spPr>
          <a:xfrm>
            <a:off x="3778809" y="4989198"/>
            <a:ext cx="42545" cy="33655"/>
          </a:xfrm>
          <a:custGeom>
            <a:avLst/>
            <a:gdLst/>
            <a:ahLst/>
            <a:cxnLst/>
            <a:rect l="l" t="t" r="r" b="b"/>
            <a:pathLst>
              <a:path w="42545" h="33654">
                <a:moveTo>
                  <a:pt x="0" y="33664"/>
                </a:moveTo>
                <a:lnTo>
                  <a:pt x="42082" y="0"/>
                </a:lnTo>
              </a:path>
            </a:pathLst>
          </a:custGeom>
          <a:ln w="5259">
            <a:solidFill>
              <a:srgbClr val="000000"/>
            </a:solidFill>
          </a:ln>
        </p:spPr>
        <p:txBody>
          <a:bodyPr wrap="square" lIns="0" tIns="0" rIns="0" bIns="0" rtlCol="0"/>
          <a:lstStyle/>
          <a:p>
            <a:endParaRPr/>
          </a:p>
        </p:txBody>
      </p:sp>
      <p:sp>
        <p:nvSpPr>
          <p:cNvPr id="45" name="object 45"/>
          <p:cNvSpPr/>
          <p:nvPr/>
        </p:nvSpPr>
        <p:spPr>
          <a:xfrm>
            <a:off x="3744442" y="4986388"/>
            <a:ext cx="78740" cy="69850"/>
          </a:xfrm>
          <a:custGeom>
            <a:avLst/>
            <a:gdLst/>
            <a:ahLst/>
            <a:cxnLst/>
            <a:rect l="l" t="t" r="r" b="b"/>
            <a:pathLst>
              <a:path w="78739" h="69850">
                <a:moveTo>
                  <a:pt x="0" y="36474"/>
                </a:moveTo>
                <a:lnTo>
                  <a:pt x="78549" y="0"/>
                </a:lnTo>
                <a:lnTo>
                  <a:pt x="26657" y="69430"/>
                </a:lnTo>
              </a:path>
            </a:pathLst>
          </a:custGeom>
          <a:ln w="5259">
            <a:solidFill>
              <a:srgbClr val="000000"/>
            </a:solidFill>
          </a:ln>
        </p:spPr>
        <p:txBody>
          <a:bodyPr wrap="square" lIns="0" tIns="0" rIns="0" bIns="0" rtlCol="0"/>
          <a:lstStyle/>
          <a:p>
            <a:endParaRPr/>
          </a:p>
        </p:txBody>
      </p:sp>
      <p:sp>
        <p:nvSpPr>
          <p:cNvPr id="46" name="object 46"/>
          <p:cNvSpPr/>
          <p:nvPr/>
        </p:nvSpPr>
        <p:spPr>
          <a:xfrm>
            <a:off x="1944992" y="4975174"/>
            <a:ext cx="152400" cy="152400"/>
          </a:xfrm>
          <a:custGeom>
            <a:avLst/>
            <a:gdLst/>
            <a:ahLst/>
            <a:cxnLst/>
            <a:rect l="l" t="t" r="r" b="b"/>
            <a:pathLst>
              <a:path w="152400" h="152400">
                <a:moveTo>
                  <a:pt x="0" y="0"/>
                </a:moveTo>
                <a:lnTo>
                  <a:pt x="152171" y="152171"/>
                </a:lnTo>
              </a:path>
            </a:pathLst>
          </a:custGeom>
          <a:ln w="5259">
            <a:solidFill>
              <a:srgbClr val="000000"/>
            </a:solidFill>
          </a:ln>
        </p:spPr>
        <p:txBody>
          <a:bodyPr wrap="square" lIns="0" tIns="0" rIns="0" bIns="0" rtlCol="0"/>
          <a:lstStyle/>
          <a:p>
            <a:endParaRPr/>
          </a:p>
        </p:txBody>
      </p:sp>
      <p:sp>
        <p:nvSpPr>
          <p:cNvPr id="47" name="object 47"/>
          <p:cNvSpPr/>
          <p:nvPr/>
        </p:nvSpPr>
        <p:spPr>
          <a:xfrm>
            <a:off x="2097164" y="5127345"/>
            <a:ext cx="44450" cy="44450"/>
          </a:xfrm>
          <a:custGeom>
            <a:avLst/>
            <a:gdLst/>
            <a:ahLst/>
            <a:cxnLst/>
            <a:rect l="l" t="t" r="r" b="b"/>
            <a:pathLst>
              <a:path w="44450" h="44450">
                <a:moveTo>
                  <a:pt x="0" y="0"/>
                </a:moveTo>
                <a:lnTo>
                  <a:pt x="44181" y="44181"/>
                </a:lnTo>
              </a:path>
            </a:pathLst>
          </a:custGeom>
          <a:ln w="5259">
            <a:solidFill>
              <a:srgbClr val="000000"/>
            </a:solidFill>
          </a:ln>
        </p:spPr>
        <p:txBody>
          <a:bodyPr wrap="square" lIns="0" tIns="0" rIns="0" bIns="0" rtlCol="0"/>
          <a:lstStyle/>
          <a:p>
            <a:endParaRPr/>
          </a:p>
        </p:txBody>
      </p:sp>
      <p:sp>
        <p:nvSpPr>
          <p:cNvPr id="48" name="object 48"/>
          <p:cNvSpPr/>
          <p:nvPr/>
        </p:nvSpPr>
        <p:spPr>
          <a:xfrm>
            <a:off x="2067712" y="5097894"/>
            <a:ext cx="73660" cy="73660"/>
          </a:xfrm>
          <a:custGeom>
            <a:avLst/>
            <a:gdLst/>
            <a:ahLst/>
            <a:cxnLst/>
            <a:rect l="l" t="t" r="r" b="b"/>
            <a:pathLst>
              <a:path w="73660" h="73660">
                <a:moveTo>
                  <a:pt x="29451" y="0"/>
                </a:moveTo>
                <a:lnTo>
                  <a:pt x="73634" y="73634"/>
                </a:lnTo>
                <a:lnTo>
                  <a:pt x="0" y="29451"/>
                </a:lnTo>
              </a:path>
            </a:pathLst>
          </a:custGeom>
          <a:ln w="5259">
            <a:solidFill>
              <a:srgbClr val="000000"/>
            </a:solidFill>
          </a:ln>
        </p:spPr>
        <p:txBody>
          <a:bodyPr wrap="square" lIns="0" tIns="0" rIns="0" bIns="0" rtlCol="0"/>
          <a:lstStyle/>
          <a:p>
            <a:endParaRPr/>
          </a:p>
        </p:txBody>
      </p:sp>
      <p:sp>
        <p:nvSpPr>
          <p:cNvPr id="49" name="object 49"/>
          <p:cNvSpPr/>
          <p:nvPr/>
        </p:nvSpPr>
        <p:spPr>
          <a:xfrm>
            <a:off x="2207971" y="5185549"/>
            <a:ext cx="1367790" cy="0"/>
          </a:xfrm>
          <a:custGeom>
            <a:avLst/>
            <a:gdLst/>
            <a:ahLst/>
            <a:cxnLst/>
            <a:rect l="l" t="t" r="r" b="b"/>
            <a:pathLst>
              <a:path w="1367789">
                <a:moveTo>
                  <a:pt x="0" y="0"/>
                </a:moveTo>
                <a:lnTo>
                  <a:pt x="1367472" y="0"/>
                </a:lnTo>
              </a:path>
            </a:pathLst>
          </a:custGeom>
          <a:ln w="5259">
            <a:solidFill>
              <a:srgbClr val="000000"/>
            </a:solidFill>
          </a:ln>
        </p:spPr>
        <p:txBody>
          <a:bodyPr wrap="square" lIns="0" tIns="0" rIns="0" bIns="0" rtlCol="0"/>
          <a:lstStyle/>
          <a:p>
            <a:endParaRPr/>
          </a:p>
        </p:txBody>
      </p:sp>
      <p:sp>
        <p:nvSpPr>
          <p:cNvPr id="50" name="object 50"/>
          <p:cNvSpPr/>
          <p:nvPr/>
        </p:nvSpPr>
        <p:spPr>
          <a:xfrm>
            <a:off x="104159" y="1556486"/>
            <a:ext cx="7047865" cy="0"/>
          </a:xfrm>
          <a:custGeom>
            <a:avLst/>
            <a:gdLst/>
            <a:ahLst/>
            <a:cxnLst/>
            <a:rect l="l" t="t" r="r" b="b"/>
            <a:pathLst>
              <a:path w="7047865">
                <a:moveTo>
                  <a:pt x="0" y="0"/>
                </a:moveTo>
                <a:lnTo>
                  <a:pt x="7047757" y="0"/>
                </a:lnTo>
              </a:path>
            </a:pathLst>
          </a:custGeom>
          <a:ln w="5259">
            <a:solidFill>
              <a:srgbClr val="000000"/>
            </a:solidFill>
            <a:prstDash val="lgDash"/>
          </a:ln>
        </p:spPr>
        <p:txBody>
          <a:bodyPr wrap="square" lIns="0" tIns="0" rIns="0" bIns="0" rtlCol="0"/>
          <a:lstStyle/>
          <a:p>
            <a:endParaRPr/>
          </a:p>
        </p:txBody>
      </p:sp>
      <p:sp>
        <p:nvSpPr>
          <p:cNvPr id="51" name="object 51"/>
          <p:cNvSpPr/>
          <p:nvPr/>
        </p:nvSpPr>
        <p:spPr>
          <a:xfrm>
            <a:off x="104159" y="2450604"/>
            <a:ext cx="7047865" cy="0"/>
          </a:xfrm>
          <a:custGeom>
            <a:avLst/>
            <a:gdLst/>
            <a:ahLst/>
            <a:cxnLst/>
            <a:rect l="l" t="t" r="r" b="b"/>
            <a:pathLst>
              <a:path w="7047865">
                <a:moveTo>
                  <a:pt x="0" y="0"/>
                </a:moveTo>
                <a:lnTo>
                  <a:pt x="7047757" y="0"/>
                </a:lnTo>
              </a:path>
            </a:pathLst>
          </a:custGeom>
          <a:ln w="5259">
            <a:solidFill>
              <a:srgbClr val="000000"/>
            </a:solidFill>
            <a:prstDash val="lgDash"/>
          </a:ln>
        </p:spPr>
        <p:txBody>
          <a:bodyPr wrap="square" lIns="0" tIns="0" rIns="0" bIns="0" rtlCol="0"/>
          <a:lstStyle/>
          <a:p>
            <a:endParaRPr/>
          </a:p>
        </p:txBody>
      </p:sp>
      <p:sp>
        <p:nvSpPr>
          <p:cNvPr id="52" name="object 52"/>
          <p:cNvSpPr/>
          <p:nvPr/>
        </p:nvSpPr>
        <p:spPr>
          <a:xfrm>
            <a:off x="104159" y="3449916"/>
            <a:ext cx="7047865" cy="0"/>
          </a:xfrm>
          <a:custGeom>
            <a:avLst/>
            <a:gdLst/>
            <a:ahLst/>
            <a:cxnLst/>
            <a:rect l="l" t="t" r="r" b="b"/>
            <a:pathLst>
              <a:path w="7047865">
                <a:moveTo>
                  <a:pt x="0" y="0"/>
                </a:moveTo>
                <a:lnTo>
                  <a:pt x="7047757" y="0"/>
                </a:lnTo>
              </a:path>
            </a:pathLst>
          </a:custGeom>
          <a:ln w="5259">
            <a:solidFill>
              <a:srgbClr val="000000"/>
            </a:solidFill>
            <a:prstDash val="lgDash"/>
          </a:ln>
        </p:spPr>
        <p:txBody>
          <a:bodyPr wrap="square" lIns="0" tIns="0" rIns="0" bIns="0" rtlCol="0"/>
          <a:lstStyle/>
          <a:p>
            <a:endParaRPr/>
          </a:p>
        </p:txBody>
      </p:sp>
      <p:sp>
        <p:nvSpPr>
          <p:cNvPr id="53" name="object 53"/>
          <p:cNvSpPr/>
          <p:nvPr/>
        </p:nvSpPr>
        <p:spPr>
          <a:xfrm>
            <a:off x="104159" y="4501819"/>
            <a:ext cx="7047865" cy="0"/>
          </a:xfrm>
          <a:custGeom>
            <a:avLst/>
            <a:gdLst/>
            <a:ahLst/>
            <a:cxnLst/>
            <a:rect l="l" t="t" r="r" b="b"/>
            <a:pathLst>
              <a:path w="7047865">
                <a:moveTo>
                  <a:pt x="0" y="0"/>
                </a:moveTo>
                <a:lnTo>
                  <a:pt x="7047757" y="0"/>
                </a:lnTo>
              </a:path>
            </a:pathLst>
          </a:custGeom>
          <a:ln w="5259">
            <a:solidFill>
              <a:srgbClr val="000000"/>
            </a:solidFill>
            <a:prstDash val="lgDash"/>
          </a:ln>
        </p:spPr>
        <p:txBody>
          <a:bodyPr wrap="square" lIns="0" tIns="0" rIns="0" bIns="0" rtlCol="0"/>
          <a:lstStyle/>
          <a:p>
            <a:endParaRPr/>
          </a:p>
        </p:txBody>
      </p:sp>
      <p:sp>
        <p:nvSpPr>
          <p:cNvPr id="54" name="object 54"/>
          <p:cNvSpPr/>
          <p:nvPr/>
        </p:nvSpPr>
        <p:spPr>
          <a:xfrm>
            <a:off x="104159" y="5501119"/>
            <a:ext cx="7047865" cy="0"/>
          </a:xfrm>
          <a:custGeom>
            <a:avLst/>
            <a:gdLst/>
            <a:ahLst/>
            <a:cxnLst/>
            <a:rect l="l" t="t" r="r" b="b"/>
            <a:pathLst>
              <a:path w="7047865">
                <a:moveTo>
                  <a:pt x="0" y="0"/>
                </a:moveTo>
                <a:lnTo>
                  <a:pt x="7047757" y="0"/>
                </a:lnTo>
              </a:path>
            </a:pathLst>
          </a:custGeom>
          <a:ln w="5259">
            <a:solidFill>
              <a:srgbClr val="000000"/>
            </a:solidFill>
            <a:prstDash val="lgDash"/>
          </a:ln>
        </p:spPr>
        <p:txBody>
          <a:bodyPr wrap="square" lIns="0" tIns="0" rIns="0" bIns="0" rtlCol="0"/>
          <a:lstStyle/>
          <a:p>
            <a:endParaRPr/>
          </a:p>
        </p:txBody>
      </p:sp>
      <p:sp>
        <p:nvSpPr>
          <p:cNvPr id="55" name="object 55"/>
          <p:cNvSpPr/>
          <p:nvPr/>
        </p:nvSpPr>
        <p:spPr>
          <a:xfrm>
            <a:off x="998277" y="3186937"/>
            <a:ext cx="683895" cy="210820"/>
          </a:xfrm>
          <a:custGeom>
            <a:avLst/>
            <a:gdLst/>
            <a:ahLst/>
            <a:cxnLst/>
            <a:rect l="l" t="t" r="r" b="b"/>
            <a:pathLst>
              <a:path w="683894" h="210820">
                <a:moveTo>
                  <a:pt x="0" y="0"/>
                </a:moveTo>
                <a:lnTo>
                  <a:pt x="683736" y="210375"/>
                </a:lnTo>
              </a:path>
            </a:pathLst>
          </a:custGeom>
          <a:ln w="5259">
            <a:solidFill>
              <a:srgbClr val="000000"/>
            </a:solidFill>
            <a:prstDash val="lgDash"/>
          </a:ln>
        </p:spPr>
        <p:txBody>
          <a:bodyPr wrap="square" lIns="0" tIns="0" rIns="0" bIns="0" rtlCol="0"/>
          <a:lstStyle/>
          <a:p>
            <a:endParaRPr/>
          </a:p>
        </p:txBody>
      </p:sp>
      <p:sp>
        <p:nvSpPr>
          <p:cNvPr id="56" name="object 56"/>
          <p:cNvSpPr txBox="1"/>
          <p:nvPr/>
        </p:nvSpPr>
        <p:spPr>
          <a:xfrm>
            <a:off x="1984882" y="1200060"/>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R1</a:t>
            </a:r>
            <a:endParaRPr sz="1150">
              <a:latin typeface="Arial"/>
              <a:cs typeface="Arial"/>
            </a:endParaRPr>
          </a:p>
        </p:txBody>
      </p:sp>
      <p:sp>
        <p:nvSpPr>
          <p:cNvPr id="83" name="object 83"/>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19</a:t>
            </a:r>
          </a:p>
        </p:txBody>
      </p:sp>
      <p:sp>
        <p:nvSpPr>
          <p:cNvPr id="57" name="object 57"/>
          <p:cNvSpPr txBox="1"/>
          <p:nvPr/>
        </p:nvSpPr>
        <p:spPr>
          <a:xfrm>
            <a:off x="3667924" y="1147466"/>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R2</a:t>
            </a:r>
            <a:endParaRPr sz="1150">
              <a:latin typeface="Arial"/>
              <a:cs typeface="Arial"/>
            </a:endParaRPr>
          </a:p>
        </p:txBody>
      </p:sp>
      <p:sp>
        <p:nvSpPr>
          <p:cNvPr id="58" name="object 58"/>
          <p:cNvSpPr txBox="1"/>
          <p:nvPr/>
        </p:nvSpPr>
        <p:spPr>
          <a:xfrm>
            <a:off x="880376" y="1147466"/>
            <a:ext cx="123825" cy="190500"/>
          </a:xfrm>
          <a:prstGeom prst="rect">
            <a:avLst/>
          </a:prstGeom>
        </p:spPr>
        <p:txBody>
          <a:bodyPr vert="horz" wrap="square" lIns="0" tIns="0" rIns="0" bIns="0" rtlCol="0">
            <a:spAutoFit/>
          </a:bodyPr>
          <a:lstStyle/>
          <a:p>
            <a:pPr marL="12700">
              <a:lnSpc>
                <a:spcPct val="100000"/>
              </a:lnSpc>
            </a:pPr>
            <a:r>
              <a:rPr sz="1150" i="1" spc="5" dirty="0">
                <a:latin typeface="Arial"/>
                <a:cs typeface="Arial"/>
              </a:rPr>
              <a:t>S</a:t>
            </a:r>
            <a:endParaRPr sz="1150">
              <a:latin typeface="Arial"/>
              <a:cs typeface="Arial"/>
            </a:endParaRPr>
          </a:p>
        </p:txBody>
      </p:sp>
      <p:sp>
        <p:nvSpPr>
          <p:cNvPr id="59" name="object 59"/>
          <p:cNvSpPr txBox="1"/>
          <p:nvPr/>
        </p:nvSpPr>
        <p:spPr>
          <a:xfrm>
            <a:off x="4877612" y="1200060"/>
            <a:ext cx="132080" cy="190500"/>
          </a:xfrm>
          <a:prstGeom prst="rect">
            <a:avLst/>
          </a:prstGeom>
        </p:spPr>
        <p:txBody>
          <a:bodyPr vert="horz" wrap="square" lIns="0" tIns="0" rIns="0" bIns="0" rtlCol="0">
            <a:spAutoFit/>
          </a:bodyPr>
          <a:lstStyle/>
          <a:p>
            <a:pPr marL="12700">
              <a:lnSpc>
                <a:spcPct val="100000"/>
              </a:lnSpc>
            </a:pPr>
            <a:r>
              <a:rPr sz="1150" i="1" spc="5" dirty="0">
                <a:latin typeface="Arial"/>
                <a:cs typeface="Arial"/>
              </a:rPr>
              <a:t>D</a:t>
            </a:r>
            <a:endParaRPr sz="1150">
              <a:latin typeface="Arial"/>
              <a:cs typeface="Arial"/>
            </a:endParaRPr>
          </a:p>
        </p:txBody>
      </p:sp>
      <p:sp>
        <p:nvSpPr>
          <p:cNvPr id="60" name="object 60"/>
          <p:cNvSpPr txBox="1"/>
          <p:nvPr/>
        </p:nvSpPr>
        <p:spPr>
          <a:xfrm>
            <a:off x="827786" y="2935706"/>
            <a:ext cx="123825" cy="190500"/>
          </a:xfrm>
          <a:prstGeom prst="rect">
            <a:avLst/>
          </a:prstGeom>
        </p:spPr>
        <p:txBody>
          <a:bodyPr vert="horz" wrap="square" lIns="0" tIns="0" rIns="0" bIns="0" rtlCol="0">
            <a:spAutoFit/>
          </a:bodyPr>
          <a:lstStyle/>
          <a:p>
            <a:pPr marL="12700">
              <a:lnSpc>
                <a:spcPct val="100000"/>
              </a:lnSpc>
            </a:pPr>
            <a:r>
              <a:rPr sz="1150" i="1" spc="5" dirty="0">
                <a:latin typeface="Arial"/>
                <a:cs typeface="Arial"/>
              </a:rPr>
              <a:t>S</a:t>
            </a:r>
            <a:endParaRPr sz="1150">
              <a:latin typeface="Arial"/>
              <a:cs typeface="Arial"/>
            </a:endParaRPr>
          </a:p>
        </p:txBody>
      </p:sp>
      <p:sp>
        <p:nvSpPr>
          <p:cNvPr id="61" name="object 61"/>
          <p:cNvSpPr txBox="1"/>
          <p:nvPr/>
        </p:nvSpPr>
        <p:spPr>
          <a:xfrm>
            <a:off x="1879690" y="2935706"/>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R1</a:t>
            </a:r>
            <a:endParaRPr sz="1150">
              <a:latin typeface="Arial"/>
              <a:cs typeface="Arial"/>
            </a:endParaRPr>
          </a:p>
        </p:txBody>
      </p:sp>
      <p:sp>
        <p:nvSpPr>
          <p:cNvPr id="62" name="object 62"/>
          <p:cNvSpPr txBox="1"/>
          <p:nvPr/>
        </p:nvSpPr>
        <p:spPr>
          <a:xfrm>
            <a:off x="3667926" y="2988302"/>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R2</a:t>
            </a:r>
            <a:endParaRPr sz="1150">
              <a:latin typeface="Arial"/>
              <a:cs typeface="Arial"/>
            </a:endParaRPr>
          </a:p>
        </p:txBody>
      </p:sp>
      <p:sp>
        <p:nvSpPr>
          <p:cNvPr id="63" name="object 63"/>
          <p:cNvSpPr txBox="1"/>
          <p:nvPr/>
        </p:nvSpPr>
        <p:spPr>
          <a:xfrm>
            <a:off x="4877615" y="2988302"/>
            <a:ext cx="132080" cy="190500"/>
          </a:xfrm>
          <a:prstGeom prst="rect">
            <a:avLst/>
          </a:prstGeom>
        </p:spPr>
        <p:txBody>
          <a:bodyPr vert="horz" wrap="square" lIns="0" tIns="0" rIns="0" bIns="0" rtlCol="0">
            <a:spAutoFit/>
          </a:bodyPr>
          <a:lstStyle/>
          <a:p>
            <a:pPr marL="12700">
              <a:lnSpc>
                <a:spcPct val="100000"/>
              </a:lnSpc>
            </a:pPr>
            <a:r>
              <a:rPr sz="1150" i="1" spc="5" dirty="0">
                <a:latin typeface="Arial"/>
                <a:cs typeface="Arial"/>
              </a:rPr>
              <a:t>D</a:t>
            </a:r>
            <a:endParaRPr sz="1150">
              <a:latin typeface="Arial"/>
              <a:cs typeface="Arial"/>
            </a:endParaRPr>
          </a:p>
        </p:txBody>
      </p:sp>
      <p:sp>
        <p:nvSpPr>
          <p:cNvPr id="64" name="object 64"/>
          <p:cNvSpPr txBox="1"/>
          <p:nvPr/>
        </p:nvSpPr>
        <p:spPr>
          <a:xfrm>
            <a:off x="1932282" y="4040206"/>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R1</a:t>
            </a:r>
            <a:endParaRPr sz="1150">
              <a:latin typeface="Arial"/>
              <a:cs typeface="Arial"/>
            </a:endParaRPr>
          </a:p>
        </p:txBody>
      </p:sp>
      <p:sp>
        <p:nvSpPr>
          <p:cNvPr id="65" name="object 65"/>
          <p:cNvSpPr txBox="1"/>
          <p:nvPr/>
        </p:nvSpPr>
        <p:spPr>
          <a:xfrm>
            <a:off x="3667927" y="4040206"/>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R2</a:t>
            </a:r>
            <a:endParaRPr sz="1150">
              <a:latin typeface="Arial"/>
              <a:cs typeface="Arial"/>
            </a:endParaRPr>
          </a:p>
        </p:txBody>
      </p:sp>
      <p:sp>
        <p:nvSpPr>
          <p:cNvPr id="66" name="object 66"/>
          <p:cNvSpPr txBox="1"/>
          <p:nvPr/>
        </p:nvSpPr>
        <p:spPr>
          <a:xfrm>
            <a:off x="91455" y="2495899"/>
            <a:ext cx="1667510" cy="213995"/>
          </a:xfrm>
          <a:prstGeom prst="rect">
            <a:avLst/>
          </a:prstGeom>
        </p:spPr>
        <p:txBody>
          <a:bodyPr vert="horz" wrap="square" lIns="0" tIns="0" rIns="0" bIns="0" rtlCol="0">
            <a:spAutoFit/>
          </a:bodyPr>
          <a:lstStyle/>
          <a:p>
            <a:pPr marL="12700">
              <a:lnSpc>
                <a:spcPct val="100000"/>
              </a:lnSpc>
            </a:pPr>
            <a:r>
              <a:rPr sz="1300" b="1" i="1" spc="15" dirty="0">
                <a:latin typeface="Arial"/>
                <a:cs typeface="Arial"/>
              </a:rPr>
              <a:t>Send </a:t>
            </a:r>
            <a:r>
              <a:rPr sz="1300" b="1" i="1" spc="10" dirty="0">
                <a:latin typeface="Arial"/>
                <a:cs typeface="Arial"/>
              </a:rPr>
              <a:t>(segment) to</a:t>
            </a:r>
            <a:r>
              <a:rPr sz="1300" b="1" i="1" spc="-30" dirty="0">
                <a:latin typeface="Arial"/>
                <a:cs typeface="Arial"/>
              </a:rPr>
              <a:t> </a:t>
            </a:r>
            <a:r>
              <a:rPr sz="1300" b="1" i="1" spc="15" dirty="0">
                <a:latin typeface="Arial"/>
                <a:cs typeface="Arial"/>
              </a:rPr>
              <a:t>D</a:t>
            </a:r>
            <a:endParaRPr sz="1300">
              <a:latin typeface="Arial"/>
              <a:cs typeface="Arial"/>
            </a:endParaRPr>
          </a:p>
        </p:txBody>
      </p:sp>
      <p:sp>
        <p:nvSpPr>
          <p:cNvPr id="67" name="object 67"/>
          <p:cNvSpPr txBox="1"/>
          <p:nvPr/>
        </p:nvSpPr>
        <p:spPr>
          <a:xfrm>
            <a:off x="4719830" y="2495899"/>
            <a:ext cx="1512570" cy="213995"/>
          </a:xfrm>
          <a:prstGeom prst="rect">
            <a:avLst/>
          </a:prstGeom>
        </p:spPr>
        <p:txBody>
          <a:bodyPr vert="horz" wrap="square" lIns="0" tIns="0" rIns="0" bIns="0" rtlCol="0">
            <a:spAutoFit/>
          </a:bodyPr>
          <a:lstStyle/>
          <a:p>
            <a:pPr marL="12700">
              <a:lnSpc>
                <a:spcPct val="100000"/>
              </a:lnSpc>
            </a:pPr>
            <a:r>
              <a:rPr sz="1300" b="1" i="1" spc="5" dirty="0">
                <a:latin typeface="Arial"/>
                <a:cs typeface="Arial"/>
              </a:rPr>
              <a:t>Receive</a:t>
            </a:r>
            <a:r>
              <a:rPr sz="1300" b="1" i="1" spc="-35" dirty="0">
                <a:latin typeface="Arial"/>
                <a:cs typeface="Arial"/>
              </a:rPr>
              <a:t> </a:t>
            </a:r>
            <a:r>
              <a:rPr sz="1300" b="1" i="1" spc="10" dirty="0">
                <a:latin typeface="Arial"/>
                <a:cs typeface="Arial"/>
              </a:rPr>
              <a:t>(segment)</a:t>
            </a:r>
            <a:endParaRPr sz="1300">
              <a:latin typeface="Arial"/>
              <a:cs typeface="Arial"/>
            </a:endParaRPr>
          </a:p>
        </p:txBody>
      </p:sp>
      <p:sp>
        <p:nvSpPr>
          <p:cNvPr id="68" name="object 68"/>
          <p:cNvSpPr txBox="1"/>
          <p:nvPr/>
        </p:nvSpPr>
        <p:spPr>
          <a:xfrm>
            <a:off x="3773116" y="3652993"/>
            <a:ext cx="1353820" cy="213995"/>
          </a:xfrm>
          <a:prstGeom prst="rect">
            <a:avLst/>
          </a:prstGeom>
        </p:spPr>
        <p:txBody>
          <a:bodyPr vert="horz" wrap="square" lIns="0" tIns="0" rIns="0" bIns="0" rtlCol="0">
            <a:spAutoFit/>
          </a:bodyPr>
          <a:lstStyle/>
          <a:p>
            <a:pPr marL="12700">
              <a:lnSpc>
                <a:spcPct val="100000"/>
              </a:lnSpc>
            </a:pPr>
            <a:r>
              <a:rPr sz="1300" b="1" i="1" spc="5" dirty="0">
                <a:latin typeface="Arial"/>
                <a:cs typeface="Arial"/>
              </a:rPr>
              <a:t>Receive</a:t>
            </a:r>
            <a:r>
              <a:rPr sz="1300" b="1" i="1" spc="-50" dirty="0">
                <a:latin typeface="Arial"/>
                <a:cs typeface="Arial"/>
              </a:rPr>
              <a:t> </a:t>
            </a:r>
            <a:r>
              <a:rPr sz="1300" b="1" i="1" spc="10" dirty="0">
                <a:latin typeface="Arial"/>
                <a:cs typeface="Arial"/>
              </a:rPr>
              <a:t>(packet)</a:t>
            </a:r>
            <a:endParaRPr sz="1300">
              <a:latin typeface="Arial"/>
              <a:cs typeface="Arial"/>
            </a:endParaRPr>
          </a:p>
        </p:txBody>
      </p:sp>
      <p:sp>
        <p:nvSpPr>
          <p:cNvPr id="69" name="object 69"/>
          <p:cNvSpPr txBox="1"/>
          <p:nvPr/>
        </p:nvSpPr>
        <p:spPr>
          <a:xfrm>
            <a:off x="1143353" y="3652993"/>
            <a:ext cx="1129030" cy="213995"/>
          </a:xfrm>
          <a:prstGeom prst="rect">
            <a:avLst/>
          </a:prstGeom>
        </p:spPr>
        <p:txBody>
          <a:bodyPr vert="horz" wrap="square" lIns="0" tIns="0" rIns="0" bIns="0" rtlCol="0">
            <a:spAutoFit/>
          </a:bodyPr>
          <a:lstStyle/>
          <a:p>
            <a:pPr marL="12700">
              <a:lnSpc>
                <a:spcPct val="100000"/>
              </a:lnSpc>
            </a:pPr>
            <a:r>
              <a:rPr sz="1300" b="1" i="1" spc="15" dirty="0">
                <a:latin typeface="Arial"/>
                <a:cs typeface="Arial"/>
              </a:rPr>
              <a:t>Send</a:t>
            </a:r>
            <a:r>
              <a:rPr sz="1300" b="1" i="1" spc="-80" dirty="0">
                <a:latin typeface="Arial"/>
                <a:cs typeface="Arial"/>
              </a:rPr>
              <a:t> </a:t>
            </a:r>
            <a:r>
              <a:rPr sz="1300" b="1" i="1" spc="10" dirty="0">
                <a:latin typeface="Arial"/>
                <a:cs typeface="Arial"/>
              </a:rPr>
              <a:t>(packet)</a:t>
            </a:r>
            <a:endParaRPr sz="1300">
              <a:latin typeface="Arial"/>
              <a:cs typeface="Arial"/>
            </a:endParaRPr>
          </a:p>
        </p:txBody>
      </p:sp>
      <p:sp>
        <p:nvSpPr>
          <p:cNvPr id="70" name="object 70"/>
          <p:cNvSpPr txBox="1"/>
          <p:nvPr/>
        </p:nvSpPr>
        <p:spPr>
          <a:xfrm>
            <a:off x="3404943" y="4757492"/>
            <a:ext cx="1026160" cy="213995"/>
          </a:xfrm>
          <a:prstGeom prst="rect">
            <a:avLst/>
          </a:prstGeom>
        </p:spPr>
        <p:txBody>
          <a:bodyPr vert="horz" wrap="square" lIns="0" tIns="0" rIns="0" bIns="0" rtlCol="0">
            <a:spAutoFit/>
          </a:bodyPr>
          <a:lstStyle/>
          <a:p>
            <a:pPr marL="12700">
              <a:lnSpc>
                <a:spcPct val="100000"/>
              </a:lnSpc>
            </a:pPr>
            <a:r>
              <a:rPr sz="1300" b="1" i="1" spc="5" dirty="0">
                <a:latin typeface="Arial"/>
                <a:cs typeface="Arial"/>
              </a:rPr>
              <a:t>Receive</a:t>
            </a:r>
            <a:r>
              <a:rPr sz="1300" b="1" i="1" spc="-45" dirty="0">
                <a:latin typeface="Arial"/>
                <a:cs typeface="Arial"/>
              </a:rPr>
              <a:t> </a:t>
            </a:r>
            <a:r>
              <a:rPr sz="1300" b="1" i="1" spc="5" dirty="0">
                <a:latin typeface="Arial"/>
                <a:cs typeface="Arial"/>
              </a:rPr>
              <a:t>(bit)</a:t>
            </a:r>
            <a:endParaRPr sz="1300">
              <a:latin typeface="Arial"/>
              <a:cs typeface="Arial"/>
            </a:endParaRPr>
          </a:p>
        </p:txBody>
      </p:sp>
      <p:sp>
        <p:nvSpPr>
          <p:cNvPr id="71" name="object 71"/>
          <p:cNvSpPr txBox="1"/>
          <p:nvPr/>
        </p:nvSpPr>
        <p:spPr>
          <a:xfrm>
            <a:off x="1669298" y="4757492"/>
            <a:ext cx="802005" cy="213995"/>
          </a:xfrm>
          <a:prstGeom prst="rect">
            <a:avLst/>
          </a:prstGeom>
        </p:spPr>
        <p:txBody>
          <a:bodyPr vert="horz" wrap="square" lIns="0" tIns="0" rIns="0" bIns="0" rtlCol="0">
            <a:spAutoFit/>
          </a:bodyPr>
          <a:lstStyle/>
          <a:p>
            <a:pPr marL="12700">
              <a:lnSpc>
                <a:spcPct val="100000"/>
              </a:lnSpc>
            </a:pPr>
            <a:r>
              <a:rPr sz="1300" b="1" i="1" spc="15" dirty="0">
                <a:latin typeface="Arial"/>
                <a:cs typeface="Arial"/>
              </a:rPr>
              <a:t>Send</a:t>
            </a:r>
            <a:r>
              <a:rPr sz="1300" b="1" i="1" spc="-75" dirty="0">
                <a:latin typeface="Arial"/>
                <a:cs typeface="Arial"/>
              </a:rPr>
              <a:t> </a:t>
            </a:r>
            <a:r>
              <a:rPr sz="1300" b="1" i="1" spc="5" dirty="0">
                <a:latin typeface="Arial"/>
                <a:cs typeface="Arial"/>
              </a:rPr>
              <a:t>(bit)</a:t>
            </a:r>
            <a:endParaRPr sz="1300">
              <a:latin typeface="Arial"/>
              <a:cs typeface="Arial"/>
            </a:endParaRPr>
          </a:p>
        </p:txBody>
      </p:sp>
      <p:sp>
        <p:nvSpPr>
          <p:cNvPr id="72" name="object 72"/>
          <p:cNvSpPr txBox="1"/>
          <p:nvPr/>
        </p:nvSpPr>
        <p:spPr>
          <a:xfrm>
            <a:off x="5298361" y="760256"/>
            <a:ext cx="1035685" cy="213995"/>
          </a:xfrm>
          <a:prstGeom prst="rect">
            <a:avLst/>
          </a:prstGeom>
        </p:spPr>
        <p:txBody>
          <a:bodyPr vert="horz" wrap="square" lIns="0" tIns="0" rIns="0" bIns="0" rtlCol="0">
            <a:spAutoFit/>
          </a:bodyPr>
          <a:lstStyle/>
          <a:p>
            <a:pPr marL="12700">
              <a:lnSpc>
                <a:spcPct val="100000"/>
              </a:lnSpc>
            </a:pPr>
            <a:r>
              <a:rPr sz="1300" b="1" i="1" spc="10" dirty="0">
                <a:latin typeface="Arial"/>
                <a:cs typeface="Arial"/>
              </a:rPr>
              <a:t>to File </a:t>
            </a:r>
            <a:r>
              <a:rPr sz="1300" b="1" i="1" spc="15" dirty="0">
                <a:latin typeface="Arial"/>
                <a:cs typeface="Arial"/>
              </a:rPr>
              <a:t>F </a:t>
            </a:r>
            <a:r>
              <a:rPr sz="1300" b="1" i="1" spc="5" dirty="0">
                <a:latin typeface="Arial"/>
                <a:cs typeface="Arial"/>
              </a:rPr>
              <a:t>at</a:t>
            </a:r>
            <a:r>
              <a:rPr sz="1300" b="1" i="1" spc="-100" dirty="0">
                <a:latin typeface="Arial"/>
                <a:cs typeface="Arial"/>
              </a:rPr>
              <a:t> </a:t>
            </a:r>
            <a:r>
              <a:rPr sz="1300" b="1" i="1" spc="15" dirty="0">
                <a:latin typeface="Arial"/>
                <a:cs typeface="Arial"/>
              </a:rPr>
              <a:t>D</a:t>
            </a:r>
            <a:endParaRPr sz="1300">
              <a:latin typeface="Arial"/>
              <a:cs typeface="Arial"/>
            </a:endParaRPr>
          </a:p>
        </p:txBody>
      </p:sp>
      <p:sp>
        <p:nvSpPr>
          <p:cNvPr id="73" name="object 73"/>
          <p:cNvSpPr txBox="1"/>
          <p:nvPr/>
        </p:nvSpPr>
        <p:spPr>
          <a:xfrm>
            <a:off x="38846" y="707660"/>
            <a:ext cx="1288415" cy="213995"/>
          </a:xfrm>
          <a:prstGeom prst="rect">
            <a:avLst/>
          </a:prstGeom>
        </p:spPr>
        <p:txBody>
          <a:bodyPr vert="horz" wrap="square" lIns="0" tIns="0" rIns="0" bIns="0" rtlCol="0">
            <a:spAutoFit/>
          </a:bodyPr>
          <a:lstStyle/>
          <a:p>
            <a:pPr marL="12700">
              <a:lnSpc>
                <a:spcPct val="100000"/>
              </a:lnSpc>
            </a:pPr>
            <a:r>
              <a:rPr sz="1300" b="1" i="1" spc="10" dirty="0">
                <a:latin typeface="Arial"/>
                <a:cs typeface="Arial"/>
              </a:rPr>
              <a:t>Copy File </a:t>
            </a:r>
            <a:r>
              <a:rPr sz="1300" b="1" i="1" spc="15" dirty="0">
                <a:latin typeface="Arial"/>
                <a:cs typeface="Arial"/>
              </a:rPr>
              <a:t>F </a:t>
            </a:r>
            <a:r>
              <a:rPr sz="1300" b="1" i="1" spc="5" dirty="0">
                <a:latin typeface="Arial"/>
                <a:cs typeface="Arial"/>
              </a:rPr>
              <a:t>at</a:t>
            </a:r>
            <a:r>
              <a:rPr sz="1300" b="1" i="1" spc="-95" dirty="0">
                <a:latin typeface="Arial"/>
                <a:cs typeface="Arial"/>
              </a:rPr>
              <a:t> </a:t>
            </a:r>
            <a:r>
              <a:rPr sz="1300" b="1" i="1" spc="15" dirty="0">
                <a:latin typeface="Arial"/>
                <a:cs typeface="Arial"/>
              </a:rPr>
              <a:t>S</a:t>
            </a:r>
            <a:endParaRPr sz="1300">
              <a:latin typeface="Arial"/>
              <a:cs typeface="Arial"/>
            </a:endParaRPr>
          </a:p>
        </p:txBody>
      </p:sp>
      <p:sp>
        <p:nvSpPr>
          <p:cNvPr id="74" name="object 74"/>
          <p:cNvSpPr txBox="1"/>
          <p:nvPr/>
        </p:nvSpPr>
        <p:spPr>
          <a:xfrm>
            <a:off x="6718429" y="1075821"/>
            <a:ext cx="1082675" cy="213995"/>
          </a:xfrm>
          <a:prstGeom prst="rect">
            <a:avLst/>
          </a:prstGeom>
        </p:spPr>
        <p:txBody>
          <a:bodyPr vert="horz" wrap="square" lIns="0" tIns="0" rIns="0" bIns="0" rtlCol="0">
            <a:spAutoFit/>
          </a:bodyPr>
          <a:lstStyle/>
          <a:p>
            <a:pPr marL="12700">
              <a:lnSpc>
                <a:spcPct val="100000"/>
              </a:lnSpc>
            </a:pPr>
            <a:r>
              <a:rPr sz="1300" i="1" spc="5" dirty="0">
                <a:latin typeface="Arial"/>
                <a:cs typeface="Arial"/>
              </a:rPr>
              <a:t>User</a:t>
            </a:r>
            <a:r>
              <a:rPr sz="1300" i="1" spc="-70" dirty="0">
                <a:latin typeface="Arial"/>
                <a:cs typeface="Arial"/>
              </a:rPr>
              <a:t> </a:t>
            </a:r>
            <a:r>
              <a:rPr sz="1300" i="1" spc="10" dirty="0">
                <a:latin typeface="Arial"/>
                <a:cs typeface="Arial"/>
              </a:rPr>
              <a:t>Interface</a:t>
            </a:r>
            <a:endParaRPr sz="1300">
              <a:latin typeface="Arial"/>
              <a:cs typeface="Arial"/>
            </a:endParaRPr>
          </a:p>
        </p:txBody>
      </p:sp>
      <p:sp>
        <p:nvSpPr>
          <p:cNvPr id="75" name="object 75"/>
          <p:cNvSpPr txBox="1"/>
          <p:nvPr/>
        </p:nvSpPr>
        <p:spPr>
          <a:xfrm>
            <a:off x="1721882" y="3251261"/>
            <a:ext cx="844550"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other</a:t>
            </a:r>
            <a:r>
              <a:rPr sz="1150" i="1" spc="-70" dirty="0">
                <a:latin typeface="Arial"/>
                <a:cs typeface="Arial"/>
              </a:rPr>
              <a:t> </a:t>
            </a:r>
            <a:r>
              <a:rPr sz="1150" i="1" spc="-5" dirty="0">
                <a:latin typeface="Arial"/>
                <a:cs typeface="Arial"/>
              </a:rPr>
              <a:t>paths?</a:t>
            </a:r>
            <a:endParaRPr sz="1150">
              <a:latin typeface="Arial"/>
              <a:cs typeface="Arial"/>
            </a:endParaRPr>
          </a:p>
        </p:txBody>
      </p:sp>
      <p:graphicFrame>
        <p:nvGraphicFramePr>
          <p:cNvPr id="76" name="object 76"/>
          <p:cNvGraphicFramePr>
            <a:graphicFrameLocks noGrp="1"/>
          </p:cNvGraphicFramePr>
          <p:nvPr/>
        </p:nvGraphicFramePr>
        <p:xfrm>
          <a:off x="943052" y="1922019"/>
          <a:ext cx="3997234" cy="285750"/>
        </p:xfrm>
        <a:graphic>
          <a:graphicData uri="http://schemas.openxmlformats.org/drawingml/2006/table">
            <a:tbl>
              <a:tblPr firstRow="1" bandRow="1">
                <a:tableStyleId>{2D5ABB26-0587-4C30-8999-92F81FD0307C}</a:tableStyleId>
              </a:tblPr>
              <a:tblGrid>
                <a:gridCol w="1525254">
                  <a:extLst>
                    <a:ext uri="{9D8B030D-6E8A-4147-A177-3AD203B41FA5}">
                      <a16:colId xmlns:a16="http://schemas.microsoft.com/office/drawing/2014/main" val="20000"/>
                    </a:ext>
                  </a:extLst>
                </a:gridCol>
                <a:gridCol w="1840839">
                  <a:extLst>
                    <a:ext uri="{9D8B030D-6E8A-4147-A177-3AD203B41FA5}">
                      <a16:colId xmlns:a16="http://schemas.microsoft.com/office/drawing/2014/main" val="20001"/>
                    </a:ext>
                  </a:extLst>
                </a:gridCol>
                <a:gridCol w="631141">
                  <a:extLst>
                    <a:ext uri="{9D8B030D-6E8A-4147-A177-3AD203B41FA5}">
                      <a16:colId xmlns:a16="http://schemas.microsoft.com/office/drawing/2014/main" val="20002"/>
                    </a:ext>
                  </a:extLst>
                </a:gridCol>
              </a:tblGrid>
              <a:tr h="262976">
                <a:tc>
                  <a:txBody>
                    <a:bodyPr/>
                    <a:lstStyle/>
                    <a:p>
                      <a:pPr marR="147320" algn="ctr">
                        <a:lnSpc>
                          <a:spcPts val="1480"/>
                        </a:lnSpc>
                        <a:spcBef>
                          <a:spcPts val="750"/>
                        </a:spcBef>
                      </a:pPr>
                      <a:r>
                        <a:rPr sz="1950" i="1" spc="7" baseline="36324" dirty="0">
                          <a:latin typeface="Arial"/>
                          <a:cs typeface="Arial"/>
                        </a:rPr>
                        <a:t>F</a:t>
                      </a:r>
                      <a:r>
                        <a:rPr sz="1150" i="1" spc="5" dirty="0">
                          <a:latin typeface="Arial"/>
                          <a:cs typeface="Arial"/>
                        </a:rPr>
                        <a:t>6-8</a:t>
                      </a:r>
                      <a:endParaRPr sz="1150">
                        <a:latin typeface="Arial"/>
                        <a:cs typeface="Arial"/>
                      </a:endParaRPr>
                    </a:p>
                  </a:txBody>
                  <a:tcPr marL="0" marR="0" marT="95250" marB="0">
                    <a:lnL w="5259">
                      <a:solidFill>
                        <a:srgbClr val="000000"/>
                      </a:solidFill>
                      <a:prstDash val="solid"/>
                    </a:lnL>
                    <a:lnR w="5259">
                      <a:solidFill>
                        <a:srgbClr val="000000"/>
                      </a:solidFill>
                      <a:prstDash val="solid"/>
                    </a:lnR>
                    <a:lnT w="5259">
                      <a:solidFill>
                        <a:srgbClr val="000000"/>
                      </a:solidFill>
                      <a:prstDash val="solid"/>
                    </a:lnT>
                    <a:lnB w="5259">
                      <a:solidFill>
                        <a:srgbClr val="000000"/>
                      </a:solidFill>
                      <a:prstDash val="solid"/>
                    </a:lnB>
                  </a:tcPr>
                </a:tc>
                <a:tc>
                  <a:txBody>
                    <a:bodyPr/>
                    <a:lstStyle/>
                    <a:p>
                      <a:pPr marR="147320" algn="ctr">
                        <a:lnSpc>
                          <a:spcPts val="1480"/>
                        </a:lnSpc>
                        <a:spcBef>
                          <a:spcPts val="750"/>
                        </a:spcBef>
                      </a:pPr>
                      <a:r>
                        <a:rPr sz="1950" i="1" spc="7" baseline="36324" dirty="0">
                          <a:latin typeface="Arial"/>
                          <a:cs typeface="Arial"/>
                        </a:rPr>
                        <a:t>F</a:t>
                      </a:r>
                      <a:r>
                        <a:rPr sz="1150" i="1" spc="5" dirty="0">
                          <a:latin typeface="Arial"/>
                          <a:cs typeface="Arial"/>
                        </a:rPr>
                        <a:t>2-5</a:t>
                      </a:r>
                      <a:endParaRPr sz="1150">
                        <a:latin typeface="Arial"/>
                        <a:cs typeface="Arial"/>
                      </a:endParaRPr>
                    </a:p>
                  </a:txBody>
                  <a:tcPr marL="0" marR="0" marT="95250" marB="0">
                    <a:lnL w="5259">
                      <a:solidFill>
                        <a:srgbClr val="000000"/>
                      </a:solidFill>
                      <a:prstDash val="solid"/>
                    </a:lnL>
                    <a:lnR w="5259">
                      <a:solidFill>
                        <a:srgbClr val="000000"/>
                      </a:solidFill>
                      <a:prstDash val="solid"/>
                    </a:lnR>
                    <a:lnT w="5259">
                      <a:solidFill>
                        <a:srgbClr val="000000"/>
                      </a:solidFill>
                      <a:prstDash val="solid"/>
                    </a:lnT>
                    <a:lnB w="5259">
                      <a:solidFill>
                        <a:srgbClr val="000000"/>
                      </a:solidFill>
                      <a:prstDash val="solid"/>
                    </a:lnB>
                  </a:tcPr>
                </a:tc>
                <a:tc>
                  <a:txBody>
                    <a:bodyPr/>
                    <a:lstStyle/>
                    <a:p>
                      <a:pPr marL="154940">
                        <a:lnSpc>
                          <a:spcPts val="1480"/>
                        </a:lnSpc>
                      </a:pPr>
                      <a:r>
                        <a:rPr sz="1300" i="1" spc="15" dirty="0">
                          <a:latin typeface="Arial"/>
                          <a:cs typeface="Arial"/>
                        </a:rPr>
                        <a:t>F</a:t>
                      </a:r>
                      <a:r>
                        <a:rPr sz="1725" i="1" spc="22" baseline="-19323" dirty="0">
                          <a:latin typeface="Arial"/>
                          <a:cs typeface="Arial"/>
                        </a:rPr>
                        <a:t>1</a:t>
                      </a:r>
                      <a:endParaRPr sz="1725" baseline="-19323" dirty="0">
                        <a:latin typeface="Arial"/>
                        <a:cs typeface="Arial"/>
                      </a:endParaRPr>
                    </a:p>
                  </a:txBody>
                  <a:tcPr marL="0" marR="0" marT="0" marB="0">
                    <a:lnL w="5259">
                      <a:solidFill>
                        <a:srgbClr val="000000"/>
                      </a:solidFill>
                      <a:prstDash val="solid"/>
                    </a:lnL>
                    <a:lnR w="5259">
                      <a:solidFill>
                        <a:srgbClr val="000000"/>
                      </a:solidFill>
                      <a:prstDash val="solid"/>
                    </a:lnR>
                    <a:lnT w="5259">
                      <a:solidFill>
                        <a:srgbClr val="000000"/>
                      </a:solidFill>
                      <a:prstDash val="solid"/>
                    </a:lnT>
                    <a:lnB w="5259">
                      <a:solidFill>
                        <a:srgbClr val="000000"/>
                      </a:solidFill>
                      <a:prstDash val="solid"/>
                    </a:lnB>
                  </a:tcPr>
                </a:tc>
                <a:extLst>
                  <a:ext uri="{0D108BD9-81ED-4DB2-BD59-A6C34878D82A}">
                    <a16:rowId xmlns:a16="http://schemas.microsoft.com/office/drawing/2014/main" val="10000"/>
                  </a:ext>
                </a:extLst>
              </a:tr>
            </a:tbl>
          </a:graphicData>
        </a:graphic>
      </p:graphicFrame>
      <p:sp>
        <p:nvSpPr>
          <p:cNvPr id="77" name="object 77"/>
          <p:cNvSpPr txBox="1"/>
          <p:nvPr/>
        </p:nvSpPr>
        <p:spPr>
          <a:xfrm>
            <a:off x="6665832" y="3693300"/>
            <a:ext cx="736600" cy="436245"/>
          </a:xfrm>
          <a:prstGeom prst="rect">
            <a:avLst/>
          </a:prstGeom>
        </p:spPr>
        <p:txBody>
          <a:bodyPr vert="horz" wrap="square" lIns="0" tIns="0" rIns="0" bIns="0" rtlCol="0">
            <a:spAutoFit/>
          </a:bodyPr>
          <a:lstStyle/>
          <a:p>
            <a:pPr marL="12700" marR="5080">
              <a:lnSpc>
                <a:spcPct val="106200"/>
              </a:lnSpc>
            </a:pPr>
            <a:r>
              <a:rPr sz="1300" i="1" spc="5" dirty="0">
                <a:latin typeface="Arial"/>
                <a:cs typeface="Arial"/>
              </a:rPr>
              <a:t>Data</a:t>
            </a:r>
            <a:r>
              <a:rPr sz="1300" i="1" spc="-65" dirty="0">
                <a:latin typeface="Arial"/>
                <a:cs typeface="Arial"/>
              </a:rPr>
              <a:t> </a:t>
            </a:r>
            <a:r>
              <a:rPr sz="1300" i="1" spc="5" dirty="0">
                <a:latin typeface="Arial"/>
                <a:cs typeface="Arial"/>
              </a:rPr>
              <a:t>Link  </a:t>
            </a:r>
            <a:r>
              <a:rPr sz="1300" i="1" spc="10" dirty="0">
                <a:latin typeface="Arial"/>
                <a:cs typeface="Arial"/>
              </a:rPr>
              <a:t>Interface</a:t>
            </a:r>
            <a:endParaRPr sz="1300">
              <a:latin typeface="Arial"/>
              <a:cs typeface="Arial"/>
            </a:endParaRPr>
          </a:p>
        </p:txBody>
      </p:sp>
      <p:sp>
        <p:nvSpPr>
          <p:cNvPr id="78" name="object 78"/>
          <p:cNvSpPr txBox="1"/>
          <p:nvPr/>
        </p:nvSpPr>
        <p:spPr>
          <a:xfrm>
            <a:off x="6297667" y="4692703"/>
            <a:ext cx="1120140" cy="330835"/>
          </a:xfrm>
          <a:prstGeom prst="rect">
            <a:avLst/>
          </a:prstGeom>
        </p:spPr>
        <p:txBody>
          <a:bodyPr vert="horz" wrap="square" lIns="0" tIns="0" rIns="0" bIns="0" rtlCol="0">
            <a:spAutoFit/>
          </a:bodyPr>
          <a:lstStyle/>
          <a:p>
            <a:pPr marL="170180" marR="5080" indent="-158115">
              <a:lnSpc>
                <a:spcPct val="79600"/>
              </a:lnSpc>
            </a:pPr>
            <a:r>
              <a:rPr sz="1300" i="1" spc="10" dirty="0">
                <a:latin typeface="Arial"/>
                <a:cs typeface="Arial"/>
              </a:rPr>
              <a:t>Physical</a:t>
            </a:r>
            <a:r>
              <a:rPr sz="1300" i="1" spc="-60" dirty="0">
                <a:latin typeface="Arial"/>
                <a:cs typeface="Arial"/>
              </a:rPr>
              <a:t> </a:t>
            </a:r>
            <a:r>
              <a:rPr sz="1300" i="1" spc="5" dirty="0">
                <a:latin typeface="Arial"/>
                <a:cs typeface="Arial"/>
              </a:rPr>
              <a:t>Layer  </a:t>
            </a:r>
            <a:r>
              <a:rPr sz="1300" i="1" spc="10" dirty="0">
                <a:latin typeface="Arial"/>
                <a:cs typeface="Arial"/>
              </a:rPr>
              <a:t>Interface</a:t>
            </a:r>
            <a:endParaRPr sz="1300">
              <a:latin typeface="Arial"/>
              <a:cs typeface="Arial"/>
            </a:endParaRPr>
          </a:p>
        </p:txBody>
      </p:sp>
      <p:sp>
        <p:nvSpPr>
          <p:cNvPr id="79" name="object 79"/>
          <p:cNvSpPr txBox="1"/>
          <p:nvPr/>
        </p:nvSpPr>
        <p:spPr>
          <a:xfrm>
            <a:off x="6560643" y="2641391"/>
            <a:ext cx="923290" cy="436245"/>
          </a:xfrm>
          <a:prstGeom prst="rect">
            <a:avLst/>
          </a:prstGeom>
        </p:spPr>
        <p:txBody>
          <a:bodyPr vert="horz" wrap="square" lIns="0" tIns="0" rIns="0" bIns="0" rtlCol="0">
            <a:spAutoFit/>
          </a:bodyPr>
          <a:lstStyle/>
          <a:p>
            <a:pPr marL="64769" marR="5080" indent="-52705">
              <a:lnSpc>
                <a:spcPct val="106200"/>
              </a:lnSpc>
            </a:pPr>
            <a:r>
              <a:rPr sz="1300" i="1" spc="5" dirty="0">
                <a:latin typeface="Arial"/>
                <a:cs typeface="Arial"/>
              </a:rPr>
              <a:t>Routing</a:t>
            </a:r>
            <a:r>
              <a:rPr sz="1300" i="1" spc="-65" dirty="0">
                <a:latin typeface="Arial"/>
                <a:cs typeface="Arial"/>
              </a:rPr>
              <a:t> </a:t>
            </a:r>
            <a:r>
              <a:rPr sz="1300" i="1" spc="10" dirty="0">
                <a:latin typeface="Arial"/>
                <a:cs typeface="Arial"/>
              </a:rPr>
              <a:t>(IP)  Interface</a:t>
            </a:r>
            <a:endParaRPr sz="1300">
              <a:latin typeface="Arial"/>
              <a:cs typeface="Arial"/>
            </a:endParaRPr>
          </a:p>
        </p:txBody>
      </p:sp>
      <p:sp>
        <p:nvSpPr>
          <p:cNvPr id="80" name="object 80"/>
          <p:cNvSpPr txBox="1"/>
          <p:nvPr/>
        </p:nvSpPr>
        <p:spPr>
          <a:xfrm>
            <a:off x="6560643" y="1759556"/>
            <a:ext cx="1241425" cy="424180"/>
          </a:xfrm>
          <a:prstGeom prst="rect">
            <a:avLst/>
          </a:prstGeom>
        </p:spPr>
        <p:txBody>
          <a:bodyPr vert="horz" wrap="square" lIns="0" tIns="0" rIns="0" bIns="0" rtlCol="0">
            <a:spAutoFit/>
          </a:bodyPr>
          <a:lstStyle/>
          <a:p>
            <a:pPr marL="12700">
              <a:lnSpc>
                <a:spcPct val="100000"/>
              </a:lnSpc>
            </a:pPr>
            <a:r>
              <a:rPr sz="1300" i="1" spc="10" dirty="0">
                <a:latin typeface="Arial"/>
                <a:cs typeface="Arial"/>
              </a:rPr>
              <a:t>Transport</a:t>
            </a:r>
            <a:r>
              <a:rPr sz="1300" i="1" spc="-65" dirty="0">
                <a:latin typeface="Arial"/>
                <a:cs typeface="Arial"/>
              </a:rPr>
              <a:t> </a:t>
            </a:r>
            <a:r>
              <a:rPr sz="1300" i="1" spc="10" dirty="0">
                <a:latin typeface="Arial"/>
                <a:cs typeface="Arial"/>
              </a:rPr>
              <a:t>(TCP)</a:t>
            </a:r>
            <a:endParaRPr sz="1300">
              <a:latin typeface="Arial"/>
              <a:cs typeface="Arial"/>
            </a:endParaRPr>
          </a:p>
          <a:p>
            <a:pPr marL="222885">
              <a:lnSpc>
                <a:spcPct val="100000"/>
              </a:lnSpc>
              <a:spcBef>
                <a:spcPts val="95"/>
              </a:spcBef>
            </a:pPr>
            <a:r>
              <a:rPr sz="1300" i="1" spc="10" dirty="0">
                <a:latin typeface="Arial"/>
                <a:cs typeface="Arial"/>
              </a:rPr>
              <a:t>Interface</a:t>
            </a:r>
            <a:endParaRPr sz="1300">
              <a:latin typeface="Arial"/>
              <a:cs typeface="Arial"/>
            </a:endParaRPr>
          </a:p>
        </p:txBody>
      </p:sp>
      <p:sp>
        <p:nvSpPr>
          <p:cNvPr id="81" name="object 81"/>
          <p:cNvSpPr txBox="1"/>
          <p:nvPr/>
        </p:nvSpPr>
        <p:spPr>
          <a:xfrm>
            <a:off x="91432" y="1601757"/>
            <a:ext cx="2447925" cy="213995"/>
          </a:xfrm>
          <a:prstGeom prst="rect">
            <a:avLst/>
          </a:prstGeom>
        </p:spPr>
        <p:txBody>
          <a:bodyPr vert="horz" wrap="square" lIns="0" tIns="0" rIns="0" bIns="0" rtlCol="0">
            <a:spAutoFit/>
          </a:bodyPr>
          <a:lstStyle/>
          <a:p>
            <a:pPr marL="12700">
              <a:lnSpc>
                <a:spcPct val="100000"/>
              </a:lnSpc>
            </a:pPr>
            <a:r>
              <a:rPr sz="1300" b="1" i="1" spc="10" dirty="0">
                <a:latin typeface="Arial"/>
                <a:cs typeface="Arial"/>
              </a:rPr>
              <a:t>Write (m) to </a:t>
            </a:r>
            <a:r>
              <a:rPr sz="1300" b="1" i="1" spc="5" dirty="0">
                <a:latin typeface="Arial"/>
                <a:cs typeface="Arial"/>
              </a:rPr>
              <a:t>connection</a:t>
            </a:r>
            <a:r>
              <a:rPr sz="1300" b="1" i="1" spc="-15" dirty="0">
                <a:latin typeface="Arial"/>
                <a:cs typeface="Arial"/>
              </a:rPr>
              <a:t> </a:t>
            </a:r>
            <a:r>
              <a:rPr sz="1300" b="1" i="1" spc="10" dirty="0">
                <a:latin typeface="Arial"/>
                <a:cs typeface="Arial"/>
              </a:rPr>
              <a:t>queue</a:t>
            </a:r>
            <a:endParaRPr sz="1300">
              <a:latin typeface="Arial"/>
              <a:cs typeface="Arial"/>
            </a:endParaRPr>
          </a:p>
        </p:txBody>
      </p:sp>
      <p:sp>
        <p:nvSpPr>
          <p:cNvPr id="82" name="object 82"/>
          <p:cNvSpPr txBox="1"/>
          <p:nvPr/>
        </p:nvSpPr>
        <p:spPr>
          <a:xfrm>
            <a:off x="5140571" y="1601757"/>
            <a:ext cx="745490" cy="213995"/>
          </a:xfrm>
          <a:prstGeom prst="rect">
            <a:avLst/>
          </a:prstGeom>
        </p:spPr>
        <p:txBody>
          <a:bodyPr vert="horz" wrap="square" lIns="0" tIns="0" rIns="0" bIns="0" rtlCol="0">
            <a:spAutoFit/>
          </a:bodyPr>
          <a:lstStyle/>
          <a:p>
            <a:pPr marL="12700">
              <a:lnSpc>
                <a:spcPct val="100000"/>
              </a:lnSpc>
            </a:pPr>
            <a:r>
              <a:rPr sz="1300" b="1" i="1" spc="10" dirty="0">
                <a:latin typeface="Arial"/>
                <a:cs typeface="Arial"/>
              </a:rPr>
              <a:t>Read</a:t>
            </a:r>
            <a:r>
              <a:rPr sz="1300" b="1" i="1" spc="-80" dirty="0">
                <a:latin typeface="Arial"/>
                <a:cs typeface="Arial"/>
              </a:rPr>
              <a:t> </a:t>
            </a:r>
            <a:r>
              <a:rPr sz="1300" b="1" i="1" spc="10" dirty="0">
                <a:latin typeface="Arial"/>
                <a:cs typeface="Arial"/>
              </a:rPr>
              <a:t>(m)</a:t>
            </a:r>
            <a:endParaRPr sz="1300">
              <a:latin typeface="Arial"/>
              <a:cs typeface="Arial"/>
            </a:endParaRPr>
          </a:p>
        </p:txBody>
      </p:sp>
      <p:sp>
        <p:nvSpPr>
          <p:cNvPr id="84" name="TextBox 83"/>
          <p:cNvSpPr txBox="1"/>
          <p:nvPr/>
        </p:nvSpPr>
        <p:spPr>
          <a:xfrm>
            <a:off x="1163766" y="7263288"/>
            <a:ext cx="6096000" cy="584775"/>
          </a:xfrm>
          <a:prstGeom prst="rect">
            <a:avLst/>
          </a:prstGeom>
          <a:noFill/>
        </p:spPr>
        <p:txBody>
          <a:bodyPr wrap="square" rtlCol="0">
            <a:spAutoFit/>
          </a:bodyPr>
          <a:lstStyle/>
          <a:p>
            <a:r>
              <a:rPr lang="en-US" sz="3200" dirty="0" smtClean="0">
                <a:solidFill>
                  <a:srgbClr val="0070C0"/>
                </a:solidFill>
              </a:rPr>
              <a:t>RECALL THE IP ABSTRACTIONS: </a:t>
            </a:r>
            <a:endParaRPr lang="en-US" dirty="0"/>
          </a:p>
        </p:txBody>
      </p:sp>
      <p:cxnSp>
        <p:nvCxnSpPr>
          <p:cNvPr id="87" name="Straight Arrow Connector 86"/>
          <p:cNvCxnSpPr/>
          <p:nvPr/>
        </p:nvCxnSpPr>
        <p:spPr>
          <a:xfrm flipV="1">
            <a:off x="3881919" y="5236915"/>
            <a:ext cx="0" cy="9429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566432" y="6087873"/>
            <a:ext cx="4291568" cy="584775"/>
          </a:xfrm>
          <a:prstGeom prst="rect">
            <a:avLst/>
          </a:prstGeom>
          <a:noFill/>
        </p:spPr>
        <p:txBody>
          <a:bodyPr wrap="square" rtlCol="0">
            <a:spAutoFit/>
          </a:bodyPr>
          <a:lstStyle/>
          <a:p>
            <a:r>
              <a:rPr lang="en-US" sz="3200" dirty="0" smtClean="0">
                <a:solidFill>
                  <a:srgbClr val="FF0000"/>
                </a:solidFill>
              </a:rPr>
              <a:t>Been there, done that</a:t>
            </a:r>
            <a:endParaRPr lang="en-US" sz="3200" dirty="0">
              <a:solidFill>
                <a:srgbClr val="FF0000"/>
              </a:solidFill>
            </a:endParaRPr>
          </a:p>
        </p:txBody>
      </p:sp>
      <p:sp>
        <p:nvSpPr>
          <p:cNvPr id="89" name="TextBox 88"/>
          <p:cNvSpPr txBox="1"/>
          <p:nvPr/>
        </p:nvSpPr>
        <p:spPr>
          <a:xfrm>
            <a:off x="2607787" y="2418279"/>
            <a:ext cx="4291568" cy="584775"/>
          </a:xfrm>
          <a:prstGeom prst="rect">
            <a:avLst/>
          </a:prstGeom>
          <a:noFill/>
        </p:spPr>
        <p:txBody>
          <a:bodyPr wrap="square" rtlCol="0">
            <a:spAutoFit/>
          </a:bodyPr>
          <a:lstStyle/>
          <a:p>
            <a:r>
              <a:rPr lang="en-US" sz="3200" dirty="0" smtClean="0">
                <a:solidFill>
                  <a:srgbClr val="00B050"/>
                </a:solidFill>
              </a:rPr>
              <a:t>Now here</a:t>
            </a:r>
            <a:endParaRPr lang="en-US" sz="3200" dirty="0">
              <a:solidFill>
                <a:srgbClr val="00B050"/>
              </a:solidFill>
            </a:endParaRPr>
          </a:p>
        </p:txBody>
      </p:sp>
      <p:sp>
        <p:nvSpPr>
          <p:cNvPr id="90" name="TextBox 89"/>
          <p:cNvSpPr txBox="1"/>
          <p:nvPr/>
        </p:nvSpPr>
        <p:spPr>
          <a:xfrm>
            <a:off x="4038600" y="3962400"/>
            <a:ext cx="4291568" cy="584775"/>
          </a:xfrm>
          <a:prstGeom prst="rect">
            <a:avLst/>
          </a:prstGeom>
          <a:noFill/>
        </p:spPr>
        <p:txBody>
          <a:bodyPr wrap="square" rtlCol="0">
            <a:spAutoFit/>
          </a:bodyPr>
          <a:lstStyle/>
          <a:p>
            <a:r>
              <a:rPr lang="en-US" sz="3200" dirty="0" smtClean="0">
                <a:solidFill>
                  <a:srgbClr val="FF0000"/>
                </a:solidFill>
              </a:rPr>
              <a:t>Been there, done that</a:t>
            </a:r>
            <a:endParaRPr lang="en-US" sz="3200" dirty="0">
              <a:solidFill>
                <a:srgbClr val="FF0000"/>
              </a:solidFill>
            </a:endParaRPr>
          </a:p>
        </p:txBody>
      </p:sp>
    </p:spTree>
    <p:extLst>
      <p:ext uri="{BB962C8B-B14F-4D97-AF65-F5344CB8AC3E}">
        <p14:creationId xmlns:p14="http://schemas.microsoft.com/office/powerpoint/2010/main" val="425368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ppt_x"/>
                                          </p:val>
                                        </p:tav>
                                        <p:tav tm="100000">
                                          <p:val>
                                            <p:strVal val="#ppt_x"/>
                                          </p:val>
                                        </p:tav>
                                      </p:tavLst>
                                    </p:anim>
                                    <p:anim calcmode="lin" valueType="num">
                                      <p:cBhvr additive="base">
                                        <p:cTn id="8" dur="500" fill="hold"/>
                                        <p:tgtEl>
                                          <p:spTgt spid="8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cBhvr additive="base">
                                        <p:cTn id="11" dur="500" fill="hold"/>
                                        <p:tgtEl>
                                          <p:spTgt spid="88"/>
                                        </p:tgtEl>
                                        <p:attrNameLst>
                                          <p:attrName>ppt_x</p:attrName>
                                        </p:attrNameLst>
                                      </p:cBhvr>
                                      <p:tavLst>
                                        <p:tav tm="0">
                                          <p:val>
                                            <p:strVal val="#ppt_x"/>
                                          </p:val>
                                        </p:tav>
                                        <p:tav tm="100000">
                                          <p:val>
                                            <p:strVal val="#ppt_x"/>
                                          </p:val>
                                        </p:tav>
                                      </p:tavLst>
                                    </p:anim>
                                    <p:anim calcmode="lin" valueType="num">
                                      <p:cBhvr additive="base">
                                        <p:cTn id="12" dur="500" fill="hold"/>
                                        <p:tgtEl>
                                          <p:spTgt spid="8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anim calcmode="lin" valueType="num">
                                      <p:cBhvr additive="base">
                                        <p:cTn id="15" dur="500" fill="hold"/>
                                        <p:tgtEl>
                                          <p:spTgt spid="89"/>
                                        </p:tgtEl>
                                        <p:attrNameLst>
                                          <p:attrName>ppt_x</p:attrName>
                                        </p:attrNameLst>
                                      </p:cBhvr>
                                      <p:tavLst>
                                        <p:tav tm="0">
                                          <p:val>
                                            <p:strVal val="#ppt_x"/>
                                          </p:val>
                                        </p:tav>
                                        <p:tav tm="100000">
                                          <p:val>
                                            <p:strVal val="#ppt_x"/>
                                          </p:val>
                                        </p:tav>
                                      </p:tavLst>
                                    </p:anim>
                                    <p:anim calcmode="lin" valueType="num">
                                      <p:cBhvr additive="base">
                                        <p:cTn id="16" dur="500" fill="hold"/>
                                        <p:tgtEl>
                                          <p:spTgt spid="8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anim calcmode="lin" valueType="num">
                                      <p:cBhvr additive="base">
                                        <p:cTn id="19" dur="500" fill="hold"/>
                                        <p:tgtEl>
                                          <p:spTgt spid="90"/>
                                        </p:tgtEl>
                                        <p:attrNameLst>
                                          <p:attrName>ppt_x</p:attrName>
                                        </p:attrNameLst>
                                      </p:cBhvr>
                                      <p:tavLst>
                                        <p:tav tm="0">
                                          <p:val>
                                            <p:strVal val="#ppt_x"/>
                                          </p:val>
                                        </p:tav>
                                        <p:tav tm="100000">
                                          <p:val>
                                            <p:strVal val="#ppt_x"/>
                                          </p:val>
                                        </p:tav>
                                      </p:tavLst>
                                    </p:anim>
                                    <p:anim calcmode="lin" valueType="num">
                                      <p:cBhvr additive="base">
                                        <p:cTn id="20"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790" y="1807591"/>
            <a:ext cx="3904818" cy="830997"/>
          </a:xfrm>
        </p:spPr>
        <p:txBody>
          <a:bodyPr/>
          <a:lstStyle/>
          <a:p>
            <a:r>
              <a:rPr lang="en-US" dirty="0" smtClean="0">
                <a:solidFill>
                  <a:srgbClr val="00B050"/>
                </a:solidFill>
              </a:rPr>
              <a:t>ACLs refer to TCP Ports: Ports are like extensions</a:t>
            </a:r>
            <a:endParaRPr lang="en-US" dirty="0">
              <a:solidFill>
                <a:srgbClr val="00B050"/>
              </a:solidFill>
            </a:endParaRPr>
          </a:p>
        </p:txBody>
      </p:sp>
      <p:sp>
        <p:nvSpPr>
          <p:cNvPr id="8" name="Oval 7"/>
          <p:cNvSpPr/>
          <p:nvPr/>
        </p:nvSpPr>
        <p:spPr>
          <a:xfrm>
            <a:off x="576073" y="4107942"/>
            <a:ext cx="1755648" cy="15179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Rectangle 9"/>
          <p:cNvSpPr/>
          <p:nvPr/>
        </p:nvSpPr>
        <p:spPr>
          <a:xfrm>
            <a:off x="5184648" y="4107942"/>
            <a:ext cx="2093976" cy="12070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1" name="TextBox 10"/>
          <p:cNvSpPr txBox="1"/>
          <p:nvPr/>
        </p:nvSpPr>
        <p:spPr>
          <a:xfrm>
            <a:off x="5705855" y="4922145"/>
            <a:ext cx="868680" cy="327782"/>
          </a:xfrm>
          <a:prstGeom prst="rect">
            <a:avLst/>
          </a:prstGeom>
          <a:noFill/>
          <a:ln>
            <a:solidFill>
              <a:srgbClr val="0070C0"/>
            </a:solidFill>
          </a:ln>
        </p:spPr>
        <p:txBody>
          <a:bodyPr wrap="square" rtlCol="0">
            <a:spAutoFit/>
          </a:bodyPr>
          <a:lstStyle/>
          <a:p>
            <a:r>
              <a:rPr lang="en-US" sz="1530" dirty="0"/>
              <a:t>TCP</a:t>
            </a:r>
          </a:p>
        </p:txBody>
      </p:sp>
      <p:sp>
        <p:nvSpPr>
          <p:cNvPr id="12" name="TextBox 11"/>
          <p:cNvSpPr txBox="1"/>
          <p:nvPr/>
        </p:nvSpPr>
        <p:spPr>
          <a:xfrm>
            <a:off x="950976" y="4996428"/>
            <a:ext cx="868680" cy="327782"/>
          </a:xfrm>
          <a:prstGeom prst="rect">
            <a:avLst/>
          </a:prstGeom>
          <a:noFill/>
          <a:ln>
            <a:solidFill>
              <a:srgbClr val="0070C0"/>
            </a:solidFill>
          </a:ln>
        </p:spPr>
        <p:txBody>
          <a:bodyPr wrap="square" rtlCol="0">
            <a:spAutoFit/>
          </a:bodyPr>
          <a:lstStyle/>
          <a:p>
            <a:r>
              <a:rPr lang="en-US" sz="1530" dirty="0"/>
              <a:t>TCP</a:t>
            </a:r>
          </a:p>
        </p:txBody>
      </p:sp>
      <p:sp>
        <p:nvSpPr>
          <p:cNvPr id="13" name="TextBox 12"/>
          <p:cNvSpPr txBox="1"/>
          <p:nvPr/>
        </p:nvSpPr>
        <p:spPr>
          <a:xfrm>
            <a:off x="641408" y="4418839"/>
            <a:ext cx="868680" cy="327782"/>
          </a:xfrm>
          <a:prstGeom prst="rect">
            <a:avLst/>
          </a:prstGeom>
          <a:noFill/>
          <a:ln>
            <a:solidFill>
              <a:srgbClr val="0070C0"/>
            </a:solidFill>
          </a:ln>
        </p:spPr>
        <p:txBody>
          <a:bodyPr wrap="square" rtlCol="0">
            <a:spAutoFit/>
          </a:bodyPr>
          <a:lstStyle/>
          <a:p>
            <a:r>
              <a:rPr lang="en-US" sz="1530" dirty="0"/>
              <a:t>Browser</a:t>
            </a:r>
          </a:p>
        </p:txBody>
      </p:sp>
      <p:sp>
        <p:nvSpPr>
          <p:cNvPr id="14" name="TextBox 13"/>
          <p:cNvSpPr txBox="1"/>
          <p:nvPr/>
        </p:nvSpPr>
        <p:spPr>
          <a:xfrm>
            <a:off x="5678423" y="4261873"/>
            <a:ext cx="1207009" cy="327782"/>
          </a:xfrm>
          <a:prstGeom prst="rect">
            <a:avLst/>
          </a:prstGeom>
          <a:noFill/>
          <a:ln>
            <a:solidFill>
              <a:srgbClr val="0070C0"/>
            </a:solidFill>
          </a:ln>
        </p:spPr>
        <p:txBody>
          <a:bodyPr wrap="square" rtlCol="0">
            <a:spAutoFit/>
          </a:bodyPr>
          <a:lstStyle/>
          <a:p>
            <a:r>
              <a:rPr lang="en-US" sz="1530" dirty="0"/>
              <a:t>Web Server</a:t>
            </a:r>
          </a:p>
        </p:txBody>
      </p:sp>
      <p:sp>
        <p:nvSpPr>
          <p:cNvPr id="27" name="TextBox 26"/>
          <p:cNvSpPr txBox="1"/>
          <p:nvPr/>
        </p:nvSpPr>
        <p:spPr>
          <a:xfrm>
            <a:off x="6366297" y="4575805"/>
            <a:ext cx="1017907" cy="327782"/>
          </a:xfrm>
          <a:prstGeom prst="rect">
            <a:avLst/>
          </a:prstGeom>
          <a:noFill/>
        </p:spPr>
        <p:txBody>
          <a:bodyPr wrap="none" rtlCol="0">
            <a:spAutoFit/>
          </a:bodyPr>
          <a:lstStyle/>
          <a:p>
            <a:r>
              <a:rPr lang="en-US" sz="1530" dirty="0"/>
              <a:t>RESPONSE</a:t>
            </a:r>
          </a:p>
        </p:txBody>
      </p:sp>
      <p:cxnSp>
        <p:nvCxnSpPr>
          <p:cNvPr id="28" name="Straight Arrow Connector 27"/>
          <p:cNvCxnSpPr/>
          <p:nvPr/>
        </p:nvCxnSpPr>
        <p:spPr>
          <a:xfrm>
            <a:off x="1385316" y="4732772"/>
            <a:ext cx="0" cy="263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140195" y="4579617"/>
            <a:ext cx="0" cy="263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082797" y="5008609"/>
            <a:ext cx="918970" cy="327782"/>
          </a:xfrm>
          <a:prstGeom prst="rect">
            <a:avLst/>
          </a:prstGeom>
          <a:noFill/>
          <a:ln>
            <a:solidFill>
              <a:schemeClr val="accent1"/>
            </a:solidFill>
          </a:ln>
        </p:spPr>
        <p:txBody>
          <a:bodyPr wrap="square" rtlCol="0">
            <a:spAutoFit/>
          </a:bodyPr>
          <a:lstStyle/>
          <a:p>
            <a:r>
              <a:rPr lang="en-US" sz="1530" dirty="0"/>
              <a:t>Queue 2</a:t>
            </a:r>
          </a:p>
        </p:txBody>
      </p:sp>
      <p:cxnSp>
        <p:nvCxnSpPr>
          <p:cNvPr id="36" name="Straight Connector 35"/>
          <p:cNvCxnSpPr>
            <a:stCxn id="30" idx="3"/>
            <a:endCxn id="25" idx="1"/>
          </p:cNvCxnSpPr>
          <p:nvPr/>
        </p:nvCxnSpPr>
        <p:spPr>
          <a:xfrm>
            <a:off x="3385356" y="5153412"/>
            <a:ext cx="697440" cy="121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14984" y="3723894"/>
            <a:ext cx="1029449" cy="327782"/>
          </a:xfrm>
          <a:prstGeom prst="rect">
            <a:avLst/>
          </a:prstGeom>
          <a:noFill/>
        </p:spPr>
        <p:txBody>
          <a:bodyPr wrap="none" rtlCol="0">
            <a:spAutoFit/>
          </a:bodyPr>
          <a:lstStyle/>
          <a:p>
            <a:r>
              <a:rPr lang="en-US" sz="1530" dirty="0"/>
              <a:t>128.97.1.5</a:t>
            </a:r>
          </a:p>
        </p:txBody>
      </p:sp>
      <p:sp>
        <p:nvSpPr>
          <p:cNvPr id="38" name="TextBox 37"/>
          <p:cNvSpPr txBox="1"/>
          <p:nvPr/>
        </p:nvSpPr>
        <p:spPr>
          <a:xfrm>
            <a:off x="5491033" y="3678951"/>
            <a:ext cx="1029449" cy="327782"/>
          </a:xfrm>
          <a:prstGeom prst="rect">
            <a:avLst/>
          </a:prstGeom>
          <a:noFill/>
        </p:spPr>
        <p:txBody>
          <a:bodyPr wrap="none" rtlCol="0">
            <a:spAutoFit/>
          </a:bodyPr>
          <a:lstStyle/>
          <a:p>
            <a:r>
              <a:rPr lang="en-US" sz="1530" dirty="0"/>
              <a:t>128.97.2.6</a:t>
            </a:r>
          </a:p>
        </p:txBody>
      </p:sp>
      <p:sp>
        <p:nvSpPr>
          <p:cNvPr id="22" name="TextBox 21"/>
          <p:cNvSpPr txBox="1"/>
          <p:nvPr/>
        </p:nvSpPr>
        <p:spPr>
          <a:xfrm>
            <a:off x="1626460" y="4449694"/>
            <a:ext cx="868680" cy="327782"/>
          </a:xfrm>
          <a:prstGeom prst="rect">
            <a:avLst/>
          </a:prstGeom>
          <a:noFill/>
          <a:ln>
            <a:solidFill>
              <a:srgbClr val="0070C0"/>
            </a:solidFill>
          </a:ln>
        </p:spPr>
        <p:txBody>
          <a:bodyPr wrap="square" rtlCol="0">
            <a:spAutoFit/>
          </a:bodyPr>
          <a:lstStyle/>
          <a:p>
            <a:r>
              <a:rPr lang="en-US" sz="1530" dirty="0"/>
              <a:t>FTP</a:t>
            </a:r>
          </a:p>
        </p:txBody>
      </p:sp>
      <p:sp>
        <p:nvSpPr>
          <p:cNvPr id="23" name="TextBox 22"/>
          <p:cNvSpPr txBox="1"/>
          <p:nvPr/>
        </p:nvSpPr>
        <p:spPr>
          <a:xfrm>
            <a:off x="2544109" y="4996429"/>
            <a:ext cx="930611" cy="327782"/>
          </a:xfrm>
          <a:prstGeom prst="rect">
            <a:avLst/>
          </a:prstGeom>
          <a:noFill/>
          <a:ln>
            <a:solidFill>
              <a:schemeClr val="accent1"/>
            </a:solidFill>
          </a:ln>
        </p:spPr>
        <p:txBody>
          <a:bodyPr wrap="square" rtlCol="0">
            <a:spAutoFit/>
          </a:bodyPr>
          <a:lstStyle/>
          <a:p>
            <a:r>
              <a:rPr lang="en-US" sz="1530" dirty="0"/>
              <a:t>Queue 1</a:t>
            </a:r>
          </a:p>
        </p:txBody>
      </p:sp>
      <p:sp>
        <p:nvSpPr>
          <p:cNvPr id="24" name="TextBox 23"/>
          <p:cNvSpPr txBox="1"/>
          <p:nvPr/>
        </p:nvSpPr>
        <p:spPr>
          <a:xfrm>
            <a:off x="2557822" y="4707633"/>
            <a:ext cx="930611" cy="327782"/>
          </a:xfrm>
          <a:prstGeom prst="rect">
            <a:avLst/>
          </a:prstGeom>
          <a:noFill/>
          <a:ln>
            <a:solidFill>
              <a:schemeClr val="accent1"/>
            </a:solidFill>
          </a:ln>
        </p:spPr>
        <p:txBody>
          <a:bodyPr wrap="square" rtlCol="0">
            <a:spAutoFit/>
          </a:bodyPr>
          <a:lstStyle/>
          <a:p>
            <a:r>
              <a:rPr lang="en-US" sz="1530" dirty="0"/>
              <a:t>Queue 3</a:t>
            </a:r>
          </a:p>
        </p:txBody>
      </p:sp>
      <p:sp>
        <p:nvSpPr>
          <p:cNvPr id="35" name="TextBox 34"/>
          <p:cNvSpPr txBox="1"/>
          <p:nvPr/>
        </p:nvSpPr>
        <p:spPr>
          <a:xfrm>
            <a:off x="4100801" y="4682496"/>
            <a:ext cx="930611" cy="327782"/>
          </a:xfrm>
          <a:prstGeom prst="rect">
            <a:avLst/>
          </a:prstGeom>
          <a:noFill/>
          <a:ln>
            <a:solidFill>
              <a:schemeClr val="accent1"/>
            </a:solidFill>
          </a:ln>
        </p:spPr>
        <p:txBody>
          <a:bodyPr wrap="square" rtlCol="0">
            <a:spAutoFit/>
          </a:bodyPr>
          <a:lstStyle/>
          <a:p>
            <a:r>
              <a:rPr lang="en-US" sz="1530" dirty="0"/>
              <a:t>Queue 4</a:t>
            </a:r>
          </a:p>
        </p:txBody>
      </p:sp>
      <p:cxnSp>
        <p:nvCxnSpPr>
          <p:cNvPr id="39" name="Straight Connector 38"/>
          <p:cNvCxnSpPr/>
          <p:nvPr/>
        </p:nvCxnSpPr>
        <p:spPr>
          <a:xfrm>
            <a:off x="3491617" y="4825729"/>
            <a:ext cx="697440" cy="121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H="1">
            <a:off x="1626460" y="4763626"/>
            <a:ext cx="193195" cy="244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445123" y="4331217"/>
            <a:ext cx="764248" cy="327782"/>
          </a:xfrm>
          <a:prstGeom prst="rect">
            <a:avLst/>
          </a:prstGeom>
          <a:noFill/>
        </p:spPr>
        <p:txBody>
          <a:bodyPr wrap="none" rtlCol="0">
            <a:spAutoFit/>
          </a:bodyPr>
          <a:lstStyle/>
          <a:p>
            <a:r>
              <a:rPr lang="en-US" sz="1530" dirty="0"/>
              <a:t>Port 21</a:t>
            </a:r>
          </a:p>
        </p:txBody>
      </p:sp>
      <p:sp>
        <p:nvSpPr>
          <p:cNvPr id="42" name="TextBox 41"/>
          <p:cNvSpPr txBox="1"/>
          <p:nvPr/>
        </p:nvSpPr>
        <p:spPr>
          <a:xfrm>
            <a:off x="2238939" y="4201677"/>
            <a:ext cx="963021" cy="327782"/>
          </a:xfrm>
          <a:prstGeom prst="rect">
            <a:avLst/>
          </a:prstGeom>
          <a:noFill/>
        </p:spPr>
        <p:txBody>
          <a:bodyPr wrap="none" rtlCol="0">
            <a:spAutoFit/>
          </a:bodyPr>
          <a:lstStyle/>
          <a:p>
            <a:r>
              <a:rPr lang="en-US" sz="1530" dirty="0"/>
              <a:t>Port 3154</a:t>
            </a:r>
          </a:p>
        </p:txBody>
      </p:sp>
      <p:sp>
        <p:nvSpPr>
          <p:cNvPr id="45" name="TextBox 44"/>
          <p:cNvSpPr txBox="1"/>
          <p:nvPr/>
        </p:nvSpPr>
        <p:spPr>
          <a:xfrm>
            <a:off x="1936033" y="5310360"/>
            <a:ext cx="1062407" cy="327782"/>
          </a:xfrm>
          <a:prstGeom prst="rect">
            <a:avLst/>
          </a:prstGeom>
          <a:noFill/>
        </p:spPr>
        <p:txBody>
          <a:bodyPr wrap="none" rtlCol="0">
            <a:spAutoFit/>
          </a:bodyPr>
          <a:lstStyle/>
          <a:p>
            <a:r>
              <a:rPr lang="en-US" sz="1530" dirty="0"/>
              <a:t>Port 16581</a:t>
            </a:r>
          </a:p>
        </p:txBody>
      </p:sp>
      <p:sp>
        <p:nvSpPr>
          <p:cNvPr id="46" name="TextBox 45"/>
          <p:cNvSpPr txBox="1"/>
          <p:nvPr/>
        </p:nvSpPr>
        <p:spPr>
          <a:xfrm>
            <a:off x="4473310" y="5358368"/>
            <a:ext cx="764248" cy="327782"/>
          </a:xfrm>
          <a:prstGeom prst="rect">
            <a:avLst/>
          </a:prstGeom>
          <a:noFill/>
        </p:spPr>
        <p:txBody>
          <a:bodyPr wrap="none" rtlCol="0">
            <a:spAutoFit/>
          </a:bodyPr>
          <a:lstStyle/>
          <a:p>
            <a:r>
              <a:rPr lang="en-US" sz="1530" dirty="0"/>
              <a:t>Port 80</a:t>
            </a:r>
          </a:p>
        </p:txBody>
      </p:sp>
    </p:spTree>
    <p:extLst>
      <p:ext uri="{BB962C8B-B14F-4D97-AF65-F5344CB8AC3E}">
        <p14:creationId xmlns:p14="http://schemas.microsoft.com/office/powerpoint/2010/main" val="16512857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790" y="1807591"/>
            <a:ext cx="3904818" cy="830997"/>
          </a:xfrm>
        </p:spPr>
        <p:txBody>
          <a:bodyPr/>
          <a:lstStyle/>
          <a:p>
            <a:r>
              <a:rPr lang="en-US" dirty="0" smtClean="0">
                <a:solidFill>
                  <a:srgbClr val="00B050"/>
                </a:solidFill>
              </a:rPr>
              <a:t>TCP Header: Where the Ports Lurk</a:t>
            </a:r>
            <a:endParaRPr lang="en-US" dirty="0">
              <a:solidFill>
                <a:srgbClr val="00B050"/>
              </a:solidFill>
            </a:endParaRPr>
          </a:p>
        </p:txBody>
      </p:sp>
      <p:pic>
        <p:nvPicPr>
          <p:cNvPr id="1026" name="Picture 2" descr="Image result for TCP hea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47" y="3319542"/>
            <a:ext cx="5856259" cy="31475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97281" y="3319542"/>
            <a:ext cx="5824728" cy="70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5" name="Straight Arrow Connector 4"/>
          <p:cNvCxnSpPr/>
          <p:nvPr/>
        </p:nvCxnSpPr>
        <p:spPr>
          <a:xfrm>
            <a:off x="2816352" y="4226814"/>
            <a:ext cx="201169" cy="27706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074439" y="4363974"/>
            <a:ext cx="1247371" cy="26334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59434" y="6997447"/>
            <a:ext cx="5281445" cy="1938992"/>
          </a:xfrm>
          <a:prstGeom prst="rect">
            <a:avLst/>
          </a:prstGeom>
          <a:noFill/>
        </p:spPr>
        <p:txBody>
          <a:bodyPr wrap="square" rtlCol="0">
            <a:spAutoFit/>
          </a:bodyPr>
          <a:lstStyle/>
          <a:p>
            <a:r>
              <a:rPr lang="en-US" sz="2400" dirty="0"/>
              <a:t>For </a:t>
            </a:r>
            <a:r>
              <a:rPr lang="en-US" sz="2400" dirty="0" smtClean="0"/>
              <a:t>ACLs </a:t>
            </a:r>
            <a:r>
              <a:rPr lang="en-US" sz="2400" dirty="0"/>
              <a:t>these are the only TCP fields that matter as they identify the application and so routers/firewalls use these fields for </a:t>
            </a:r>
            <a:r>
              <a:rPr lang="en-US" sz="2400" dirty="0" smtClean="0"/>
              <a:t>forwarding.  Other fields we will understand when we do TCP</a:t>
            </a:r>
            <a:endParaRPr lang="en-US" sz="2400" dirty="0"/>
          </a:p>
        </p:txBody>
      </p:sp>
    </p:spTree>
    <p:extLst>
      <p:ext uri="{BB962C8B-B14F-4D97-AF65-F5344CB8AC3E}">
        <p14:creationId xmlns:p14="http://schemas.microsoft.com/office/powerpoint/2010/main" val="279013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799" y="2201366"/>
            <a:ext cx="6995160" cy="415498"/>
          </a:xfrm>
        </p:spPr>
        <p:txBody>
          <a:bodyPr/>
          <a:lstStyle/>
          <a:p>
            <a:r>
              <a:rPr lang="en-US" dirty="0" smtClean="0"/>
              <a:t>IP Forwarding (Data Plane) </a:t>
            </a:r>
            <a:endParaRPr lang="en-US" dirty="0"/>
          </a:p>
        </p:txBody>
      </p:sp>
      <p:sp>
        <p:nvSpPr>
          <p:cNvPr id="3" name="Rectangle 2"/>
          <p:cNvSpPr/>
          <p:nvPr/>
        </p:nvSpPr>
        <p:spPr>
          <a:xfrm>
            <a:off x="1580977" y="4128309"/>
            <a:ext cx="918557" cy="830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Rectangle 5"/>
          <p:cNvSpPr/>
          <p:nvPr/>
        </p:nvSpPr>
        <p:spPr>
          <a:xfrm>
            <a:off x="4236830" y="4048187"/>
            <a:ext cx="1082027" cy="9103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5" name="Straight Connector 14"/>
          <p:cNvCxnSpPr>
            <a:endCxn id="3" idx="1"/>
          </p:cNvCxnSpPr>
          <p:nvPr/>
        </p:nvCxnSpPr>
        <p:spPr>
          <a:xfrm>
            <a:off x="1059874" y="4543426"/>
            <a:ext cx="521104"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76602" y="3617628"/>
            <a:ext cx="1309974" cy="720197"/>
          </a:xfrm>
          <a:prstGeom prst="rect">
            <a:avLst/>
          </a:prstGeom>
          <a:noFill/>
        </p:spPr>
        <p:txBody>
          <a:bodyPr wrap="none" rtlCol="0">
            <a:spAutoFit/>
          </a:bodyPr>
          <a:lstStyle/>
          <a:p>
            <a:r>
              <a:rPr lang="en-US" sz="2040" dirty="0"/>
              <a:t>128.97.2.*</a:t>
            </a:r>
          </a:p>
          <a:p>
            <a:r>
              <a:rPr lang="en-US" sz="2040" dirty="0"/>
              <a:t> EE</a:t>
            </a:r>
          </a:p>
        </p:txBody>
      </p:sp>
      <p:sp>
        <p:nvSpPr>
          <p:cNvPr id="32" name="Rectangle 31"/>
          <p:cNvSpPr/>
          <p:nvPr/>
        </p:nvSpPr>
        <p:spPr>
          <a:xfrm>
            <a:off x="3086774" y="3188218"/>
            <a:ext cx="918557" cy="830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3" name="Rectangle 32"/>
          <p:cNvSpPr/>
          <p:nvPr/>
        </p:nvSpPr>
        <p:spPr>
          <a:xfrm>
            <a:off x="3085319" y="5130717"/>
            <a:ext cx="918557" cy="830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9" name="Straight Connector 18"/>
          <p:cNvCxnSpPr>
            <a:stCxn id="3" idx="3"/>
          </p:cNvCxnSpPr>
          <p:nvPr/>
        </p:nvCxnSpPr>
        <p:spPr>
          <a:xfrm>
            <a:off x="2499534" y="4543426"/>
            <a:ext cx="894454" cy="58729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33" idx="3"/>
            <a:endCxn id="6" idx="2"/>
          </p:cNvCxnSpPr>
          <p:nvPr/>
        </p:nvCxnSpPr>
        <p:spPr>
          <a:xfrm flipV="1">
            <a:off x="4003875" y="4958542"/>
            <a:ext cx="773968" cy="587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003876" y="3714750"/>
            <a:ext cx="329824" cy="333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2" idx="1"/>
          </p:cNvCxnSpPr>
          <p:nvPr/>
        </p:nvCxnSpPr>
        <p:spPr>
          <a:xfrm flipV="1">
            <a:off x="2203705" y="3603335"/>
            <a:ext cx="883069" cy="524974"/>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517078" y="4251477"/>
            <a:ext cx="962379" cy="327782"/>
          </a:xfrm>
          <a:prstGeom prst="rect">
            <a:avLst/>
          </a:prstGeom>
          <a:noFill/>
        </p:spPr>
        <p:txBody>
          <a:bodyPr wrap="none" rtlCol="0">
            <a:spAutoFit/>
          </a:bodyPr>
          <a:lstStyle/>
          <a:p>
            <a:r>
              <a:rPr lang="en-US" sz="1530" dirty="0"/>
              <a:t>CS Router</a:t>
            </a:r>
          </a:p>
        </p:txBody>
      </p:sp>
      <p:sp>
        <p:nvSpPr>
          <p:cNvPr id="49" name="TextBox 48"/>
          <p:cNvSpPr txBox="1"/>
          <p:nvPr/>
        </p:nvSpPr>
        <p:spPr>
          <a:xfrm>
            <a:off x="4257155" y="4386460"/>
            <a:ext cx="960776" cy="327782"/>
          </a:xfrm>
          <a:prstGeom prst="rect">
            <a:avLst/>
          </a:prstGeom>
          <a:noFill/>
        </p:spPr>
        <p:txBody>
          <a:bodyPr wrap="none" rtlCol="0">
            <a:spAutoFit/>
          </a:bodyPr>
          <a:lstStyle/>
          <a:p>
            <a:r>
              <a:rPr lang="en-US" sz="1530" dirty="0"/>
              <a:t>EE Router</a:t>
            </a:r>
          </a:p>
        </p:txBody>
      </p:sp>
      <p:sp>
        <p:nvSpPr>
          <p:cNvPr id="51" name="TextBox 50"/>
          <p:cNvSpPr txBox="1"/>
          <p:nvPr/>
        </p:nvSpPr>
        <p:spPr>
          <a:xfrm>
            <a:off x="3066386" y="3393327"/>
            <a:ext cx="746358" cy="327782"/>
          </a:xfrm>
          <a:prstGeom prst="rect">
            <a:avLst/>
          </a:prstGeom>
          <a:noFill/>
        </p:spPr>
        <p:txBody>
          <a:bodyPr wrap="none" rtlCol="0">
            <a:spAutoFit/>
          </a:bodyPr>
          <a:lstStyle/>
          <a:p>
            <a:r>
              <a:rPr lang="en-US" sz="1530" dirty="0"/>
              <a:t> Core 1</a:t>
            </a:r>
          </a:p>
        </p:txBody>
      </p:sp>
      <p:sp>
        <p:nvSpPr>
          <p:cNvPr id="52" name="TextBox 51"/>
          <p:cNvSpPr txBox="1"/>
          <p:nvPr/>
        </p:nvSpPr>
        <p:spPr>
          <a:xfrm>
            <a:off x="3077672" y="5294060"/>
            <a:ext cx="746358" cy="327782"/>
          </a:xfrm>
          <a:prstGeom prst="rect">
            <a:avLst/>
          </a:prstGeom>
          <a:noFill/>
        </p:spPr>
        <p:txBody>
          <a:bodyPr wrap="none" rtlCol="0">
            <a:spAutoFit/>
          </a:bodyPr>
          <a:lstStyle/>
          <a:p>
            <a:r>
              <a:rPr lang="en-US" sz="1530" dirty="0"/>
              <a:t> Core 2</a:t>
            </a:r>
          </a:p>
        </p:txBody>
      </p:sp>
      <p:cxnSp>
        <p:nvCxnSpPr>
          <p:cNvPr id="54" name="Straight Connector 53"/>
          <p:cNvCxnSpPr/>
          <p:nvPr/>
        </p:nvCxnSpPr>
        <p:spPr>
          <a:xfrm flipH="1">
            <a:off x="896112" y="4831947"/>
            <a:ext cx="684865" cy="298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1335024" y="4251478"/>
            <a:ext cx="245953" cy="72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5318856" y="4128309"/>
            <a:ext cx="542448" cy="195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9" idx="3"/>
          </p:cNvCxnSpPr>
          <p:nvPr/>
        </p:nvCxnSpPr>
        <p:spPr>
          <a:xfrm>
            <a:off x="5318857" y="4543426"/>
            <a:ext cx="579023" cy="21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339183" y="4831946"/>
            <a:ext cx="522122" cy="126596"/>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622624" y="5130718"/>
            <a:ext cx="273488" cy="2848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8" name="Rectangle 67"/>
          <p:cNvSpPr/>
          <p:nvPr/>
        </p:nvSpPr>
        <p:spPr>
          <a:xfrm>
            <a:off x="5897880" y="4831947"/>
            <a:ext cx="438912" cy="298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0" name="TextBox 69"/>
          <p:cNvSpPr txBox="1"/>
          <p:nvPr/>
        </p:nvSpPr>
        <p:spPr>
          <a:xfrm>
            <a:off x="5765882" y="5174761"/>
            <a:ext cx="1345946" cy="563231"/>
          </a:xfrm>
          <a:prstGeom prst="rect">
            <a:avLst/>
          </a:prstGeom>
          <a:noFill/>
        </p:spPr>
        <p:txBody>
          <a:bodyPr wrap="none" rtlCol="0">
            <a:spAutoFit/>
          </a:bodyPr>
          <a:lstStyle/>
          <a:p>
            <a:r>
              <a:rPr lang="en-US" sz="1530" dirty="0"/>
              <a:t>EE Web Server</a:t>
            </a:r>
          </a:p>
          <a:p>
            <a:r>
              <a:rPr lang="en-US" sz="1530" dirty="0"/>
              <a:t>128.97.2.6</a:t>
            </a:r>
          </a:p>
        </p:txBody>
      </p:sp>
      <p:sp>
        <p:nvSpPr>
          <p:cNvPr id="71" name="TextBox 70"/>
          <p:cNvSpPr txBox="1"/>
          <p:nvPr/>
        </p:nvSpPr>
        <p:spPr>
          <a:xfrm>
            <a:off x="449580" y="5737533"/>
            <a:ext cx="1098570" cy="563231"/>
          </a:xfrm>
          <a:prstGeom prst="rect">
            <a:avLst/>
          </a:prstGeom>
          <a:noFill/>
        </p:spPr>
        <p:txBody>
          <a:bodyPr wrap="none" rtlCol="0">
            <a:spAutoFit/>
          </a:bodyPr>
          <a:lstStyle/>
          <a:p>
            <a:r>
              <a:rPr lang="en-US" sz="1530" dirty="0"/>
              <a:t>Your laptop</a:t>
            </a:r>
          </a:p>
          <a:p>
            <a:r>
              <a:rPr lang="en-US" sz="1530" dirty="0"/>
              <a:t>128.97.1.5</a:t>
            </a:r>
          </a:p>
        </p:txBody>
      </p:sp>
      <p:sp>
        <p:nvSpPr>
          <p:cNvPr id="27" name="TextBox 26"/>
          <p:cNvSpPr txBox="1"/>
          <p:nvPr/>
        </p:nvSpPr>
        <p:spPr>
          <a:xfrm>
            <a:off x="187115" y="3878624"/>
            <a:ext cx="1244251" cy="720197"/>
          </a:xfrm>
          <a:prstGeom prst="rect">
            <a:avLst/>
          </a:prstGeom>
          <a:noFill/>
        </p:spPr>
        <p:txBody>
          <a:bodyPr wrap="none" rtlCol="0">
            <a:spAutoFit/>
          </a:bodyPr>
          <a:lstStyle/>
          <a:p>
            <a:r>
              <a:rPr lang="en-US" sz="2040" dirty="0"/>
              <a:t>128.97.1*</a:t>
            </a:r>
          </a:p>
          <a:p>
            <a:r>
              <a:rPr lang="en-US" sz="2040" dirty="0"/>
              <a:t>CS</a:t>
            </a:r>
          </a:p>
        </p:txBody>
      </p:sp>
      <p:cxnSp>
        <p:nvCxnSpPr>
          <p:cNvPr id="5" name="Straight Arrow Connector 4"/>
          <p:cNvCxnSpPr/>
          <p:nvPr/>
        </p:nvCxnSpPr>
        <p:spPr>
          <a:xfrm flipV="1">
            <a:off x="1955258" y="3309801"/>
            <a:ext cx="245700" cy="13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230480" y="3580339"/>
            <a:ext cx="1120820" cy="353943"/>
          </a:xfrm>
          <a:prstGeom prst="rect">
            <a:avLst/>
          </a:prstGeom>
          <a:noFill/>
        </p:spPr>
        <p:txBody>
          <a:bodyPr wrap="none" rtlCol="0">
            <a:spAutoFit/>
          </a:bodyPr>
          <a:lstStyle/>
          <a:p>
            <a:r>
              <a:rPr lang="en-US" sz="1700" dirty="0">
                <a:solidFill>
                  <a:srgbClr val="0070C0"/>
                </a:solidFill>
              </a:rPr>
              <a:t>128.97.2.*</a:t>
            </a:r>
          </a:p>
        </p:txBody>
      </p:sp>
      <p:cxnSp>
        <p:nvCxnSpPr>
          <p:cNvPr id="8" name="Straight Arrow Connector 7"/>
          <p:cNvCxnSpPr/>
          <p:nvPr/>
        </p:nvCxnSpPr>
        <p:spPr>
          <a:xfrm>
            <a:off x="4236829" y="3393328"/>
            <a:ext cx="154030" cy="187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148072" y="4895245"/>
            <a:ext cx="283464" cy="235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390860" y="5135671"/>
            <a:ext cx="1122423" cy="353943"/>
          </a:xfrm>
          <a:prstGeom prst="rect">
            <a:avLst/>
          </a:prstGeom>
          <a:noFill/>
        </p:spPr>
        <p:txBody>
          <a:bodyPr wrap="none" rtlCol="0">
            <a:spAutoFit/>
          </a:bodyPr>
          <a:lstStyle/>
          <a:p>
            <a:r>
              <a:rPr lang="en-US" sz="1700" dirty="0">
                <a:solidFill>
                  <a:srgbClr val="0070C0"/>
                </a:solidFill>
              </a:rPr>
              <a:t>128.97.2.6</a:t>
            </a:r>
          </a:p>
        </p:txBody>
      </p:sp>
      <p:sp>
        <p:nvSpPr>
          <p:cNvPr id="42" name="TextBox 41"/>
          <p:cNvSpPr txBox="1"/>
          <p:nvPr/>
        </p:nvSpPr>
        <p:spPr>
          <a:xfrm>
            <a:off x="3888787" y="2999755"/>
            <a:ext cx="1120820" cy="353943"/>
          </a:xfrm>
          <a:prstGeom prst="rect">
            <a:avLst/>
          </a:prstGeom>
          <a:noFill/>
        </p:spPr>
        <p:txBody>
          <a:bodyPr wrap="none" rtlCol="0">
            <a:spAutoFit/>
          </a:bodyPr>
          <a:lstStyle/>
          <a:p>
            <a:r>
              <a:rPr lang="en-US" sz="1700" dirty="0">
                <a:solidFill>
                  <a:srgbClr val="0070C0"/>
                </a:solidFill>
              </a:rPr>
              <a:t>128.97.2.*</a:t>
            </a:r>
          </a:p>
        </p:txBody>
      </p:sp>
      <p:sp>
        <p:nvSpPr>
          <p:cNvPr id="43" name="TextBox 42"/>
          <p:cNvSpPr txBox="1"/>
          <p:nvPr/>
        </p:nvSpPr>
        <p:spPr>
          <a:xfrm>
            <a:off x="2903264" y="6072936"/>
            <a:ext cx="1120820" cy="353943"/>
          </a:xfrm>
          <a:prstGeom prst="rect">
            <a:avLst/>
          </a:prstGeom>
          <a:noFill/>
        </p:spPr>
        <p:txBody>
          <a:bodyPr wrap="none" rtlCol="0">
            <a:spAutoFit/>
          </a:bodyPr>
          <a:lstStyle/>
          <a:p>
            <a:r>
              <a:rPr lang="en-US" sz="1700" dirty="0">
                <a:solidFill>
                  <a:srgbClr val="0070C0"/>
                </a:solidFill>
              </a:rPr>
              <a:t>128.97.2.*</a:t>
            </a:r>
          </a:p>
        </p:txBody>
      </p:sp>
      <p:cxnSp>
        <p:nvCxnSpPr>
          <p:cNvPr id="12" name="Straight Arrow Connector 11"/>
          <p:cNvCxnSpPr/>
          <p:nvPr/>
        </p:nvCxnSpPr>
        <p:spPr>
          <a:xfrm flipV="1">
            <a:off x="3773379" y="6413029"/>
            <a:ext cx="395409" cy="218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itle 1"/>
          <p:cNvSpPr txBox="1">
            <a:spLocks/>
          </p:cNvSpPr>
          <p:nvPr/>
        </p:nvSpPr>
        <p:spPr>
          <a:xfrm>
            <a:off x="1037220" y="788146"/>
            <a:ext cx="5854304" cy="553998"/>
          </a:xfrm>
          <a:prstGeom prst="rect">
            <a:avLst/>
          </a:prstGeom>
        </p:spPr>
        <p:txBody>
          <a:bodyPr wrap="square" lIns="0" tIns="0" rIns="0" bIns="0">
            <a:spAutoFit/>
          </a:bodyPr>
          <a:lstStyle>
            <a:lvl1pPr>
              <a:defRPr sz="2700" b="0" i="0">
                <a:solidFill>
                  <a:schemeClr val="tx1"/>
                </a:solidFill>
                <a:latin typeface="Arial"/>
                <a:ea typeface="+mj-ea"/>
                <a:cs typeface="Arial"/>
              </a:defRPr>
            </a:lvl1pPr>
          </a:lstStyle>
          <a:p>
            <a:r>
              <a:rPr lang="en-US" sz="3600" kern="0" dirty="0" smtClean="0">
                <a:solidFill>
                  <a:srgbClr val="00B050"/>
                </a:solidFill>
              </a:rPr>
              <a:t>Imaginary UCLA Topology</a:t>
            </a:r>
            <a:endParaRPr lang="en-US" sz="3600" kern="0" dirty="0">
              <a:solidFill>
                <a:srgbClr val="00B050"/>
              </a:solidFill>
            </a:endParaRPr>
          </a:p>
        </p:txBody>
      </p:sp>
    </p:spTree>
    <p:extLst>
      <p:ext uri="{BB962C8B-B14F-4D97-AF65-F5344CB8AC3E}">
        <p14:creationId xmlns:p14="http://schemas.microsoft.com/office/powerpoint/2010/main" val="488345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790" y="1807591"/>
            <a:ext cx="3904818" cy="553998"/>
          </a:xfrm>
        </p:spPr>
        <p:txBody>
          <a:bodyPr/>
          <a:lstStyle/>
          <a:p>
            <a:r>
              <a:rPr lang="en-US" sz="3600" dirty="0" smtClean="0">
                <a:solidFill>
                  <a:srgbClr val="00B050"/>
                </a:solidFill>
              </a:rPr>
              <a:t>IP Header</a:t>
            </a:r>
            <a:endParaRPr lang="en-US" sz="3600" dirty="0">
              <a:solidFill>
                <a:srgbClr val="00B050"/>
              </a:solidFill>
            </a:endParaRPr>
          </a:p>
        </p:txBody>
      </p:sp>
      <p:pic>
        <p:nvPicPr>
          <p:cNvPr id="2050" name="Picture 2" descr="Image result for IP Hea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568" y="3609642"/>
            <a:ext cx="6621264" cy="339583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p:cNvCxnSpPr/>
          <p:nvPr/>
        </p:nvCxnSpPr>
        <p:spPr>
          <a:xfrm>
            <a:off x="3906794" y="6248400"/>
            <a:ext cx="131806" cy="1752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28800" y="8001000"/>
            <a:ext cx="5181600" cy="1815882"/>
          </a:xfrm>
          <a:prstGeom prst="rect">
            <a:avLst/>
          </a:prstGeom>
          <a:noFill/>
        </p:spPr>
        <p:txBody>
          <a:bodyPr wrap="square" rtlCol="0">
            <a:spAutoFit/>
          </a:bodyPr>
          <a:lstStyle/>
          <a:p>
            <a:r>
              <a:rPr lang="en-US" sz="2800" dirty="0" smtClean="0"/>
              <a:t>We do longest match on the destination IP address: </a:t>
            </a:r>
            <a:r>
              <a:rPr lang="en-US" sz="2800" b="1" dirty="0" smtClean="0"/>
              <a:t>main field</a:t>
            </a:r>
            <a:r>
              <a:rPr lang="en-US" sz="2800" dirty="0" smtClean="0"/>
              <a:t>.</a:t>
            </a:r>
          </a:p>
          <a:p>
            <a:r>
              <a:rPr lang="en-US" sz="2800" dirty="0" smtClean="0"/>
              <a:t>ACLs also check source IP address.</a:t>
            </a:r>
          </a:p>
          <a:p>
            <a:r>
              <a:rPr lang="en-US" sz="2800" dirty="0" smtClean="0"/>
              <a:t>Also Protocol field and TTL</a:t>
            </a:r>
            <a:endParaRPr lang="en-US" sz="2800" dirty="0"/>
          </a:p>
        </p:txBody>
      </p:sp>
    </p:spTree>
    <p:extLst>
      <p:ext uri="{BB962C8B-B14F-4D97-AF65-F5344CB8AC3E}">
        <p14:creationId xmlns:p14="http://schemas.microsoft.com/office/powerpoint/2010/main" val="111329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717" y="1378571"/>
            <a:ext cx="6995160" cy="492443"/>
          </a:xfrm>
        </p:spPr>
        <p:txBody>
          <a:bodyPr/>
          <a:lstStyle/>
          <a:p>
            <a:r>
              <a:rPr lang="en-US" sz="3200" dirty="0" smtClean="0">
                <a:solidFill>
                  <a:srgbClr val="00B050"/>
                </a:solidFill>
              </a:rPr>
              <a:t>Controlling Forwarding with ACLS </a:t>
            </a:r>
            <a:endParaRPr lang="en-US" sz="3200" dirty="0">
              <a:solidFill>
                <a:srgbClr val="00B050"/>
              </a:solidFill>
            </a:endParaRPr>
          </a:p>
        </p:txBody>
      </p:sp>
      <p:sp>
        <p:nvSpPr>
          <p:cNvPr id="3" name="Rectangle 2"/>
          <p:cNvSpPr/>
          <p:nvPr/>
        </p:nvSpPr>
        <p:spPr>
          <a:xfrm>
            <a:off x="1580977" y="4128309"/>
            <a:ext cx="918557" cy="830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Rectangle 5"/>
          <p:cNvSpPr/>
          <p:nvPr/>
        </p:nvSpPr>
        <p:spPr>
          <a:xfrm>
            <a:off x="4236830" y="4048187"/>
            <a:ext cx="1082027" cy="9103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5" name="Straight Connector 14"/>
          <p:cNvCxnSpPr>
            <a:endCxn id="3" idx="1"/>
          </p:cNvCxnSpPr>
          <p:nvPr/>
        </p:nvCxnSpPr>
        <p:spPr>
          <a:xfrm>
            <a:off x="1059874" y="4543426"/>
            <a:ext cx="521104"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76602" y="3617628"/>
            <a:ext cx="1309974" cy="720197"/>
          </a:xfrm>
          <a:prstGeom prst="rect">
            <a:avLst/>
          </a:prstGeom>
          <a:noFill/>
        </p:spPr>
        <p:txBody>
          <a:bodyPr wrap="none" rtlCol="0">
            <a:spAutoFit/>
          </a:bodyPr>
          <a:lstStyle/>
          <a:p>
            <a:r>
              <a:rPr lang="en-US" sz="2040" dirty="0"/>
              <a:t>128.97.2.*</a:t>
            </a:r>
          </a:p>
          <a:p>
            <a:r>
              <a:rPr lang="en-US" sz="2040" dirty="0"/>
              <a:t> EE</a:t>
            </a:r>
          </a:p>
        </p:txBody>
      </p:sp>
      <p:sp>
        <p:nvSpPr>
          <p:cNvPr id="32" name="Rectangle 31"/>
          <p:cNvSpPr/>
          <p:nvPr/>
        </p:nvSpPr>
        <p:spPr>
          <a:xfrm>
            <a:off x="3086774" y="3188218"/>
            <a:ext cx="918557" cy="830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3" name="Rectangle 32"/>
          <p:cNvSpPr/>
          <p:nvPr/>
        </p:nvSpPr>
        <p:spPr>
          <a:xfrm>
            <a:off x="3085319" y="5130717"/>
            <a:ext cx="918557" cy="8302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9" name="Straight Connector 18"/>
          <p:cNvCxnSpPr>
            <a:stCxn id="3" idx="3"/>
          </p:cNvCxnSpPr>
          <p:nvPr/>
        </p:nvCxnSpPr>
        <p:spPr>
          <a:xfrm>
            <a:off x="2499534" y="4543426"/>
            <a:ext cx="894454" cy="58729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33" idx="3"/>
            <a:endCxn id="6" idx="2"/>
          </p:cNvCxnSpPr>
          <p:nvPr/>
        </p:nvCxnSpPr>
        <p:spPr>
          <a:xfrm flipV="1">
            <a:off x="4003875" y="4958542"/>
            <a:ext cx="773968" cy="5872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003876" y="3714750"/>
            <a:ext cx="329824" cy="333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32" idx="1"/>
          </p:cNvCxnSpPr>
          <p:nvPr/>
        </p:nvCxnSpPr>
        <p:spPr>
          <a:xfrm flipV="1">
            <a:off x="2203705" y="3603335"/>
            <a:ext cx="883069" cy="524974"/>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517078" y="4251477"/>
            <a:ext cx="962379" cy="327782"/>
          </a:xfrm>
          <a:prstGeom prst="rect">
            <a:avLst/>
          </a:prstGeom>
          <a:noFill/>
        </p:spPr>
        <p:txBody>
          <a:bodyPr wrap="none" rtlCol="0">
            <a:spAutoFit/>
          </a:bodyPr>
          <a:lstStyle/>
          <a:p>
            <a:r>
              <a:rPr lang="en-US" sz="1530" dirty="0"/>
              <a:t>CS Router</a:t>
            </a:r>
          </a:p>
        </p:txBody>
      </p:sp>
      <p:sp>
        <p:nvSpPr>
          <p:cNvPr id="49" name="TextBox 48"/>
          <p:cNvSpPr txBox="1"/>
          <p:nvPr/>
        </p:nvSpPr>
        <p:spPr>
          <a:xfrm>
            <a:off x="4257155" y="4386460"/>
            <a:ext cx="960776" cy="327782"/>
          </a:xfrm>
          <a:prstGeom prst="rect">
            <a:avLst/>
          </a:prstGeom>
          <a:noFill/>
        </p:spPr>
        <p:txBody>
          <a:bodyPr wrap="none" rtlCol="0">
            <a:spAutoFit/>
          </a:bodyPr>
          <a:lstStyle/>
          <a:p>
            <a:r>
              <a:rPr lang="en-US" sz="1530" dirty="0"/>
              <a:t>EE Router</a:t>
            </a:r>
          </a:p>
        </p:txBody>
      </p:sp>
      <p:sp>
        <p:nvSpPr>
          <p:cNvPr id="51" name="TextBox 50"/>
          <p:cNvSpPr txBox="1"/>
          <p:nvPr/>
        </p:nvSpPr>
        <p:spPr>
          <a:xfrm>
            <a:off x="3066386" y="3393327"/>
            <a:ext cx="746358" cy="327782"/>
          </a:xfrm>
          <a:prstGeom prst="rect">
            <a:avLst/>
          </a:prstGeom>
          <a:noFill/>
        </p:spPr>
        <p:txBody>
          <a:bodyPr wrap="none" rtlCol="0">
            <a:spAutoFit/>
          </a:bodyPr>
          <a:lstStyle/>
          <a:p>
            <a:r>
              <a:rPr lang="en-US" sz="1530" dirty="0"/>
              <a:t> Core 1</a:t>
            </a:r>
          </a:p>
        </p:txBody>
      </p:sp>
      <p:sp>
        <p:nvSpPr>
          <p:cNvPr id="52" name="TextBox 51"/>
          <p:cNvSpPr txBox="1"/>
          <p:nvPr/>
        </p:nvSpPr>
        <p:spPr>
          <a:xfrm>
            <a:off x="3077672" y="5294060"/>
            <a:ext cx="746358" cy="327782"/>
          </a:xfrm>
          <a:prstGeom prst="rect">
            <a:avLst/>
          </a:prstGeom>
          <a:noFill/>
        </p:spPr>
        <p:txBody>
          <a:bodyPr wrap="none" rtlCol="0">
            <a:spAutoFit/>
          </a:bodyPr>
          <a:lstStyle/>
          <a:p>
            <a:r>
              <a:rPr lang="en-US" sz="1530" dirty="0"/>
              <a:t> Core 2</a:t>
            </a:r>
          </a:p>
        </p:txBody>
      </p:sp>
      <p:cxnSp>
        <p:nvCxnSpPr>
          <p:cNvPr id="54" name="Straight Connector 53"/>
          <p:cNvCxnSpPr/>
          <p:nvPr/>
        </p:nvCxnSpPr>
        <p:spPr>
          <a:xfrm flipH="1">
            <a:off x="896112" y="4831947"/>
            <a:ext cx="684865" cy="298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1335024" y="4251478"/>
            <a:ext cx="245953" cy="72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5318856" y="4128309"/>
            <a:ext cx="542448" cy="195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49" idx="3"/>
          </p:cNvCxnSpPr>
          <p:nvPr/>
        </p:nvCxnSpPr>
        <p:spPr>
          <a:xfrm>
            <a:off x="5318857" y="4543426"/>
            <a:ext cx="579023" cy="21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5339183" y="4831946"/>
            <a:ext cx="522122" cy="126596"/>
          </a:xfrm>
          <a:prstGeom prst="line">
            <a:avLst/>
          </a:prstGeom>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622624" y="5130718"/>
            <a:ext cx="273488" cy="2848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8" name="Rectangle 67"/>
          <p:cNvSpPr/>
          <p:nvPr/>
        </p:nvSpPr>
        <p:spPr>
          <a:xfrm>
            <a:off x="5897880" y="4831947"/>
            <a:ext cx="438912" cy="2987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0" name="TextBox 69"/>
          <p:cNvSpPr txBox="1"/>
          <p:nvPr/>
        </p:nvSpPr>
        <p:spPr>
          <a:xfrm>
            <a:off x="5765882" y="5174761"/>
            <a:ext cx="1345946" cy="563231"/>
          </a:xfrm>
          <a:prstGeom prst="rect">
            <a:avLst/>
          </a:prstGeom>
          <a:noFill/>
        </p:spPr>
        <p:txBody>
          <a:bodyPr wrap="none" rtlCol="0">
            <a:spAutoFit/>
          </a:bodyPr>
          <a:lstStyle/>
          <a:p>
            <a:r>
              <a:rPr lang="en-US" sz="1530" dirty="0"/>
              <a:t>EE Web Server</a:t>
            </a:r>
          </a:p>
          <a:p>
            <a:r>
              <a:rPr lang="en-US" sz="1530" dirty="0"/>
              <a:t>128.97.2.6</a:t>
            </a:r>
          </a:p>
        </p:txBody>
      </p:sp>
      <p:sp>
        <p:nvSpPr>
          <p:cNvPr id="71" name="TextBox 70"/>
          <p:cNvSpPr txBox="1"/>
          <p:nvPr/>
        </p:nvSpPr>
        <p:spPr>
          <a:xfrm>
            <a:off x="449580" y="5737533"/>
            <a:ext cx="1098570" cy="563231"/>
          </a:xfrm>
          <a:prstGeom prst="rect">
            <a:avLst/>
          </a:prstGeom>
          <a:noFill/>
        </p:spPr>
        <p:txBody>
          <a:bodyPr wrap="none" rtlCol="0">
            <a:spAutoFit/>
          </a:bodyPr>
          <a:lstStyle/>
          <a:p>
            <a:r>
              <a:rPr lang="en-US" sz="1530" dirty="0"/>
              <a:t>Your laptop</a:t>
            </a:r>
          </a:p>
          <a:p>
            <a:r>
              <a:rPr lang="en-US" sz="1530" dirty="0"/>
              <a:t>128.97.1.5</a:t>
            </a:r>
          </a:p>
        </p:txBody>
      </p:sp>
      <p:sp>
        <p:nvSpPr>
          <p:cNvPr id="27" name="TextBox 26"/>
          <p:cNvSpPr txBox="1"/>
          <p:nvPr/>
        </p:nvSpPr>
        <p:spPr>
          <a:xfrm>
            <a:off x="187115" y="3878624"/>
            <a:ext cx="1244251" cy="720197"/>
          </a:xfrm>
          <a:prstGeom prst="rect">
            <a:avLst/>
          </a:prstGeom>
          <a:noFill/>
        </p:spPr>
        <p:txBody>
          <a:bodyPr wrap="none" rtlCol="0">
            <a:spAutoFit/>
          </a:bodyPr>
          <a:lstStyle/>
          <a:p>
            <a:r>
              <a:rPr lang="en-US" sz="2040" dirty="0"/>
              <a:t>128.97.1*</a:t>
            </a:r>
          </a:p>
          <a:p>
            <a:r>
              <a:rPr lang="en-US" sz="2040" dirty="0"/>
              <a:t>CS</a:t>
            </a:r>
          </a:p>
        </p:txBody>
      </p:sp>
      <p:cxnSp>
        <p:nvCxnSpPr>
          <p:cNvPr id="5" name="Straight Arrow Connector 4"/>
          <p:cNvCxnSpPr/>
          <p:nvPr/>
        </p:nvCxnSpPr>
        <p:spPr>
          <a:xfrm flipV="1">
            <a:off x="1955258" y="3309801"/>
            <a:ext cx="245700" cy="132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230480" y="3580339"/>
            <a:ext cx="1120820" cy="353943"/>
          </a:xfrm>
          <a:prstGeom prst="rect">
            <a:avLst/>
          </a:prstGeom>
          <a:noFill/>
        </p:spPr>
        <p:txBody>
          <a:bodyPr wrap="none" rtlCol="0">
            <a:spAutoFit/>
          </a:bodyPr>
          <a:lstStyle/>
          <a:p>
            <a:r>
              <a:rPr lang="en-US" sz="1700" dirty="0">
                <a:solidFill>
                  <a:srgbClr val="0070C0"/>
                </a:solidFill>
              </a:rPr>
              <a:t>128.97.2.*</a:t>
            </a:r>
          </a:p>
        </p:txBody>
      </p:sp>
      <p:cxnSp>
        <p:nvCxnSpPr>
          <p:cNvPr id="8" name="Straight Arrow Connector 7"/>
          <p:cNvCxnSpPr/>
          <p:nvPr/>
        </p:nvCxnSpPr>
        <p:spPr>
          <a:xfrm>
            <a:off x="4236829" y="3393328"/>
            <a:ext cx="154030" cy="187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148072" y="4895245"/>
            <a:ext cx="283464" cy="235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888787" y="2999755"/>
            <a:ext cx="1120820" cy="353943"/>
          </a:xfrm>
          <a:prstGeom prst="rect">
            <a:avLst/>
          </a:prstGeom>
          <a:noFill/>
        </p:spPr>
        <p:txBody>
          <a:bodyPr wrap="none" rtlCol="0">
            <a:spAutoFit/>
          </a:bodyPr>
          <a:lstStyle/>
          <a:p>
            <a:r>
              <a:rPr lang="en-US" sz="1700" dirty="0">
                <a:solidFill>
                  <a:srgbClr val="0070C0"/>
                </a:solidFill>
              </a:rPr>
              <a:t>128.97.2.*</a:t>
            </a:r>
          </a:p>
        </p:txBody>
      </p:sp>
      <p:sp>
        <p:nvSpPr>
          <p:cNvPr id="43" name="TextBox 42"/>
          <p:cNvSpPr txBox="1"/>
          <p:nvPr/>
        </p:nvSpPr>
        <p:spPr>
          <a:xfrm>
            <a:off x="2903264" y="6072936"/>
            <a:ext cx="1120820" cy="353943"/>
          </a:xfrm>
          <a:prstGeom prst="rect">
            <a:avLst/>
          </a:prstGeom>
          <a:noFill/>
        </p:spPr>
        <p:txBody>
          <a:bodyPr wrap="none" rtlCol="0">
            <a:spAutoFit/>
          </a:bodyPr>
          <a:lstStyle/>
          <a:p>
            <a:r>
              <a:rPr lang="en-US" sz="1700" dirty="0">
                <a:solidFill>
                  <a:srgbClr val="0070C0"/>
                </a:solidFill>
              </a:rPr>
              <a:t>128.97.2.*</a:t>
            </a:r>
          </a:p>
        </p:txBody>
      </p:sp>
      <p:cxnSp>
        <p:nvCxnSpPr>
          <p:cNvPr id="12" name="Straight Arrow Connector 11"/>
          <p:cNvCxnSpPr/>
          <p:nvPr/>
        </p:nvCxnSpPr>
        <p:spPr>
          <a:xfrm flipV="1">
            <a:off x="3773379" y="6413029"/>
            <a:ext cx="395409" cy="218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520400" y="5265211"/>
            <a:ext cx="1122423" cy="353943"/>
          </a:xfrm>
          <a:prstGeom prst="rect">
            <a:avLst/>
          </a:prstGeom>
          <a:noFill/>
        </p:spPr>
        <p:txBody>
          <a:bodyPr wrap="none" rtlCol="0">
            <a:spAutoFit/>
          </a:bodyPr>
          <a:lstStyle/>
          <a:p>
            <a:r>
              <a:rPr lang="en-US" sz="1700" dirty="0">
                <a:solidFill>
                  <a:srgbClr val="0070C0"/>
                </a:solidFill>
              </a:rPr>
              <a:t>128.97.2.6</a:t>
            </a:r>
          </a:p>
        </p:txBody>
      </p:sp>
      <p:sp>
        <p:nvSpPr>
          <p:cNvPr id="4" name="TextBox 3"/>
          <p:cNvSpPr txBox="1"/>
          <p:nvPr/>
        </p:nvSpPr>
        <p:spPr>
          <a:xfrm>
            <a:off x="4613764" y="5833812"/>
            <a:ext cx="3181897" cy="461665"/>
          </a:xfrm>
          <a:prstGeom prst="rect">
            <a:avLst/>
          </a:prstGeom>
          <a:noFill/>
        </p:spPr>
        <p:txBody>
          <a:bodyPr wrap="none" rtlCol="0">
            <a:spAutoFit/>
          </a:bodyPr>
          <a:lstStyle/>
          <a:p>
            <a:r>
              <a:rPr lang="en-US" sz="2400" dirty="0">
                <a:solidFill>
                  <a:srgbClr val="FF0000"/>
                </a:solidFill>
              </a:rPr>
              <a:t>Drop if </a:t>
            </a:r>
            <a:r>
              <a:rPr lang="en-US" sz="2400" dirty="0" err="1">
                <a:solidFill>
                  <a:srgbClr val="FF0000"/>
                </a:solidFill>
              </a:rPr>
              <a:t>Dest</a:t>
            </a:r>
            <a:r>
              <a:rPr lang="en-US" sz="2400" dirty="0">
                <a:solidFill>
                  <a:srgbClr val="FF0000"/>
                </a:solidFill>
              </a:rPr>
              <a:t> </a:t>
            </a:r>
            <a:r>
              <a:rPr lang="en-US" sz="2400" dirty="0" smtClean="0">
                <a:solidFill>
                  <a:srgbClr val="FF0000"/>
                </a:solidFill>
              </a:rPr>
              <a:t>Port </a:t>
            </a:r>
            <a:r>
              <a:rPr lang="en-US" sz="2400" dirty="0">
                <a:solidFill>
                  <a:srgbClr val="FF0000"/>
                </a:solidFill>
              </a:rPr>
              <a:t>= 1433</a:t>
            </a:r>
          </a:p>
        </p:txBody>
      </p:sp>
      <p:sp>
        <p:nvSpPr>
          <p:cNvPr id="39" name="TextBox 38"/>
          <p:cNvSpPr txBox="1"/>
          <p:nvPr/>
        </p:nvSpPr>
        <p:spPr>
          <a:xfrm>
            <a:off x="1020490" y="6887809"/>
            <a:ext cx="5281445" cy="1200329"/>
          </a:xfrm>
          <a:prstGeom prst="rect">
            <a:avLst/>
          </a:prstGeom>
          <a:noFill/>
        </p:spPr>
        <p:txBody>
          <a:bodyPr wrap="square" rtlCol="0">
            <a:spAutoFit/>
          </a:bodyPr>
          <a:lstStyle/>
          <a:p>
            <a:r>
              <a:rPr lang="en-US" sz="2400" dirty="0"/>
              <a:t>A famous attack called Slammer targeted the SQL Port 1433.  After that it is common to block this port</a:t>
            </a:r>
          </a:p>
        </p:txBody>
      </p:sp>
    </p:spTree>
    <p:extLst>
      <p:ext uri="{BB962C8B-B14F-4D97-AF65-F5344CB8AC3E}">
        <p14:creationId xmlns:p14="http://schemas.microsoft.com/office/powerpoint/2010/main" val="450744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790" y="1807591"/>
            <a:ext cx="4619410" cy="951733"/>
          </a:xfrm>
        </p:spPr>
        <p:txBody>
          <a:bodyPr/>
          <a:lstStyle/>
          <a:p>
            <a:r>
              <a:rPr lang="en-US" sz="3200" dirty="0" smtClean="0">
                <a:solidFill>
                  <a:srgbClr val="00B050"/>
                </a:solidFill>
              </a:rPr>
              <a:t>Router Model with ACLs</a:t>
            </a:r>
            <a:endParaRPr lang="en-US" sz="3200" dirty="0">
              <a:solidFill>
                <a:srgbClr val="00B050"/>
              </a:solidFill>
            </a:endParaRPr>
          </a:p>
        </p:txBody>
      </p:sp>
      <p:pic>
        <p:nvPicPr>
          <p:cNvPr id="3" name="Picture 2"/>
          <p:cNvPicPr>
            <a:picLocks noChangeAspect="1"/>
          </p:cNvPicPr>
          <p:nvPr/>
        </p:nvPicPr>
        <p:blipFill>
          <a:blip r:embed="rId2"/>
          <a:stretch>
            <a:fillRect/>
          </a:stretch>
        </p:blipFill>
        <p:spPr>
          <a:xfrm>
            <a:off x="1360310" y="3024924"/>
            <a:ext cx="4416356" cy="4971722"/>
          </a:xfrm>
          <a:prstGeom prst="rect">
            <a:avLst/>
          </a:prstGeom>
        </p:spPr>
      </p:pic>
      <p:sp>
        <p:nvSpPr>
          <p:cNvPr id="5" name="TextBox 4"/>
          <p:cNvSpPr txBox="1"/>
          <p:nvPr/>
        </p:nvSpPr>
        <p:spPr>
          <a:xfrm>
            <a:off x="609600" y="3161142"/>
            <a:ext cx="1471878" cy="510909"/>
          </a:xfrm>
          <a:prstGeom prst="rect">
            <a:avLst/>
          </a:prstGeom>
          <a:noFill/>
        </p:spPr>
        <p:txBody>
          <a:bodyPr wrap="none" rtlCol="0">
            <a:spAutoFit/>
          </a:bodyPr>
          <a:lstStyle/>
          <a:p>
            <a:r>
              <a:rPr lang="en-US" sz="2720" dirty="0">
                <a:solidFill>
                  <a:srgbClr val="FF0000"/>
                </a:solidFill>
              </a:rPr>
              <a:t>Modified</a:t>
            </a:r>
          </a:p>
        </p:txBody>
      </p:sp>
      <p:sp>
        <p:nvSpPr>
          <p:cNvPr id="8" name="TextBox 7"/>
          <p:cNvSpPr txBox="1"/>
          <p:nvPr/>
        </p:nvSpPr>
        <p:spPr>
          <a:xfrm>
            <a:off x="1489654" y="4168674"/>
            <a:ext cx="1312860" cy="406265"/>
          </a:xfrm>
          <a:prstGeom prst="rect">
            <a:avLst/>
          </a:prstGeom>
          <a:noFill/>
        </p:spPr>
        <p:txBody>
          <a:bodyPr wrap="none" rtlCol="0">
            <a:spAutoFit/>
          </a:bodyPr>
          <a:lstStyle/>
          <a:p>
            <a:r>
              <a:rPr lang="en-US" sz="2040" dirty="0">
                <a:solidFill>
                  <a:srgbClr val="FF0000"/>
                </a:solidFill>
              </a:rPr>
              <a:t>Input ACLs</a:t>
            </a:r>
          </a:p>
        </p:txBody>
      </p:sp>
      <p:sp>
        <p:nvSpPr>
          <p:cNvPr id="10" name="TextBox 9"/>
          <p:cNvSpPr txBox="1"/>
          <p:nvPr/>
        </p:nvSpPr>
        <p:spPr>
          <a:xfrm>
            <a:off x="609600" y="3845339"/>
            <a:ext cx="2103846" cy="327782"/>
          </a:xfrm>
          <a:prstGeom prst="rect">
            <a:avLst/>
          </a:prstGeom>
          <a:noFill/>
        </p:spPr>
        <p:txBody>
          <a:bodyPr wrap="none" rtlCol="0">
            <a:spAutoFit/>
          </a:bodyPr>
          <a:lstStyle/>
          <a:p>
            <a:r>
              <a:rPr lang="en-US" sz="1530" dirty="0" err="1">
                <a:solidFill>
                  <a:srgbClr val="FF0000"/>
                </a:solidFill>
              </a:rPr>
              <a:t>Dest</a:t>
            </a:r>
            <a:r>
              <a:rPr lang="en-US" sz="1530" dirty="0">
                <a:solidFill>
                  <a:srgbClr val="FF0000"/>
                </a:solidFill>
              </a:rPr>
              <a:t> Port = 1433-&gt; Drop</a:t>
            </a:r>
          </a:p>
        </p:txBody>
      </p:sp>
    </p:spTree>
    <p:extLst>
      <p:ext uri="{BB962C8B-B14F-4D97-AF65-F5344CB8AC3E}">
        <p14:creationId xmlns:p14="http://schemas.microsoft.com/office/powerpoint/2010/main" val="4146862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ACL Syntax</a:t>
            </a:r>
            <a:endParaRPr lang="en-US" dirty="0">
              <a:solidFill>
                <a:srgbClr val="0070C0"/>
              </a:solidFill>
            </a:endParaRPr>
          </a:p>
        </p:txBody>
      </p:sp>
      <p:sp>
        <p:nvSpPr>
          <p:cNvPr id="3" name="Content Placeholder 2"/>
          <p:cNvSpPr>
            <a:spLocks noGrp="1"/>
          </p:cNvSpPr>
          <p:nvPr>
            <p:ph idx="1"/>
          </p:nvPr>
        </p:nvSpPr>
        <p:spPr>
          <a:xfrm>
            <a:off x="388619" y="2667000"/>
            <a:ext cx="6995160" cy="3447098"/>
          </a:xfrm>
        </p:spPr>
        <p:txBody>
          <a:bodyPr/>
          <a:lstStyle/>
          <a:p>
            <a:r>
              <a:rPr lang="en-US" sz="2800" dirty="0" smtClean="0"/>
              <a:t>Different for different vendors</a:t>
            </a:r>
          </a:p>
          <a:p>
            <a:r>
              <a:rPr lang="en-US" sz="2800" dirty="0" smtClean="0"/>
              <a:t>Logically, a conjunction of predicates on IP and TCP fields and an action</a:t>
            </a:r>
          </a:p>
          <a:p>
            <a:r>
              <a:rPr lang="en-US" sz="2800" dirty="0" smtClean="0"/>
              <a:t>For example, </a:t>
            </a:r>
            <a:r>
              <a:rPr lang="en-US" sz="2800" dirty="0" err="1" smtClean="0"/>
              <a:t>Dest</a:t>
            </a:r>
            <a:r>
              <a:rPr lang="en-US" sz="2800" dirty="0" smtClean="0"/>
              <a:t> IP = 129.97.* and </a:t>
            </a:r>
            <a:r>
              <a:rPr lang="en-US" sz="2800" dirty="0" err="1" smtClean="0"/>
              <a:t>Dest</a:t>
            </a:r>
            <a:r>
              <a:rPr lang="en-US" sz="2800" dirty="0" smtClean="0"/>
              <a:t> Port = 1433 </a:t>
            </a:r>
            <a:r>
              <a:rPr lang="en-US" sz="2800" dirty="0" smtClean="0">
                <a:sym typeface="Wingdings" panose="05000000000000000000" pitchFamily="2" charset="2"/>
              </a:rPr>
              <a:t> Drop</a:t>
            </a:r>
          </a:p>
          <a:p>
            <a:r>
              <a:rPr lang="en-US" sz="2800" dirty="0" smtClean="0">
                <a:sym typeface="Wingdings" panose="05000000000000000000" pitchFamily="2" charset="2"/>
              </a:rPr>
              <a:t>Most routers allow 100-1000 of them.  When multiple match, first one wins (not longest as in Longest Prefix Match)</a:t>
            </a:r>
            <a:endParaRPr lang="en-US" sz="2800" dirty="0"/>
          </a:p>
        </p:txBody>
      </p:sp>
    </p:spTree>
    <p:extLst>
      <p:ext uri="{BB962C8B-B14F-4D97-AF65-F5344CB8AC3E}">
        <p14:creationId xmlns:p14="http://schemas.microsoft.com/office/powerpoint/2010/main" val="1420876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381000" y="660401"/>
            <a:ext cx="7162800" cy="5941627"/>
          </a:xfrm>
          <a:prstGeom prst="rect">
            <a:avLst/>
          </a:prstGeom>
        </p:spPr>
        <p:txBody>
          <a:bodyPr vert="horz" wrap="square" lIns="0" tIns="0" rIns="0" bIns="0" rtlCol="0">
            <a:spAutoFit/>
          </a:bodyPr>
          <a:lstStyle/>
          <a:p>
            <a:pPr marL="1077595">
              <a:lnSpc>
                <a:spcPct val="100000"/>
              </a:lnSpc>
            </a:pPr>
            <a:r>
              <a:rPr lang="en-US" sz="2800" b="1" spc="365" dirty="0">
                <a:solidFill>
                  <a:srgbClr val="0070C0"/>
                </a:solidFill>
                <a:latin typeface="PMingLiU"/>
                <a:cs typeface="Garamond"/>
              </a:rPr>
              <a:t>Forwarding Pseudocode: ARP</a:t>
            </a:r>
            <a:endParaRPr sz="2400" dirty="0">
              <a:latin typeface="Garamond"/>
              <a:cs typeface="Garamond"/>
            </a:endParaRPr>
          </a:p>
          <a:p>
            <a:pPr>
              <a:lnSpc>
                <a:spcPct val="100000"/>
              </a:lnSpc>
              <a:spcBef>
                <a:spcPts val="25"/>
              </a:spcBef>
            </a:pPr>
            <a:endParaRPr sz="2400" dirty="0">
              <a:latin typeface="Times New Roman"/>
              <a:cs typeface="Times New Roman"/>
            </a:endParaRPr>
          </a:p>
          <a:p>
            <a:pPr marL="358140" marR="431800" indent="-199390">
              <a:lnSpc>
                <a:spcPct val="116100"/>
              </a:lnSpc>
              <a:spcBef>
                <a:spcPts val="5"/>
              </a:spcBef>
              <a:buFont typeface="Times New Roman"/>
              <a:buChar char="•"/>
              <a:tabLst>
                <a:tab pos="358775" algn="l"/>
              </a:tabLst>
            </a:pPr>
            <a:r>
              <a:rPr lang="en-US" sz="2400" dirty="0">
                <a:solidFill>
                  <a:srgbClr val="00B050"/>
                </a:solidFill>
              </a:rPr>
              <a:t>1</a:t>
            </a:r>
            <a:r>
              <a:rPr lang="en-US" sz="2400" dirty="0"/>
              <a:t>. Find input network interface: </a:t>
            </a:r>
            <a:r>
              <a:rPr lang="en-US" sz="2400" dirty="0" err="1"/>
              <a:t>findIfaceByName</a:t>
            </a:r>
            <a:r>
              <a:rPr lang="en-US" sz="2400" dirty="0"/>
              <a:t>. Drop packet if interface is unknown</a:t>
            </a:r>
          </a:p>
          <a:p>
            <a:pPr marL="158750" marR="431800">
              <a:lnSpc>
                <a:spcPct val="116100"/>
              </a:lnSpc>
              <a:spcBef>
                <a:spcPts val="5"/>
              </a:spcBef>
              <a:tabLst>
                <a:tab pos="358775" algn="l"/>
              </a:tabLst>
            </a:pPr>
            <a:r>
              <a:rPr lang="en-US" sz="2400" dirty="0"/>
              <a:t/>
            </a:r>
            <a:br>
              <a:rPr lang="en-US" sz="2400" dirty="0"/>
            </a:br>
            <a:r>
              <a:rPr lang="en-US" sz="2400" dirty="0">
                <a:solidFill>
                  <a:srgbClr val="00B050"/>
                </a:solidFill>
              </a:rPr>
              <a:t>2.</a:t>
            </a:r>
            <a:r>
              <a:rPr lang="en-US" sz="2400" dirty="0"/>
              <a:t> Read </a:t>
            </a:r>
            <a:r>
              <a:rPr lang="en-US" sz="2400" dirty="0" err="1"/>
              <a:t>ethernet</a:t>
            </a:r>
            <a:r>
              <a:rPr lang="en-US" sz="2400" dirty="0"/>
              <a:t> header and check the </a:t>
            </a:r>
            <a:r>
              <a:rPr lang="en-US" sz="2400" dirty="0" err="1"/>
              <a:t>eth_type</a:t>
            </a:r>
            <a:r>
              <a:rPr lang="en-US" sz="2400" dirty="0"/>
              <a:t> field. Ignore all but ARP and IPv4 types</a:t>
            </a:r>
          </a:p>
          <a:p>
            <a:pPr marL="158750" marR="431800">
              <a:lnSpc>
                <a:spcPct val="116100"/>
              </a:lnSpc>
              <a:spcBef>
                <a:spcPts val="5"/>
              </a:spcBef>
              <a:tabLst>
                <a:tab pos="358775" algn="l"/>
              </a:tabLst>
            </a:pPr>
            <a:r>
              <a:rPr lang="en-US" sz="2400" dirty="0"/>
              <a:t/>
            </a:r>
            <a:br>
              <a:rPr lang="en-US" sz="2400" dirty="0"/>
            </a:br>
            <a:r>
              <a:rPr lang="en-US" sz="2400" dirty="0">
                <a:solidFill>
                  <a:srgbClr val="00B050"/>
                </a:solidFill>
              </a:rPr>
              <a:t>3.</a:t>
            </a:r>
            <a:r>
              <a:rPr lang="en-US" sz="2400" dirty="0"/>
              <a:t> If </a:t>
            </a:r>
            <a:r>
              <a:rPr lang="en-US" sz="2400" dirty="0" err="1"/>
              <a:t>eth_type</a:t>
            </a:r>
            <a:r>
              <a:rPr lang="en-US" sz="2400" dirty="0"/>
              <a:t> is ARP:</a:t>
            </a:r>
            <a:br>
              <a:rPr lang="en-US" sz="2400" dirty="0"/>
            </a:br>
            <a:r>
              <a:rPr lang="en-US" sz="2400" dirty="0"/>
              <a:t> 	 a. If ARP Request packet:</a:t>
            </a:r>
            <a:br>
              <a:rPr lang="en-US" sz="2400" dirty="0"/>
            </a:br>
            <a:r>
              <a:rPr lang="en-US" sz="2400" dirty="0"/>
              <a:t>    - Prepare and send ARP response packet</a:t>
            </a:r>
            <a:br>
              <a:rPr lang="en-US" sz="2400" dirty="0"/>
            </a:br>
            <a:r>
              <a:rPr lang="en-US" sz="2400" dirty="0"/>
              <a:t>	  b. If ARP Response packet:</a:t>
            </a:r>
            <a:br>
              <a:rPr lang="en-US" sz="2400" dirty="0"/>
            </a:br>
            <a:r>
              <a:rPr lang="en-US" sz="2400" dirty="0"/>
              <a:t>    - record IP-MAC mapping information in ARP cache</a:t>
            </a:r>
            <a:br>
              <a:rPr lang="en-US" sz="2400" dirty="0"/>
            </a:br>
            <a:r>
              <a:rPr lang="en-US" sz="2400" dirty="0"/>
              <a:t>    - send out all </a:t>
            </a:r>
            <a:r>
              <a:rPr lang="en-US" sz="2400" dirty="0" err="1"/>
              <a:t>enqueued</a:t>
            </a:r>
            <a:r>
              <a:rPr lang="en-US" sz="2400" dirty="0"/>
              <a:t> packets for ARP entry</a:t>
            </a:r>
            <a:endParaRPr sz="2400" dirty="0">
              <a:latin typeface="Garamond"/>
              <a:cs typeface="Garamond"/>
            </a:endParaRPr>
          </a:p>
        </p:txBody>
      </p:sp>
    </p:spTree>
    <p:extLst>
      <p:ext uri="{BB962C8B-B14F-4D97-AF65-F5344CB8AC3E}">
        <p14:creationId xmlns:p14="http://schemas.microsoft.com/office/powerpoint/2010/main" val="3067777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0" y="660401"/>
            <a:ext cx="7543800" cy="5513176"/>
          </a:xfrm>
          <a:prstGeom prst="rect">
            <a:avLst/>
          </a:prstGeom>
        </p:spPr>
        <p:txBody>
          <a:bodyPr vert="horz" wrap="square" lIns="0" tIns="0" rIns="0" bIns="0" rtlCol="0">
            <a:spAutoFit/>
          </a:bodyPr>
          <a:lstStyle/>
          <a:p>
            <a:pPr marL="1077595">
              <a:lnSpc>
                <a:spcPct val="100000"/>
              </a:lnSpc>
            </a:pPr>
            <a:r>
              <a:rPr lang="en-US" sz="2800" b="1" spc="365" dirty="0">
                <a:solidFill>
                  <a:srgbClr val="0070C0"/>
                </a:solidFill>
                <a:latin typeface="PMingLiU"/>
                <a:cs typeface="Garamond"/>
              </a:rPr>
              <a:t>Forwarding Code: IPv4</a:t>
            </a:r>
            <a:endParaRPr sz="2400" dirty="0">
              <a:latin typeface="Garamond"/>
              <a:cs typeface="Garamond"/>
            </a:endParaRPr>
          </a:p>
          <a:p>
            <a:pPr>
              <a:lnSpc>
                <a:spcPct val="100000"/>
              </a:lnSpc>
              <a:spcBef>
                <a:spcPts val="25"/>
              </a:spcBef>
            </a:pPr>
            <a:endParaRPr sz="2400" dirty="0">
              <a:latin typeface="Times New Roman"/>
              <a:cs typeface="Times New Roman"/>
            </a:endParaRPr>
          </a:p>
          <a:p>
            <a:pPr marL="501650" marR="431800" indent="-342900">
              <a:lnSpc>
                <a:spcPct val="116100"/>
              </a:lnSpc>
              <a:spcBef>
                <a:spcPts val="5"/>
              </a:spcBef>
              <a:buFont typeface="Arial" panose="020B0604020202020204" pitchFamily="34" charset="0"/>
              <a:buChar char="•"/>
              <a:tabLst>
                <a:tab pos="358775" algn="l"/>
              </a:tabLst>
            </a:pPr>
            <a:r>
              <a:rPr lang="en-US" sz="2400" dirty="0">
                <a:solidFill>
                  <a:srgbClr val="00B050"/>
                </a:solidFill>
              </a:rPr>
              <a:t>4</a:t>
            </a:r>
            <a:r>
              <a:rPr lang="en-US" sz="2400" dirty="0"/>
              <a:t>. If </a:t>
            </a:r>
            <a:r>
              <a:rPr lang="en-US" sz="2400" dirty="0" err="1"/>
              <a:t>eth_type</a:t>
            </a:r>
            <a:r>
              <a:rPr lang="en-US" sz="2400" dirty="0"/>
              <a:t> is IPv4:</a:t>
            </a:r>
            <a:br>
              <a:rPr lang="en-US" sz="2400" dirty="0"/>
            </a:br>
            <a:r>
              <a:rPr lang="en-US" sz="2400" dirty="0"/>
              <a:t>    - verify checksum, length, discard invalid packets</a:t>
            </a:r>
            <a:br>
              <a:rPr lang="en-US" sz="2400" dirty="0"/>
            </a:br>
            <a:r>
              <a:rPr lang="en-US" sz="2400" dirty="0"/>
              <a:t>    - </a:t>
            </a:r>
            <a:r>
              <a:rPr lang="en-US" sz="2400" dirty="0" smtClean="0"/>
              <a:t>Check  5-tuple (IP </a:t>
            </a:r>
            <a:r>
              <a:rPr lang="en-US" sz="2400" dirty="0" err="1" smtClean="0"/>
              <a:t>dest</a:t>
            </a:r>
            <a:r>
              <a:rPr lang="en-US" sz="2400" dirty="0" smtClean="0"/>
              <a:t>, IP source, protocol, </a:t>
            </a:r>
            <a:r>
              <a:rPr lang="en-US" sz="2400" dirty="0" err="1" smtClean="0"/>
              <a:t>dest</a:t>
            </a:r>
            <a:r>
              <a:rPr lang="en-US" sz="2400" dirty="0" smtClean="0"/>
              <a:t>, source ports) in input ACL and </a:t>
            </a:r>
            <a:r>
              <a:rPr lang="en-US" sz="2400" smtClean="0"/>
              <a:t>drop if needed</a:t>
            </a:r>
            <a:endParaRPr lang="en-US" sz="2400" dirty="0"/>
          </a:p>
          <a:p>
            <a:pPr marL="501650" marR="431800" indent="-342900">
              <a:lnSpc>
                <a:spcPct val="116100"/>
              </a:lnSpc>
              <a:spcBef>
                <a:spcPts val="5"/>
              </a:spcBef>
              <a:buFont typeface="Arial" panose="020B0604020202020204" pitchFamily="34" charset="0"/>
              <a:buChar char="•"/>
              <a:tabLst>
                <a:tab pos="358775" algn="l"/>
              </a:tabLst>
            </a:pPr>
            <a:r>
              <a:rPr lang="en-US" sz="2400" dirty="0">
                <a:solidFill>
                  <a:srgbClr val="00B050"/>
                </a:solidFill>
              </a:rPr>
              <a:t>5</a:t>
            </a:r>
            <a:r>
              <a:rPr lang="en-US" sz="2400" dirty="0"/>
              <a:t>. Use the Longest Prefix Match algorithm to find a next-hop IP address in the routing table</a:t>
            </a:r>
          </a:p>
          <a:p>
            <a:pPr marL="501650" marR="431800" indent="-342900">
              <a:lnSpc>
                <a:spcPct val="116100"/>
              </a:lnSpc>
              <a:spcBef>
                <a:spcPts val="5"/>
              </a:spcBef>
              <a:buFont typeface="Arial" panose="020B0604020202020204" pitchFamily="34" charset="0"/>
              <a:buChar char="•"/>
              <a:tabLst>
                <a:tab pos="358775" algn="l"/>
              </a:tabLst>
            </a:pPr>
            <a:r>
              <a:rPr lang="en-US" sz="2400" dirty="0">
                <a:solidFill>
                  <a:srgbClr val="00B050"/>
                </a:solidFill>
              </a:rPr>
              <a:t>6. </a:t>
            </a:r>
            <a:r>
              <a:rPr lang="en-US" sz="2400" dirty="0"/>
              <a:t>Lookup ARP cache for MAC address mapped to the next hop destination IP address</a:t>
            </a:r>
            <a:br>
              <a:rPr lang="en-US" sz="2400" dirty="0"/>
            </a:br>
            <a:r>
              <a:rPr lang="en-US" sz="2400" dirty="0"/>
              <a:t>             -- If valid entry found: forward packet</a:t>
            </a:r>
            <a:br>
              <a:rPr lang="en-US" sz="2400" dirty="0"/>
            </a:br>
            <a:r>
              <a:rPr lang="en-US" sz="2400" dirty="0"/>
              <a:t>          - Else: queue received packet and send ARP request to discover the IP-MAC mapping.</a:t>
            </a:r>
          </a:p>
        </p:txBody>
      </p:sp>
    </p:spTree>
    <p:extLst>
      <p:ext uri="{BB962C8B-B14F-4D97-AF65-F5344CB8AC3E}">
        <p14:creationId xmlns:p14="http://schemas.microsoft.com/office/powerpoint/2010/main" val="7666834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67685" y="4819388"/>
            <a:ext cx="1315720" cy="487680"/>
          </a:xfrm>
          <a:custGeom>
            <a:avLst/>
            <a:gdLst/>
            <a:ahLst/>
            <a:cxnLst/>
            <a:rect l="l" t="t" r="r" b="b"/>
            <a:pathLst>
              <a:path w="1315720" h="487679">
                <a:moveTo>
                  <a:pt x="0" y="487154"/>
                </a:moveTo>
                <a:lnTo>
                  <a:pt x="1315313" y="487154"/>
                </a:lnTo>
                <a:lnTo>
                  <a:pt x="1315313" y="0"/>
                </a:lnTo>
                <a:lnTo>
                  <a:pt x="0" y="0"/>
                </a:lnTo>
                <a:lnTo>
                  <a:pt x="0" y="487154"/>
                </a:lnTo>
                <a:close/>
              </a:path>
            </a:pathLst>
          </a:custGeom>
          <a:ln w="12178">
            <a:solidFill>
              <a:srgbClr val="000000"/>
            </a:solidFill>
          </a:ln>
        </p:spPr>
        <p:txBody>
          <a:bodyPr wrap="square" lIns="0" tIns="0" rIns="0" bIns="0" rtlCol="0"/>
          <a:lstStyle/>
          <a:p>
            <a:endParaRPr/>
          </a:p>
        </p:txBody>
      </p:sp>
      <p:sp>
        <p:nvSpPr>
          <p:cNvPr id="3" name="object 3"/>
          <p:cNvSpPr/>
          <p:nvPr/>
        </p:nvSpPr>
        <p:spPr>
          <a:xfrm>
            <a:off x="1615833" y="2298369"/>
            <a:ext cx="755650" cy="706755"/>
          </a:xfrm>
          <a:custGeom>
            <a:avLst/>
            <a:gdLst/>
            <a:ahLst/>
            <a:cxnLst/>
            <a:rect l="l" t="t" r="r" b="b"/>
            <a:pathLst>
              <a:path w="755650" h="706755">
                <a:moveTo>
                  <a:pt x="755078" y="353187"/>
                </a:moveTo>
                <a:lnTo>
                  <a:pt x="752137" y="308884"/>
                </a:lnTo>
                <a:lnTo>
                  <a:pt x="743548" y="266223"/>
                </a:lnTo>
                <a:lnTo>
                  <a:pt x="729666" y="225535"/>
                </a:lnTo>
                <a:lnTo>
                  <a:pt x="710845" y="187152"/>
                </a:lnTo>
                <a:lnTo>
                  <a:pt x="687438" y="151403"/>
                </a:lnTo>
                <a:lnTo>
                  <a:pt x="659798" y="118621"/>
                </a:lnTo>
                <a:lnTo>
                  <a:pt x="628281" y="89136"/>
                </a:lnTo>
                <a:lnTo>
                  <a:pt x="593239" y="63279"/>
                </a:lnTo>
                <a:lnTo>
                  <a:pt x="555027" y="41381"/>
                </a:lnTo>
                <a:lnTo>
                  <a:pt x="513997" y="23773"/>
                </a:lnTo>
                <a:lnTo>
                  <a:pt x="470505" y="10786"/>
                </a:lnTo>
                <a:lnTo>
                  <a:pt x="424903" y="2751"/>
                </a:lnTo>
                <a:lnTo>
                  <a:pt x="377545" y="0"/>
                </a:lnTo>
                <a:lnTo>
                  <a:pt x="330185" y="2751"/>
                </a:lnTo>
                <a:lnTo>
                  <a:pt x="284581" y="10786"/>
                </a:lnTo>
                <a:lnTo>
                  <a:pt x="241086" y="23773"/>
                </a:lnTo>
                <a:lnTo>
                  <a:pt x="200055" y="41381"/>
                </a:lnTo>
                <a:lnTo>
                  <a:pt x="161841" y="63279"/>
                </a:lnTo>
                <a:lnTo>
                  <a:pt x="126799" y="89136"/>
                </a:lnTo>
                <a:lnTo>
                  <a:pt x="95280" y="118621"/>
                </a:lnTo>
                <a:lnTo>
                  <a:pt x="67641" y="151403"/>
                </a:lnTo>
                <a:lnTo>
                  <a:pt x="44233" y="187152"/>
                </a:lnTo>
                <a:lnTo>
                  <a:pt x="25412" y="225535"/>
                </a:lnTo>
                <a:lnTo>
                  <a:pt x="11530" y="266223"/>
                </a:lnTo>
                <a:lnTo>
                  <a:pt x="2941" y="308884"/>
                </a:lnTo>
                <a:lnTo>
                  <a:pt x="0" y="353187"/>
                </a:lnTo>
                <a:lnTo>
                  <a:pt x="2941" y="397489"/>
                </a:lnTo>
                <a:lnTo>
                  <a:pt x="11530" y="440150"/>
                </a:lnTo>
                <a:lnTo>
                  <a:pt x="25412" y="480838"/>
                </a:lnTo>
                <a:lnTo>
                  <a:pt x="44233" y="519221"/>
                </a:lnTo>
                <a:lnTo>
                  <a:pt x="67641" y="554970"/>
                </a:lnTo>
                <a:lnTo>
                  <a:pt x="95280" y="587752"/>
                </a:lnTo>
                <a:lnTo>
                  <a:pt x="126799" y="617237"/>
                </a:lnTo>
                <a:lnTo>
                  <a:pt x="161841" y="643094"/>
                </a:lnTo>
                <a:lnTo>
                  <a:pt x="200055" y="664992"/>
                </a:lnTo>
                <a:lnTo>
                  <a:pt x="241086" y="682600"/>
                </a:lnTo>
                <a:lnTo>
                  <a:pt x="284581" y="695587"/>
                </a:lnTo>
                <a:lnTo>
                  <a:pt x="330185" y="703622"/>
                </a:lnTo>
                <a:lnTo>
                  <a:pt x="377545" y="706374"/>
                </a:lnTo>
                <a:lnTo>
                  <a:pt x="424903" y="703622"/>
                </a:lnTo>
                <a:lnTo>
                  <a:pt x="470505" y="695587"/>
                </a:lnTo>
                <a:lnTo>
                  <a:pt x="513997" y="682600"/>
                </a:lnTo>
                <a:lnTo>
                  <a:pt x="555027" y="664992"/>
                </a:lnTo>
                <a:lnTo>
                  <a:pt x="593239" y="643094"/>
                </a:lnTo>
                <a:lnTo>
                  <a:pt x="628281" y="617237"/>
                </a:lnTo>
                <a:lnTo>
                  <a:pt x="659798" y="587752"/>
                </a:lnTo>
                <a:lnTo>
                  <a:pt x="687438" y="554970"/>
                </a:lnTo>
                <a:lnTo>
                  <a:pt x="710845" y="519221"/>
                </a:lnTo>
                <a:lnTo>
                  <a:pt x="729666" y="480838"/>
                </a:lnTo>
                <a:lnTo>
                  <a:pt x="743548" y="440150"/>
                </a:lnTo>
                <a:lnTo>
                  <a:pt x="752137" y="397489"/>
                </a:lnTo>
                <a:lnTo>
                  <a:pt x="755078" y="353187"/>
                </a:lnTo>
              </a:path>
            </a:pathLst>
          </a:custGeom>
          <a:ln w="12178">
            <a:solidFill>
              <a:srgbClr val="000000"/>
            </a:solidFill>
          </a:ln>
        </p:spPr>
        <p:txBody>
          <a:bodyPr wrap="square" lIns="0" tIns="0" rIns="0" bIns="0" rtlCol="0"/>
          <a:lstStyle/>
          <a:p>
            <a:endParaRPr/>
          </a:p>
        </p:txBody>
      </p:sp>
      <p:sp>
        <p:nvSpPr>
          <p:cNvPr id="4" name="object 4"/>
          <p:cNvSpPr/>
          <p:nvPr/>
        </p:nvSpPr>
        <p:spPr>
          <a:xfrm>
            <a:off x="4502226" y="2225293"/>
            <a:ext cx="755650" cy="706755"/>
          </a:xfrm>
          <a:custGeom>
            <a:avLst/>
            <a:gdLst/>
            <a:ahLst/>
            <a:cxnLst/>
            <a:rect l="l" t="t" r="r" b="b"/>
            <a:pathLst>
              <a:path w="755650" h="706755">
                <a:moveTo>
                  <a:pt x="755078" y="353187"/>
                </a:moveTo>
                <a:lnTo>
                  <a:pt x="752137" y="308884"/>
                </a:lnTo>
                <a:lnTo>
                  <a:pt x="743548" y="266223"/>
                </a:lnTo>
                <a:lnTo>
                  <a:pt x="729666" y="225535"/>
                </a:lnTo>
                <a:lnTo>
                  <a:pt x="710845" y="187152"/>
                </a:lnTo>
                <a:lnTo>
                  <a:pt x="687438" y="151403"/>
                </a:lnTo>
                <a:lnTo>
                  <a:pt x="659798" y="118621"/>
                </a:lnTo>
                <a:lnTo>
                  <a:pt x="628281" y="89136"/>
                </a:lnTo>
                <a:lnTo>
                  <a:pt x="593239" y="63279"/>
                </a:lnTo>
                <a:lnTo>
                  <a:pt x="555027" y="41381"/>
                </a:lnTo>
                <a:lnTo>
                  <a:pt x="513997" y="23773"/>
                </a:lnTo>
                <a:lnTo>
                  <a:pt x="470505" y="10786"/>
                </a:lnTo>
                <a:lnTo>
                  <a:pt x="424903" y="2751"/>
                </a:lnTo>
                <a:lnTo>
                  <a:pt x="377545" y="0"/>
                </a:lnTo>
                <a:lnTo>
                  <a:pt x="330185" y="2751"/>
                </a:lnTo>
                <a:lnTo>
                  <a:pt x="284581" y="10786"/>
                </a:lnTo>
                <a:lnTo>
                  <a:pt x="241086" y="23773"/>
                </a:lnTo>
                <a:lnTo>
                  <a:pt x="200055" y="41381"/>
                </a:lnTo>
                <a:lnTo>
                  <a:pt x="161841" y="63279"/>
                </a:lnTo>
                <a:lnTo>
                  <a:pt x="126799" y="89136"/>
                </a:lnTo>
                <a:lnTo>
                  <a:pt x="95280" y="118621"/>
                </a:lnTo>
                <a:lnTo>
                  <a:pt x="67641" y="151403"/>
                </a:lnTo>
                <a:lnTo>
                  <a:pt x="44233" y="187152"/>
                </a:lnTo>
                <a:lnTo>
                  <a:pt x="25412" y="225535"/>
                </a:lnTo>
                <a:lnTo>
                  <a:pt x="11530" y="266223"/>
                </a:lnTo>
                <a:lnTo>
                  <a:pt x="2941" y="308884"/>
                </a:lnTo>
                <a:lnTo>
                  <a:pt x="0" y="353187"/>
                </a:lnTo>
                <a:lnTo>
                  <a:pt x="2941" y="397489"/>
                </a:lnTo>
                <a:lnTo>
                  <a:pt x="11530" y="440150"/>
                </a:lnTo>
                <a:lnTo>
                  <a:pt x="25412" y="480838"/>
                </a:lnTo>
                <a:lnTo>
                  <a:pt x="44233" y="519221"/>
                </a:lnTo>
                <a:lnTo>
                  <a:pt x="67641" y="554970"/>
                </a:lnTo>
                <a:lnTo>
                  <a:pt x="95280" y="587752"/>
                </a:lnTo>
                <a:lnTo>
                  <a:pt x="126799" y="617237"/>
                </a:lnTo>
                <a:lnTo>
                  <a:pt x="161841" y="643094"/>
                </a:lnTo>
                <a:lnTo>
                  <a:pt x="200055" y="664992"/>
                </a:lnTo>
                <a:lnTo>
                  <a:pt x="241086" y="682600"/>
                </a:lnTo>
                <a:lnTo>
                  <a:pt x="284581" y="695587"/>
                </a:lnTo>
                <a:lnTo>
                  <a:pt x="330185" y="703622"/>
                </a:lnTo>
                <a:lnTo>
                  <a:pt x="377545" y="706374"/>
                </a:lnTo>
                <a:lnTo>
                  <a:pt x="424903" y="703622"/>
                </a:lnTo>
                <a:lnTo>
                  <a:pt x="470505" y="695587"/>
                </a:lnTo>
                <a:lnTo>
                  <a:pt x="513997" y="682600"/>
                </a:lnTo>
                <a:lnTo>
                  <a:pt x="555027" y="664992"/>
                </a:lnTo>
                <a:lnTo>
                  <a:pt x="593239" y="643094"/>
                </a:lnTo>
                <a:lnTo>
                  <a:pt x="628281" y="617237"/>
                </a:lnTo>
                <a:lnTo>
                  <a:pt x="659798" y="587752"/>
                </a:lnTo>
                <a:lnTo>
                  <a:pt x="687438" y="554970"/>
                </a:lnTo>
                <a:lnTo>
                  <a:pt x="710845" y="519221"/>
                </a:lnTo>
                <a:lnTo>
                  <a:pt x="729666" y="480838"/>
                </a:lnTo>
                <a:lnTo>
                  <a:pt x="743548" y="440150"/>
                </a:lnTo>
                <a:lnTo>
                  <a:pt x="752137" y="397489"/>
                </a:lnTo>
                <a:lnTo>
                  <a:pt x="755078" y="353187"/>
                </a:lnTo>
              </a:path>
            </a:pathLst>
          </a:custGeom>
          <a:ln w="12178">
            <a:solidFill>
              <a:srgbClr val="000000"/>
            </a:solidFill>
          </a:ln>
        </p:spPr>
        <p:txBody>
          <a:bodyPr wrap="square" lIns="0" tIns="0" rIns="0" bIns="0" rtlCol="0"/>
          <a:lstStyle/>
          <a:p>
            <a:endParaRPr/>
          </a:p>
        </p:txBody>
      </p:sp>
      <p:sp>
        <p:nvSpPr>
          <p:cNvPr id="5" name="object 5"/>
          <p:cNvSpPr/>
          <p:nvPr/>
        </p:nvSpPr>
        <p:spPr>
          <a:xfrm>
            <a:off x="4197743" y="2115687"/>
            <a:ext cx="243840" cy="219710"/>
          </a:xfrm>
          <a:custGeom>
            <a:avLst/>
            <a:gdLst/>
            <a:ahLst/>
            <a:cxnLst/>
            <a:rect l="l" t="t" r="r" b="b"/>
            <a:pathLst>
              <a:path w="243839" h="219710">
                <a:moveTo>
                  <a:pt x="0" y="219219"/>
                </a:moveTo>
                <a:lnTo>
                  <a:pt x="243577" y="219219"/>
                </a:lnTo>
                <a:lnTo>
                  <a:pt x="243577" y="0"/>
                </a:lnTo>
                <a:lnTo>
                  <a:pt x="0" y="0"/>
                </a:lnTo>
                <a:lnTo>
                  <a:pt x="0" y="219219"/>
                </a:lnTo>
                <a:close/>
              </a:path>
            </a:pathLst>
          </a:custGeom>
          <a:ln w="12178">
            <a:solidFill>
              <a:srgbClr val="000000"/>
            </a:solidFill>
          </a:ln>
        </p:spPr>
        <p:txBody>
          <a:bodyPr wrap="square" lIns="0" tIns="0" rIns="0" bIns="0" rtlCol="0"/>
          <a:lstStyle/>
          <a:p>
            <a:endParaRPr/>
          </a:p>
        </p:txBody>
      </p:sp>
      <p:sp>
        <p:nvSpPr>
          <p:cNvPr id="6" name="object 6"/>
          <p:cNvSpPr/>
          <p:nvPr/>
        </p:nvSpPr>
        <p:spPr>
          <a:xfrm>
            <a:off x="2273490" y="2347086"/>
            <a:ext cx="170815" cy="109855"/>
          </a:xfrm>
          <a:custGeom>
            <a:avLst/>
            <a:gdLst/>
            <a:ahLst/>
            <a:cxnLst/>
            <a:rect l="l" t="t" r="r" b="b"/>
            <a:pathLst>
              <a:path w="170814" h="109855">
                <a:moveTo>
                  <a:pt x="170497" y="0"/>
                </a:moveTo>
                <a:lnTo>
                  <a:pt x="0" y="109601"/>
                </a:lnTo>
              </a:path>
            </a:pathLst>
          </a:custGeom>
          <a:ln w="12178">
            <a:solidFill>
              <a:srgbClr val="000000"/>
            </a:solidFill>
          </a:ln>
        </p:spPr>
        <p:txBody>
          <a:bodyPr wrap="square" lIns="0" tIns="0" rIns="0" bIns="0" rtlCol="0"/>
          <a:lstStyle/>
          <a:p>
            <a:endParaRPr/>
          </a:p>
        </p:txBody>
      </p:sp>
      <p:sp>
        <p:nvSpPr>
          <p:cNvPr id="7" name="object 7"/>
          <p:cNvSpPr/>
          <p:nvPr/>
        </p:nvSpPr>
        <p:spPr>
          <a:xfrm>
            <a:off x="4368253" y="2347086"/>
            <a:ext cx="170815" cy="121920"/>
          </a:xfrm>
          <a:custGeom>
            <a:avLst/>
            <a:gdLst/>
            <a:ahLst/>
            <a:cxnLst/>
            <a:rect l="l" t="t" r="r" b="b"/>
            <a:pathLst>
              <a:path w="170814" h="121919">
                <a:moveTo>
                  <a:pt x="0" y="0"/>
                </a:moveTo>
                <a:lnTo>
                  <a:pt x="170497" y="121780"/>
                </a:lnTo>
              </a:path>
            </a:pathLst>
          </a:custGeom>
          <a:ln w="12178">
            <a:solidFill>
              <a:srgbClr val="000000"/>
            </a:solidFill>
          </a:ln>
        </p:spPr>
        <p:txBody>
          <a:bodyPr wrap="square" lIns="0" tIns="0" rIns="0" bIns="0" rtlCol="0"/>
          <a:lstStyle/>
          <a:p>
            <a:endParaRPr/>
          </a:p>
        </p:txBody>
      </p:sp>
      <p:sp>
        <p:nvSpPr>
          <p:cNvPr id="8" name="object 8"/>
          <p:cNvSpPr/>
          <p:nvPr/>
        </p:nvSpPr>
        <p:spPr>
          <a:xfrm>
            <a:off x="2590139" y="1969541"/>
            <a:ext cx="170815" cy="146685"/>
          </a:xfrm>
          <a:custGeom>
            <a:avLst/>
            <a:gdLst/>
            <a:ahLst/>
            <a:cxnLst/>
            <a:rect l="l" t="t" r="r" b="b"/>
            <a:pathLst>
              <a:path w="170814" h="146685">
                <a:moveTo>
                  <a:pt x="0" y="146138"/>
                </a:moveTo>
                <a:lnTo>
                  <a:pt x="170497" y="0"/>
                </a:lnTo>
              </a:path>
            </a:pathLst>
          </a:custGeom>
          <a:ln w="12178">
            <a:solidFill>
              <a:srgbClr val="000000"/>
            </a:solidFill>
          </a:ln>
        </p:spPr>
        <p:txBody>
          <a:bodyPr wrap="square" lIns="0" tIns="0" rIns="0" bIns="0" rtlCol="0"/>
          <a:lstStyle/>
          <a:p>
            <a:endParaRPr/>
          </a:p>
        </p:txBody>
      </p:sp>
      <p:sp>
        <p:nvSpPr>
          <p:cNvPr id="9" name="object 9"/>
          <p:cNvSpPr/>
          <p:nvPr/>
        </p:nvSpPr>
        <p:spPr>
          <a:xfrm>
            <a:off x="4173397" y="1969541"/>
            <a:ext cx="97790" cy="121920"/>
          </a:xfrm>
          <a:custGeom>
            <a:avLst/>
            <a:gdLst/>
            <a:ahLst/>
            <a:cxnLst/>
            <a:rect l="l" t="t" r="r" b="b"/>
            <a:pathLst>
              <a:path w="97789" h="121919">
                <a:moveTo>
                  <a:pt x="0" y="0"/>
                </a:moveTo>
                <a:lnTo>
                  <a:pt x="97421" y="121780"/>
                </a:lnTo>
              </a:path>
            </a:pathLst>
          </a:custGeom>
          <a:ln w="12178">
            <a:solidFill>
              <a:srgbClr val="000000"/>
            </a:solidFill>
          </a:ln>
        </p:spPr>
        <p:txBody>
          <a:bodyPr wrap="square" lIns="0" tIns="0" rIns="0" bIns="0" rtlCol="0"/>
          <a:lstStyle/>
          <a:p>
            <a:endParaRPr/>
          </a:p>
        </p:txBody>
      </p:sp>
      <p:sp>
        <p:nvSpPr>
          <p:cNvPr id="10" name="object 10"/>
          <p:cNvSpPr/>
          <p:nvPr/>
        </p:nvSpPr>
        <p:spPr>
          <a:xfrm>
            <a:off x="2358745" y="1933003"/>
            <a:ext cx="2180590" cy="0"/>
          </a:xfrm>
          <a:custGeom>
            <a:avLst/>
            <a:gdLst/>
            <a:ahLst/>
            <a:cxnLst/>
            <a:rect l="l" t="t" r="r" b="b"/>
            <a:pathLst>
              <a:path w="2180590">
                <a:moveTo>
                  <a:pt x="0" y="0"/>
                </a:moveTo>
                <a:lnTo>
                  <a:pt x="2180005" y="0"/>
                </a:lnTo>
              </a:path>
            </a:pathLst>
          </a:custGeom>
          <a:ln w="36536">
            <a:solidFill>
              <a:srgbClr val="000000"/>
            </a:solidFill>
          </a:ln>
        </p:spPr>
        <p:txBody>
          <a:bodyPr wrap="square" lIns="0" tIns="0" rIns="0" bIns="0" rtlCol="0"/>
          <a:lstStyle/>
          <a:p>
            <a:endParaRPr/>
          </a:p>
        </p:txBody>
      </p:sp>
      <p:sp>
        <p:nvSpPr>
          <p:cNvPr id="11" name="object 11"/>
          <p:cNvSpPr txBox="1"/>
          <p:nvPr/>
        </p:nvSpPr>
        <p:spPr>
          <a:xfrm>
            <a:off x="3052419" y="1995627"/>
            <a:ext cx="513080" cy="275590"/>
          </a:xfrm>
          <a:prstGeom prst="rect">
            <a:avLst/>
          </a:prstGeom>
        </p:spPr>
        <p:txBody>
          <a:bodyPr vert="horz" wrap="square" lIns="0" tIns="0" rIns="0" bIns="0" rtlCol="0">
            <a:spAutoFit/>
          </a:bodyPr>
          <a:lstStyle/>
          <a:p>
            <a:pPr marL="12700">
              <a:lnSpc>
                <a:spcPct val="100000"/>
              </a:lnSpc>
            </a:pPr>
            <a:r>
              <a:rPr sz="1700" spc="10" dirty="0">
                <a:latin typeface="Arial"/>
                <a:cs typeface="Arial"/>
              </a:rPr>
              <a:t>1500</a:t>
            </a:r>
            <a:endParaRPr sz="1700">
              <a:latin typeface="Arial"/>
              <a:cs typeface="Arial"/>
            </a:endParaRPr>
          </a:p>
        </p:txBody>
      </p:sp>
      <p:sp>
        <p:nvSpPr>
          <p:cNvPr id="12" name="object 12"/>
          <p:cNvSpPr txBox="1"/>
          <p:nvPr/>
        </p:nvSpPr>
        <p:spPr>
          <a:xfrm>
            <a:off x="1871069" y="2969936"/>
            <a:ext cx="513080" cy="275590"/>
          </a:xfrm>
          <a:prstGeom prst="rect">
            <a:avLst/>
          </a:prstGeom>
        </p:spPr>
        <p:txBody>
          <a:bodyPr vert="horz" wrap="square" lIns="0" tIns="0" rIns="0" bIns="0" rtlCol="0">
            <a:spAutoFit/>
          </a:bodyPr>
          <a:lstStyle/>
          <a:p>
            <a:pPr marL="12700">
              <a:lnSpc>
                <a:spcPct val="100000"/>
              </a:lnSpc>
            </a:pPr>
            <a:r>
              <a:rPr sz="1700" spc="10" dirty="0">
                <a:latin typeface="Arial"/>
                <a:cs typeface="Arial"/>
              </a:rPr>
              <a:t>4500</a:t>
            </a:r>
            <a:endParaRPr sz="1700">
              <a:latin typeface="Arial"/>
              <a:cs typeface="Arial"/>
            </a:endParaRPr>
          </a:p>
        </p:txBody>
      </p:sp>
      <p:sp>
        <p:nvSpPr>
          <p:cNvPr id="13" name="object 13"/>
          <p:cNvSpPr txBox="1"/>
          <p:nvPr/>
        </p:nvSpPr>
        <p:spPr>
          <a:xfrm>
            <a:off x="4733103" y="2969936"/>
            <a:ext cx="513080" cy="275590"/>
          </a:xfrm>
          <a:prstGeom prst="rect">
            <a:avLst/>
          </a:prstGeom>
        </p:spPr>
        <p:txBody>
          <a:bodyPr vert="horz" wrap="square" lIns="0" tIns="0" rIns="0" bIns="0" rtlCol="0">
            <a:spAutoFit/>
          </a:bodyPr>
          <a:lstStyle/>
          <a:p>
            <a:pPr marL="12700">
              <a:lnSpc>
                <a:spcPct val="100000"/>
              </a:lnSpc>
            </a:pPr>
            <a:r>
              <a:rPr sz="1700" spc="10" dirty="0">
                <a:latin typeface="Arial"/>
                <a:cs typeface="Arial"/>
              </a:rPr>
              <a:t>4500</a:t>
            </a:r>
            <a:endParaRPr sz="1700">
              <a:latin typeface="Arial"/>
              <a:cs typeface="Arial"/>
            </a:endParaRPr>
          </a:p>
        </p:txBody>
      </p:sp>
      <p:sp>
        <p:nvSpPr>
          <p:cNvPr id="14" name="object 14"/>
          <p:cNvSpPr txBox="1"/>
          <p:nvPr/>
        </p:nvSpPr>
        <p:spPr>
          <a:xfrm>
            <a:off x="1469165" y="2762896"/>
            <a:ext cx="172085" cy="275590"/>
          </a:xfrm>
          <a:prstGeom prst="rect">
            <a:avLst/>
          </a:prstGeom>
        </p:spPr>
        <p:txBody>
          <a:bodyPr vert="horz" wrap="square" lIns="0" tIns="0" rIns="0" bIns="0" rtlCol="0">
            <a:spAutoFit/>
          </a:bodyPr>
          <a:lstStyle/>
          <a:p>
            <a:pPr marL="12700">
              <a:lnSpc>
                <a:spcPct val="100000"/>
              </a:lnSpc>
            </a:pPr>
            <a:r>
              <a:rPr sz="1700" spc="15" dirty="0">
                <a:latin typeface="Arial"/>
                <a:cs typeface="Arial"/>
              </a:rPr>
              <a:t>A</a:t>
            </a:r>
            <a:endParaRPr sz="1700">
              <a:latin typeface="Arial"/>
              <a:cs typeface="Arial"/>
            </a:endParaRPr>
          </a:p>
        </p:txBody>
      </p:sp>
      <p:sp>
        <p:nvSpPr>
          <p:cNvPr id="15" name="object 15"/>
          <p:cNvSpPr txBox="1"/>
          <p:nvPr/>
        </p:nvSpPr>
        <p:spPr>
          <a:xfrm>
            <a:off x="5378580" y="2580213"/>
            <a:ext cx="172085" cy="275590"/>
          </a:xfrm>
          <a:prstGeom prst="rect">
            <a:avLst/>
          </a:prstGeom>
        </p:spPr>
        <p:txBody>
          <a:bodyPr vert="horz" wrap="square" lIns="0" tIns="0" rIns="0" bIns="0" rtlCol="0">
            <a:spAutoFit/>
          </a:bodyPr>
          <a:lstStyle/>
          <a:p>
            <a:pPr marL="12700">
              <a:lnSpc>
                <a:spcPct val="100000"/>
              </a:lnSpc>
            </a:pPr>
            <a:r>
              <a:rPr sz="1700" spc="15" dirty="0">
                <a:latin typeface="Arial"/>
                <a:cs typeface="Arial"/>
              </a:rPr>
              <a:t>B</a:t>
            </a:r>
            <a:endParaRPr sz="1700">
              <a:latin typeface="Arial"/>
              <a:cs typeface="Arial"/>
            </a:endParaRPr>
          </a:p>
        </p:txBody>
      </p:sp>
      <p:sp>
        <p:nvSpPr>
          <p:cNvPr id="16" name="object 16"/>
          <p:cNvSpPr/>
          <p:nvPr/>
        </p:nvSpPr>
        <p:spPr>
          <a:xfrm>
            <a:off x="1518399" y="2700273"/>
            <a:ext cx="109855" cy="73660"/>
          </a:xfrm>
          <a:custGeom>
            <a:avLst/>
            <a:gdLst/>
            <a:ahLst/>
            <a:cxnLst/>
            <a:rect l="l" t="t" r="r" b="b"/>
            <a:pathLst>
              <a:path w="109855" h="73660">
                <a:moveTo>
                  <a:pt x="0" y="73063"/>
                </a:moveTo>
                <a:lnTo>
                  <a:pt x="109613" y="0"/>
                </a:lnTo>
              </a:path>
            </a:pathLst>
          </a:custGeom>
          <a:ln w="36536">
            <a:solidFill>
              <a:srgbClr val="000000"/>
            </a:solidFill>
          </a:ln>
        </p:spPr>
        <p:txBody>
          <a:bodyPr wrap="square" lIns="0" tIns="0" rIns="0" bIns="0" rtlCol="0"/>
          <a:lstStyle/>
          <a:p>
            <a:endParaRPr/>
          </a:p>
        </p:txBody>
      </p:sp>
      <p:sp>
        <p:nvSpPr>
          <p:cNvPr id="17" name="object 17"/>
          <p:cNvSpPr/>
          <p:nvPr/>
        </p:nvSpPr>
        <p:spPr>
          <a:xfrm>
            <a:off x="5257304" y="2615018"/>
            <a:ext cx="97790" cy="48895"/>
          </a:xfrm>
          <a:custGeom>
            <a:avLst/>
            <a:gdLst/>
            <a:ahLst/>
            <a:cxnLst/>
            <a:rect l="l" t="t" r="r" b="b"/>
            <a:pathLst>
              <a:path w="97789" h="48894">
                <a:moveTo>
                  <a:pt x="0" y="0"/>
                </a:moveTo>
                <a:lnTo>
                  <a:pt x="97434" y="48717"/>
                </a:lnTo>
              </a:path>
            </a:pathLst>
          </a:custGeom>
          <a:ln w="36536">
            <a:solidFill>
              <a:srgbClr val="000000"/>
            </a:solidFill>
          </a:ln>
        </p:spPr>
        <p:txBody>
          <a:bodyPr wrap="square" lIns="0" tIns="0" rIns="0" bIns="0" rtlCol="0"/>
          <a:lstStyle/>
          <a:p>
            <a:endParaRPr/>
          </a:p>
        </p:txBody>
      </p:sp>
      <p:sp>
        <p:nvSpPr>
          <p:cNvPr id="18" name="object 18"/>
          <p:cNvSpPr txBox="1"/>
          <p:nvPr/>
        </p:nvSpPr>
        <p:spPr>
          <a:xfrm>
            <a:off x="2383091" y="2140046"/>
            <a:ext cx="292735" cy="207645"/>
          </a:xfrm>
          <a:prstGeom prst="rect">
            <a:avLst/>
          </a:prstGeom>
          <a:ln w="12178">
            <a:solidFill>
              <a:srgbClr val="000000"/>
            </a:solidFill>
          </a:ln>
        </p:spPr>
        <p:txBody>
          <a:bodyPr vert="horz" wrap="square" lIns="0" tIns="0" rIns="0" bIns="0" rtlCol="0">
            <a:spAutoFit/>
          </a:bodyPr>
          <a:lstStyle/>
          <a:p>
            <a:pPr marL="29845">
              <a:lnSpc>
                <a:spcPts val="1535"/>
              </a:lnSpc>
            </a:pPr>
            <a:r>
              <a:rPr sz="1700" spc="15" dirty="0">
                <a:latin typeface="Arial"/>
                <a:cs typeface="Arial"/>
              </a:rPr>
              <a:t>R</a:t>
            </a:r>
            <a:endParaRPr sz="1700">
              <a:latin typeface="Arial"/>
              <a:cs typeface="Arial"/>
            </a:endParaRPr>
          </a:p>
        </p:txBody>
      </p:sp>
      <p:sp>
        <p:nvSpPr>
          <p:cNvPr id="19" name="object 19"/>
          <p:cNvSpPr txBox="1"/>
          <p:nvPr/>
        </p:nvSpPr>
        <p:spPr>
          <a:xfrm>
            <a:off x="2565242" y="2105241"/>
            <a:ext cx="147320" cy="275590"/>
          </a:xfrm>
          <a:prstGeom prst="rect">
            <a:avLst/>
          </a:prstGeom>
        </p:spPr>
        <p:txBody>
          <a:bodyPr vert="horz" wrap="square" lIns="0" tIns="0" rIns="0" bIns="0" rtlCol="0">
            <a:spAutoFit/>
          </a:bodyPr>
          <a:lstStyle/>
          <a:p>
            <a:pPr marL="12700">
              <a:lnSpc>
                <a:spcPct val="100000"/>
              </a:lnSpc>
            </a:pPr>
            <a:r>
              <a:rPr sz="1700" spc="10" dirty="0">
                <a:latin typeface="Arial"/>
                <a:cs typeface="Arial"/>
              </a:rPr>
              <a:t>1</a:t>
            </a:r>
            <a:endParaRPr sz="1700">
              <a:latin typeface="Arial"/>
              <a:cs typeface="Arial"/>
            </a:endParaRPr>
          </a:p>
        </p:txBody>
      </p:sp>
      <p:sp>
        <p:nvSpPr>
          <p:cNvPr id="20" name="object 20"/>
          <p:cNvSpPr txBox="1"/>
          <p:nvPr/>
        </p:nvSpPr>
        <p:spPr>
          <a:xfrm>
            <a:off x="4197222" y="2068703"/>
            <a:ext cx="306070" cy="275590"/>
          </a:xfrm>
          <a:prstGeom prst="rect">
            <a:avLst/>
          </a:prstGeom>
        </p:spPr>
        <p:txBody>
          <a:bodyPr vert="horz" wrap="square" lIns="0" tIns="0" rIns="0" bIns="0" rtlCol="0">
            <a:spAutoFit/>
          </a:bodyPr>
          <a:lstStyle/>
          <a:p>
            <a:pPr marL="12700">
              <a:lnSpc>
                <a:spcPct val="100000"/>
              </a:lnSpc>
            </a:pPr>
            <a:r>
              <a:rPr sz="1700" spc="15" dirty="0">
                <a:latin typeface="Arial"/>
                <a:cs typeface="Arial"/>
              </a:rPr>
              <a:t>R2</a:t>
            </a:r>
            <a:endParaRPr sz="1700">
              <a:latin typeface="Arial"/>
              <a:cs typeface="Arial"/>
            </a:endParaRPr>
          </a:p>
        </p:txBody>
      </p:sp>
      <p:sp>
        <p:nvSpPr>
          <p:cNvPr id="21" name="object 21"/>
          <p:cNvSpPr txBox="1"/>
          <p:nvPr/>
        </p:nvSpPr>
        <p:spPr>
          <a:xfrm>
            <a:off x="2310028" y="3552790"/>
            <a:ext cx="2265680" cy="474980"/>
          </a:xfrm>
          <a:prstGeom prst="rect">
            <a:avLst/>
          </a:prstGeom>
          <a:ln w="12178">
            <a:solidFill>
              <a:srgbClr val="000000"/>
            </a:solidFill>
          </a:ln>
        </p:spPr>
        <p:txBody>
          <a:bodyPr vert="horz" wrap="square" lIns="0" tIns="76835" rIns="0" bIns="0" rtlCol="0">
            <a:spAutoFit/>
          </a:bodyPr>
          <a:lstStyle/>
          <a:p>
            <a:pPr marL="78740">
              <a:lnSpc>
                <a:spcPct val="100000"/>
              </a:lnSpc>
              <a:spcBef>
                <a:spcPts val="605"/>
              </a:spcBef>
              <a:tabLst>
                <a:tab pos="371475" algn="l"/>
                <a:tab pos="663575" algn="l"/>
              </a:tabLst>
            </a:pPr>
            <a:r>
              <a:rPr sz="1500" i="1" spc="20" dirty="0">
                <a:latin typeface="Arial"/>
                <a:cs typeface="Arial"/>
              </a:rPr>
              <a:t>B	A	</a:t>
            </a:r>
            <a:r>
              <a:rPr sz="1500" i="1" spc="10" dirty="0">
                <a:latin typeface="Arial"/>
                <a:cs typeface="Arial"/>
              </a:rPr>
              <a:t>Id </a:t>
            </a:r>
            <a:r>
              <a:rPr sz="1500" i="1" spc="20" dirty="0">
                <a:latin typeface="Arial"/>
                <a:cs typeface="Arial"/>
              </a:rPr>
              <a:t>X  </a:t>
            </a:r>
            <a:r>
              <a:rPr sz="1500" i="1" spc="15" dirty="0">
                <a:latin typeface="Arial"/>
                <a:cs typeface="Arial"/>
              </a:rPr>
              <a:t>4000</a:t>
            </a:r>
            <a:r>
              <a:rPr sz="1500" i="1" spc="-95" dirty="0">
                <a:latin typeface="Arial"/>
                <a:cs typeface="Arial"/>
              </a:rPr>
              <a:t> </a:t>
            </a:r>
            <a:r>
              <a:rPr sz="1500" i="1" spc="15" dirty="0">
                <a:latin typeface="Arial"/>
                <a:cs typeface="Arial"/>
              </a:rPr>
              <a:t>bytes</a:t>
            </a:r>
            <a:endParaRPr sz="1500">
              <a:latin typeface="Arial"/>
              <a:cs typeface="Arial"/>
            </a:endParaRPr>
          </a:p>
        </p:txBody>
      </p:sp>
      <p:sp>
        <p:nvSpPr>
          <p:cNvPr id="22" name="object 22"/>
          <p:cNvSpPr txBox="1"/>
          <p:nvPr/>
        </p:nvSpPr>
        <p:spPr>
          <a:xfrm>
            <a:off x="1506219" y="4807218"/>
            <a:ext cx="1157605" cy="450850"/>
          </a:xfrm>
          <a:prstGeom prst="rect">
            <a:avLst/>
          </a:prstGeom>
          <a:ln w="12178">
            <a:solidFill>
              <a:srgbClr val="000000"/>
            </a:solidFill>
          </a:ln>
        </p:spPr>
        <p:txBody>
          <a:bodyPr vert="horz" wrap="square" lIns="0" tIns="40005" rIns="0" bIns="0" rtlCol="0">
            <a:spAutoFit/>
          </a:bodyPr>
          <a:lstStyle/>
          <a:p>
            <a:pPr>
              <a:lnSpc>
                <a:spcPct val="100000"/>
              </a:lnSpc>
              <a:spcBef>
                <a:spcPts val="315"/>
              </a:spcBef>
              <a:tabLst>
                <a:tab pos="291465" algn="l"/>
              </a:tabLst>
            </a:pPr>
            <a:r>
              <a:rPr sz="1500" i="1" spc="20" dirty="0">
                <a:latin typeface="Arial"/>
                <a:cs typeface="Arial"/>
              </a:rPr>
              <a:t>X	</a:t>
            </a:r>
            <a:r>
              <a:rPr sz="1500" i="1" spc="10" dirty="0">
                <a:latin typeface="Arial"/>
                <a:cs typeface="Arial"/>
              </a:rPr>
              <a:t>0ffset</a:t>
            </a:r>
            <a:r>
              <a:rPr sz="1500" i="1" spc="-70" dirty="0">
                <a:latin typeface="Arial"/>
                <a:cs typeface="Arial"/>
              </a:rPr>
              <a:t> </a:t>
            </a:r>
            <a:r>
              <a:rPr sz="1500" i="1" spc="15" dirty="0">
                <a:latin typeface="Arial"/>
                <a:cs typeface="Arial"/>
              </a:rPr>
              <a:t>0</a:t>
            </a:r>
            <a:endParaRPr sz="1500">
              <a:latin typeface="Arial"/>
              <a:cs typeface="Arial"/>
            </a:endParaRPr>
          </a:p>
        </p:txBody>
      </p:sp>
      <p:sp>
        <p:nvSpPr>
          <p:cNvPr id="23" name="object 23"/>
          <p:cNvSpPr txBox="1"/>
          <p:nvPr/>
        </p:nvSpPr>
        <p:spPr>
          <a:xfrm>
            <a:off x="2863544" y="4853669"/>
            <a:ext cx="1725930" cy="245110"/>
          </a:xfrm>
          <a:prstGeom prst="rect">
            <a:avLst/>
          </a:prstGeom>
        </p:spPr>
        <p:txBody>
          <a:bodyPr vert="horz" wrap="square" lIns="0" tIns="0" rIns="0" bIns="0" rtlCol="0">
            <a:spAutoFit/>
          </a:bodyPr>
          <a:lstStyle/>
          <a:p>
            <a:pPr marL="12700">
              <a:lnSpc>
                <a:spcPct val="100000"/>
              </a:lnSpc>
              <a:tabLst>
                <a:tab pos="1583055" algn="l"/>
              </a:tabLst>
            </a:pPr>
            <a:r>
              <a:rPr sz="1500" i="1" spc="20" dirty="0">
                <a:latin typeface="Arial"/>
                <a:cs typeface="Arial"/>
              </a:rPr>
              <a:t>X</a:t>
            </a:r>
            <a:r>
              <a:rPr sz="1500" i="1" spc="5" dirty="0">
                <a:latin typeface="Arial"/>
                <a:cs typeface="Arial"/>
              </a:rPr>
              <a:t> </a:t>
            </a:r>
            <a:r>
              <a:rPr sz="1500" i="1" spc="15" dirty="0">
                <a:latin typeface="Arial"/>
                <a:cs typeface="Arial"/>
              </a:rPr>
              <a:t>Offset</a:t>
            </a:r>
            <a:r>
              <a:rPr sz="1500" i="1" spc="5" dirty="0">
                <a:latin typeface="Arial"/>
                <a:cs typeface="Arial"/>
              </a:rPr>
              <a:t> </a:t>
            </a:r>
            <a:r>
              <a:rPr sz="1500" i="1" spc="15" dirty="0">
                <a:latin typeface="Arial"/>
                <a:cs typeface="Arial"/>
              </a:rPr>
              <a:t>1500</a:t>
            </a:r>
            <a:r>
              <a:rPr sz="1500" i="1" dirty="0">
                <a:latin typeface="Arial"/>
                <a:cs typeface="Arial"/>
              </a:rPr>
              <a:t>	</a:t>
            </a:r>
            <a:r>
              <a:rPr sz="1500" i="1" spc="20" dirty="0">
                <a:latin typeface="Arial"/>
                <a:cs typeface="Arial"/>
              </a:rPr>
              <a:t>X</a:t>
            </a:r>
            <a:endParaRPr sz="1500">
              <a:latin typeface="Arial"/>
              <a:cs typeface="Arial"/>
            </a:endParaRPr>
          </a:p>
        </p:txBody>
      </p:sp>
      <p:sp>
        <p:nvSpPr>
          <p:cNvPr id="24" name="object 24"/>
          <p:cNvSpPr txBox="1"/>
          <p:nvPr/>
        </p:nvSpPr>
        <p:spPr>
          <a:xfrm>
            <a:off x="4611827" y="4831577"/>
            <a:ext cx="1802764" cy="438784"/>
          </a:xfrm>
          <a:prstGeom prst="rect">
            <a:avLst/>
          </a:prstGeom>
          <a:ln w="12178">
            <a:solidFill>
              <a:srgbClr val="000000"/>
            </a:solidFill>
          </a:ln>
        </p:spPr>
        <p:txBody>
          <a:bodyPr vert="horz" wrap="square" lIns="0" tIns="15875" rIns="0" bIns="0" rtlCol="0">
            <a:spAutoFit/>
          </a:bodyPr>
          <a:lstStyle/>
          <a:p>
            <a:pPr marL="12700">
              <a:lnSpc>
                <a:spcPct val="100000"/>
              </a:lnSpc>
              <a:spcBef>
                <a:spcPts val="125"/>
              </a:spcBef>
            </a:pPr>
            <a:r>
              <a:rPr sz="1500" i="1" spc="15" dirty="0">
                <a:latin typeface="Arial"/>
                <a:cs typeface="Arial"/>
              </a:rPr>
              <a:t>Last Offset</a:t>
            </a:r>
            <a:r>
              <a:rPr sz="1500" i="1" spc="-85" dirty="0">
                <a:latin typeface="Arial"/>
                <a:cs typeface="Arial"/>
              </a:rPr>
              <a:t> </a:t>
            </a:r>
            <a:r>
              <a:rPr sz="1500" i="1" spc="15" dirty="0">
                <a:latin typeface="Arial"/>
                <a:cs typeface="Arial"/>
              </a:rPr>
              <a:t>3000</a:t>
            </a:r>
            <a:endParaRPr sz="1500">
              <a:latin typeface="Arial"/>
              <a:cs typeface="Arial"/>
            </a:endParaRPr>
          </a:p>
        </p:txBody>
      </p:sp>
      <p:sp>
        <p:nvSpPr>
          <p:cNvPr id="25" name="object 25"/>
          <p:cNvSpPr/>
          <p:nvPr/>
        </p:nvSpPr>
        <p:spPr>
          <a:xfrm>
            <a:off x="2176056" y="4113021"/>
            <a:ext cx="706755" cy="499745"/>
          </a:xfrm>
          <a:custGeom>
            <a:avLst/>
            <a:gdLst/>
            <a:ahLst/>
            <a:cxnLst/>
            <a:rect l="l" t="t" r="r" b="b"/>
            <a:pathLst>
              <a:path w="706755" h="499745">
                <a:moveTo>
                  <a:pt x="706374" y="0"/>
                </a:moveTo>
                <a:lnTo>
                  <a:pt x="0" y="499325"/>
                </a:lnTo>
              </a:path>
            </a:pathLst>
          </a:custGeom>
          <a:ln w="36536">
            <a:solidFill>
              <a:srgbClr val="000000"/>
            </a:solidFill>
          </a:ln>
        </p:spPr>
        <p:txBody>
          <a:bodyPr wrap="square" lIns="0" tIns="0" rIns="0" bIns="0" rtlCol="0"/>
          <a:lstStyle/>
          <a:p>
            <a:endParaRPr/>
          </a:p>
        </p:txBody>
      </p:sp>
      <p:sp>
        <p:nvSpPr>
          <p:cNvPr id="26" name="object 26"/>
          <p:cNvSpPr/>
          <p:nvPr/>
        </p:nvSpPr>
        <p:spPr>
          <a:xfrm>
            <a:off x="2114550" y="4487532"/>
            <a:ext cx="207010" cy="168910"/>
          </a:xfrm>
          <a:custGeom>
            <a:avLst/>
            <a:gdLst/>
            <a:ahLst/>
            <a:cxnLst/>
            <a:rect l="l" t="t" r="r" b="b"/>
            <a:pathLst>
              <a:path w="207010" h="168910">
                <a:moveTo>
                  <a:pt x="144792" y="0"/>
                </a:moveTo>
                <a:lnTo>
                  <a:pt x="0" y="168300"/>
                </a:lnTo>
                <a:lnTo>
                  <a:pt x="206959" y="87947"/>
                </a:lnTo>
                <a:lnTo>
                  <a:pt x="144792" y="0"/>
                </a:lnTo>
                <a:close/>
              </a:path>
            </a:pathLst>
          </a:custGeom>
          <a:solidFill>
            <a:srgbClr val="FFFFFF"/>
          </a:solidFill>
        </p:spPr>
        <p:txBody>
          <a:bodyPr wrap="square" lIns="0" tIns="0" rIns="0" bIns="0" rtlCol="0"/>
          <a:lstStyle/>
          <a:p>
            <a:endParaRPr/>
          </a:p>
        </p:txBody>
      </p:sp>
      <p:sp>
        <p:nvSpPr>
          <p:cNvPr id="27" name="object 27"/>
          <p:cNvSpPr/>
          <p:nvPr/>
        </p:nvSpPr>
        <p:spPr>
          <a:xfrm>
            <a:off x="2176056" y="4517186"/>
            <a:ext cx="117475" cy="95250"/>
          </a:xfrm>
          <a:custGeom>
            <a:avLst/>
            <a:gdLst/>
            <a:ahLst/>
            <a:cxnLst/>
            <a:rect l="l" t="t" r="r" b="b"/>
            <a:pathLst>
              <a:path w="117475" h="95250">
                <a:moveTo>
                  <a:pt x="117030" y="49733"/>
                </a:moveTo>
                <a:lnTo>
                  <a:pt x="0" y="95161"/>
                </a:lnTo>
                <a:lnTo>
                  <a:pt x="81876" y="0"/>
                </a:lnTo>
              </a:path>
            </a:pathLst>
          </a:custGeom>
          <a:ln w="36536">
            <a:solidFill>
              <a:srgbClr val="000000"/>
            </a:solidFill>
          </a:ln>
        </p:spPr>
        <p:txBody>
          <a:bodyPr wrap="square" lIns="0" tIns="0" rIns="0" bIns="0" rtlCol="0"/>
          <a:lstStyle/>
          <a:p>
            <a:endParaRPr/>
          </a:p>
        </p:txBody>
      </p:sp>
      <p:sp>
        <p:nvSpPr>
          <p:cNvPr id="28" name="object 28"/>
          <p:cNvSpPr/>
          <p:nvPr/>
        </p:nvSpPr>
        <p:spPr>
          <a:xfrm>
            <a:off x="3345230" y="4100842"/>
            <a:ext cx="0" cy="657860"/>
          </a:xfrm>
          <a:custGeom>
            <a:avLst/>
            <a:gdLst/>
            <a:ahLst/>
            <a:cxnLst/>
            <a:rect l="l" t="t" r="r" b="b"/>
            <a:pathLst>
              <a:path h="657860">
                <a:moveTo>
                  <a:pt x="0" y="0"/>
                </a:moveTo>
                <a:lnTo>
                  <a:pt x="0" y="657656"/>
                </a:lnTo>
              </a:path>
            </a:pathLst>
          </a:custGeom>
          <a:ln w="36536">
            <a:solidFill>
              <a:srgbClr val="000000"/>
            </a:solidFill>
          </a:ln>
        </p:spPr>
        <p:txBody>
          <a:bodyPr wrap="square" lIns="0" tIns="0" rIns="0" bIns="0" rtlCol="0"/>
          <a:lstStyle/>
          <a:p>
            <a:endParaRPr/>
          </a:p>
        </p:txBody>
      </p:sp>
      <p:sp>
        <p:nvSpPr>
          <p:cNvPr id="29" name="object 29"/>
          <p:cNvSpPr/>
          <p:nvPr/>
        </p:nvSpPr>
        <p:spPr>
          <a:xfrm>
            <a:off x="3291382" y="4618443"/>
            <a:ext cx="107950" cy="215900"/>
          </a:xfrm>
          <a:custGeom>
            <a:avLst/>
            <a:gdLst/>
            <a:ahLst/>
            <a:cxnLst/>
            <a:rect l="l" t="t" r="r" b="b"/>
            <a:pathLst>
              <a:path w="107950" h="215900">
                <a:moveTo>
                  <a:pt x="107696" y="0"/>
                </a:moveTo>
                <a:lnTo>
                  <a:pt x="0" y="0"/>
                </a:lnTo>
                <a:lnTo>
                  <a:pt x="53848" y="215379"/>
                </a:lnTo>
                <a:lnTo>
                  <a:pt x="107696" y="0"/>
                </a:lnTo>
                <a:close/>
              </a:path>
            </a:pathLst>
          </a:custGeom>
          <a:solidFill>
            <a:srgbClr val="FFFFFF"/>
          </a:solidFill>
        </p:spPr>
        <p:txBody>
          <a:bodyPr wrap="square" lIns="0" tIns="0" rIns="0" bIns="0" rtlCol="0"/>
          <a:lstStyle/>
          <a:p>
            <a:endParaRPr/>
          </a:p>
        </p:txBody>
      </p:sp>
      <p:sp>
        <p:nvSpPr>
          <p:cNvPr id="30" name="object 30"/>
          <p:cNvSpPr/>
          <p:nvPr/>
        </p:nvSpPr>
        <p:spPr>
          <a:xfrm>
            <a:off x="3314776" y="4636706"/>
            <a:ext cx="60960" cy="121920"/>
          </a:xfrm>
          <a:custGeom>
            <a:avLst/>
            <a:gdLst/>
            <a:ahLst/>
            <a:cxnLst/>
            <a:rect l="l" t="t" r="r" b="b"/>
            <a:pathLst>
              <a:path w="60960" h="121920">
                <a:moveTo>
                  <a:pt x="60896" y="0"/>
                </a:moveTo>
                <a:lnTo>
                  <a:pt x="30454" y="121793"/>
                </a:lnTo>
                <a:lnTo>
                  <a:pt x="0" y="0"/>
                </a:lnTo>
              </a:path>
            </a:pathLst>
          </a:custGeom>
          <a:ln w="36536">
            <a:solidFill>
              <a:srgbClr val="000000"/>
            </a:solidFill>
          </a:ln>
        </p:spPr>
        <p:txBody>
          <a:bodyPr wrap="square" lIns="0" tIns="0" rIns="0" bIns="0" rtlCol="0"/>
          <a:lstStyle/>
          <a:p>
            <a:endParaRPr/>
          </a:p>
        </p:txBody>
      </p:sp>
      <p:sp>
        <p:nvSpPr>
          <p:cNvPr id="31" name="object 31"/>
          <p:cNvSpPr/>
          <p:nvPr/>
        </p:nvSpPr>
        <p:spPr>
          <a:xfrm>
            <a:off x="4136859" y="4137380"/>
            <a:ext cx="986790" cy="474980"/>
          </a:xfrm>
          <a:custGeom>
            <a:avLst/>
            <a:gdLst/>
            <a:ahLst/>
            <a:cxnLst/>
            <a:rect l="l" t="t" r="r" b="b"/>
            <a:pathLst>
              <a:path w="986789" h="474979">
                <a:moveTo>
                  <a:pt x="0" y="0"/>
                </a:moveTo>
                <a:lnTo>
                  <a:pt x="986485" y="474967"/>
                </a:lnTo>
              </a:path>
            </a:pathLst>
          </a:custGeom>
          <a:ln w="36536">
            <a:solidFill>
              <a:srgbClr val="000000"/>
            </a:solidFill>
          </a:ln>
        </p:spPr>
        <p:txBody>
          <a:bodyPr wrap="square" lIns="0" tIns="0" rIns="0" bIns="0" rtlCol="0"/>
          <a:lstStyle/>
          <a:p>
            <a:endParaRPr/>
          </a:p>
        </p:txBody>
      </p:sp>
      <p:sp>
        <p:nvSpPr>
          <p:cNvPr id="32" name="object 32"/>
          <p:cNvSpPr/>
          <p:nvPr/>
        </p:nvSpPr>
        <p:spPr>
          <a:xfrm>
            <a:off x="4973789" y="4503077"/>
            <a:ext cx="217804" cy="142240"/>
          </a:xfrm>
          <a:custGeom>
            <a:avLst/>
            <a:gdLst/>
            <a:ahLst/>
            <a:cxnLst/>
            <a:rect l="l" t="t" r="r" b="b"/>
            <a:pathLst>
              <a:path w="217804" h="142239">
                <a:moveTo>
                  <a:pt x="46723" y="0"/>
                </a:moveTo>
                <a:lnTo>
                  <a:pt x="0" y="97028"/>
                </a:lnTo>
                <a:lnTo>
                  <a:pt x="217424" y="141947"/>
                </a:lnTo>
                <a:lnTo>
                  <a:pt x="46723" y="0"/>
                </a:lnTo>
                <a:close/>
              </a:path>
            </a:pathLst>
          </a:custGeom>
          <a:solidFill>
            <a:srgbClr val="FFFFFF"/>
          </a:solidFill>
        </p:spPr>
        <p:txBody>
          <a:bodyPr wrap="square" lIns="0" tIns="0" rIns="0" bIns="0" rtlCol="0"/>
          <a:lstStyle/>
          <a:p>
            <a:endParaRPr/>
          </a:p>
        </p:txBody>
      </p:sp>
      <p:sp>
        <p:nvSpPr>
          <p:cNvPr id="33" name="object 33"/>
          <p:cNvSpPr/>
          <p:nvPr/>
        </p:nvSpPr>
        <p:spPr>
          <a:xfrm>
            <a:off x="5000409" y="4532083"/>
            <a:ext cx="123189" cy="80645"/>
          </a:xfrm>
          <a:custGeom>
            <a:avLst/>
            <a:gdLst/>
            <a:ahLst/>
            <a:cxnLst/>
            <a:rect l="l" t="t" r="r" b="b"/>
            <a:pathLst>
              <a:path w="123189" h="80645">
                <a:moveTo>
                  <a:pt x="26416" y="0"/>
                </a:moveTo>
                <a:lnTo>
                  <a:pt x="122936" y="80264"/>
                </a:lnTo>
                <a:lnTo>
                  <a:pt x="0" y="54864"/>
                </a:lnTo>
              </a:path>
            </a:pathLst>
          </a:custGeom>
          <a:ln w="36536">
            <a:solidFill>
              <a:srgbClr val="000000"/>
            </a:solidFill>
          </a:ln>
        </p:spPr>
        <p:txBody>
          <a:bodyPr wrap="square" lIns="0" tIns="0" rIns="0" bIns="0" rtlCol="0"/>
          <a:lstStyle/>
          <a:p>
            <a:endParaRPr/>
          </a:p>
        </p:txBody>
      </p:sp>
      <p:sp>
        <p:nvSpPr>
          <p:cNvPr id="34" name="object 2"/>
          <p:cNvSpPr txBox="1"/>
          <p:nvPr/>
        </p:nvSpPr>
        <p:spPr>
          <a:xfrm>
            <a:off x="1469165" y="447354"/>
            <a:ext cx="5693635" cy="861774"/>
          </a:xfrm>
          <a:prstGeom prst="rect">
            <a:avLst/>
          </a:prstGeom>
        </p:spPr>
        <p:txBody>
          <a:bodyPr vert="horz" wrap="square" lIns="0" tIns="0" rIns="0" bIns="0" rtlCol="0">
            <a:spAutoFit/>
          </a:bodyPr>
          <a:lstStyle/>
          <a:p>
            <a:pPr marL="12700">
              <a:lnSpc>
                <a:spcPct val="100000"/>
              </a:lnSpc>
            </a:pPr>
            <a:r>
              <a:rPr lang="en-US" sz="2800" b="1" spc="335" dirty="0">
                <a:solidFill>
                  <a:srgbClr val="0070C0"/>
                </a:solidFill>
                <a:latin typeface="PMingLiU"/>
                <a:cs typeface="PMingLiU"/>
              </a:rPr>
              <a:t>ASIDE ON FRAGMENTATION AND REASSEMBLY</a:t>
            </a:r>
            <a:endParaRPr sz="2800" b="1" dirty="0">
              <a:solidFill>
                <a:srgbClr val="0070C0"/>
              </a:solidFill>
              <a:latin typeface="PMingLiU"/>
              <a:cs typeface="PMingLiU"/>
            </a:endParaRPr>
          </a:p>
        </p:txBody>
      </p:sp>
      <p:sp>
        <p:nvSpPr>
          <p:cNvPr id="35" name="object 24"/>
          <p:cNvSpPr txBox="1"/>
          <p:nvPr/>
        </p:nvSpPr>
        <p:spPr>
          <a:xfrm>
            <a:off x="107285" y="6478295"/>
            <a:ext cx="7239000" cy="2765501"/>
          </a:xfrm>
          <a:prstGeom prst="rect">
            <a:avLst/>
          </a:prstGeom>
        </p:spPr>
        <p:txBody>
          <a:bodyPr vert="horz" wrap="square" lIns="0" tIns="0" rIns="0" bIns="0" rtlCol="0">
            <a:spAutoFit/>
          </a:bodyPr>
          <a:lstStyle/>
          <a:p>
            <a:pPr marL="172720" marR="113030" indent="-160020">
              <a:lnSpc>
                <a:spcPct val="122900"/>
              </a:lnSpc>
              <a:buFont typeface="Times New Roman"/>
              <a:buChar char="•"/>
              <a:tabLst>
                <a:tab pos="172720" algn="l"/>
              </a:tabLst>
            </a:pPr>
            <a:r>
              <a:rPr lang="en-US" sz="2800" spc="-5" dirty="0">
                <a:solidFill>
                  <a:srgbClr val="00B050"/>
                </a:solidFill>
                <a:latin typeface="Georgia"/>
                <a:cs typeface="Georgia"/>
              </a:rPr>
              <a:t>Path MTU instead</a:t>
            </a:r>
            <a:r>
              <a:rPr lang="en-US" sz="2800" spc="-5" dirty="0">
                <a:latin typeface="Georgia"/>
                <a:cs typeface="Georgia"/>
              </a:rPr>
              <a:t>:</a:t>
            </a:r>
            <a:r>
              <a:rPr sz="2800" spc="-5" dirty="0">
                <a:latin typeface="Georgia"/>
                <a:cs typeface="Georgia"/>
              </a:rPr>
              <a:t> </a:t>
            </a:r>
            <a:r>
              <a:rPr sz="2800" spc="-15" dirty="0">
                <a:latin typeface="Georgia"/>
                <a:cs typeface="Georgia"/>
              </a:rPr>
              <a:t>M</a:t>
            </a:r>
            <a:r>
              <a:rPr lang="en-US" sz="2800" spc="-15" dirty="0">
                <a:latin typeface="Georgia"/>
                <a:cs typeface="Georgia"/>
              </a:rPr>
              <a:t>odern end-nodes find the right size (1500) instead of asking the routers to fragment. Fields </a:t>
            </a:r>
            <a:r>
              <a:rPr lang="en-US" sz="2800" spc="-15" dirty="0" smtClean="0">
                <a:latin typeface="Georgia"/>
                <a:cs typeface="Georgia"/>
              </a:rPr>
              <a:t>ignored </a:t>
            </a:r>
            <a:r>
              <a:rPr lang="en-US" sz="2800" spc="-15" dirty="0">
                <a:latin typeface="Georgia"/>
                <a:cs typeface="Georgia"/>
              </a:rPr>
              <a:t>by most routers and in your project.</a:t>
            </a:r>
            <a:endParaRPr sz="2800" dirty="0">
              <a:latin typeface="Georgia"/>
              <a:cs typeface="Georgia"/>
            </a:endParaRPr>
          </a:p>
          <a:p>
            <a:pPr marL="172720" marR="5080" indent="-160020">
              <a:lnSpc>
                <a:spcPct val="122900"/>
              </a:lnSpc>
              <a:spcBef>
                <a:spcPts val="900"/>
              </a:spcBef>
              <a:buFont typeface="Times New Roman"/>
              <a:buChar char="•"/>
              <a:tabLst>
                <a:tab pos="172720" algn="l"/>
              </a:tabLst>
            </a:pPr>
            <a:endParaRPr sz="2800" dirty="0">
              <a:latin typeface="Georgia"/>
              <a:cs typeface="Georgi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749698" y="1078529"/>
          <a:ext cx="829543" cy="2286111"/>
        </p:xfrm>
        <a:graphic>
          <a:graphicData uri="http://schemas.openxmlformats.org/drawingml/2006/table">
            <a:tbl>
              <a:tblPr firstRow="1" bandRow="1">
                <a:tableStyleId>{2D5ABB26-0587-4C30-8999-92F81FD0307C}</a:tableStyleId>
              </a:tblPr>
              <a:tblGrid>
                <a:gridCol w="829543">
                  <a:extLst>
                    <a:ext uri="{9D8B030D-6E8A-4147-A177-3AD203B41FA5}">
                      <a16:colId xmlns:a16="http://schemas.microsoft.com/office/drawing/2014/main" val="20000"/>
                    </a:ext>
                  </a:extLst>
                </a:gridCol>
              </a:tblGrid>
              <a:tr h="322592">
                <a:tc>
                  <a:txBody>
                    <a:bodyPr/>
                    <a:lstStyle/>
                    <a:p>
                      <a:pPr marR="20320" algn="ctr">
                        <a:lnSpc>
                          <a:spcPct val="100000"/>
                        </a:lnSpc>
                        <a:spcBef>
                          <a:spcPts val="795"/>
                        </a:spcBef>
                      </a:pPr>
                      <a:r>
                        <a:rPr sz="1000" i="1" spc="5" dirty="0">
                          <a:latin typeface="Arial"/>
                          <a:cs typeface="Arial"/>
                        </a:rPr>
                        <a:t>application</a:t>
                      </a:r>
                      <a:endParaRPr sz="1000">
                        <a:latin typeface="Arial"/>
                        <a:cs typeface="Arial"/>
                      </a:endParaRPr>
                    </a:p>
                  </a:txBody>
                  <a:tcPr marL="0" marR="0" marT="10096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0"/>
                  </a:ext>
                </a:extLst>
              </a:tr>
              <a:tr h="322605">
                <a:tc>
                  <a:txBody>
                    <a:bodyPr/>
                    <a:lstStyle/>
                    <a:p>
                      <a:pPr>
                        <a:lnSpc>
                          <a:spcPct val="100000"/>
                        </a:lnSpc>
                        <a:spcBef>
                          <a:spcPts val="5"/>
                        </a:spcBef>
                      </a:pPr>
                      <a:endParaRPr sz="1000">
                        <a:latin typeface="Times New Roman"/>
                        <a:cs typeface="Times New Roman"/>
                      </a:endParaRPr>
                    </a:p>
                    <a:p>
                      <a:pPr marR="19050" algn="ctr">
                        <a:lnSpc>
                          <a:spcPct val="100000"/>
                        </a:lnSpc>
                        <a:spcBef>
                          <a:spcPts val="5"/>
                        </a:spcBef>
                      </a:pPr>
                      <a:r>
                        <a:rPr sz="1000" i="1" spc="5" dirty="0">
                          <a:latin typeface="Arial"/>
                          <a:cs typeface="Arial"/>
                        </a:rPr>
                        <a:t>presentation</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1"/>
                  </a:ext>
                </a:extLst>
              </a:tr>
              <a:tr h="322605">
                <a:tc>
                  <a:txBody>
                    <a:bodyPr/>
                    <a:lstStyle/>
                    <a:p>
                      <a:pPr marL="181610" marR="244475" indent="-46355">
                        <a:lnSpc>
                          <a:spcPts val="1090"/>
                        </a:lnSpc>
                        <a:spcBef>
                          <a:spcPts val="560"/>
                        </a:spcBef>
                      </a:pPr>
                      <a:r>
                        <a:rPr sz="1000" i="1" dirty="0">
                          <a:latin typeface="Arial"/>
                          <a:cs typeface="Arial"/>
                        </a:rPr>
                        <a:t>session  </a:t>
                      </a:r>
                      <a:r>
                        <a:rPr sz="1000" i="1" spc="5" dirty="0">
                          <a:latin typeface="Arial"/>
                          <a:cs typeface="Arial"/>
                        </a:rPr>
                        <a:t>(null)</a:t>
                      </a:r>
                      <a:endParaRPr sz="1000">
                        <a:latin typeface="Arial"/>
                        <a:cs typeface="Arial"/>
                      </a:endParaRPr>
                    </a:p>
                  </a:txBody>
                  <a:tcPr marL="0" marR="0" marT="71120"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2"/>
                  </a:ext>
                </a:extLst>
              </a:tr>
              <a:tr h="322592">
                <a:tc>
                  <a:txBody>
                    <a:bodyPr/>
                    <a:lstStyle/>
                    <a:p>
                      <a:pPr>
                        <a:lnSpc>
                          <a:spcPct val="100000"/>
                        </a:lnSpc>
                        <a:spcBef>
                          <a:spcPts val="5"/>
                        </a:spcBef>
                      </a:pPr>
                      <a:endParaRPr sz="1000">
                        <a:latin typeface="Times New Roman"/>
                        <a:cs typeface="Times New Roman"/>
                      </a:endParaRPr>
                    </a:p>
                    <a:p>
                      <a:pPr marR="35560" algn="ctr">
                        <a:lnSpc>
                          <a:spcPct val="100000"/>
                        </a:lnSpc>
                        <a:spcBef>
                          <a:spcPts val="5"/>
                        </a:spcBef>
                      </a:pPr>
                      <a:r>
                        <a:rPr sz="1000" i="1" spc="5" dirty="0">
                          <a:latin typeface="Arial"/>
                          <a:cs typeface="Arial"/>
                        </a:rPr>
                        <a:t>transport</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3"/>
                  </a:ext>
                </a:extLst>
              </a:tr>
              <a:tr h="322605">
                <a:tc>
                  <a:txBody>
                    <a:bodyPr/>
                    <a:lstStyle/>
                    <a:p>
                      <a:pPr>
                        <a:lnSpc>
                          <a:spcPct val="100000"/>
                        </a:lnSpc>
                        <a:spcBef>
                          <a:spcPts val="5"/>
                        </a:spcBef>
                      </a:pPr>
                      <a:endParaRPr sz="1000">
                        <a:latin typeface="Times New Roman"/>
                        <a:cs typeface="Times New Roman"/>
                      </a:endParaRPr>
                    </a:p>
                    <a:p>
                      <a:pPr marR="93345" algn="ctr">
                        <a:lnSpc>
                          <a:spcPct val="100000"/>
                        </a:lnSpc>
                        <a:spcBef>
                          <a:spcPts val="5"/>
                        </a:spcBef>
                      </a:pPr>
                      <a:r>
                        <a:rPr sz="1000" i="1" spc="5" dirty="0">
                          <a:latin typeface="Arial"/>
                          <a:cs typeface="Arial"/>
                        </a:rPr>
                        <a:t>network</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4"/>
                  </a:ext>
                </a:extLst>
              </a:tr>
              <a:tr h="322592">
                <a:tc>
                  <a:txBody>
                    <a:bodyPr/>
                    <a:lstStyle/>
                    <a:p>
                      <a:pPr>
                        <a:lnSpc>
                          <a:spcPct val="100000"/>
                        </a:lnSpc>
                        <a:spcBef>
                          <a:spcPts val="5"/>
                        </a:spcBef>
                      </a:pPr>
                      <a:endParaRPr sz="1000">
                        <a:latin typeface="Times New Roman"/>
                        <a:cs typeface="Times New Roman"/>
                      </a:endParaRPr>
                    </a:p>
                    <a:p>
                      <a:pPr marR="64769" algn="ctr">
                        <a:lnSpc>
                          <a:spcPct val="100000"/>
                        </a:lnSpc>
                        <a:spcBef>
                          <a:spcPts val="5"/>
                        </a:spcBef>
                      </a:pPr>
                      <a:r>
                        <a:rPr sz="1000" i="1" spc="5" dirty="0">
                          <a:latin typeface="Arial"/>
                          <a:cs typeface="Arial"/>
                        </a:rPr>
                        <a:t>data</a:t>
                      </a:r>
                      <a:r>
                        <a:rPr sz="1000" i="1" spc="-85" dirty="0">
                          <a:latin typeface="Arial"/>
                          <a:cs typeface="Arial"/>
                        </a:rPr>
                        <a:t> </a:t>
                      </a:r>
                      <a:r>
                        <a:rPr sz="1000" i="1" spc="5" dirty="0">
                          <a:latin typeface="Arial"/>
                          <a:cs typeface="Arial"/>
                        </a:rPr>
                        <a:t>link</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5"/>
                  </a:ext>
                </a:extLst>
              </a:tr>
              <a:tr h="322605">
                <a:tc>
                  <a:txBody>
                    <a:bodyPr/>
                    <a:lstStyle/>
                    <a:p>
                      <a:pPr marR="78740" algn="ctr">
                        <a:lnSpc>
                          <a:spcPct val="100000"/>
                        </a:lnSpc>
                        <a:spcBef>
                          <a:spcPts val="795"/>
                        </a:spcBef>
                      </a:pPr>
                      <a:r>
                        <a:rPr sz="1000" i="1" spc="5" dirty="0">
                          <a:latin typeface="Arial"/>
                          <a:cs typeface="Arial"/>
                        </a:rPr>
                        <a:t>physical</a:t>
                      </a:r>
                      <a:endParaRPr sz="1000">
                        <a:latin typeface="Arial"/>
                        <a:cs typeface="Arial"/>
                      </a:endParaRPr>
                    </a:p>
                  </a:txBody>
                  <a:tcPr marL="0" marR="0" marT="10096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6"/>
                  </a:ext>
                </a:extLst>
              </a:tr>
            </a:tbl>
          </a:graphicData>
        </a:graphic>
      </p:graphicFrame>
      <p:graphicFrame>
        <p:nvGraphicFramePr>
          <p:cNvPr id="3" name="object 3"/>
          <p:cNvGraphicFramePr>
            <a:graphicFrameLocks noGrp="1"/>
          </p:cNvGraphicFramePr>
          <p:nvPr/>
        </p:nvGraphicFramePr>
        <p:xfrm>
          <a:off x="4574813" y="1124617"/>
          <a:ext cx="829543" cy="2286124"/>
        </p:xfrm>
        <a:graphic>
          <a:graphicData uri="http://schemas.openxmlformats.org/drawingml/2006/table">
            <a:tbl>
              <a:tblPr firstRow="1" bandRow="1">
                <a:tableStyleId>{2D5ABB26-0587-4C30-8999-92F81FD0307C}</a:tableStyleId>
              </a:tblPr>
              <a:tblGrid>
                <a:gridCol w="829543">
                  <a:extLst>
                    <a:ext uri="{9D8B030D-6E8A-4147-A177-3AD203B41FA5}">
                      <a16:colId xmlns:a16="http://schemas.microsoft.com/office/drawing/2014/main" val="20000"/>
                    </a:ext>
                  </a:extLst>
                </a:gridCol>
              </a:tblGrid>
              <a:tr h="322592">
                <a:tc>
                  <a:txBody>
                    <a:bodyPr/>
                    <a:lstStyle/>
                    <a:p>
                      <a:pPr marR="20320" algn="ctr">
                        <a:lnSpc>
                          <a:spcPct val="100000"/>
                        </a:lnSpc>
                        <a:spcBef>
                          <a:spcPts val="795"/>
                        </a:spcBef>
                      </a:pPr>
                      <a:r>
                        <a:rPr sz="1000" i="1" spc="5" dirty="0">
                          <a:latin typeface="Arial"/>
                          <a:cs typeface="Arial"/>
                        </a:rPr>
                        <a:t>application</a:t>
                      </a:r>
                      <a:endParaRPr sz="1000">
                        <a:latin typeface="Arial"/>
                        <a:cs typeface="Arial"/>
                      </a:endParaRPr>
                    </a:p>
                  </a:txBody>
                  <a:tcPr marL="0" marR="0" marT="10096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0"/>
                  </a:ext>
                </a:extLst>
              </a:tr>
              <a:tr h="322605">
                <a:tc>
                  <a:txBody>
                    <a:bodyPr/>
                    <a:lstStyle/>
                    <a:p>
                      <a:pPr>
                        <a:lnSpc>
                          <a:spcPct val="100000"/>
                        </a:lnSpc>
                        <a:spcBef>
                          <a:spcPts val="5"/>
                        </a:spcBef>
                      </a:pPr>
                      <a:endParaRPr sz="1000">
                        <a:latin typeface="Times New Roman"/>
                        <a:cs typeface="Times New Roman"/>
                      </a:endParaRPr>
                    </a:p>
                    <a:p>
                      <a:pPr marR="19050" algn="ctr">
                        <a:lnSpc>
                          <a:spcPct val="100000"/>
                        </a:lnSpc>
                        <a:spcBef>
                          <a:spcPts val="5"/>
                        </a:spcBef>
                      </a:pPr>
                      <a:r>
                        <a:rPr sz="1000" i="1" spc="5" dirty="0">
                          <a:latin typeface="Arial"/>
                          <a:cs typeface="Arial"/>
                        </a:rPr>
                        <a:t>presentation</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1"/>
                  </a:ext>
                </a:extLst>
              </a:tr>
              <a:tr h="322592">
                <a:tc>
                  <a:txBody>
                    <a:bodyPr/>
                    <a:lstStyle/>
                    <a:p>
                      <a:pPr marL="181610" marR="244475" indent="-46355">
                        <a:lnSpc>
                          <a:spcPts val="1090"/>
                        </a:lnSpc>
                        <a:spcBef>
                          <a:spcPts val="560"/>
                        </a:spcBef>
                      </a:pPr>
                      <a:r>
                        <a:rPr sz="1000" i="1" dirty="0">
                          <a:latin typeface="Arial"/>
                          <a:cs typeface="Arial"/>
                        </a:rPr>
                        <a:t>session  </a:t>
                      </a:r>
                      <a:r>
                        <a:rPr sz="1000" i="1" spc="5" dirty="0">
                          <a:latin typeface="Arial"/>
                          <a:cs typeface="Arial"/>
                        </a:rPr>
                        <a:t>(null)</a:t>
                      </a:r>
                      <a:endParaRPr sz="1000">
                        <a:latin typeface="Arial"/>
                        <a:cs typeface="Arial"/>
                      </a:endParaRPr>
                    </a:p>
                  </a:txBody>
                  <a:tcPr marL="0" marR="0" marT="71120"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2"/>
                  </a:ext>
                </a:extLst>
              </a:tr>
              <a:tr h="322605">
                <a:tc>
                  <a:txBody>
                    <a:bodyPr/>
                    <a:lstStyle/>
                    <a:p>
                      <a:pPr>
                        <a:lnSpc>
                          <a:spcPct val="100000"/>
                        </a:lnSpc>
                        <a:spcBef>
                          <a:spcPts val="5"/>
                        </a:spcBef>
                      </a:pPr>
                      <a:endParaRPr sz="1000">
                        <a:latin typeface="Times New Roman"/>
                        <a:cs typeface="Times New Roman"/>
                      </a:endParaRPr>
                    </a:p>
                    <a:p>
                      <a:pPr marR="35560" algn="ctr">
                        <a:lnSpc>
                          <a:spcPct val="100000"/>
                        </a:lnSpc>
                        <a:spcBef>
                          <a:spcPts val="5"/>
                        </a:spcBef>
                      </a:pPr>
                      <a:r>
                        <a:rPr sz="1000" i="1" spc="5" dirty="0">
                          <a:latin typeface="Arial"/>
                          <a:cs typeface="Arial"/>
                        </a:rPr>
                        <a:t>transport</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3"/>
                  </a:ext>
                </a:extLst>
              </a:tr>
              <a:tr h="322605">
                <a:tc>
                  <a:txBody>
                    <a:bodyPr/>
                    <a:lstStyle/>
                    <a:p>
                      <a:pPr>
                        <a:lnSpc>
                          <a:spcPct val="100000"/>
                        </a:lnSpc>
                        <a:spcBef>
                          <a:spcPts val="5"/>
                        </a:spcBef>
                      </a:pPr>
                      <a:endParaRPr sz="1000">
                        <a:latin typeface="Times New Roman"/>
                        <a:cs typeface="Times New Roman"/>
                      </a:endParaRPr>
                    </a:p>
                    <a:p>
                      <a:pPr marR="93345" algn="ctr">
                        <a:lnSpc>
                          <a:spcPct val="100000"/>
                        </a:lnSpc>
                        <a:spcBef>
                          <a:spcPts val="5"/>
                        </a:spcBef>
                      </a:pPr>
                      <a:r>
                        <a:rPr sz="1000" i="1" spc="5" dirty="0">
                          <a:latin typeface="Arial"/>
                          <a:cs typeface="Arial"/>
                        </a:rPr>
                        <a:t>network</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4"/>
                  </a:ext>
                </a:extLst>
              </a:tr>
              <a:tr h="322592">
                <a:tc>
                  <a:txBody>
                    <a:bodyPr/>
                    <a:lstStyle/>
                    <a:p>
                      <a:pPr>
                        <a:lnSpc>
                          <a:spcPct val="100000"/>
                        </a:lnSpc>
                        <a:spcBef>
                          <a:spcPts val="5"/>
                        </a:spcBef>
                      </a:pPr>
                      <a:endParaRPr sz="1000">
                        <a:latin typeface="Times New Roman"/>
                        <a:cs typeface="Times New Roman"/>
                      </a:endParaRPr>
                    </a:p>
                    <a:p>
                      <a:pPr marR="64769" algn="ctr">
                        <a:lnSpc>
                          <a:spcPct val="100000"/>
                        </a:lnSpc>
                        <a:spcBef>
                          <a:spcPts val="5"/>
                        </a:spcBef>
                      </a:pPr>
                      <a:r>
                        <a:rPr sz="1000" i="1" spc="5" dirty="0">
                          <a:latin typeface="Arial"/>
                          <a:cs typeface="Arial"/>
                        </a:rPr>
                        <a:t>data</a:t>
                      </a:r>
                      <a:r>
                        <a:rPr sz="1000" i="1" spc="-85" dirty="0">
                          <a:latin typeface="Arial"/>
                          <a:cs typeface="Arial"/>
                        </a:rPr>
                        <a:t> </a:t>
                      </a:r>
                      <a:r>
                        <a:rPr sz="1000" i="1" spc="5" dirty="0">
                          <a:latin typeface="Arial"/>
                          <a:cs typeface="Arial"/>
                        </a:rPr>
                        <a:t>link</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5"/>
                  </a:ext>
                </a:extLst>
              </a:tr>
              <a:tr h="322605">
                <a:tc>
                  <a:txBody>
                    <a:bodyPr/>
                    <a:lstStyle/>
                    <a:p>
                      <a:pPr marR="78740" algn="ctr">
                        <a:lnSpc>
                          <a:spcPct val="100000"/>
                        </a:lnSpc>
                        <a:spcBef>
                          <a:spcPts val="795"/>
                        </a:spcBef>
                      </a:pPr>
                      <a:r>
                        <a:rPr sz="1000" i="1" spc="5" dirty="0">
                          <a:latin typeface="Arial"/>
                          <a:cs typeface="Arial"/>
                        </a:rPr>
                        <a:t>physical</a:t>
                      </a:r>
                      <a:endParaRPr sz="1000">
                        <a:latin typeface="Arial"/>
                        <a:cs typeface="Arial"/>
                      </a:endParaRPr>
                    </a:p>
                  </a:txBody>
                  <a:tcPr marL="0" marR="0" marT="10096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6"/>
                  </a:ext>
                </a:extLst>
              </a:tr>
            </a:tbl>
          </a:graphicData>
        </a:graphic>
      </p:graphicFrame>
      <p:sp>
        <p:nvSpPr>
          <p:cNvPr id="4" name="object 4"/>
          <p:cNvSpPr/>
          <p:nvPr/>
        </p:nvSpPr>
        <p:spPr>
          <a:xfrm>
            <a:off x="1996313" y="4952034"/>
            <a:ext cx="968375" cy="230504"/>
          </a:xfrm>
          <a:custGeom>
            <a:avLst/>
            <a:gdLst/>
            <a:ahLst/>
            <a:cxnLst/>
            <a:rect l="l" t="t" r="r" b="b"/>
            <a:pathLst>
              <a:path w="968375" h="230504">
                <a:moveTo>
                  <a:pt x="0" y="230428"/>
                </a:moveTo>
                <a:lnTo>
                  <a:pt x="967800" y="230428"/>
                </a:lnTo>
                <a:lnTo>
                  <a:pt x="967800" y="0"/>
                </a:lnTo>
                <a:lnTo>
                  <a:pt x="0" y="0"/>
                </a:lnTo>
                <a:lnTo>
                  <a:pt x="0" y="230428"/>
                </a:lnTo>
                <a:close/>
              </a:path>
            </a:pathLst>
          </a:custGeom>
          <a:ln w="4608">
            <a:solidFill>
              <a:srgbClr val="000000"/>
            </a:solidFill>
          </a:ln>
        </p:spPr>
        <p:txBody>
          <a:bodyPr wrap="square" lIns="0" tIns="0" rIns="0" bIns="0" rtlCol="0"/>
          <a:lstStyle/>
          <a:p>
            <a:endParaRPr/>
          </a:p>
        </p:txBody>
      </p:sp>
      <p:sp>
        <p:nvSpPr>
          <p:cNvPr id="5" name="object 5"/>
          <p:cNvSpPr/>
          <p:nvPr/>
        </p:nvSpPr>
        <p:spPr>
          <a:xfrm>
            <a:off x="2457170" y="4952034"/>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6" name="object 6"/>
          <p:cNvSpPr/>
          <p:nvPr/>
        </p:nvSpPr>
        <p:spPr>
          <a:xfrm>
            <a:off x="2226741" y="4952034"/>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7" name="object 7"/>
          <p:cNvSpPr txBox="1"/>
          <p:nvPr/>
        </p:nvSpPr>
        <p:spPr>
          <a:xfrm>
            <a:off x="2019464" y="4963286"/>
            <a:ext cx="671195"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NH TH</a:t>
            </a:r>
            <a:r>
              <a:rPr sz="1000" i="1" spc="175" dirty="0">
                <a:latin typeface="Arial"/>
                <a:cs typeface="Arial"/>
              </a:rPr>
              <a:t> </a:t>
            </a:r>
            <a:r>
              <a:rPr sz="1000" i="1" spc="10" dirty="0">
                <a:latin typeface="Arial"/>
                <a:cs typeface="Arial"/>
              </a:rPr>
              <a:t>AH</a:t>
            </a:r>
            <a:endParaRPr sz="1000">
              <a:latin typeface="Arial"/>
              <a:cs typeface="Arial"/>
            </a:endParaRPr>
          </a:p>
        </p:txBody>
      </p:sp>
      <p:sp>
        <p:nvSpPr>
          <p:cNvPr id="8" name="object 8"/>
          <p:cNvSpPr/>
          <p:nvPr/>
        </p:nvSpPr>
        <p:spPr>
          <a:xfrm>
            <a:off x="4623206" y="4859858"/>
            <a:ext cx="968375" cy="230504"/>
          </a:xfrm>
          <a:custGeom>
            <a:avLst/>
            <a:gdLst/>
            <a:ahLst/>
            <a:cxnLst/>
            <a:rect l="l" t="t" r="r" b="b"/>
            <a:pathLst>
              <a:path w="968375" h="230504">
                <a:moveTo>
                  <a:pt x="0" y="230428"/>
                </a:moveTo>
                <a:lnTo>
                  <a:pt x="967800" y="230428"/>
                </a:lnTo>
                <a:lnTo>
                  <a:pt x="967800" y="0"/>
                </a:lnTo>
                <a:lnTo>
                  <a:pt x="0" y="0"/>
                </a:lnTo>
                <a:lnTo>
                  <a:pt x="0" y="230428"/>
                </a:lnTo>
                <a:close/>
              </a:path>
            </a:pathLst>
          </a:custGeom>
          <a:ln w="4608">
            <a:solidFill>
              <a:srgbClr val="000000"/>
            </a:solidFill>
          </a:ln>
        </p:spPr>
        <p:txBody>
          <a:bodyPr wrap="square" lIns="0" tIns="0" rIns="0" bIns="0" rtlCol="0"/>
          <a:lstStyle/>
          <a:p>
            <a:endParaRPr/>
          </a:p>
        </p:txBody>
      </p:sp>
      <p:sp>
        <p:nvSpPr>
          <p:cNvPr id="9" name="object 9"/>
          <p:cNvSpPr/>
          <p:nvPr/>
        </p:nvSpPr>
        <p:spPr>
          <a:xfrm>
            <a:off x="5084064" y="4859858"/>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10" name="object 10"/>
          <p:cNvSpPr/>
          <p:nvPr/>
        </p:nvSpPr>
        <p:spPr>
          <a:xfrm>
            <a:off x="4853635" y="4859858"/>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11" name="object 11"/>
          <p:cNvSpPr txBox="1"/>
          <p:nvPr/>
        </p:nvSpPr>
        <p:spPr>
          <a:xfrm>
            <a:off x="4646357" y="4871123"/>
            <a:ext cx="671195"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NH TH</a:t>
            </a:r>
            <a:r>
              <a:rPr sz="1000" i="1" spc="175" dirty="0">
                <a:latin typeface="Arial"/>
                <a:cs typeface="Arial"/>
              </a:rPr>
              <a:t> </a:t>
            </a:r>
            <a:r>
              <a:rPr sz="1000" i="1" spc="10" dirty="0">
                <a:latin typeface="Arial"/>
                <a:cs typeface="Arial"/>
              </a:rPr>
              <a:t>AH</a:t>
            </a:r>
            <a:endParaRPr sz="1000">
              <a:latin typeface="Arial"/>
              <a:cs typeface="Arial"/>
            </a:endParaRPr>
          </a:p>
        </p:txBody>
      </p:sp>
      <p:sp>
        <p:nvSpPr>
          <p:cNvPr id="12" name="object 12"/>
          <p:cNvSpPr/>
          <p:nvPr/>
        </p:nvSpPr>
        <p:spPr>
          <a:xfrm>
            <a:off x="5729262" y="2832087"/>
            <a:ext cx="1244600" cy="230504"/>
          </a:xfrm>
          <a:custGeom>
            <a:avLst/>
            <a:gdLst/>
            <a:ahLst/>
            <a:cxnLst/>
            <a:rect l="l" t="t" r="r" b="b"/>
            <a:pathLst>
              <a:path w="1244600" h="230505">
                <a:moveTo>
                  <a:pt x="0" y="230428"/>
                </a:moveTo>
                <a:lnTo>
                  <a:pt x="1244315" y="230428"/>
                </a:lnTo>
                <a:lnTo>
                  <a:pt x="1244315" y="0"/>
                </a:lnTo>
                <a:lnTo>
                  <a:pt x="0" y="0"/>
                </a:lnTo>
                <a:lnTo>
                  <a:pt x="0" y="230428"/>
                </a:lnTo>
                <a:close/>
              </a:path>
            </a:pathLst>
          </a:custGeom>
          <a:ln w="4608">
            <a:solidFill>
              <a:srgbClr val="000000"/>
            </a:solidFill>
          </a:ln>
        </p:spPr>
        <p:txBody>
          <a:bodyPr wrap="square" lIns="0" tIns="0" rIns="0" bIns="0" rtlCol="0"/>
          <a:lstStyle/>
          <a:p>
            <a:endParaRPr/>
          </a:p>
        </p:txBody>
      </p:sp>
      <p:sp>
        <p:nvSpPr>
          <p:cNvPr id="13" name="object 13"/>
          <p:cNvSpPr/>
          <p:nvPr/>
        </p:nvSpPr>
        <p:spPr>
          <a:xfrm>
            <a:off x="6466637" y="2832087"/>
            <a:ext cx="0" cy="230504"/>
          </a:xfrm>
          <a:custGeom>
            <a:avLst/>
            <a:gdLst/>
            <a:ahLst/>
            <a:cxnLst/>
            <a:rect l="l" t="t" r="r" b="b"/>
            <a:pathLst>
              <a:path h="230505">
                <a:moveTo>
                  <a:pt x="0" y="0"/>
                </a:moveTo>
                <a:lnTo>
                  <a:pt x="0" y="230428"/>
                </a:lnTo>
                <a:lnTo>
                  <a:pt x="0" y="184340"/>
                </a:lnTo>
              </a:path>
            </a:pathLst>
          </a:custGeom>
          <a:ln w="4608">
            <a:solidFill>
              <a:srgbClr val="000000"/>
            </a:solidFill>
          </a:ln>
        </p:spPr>
        <p:txBody>
          <a:bodyPr wrap="square" lIns="0" tIns="0" rIns="0" bIns="0" rtlCol="0"/>
          <a:lstStyle/>
          <a:p>
            <a:endParaRPr/>
          </a:p>
        </p:txBody>
      </p:sp>
      <p:sp>
        <p:nvSpPr>
          <p:cNvPr id="14" name="object 14"/>
          <p:cNvSpPr/>
          <p:nvPr/>
        </p:nvSpPr>
        <p:spPr>
          <a:xfrm>
            <a:off x="6190119" y="2832087"/>
            <a:ext cx="0" cy="230504"/>
          </a:xfrm>
          <a:custGeom>
            <a:avLst/>
            <a:gdLst/>
            <a:ahLst/>
            <a:cxnLst/>
            <a:rect l="l" t="t" r="r" b="b"/>
            <a:pathLst>
              <a:path h="230505">
                <a:moveTo>
                  <a:pt x="0" y="0"/>
                </a:moveTo>
                <a:lnTo>
                  <a:pt x="0" y="230428"/>
                </a:lnTo>
              </a:path>
            </a:pathLst>
          </a:custGeom>
          <a:ln w="4608">
            <a:solidFill>
              <a:srgbClr val="000000"/>
            </a:solidFill>
          </a:ln>
        </p:spPr>
        <p:txBody>
          <a:bodyPr wrap="square" lIns="0" tIns="0" rIns="0" bIns="0" rtlCol="0"/>
          <a:lstStyle/>
          <a:p>
            <a:endParaRPr/>
          </a:p>
        </p:txBody>
      </p:sp>
      <p:sp>
        <p:nvSpPr>
          <p:cNvPr id="15" name="object 15"/>
          <p:cNvSpPr/>
          <p:nvPr/>
        </p:nvSpPr>
        <p:spPr>
          <a:xfrm>
            <a:off x="6005779" y="2832087"/>
            <a:ext cx="0" cy="230504"/>
          </a:xfrm>
          <a:custGeom>
            <a:avLst/>
            <a:gdLst/>
            <a:ahLst/>
            <a:cxnLst/>
            <a:rect l="l" t="t" r="r" b="b"/>
            <a:pathLst>
              <a:path h="230505">
                <a:moveTo>
                  <a:pt x="0" y="0"/>
                </a:moveTo>
                <a:lnTo>
                  <a:pt x="0" y="230428"/>
                </a:lnTo>
              </a:path>
            </a:pathLst>
          </a:custGeom>
          <a:ln w="4608">
            <a:solidFill>
              <a:srgbClr val="000000"/>
            </a:solidFill>
          </a:ln>
        </p:spPr>
        <p:txBody>
          <a:bodyPr wrap="square" lIns="0" tIns="0" rIns="0" bIns="0" rtlCol="0"/>
          <a:lstStyle/>
          <a:p>
            <a:endParaRPr/>
          </a:p>
        </p:txBody>
      </p:sp>
      <p:sp>
        <p:nvSpPr>
          <p:cNvPr id="16" name="object 16"/>
          <p:cNvSpPr txBox="1"/>
          <p:nvPr/>
        </p:nvSpPr>
        <p:spPr>
          <a:xfrm>
            <a:off x="5762650" y="2843352"/>
            <a:ext cx="89344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DH NH TH</a:t>
            </a:r>
            <a:r>
              <a:rPr sz="1000" i="1" spc="170" dirty="0">
                <a:latin typeface="Arial"/>
                <a:cs typeface="Arial"/>
              </a:rPr>
              <a:t> </a:t>
            </a:r>
            <a:r>
              <a:rPr sz="1000" i="1" spc="10" dirty="0">
                <a:latin typeface="Arial"/>
                <a:cs typeface="Arial"/>
              </a:rPr>
              <a:t>AH</a:t>
            </a:r>
            <a:endParaRPr sz="1000">
              <a:latin typeface="Arial"/>
              <a:cs typeface="Arial"/>
            </a:endParaRPr>
          </a:p>
        </p:txBody>
      </p:sp>
      <p:sp>
        <p:nvSpPr>
          <p:cNvPr id="17" name="object 17"/>
          <p:cNvSpPr/>
          <p:nvPr/>
        </p:nvSpPr>
        <p:spPr>
          <a:xfrm>
            <a:off x="2365006" y="1495602"/>
            <a:ext cx="553085" cy="230504"/>
          </a:xfrm>
          <a:custGeom>
            <a:avLst/>
            <a:gdLst/>
            <a:ahLst/>
            <a:cxnLst/>
            <a:rect l="l" t="t" r="r" b="b"/>
            <a:pathLst>
              <a:path w="553085" h="230505">
                <a:moveTo>
                  <a:pt x="0" y="230428"/>
                </a:moveTo>
                <a:lnTo>
                  <a:pt x="553029" y="230428"/>
                </a:lnTo>
                <a:lnTo>
                  <a:pt x="553029" y="0"/>
                </a:lnTo>
                <a:lnTo>
                  <a:pt x="0" y="0"/>
                </a:lnTo>
                <a:lnTo>
                  <a:pt x="0" y="230428"/>
                </a:lnTo>
                <a:close/>
              </a:path>
            </a:pathLst>
          </a:custGeom>
          <a:ln w="4608">
            <a:solidFill>
              <a:srgbClr val="000000"/>
            </a:solidFill>
          </a:ln>
        </p:spPr>
        <p:txBody>
          <a:bodyPr wrap="square" lIns="0" tIns="0" rIns="0" bIns="0" rtlCol="0"/>
          <a:lstStyle/>
          <a:p>
            <a:endParaRPr/>
          </a:p>
        </p:txBody>
      </p:sp>
      <p:sp>
        <p:nvSpPr>
          <p:cNvPr id="18" name="object 18"/>
          <p:cNvSpPr/>
          <p:nvPr/>
        </p:nvSpPr>
        <p:spPr>
          <a:xfrm>
            <a:off x="2365006" y="1126921"/>
            <a:ext cx="553085" cy="230504"/>
          </a:xfrm>
          <a:custGeom>
            <a:avLst/>
            <a:gdLst/>
            <a:ahLst/>
            <a:cxnLst/>
            <a:rect l="l" t="t" r="r" b="b"/>
            <a:pathLst>
              <a:path w="553085" h="230505">
                <a:moveTo>
                  <a:pt x="0" y="230428"/>
                </a:moveTo>
                <a:lnTo>
                  <a:pt x="553029" y="230428"/>
                </a:lnTo>
                <a:lnTo>
                  <a:pt x="553029" y="0"/>
                </a:lnTo>
                <a:lnTo>
                  <a:pt x="0" y="0"/>
                </a:lnTo>
                <a:lnTo>
                  <a:pt x="0" y="230428"/>
                </a:lnTo>
                <a:close/>
              </a:path>
            </a:pathLst>
          </a:custGeom>
          <a:ln w="4608">
            <a:solidFill>
              <a:srgbClr val="000000"/>
            </a:solidFill>
          </a:ln>
        </p:spPr>
        <p:txBody>
          <a:bodyPr wrap="square" lIns="0" tIns="0" rIns="0" bIns="0" rtlCol="0"/>
          <a:lstStyle/>
          <a:p>
            <a:endParaRPr/>
          </a:p>
        </p:txBody>
      </p:sp>
      <p:sp>
        <p:nvSpPr>
          <p:cNvPr id="19" name="object 19"/>
          <p:cNvSpPr/>
          <p:nvPr/>
        </p:nvSpPr>
        <p:spPr>
          <a:xfrm>
            <a:off x="2365006" y="1818208"/>
            <a:ext cx="553085" cy="230504"/>
          </a:xfrm>
          <a:custGeom>
            <a:avLst/>
            <a:gdLst/>
            <a:ahLst/>
            <a:cxnLst/>
            <a:rect l="l" t="t" r="r" b="b"/>
            <a:pathLst>
              <a:path w="553085" h="230505">
                <a:moveTo>
                  <a:pt x="0" y="230428"/>
                </a:moveTo>
                <a:lnTo>
                  <a:pt x="553029" y="230428"/>
                </a:lnTo>
                <a:lnTo>
                  <a:pt x="553029" y="0"/>
                </a:lnTo>
                <a:lnTo>
                  <a:pt x="0" y="0"/>
                </a:lnTo>
                <a:lnTo>
                  <a:pt x="0" y="230428"/>
                </a:lnTo>
                <a:close/>
              </a:path>
            </a:pathLst>
          </a:custGeom>
          <a:ln w="4608">
            <a:solidFill>
              <a:srgbClr val="000000"/>
            </a:solidFill>
          </a:ln>
        </p:spPr>
        <p:txBody>
          <a:bodyPr wrap="square" lIns="0" tIns="0" rIns="0" bIns="0" rtlCol="0"/>
          <a:lstStyle/>
          <a:p>
            <a:endParaRPr/>
          </a:p>
        </p:txBody>
      </p:sp>
      <p:sp>
        <p:nvSpPr>
          <p:cNvPr id="20" name="object 20"/>
          <p:cNvSpPr/>
          <p:nvPr/>
        </p:nvSpPr>
        <p:spPr>
          <a:xfrm>
            <a:off x="2134577" y="2140800"/>
            <a:ext cx="783590" cy="230504"/>
          </a:xfrm>
          <a:custGeom>
            <a:avLst/>
            <a:gdLst/>
            <a:ahLst/>
            <a:cxnLst/>
            <a:rect l="l" t="t" r="r" b="b"/>
            <a:pathLst>
              <a:path w="783589" h="230505">
                <a:moveTo>
                  <a:pt x="0" y="230428"/>
                </a:moveTo>
                <a:lnTo>
                  <a:pt x="783457" y="230428"/>
                </a:lnTo>
                <a:lnTo>
                  <a:pt x="783457" y="0"/>
                </a:lnTo>
                <a:lnTo>
                  <a:pt x="0" y="0"/>
                </a:lnTo>
                <a:lnTo>
                  <a:pt x="0" y="230428"/>
                </a:lnTo>
                <a:close/>
              </a:path>
            </a:pathLst>
          </a:custGeom>
          <a:ln w="4608">
            <a:solidFill>
              <a:srgbClr val="000000"/>
            </a:solidFill>
          </a:ln>
        </p:spPr>
        <p:txBody>
          <a:bodyPr wrap="square" lIns="0" tIns="0" rIns="0" bIns="0" rtlCol="0"/>
          <a:lstStyle/>
          <a:p>
            <a:endParaRPr/>
          </a:p>
        </p:txBody>
      </p:sp>
      <p:sp>
        <p:nvSpPr>
          <p:cNvPr id="21" name="object 21"/>
          <p:cNvSpPr/>
          <p:nvPr/>
        </p:nvSpPr>
        <p:spPr>
          <a:xfrm>
            <a:off x="2411095" y="2140800"/>
            <a:ext cx="46355" cy="230504"/>
          </a:xfrm>
          <a:custGeom>
            <a:avLst/>
            <a:gdLst/>
            <a:ahLst/>
            <a:cxnLst/>
            <a:rect l="l" t="t" r="r" b="b"/>
            <a:pathLst>
              <a:path w="46355" h="230505">
                <a:moveTo>
                  <a:pt x="0" y="0"/>
                </a:moveTo>
                <a:lnTo>
                  <a:pt x="0" y="230428"/>
                </a:lnTo>
                <a:lnTo>
                  <a:pt x="46075" y="230428"/>
                </a:lnTo>
              </a:path>
            </a:pathLst>
          </a:custGeom>
          <a:ln w="4608">
            <a:solidFill>
              <a:srgbClr val="000000"/>
            </a:solidFill>
          </a:ln>
        </p:spPr>
        <p:txBody>
          <a:bodyPr wrap="square" lIns="0" tIns="0" rIns="0" bIns="0" rtlCol="0"/>
          <a:lstStyle/>
          <a:p>
            <a:endParaRPr/>
          </a:p>
        </p:txBody>
      </p:sp>
      <p:sp>
        <p:nvSpPr>
          <p:cNvPr id="22" name="object 22"/>
          <p:cNvSpPr/>
          <p:nvPr/>
        </p:nvSpPr>
        <p:spPr>
          <a:xfrm>
            <a:off x="2595435" y="1357350"/>
            <a:ext cx="0" cy="121920"/>
          </a:xfrm>
          <a:custGeom>
            <a:avLst/>
            <a:gdLst/>
            <a:ahLst/>
            <a:cxnLst/>
            <a:rect l="l" t="t" r="r" b="b"/>
            <a:pathLst>
              <a:path h="121919">
                <a:moveTo>
                  <a:pt x="0" y="0"/>
                </a:moveTo>
                <a:lnTo>
                  <a:pt x="0" y="121666"/>
                </a:lnTo>
              </a:path>
            </a:pathLst>
          </a:custGeom>
          <a:ln w="4608">
            <a:solidFill>
              <a:srgbClr val="000000"/>
            </a:solidFill>
          </a:ln>
        </p:spPr>
        <p:txBody>
          <a:bodyPr wrap="square" lIns="0" tIns="0" rIns="0" bIns="0" rtlCol="0"/>
          <a:lstStyle/>
          <a:p>
            <a:endParaRPr/>
          </a:p>
        </p:txBody>
      </p:sp>
      <p:sp>
        <p:nvSpPr>
          <p:cNvPr id="23" name="object 23"/>
          <p:cNvSpPr/>
          <p:nvPr/>
        </p:nvSpPr>
        <p:spPr>
          <a:xfrm>
            <a:off x="2576995" y="1405280"/>
            <a:ext cx="37465" cy="74295"/>
          </a:xfrm>
          <a:custGeom>
            <a:avLst/>
            <a:gdLst/>
            <a:ahLst/>
            <a:cxnLst/>
            <a:rect l="l" t="t" r="r" b="b"/>
            <a:pathLst>
              <a:path w="37464" h="74294">
                <a:moveTo>
                  <a:pt x="36868" y="0"/>
                </a:moveTo>
                <a:lnTo>
                  <a:pt x="18440" y="73736"/>
                </a:lnTo>
                <a:lnTo>
                  <a:pt x="0" y="0"/>
                </a:lnTo>
              </a:path>
            </a:pathLst>
          </a:custGeom>
          <a:ln w="4608">
            <a:solidFill>
              <a:srgbClr val="000000"/>
            </a:solidFill>
          </a:ln>
        </p:spPr>
        <p:txBody>
          <a:bodyPr wrap="square" lIns="0" tIns="0" rIns="0" bIns="0" rtlCol="0"/>
          <a:lstStyle/>
          <a:p>
            <a:endParaRPr/>
          </a:p>
        </p:txBody>
      </p:sp>
      <p:sp>
        <p:nvSpPr>
          <p:cNvPr id="24" name="object 24"/>
          <p:cNvSpPr/>
          <p:nvPr/>
        </p:nvSpPr>
        <p:spPr>
          <a:xfrm>
            <a:off x="2595435" y="1679943"/>
            <a:ext cx="0" cy="121920"/>
          </a:xfrm>
          <a:custGeom>
            <a:avLst/>
            <a:gdLst/>
            <a:ahLst/>
            <a:cxnLst/>
            <a:rect l="l" t="t" r="r" b="b"/>
            <a:pathLst>
              <a:path h="121919">
                <a:moveTo>
                  <a:pt x="0" y="0"/>
                </a:moveTo>
                <a:lnTo>
                  <a:pt x="0" y="121666"/>
                </a:lnTo>
              </a:path>
            </a:pathLst>
          </a:custGeom>
          <a:ln w="4608">
            <a:solidFill>
              <a:srgbClr val="000000"/>
            </a:solidFill>
          </a:ln>
        </p:spPr>
        <p:txBody>
          <a:bodyPr wrap="square" lIns="0" tIns="0" rIns="0" bIns="0" rtlCol="0"/>
          <a:lstStyle/>
          <a:p>
            <a:endParaRPr/>
          </a:p>
        </p:txBody>
      </p:sp>
      <p:sp>
        <p:nvSpPr>
          <p:cNvPr id="25" name="object 25"/>
          <p:cNvSpPr/>
          <p:nvPr/>
        </p:nvSpPr>
        <p:spPr>
          <a:xfrm>
            <a:off x="2576995" y="1727873"/>
            <a:ext cx="37465" cy="74295"/>
          </a:xfrm>
          <a:custGeom>
            <a:avLst/>
            <a:gdLst/>
            <a:ahLst/>
            <a:cxnLst/>
            <a:rect l="l" t="t" r="r" b="b"/>
            <a:pathLst>
              <a:path w="37464" h="74294">
                <a:moveTo>
                  <a:pt x="36868" y="0"/>
                </a:moveTo>
                <a:lnTo>
                  <a:pt x="18440" y="73736"/>
                </a:lnTo>
                <a:lnTo>
                  <a:pt x="0" y="0"/>
                </a:lnTo>
              </a:path>
            </a:pathLst>
          </a:custGeom>
          <a:ln w="4608">
            <a:solidFill>
              <a:srgbClr val="000000"/>
            </a:solidFill>
          </a:ln>
        </p:spPr>
        <p:txBody>
          <a:bodyPr wrap="square" lIns="0" tIns="0" rIns="0" bIns="0" rtlCol="0"/>
          <a:lstStyle/>
          <a:p>
            <a:endParaRPr/>
          </a:p>
        </p:txBody>
      </p:sp>
      <p:sp>
        <p:nvSpPr>
          <p:cNvPr id="26" name="object 26"/>
          <p:cNvSpPr/>
          <p:nvPr/>
        </p:nvSpPr>
        <p:spPr>
          <a:xfrm>
            <a:off x="2595435" y="2002548"/>
            <a:ext cx="0" cy="121920"/>
          </a:xfrm>
          <a:custGeom>
            <a:avLst/>
            <a:gdLst/>
            <a:ahLst/>
            <a:cxnLst/>
            <a:rect l="l" t="t" r="r" b="b"/>
            <a:pathLst>
              <a:path h="121919">
                <a:moveTo>
                  <a:pt x="0" y="0"/>
                </a:moveTo>
                <a:lnTo>
                  <a:pt x="0" y="121666"/>
                </a:lnTo>
              </a:path>
            </a:pathLst>
          </a:custGeom>
          <a:ln w="4608">
            <a:solidFill>
              <a:srgbClr val="000000"/>
            </a:solidFill>
          </a:ln>
        </p:spPr>
        <p:txBody>
          <a:bodyPr wrap="square" lIns="0" tIns="0" rIns="0" bIns="0" rtlCol="0"/>
          <a:lstStyle/>
          <a:p>
            <a:endParaRPr/>
          </a:p>
        </p:txBody>
      </p:sp>
      <p:sp>
        <p:nvSpPr>
          <p:cNvPr id="27" name="object 27"/>
          <p:cNvSpPr/>
          <p:nvPr/>
        </p:nvSpPr>
        <p:spPr>
          <a:xfrm>
            <a:off x="2576995" y="2050478"/>
            <a:ext cx="37465" cy="74295"/>
          </a:xfrm>
          <a:custGeom>
            <a:avLst/>
            <a:gdLst/>
            <a:ahLst/>
            <a:cxnLst/>
            <a:rect l="l" t="t" r="r" b="b"/>
            <a:pathLst>
              <a:path w="37464" h="74294">
                <a:moveTo>
                  <a:pt x="36868" y="0"/>
                </a:moveTo>
                <a:lnTo>
                  <a:pt x="18440" y="73736"/>
                </a:lnTo>
                <a:lnTo>
                  <a:pt x="0" y="0"/>
                </a:lnTo>
              </a:path>
            </a:pathLst>
          </a:custGeom>
          <a:ln w="4608">
            <a:solidFill>
              <a:srgbClr val="000000"/>
            </a:solidFill>
          </a:ln>
        </p:spPr>
        <p:txBody>
          <a:bodyPr wrap="square" lIns="0" tIns="0" rIns="0" bIns="0" rtlCol="0"/>
          <a:lstStyle/>
          <a:p>
            <a:endParaRPr/>
          </a:p>
        </p:txBody>
      </p:sp>
      <p:sp>
        <p:nvSpPr>
          <p:cNvPr id="28" name="object 28"/>
          <p:cNvSpPr/>
          <p:nvPr/>
        </p:nvSpPr>
        <p:spPr>
          <a:xfrm>
            <a:off x="2595435" y="2371229"/>
            <a:ext cx="0" cy="121920"/>
          </a:xfrm>
          <a:custGeom>
            <a:avLst/>
            <a:gdLst/>
            <a:ahLst/>
            <a:cxnLst/>
            <a:rect l="l" t="t" r="r" b="b"/>
            <a:pathLst>
              <a:path h="121919">
                <a:moveTo>
                  <a:pt x="0" y="0"/>
                </a:moveTo>
                <a:lnTo>
                  <a:pt x="0" y="121666"/>
                </a:lnTo>
              </a:path>
            </a:pathLst>
          </a:custGeom>
          <a:ln w="4608">
            <a:solidFill>
              <a:srgbClr val="000000"/>
            </a:solidFill>
          </a:ln>
        </p:spPr>
        <p:txBody>
          <a:bodyPr wrap="square" lIns="0" tIns="0" rIns="0" bIns="0" rtlCol="0"/>
          <a:lstStyle/>
          <a:p>
            <a:endParaRPr/>
          </a:p>
        </p:txBody>
      </p:sp>
      <p:sp>
        <p:nvSpPr>
          <p:cNvPr id="29" name="object 29"/>
          <p:cNvSpPr/>
          <p:nvPr/>
        </p:nvSpPr>
        <p:spPr>
          <a:xfrm>
            <a:off x="2576995" y="2419159"/>
            <a:ext cx="37465" cy="74295"/>
          </a:xfrm>
          <a:custGeom>
            <a:avLst/>
            <a:gdLst/>
            <a:ahLst/>
            <a:cxnLst/>
            <a:rect l="l" t="t" r="r" b="b"/>
            <a:pathLst>
              <a:path w="37464" h="74294">
                <a:moveTo>
                  <a:pt x="36868" y="0"/>
                </a:moveTo>
                <a:lnTo>
                  <a:pt x="18440" y="73736"/>
                </a:lnTo>
                <a:lnTo>
                  <a:pt x="0" y="0"/>
                </a:lnTo>
              </a:path>
            </a:pathLst>
          </a:custGeom>
          <a:ln w="4608">
            <a:solidFill>
              <a:srgbClr val="000000"/>
            </a:solidFill>
          </a:ln>
        </p:spPr>
        <p:txBody>
          <a:bodyPr wrap="square" lIns="0" tIns="0" rIns="0" bIns="0" rtlCol="0"/>
          <a:lstStyle/>
          <a:p>
            <a:endParaRPr/>
          </a:p>
        </p:txBody>
      </p:sp>
      <p:sp>
        <p:nvSpPr>
          <p:cNvPr id="30" name="object 30"/>
          <p:cNvSpPr/>
          <p:nvPr/>
        </p:nvSpPr>
        <p:spPr>
          <a:xfrm>
            <a:off x="1996313" y="2509494"/>
            <a:ext cx="968375" cy="230504"/>
          </a:xfrm>
          <a:custGeom>
            <a:avLst/>
            <a:gdLst/>
            <a:ahLst/>
            <a:cxnLst/>
            <a:rect l="l" t="t" r="r" b="b"/>
            <a:pathLst>
              <a:path w="968375" h="230505">
                <a:moveTo>
                  <a:pt x="0" y="230428"/>
                </a:moveTo>
                <a:lnTo>
                  <a:pt x="967800" y="230428"/>
                </a:lnTo>
                <a:lnTo>
                  <a:pt x="967800" y="0"/>
                </a:lnTo>
                <a:lnTo>
                  <a:pt x="0" y="0"/>
                </a:lnTo>
                <a:lnTo>
                  <a:pt x="0" y="230428"/>
                </a:lnTo>
                <a:close/>
              </a:path>
            </a:pathLst>
          </a:custGeom>
          <a:ln w="4608">
            <a:solidFill>
              <a:srgbClr val="000000"/>
            </a:solidFill>
          </a:ln>
        </p:spPr>
        <p:txBody>
          <a:bodyPr wrap="square" lIns="0" tIns="0" rIns="0" bIns="0" rtlCol="0"/>
          <a:lstStyle/>
          <a:p>
            <a:endParaRPr/>
          </a:p>
        </p:txBody>
      </p:sp>
      <p:sp>
        <p:nvSpPr>
          <p:cNvPr id="31" name="object 31"/>
          <p:cNvSpPr/>
          <p:nvPr/>
        </p:nvSpPr>
        <p:spPr>
          <a:xfrm>
            <a:off x="2457170" y="2509494"/>
            <a:ext cx="0" cy="230504"/>
          </a:xfrm>
          <a:custGeom>
            <a:avLst/>
            <a:gdLst/>
            <a:ahLst/>
            <a:cxnLst/>
            <a:rect l="l" t="t" r="r" b="b"/>
            <a:pathLst>
              <a:path h="230505">
                <a:moveTo>
                  <a:pt x="0" y="0"/>
                </a:moveTo>
                <a:lnTo>
                  <a:pt x="0" y="230428"/>
                </a:lnTo>
              </a:path>
            </a:pathLst>
          </a:custGeom>
          <a:ln w="4608">
            <a:solidFill>
              <a:srgbClr val="000000"/>
            </a:solidFill>
          </a:ln>
        </p:spPr>
        <p:txBody>
          <a:bodyPr wrap="square" lIns="0" tIns="0" rIns="0" bIns="0" rtlCol="0"/>
          <a:lstStyle/>
          <a:p>
            <a:endParaRPr/>
          </a:p>
        </p:txBody>
      </p:sp>
      <p:sp>
        <p:nvSpPr>
          <p:cNvPr id="32" name="object 32"/>
          <p:cNvSpPr/>
          <p:nvPr/>
        </p:nvSpPr>
        <p:spPr>
          <a:xfrm>
            <a:off x="2226741" y="2509494"/>
            <a:ext cx="0" cy="230504"/>
          </a:xfrm>
          <a:custGeom>
            <a:avLst/>
            <a:gdLst/>
            <a:ahLst/>
            <a:cxnLst/>
            <a:rect l="l" t="t" r="r" b="b"/>
            <a:pathLst>
              <a:path h="230505">
                <a:moveTo>
                  <a:pt x="0" y="0"/>
                </a:moveTo>
                <a:lnTo>
                  <a:pt x="0" y="230428"/>
                </a:lnTo>
              </a:path>
            </a:pathLst>
          </a:custGeom>
          <a:ln w="4608">
            <a:solidFill>
              <a:srgbClr val="000000"/>
            </a:solidFill>
          </a:ln>
        </p:spPr>
        <p:txBody>
          <a:bodyPr wrap="square" lIns="0" tIns="0" rIns="0" bIns="0" rtlCol="0"/>
          <a:lstStyle/>
          <a:p>
            <a:endParaRPr/>
          </a:p>
        </p:txBody>
      </p:sp>
      <p:sp>
        <p:nvSpPr>
          <p:cNvPr id="33" name="object 33"/>
          <p:cNvSpPr/>
          <p:nvPr/>
        </p:nvSpPr>
        <p:spPr>
          <a:xfrm>
            <a:off x="1950237" y="3154692"/>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34" name="object 34"/>
          <p:cNvSpPr/>
          <p:nvPr/>
        </p:nvSpPr>
        <p:spPr>
          <a:xfrm>
            <a:off x="2226741" y="3154692"/>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35" name="object 35"/>
          <p:cNvSpPr/>
          <p:nvPr/>
        </p:nvSpPr>
        <p:spPr>
          <a:xfrm>
            <a:off x="2411095" y="3154692"/>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36" name="object 36"/>
          <p:cNvSpPr/>
          <p:nvPr/>
        </p:nvSpPr>
        <p:spPr>
          <a:xfrm>
            <a:off x="1719808" y="3154692"/>
            <a:ext cx="1244600" cy="230504"/>
          </a:xfrm>
          <a:custGeom>
            <a:avLst/>
            <a:gdLst/>
            <a:ahLst/>
            <a:cxnLst/>
            <a:rect l="l" t="t" r="r" b="b"/>
            <a:pathLst>
              <a:path w="1244600" h="230504">
                <a:moveTo>
                  <a:pt x="0" y="230428"/>
                </a:moveTo>
                <a:lnTo>
                  <a:pt x="1244315" y="230428"/>
                </a:lnTo>
                <a:lnTo>
                  <a:pt x="1244315" y="0"/>
                </a:lnTo>
                <a:lnTo>
                  <a:pt x="0" y="0"/>
                </a:lnTo>
                <a:lnTo>
                  <a:pt x="0" y="230428"/>
                </a:lnTo>
                <a:close/>
              </a:path>
            </a:pathLst>
          </a:custGeom>
          <a:ln w="4608">
            <a:solidFill>
              <a:srgbClr val="000000"/>
            </a:solidFill>
          </a:ln>
        </p:spPr>
        <p:txBody>
          <a:bodyPr wrap="square" lIns="0" tIns="0" rIns="0" bIns="0" rtlCol="0"/>
          <a:lstStyle/>
          <a:p>
            <a:endParaRPr/>
          </a:p>
        </p:txBody>
      </p:sp>
      <p:sp>
        <p:nvSpPr>
          <p:cNvPr id="37" name="object 37"/>
          <p:cNvSpPr/>
          <p:nvPr/>
        </p:nvSpPr>
        <p:spPr>
          <a:xfrm>
            <a:off x="1719808" y="2832087"/>
            <a:ext cx="1244600" cy="230504"/>
          </a:xfrm>
          <a:custGeom>
            <a:avLst/>
            <a:gdLst/>
            <a:ahLst/>
            <a:cxnLst/>
            <a:rect l="l" t="t" r="r" b="b"/>
            <a:pathLst>
              <a:path w="1244600" h="230505">
                <a:moveTo>
                  <a:pt x="0" y="230428"/>
                </a:moveTo>
                <a:lnTo>
                  <a:pt x="1244315" y="230428"/>
                </a:lnTo>
                <a:lnTo>
                  <a:pt x="1244315" y="0"/>
                </a:lnTo>
                <a:lnTo>
                  <a:pt x="0" y="0"/>
                </a:lnTo>
                <a:lnTo>
                  <a:pt x="0" y="230428"/>
                </a:lnTo>
                <a:close/>
              </a:path>
            </a:pathLst>
          </a:custGeom>
          <a:ln w="4608">
            <a:solidFill>
              <a:srgbClr val="000000"/>
            </a:solidFill>
          </a:ln>
        </p:spPr>
        <p:txBody>
          <a:bodyPr wrap="square" lIns="0" tIns="0" rIns="0" bIns="0" rtlCol="0"/>
          <a:lstStyle/>
          <a:p>
            <a:endParaRPr/>
          </a:p>
        </p:txBody>
      </p:sp>
      <p:sp>
        <p:nvSpPr>
          <p:cNvPr id="38" name="object 38"/>
          <p:cNvSpPr/>
          <p:nvPr/>
        </p:nvSpPr>
        <p:spPr>
          <a:xfrm>
            <a:off x="1996313" y="2832087"/>
            <a:ext cx="0" cy="230504"/>
          </a:xfrm>
          <a:custGeom>
            <a:avLst/>
            <a:gdLst/>
            <a:ahLst/>
            <a:cxnLst/>
            <a:rect l="l" t="t" r="r" b="b"/>
            <a:pathLst>
              <a:path h="230505">
                <a:moveTo>
                  <a:pt x="0" y="0"/>
                </a:moveTo>
                <a:lnTo>
                  <a:pt x="0" y="230428"/>
                </a:lnTo>
              </a:path>
            </a:pathLst>
          </a:custGeom>
          <a:ln w="4608">
            <a:solidFill>
              <a:srgbClr val="000000"/>
            </a:solidFill>
          </a:ln>
        </p:spPr>
        <p:txBody>
          <a:bodyPr wrap="square" lIns="0" tIns="0" rIns="0" bIns="0" rtlCol="0"/>
          <a:lstStyle/>
          <a:p>
            <a:endParaRPr/>
          </a:p>
        </p:txBody>
      </p:sp>
      <p:sp>
        <p:nvSpPr>
          <p:cNvPr id="39" name="object 39"/>
          <p:cNvSpPr/>
          <p:nvPr/>
        </p:nvSpPr>
        <p:spPr>
          <a:xfrm>
            <a:off x="2180666" y="2832087"/>
            <a:ext cx="0" cy="230504"/>
          </a:xfrm>
          <a:custGeom>
            <a:avLst/>
            <a:gdLst/>
            <a:ahLst/>
            <a:cxnLst/>
            <a:rect l="l" t="t" r="r" b="b"/>
            <a:pathLst>
              <a:path h="230505">
                <a:moveTo>
                  <a:pt x="0" y="0"/>
                </a:moveTo>
                <a:lnTo>
                  <a:pt x="0" y="230428"/>
                </a:lnTo>
              </a:path>
            </a:pathLst>
          </a:custGeom>
          <a:ln w="4608">
            <a:solidFill>
              <a:srgbClr val="000000"/>
            </a:solidFill>
          </a:ln>
        </p:spPr>
        <p:txBody>
          <a:bodyPr wrap="square" lIns="0" tIns="0" rIns="0" bIns="0" rtlCol="0"/>
          <a:lstStyle/>
          <a:p>
            <a:endParaRPr/>
          </a:p>
        </p:txBody>
      </p:sp>
      <p:sp>
        <p:nvSpPr>
          <p:cNvPr id="40" name="object 40"/>
          <p:cNvSpPr/>
          <p:nvPr/>
        </p:nvSpPr>
        <p:spPr>
          <a:xfrm>
            <a:off x="2457170" y="2832087"/>
            <a:ext cx="0" cy="230504"/>
          </a:xfrm>
          <a:custGeom>
            <a:avLst/>
            <a:gdLst/>
            <a:ahLst/>
            <a:cxnLst/>
            <a:rect l="l" t="t" r="r" b="b"/>
            <a:pathLst>
              <a:path h="230505">
                <a:moveTo>
                  <a:pt x="0" y="0"/>
                </a:moveTo>
                <a:lnTo>
                  <a:pt x="0" y="230428"/>
                </a:lnTo>
                <a:lnTo>
                  <a:pt x="0" y="184340"/>
                </a:lnTo>
              </a:path>
            </a:pathLst>
          </a:custGeom>
          <a:ln w="4608">
            <a:solidFill>
              <a:srgbClr val="000000"/>
            </a:solidFill>
          </a:ln>
        </p:spPr>
        <p:txBody>
          <a:bodyPr wrap="square" lIns="0" tIns="0" rIns="0" bIns="0" rtlCol="0"/>
          <a:lstStyle/>
          <a:p>
            <a:endParaRPr/>
          </a:p>
        </p:txBody>
      </p:sp>
      <p:sp>
        <p:nvSpPr>
          <p:cNvPr id="41" name="object 41"/>
          <p:cNvSpPr/>
          <p:nvPr/>
        </p:nvSpPr>
        <p:spPr>
          <a:xfrm>
            <a:off x="2595435" y="2739923"/>
            <a:ext cx="0" cy="121920"/>
          </a:xfrm>
          <a:custGeom>
            <a:avLst/>
            <a:gdLst/>
            <a:ahLst/>
            <a:cxnLst/>
            <a:rect l="l" t="t" r="r" b="b"/>
            <a:pathLst>
              <a:path h="121919">
                <a:moveTo>
                  <a:pt x="0" y="0"/>
                </a:moveTo>
                <a:lnTo>
                  <a:pt x="0" y="121666"/>
                </a:lnTo>
              </a:path>
            </a:pathLst>
          </a:custGeom>
          <a:ln w="4608">
            <a:solidFill>
              <a:srgbClr val="000000"/>
            </a:solidFill>
          </a:ln>
        </p:spPr>
        <p:txBody>
          <a:bodyPr wrap="square" lIns="0" tIns="0" rIns="0" bIns="0" rtlCol="0"/>
          <a:lstStyle/>
          <a:p>
            <a:endParaRPr/>
          </a:p>
        </p:txBody>
      </p:sp>
      <p:sp>
        <p:nvSpPr>
          <p:cNvPr id="42" name="object 42"/>
          <p:cNvSpPr/>
          <p:nvPr/>
        </p:nvSpPr>
        <p:spPr>
          <a:xfrm>
            <a:off x="2576995" y="2787853"/>
            <a:ext cx="37465" cy="74295"/>
          </a:xfrm>
          <a:custGeom>
            <a:avLst/>
            <a:gdLst/>
            <a:ahLst/>
            <a:cxnLst/>
            <a:rect l="l" t="t" r="r" b="b"/>
            <a:pathLst>
              <a:path w="37464" h="74294">
                <a:moveTo>
                  <a:pt x="36868" y="0"/>
                </a:moveTo>
                <a:lnTo>
                  <a:pt x="18440" y="73736"/>
                </a:lnTo>
                <a:lnTo>
                  <a:pt x="0" y="0"/>
                </a:lnTo>
              </a:path>
            </a:pathLst>
          </a:custGeom>
          <a:ln w="4608">
            <a:solidFill>
              <a:srgbClr val="000000"/>
            </a:solidFill>
          </a:ln>
        </p:spPr>
        <p:txBody>
          <a:bodyPr wrap="square" lIns="0" tIns="0" rIns="0" bIns="0" rtlCol="0"/>
          <a:lstStyle/>
          <a:p>
            <a:endParaRPr/>
          </a:p>
        </p:txBody>
      </p:sp>
      <p:sp>
        <p:nvSpPr>
          <p:cNvPr id="43" name="object 43"/>
          <p:cNvSpPr/>
          <p:nvPr/>
        </p:nvSpPr>
        <p:spPr>
          <a:xfrm>
            <a:off x="2595435" y="2739923"/>
            <a:ext cx="0" cy="121920"/>
          </a:xfrm>
          <a:custGeom>
            <a:avLst/>
            <a:gdLst/>
            <a:ahLst/>
            <a:cxnLst/>
            <a:rect l="l" t="t" r="r" b="b"/>
            <a:pathLst>
              <a:path h="121919">
                <a:moveTo>
                  <a:pt x="0" y="0"/>
                </a:moveTo>
                <a:lnTo>
                  <a:pt x="0" y="121666"/>
                </a:lnTo>
              </a:path>
            </a:pathLst>
          </a:custGeom>
          <a:ln w="4608">
            <a:solidFill>
              <a:srgbClr val="000000"/>
            </a:solidFill>
          </a:ln>
        </p:spPr>
        <p:txBody>
          <a:bodyPr wrap="square" lIns="0" tIns="0" rIns="0" bIns="0" rtlCol="0"/>
          <a:lstStyle/>
          <a:p>
            <a:endParaRPr/>
          </a:p>
        </p:txBody>
      </p:sp>
      <p:sp>
        <p:nvSpPr>
          <p:cNvPr id="44" name="object 44"/>
          <p:cNvSpPr/>
          <p:nvPr/>
        </p:nvSpPr>
        <p:spPr>
          <a:xfrm>
            <a:off x="2576995" y="2787853"/>
            <a:ext cx="37465" cy="74295"/>
          </a:xfrm>
          <a:custGeom>
            <a:avLst/>
            <a:gdLst/>
            <a:ahLst/>
            <a:cxnLst/>
            <a:rect l="l" t="t" r="r" b="b"/>
            <a:pathLst>
              <a:path w="37464" h="74294">
                <a:moveTo>
                  <a:pt x="36868" y="0"/>
                </a:moveTo>
                <a:lnTo>
                  <a:pt x="18440" y="73736"/>
                </a:lnTo>
                <a:lnTo>
                  <a:pt x="0" y="0"/>
                </a:lnTo>
              </a:path>
            </a:pathLst>
          </a:custGeom>
          <a:ln w="4608">
            <a:solidFill>
              <a:srgbClr val="000000"/>
            </a:solidFill>
          </a:ln>
        </p:spPr>
        <p:txBody>
          <a:bodyPr wrap="square" lIns="0" tIns="0" rIns="0" bIns="0" rtlCol="0"/>
          <a:lstStyle/>
          <a:p>
            <a:endParaRPr/>
          </a:p>
        </p:txBody>
      </p:sp>
      <p:sp>
        <p:nvSpPr>
          <p:cNvPr id="45" name="object 45"/>
          <p:cNvSpPr/>
          <p:nvPr/>
        </p:nvSpPr>
        <p:spPr>
          <a:xfrm>
            <a:off x="2595435" y="3062515"/>
            <a:ext cx="0" cy="121920"/>
          </a:xfrm>
          <a:custGeom>
            <a:avLst/>
            <a:gdLst/>
            <a:ahLst/>
            <a:cxnLst/>
            <a:rect l="l" t="t" r="r" b="b"/>
            <a:pathLst>
              <a:path h="121919">
                <a:moveTo>
                  <a:pt x="0" y="0"/>
                </a:moveTo>
                <a:lnTo>
                  <a:pt x="0" y="121666"/>
                </a:lnTo>
              </a:path>
            </a:pathLst>
          </a:custGeom>
          <a:ln w="4608">
            <a:solidFill>
              <a:srgbClr val="000000"/>
            </a:solidFill>
          </a:ln>
        </p:spPr>
        <p:txBody>
          <a:bodyPr wrap="square" lIns="0" tIns="0" rIns="0" bIns="0" rtlCol="0"/>
          <a:lstStyle/>
          <a:p>
            <a:endParaRPr/>
          </a:p>
        </p:txBody>
      </p:sp>
      <p:sp>
        <p:nvSpPr>
          <p:cNvPr id="46" name="object 46"/>
          <p:cNvSpPr/>
          <p:nvPr/>
        </p:nvSpPr>
        <p:spPr>
          <a:xfrm>
            <a:off x="2576995" y="3110445"/>
            <a:ext cx="37465" cy="74295"/>
          </a:xfrm>
          <a:custGeom>
            <a:avLst/>
            <a:gdLst/>
            <a:ahLst/>
            <a:cxnLst/>
            <a:rect l="l" t="t" r="r" b="b"/>
            <a:pathLst>
              <a:path w="37464" h="74294">
                <a:moveTo>
                  <a:pt x="36868" y="0"/>
                </a:moveTo>
                <a:lnTo>
                  <a:pt x="18440" y="73736"/>
                </a:lnTo>
                <a:lnTo>
                  <a:pt x="0" y="0"/>
                </a:lnTo>
              </a:path>
            </a:pathLst>
          </a:custGeom>
          <a:ln w="4608">
            <a:solidFill>
              <a:srgbClr val="000000"/>
            </a:solidFill>
          </a:ln>
        </p:spPr>
        <p:txBody>
          <a:bodyPr wrap="square" lIns="0" tIns="0" rIns="0" bIns="0" rtlCol="0"/>
          <a:lstStyle/>
          <a:p>
            <a:endParaRPr/>
          </a:p>
        </p:txBody>
      </p:sp>
      <p:sp>
        <p:nvSpPr>
          <p:cNvPr id="47" name="object 47"/>
          <p:cNvSpPr/>
          <p:nvPr/>
        </p:nvSpPr>
        <p:spPr>
          <a:xfrm>
            <a:off x="1258945" y="3385121"/>
            <a:ext cx="1290955" cy="2811780"/>
          </a:xfrm>
          <a:custGeom>
            <a:avLst/>
            <a:gdLst/>
            <a:ahLst/>
            <a:cxnLst/>
            <a:rect l="l" t="t" r="r" b="b"/>
            <a:pathLst>
              <a:path w="1290955" h="2811779">
                <a:moveTo>
                  <a:pt x="1290401" y="0"/>
                </a:moveTo>
                <a:lnTo>
                  <a:pt x="1290401" y="645198"/>
                </a:lnTo>
                <a:lnTo>
                  <a:pt x="0" y="645198"/>
                </a:lnTo>
                <a:lnTo>
                  <a:pt x="0" y="2811233"/>
                </a:lnTo>
                <a:lnTo>
                  <a:pt x="1106060" y="2811233"/>
                </a:lnTo>
                <a:lnTo>
                  <a:pt x="1106060" y="2625039"/>
                </a:lnTo>
              </a:path>
            </a:pathLst>
          </a:custGeom>
          <a:ln w="4608">
            <a:solidFill>
              <a:srgbClr val="000000"/>
            </a:solidFill>
          </a:ln>
        </p:spPr>
        <p:txBody>
          <a:bodyPr wrap="square" lIns="0" tIns="0" rIns="0" bIns="0" rtlCol="0"/>
          <a:lstStyle/>
          <a:p>
            <a:endParaRPr/>
          </a:p>
        </p:txBody>
      </p:sp>
      <p:sp>
        <p:nvSpPr>
          <p:cNvPr id="48" name="object 48"/>
          <p:cNvSpPr/>
          <p:nvPr/>
        </p:nvSpPr>
        <p:spPr>
          <a:xfrm>
            <a:off x="2365006" y="5936425"/>
            <a:ext cx="0" cy="74295"/>
          </a:xfrm>
          <a:custGeom>
            <a:avLst/>
            <a:gdLst/>
            <a:ahLst/>
            <a:cxnLst/>
            <a:rect l="l" t="t" r="r" b="b"/>
            <a:pathLst>
              <a:path h="74295">
                <a:moveTo>
                  <a:pt x="0" y="73735"/>
                </a:moveTo>
                <a:lnTo>
                  <a:pt x="0" y="0"/>
                </a:lnTo>
              </a:path>
            </a:pathLst>
          </a:custGeom>
          <a:ln w="4608">
            <a:solidFill>
              <a:srgbClr val="000000"/>
            </a:solidFill>
          </a:ln>
        </p:spPr>
        <p:txBody>
          <a:bodyPr wrap="square" lIns="0" tIns="0" rIns="0" bIns="0" rtlCol="0"/>
          <a:lstStyle/>
          <a:p>
            <a:endParaRPr/>
          </a:p>
        </p:txBody>
      </p:sp>
      <p:sp>
        <p:nvSpPr>
          <p:cNvPr id="49" name="object 49"/>
          <p:cNvSpPr/>
          <p:nvPr/>
        </p:nvSpPr>
        <p:spPr>
          <a:xfrm>
            <a:off x="2346566" y="5936424"/>
            <a:ext cx="37465" cy="74295"/>
          </a:xfrm>
          <a:custGeom>
            <a:avLst/>
            <a:gdLst/>
            <a:ahLst/>
            <a:cxnLst/>
            <a:rect l="l" t="t" r="r" b="b"/>
            <a:pathLst>
              <a:path w="37464" h="74295">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50" name="object 50"/>
          <p:cNvSpPr/>
          <p:nvPr/>
        </p:nvSpPr>
        <p:spPr>
          <a:xfrm>
            <a:off x="1719808" y="5320715"/>
            <a:ext cx="1244600" cy="230504"/>
          </a:xfrm>
          <a:custGeom>
            <a:avLst/>
            <a:gdLst/>
            <a:ahLst/>
            <a:cxnLst/>
            <a:rect l="l" t="t" r="r" b="b"/>
            <a:pathLst>
              <a:path w="1244600" h="230504">
                <a:moveTo>
                  <a:pt x="0" y="230428"/>
                </a:moveTo>
                <a:lnTo>
                  <a:pt x="1244315" y="230428"/>
                </a:lnTo>
                <a:lnTo>
                  <a:pt x="1244315" y="0"/>
                </a:lnTo>
                <a:lnTo>
                  <a:pt x="0" y="0"/>
                </a:lnTo>
                <a:lnTo>
                  <a:pt x="0" y="230428"/>
                </a:lnTo>
                <a:close/>
              </a:path>
            </a:pathLst>
          </a:custGeom>
          <a:ln w="4608">
            <a:solidFill>
              <a:srgbClr val="000000"/>
            </a:solidFill>
          </a:ln>
        </p:spPr>
        <p:txBody>
          <a:bodyPr wrap="square" lIns="0" tIns="0" rIns="0" bIns="0" rtlCol="0"/>
          <a:lstStyle/>
          <a:p>
            <a:endParaRPr/>
          </a:p>
        </p:txBody>
      </p:sp>
      <p:sp>
        <p:nvSpPr>
          <p:cNvPr id="51" name="object 51"/>
          <p:cNvSpPr/>
          <p:nvPr/>
        </p:nvSpPr>
        <p:spPr>
          <a:xfrm>
            <a:off x="2457170" y="5320715"/>
            <a:ext cx="0" cy="230504"/>
          </a:xfrm>
          <a:custGeom>
            <a:avLst/>
            <a:gdLst/>
            <a:ahLst/>
            <a:cxnLst/>
            <a:rect l="l" t="t" r="r" b="b"/>
            <a:pathLst>
              <a:path h="230504">
                <a:moveTo>
                  <a:pt x="0" y="0"/>
                </a:moveTo>
                <a:lnTo>
                  <a:pt x="0" y="230428"/>
                </a:lnTo>
                <a:lnTo>
                  <a:pt x="0" y="184353"/>
                </a:lnTo>
              </a:path>
            </a:pathLst>
          </a:custGeom>
          <a:ln w="4608">
            <a:solidFill>
              <a:srgbClr val="000000"/>
            </a:solidFill>
          </a:ln>
        </p:spPr>
        <p:txBody>
          <a:bodyPr wrap="square" lIns="0" tIns="0" rIns="0" bIns="0" rtlCol="0"/>
          <a:lstStyle/>
          <a:p>
            <a:endParaRPr/>
          </a:p>
        </p:txBody>
      </p:sp>
      <p:sp>
        <p:nvSpPr>
          <p:cNvPr id="52" name="object 52"/>
          <p:cNvSpPr/>
          <p:nvPr/>
        </p:nvSpPr>
        <p:spPr>
          <a:xfrm>
            <a:off x="2180666" y="5320715"/>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53" name="object 53"/>
          <p:cNvSpPr/>
          <p:nvPr/>
        </p:nvSpPr>
        <p:spPr>
          <a:xfrm>
            <a:off x="1996313" y="5320715"/>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54" name="object 54"/>
          <p:cNvSpPr/>
          <p:nvPr/>
        </p:nvSpPr>
        <p:spPr>
          <a:xfrm>
            <a:off x="1950237" y="5689409"/>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55" name="object 55"/>
          <p:cNvSpPr/>
          <p:nvPr/>
        </p:nvSpPr>
        <p:spPr>
          <a:xfrm>
            <a:off x="2226741" y="5689409"/>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56" name="object 56"/>
          <p:cNvSpPr/>
          <p:nvPr/>
        </p:nvSpPr>
        <p:spPr>
          <a:xfrm>
            <a:off x="2411095" y="5705995"/>
            <a:ext cx="0" cy="213995"/>
          </a:xfrm>
          <a:custGeom>
            <a:avLst/>
            <a:gdLst/>
            <a:ahLst/>
            <a:cxnLst/>
            <a:rect l="l" t="t" r="r" b="b"/>
            <a:pathLst>
              <a:path h="213995">
                <a:moveTo>
                  <a:pt x="0" y="0"/>
                </a:moveTo>
                <a:lnTo>
                  <a:pt x="0" y="213842"/>
                </a:lnTo>
              </a:path>
            </a:pathLst>
          </a:custGeom>
          <a:ln w="4608">
            <a:solidFill>
              <a:srgbClr val="000000"/>
            </a:solidFill>
          </a:ln>
        </p:spPr>
        <p:txBody>
          <a:bodyPr wrap="square" lIns="0" tIns="0" rIns="0" bIns="0" rtlCol="0"/>
          <a:lstStyle/>
          <a:p>
            <a:endParaRPr/>
          </a:p>
        </p:txBody>
      </p:sp>
      <p:sp>
        <p:nvSpPr>
          <p:cNvPr id="57" name="object 57"/>
          <p:cNvSpPr/>
          <p:nvPr/>
        </p:nvSpPr>
        <p:spPr>
          <a:xfrm>
            <a:off x="2392654" y="5705995"/>
            <a:ext cx="37465" cy="74295"/>
          </a:xfrm>
          <a:custGeom>
            <a:avLst/>
            <a:gdLst/>
            <a:ahLst/>
            <a:cxnLst/>
            <a:rect l="l" t="t" r="r" b="b"/>
            <a:pathLst>
              <a:path w="37464" h="74295">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58" name="object 58"/>
          <p:cNvSpPr/>
          <p:nvPr/>
        </p:nvSpPr>
        <p:spPr>
          <a:xfrm>
            <a:off x="1719808" y="5689409"/>
            <a:ext cx="1244600" cy="230504"/>
          </a:xfrm>
          <a:custGeom>
            <a:avLst/>
            <a:gdLst/>
            <a:ahLst/>
            <a:cxnLst/>
            <a:rect l="l" t="t" r="r" b="b"/>
            <a:pathLst>
              <a:path w="1244600" h="230504">
                <a:moveTo>
                  <a:pt x="0" y="230428"/>
                </a:moveTo>
                <a:lnTo>
                  <a:pt x="1244315" y="230428"/>
                </a:lnTo>
                <a:lnTo>
                  <a:pt x="1244315" y="0"/>
                </a:lnTo>
                <a:lnTo>
                  <a:pt x="0" y="0"/>
                </a:lnTo>
                <a:lnTo>
                  <a:pt x="0" y="230428"/>
                </a:lnTo>
                <a:close/>
              </a:path>
            </a:pathLst>
          </a:custGeom>
          <a:ln w="4608">
            <a:solidFill>
              <a:srgbClr val="000000"/>
            </a:solidFill>
          </a:ln>
        </p:spPr>
        <p:txBody>
          <a:bodyPr wrap="square" lIns="0" tIns="0" rIns="0" bIns="0" rtlCol="0"/>
          <a:lstStyle/>
          <a:p>
            <a:endParaRPr/>
          </a:p>
        </p:txBody>
      </p:sp>
      <p:sp>
        <p:nvSpPr>
          <p:cNvPr id="59" name="object 59"/>
          <p:cNvSpPr/>
          <p:nvPr/>
        </p:nvSpPr>
        <p:spPr>
          <a:xfrm>
            <a:off x="5084064" y="5320715"/>
            <a:ext cx="0" cy="230504"/>
          </a:xfrm>
          <a:custGeom>
            <a:avLst/>
            <a:gdLst/>
            <a:ahLst/>
            <a:cxnLst/>
            <a:rect l="l" t="t" r="r" b="b"/>
            <a:pathLst>
              <a:path h="230504">
                <a:moveTo>
                  <a:pt x="0" y="0"/>
                </a:moveTo>
                <a:lnTo>
                  <a:pt x="0" y="230428"/>
                </a:lnTo>
                <a:lnTo>
                  <a:pt x="0" y="184353"/>
                </a:lnTo>
              </a:path>
            </a:pathLst>
          </a:custGeom>
          <a:ln w="4608">
            <a:solidFill>
              <a:srgbClr val="000000"/>
            </a:solidFill>
          </a:ln>
        </p:spPr>
        <p:txBody>
          <a:bodyPr wrap="square" lIns="0" tIns="0" rIns="0" bIns="0" rtlCol="0"/>
          <a:lstStyle/>
          <a:p>
            <a:endParaRPr/>
          </a:p>
        </p:txBody>
      </p:sp>
      <p:sp>
        <p:nvSpPr>
          <p:cNvPr id="60" name="object 60"/>
          <p:cNvSpPr/>
          <p:nvPr/>
        </p:nvSpPr>
        <p:spPr>
          <a:xfrm>
            <a:off x="4807546" y="5320715"/>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61" name="object 61"/>
          <p:cNvSpPr/>
          <p:nvPr/>
        </p:nvSpPr>
        <p:spPr>
          <a:xfrm>
            <a:off x="4623206" y="5320715"/>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62" name="object 62"/>
          <p:cNvSpPr/>
          <p:nvPr/>
        </p:nvSpPr>
        <p:spPr>
          <a:xfrm>
            <a:off x="4577118" y="5689409"/>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63" name="object 63"/>
          <p:cNvSpPr/>
          <p:nvPr/>
        </p:nvSpPr>
        <p:spPr>
          <a:xfrm>
            <a:off x="4853635" y="5689409"/>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64" name="object 64"/>
          <p:cNvSpPr/>
          <p:nvPr/>
        </p:nvSpPr>
        <p:spPr>
          <a:xfrm>
            <a:off x="5037975" y="5689409"/>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65" name="object 65"/>
          <p:cNvSpPr/>
          <p:nvPr/>
        </p:nvSpPr>
        <p:spPr>
          <a:xfrm>
            <a:off x="4346689" y="5689409"/>
            <a:ext cx="1244600" cy="230504"/>
          </a:xfrm>
          <a:custGeom>
            <a:avLst/>
            <a:gdLst/>
            <a:ahLst/>
            <a:cxnLst/>
            <a:rect l="l" t="t" r="r" b="b"/>
            <a:pathLst>
              <a:path w="1244600" h="230504">
                <a:moveTo>
                  <a:pt x="0" y="230428"/>
                </a:moveTo>
                <a:lnTo>
                  <a:pt x="1244315" y="230428"/>
                </a:lnTo>
                <a:lnTo>
                  <a:pt x="1244315" y="0"/>
                </a:lnTo>
                <a:lnTo>
                  <a:pt x="0" y="0"/>
                </a:lnTo>
                <a:lnTo>
                  <a:pt x="0" y="230428"/>
                </a:lnTo>
                <a:close/>
              </a:path>
            </a:pathLst>
          </a:custGeom>
          <a:ln w="4608">
            <a:solidFill>
              <a:srgbClr val="000000"/>
            </a:solidFill>
          </a:ln>
        </p:spPr>
        <p:txBody>
          <a:bodyPr wrap="square" lIns="0" tIns="0" rIns="0" bIns="0" rtlCol="0"/>
          <a:lstStyle/>
          <a:p>
            <a:endParaRPr/>
          </a:p>
        </p:txBody>
      </p:sp>
      <p:sp>
        <p:nvSpPr>
          <p:cNvPr id="66" name="object 66"/>
          <p:cNvSpPr/>
          <p:nvPr/>
        </p:nvSpPr>
        <p:spPr>
          <a:xfrm>
            <a:off x="4346689" y="5320715"/>
            <a:ext cx="1244600" cy="230504"/>
          </a:xfrm>
          <a:custGeom>
            <a:avLst/>
            <a:gdLst/>
            <a:ahLst/>
            <a:cxnLst/>
            <a:rect l="l" t="t" r="r" b="b"/>
            <a:pathLst>
              <a:path w="1244600" h="230504">
                <a:moveTo>
                  <a:pt x="0" y="230428"/>
                </a:moveTo>
                <a:lnTo>
                  <a:pt x="1244315" y="230428"/>
                </a:lnTo>
                <a:lnTo>
                  <a:pt x="1244315" y="0"/>
                </a:lnTo>
                <a:lnTo>
                  <a:pt x="0" y="0"/>
                </a:lnTo>
                <a:lnTo>
                  <a:pt x="0" y="230428"/>
                </a:lnTo>
                <a:close/>
              </a:path>
            </a:pathLst>
          </a:custGeom>
          <a:ln w="4608">
            <a:solidFill>
              <a:srgbClr val="000000"/>
            </a:solidFill>
          </a:ln>
        </p:spPr>
        <p:txBody>
          <a:bodyPr wrap="square" lIns="0" tIns="0" rIns="0" bIns="0" rtlCol="0"/>
          <a:lstStyle/>
          <a:p>
            <a:endParaRPr/>
          </a:p>
        </p:txBody>
      </p:sp>
      <p:sp>
        <p:nvSpPr>
          <p:cNvPr id="67" name="object 67"/>
          <p:cNvSpPr/>
          <p:nvPr/>
        </p:nvSpPr>
        <p:spPr>
          <a:xfrm>
            <a:off x="2365006" y="5551144"/>
            <a:ext cx="0" cy="138430"/>
          </a:xfrm>
          <a:custGeom>
            <a:avLst/>
            <a:gdLst/>
            <a:ahLst/>
            <a:cxnLst/>
            <a:rect l="l" t="t" r="r" b="b"/>
            <a:pathLst>
              <a:path h="138429">
                <a:moveTo>
                  <a:pt x="0" y="138264"/>
                </a:moveTo>
                <a:lnTo>
                  <a:pt x="0" y="0"/>
                </a:lnTo>
              </a:path>
            </a:pathLst>
          </a:custGeom>
          <a:ln w="4608">
            <a:solidFill>
              <a:srgbClr val="000000"/>
            </a:solidFill>
          </a:ln>
        </p:spPr>
        <p:txBody>
          <a:bodyPr wrap="square" lIns="0" tIns="0" rIns="0" bIns="0" rtlCol="0"/>
          <a:lstStyle/>
          <a:p>
            <a:endParaRPr/>
          </a:p>
        </p:txBody>
      </p:sp>
      <p:sp>
        <p:nvSpPr>
          <p:cNvPr id="68" name="object 68"/>
          <p:cNvSpPr/>
          <p:nvPr/>
        </p:nvSpPr>
        <p:spPr>
          <a:xfrm>
            <a:off x="2365006" y="5199050"/>
            <a:ext cx="0" cy="121920"/>
          </a:xfrm>
          <a:custGeom>
            <a:avLst/>
            <a:gdLst/>
            <a:ahLst/>
            <a:cxnLst/>
            <a:rect l="l" t="t" r="r" b="b"/>
            <a:pathLst>
              <a:path h="121920">
                <a:moveTo>
                  <a:pt x="0" y="0"/>
                </a:moveTo>
                <a:lnTo>
                  <a:pt x="0" y="121665"/>
                </a:lnTo>
              </a:path>
            </a:pathLst>
          </a:custGeom>
          <a:ln w="4608">
            <a:solidFill>
              <a:srgbClr val="000000"/>
            </a:solidFill>
          </a:ln>
        </p:spPr>
        <p:txBody>
          <a:bodyPr wrap="square" lIns="0" tIns="0" rIns="0" bIns="0" rtlCol="0"/>
          <a:lstStyle/>
          <a:p>
            <a:endParaRPr/>
          </a:p>
        </p:txBody>
      </p:sp>
      <p:sp>
        <p:nvSpPr>
          <p:cNvPr id="69" name="object 69"/>
          <p:cNvSpPr/>
          <p:nvPr/>
        </p:nvSpPr>
        <p:spPr>
          <a:xfrm>
            <a:off x="2346566" y="5199049"/>
            <a:ext cx="37465" cy="74295"/>
          </a:xfrm>
          <a:custGeom>
            <a:avLst/>
            <a:gdLst/>
            <a:ahLst/>
            <a:cxnLst/>
            <a:rect l="l" t="t" r="r" b="b"/>
            <a:pathLst>
              <a:path w="37464" h="74295">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70" name="object 70"/>
          <p:cNvSpPr/>
          <p:nvPr/>
        </p:nvSpPr>
        <p:spPr>
          <a:xfrm>
            <a:off x="4991887" y="5090286"/>
            <a:ext cx="0" cy="276860"/>
          </a:xfrm>
          <a:custGeom>
            <a:avLst/>
            <a:gdLst/>
            <a:ahLst/>
            <a:cxnLst/>
            <a:rect l="l" t="t" r="r" b="b"/>
            <a:pathLst>
              <a:path h="276860">
                <a:moveTo>
                  <a:pt x="0" y="0"/>
                </a:moveTo>
                <a:lnTo>
                  <a:pt x="0" y="276517"/>
                </a:lnTo>
              </a:path>
            </a:pathLst>
          </a:custGeom>
          <a:ln w="4608">
            <a:solidFill>
              <a:srgbClr val="000000"/>
            </a:solidFill>
          </a:ln>
        </p:spPr>
        <p:txBody>
          <a:bodyPr wrap="square" lIns="0" tIns="0" rIns="0" bIns="0" rtlCol="0"/>
          <a:lstStyle/>
          <a:p>
            <a:endParaRPr/>
          </a:p>
        </p:txBody>
      </p:sp>
      <p:sp>
        <p:nvSpPr>
          <p:cNvPr id="71" name="object 71"/>
          <p:cNvSpPr/>
          <p:nvPr/>
        </p:nvSpPr>
        <p:spPr>
          <a:xfrm>
            <a:off x="4991887" y="5551144"/>
            <a:ext cx="46355" cy="184785"/>
          </a:xfrm>
          <a:custGeom>
            <a:avLst/>
            <a:gdLst/>
            <a:ahLst/>
            <a:cxnLst/>
            <a:rect l="l" t="t" r="r" b="b"/>
            <a:pathLst>
              <a:path w="46354" h="184785">
                <a:moveTo>
                  <a:pt x="0" y="0"/>
                </a:moveTo>
                <a:lnTo>
                  <a:pt x="0" y="138264"/>
                </a:lnTo>
                <a:lnTo>
                  <a:pt x="46088" y="184353"/>
                </a:lnTo>
              </a:path>
            </a:pathLst>
          </a:custGeom>
          <a:ln w="4608">
            <a:solidFill>
              <a:srgbClr val="000000"/>
            </a:solidFill>
          </a:ln>
        </p:spPr>
        <p:txBody>
          <a:bodyPr wrap="square" lIns="0" tIns="0" rIns="0" bIns="0" rtlCol="0"/>
          <a:lstStyle/>
          <a:p>
            <a:endParaRPr/>
          </a:p>
        </p:txBody>
      </p:sp>
      <p:sp>
        <p:nvSpPr>
          <p:cNvPr id="72" name="object 72"/>
          <p:cNvSpPr/>
          <p:nvPr/>
        </p:nvSpPr>
        <p:spPr>
          <a:xfrm>
            <a:off x="4991887" y="3475444"/>
            <a:ext cx="1705610" cy="2767330"/>
          </a:xfrm>
          <a:custGeom>
            <a:avLst/>
            <a:gdLst/>
            <a:ahLst/>
            <a:cxnLst/>
            <a:rect l="l" t="t" r="r" b="b"/>
            <a:pathLst>
              <a:path w="1705609" h="2767329">
                <a:moveTo>
                  <a:pt x="0" y="2444393"/>
                </a:moveTo>
                <a:lnTo>
                  <a:pt x="0" y="2766986"/>
                </a:lnTo>
                <a:lnTo>
                  <a:pt x="1705178" y="2766986"/>
                </a:lnTo>
                <a:lnTo>
                  <a:pt x="1705178" y="0"/>
                </a:lnTo>
              </a:path>
            </a:pathLst>
          </a:custGeom>
          <a:ln w="4608">
            <a:solidFill>
              <a:srgbClr val="000000"/>
            </a:solidFill>
          </a:ln>
        </p:spPr>
        <p:txBody>
          <a:bodyPr wrap="square" lIns="0" tIns="0" rIns="0" bIns="0" rtlCol="0"/>
          <a:lstStyle/>
          <a:p>
            <a:endParaRPr/>
          </a:p>
        </p:txBody>
      </p:sp>
      <p:sp>
        <p:nvSpPr>
          <p:cNvPr id="73" name="object 73"/>
          <p:cNvSpPr/>
          <p:nvPr/>
        </p:nvSpPr>
        <p:spPr>
          <a:xfrm>
            <a:off x="6697065" y="3401710"/>
            <a:ext cx="0" cy="74295"/>
          </a:xfrm>
          <a:custGeom>
            <a:avLst/>
            <a:gdLst/>
            <a:ahLst/>
            <a:cxnLst/>
            <a:rect l="l" t="t" r="r" b="b"/>
            <a:pathLst>
              <a:path h="74295">
                <a:moveTo>
                  <a:pt x="0" y="73734"/>
                </a:moveTo>
                <a:lnTo>
                  <a:pt x="0" y="0"/>
                </a:lnTo>
              </a:path>
            </a:pathLst>
          </a:custGeom>
          <a:ln w="4608">
            <a:solidFill>
              <a:srgbClr val="000000"/>
            </a:solidFill>
          </a:ln>
        </p:spPr>
        <p:txBody>
          <a:bodyPr wrap="square" lIns="0" tIns="0" rIns="0" bIns="0" rtlCol="0"/>
          <a:lstStyle/>
          <a:p>
            <a:endParaRPr/>
          </a:p>
        </p:txBody>
      </p:sp>
      <p:sp>
        <p:nvSpPr>
          <p:cNvPr id="74" name="object 74"/>
          <p:cNvSpPr/>
          <p:nvPr/>
        </p:nvSpPr>
        <p:spPr>
          <a:xfrm>
            <a:off x="6678625" y="3401707"/>
            <a:ext cx="37465" cy="74295"/>
          </a:xfrm>
          <a:custGeom>
            <a:avLst/>
            <a:gdLst/>
            <a:ahLst/>
            <a:cxnLst/>
            <a:rect l="l" t="t" r="r" b="b"/>
            <a:pathLst>
              <a:path w="37465" h="74295">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75" name="object 75"/>
          <p:cNvSpPr/>
          <p:nvPr/>
        </p:nvSpPr>
        <p:spPr>
          <a:xfrm>
            <a:off x="6420548" y="1495602"/>
            <a:ext cx="553085" cy="230504"/>
          </a:xfrm>
          <a:custGeom>
            <a:avLst/>
            <a:gdLst/>
            <a:ahLst/>
            <a:cxnLst/>
            <a:rect l="l" t="t" r="r" b="b"/>
            <a:pathLst>
              <a:path w="553084" h="230505">
                <a:moveTo>
                  <a:pt x="0" y="230428"/>
                </a:moveTo>
                <a:lnTo>
                  <a:pt x="553029" y="230428"/>
                </a:lnTo>
                <a:lnTo>
                  <a:pt x="553029" y="0"/>
                </a:lnTo>
                <a:lnTo>
                  <a:pt x="0" y="0"/>
                </a:lnTo>
                <a:lnTo>
                  <a:pt x="0" y="230428"/>
                </a:lnTo>
                <a:close/>
              </a:path>
            </a:pathLst>
          </a:custGeom>
          <a:ln w="4608">
            <a:solidFill>
              <a:srgbClr val="000000"/>
            </a:solidFill>
          </a:ln>
        </p:spPr>
        <p:txBody>
          <a:bodyPr wrap="square" lIns="0" tIns="0" rIns="0" bIns="0" rtlCol="0"/>
          <a:lstStyle/>
          <a:p>
            <a:endParaRPr/>
          </a:p>
        </p:txBody>
      </p:sp>
      <p:sp>
        <p:nvSpPr>
          <p:cNvPr id="76" name="object 76"/>
          <p:cNvSpPr/>
          <p:nvPr/>
        </p:nvSpPr>
        <p:spPr>
          <a:xfrm>
            <a:off x="6420548" y="1126921"/>
            <a:ext cx="553085" cy="230504"/>
          </a:xfrm>
          <a:custGeom>
            <a:avLst/>
            <a:gdLst/>
            <a:ahLst/>
            <a:cxnLst/>
            <a:rect l="l" t="t" r="r" b="b"/>
            <a:pathLst>
              <a:path w="553084" h="230505">
                <a:moveTo>
                  <a:pt x="0" y="230428"/>
                </a:moveTo>
                <a:lnTo>
                  <a:pt x="553029" y="230428"/>
                </a:lnTo>
                <a:lnTo>
                  <a:pt x="553029" y="0"/>
                </a:lnTo>
                <a:lnTo>
                  <a:pt x="0" y="0"/>
                </a:lnTo>
                <a:lnTo>
                  <a:pt x="0" y="230428"/>
                </a:lnTo>
                <a:close/>
              </a:path>
            </a:pathLst>
          </a:custGeom>
          <a:ln w="4608">
            <a:solidFill>
              <a:srgbClr val="000000"/>
            </a:solidFill>
          </a:ln>
        </p:spPr>
        <p:txBody>
          <a:bodyPr wrap="square" lIns="0" tIns="0" rIns="0" bIns="0" rtlCol="0"/>
          <a:lstStyle/>
          <a:p>
            <a:endParaRPr/>
          </a:p>
        </p:txBody>
      </p:sp>
      <p:sp>
        <p:nvSpPr>
          <p:cNvPr id="77" name="object 77"/>
          <p:cNvSpPr/>
          <p:nvPr/>
        </p:nvSpPr>
        <p:spPr>
          <a:xfrm>
            <a:off x="6420548" y="1818208"/>
            <a:ext cx="553085" cy="230504"/>
          </a:xfrm>
          <a:custGeom>
            <a:avLst/>
            <a:gdLst/>
            <a:ahLst/>
            <a:cxnLst/>
            <a:rect l="l" t="t" r="r" b="b"/>
            <a:pathLst>
              <a:path w="553084" h="230505">
                <a:moveTo>
                  <a:pt x="0" y="230428"/>
                </a:moveTo>
                <a:lnTo>
                  <a:pt x="553029" y="230428"/>
                </a:lnTo>
                <a:lnTo>
                  <a:pt x="553029" y="0"/>
                </a:lnTo>
                <a:lnTo>
                  <a:pt x="0" y="0"/>
                </a:lnTo>
                <a:lnTo>
                  <a:pt x="0" y="230428"/>
                </a:lnTo>
                <a:close/>
              </a:path>
            </a:pathLst>
          </a:custGeom>
          <a:ln w="4608">
            <a:solidFill>
              <a:srgbClr val="000000"/>
            </a:solidFill>
          </a:ln>
        </p:spPr>
        <p:txBody>
          <a:bodyPr wrap="square" lIns="0" tIns="0" rIns="0" bIns="0" rtlCol="0"/>
          <a:lstStyle/>
          <a:p>
            <a:endParaRPr/>
          </a:p>
        </p:txBody>
      </p:sp>
      <p:sp>
        <p:nvSpPr>
          <p:cNvPr id="78" name="object 78"/>
          <p:cNvSpPr/>
          <p:nvPr/>
        </p:nvSpPr>
        <p:spPr>
          <a:xfrm>
            <a:off x="6190119" y="2140800"/>
            <a:ext cx="783590" cy="230504"/>
          </a:xfrm>
          <a:custGeom>
            <a:avLst/>
            <a:gdLst/>
            <a:ahLst/>
            <a:cxnLst/>
            <a:rect l="l" t="t" r="r" b="b"/>
            <a:pathLst>
              <a:path w="783590" h="230505">
                <a:moveTo>
                  <a:pt x="0" y="230428"/>
                </a:moveTo>
                <a:lnTo>
                  <a:pt x="783457" y="230428"/>
                </a:lnTo>
                <a:lnTo>
                  <a:pt x="783457" y="0"/>
                </a:lnTo>
                <a:lnTo>
                  <a:pt x="0" y="0"/>
                </a:lnTo>
                <a:lnTo>
                  <a:pt x="0" y="230428"/>
                </a:lnTo>
                <a:close/>
              </a:path>
            </a:pathLst>
          </a:custGeom>
          <a:ln w="4608">
            <a:solidFill>
              <a:srgbClr val="000000"/>
            </a:solidFill>
          </a:ln>
        </p:spPr>
        <p:txBody>
          <a:bodyPr wrap="square" lIns="0" tIns="0" rIns="0" bIns="0" rtlCol="0"/>
          <a:lstStyle/>
          <a:p>
            <a:endParaRPr/>
          </a:p>
        </p:txBody>
      </p:sp>
      <p:sp>
        <p:nvSpPr>
          <p:cNvPr id="79" name="object 79"/>
          <p:cNvSpPr/>
          <p:nvPr/>
        </p:nvSpPr>
        <p:spPr>
          <a:xfrm>
            <a:off x="6005779" y="2509494"/>
            <a:ext cx="968375" cy="230504"/>
          </a:xfrm>
          <a:custGeom>
            <a:avLst/>
            <a:gdLst/>
            <a:ahLst/>
            <a:cxnLst/>
            <a:rect l="l" t="t" r="r" b="b"/>
            <a:pathLst>
              <a:path w="968375" h="230505">
                <a:moveTo>
                  <a:pt x="0" y="230428"/>
                </a:moveTo>
                <a:lnTo>
                  <a:pt x="967800" y="230428"/>
                </a:lnTo>
                <a:lnTo>
                  <a:pt x="967800" y="0"/>
                </a:lnTo>
                <a:lnTo>
                  <a:pt x="0" y="0"/>
                </a:lnTo>
                <a:lnTo>
                  <a:pt x="0" y="230428"/>
                </a:lnTo>
                <a:close/>
              </a:path>
            </a:pathLst>
          </a:custGeom>
          <a:ln w="4608">
            <a:solidFill>
              <a:srgbClr val="000000"/>
            </a:solidFill>
          </a:ln>
        </p:spPr>
        <p:txBody>
          <a:bodyPr wrap="square" lIns="0" tIns="0" rIns="0" bIns="0" rtlCol="0"/>
          <a:lstStyle/>
          <a:p>
            <a:endParaRPr/>
          </a:p>
        </p:txBody>
      </p:sp>
      <p:sp>
        <p:nvSpPr>
          <p:cNvPr id="80" name="object 80"/>
          <p:cNvSpPr/>
          <p:nvPr/>
        </p:nvSpPr>
        <p:spPr>
          <a:xfrm>
            <a:off x="6466637" y="2140800"/>
            <a:ext cx="46355" cy="230504"/>
          </a:xfrm>
          <a:custGeom>
            <a:avLst/>
            <a:gdLst/>
            <a:ahLst/>
            <a:cxnLst/>
            <a:rect l="l" t="t" r="r" b="b"/>
            <a:pathLst>
              <a:path w="46354" h="230505">
                <a:moveTo>
                  <a:pt x="0" y="0"/>
                </a:moveTo>
                <a:lnTo>
                  <a:pt x="0" y="230428"/>
                </a:lnTo>
                <a:lnTo>
                  <a:pt x="46088" y="230428"/>
                </a:lnTo>
              </a:path>
            </a:pathLst>
          </a:custGeom>
          <a:ln w="4608">
            <a:solidFill>
              <a:srgbClr val="000000"/>
            </a:solidFill>
          </a:ln>
        </p:spPr>
        <p:txBody>
          <a:bodyPr wrap="square" lIns="0" tIns="0" rIns="0" bIns="0" rtlCol="0"/>
          <a:lstStyle/>
          <a:p>
            <a:endParaRPr/>
          </a:p>
        </p:txBody>
      </p:sp>
      <p:sp>
        <p:nvSpPr>
          <p:cNvPr id="81" name="object 81"/>
          <p:cNvSpPr/>
          <p:nvPr/>
        </p:nvSpPr>
        <p:spPr>
          <a:xfrm>
            <a:off x="6466637" y="2509494"/>
            <a:ext cx="0" cy="230504"/>
          </a:xfrm>
          <a:custGeom>
            <a:avLst/>
            <a:gdLst/>
            <a:ahLst/>
            <a:cxnLst/>
            <a:rect l="l" t="t" r="r" b="b"/>
            <a:pathLst>
              <a:path h="230505">
                <a:moveTo>
                  <a:pt x="0" y="0"/>
                </a:moveTo>
                <a:lnTo>
                  <a:pt x="0" y="230428"/>
                </a:lnTo>
              </a:path>
            </a:pathLst>
          </a:custGeom>
          <a:ln w="4608">
            <a:solidFill>
              <a:srgbClr val="000000"/>
            </a:solidFill>
          </a:ln>
        </p:spPr>
        <p:txBody>
          <a:bodyPr wrap="square" lIns="0" tIns="0" rIns="0" bIns="0" rtlCol="0"/>
          <a:lstStyle/>
          <a:p>
            <a:endParaRPr/>
          </a:p>
        </p:txBody>
      </p:sp>
      <p:sp>
        <p:nvSpPr>
          <p:cNvPr id="82" name="object 82"/>
          <p:cNvSpPr/>
          <p:nvPr/>
        </p:nvSpPr>
        <p:spPr>
          <a:xfrm>
            <a:off x="6236208" y="2509494"/>
            <a:ext cx="0" cy="230504"/>
          </a:xfrm>
          <a:custGeom>
            <a:avLst/>
            <a:gdLst/>
            <a:ahLst/>
            <a:cxnLst/>
            <a:rect l="l" t="t" r="r" b="b"/>
            <a:pathLst>
              <a:path h="230505">
                <a:moveTo>
                  <a:pt x="0" y="0"/>
                </a:moveTo>
                <a:lnTo>
                  <a:pt x="0" y="230428"/>
                </a:lnTo>
              </a:path>
            </a:pathLst>
          </a:custGeom>
          <a:ln w="4608">
            <a:solidFill>
              <a:srgbClr val="000000"/>
            </a:solidFill>
          </a:ln>
        </p:spPr>
        <p:txBody>
          <a:bodyPr wrap="square" lIns="0" tIns="0" rIns="0" bIns="0" rtlCol="0"/>
          <a:lstStyle/>
          <a:p>
            <a:endParaRPr/>
          </a:p>
        </p:txBody>
      </p:sp>
      <p:sp>
        <p:nvSpPr>
          <p:cNvPr id="83" name="object 83"/>
          <p:cNvSpPr/>
          <p:nvPr/>
        </p:nvSpPr>
        <p:spPr>
          <a:xfrm>
            <a:off x="5959690" y="3154692"/>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84" name="object 84"/>
          <p:cNvSpPr/>
          <p:nvPr/>
        </p:nvSpPr>
        <p:spPr>
          <a:xfrm>
            <a:off x="6236208" y="3154692"/>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85" name="object 85"/>
          <p:cNvSpPr/>
          <p:nvPr/>
        </p:nvSpPr>
        <p:spPr>
          <a:xfrm>
            <a:off x="6420548" y="3154692"/>
            <a:ext cx="0" cy="230504"/>
          </a:xfrm>
          <a:custGeom>
            <a:avLst/>
            <a:gdLst/>
            <a:ahLst/>
            <a:cxnLst/>
            <a:rect l="l" t="t" r="r" b="b"/>
            <a:pathLst>
              <a:path h="230504">
                <a:moveTo>
                  <a:pt x="0" y="0"/>
                </a:moveTo>
                <a:lnTo>
                  <a:pt x="0" y="230428"/>
                </a:lnTo>
              </a:path>
            </a:pathLst>
          </a:custGeom>
          <a:ln w="4608">
            <a:solidFill>
              <a:srgbClr val="000000"/>
            </a:solidFill>
          </a:ln>
        </p:spPr>
        <p:txBody>
          <a:bodyPr wrap="square" lIns="0" tIns="0" rIns="0" bIns="0" rtlCol="0"/>
          <a:lstStyle/>
          <a:p>
            <a:endParaRPr/>
          </a:p>
        </p:txBody>
      </p:sp>
      <p:sp>
        <p:nvSpPr>
          <p:cNvPr id="86" name="object 86"/>
          <p:cNvSpPr/>
          <p:nvPr/>
        </p:nvSpPr>
        <p:spPr>
          <a:xfrm>
            <a:off x="5729262" y="3154692"/>
            <a:ext cx="1244600" cy="230504"/>
          </a:xfrm>
          <a:custGeom>
            <a:avLst/>
            <a:gdLst/>
            <a:ahLst/>
            <a:cxnLst/>
            <a:rect l="l" t="t" r="r" b="b"/>
            <a:pathLst>
              <a:path w="1244600" h="230504">
                <a:moveTo>
                  <a:pt x="0" y="230428"/>
                </a:moveTo>
                <a:lnTo>
                  <a:pt x="1244315" y="230428"/>
                </a:lnTo>
                <a:lnTo>
                  <a:pt x="1244315" y="0"/>
                </a:lnTo>
                <a:lnTo>
                  <a:pt x="0" y="0"/>
                </a:lnTo>
                <a:lnTo>
                  <a:pt x="0" y="230428"/>
                </a:lnTo>
                <a:close/>
              </a:path>
            </a:pathLst>
          </a:custGeom>
          <a:ln w="4608">
            <a:solidFill>
              <a:srgbClr val="000000"/>
            </a:solidFill>
          </a:ln>
        </p:spPr>
        <p:txBody>
          <a:bodyPr wrap="square" lIns="0" tIns="0" rIns="0" bIns="0" rtlCol="0"/>
          <a:lstStyle/>
          <a:p>
            <a:endParaRPr/>
          </a:p>
        </p:txBody>
      </p:sp>
      <p:sp>
        <p:nvSpPr>
          <p:cNvPr id="87" name="object 87"/>
          <p:cNvSpPr/>
          <p:nvPr/>
        </p:nvSpPr>
        <p:spPr>
          <a:xfrm>
            <a:off x="6697065" y="3079115"/>
            <a:ext cx="0" cy="75565"/>
          </a:xfrm>
          <a:custGeom>
            <a:avLst/>
            <a:gdLst/>
            <a:ahLst/>
            <a:cxnLst/>
            <a:rect l="l" t="t" r="r" b="b"/>
            <a:pathLst>
              <a:path h="75564">
                <a:moveTo>
                  <a:pt x="0" y="0"/>
                </a:moveTo>
                <a:lnTo>
                  <a:pt x="0" y="75577"/>
                </a:lnTo>
              </a:path>
            </a:pathLst>
          </a:custGeom>
          <a:ln w="4608">
            <a:solidFill>
              <a:srgbClr val="000000"/>
            </a:solidFill>
          </a:ln>
        </p:spPr>
        <p:txBody>
          <a:bodyPr wrap="square" lIns="0" tIns="0" rIns="0" bIns="0" rtlCol="0"/>
          <a:lstStyle/>
          <a:p>
            <a:endParaRPr/>
          </a:p>
        </p:txBody>
      </p:sp>
      <p:sp>
        <p:nvSpPr>
          <p:cNvPr id="88" name="object 88"/>
          <p:cNvSpPr/>
          <p:nvPr/>
        </p:nvSpPr>
        <p:spPr>
          <a:xfrm>
            <a:off x="6678625" y="3079114"/>
            <a:ext cx="37465" cy="74295"/>
          </a:xfrm>
          <a:custGeom>
            <a:avLst/>
            <a:gdLst/>
            <a:ahLst/>
            <a:cxnLst/>
            <a:rect l="l" t="t" r="r" b="b"/>
            <a:pathLst>
              <a:path w="37465" h="74294">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89" name="object 89"/>
          <p:cNvSpPr/>
          <p:nvPr/>
        </p:nvSpPr>
        <p:spPr>
          <a:xfrm>
            <a:off x="6697065" y="2756510"/>
            <a:ext cx="0" cy="75565"/>
          </a:xfrm>
          <a:custGeom>
            <a:avLst/>
            <a:gdLst/>
            <a:ahLst/>
            <a:cxnLst/>
            <a:rect l="l" t="t" r="r" b="b"/>
            <a:pathLst>
              <a:path h="75564">
                <a:moveTo>
                  <a:pt x="0" y="0"/>
                </a:moveTo>
                <a:lnTo>
                  <a:pt x="0" y="75577"/>
                </a:lnTo>
              </a:path>
            </a:pathLst>
          </a:custGeom>
          <a:ln w="4608">
            <a:solidFill>
              <a:srgbClr val="000000"/>
            </a:solidFill>
          </a:ln>
        </p:spPr>
        <p:txBody>
          <a:bodyPr wrap="square" lIns="0" tIns="0" rIns="0" bIns="0" rtlCol="0"/>
          <a:lstStyle/>
          <a:p>
            <a:endParaRPr/>
          </a:p>
        </p:txBody>
      </p:sp>
      <p:sp>
        <p:nvSpPr>
          <p:cNvPr id="90" name="object 90"/>
          <p:cNvSpPr/>
          <p:nvPr/>
        </p:nvSpPr>
        <p:spPr>
          <a:xfrm>
            <a:off x="6678625" y="2756509"/>
            <a:ext cx="37465" cy="74295"/>
          </a:xfrm>
          <a:custGeom>
            <a:avLst/>
            <a:gdLst/>
            <a:ahLst/>
            <a:cxnLst/>
            <a:rect l="l" t="t" r="r" b="b"/>
            <a:pathLst>
              <a:path w="37465" h="74294">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91" name="object 91"/>
          <p:cNvSpPr/>
          <p:nvPr/>
        </p:nvSpPr>
        <p:spPr>
          <a:xfrm>
            <a:off x="6697065" y="2387829"/>
            <a:ext cx="0" cy="121920"/>
          </a:xfrm>
          <a:custGeom>
            <a:avLst/>
            <a:gdLst/>
            <a:ahLst/>
            <a:cxnLst/>
            <a:rect l="l" t="t" r="r" b="b"/>
            <a:pathLst>
              <a:path h="121919">
                <a:moveTo>
                  <a:pt x="0" y="0"/>
                </a:moveTo>
                <a:lnTo>
                  <a:pt x="0" y="121665"/>
                </a:lnTo>
              </a:path>
            </a:pathLst>
          </a:custGeom>
          <a:ln w="4608">
            <a:solidFill>
              <a:srgbClr val="000000"/>
            </a:solidFill>
          </a:ln>
        </p:spPr>
        <p:txBody>
          <a:bodyPr wrap="square" lIns="0" tIns="0" rIns="0" bIns="0" rtlCol="0"/>
          <a:lstStyle/>
          <a:p>
            <a:endParaRPr/>
          </a:p>
        </p:txBody>
      </p:sp>
      <p:sp>
        <p:nvSpPr>
          <p:cNvPr id="92" name="object 92"/>
          <p:cNvSpPr/>
          <p:nvPr/>
        </p:nvSpPr>
        <p:spPr>
          <a:xfrm>
            <a:off x="6678625" y="2387828"/>
            <a:ext cx="37465" cy="74295"/>
          </a:xfrm>
          <a:custGeom>
            <a:avLst/>
            <a:gdLst/>
            <a:ahLst/>
            <a:cxnLst/>
            <a:rect l="l" t="t" r="r" b="b"/>
            <a:pathLst>
              <a:path w="37465" h="74294">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93" name="object 93"/>
          <p:cNvSpPr/>
          <p:nvPr/>
        </p:nvSpPr>
        <p:spPr>
          <a:xfrm>
            <a:off x="6697065" y="2065223"/>
            <a:ext cx="0" cy="75565"/>
          </a:xfrm>
          <a:custGeom>
            <a:avLst/>
            <a:gdLst/>
            <a:ahLst/>
            <a:cxnLst/>
            <a:rect l="l" t="t" r="r" b="b"/>
            <a:pathLst>
              <a:path h="75564">
                <a:moveTo>
                  <a:pt x="0" y="0"/>
                </a:moveTo>
                <a:lnTo>
                  <a:pt x="0" y="75577"/>
                </a:lnTo>
              </a:path>
            </a:pathLst>
          </a:custGeom>
          <a:ln w="4608">
            <a:solidFill>
              <a:srgbClr val="000000"/>
            </a:solidFill>
          </a:ln>
        </p:spPr>
        <p:txBody>
          <a:bodyPr wrap="square" lIns="0" tIns="0" rIns="0" bIns="0" rtlCol="0"/>
          <a:lstStyle/>
          <a:p>
            <a:endParaRPr/>
          </a:p>
        </p:txBody>
      </p:sp>
      <p:sp>
        <p:nvSpPr>
          <p:cNvPr id="94" name="object 94"/>
          <p:cNvSpPr/>
          <p:nvPr/>
        </p:nvSpPr>
        <p:spPr>
          <a:xfrm>
            <a:off x="6678625" y="2065223"/>
            <a:ext cx="37465" cy="74295"/>
          </a:xfrm>
          <a:custGeom>
            <a:avLst/>
            <a:gdLst/>
            <a:ahLst/>
            <a:cxnLst/>
            <a:rect l="l" t="t" r="r" b="b"/>
            <a:pathLst>
              <a:path w="37465" h="74294">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95" name="object 95"/>
          <p:cNvSpPr/>
          <p:nvPr/>
        </p:nvSpPr>
        <p:spPr>
          <a:xfrm>
            <a:off x="6697065" y="1742618"/>
            <a:ext cx="0" cy="76200"/>
          </a:xfrm>
          <a:custGeom>
            <a:avLst/>
            <a:gdLst/>
            <a:ahLst/>
            <a:cxnLst/>
            <a:rect l="l" t="t" r="r" b="b"/>
            <a:pathLst>
              <a:path h="76200">
                <a:moveTo>
                  <a:pt x="0" y="0"/>
                </a:moveTo>
                <a:lnTo>
                  <a:pt x="0" y="75589"/>
                </a:lnTo>
              </a:path>
            </a:pathLst>
          </a:custGeom>
          <a:ln w="4608">
            <a:solidFill>
              <a:srgbClr val="000000"/>
            </a:solidFill>
          </a:ln>
        </p:spPr>
        <p:txBody>
          <a:bodyPr wrap="square" lIns="0" tIns="0" rIns="0" bIns="0" rtlCol="0"/>
          <a:lstStyle/>
          <a:p>
            <a:endParaRPr/>
          </a:p>
        </p:txBody>
      </p:sp>
      <p:sp>
        <p:nvSpPr>
          <p:cNvPr id="96" name="object 96"/>
          <p:cNvSpPr/>
          <p:nvPr/>
        </p:nvSpPr>
        <p:spPr>
          <a:xfrm>
            <a:off x="6678625" y="1742617"/>
            <a:ext cx="37465" cy="74295"/>
          </a:xfrm>
          <a:custGeom>
            <a:avLst/>
            <a:gdLst/>
            <a:ahLst/>
            <a:cxnLst/>
            <a:rect l="l" t="t" r="r" b="b"/>
            <a:pathLst>
              <a:path w="37465" h="74294">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97" name="object 97"/>
          <p:cNvSpPr/>
          <p:nvPr/>
        </p:nvSpPr>
        <p:spPr>
          <a:xfrm>
            <a:off x="6697065" y="1373937"/>
            <a:ext cx="0" cy="121920"/>
          </a:xfrm>
          <a:custGeom>
            <a:avLst/>
            <a:gdLst/>
            <a:ahLst/>
            <a:cxnLst/>
            <a:rect l="l" t="t" r="r" b="b"/>
            <a:pathLst>
              <a:path h="121919">
                <a:moveTo>
                  <a:pt x="0" y="0"/>
                </a:moveTo>
                <a:lnTo>
                  <a:pt x="0" y="121665"/>
                </a:lnTo>
              </a:path>
            </a:pathLst>
          </a:custGeom>
          <a:ln w="4608">
            <a:solidFill>
              <a:srgbClr val="000000"/>
            </a:solidFill>
          </a:ln>
        </p:spPr>
        <p:txBody>
          <a:bodyPr wrap="square" lIns="0" tIns="0" rIns="0" bIns="0" rtlCol="0"/>
          <a:lstStyle/>
          <a:p>
            <a:endParaRPr/>
          </a:p>
        </p:txBody>
      </p:sp>
      <p:sp>
        <p:nvSpPr>
          <p:cNvPr id="98" name="object 98"/>
          <p:cNvSpPr/>
          <p:nvPr/>
        </p:nvSpPr>
        <p:spPr>
          <a:xfrm>
            <a:off x="6678625" y="1373936"/>
            <a:ext cx="37465" cy="74295"/>
          </a:xfrm>
          <a:custGeom>
            <a:avLst/>
            <a:gdLst/>
            <a:ahLst/>
            <a:cxnLst/>
            <a:rect l="l" t="t" r="r" b="b"/>
            <a:pathLst>
              <a:path w="37465" h="74294">
                <a:moveTo>
                  <a:pt x="0" y="73736"/>
                </a:moveTo>
                <a:lnTo>
                  <a:pt x="18440" y="0"/>
                </a:lnTo>
                <a:lnTo>
                  <a:pt x="36868" y="73736"/>
                </a:lnTo>
              </a:path>
            </a:pathLst>
          </a:custGeom>
          <a:ln w="4608">
            <a:solidFill>
              <a:srgbClr val="000000"/>
            </a:solidFill>
          </a:ln>
        </p:spPr>
        <p:txBody>
          <a:bodyPr wrap="square" lIns="0" tIns="0" rIns="0" bIns="0" rtlCol="0"/>
          <a:lstStyle/>
          <a:p>
            <a:endParaRPr/>
          </a:p>
        </p:txBody>
      </p:sp>
      <p:sp>
        <p:nvSpPr>
          <p:cNvPr id="99" name="object 99"/>
          <p:cNvSpPr/>
          <p:nvPr/>
        </p:nvSpPr>
        <p:spPr>
          <a:xfrm>
            <a:off x="3701491" y="1080833"/>
            <a:ext cx="0" cy="3594735"/>
          </a:xfrm>
          <a:custGeom>
            <a:avLst/>
            <a:gdLst/>
            <a:ahLst/>
            <a:cxnLst/>
            <a:rect l="l" t="t" r="r" b="b"/>
            <a:pathLst>
              <a:path h="3594735">
                <a:moveTo>
                  <a:pt x="0" y="0"/>
                </a:moveTo>
                <a:lnTo>
                  <a:pt x="0" y="3594684"/>
                </a:lnTo>
              </a:path>
            </a:pathLst>
          </a:custGeom>
          <a:ln w="4608">
            <a:solidFill>
              <a:srgbClr val="000000"/>
            </a:solidFill>
            <a:prstDash val="lgDash"/>
          </a:ln>
        </p:spPr>
        <p:txBody>
          <a:bodyPr wrap="square" lIns="0" tIns="0" rIns="0" bIns="0" rtlCol="0"/>
          <a:lstStyle/>
          <a:p>
            <a:endParaRPr/>
          </a:p>
        </p:txBody>
      </p:sp>
      <p:sp>
        <p:nvSpPr>
          <p:cNvPr id="100" name="object 100"/>
          <p:cNvSpPr/>
          <p:nvPr/>
        </p:nvSpPr>
        <p:spPr>
          <a:xfrm>
            <a:off x="2365006" y="4721605"/>
            <a:ext cx="2626995" cy="230504"/>
          </a:xfrm>
          <a:custGeom>
            <a:avLst/>
            <a:gdLst/>
            <a:ahLst/>
            <a:cxnLst/>
            <a:rect l="l" t="t" r="r" b="b"/>
            <a:pathLst>
              <a:path w="2626995" h="230504">
                <a:moveTo>
                  <a:pt x="0" y="230428"/>
                </a:moveTo>
                <a:lnTo>
                  <a:pt x="0" y="0"/>
                </a:lnTo>
                <a:lnTo>
                  <a:pt x="2626880" y="0"/>
                </a:lnTo>
                <a:lnTo>
                  <a:pt x="2626880" y="94018"/>
                </a:lnTo>
              </a:path>
            </a:pathLst>
          </a:custGeom>
          <a:ln w="4608">
            <a:solidFill>
              <a:srgbClr val="000000"/>
            </a:solidFill>
          </a:ln>
        </p:spPr>
        <p:txBody>
          <a:bodyPr wrap="square" lIns="0" tIns="0" rIns="0" bIns="0" rtlCol="0"/>
          <a:lstStyle/>
          <a:p>
            <a:endParaRPr/>
          </a:p>
        </p:txBody>
      </p:sp>
      <p:sp>
        <p:nvSpPr>
          <p:cNvPr id="101" name="object 101"/>
          <p:cNvSpPr/>
          <p:nvPr/>
        </p:nvSpPr>
        <p:spPr>
          <a:xfrm>
            <a:off x="4991887" y="4815624"/>
            <a:ext cx="0" cy="74295"/>
          </a:xfrm>
          <a:custGeom>
            <a:avLst/>
            <a:gdLst/>
            <a:ahLst/>
            <a:cxnLst/>
            <a:rect l="l" t="t" r="r" b="b"/>
            <a:pathLst>
              <a:path h="74295">
                <a:moveTo>
                  <a:pt x="0" y="0"/>
                </a:moveTo>
                <a:lnTo>
                  <a:pt x="0" y="73734"/>
                </a:lnTo>
              </a:path>
            </a:pathLst>
          </a:custGeom>
          <a:ln w="4608">
            <a:solidFill>
              <a:srgbClr val="000000"/>
            </a:solidFill>
          </a:ln>
        </p:spPr>
        <p:txBody>
          <a:bodyPr wrap="square" lIns="0" tIns="0" rIns="0" bIns="0" rtlCol="0"/>
          <a:lstStyle/>
          <a:p>
            <a:endParaRPr/>
          </a:p>
        </p:txBody>
      </p:sp>
      <p:sp>
        <p:nvSpPr>
          <p:cNvPr id="102" name="object 102"/>
          <p:cNvSpPr/>
          <p:nvPr/>
        </p:nvSpPr>
        <p:spPr>
          <a:xfrm>
            <a:off x="4973459" y="4815623"/>
            <a:ext cx="37465" cy="74295"/>
          </a:xfrm>
          <a:custGeom>
            <a:avLst/>
            <a:gdLst/>
            <a:ahLst/>
            <a:cxnLst/>
            <a:rect l="l" t="t" r="r" b="b"/>
            <a:pathLst>
              <a:path w="37464" h="74295">
                <a:moveTo>
                  <a:pt x="36868" y="0"/>
                </a:moveTo>
                <a:lnTo>
                  <a:pt x="18427" y="73736"/>
                </a:lnTo>
                <a:lnTo>
                  <a:pt x="0" y="0"/>
                </a:lnTo>
              </a:path>
            </a:pathLst>
          </a:custGeom>
          <a:ln w="4608">
            <a:solidFill>
              <a:srgbClr val="000000"/>
            </a:solidFill>
          </a:ln>
        </p:spPr>
        <p:txBody>
          <a:bodyPr wrap="square" lIns="0" tIns="0" rIns="0" bIns="0" rtlCol="0"/>
          <a:lstStyle/>
          <a:p>
            <a:endParaRPr/>
          </a:p>
        </p:txBody>
      </p:sp>
      <p:sp>
        <p:nvSpPr>
          <p:cNvPr id="103" name="object 103"/>
          <p:cNvSpPr/>
          <p:nvPr/>
        </p:nvSpPr>
        <p:spPr>
          <a:xfrm>
            <a:off x="752002" y="758227"/>
            <a:ext cx="691515" cy="230504"/>
          </a:xfrm>
          <a:custGeom>
            <a:avLst/>
            <a:gdLst/>
            <a:ahLst/>
            <a:cxnLst/>
            <a:rect l="l" t="t" r="r" b="b"/>
            <a:pathLst>
              <a:path w="691515" h="230505">
                <a:moveTo>
                  <a:pt x="0" y="230428"/>
                </a:moveTo>
                <a:lnTo>
                  <a:pt x="691286" y="230428"/>
                </a:lnTo>
                <a:lnTo>
                  <a:pt x="691286" y="0"/>
                </a:lnTo>
                <a:lnTo>
                  <a:pt x="0" y="0"/>
                </a:lnTo>
                <a:lnTo>
                  <a:pt x="0" y="230428"/>
                </a:lnTo>
                <a:close/>
              </a:path>
            </a:pathLst>
          </a:custGeom>
          <a:ln w="18434">
            <a:solidFill>
              <a:srgbClr val="000000"/>
            </a:solidFill>
          </a:ln>
        </p:spPr>
        <p:txBody>
          <a:bodyPr wrap="square" lIns="0" tIns="0" rIns="0" bIns="0" rtlCol="0"/>
          <a:lstStyle/>
          <a:p>
            <a:endParaRPr/>
          </a:p>
        </p:txBody>
      </p:sp>
      <p:sp>
        <p:nvSpPr>
          <p:cNvPr id="104" name="object 104"/>
          <p:cNvSpPr/>
          <p:nvPr/>
        </p:nvSpPr>
        <p:spPr>
          <a:xfrm>
            <a:off x="3424974" y="758233"/>
            <a:ext cx="645795" cy="323215"/>
          </a:xfrm>
          <a:custGeom>
            <a:avLst/>
            <a:gdLst/>
            <a:ahLst/>
            <a:cxnLst/>
            <a:rect l="l" t="t" r="r" b="b"/>
            <a:pathLst>
              <a:path w="645795" h="323215">
                <a:moveTo>
                  <a:pt x="0" y="322600"/>
                </a:moveTo>
                <a:lnTo>
                  <a:pt x="645200" y="322600"/>
                </a:lnTo>
                <a:lnTo>
                  <a:pt x="645200" y="0"/>
                </a:lnTo>
                <a:lnTo>
                  <a:pt x="0" y="0"/>
                </a:lnTo>
                <a:lnTo>
                  <a:pt x="0" y="322600"/>
                </a:lnTo>
                <a:close/>
              </a:path>
            </a:pathLst>
          </a:custGeom>
          <a:ln w="18434">
            <a:solidFill>
              <a:srgbClr val="000000"/>
            </a:solidFill>
          </a:ln>
        </p:spPr>
        <p:txBody>
          <a:bodyPr wrap="square" lIns="0" tIns="0" rIns="0" bIns="0" rtlCol="0"/>
          <a:lstStyle/>
          <a:p>
            <a:endParaRPr/>
          </a:p>
        </p:txBody>
      </p:sp>
      <p:sp>
        <p:nvSpPr>
          <p:cNvPr id="105" name="object 105"/>
          <p:cNvSpPr/>
          <p:nvPr/>
        </p:nvSpPr>
        <p:spPr>
          <a:xfrm>
            <a:off x="6190119" y="804316"/>
            <a:ext cx="922019" cy="230504"/>
          </a:xfrm>
          <a:custGeom>
            <a:avLst/>
            <a:gdLst/>
            <a:ahLst/>
            <a:cxnLst/>
            <a:rect l="l" t="t" r="r" b="b"/>
            <a:pathLst>
              <a:path w="922020" h="230505">
                <a:moveTo>
                  <a:pt x="0" y="230428"/>
                </a:moveTo>
                <a:lnTo>
                  <a:pt x="921715" y="230428"/>
                </a:lnTo>
                <a:lnTo>
                  <a:pt x="921715" y="0"/>
                </a:lnTo>
                <a:lnTo>
                  <a:pt x="0" y="0"/>
                </a:lnTo>
                <a:lnTo>
                  <a:pt x="0" y="230428"/>
                </a:lnTo>
                <a:close/>
              </a:path>
            </a:pathLst>
          </a:custGeom>
          <a:ln w="18434">
            <a:solidFill>
              <a:srgbClr val="000000"/>
            </a:solidFill>
          </a:ln>
        </p:spPr>
        <p:txBody>
          <a:bodyPr wrap="square" lIns="0" tIns="0" rIns="0" bIns="0" rtlCol="0"/>
          <a:lstStyle/>
          <a:p>
            <a:endParaRPr/>
          </a:p>
        </p:txBody>
      </p:sp>
      <p:sp>
        <p:nvSpPr>
          <p:cNvPr id="106" name="object 106"/>
          <p:cNvSpPr/>
          <p:nvPr/>
        </p:nvSpPr>
        <p:spPr>
          <a:xfrm>
            <a:off x="1443291" y="896492"/>
            <a:ext cx="1981835" cy="0"/>
          </a:xfrm>
          <a:custGeom>
            <a:avLst/>
            <a:gdLst/>
            <a:ahLst/>
            <a:cxnLst/>
            <a:rect l="l" t="t" r="r" b="b"/>
            <a:pathLst>
              <a:path w="1981835">
                <a:moveTo>
                  <a:pt x="0" y="0"/>
                </a:moveTo>
                <a:lnTo>
                  <a:pt x="1981682" y="0"/>
                </a:lnTo>
              </a:path>
            </a:pathLst>
          </a:custGeom>
          <a:ln w="18434">
            <a:solidFill>
              <a:srgbClr val="000000"/>
            </a:solidFill>
          </a:ln>
        </p:spPr>
        <p:txBody>
          <a:bodyPr wrap="square" lIns="0" tIns="0" rIns="0" bIns="0" rtlCol="0"/>
          <a:lstStyle/>
          <a:p>
            <a:endParaRPr/>
          </a:p>
        </p:txBody>
      </p:sp>
      <p:sp>
        <p:nvSpPr>
          <p:cNvPr id="107" name="object 107"/>
          <p:cNvSpPr/>
          <p:nvPr/>
        </p:nvSpPr>
        <p:spPr>
          <a:xfrm>
            <a:off x="4070172" y="896492"/>
            <a:ext cx="2120265" cy="0"/>
          </a:xfrm>
          <a:custGeom>
            <a:avLst/>
            <a:gdLst/>
            <a:ahLst/>
            <a:cxnLst/>
            <a:rect l="l" t="t" r="r" b="b"/>
            <a:pathLst>
              <a:path w="2120265">
                <a:moveTo>
                  <a:pt x="0" y="0"/>
                </a:moveTo>
                <a:lnTo>
                  <a:pt x="2119947" y="0"/>
                </a:lnTo>
              </a:path>
            </a:pathLst>
          </a:custGeom>
          <a:ln w="18434">
            <a:solidFill>
              <a:srgbClr val="000000"/>
            </a:solidFill>
          </a:ln>
        </p:spPr>
        <p:txBody>
          <a:bodyPr wrap="square" lIns="0" tIns="0" rIns="0" bIns="0" rtlCol="0"/>
          <a:lstStyle/>
          <a:p>
            <a:endParaRPr/>
          </a:p>
        </p:txBody>
      </p:sp>
      <p:sp>
        <p:nvSpPr>
          <p:cNvPr id="108" name="object 108"/>
          <p:cNvSpPr txBox="1"/>
          <p:nvPr/>
        </p:nvSpPr>
        <p:spPr>
          <a:xfrm>
            <a:off x="2167966" y="2152065"/>
            <a:ext cx="448945"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TH</a:t>
            </a:r>
            <a:r>
              <a:rPr sz="1000" i="1" spc="185" dirty="0">
                <a:latin typeface="Arial"/>
                <a:cs typeface="Arial"/>
              </a:rPr>
              <a:t> </a:t>
            </a:r>
            <a:r>
              <a:rPr sz="1000" i="1" spc="10" dirty="0">
                <a:latin typeface="Arial"/>
                <a:cs typeface="Arial"/>
              </a:rPr>
              <a:t>AH</a:t>
            </a:r>
            <a:endParaRPr sz="1000">
              <a:latin typeface="Arial"/>
              <a:cs typeface="Arial"/>
            </a:endParaRPr>
          </a:p>
        </p:txBody>
      </p:sp>
      <p:sp>
        <p:nvSpPr>
          <p:cNvPr id="129" name="object 129"/>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17</a:t>
            </a:r>
          </a:p>
        </p:txBody>
      </p:sp>
      <p:sp>
        <p:nvSpPr>
          <p:cNvPr id="109" name="object 109"/>
          <p:cNvSpPr txBox="1"/>
          <p:nvPr/>
        </p:nvSpPr>
        <p:spPr>
          <a:xfrm>
            <a:off x="2434246" y="1875551"/>
            <a:ext cx="20510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AH</a:t>
            </a:r>
            <a:endParaRPr sz="1000">
              <a:latin typeface="Arial"/>
              <a:cs typeface="Arial"/>
            </a:endParaRPr>
          </a:p>
        </p:txBody>
      </p:sp>
      <p:sp>
        <p:nvSpPr>
          <p:cNvPr id="110" name="object 110"/>
          <p:cNvSpPr txBox="1"/>
          <p:nvPr/>
        </p:nvSpPr>
        <p:spPr>
          <a:xfrm>
            <a:off x="2434246" y="1552950"/>
            <a:ext cx="20510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AH</a:t>
            </a:r>
            <a:endParaRPr sz="1000">
              <a:latin typeface="Arial"/>
              <a:cs typeface="Arial"/>
            </a:endParaRPr>
          </a:p>
        </p:txBody>
      </p:sp>
      <p:sp>
        <p:nvSpPr>
          <p:cNvPr id="111" name="object 111"/>
          <p:cNvSpPr txBox="1"/>
          <p:nvPr/>
        </p:nvSpPr>
        <p:spPr>
          <a:xfrm>
            <a:off x="2434246" y="1184264"/>
            <a:ext cx="20510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AH</a:t>
            </a:r>
            <a:endParaRPr sz="1000">
              <a:latin typeface="Arial"/>
              <a:cs typeface="Arial"/>
            </a:endParaRPr>
          </a:p>
        </p:txBody>
      </p:sp>
      <p:graphicFrame>
        <p:nvGraphicFramePr>
          <p:cNvPr id="112" name="object 112"/>
          <p:cNvGraphicFramePr>
            <a:graphicFrameLocks noGrp="1"/>
          </p:cNvGraphicFramePr>
          <p:nvPr/>
        </p:nvGraphicFramePr>
        <p:xfrm>
          <a:off x="3284417" y="4857557"/>
          <a:ext cx="829543" cy="1059975"/>
        </p:xfrm>
        <a:graphic>
          <a:graphicData uri="http://schemas.openxmlformats.org/drawingml/2006/table">
            <a:tbl>
              <a:tblPr firstRow="1" bandRow="1">
                <a:tableStyleId>{2D5ABB26-0587-4C30-8999-92F81FD0307C}</a:tableStyleId>
              </a:tblPr>
              <a:tblGrid>
                <a:gridCol w="829543">
                  <a:extLst>
                    <a:ext uri="{9D8B030D-6E8A-4147-A177-3AD203B41FA5}">
                      <a16:colId xmlns:a16="http://schemas.microsoft.com/office/drawing/2014/main" val="20000"/>
                    </a:ext>
                  </a:extLst>
                </a:gridCol>
              </a:tblGrid>
              <a:tr h="322601">
                <a:tc>
                  <a:txBody>
                    <a:bodyPr/>
                    <a:lstStyle/>
                    <a:p>
                      <a:pPr>
                        <a:lnSpc>
                          <a:spcPct val="100000"/>
                        </a:lnSpc>
                        <a:spcBef>
                          <a:spcPts val="5"/>
                        </a:spcBef>
                      </a:pPr>
                      <a:endParaRPr sz="1000">
                        <a:latin typeface="Times New Roman"/>
                        <a:cs typeface="Times New Roman"/>
                      </a:endParaRPr>
                    </a:p>
                    <a:p>
                      <a:pPr marL="135890">
                        <a:lnSpc>
                          <a:spcPct val="100000"/>
                        </a:lnSpc>
                        <a:spcBef>
                          <a:spcPts val="5"/>
                        </a:spcBef>
                      </a:pPr>
                      <a:r>
                        <a:rPr sz="1000" i="1" spc="5" dirty="0">
                          <a:latin typeface="Arial"/>
                          <a:cs typeface="Arial"/>
                        </a:rPr>
                        <a:t>network</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0"/>
                  </a:ext>
                </a:extLst>
              </a:tr>
              <a:tr h="322605">
                <a:tc>
                  <a:txBody>
                    <a:bodyPr/>
                    <a:lstStyle/>
                    <a:p>
                      <a:pPr>
                        <a:lnSpc>
                          <a:spcPct val="100000"/>
                        </a:lnSpc>
                        <a:spcBef>
                          <a:spcPts val="5"/>
                        </a:spcBef>
                      </a:pPr>
                      <a:endParaRPr sz="1000">
                        <a:latin typeface="Times New Roman"/>
                        <a:cs typeface="Times New Roman"/>
                      </a:endParaRPr>
                    </a:p>
                    <a:p>
                      <a:pPr marL="135890">
                        <a:lnSpc>
                          <a:spcPct val="100000"/>
                        </a:lnSpc>
                        <a:spcBef>
                          <a:spcPts val="5"/>
                        </a:spcBef>
                      </a:pPr>
                      <a:r>
                        <a:rPr sz="1000" i="1" spc="5" dirty="0">
                          <a:latin typeface="Arial"/>
                          <a:cs typeface="Arial"/>
                        </a:rPr>
                        <a:t>data</a:t>
                      </a:r>
                      <a:r>
                        <a:rPr sz="1000" i="1" spc="-85" dirty="0">
                          <a:latin typeface="Arial"/>
                          <a:cs typeface="Arial"/>
                        </a:rPr>
                        <a:t> </a:t>
                      </a:r>
                      <a:r>
                        <a:rPr sz="1000" i="1" spc="5" dirty="0">
                          <a:latin typeface="Arial"/>
                          <a:cs typeface="Arial"/>
                        </a:rPr>
                        <a:t>link</a:t>
                      </a:r>
                      <a:endParaRPr sz="1000">
                        <a:latin typeface="Arial"/>
                        <a:cs typeface="Arial"/>
                      </a:endParaRPr>
                    </a:p>
                  </a:txBody>
                  <a:tcPr marL="0" marR="0" marT="63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1"/>
                  </a:ext>
                </a:extLst>
              </a:tr>
              <a:tr h="414769">
                <a:tc>
                  <a:txBody>
                    <a:bodyPr/>
                    <a:lstStyle/>
                    <a:p>
                      <a:pPr marL="135890">
                        <a:lnSpc>
                          <a:spcPct val="100000"/>
                        </a:lnSpc>
                        <a:spcBef>
                          <a:spcPts val="795"/>
                        </a:spcBef>
                      </a:pPr>
                      <a:r>
                        <a:rPr sz="1000" i="1" spc="5" dirty="0">
                          <a:latin typeface="Arial"/>
                          <a:cs typeface="Arial"/>
                        </a:rPr>
                        <a:t>physical</a:t>
                      </a:r>
                      <a:endParaRPr sz="1000">
                        <a:latin typeface="Arial"/>
                        <a:cs typeface="Arial"/>
                      </a:endParaRPr>
                    </a:p>
                  </a:txBody>
                  <a:tcPr marL="0" marR="0" marT="100965" marB="0">
                    <a:lnL w="4608">
                      <a:solidFill>
                        <a:srgbClr val="000000"/>
                      </a:solidFill>
                      <a:prstDash val="solid"/>
                    </a:lnL>
                    <a:lnR w="4608">
                      <a:solidFill>
                        <a:srgbClr val="000000"/>
                      </a:solidFill>
                      <a:prstDash val="solid"/>
                    </a:lnR>
                    <a:lnT w="4608">
                      <a:solidFill>
                        <a:srgbClr val="000000"/>
                      </a:solidFill>
                      <a:prstDash val="solid"/>
                    </a:lnT>
                    <a:lnB w="4608">
                      <a:solidFill>
                        <a:srgbClr val="000000"/>
                      </a:solidFill>
                      <a:prstDash val="solid"/>
                    </a:lnB>
                  </a:tcPr>
                </a:tc>
                <a:extLst>
                  <a:ext uri="{0D108BD9-81ED-4DB2-BD59-A6C34878D82A}">
                    <a16:rowId xmlns:a16="http://schemas.microsoft.com/office/drawing/2014/main" val="10002"/>
                  </a:ext>
                </a:extLst>
              </a:tr>
            </a:tbl>
          </a:graphicData>
        </a:graphic>
      </p:graphicFrame>
      <p:sp>
        <p:nvSpPr>
          <p:cNvPr id="113" name="object 113"/>
          <p:cNvSpPr txBox="1"/>
          <p:nvPr/>
        </p:nvSpPr>
        <p:spPr>
          <a:xfrm>
            <a:off x="2019471" y="2520754"/>
            <a:ext cx="671195"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NH TH</a:t>
            </a:r>
            <a:r>
              <a:rPr sz="1000" i="1" spc="175" dirty="0">
                <a:latin typeface="Arial"/>
                <a:cs typeface="Arial"/>
              </a:rPr>
              <a:t> </a:t>
            </a:r>
            <a:r>
              <a:rPr sz="1000" i="1" spc="10" dirty="0">
                <a:latin typeface="Arial"/>
                <a:cs typeface="Arial"/>
              </a:rPr>
              <a:t>AH</a:t>
            </a:r>
            <a:endParaRPr sz="1000">
              <a:latin typeface="Arial"/>
              <a:cs typeface="Arial"/>
            </a:endParaRPr>
          </a:p>
        </p:txBody>
      </p:sp>
      <p:sp>
        <p:nvSpPr>
          <p:cNvPr id="114" name="object 114"/>
          <p:cNvSpPr txBox="1"/>
          <p:nvPr/>
        </p:nvSpPr>
        <p:spPr>
          <a:xfrm>
            <a:off x="1753191" y="3165954"/>
            <a:ext cx="89344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DH NH TH</a:t>
            </a:r>
            <a:r>
              <a:rPr sz="1000" i="1" spc="170" dirty="0">
                <a:latin typeface="Arial"/>
                <a:cs typeface="Arial"/>
              </a:rPr>
              <a:t> </a:t>
            </a:r>
            <a:r>
              <a:rPr sz="1000" i="1" spc="10" dirty="0">
                <a:latin typeface="Arial"/>
                <a:cs typeface="Arial"/>
              </a:rPr>
              <a:t>AH</a:t>
            </a:r>
            <a:endParaRPr sz="1000">
              <a:latin typeface="Arial"/>
              <a:cs typeface="Arial"/>
            </a:endParaRPr>
          </a:p>
        </p:txBody>
      </p:sp>
      <p:sp>
        <p:nvSpPr>
          <p:cNvPr id="115" name="object 115"/>
          <p:cNvSpPr txBox="1"/>
          <p:nvPr/>
        </p:nvSpPr>
        <p:spPr>
          <a:xfrm>
            <a:off x="1753191" y="2843355"/>
            <a:ext cx="89344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DH NH TH</a:t>
            </a:r>
            <a:r>
              <a:rPr sz="1000" i="1" spc="170" dirty="0">
                <a:latin typeface="Arial"/>
                <a:cs typeface="Arial"/>
              </a:rPr>
              <a:t> </a:t>
            </a:r>
            <a:r>
              <a:rPr sz="1000" i="1" spc="10" dirty="0">
                <a:latin typeface="Arial"/>
                <a:cs typeface="Arial"/>
              </a:rPr>
              <a:t>AH</a:t>
            </a:r>
            <a:endParaRPr sz="1000">
              <a:latin typeface="Arial"/>
              <a:cs typeface="Arial"/>
            </a:endParaRPr>
          </a:p>
        </p:txBody>
      </p:sp>
      <p:sp>
        <p:nvSpPr>
          <p:cNvPr id="116" name="object 116"/>
          <p:cNvSpPr txBox="1"/>
          <p:nvPr/>
        </p:nvSpPr>
        <p:spPr>
          <a:xfrm>
            <a:off x="1753191" y="5331983"/>
            <a:ext cx="89344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DH NH TH</a:t>
            </a:r>
            <a:r>
              <a:rPr sz="1000" i="1" spc="170" dirty="0">
                <a:latin typeface="Arial"/>
                <a:cs typeface="Arial"/>
              </a:rPr>
              <a:t> </a:t>
            </a:r>
            <a:r>
              <a:rPr sz="1000" i="1" spc="10" dirty="0">
                <a:latin typeface="Arial"/>
                <a:cs typeface="Arial"/>
              </a:rPr>
              <a:t>AH</a:t>
            </a:r>
            <a:endParaRPr sz="1000">
              <a:latin typeface="Arial"/>
              <a:cs typeface="Arial"/>
            </a:endParaRPr>
          </a:p>
        </p:txBody>
      </p:sp>
      <p:sp>
        <p:nvSpPr>
          <p:cNvPr id="117" name="object 117"/>
          <p:cNvSpPr txBox="1"/>
          <p:nvPr/>
        </p:nvSpPr>
        <p:spPr>
          <a:xfrm>
            <a:off x="1753191" y="5700669"/>
            <a:ext cx="89344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DH NH TH</a:t>
            </a:r>
            <a:r>
              <a:rPr sz="1000" i="1" spc="170" dirty="0">
                <a:latin typeface="Arial"/>
                <a:cs typeface="Arial"/>
              </a:rPr>
              <a:t> </a:t>
            </a:r>
            <a:r>
              <a:rPr sz="1000" i="1" spc="10" dirty="0">
                <a:latin typeface="Arial"/>
                <a:cs typeface="Arial"/>
              </a:rPr>
              <a:t>AH</a:t>
            </a:r>
            <a:endParaRPr sz="1000">
              <a:latin typeface="Arial"/>
              <a:cs typeface="Arial"/>
            </a:endParaRPr>
          </a:p>
        </p:txBody>
      </p:sp>
      <p:sp>
        <p:nvSpPr>
          <p:cNvPr id="118" name="object 118"/>
          <p:cNvSpPr txBox="1"/>
          <p:nvPr/>
        </p:nvSpPr>
        <p:spPr>
          <a:xfrm>
            <a:off x="4380085" y="5331983"/>
            <a:ext cx="89344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DH NH TH</a:t>
            </a:r>
            <a:r>
              <a:rPr sz="1000" i="1" spc="170" dirty="0">
                <a:latin typeface="Arial"/>
                <a:cs typeface="Arial"/>
              </a:rPr>
              <a:t> </a:t>
            </a:r>
            <a:r>
              <a:rPr sz="1000" i="1" spc="10" dirty="0">
                <a:latin typeface="Arial"/>
                <a:cs typeface="Arial"/>
              </a:rPr>
              <a:t>AH</a:t>
            </a:r>
            <a:endParaRPr sz="1000">
              <a:latin typeface="Arial"/>
              <a:cs typeface="Arial"/>
            </a:endParaRPr>
          </a:p>
        </p:txBody>
      </p:sp>
      <p:sp>
        <p:nvSpPr>
          <p:cNvPr id="119" name="object 119"/>
          <p:cNvSpPr txBox="1"/>
          <p:nvPr/>
        </p:nvSpPr>
        <p:spPr>
          <a:xfrm>
            <a:off x="4380085" y="5700669"/>
            <a:ext cx="89344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DH NH TH</a:t>
            </a:r>
            <a:r>
              <a:rPr sz="1000" i="1" spc="170" dirty="0">
                <a:latin typeface="Arial"/>
                <a:cs typeface="Arial"/>
              </a:rPr>
              <a:t> </a:t>
            </a:r>
            <a:r>
              <a:rPr sz="1000" i="1" spc="10" dirty="0">
                <a:latin typeface="Arial"/>
                <a:cs typeface="Arial"/>
              </a:rPr>
              <a:t>AH</a:t>
            </a:r>
            <a:endParaRPr sz="1000">
              <a:latin typeface="Arial"/>
              <a:cs typeface="Arial"/>
            </a:endParaRPr>
          </a:p>
        </p:txBody>
      </p:sp>
      <p:sp>
        <p:nvSpPr>
          <p:cNvPr id="120" name="object 120"/>
          <p:cNvSpPr txBox="1"/>
          <p:nvPr/>
        </p:nvSpPr>
        <p:spPr>
          <a:xfrm>
            <a:off x="6028938" y="2520754"/>
            <a:ext cx="671195"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NH TH</a:t>
            </a:r>
            <a:r>
              <a:rPr sz="1000" i="1" spc="175" dirty="0">
                <a:latin typeface="Arial"/>
                <a:cs typeface="Arial"/>
              </a:rPr>
              <a:t> </a:t>
            </a:r>
            <a:r>
              <a:rPr sz="1000" i="1" spc="10" dirty="0">
                <a:latin typeface="Arial"/>
                <a:cs typeface="Arial"/>
              </a:rPr>
              <a:t>AH</a:t>
            </a:r>
            <a:endParaRPr sz="1000">
              <a:latin typeface="Arial"/>
              <a:cs typeface="Arial"/>
            </a:endParaRPr>
          </a:p>
        </p:txBody>
      </p:sp>
      <p:sp>
        <p:nvSpPr>
          <p:cNvPr id="121" name="object 121"/>
          <p:cNvSpPr txBox="1"/>
          <p:nvPr/>
        </p:nvSpPr>
        <p:spPr>
          <a:xfrm>
            <a:off x="6223515" y="2152068"/>
            <a:ext cx="448945"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TH</a:t>
            </a:r>
            <a:r>
              <a:rPr sz="1000" i="1" spc="185" dirty="0">
                <a:latin typeface="Arial"/>
                <a:cs typeface="Arial"/>
              </a:rPr>
              <a:t> </a:t>
            </a:r>
            <a:r>
              <a:rPr sz="1000" i="1" spc="10" dirty="0">
                <a:latin typeface="Arial"/>
                <a:cs typeface="Arial"/>
              </a:rPr>
              <a:t>AH</a:t>
            </a:r>
            <a:endParaRPr sz="1000">
              <a:latin typeface="Arial"/>
              <a:cs typeface="Arial"/>
            </a:endParaRPr>
          </a:p>
        </p:txBody>
      </p:sp>
      <p:sp>
        <p:nvSpPr>
          <p:cNvPr id="122" name="object 122"/>
          <p:cNvSpPr txBox="1"/>
          <p:nvPr/>
        </p:nvSpPr>
        <p:spPr>
          <a:xfrm>
            <a:off x="5762657" y="3165954"/>
            <a:ext cx="89344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DH NH TH</a:t>
            </a:r>
            <a:r>
              <a:rPr sz="1000" i="1" spc="170" dirty="0">
                <a:latin typeface="Arial"/>
                <a:cs typeface="Arial"/>
              </a:rPr>
              <a:t> </a:t>
            </a:r>
            <a:r>
              <a:rPr sz="1000" i="1" spc="10" dirty="0">
                <a:latin typeface="Arial"/>
                <a:cs typeface="Arial"/>
              </a:rPr>
              <a:t>AH</a:t>
            </a:r>
            <a:endParaRPr sz="1000">
              <a:latin typeface="Arial"/>
              <a:cs typeface="Arial"/>
            </a:endParaRPr>
          </a:p>
        </p:txBody>
      </p:sp>
      <p:sp>
        <p:nvSpPr>
          <p:cNvPr id="123" name="object 123"/>
          <p:cNvSpPr txBox="1"/>
          <p:nvPr/>
        </p:nvSpPr>
        <p:spPr>
          <a:xfrm>
            <a:off x="6489795" y="1875559"/>
            <a:ext cx="20510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AH</a:t>
            </a:r>
            <a:endParaRPr sz="1000">
              <a:latin typeface="Arial"/>
              <a:cs typeface="Arial"/>
            </a:endParaRPr>
          </a:p>
        </p:txBody>
      </p:sp>
      <p:sp>
        <p:nvSpPr>
          <p:cNvPr id="124" name="object 124"/>
          <p:cNvSpPr txBox="1"/>
          <p:nvPr/>
        </p:nvSpPr>
        <p:spPr>
          <a:xfrm>
            <a:off x="6489795" y="1552958"/>
            <a:ext cx="20510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AH</a:t>
            </a:r>
            <a:endParaRPr sz="1000">
              <a:latin typeface="Arial"/>
              <a:cs typeface="Arial"/>
            </a:endParaRPr>
          </a:p>
        </p:txBody>
      </p:sp>
      <p:sp>
        <p:nvSpPr>
          <p:cNvPr id="125" name="object 125"/>
          <p:cNvSpPr txBox="1"/>
          <p:nvPr/>
        </p:nvSpPr>
        <p:spPr>
          <a:xfrm>
            <a:off x="6489795" y="1184272"/>
            <a:ext cx="205104" cy="167640"/>
          </a:xfrm>
          <a:prstGeom prst="rect">
            <a:avLst/>
          </a:prstGeom>
        </p:spPr>
        <p:txBody>
          <a:bodyPr vert="horz" wrap="square" lIns="0" tIns="0" rIns="0" bIns="0" rtlCol="0">
            <a:spAutoFit/>
          </a:bodyPr>
          <a:lstStyle/>
          <a:p>
            <a:pPr marL="12700">
              <a:lnSpc>
                <a:spcPct val="100000"/>
              </a:lnSpc>
            </a:pPr>
            <a:r>
              <a:rPr sz="1000" i="1" spc="10" dirty="0">
                <a:latin typeface="Arial"/>
                <a:cs typeface="Arial"/>
              </a:rPr>
              <a:t>AH</a:t>
            </a:r>
            <a:endParaRPr sz="1000">
              <a:latin typeface="Arial"/>
              <a:cs typeface="Arial"/>
            </a:endParaRPr>
          </a:p>
        </p:txBody>
      </p:sp>
      <p:sp>
        <p:nvSpPr>
          <p:cNvPr id="126" name="object 126"/>
          <p:cNvSpPr txBox="1"/>
          <p:nvPr/>
        </p:nvSpPr>
        <p:spPr>
          <a:xfrm>
            <a:off x="877564" y="815586"/>
            <a:ext cx="462915" cy="167640"/>
          </a:xfrm>
          <a:prstGeom prst="rect">
            <a:avLst/>
          </a:prstGeom>
        </p:spPr>
        <p:txBody>
          <a:bodyPr vert="horz" wrap="square" lIns="0" tIns="0" rIns="0" bIns="0" rtlCol="0">
            <a:spAutoFit/>
          </a:bodyPr>
          <a:lstStyle/>
          <a:p>
            <a:pPr marL="12700">
              <a:lnSpc>
                <a:spcPct val="100000"/>
              </a:lnSpc>
            </a:pPr>
            <a:r>
              <a:rPr sz="1000" b="1" i="1" spc="5" dirty="0">
                <a:latin typeface="Arial"/>
                <a:cs typeface="Arial"/>
              </a:rPr>
              <a:t>Source</a:t>
            </a:r>
            <a:endParaRPr sz="1000">
              <a:latin typeface="Arial"/>
              <a:cs typeface="Arial"/>
            </a:endParaRPr>
          </a:p>
        </p:txBody>
      </p:sp>
      <p:sp>
        <p:nvSpPr>
          <p:cNvPr id="127" name="object 127"/>
          <p:cNvSpPr txBox="1"/>
          <p:nvPr/>
        </p:nvSpPr>
        <p:spPr>
          <a:xfrm>
            <a:off x="3504458" y="861672"/>
            <a:ext cx="441325" cy="167640"/>
          </a:xfrm>
          <a:prstGeom prst="rect">
            <a:avLst/>
          </a:prstGeom>
        </p:spPr>
        <p:txBody>
          <a:bodyPr vert="horz" wrap="square" lIns="0" tIns="0" rIns="0" bIns="0" rtlCol="0">
            <a:spAutoFit/>
          </a:bodyPr>
          <a:lstStyle/>
          <a:p>
            <a:pPr marL="12700">
              <a:lnSpc>
                <a:spcPct val="100000"/>
              </a:lnSpc>
            </a:pPr>
            <a:r>
              <a:rPr sz="1000" b="1" i="1" spc="5" dirty="0">
                <a:latin typeface="Arial"/>
                <a:cs typeface="Arial"/>
              </a:rPr>
              <a:t>Router</a:t>
            </a:r>
            <a:endParaRPr sz="1000">
              <a:latin typeface="Arial"/>
              <a:cs typeface="Arial"/>
            </a:endParaRPr>
          </a:p>
        </p:txBody>
      </p:sp>
      <p:sp>
        <p:nvSpPr>
          <p:cNvPr id="128" name="object 128"/>
          <p:cNvSpPr txBox="1"/>
          <p:nvPr/>
        </p:nvSpPr>
        <p:spPr>
          <a:xfrm>
            <a:off x="6269603" y="861672"/>
            <a:ext cx="728345" cy="167640"/>
          </a:xfrm>
          <a:prstGeom prst="rect">
            <a:avLst/>
          </a:prstGeom>
        </p:spPr>
        <p:txBody>
          <a:bodyPr vert="horz" wrap="square" lIns="0" tIns="0" rIns="0" bIns="0" rtlCol="0">
            <a:spAutoFit/>
          </a:bodyPr>
          <a:lstStyle/>
          <a:p>
            <a:pPr marL="12700">
              <a:lnSpc>
                <a:spcPct val="100000"/>
              </a:lnSpc>
            </a:pPr>
            <a:r>
              <a:rPr sz="1000" b="1" i="1" spc="5" dirty="0">
                <a:latin typeface="Arial"/>
                <a:cs typeface="Arial"/>
              </a:rPr>
              <a:t>Destination</a:t>
            </a:r>
            <a:endParaRPr sz="1000">
              <a:latin typeface="Arial"/>
              <a:cs typeface="Arial"/>
            </a:endParaRPr>
          </a:p>
        </p:txBody>
      </p:sp>
      <p:sp>
        <p:nvSpPr>
          <p:cNvPr id="130" name="TextBox 129"/>
          <p:cNvSpPr txBox="1"/>
          <p:nvPr/>
        </p:nvSpPr>
        <p:spPr>
          <a:xfrm>
            <a:off x="1234304" y="6834674"/>
            <a:ext cx="6096000" cy="1569660"/>
          </a:xfrm>
          <a:prstGeom prst="rect">
            <a:avLst/>
          </a:prstGeom>
          <a:noFill/>
        </p:spPr>
        <p:txBody>
          <a:bodyPr wrap="square" rtlCol="0">
            <a:spAutoFit/>
          </a:bodyPr>
          <a:lstStyle/>
          <a:p>
            <a:r>
              <a:rPr lang="en-US" sz="3200" dirty="0" smtClean="0">
                <a:solidFill>
                  <a:srgbClr val="0070C0"/>
                </a:solidFill>
              </a:rPr>
              <a:t>HEADERS: </a:t>
            </a:r>
            <a:r>
              <a:rPr lang="en-US" sz="3200" dirty="0"/>
              <a:t> </a:t>
            </a:r>
            <a:r>
              <a:rPr lang="en-US" sz="3200" dirty="0" smtClean="0"/>
              <a:t>WATCH HOW THEY ARE ADDED AND REMOVED. STRICT LAYERING – THE DEFINITION</a:t>
            </a:r>
            <a:endParaRPr lang="en-US" dirty="0"/>
          </a:p>
        </p:txBody>
      </p:sp>
    </p:spTree>
    <p:extLst>
      <p:ext uri="{BB962C8B-B14F-4D97-AF65-F5344CB8AC3E}">
        <p14:creationId xmlns:p14="http://schemas.microsoft.com/office/powerpoint/2010/main" val="11019958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2743200"/>
            <a:ext cx="5867400" cy="1072088"/>
          </a:xfrm>
          <a:prstGeom prst="rect">
            <a:avLst/>
          </a:prstGeom>
        </p:spPr>
        <p:txBody>
          <a:bodyPr vert="horz" wrap="square" lIns="0" tIns="0" rIns="0" bIns="0" rtlCol="0">
            <a:spAutoFit/>
          </a:bodyPr>
          <a:lstStyle/>
          <a:p>
            <a:pPr marL="12700" marR="5080" algn="ctr">
              <a:lnSpc>
                <a:spcPts val="2520"/>
              </a:lnSpc>
              <a:tabLst>
                <a:tab pos="1369060" algn="l"/>
              </a:tabLst>
            </a:pPr>
            <a:r>
              <a:rPr lang="en-US" sz="3200" spc="125" dirty="0" smtClean="0">
                <a:solidFill>
                  <a:srgbClr val="FF0000"/>
                </a:solidFill>
                <a:latin typeface="+mj-lt"/>
                <a:cs typeface="Century"/>
              </a:rPr>
              <a:t>Digression on Fast IP Lookups</a:t>
            </a:r>
          </a:p>
          <a:p>
            <a:pPr marL="12700" marR="5080" algn="ctr">
              <a:lnSpc>
                <a:spcPts val="2520"/>
              </a:lnSpc>
              <a:tabLst>
                <a:tab pos="1369060" algn="l"/>
              </a:tabLst>
            </a:pPr>
            <a:endParaRPr sz="3200" dirty="0">
              <a:solidFill>
                <a:srgbClr val="FF0000"/>
              </a:solidFill>
              <a:latin typeface="+mj-lt"/>
              <a:cs typeface="Century"/>
            </a:endParaRPr>
          </a:p>
          <a:p>
            <a:pPr>
              <a:lnSpc>
                <a:spcPct val="100000"/>
              </a:lnSpc>
              <a:spcBef>
                <a:spcPts val="25"/>
              </a:spcBef>
            </a:pPr>
            <a:endParaRPr sz="2800" dirty="0">
              <a:latin typeface="+mj-lt"/>
              <a:cs typeface="Times New Roman"/>
            </a:endParaRPr>
          </a:p>
        </p:txBody>
      </p:sp>
    </p:spTree>
    <p:extLst>
      <p:ext uri="{BB962C8B-B14F-4D97-AF65-F5344CB8AC3E}">
        <p14:creationId xmlns:p14="http://schemas.microsoft.com/office/powerpoint/2010/main" val="945566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336"/>
            <a:ext cx="6995160" cy="677108"/>
          </a:xfrm>
        </p:spPr>
        <p:txBody>
          <a:bodyPr/>
          <a:lstStyle/>
          <a:p>
            <a:r>
              <a:rPr lang="en-US" sz="4400" dirty="0" smtClean="0">
                <a:solidFill>
                  <a:srgbClr val="0070C0"/>
                </a:solidFill>
              </a:rPr>
              <a:t>Approach 1: UNIBIT TRIE</a:t>
            </a:r>
            <a:endParaRPr lang="en-US" sz="4400" dirty="0">
              <a:solidFill>
                <a:srgbClr val="0070C0"/>
              </a:solidFill>
            </a:endParaRPr>
          </a:p>
        </p:txBody>
      </p:sp>
      <p:pic>
        <p:nvPicPr>
          <p:cNvPr id="3" name="Picture 2"/>
          <p:cNvPicPr>
            <a:picLocks noChangeAspect="1"/>
          </p:cNvPicPr>
          <p:nvPr/>
        </p:nvPicPr>
        <p:blipFill>
          <a:blip r:embed="rId2"/>
          <a:stretch>
            <a:fillRect/>
          </a:stretch>
        </p:blipFill>
        <p:spPr>
          <a:xfrm>
            <a:off x="68035" y="2310087"/>
            <a:ext cx="7636329" cy="4648200"/>
          </a:xfrm>
          <a:prstGeom prst="rect">
            <a:avLst/>
          </a:prstGeom>
        </p:spPr>
      </p:pic>
      <p:sp>
        <p:nvSpPr>
          <p:cNvPr id="4" name="Rectangle 3"/>
          <p:cNvSpPr/>
          <p:nvPr/>
        </p:nvSpPr>
        <p:spPr>
          <a:xfrm>
            <a:off x="1219200" y="1279267"/>
            <a:ext cx="3886200" cy="830997"/>
          </a:xfrm>
          <a:prstGeom prst="rect">
            <a:avLst/>
          </a:prstGeom>
        </p:spPr>
        <p:txBody>
          <a:bodyPr>
            <a:spAutoFit/>
          </a:bodyPr>
          <a:lstStyle/>
          <a:p>
            <a:r>
              <a:rPr lang="en-US" sz="2400" dirty="0"/>
              <a:t>https://raminaji.wordpress.com/unibit-tries/</a:t>
            </a:r>
          </a:p>
        </p:txBody>
      </p:sp>
      <p:sp>
        <p:nvSpPr>
          <p:cNvPr id="5" name="TextBox 4"/>
          <p:cNvSpPr txBox="1"/>
          <p:nvPr/>
        </p:nvSpPr>
        <p:spPr>
          <a:xfrm>
            <a:off x="609600" y="7848600"/>
            <a:ext cx="6324600" cy="1077218"/>
          </a:xfrm>
          <a:prstGeom prst="rect">
            <a:avLst/>
          </a:prstGeom>
          <a:noFill/>
        </p:spPr>
        <p:txBody>
          <a:bodyPr wrap="square" rtlCol="0">
            <a:spAutoFit/>
          </a:bodyPr>
          <a:lstStyle/>
          <a:p>
            <a:r>
              <a:rPr lang="en-US" sz="3200" dirty="0" smtClean="0"/>
              <a:t>32 STEPS IN WORST CASE.  CONSIDERED </a:t>
            </a:r>
            <a:r>
              <a:rPr lang="en-US" sz="3200" dirty="0" smtClean="0">
                <a:solidFill>
                  <a:srgbClr val="FF0000"/>
                </a:solidFill>
              </a:rPr>
              <a:t>TOO SLOW </a:t>
            </a:r>
            <a:r>
              <a:rPr lang="en-US" sz="3200" dirty="0" smtClean="0"/>
              <a:t>TODAY</a:t>
            </a:r>
            <a:endParaRPr lang="en-US" sz="3200" dirty="0"/>
          </a:p>
        </p:txBody>
      </p:sp>
    </p:spTree>
    <p:extLst>
      <p:ext uri="{BB962C8B-B14F-4D97-AF65-F5344CB8AC3E}">
        <p14:creationId xmlns:p14="http://schemas.microsoft.com/office/powerpoint/2010/main" val="15848563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336"/>
            <a:ext cx="6995160" cy="677108"/>
          </a:xfrm>
        </p:spPr>
        <p:txBody>
          <a:bodyPr/>
          <a:lstStyle/>
          <a:p>
            <a:r>
              <a:rPr lang="en-US" sz="4400" dirty="0">
                <a:solidFill>
                  <a:srgbClr val="0070C0"/>
                </a:solidFill>
              </a:rPr>
              <a:t>2</a:t>
            </a:r>
            <a:r>
              <a:rPr lang="en-US" sz="4400" dirty="0" smtClean="0">
                <a:solidFill>
                  <a:srgbClr val="0070C0"/>
                </a:solidFill>
              </a:rPr>
              <a:t>: MULTIIBIT TRIE</a:t>
            </a:r>
            <a:endParaRPr lang="en-US" sz="4400" dirty="0">
              <a:solidFill>
                <a:srgbClr val="0070C0"/>
              </a:solidFill>
            </a:endParaRPr>
          </a:p>
        </p:txBody>
      </p:sp>
      <p:sp>
        <p:nvSpPr>
          <p:cNvPr id="4" name="Rectangle 3"/>
          <p:cNvSpPr/>
          <p:nvPr/>
        </p:nvSpPr>
        <p:spPr>
          <a:xfrm>
            <a:off x="1219200" y="1279268"/>
            <a:ext cx="5257800" cy="830997"/>
          </a:xfrm>
          <a:prstGeom prst="rect">
            <a:avLst/>
          </a:prstGeom>
        </p:spPr>
        <p:txBody>
          <a:bodyPr wrap="square">
            <a:spAutoFit/>
          </a:bodyPr>
          <a:lstStyle/>
          <a:p>
            <a:r>
              <a:rPr lang="en-US" sz="2400" dirty="0">
                <a:hlinkClick r:id="rId2"/>
              </a:rPr>
              <a:t>https://raminaji.wordpress.com/unibit-tries</a:t>
            </a:r>
            <a:r>
              <a:rPr lang="en-US" sz="2400" dirty="0" smtClean="0">
                <a:hlinkClick r:id="rId2"/>
              </a:rPr>
              <a:t>/</a:t>
            </a:r>
            <a:r>
              <a:rPr lang="en-US" sz="2400" dirty="0" smtClean="0"/>
              <a:t> (Srinivasan-Varghese CACM 98)</a:t>
            </a:r>
            <a:endParaRPr lang="en-US" sz="2400" dirty="0"/>
          </a:p>
        </p:txBody>
      </p:sp>
      <p:sp>
        <p:nvSpPr>
          <p:cNvPr id="5" name="TextBox 4"/>
          <p:cNvSpPr txBox="1"/>
          <p:nvPr/>
        </p:nvSpPr>
        <p:spPr>
          <a:xfrm>
            <a:off x="489803" y="8229600"/>
            <a:ext cx="6324600" cy="1077218"/>
          </a:xfrm>
          <a:prstGeom prst="rect">
            <a:avLst/>
          </a:prstGeom>
          <a:noFill/>
        </p:spPr>
        <p:txBody>
          <a:bodyPr wrap="square" rtlCol="0">
            <a:spAutoFit/>
          </a:bodyPr>
          <a:lstStyle/>
          <a:p>
            <a:r>
              <a:rPr lang="en-US" sz="3200" dirty="0" smtClean="0"/>
              <a:t>11 STEPS IN WORST CASE.   </a:t>
            </a:r>
            <a:r>
              <a:rPr lang="en-US" sz="3200" dirty="0" smtClean="0">
                <a:solidFill>
                  <a:srgbClr val="FF0000"/>
                </a:solidFill>
              </a:rPr>
              <a:t>SLOW AND TOO MUCH MEMORY </a:t>
            </a:r>
            <a:endParaRPr lang="en-US" sz="3200" dirty="0"/>
          </a:p>
        </p:txBody>
      </p:sp>
      <p:pic>
        <p:nvPicPr>
          <p:cNvPr id="6" name="Picture 5"/>
          <p:cNvPicPr>
            <a:picLocks noChangeAspect="1"/>
          </p:cNvPicPr>
          <p:nvPr/>
        </p:nvPicPr>
        <p:blipFill>
          <a:blip r:embed="rId3"/>
          <a:stretch>
            <a:fillRect/>
          </a:stretch>
        </p:blipFill>
        <p:spPr>
          <a:xfrm>
            <a:off x="489803" y="3114674"/>
            <a:ext cx="6916052" cy="4810126"/>
          </a:xfrm>
          <a:prstGeom prst="rect">
            <a:avLst/>
          </a:prstGeom>
        </p:spPr>
      </p:pic>
    </p:spTree>
    <p:extLst>
      <p:ext uri="{BB962C8B-B14F-4D97-AF65-F5344CB8AC3E}">
        <p14:creationId xmlns:p14="http://schemas.microsoft.com/office/powerpoint/2010/main" val="15992703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228600"/>
            <a:ext cx="7383780" cy="615553"/>
          </a:xfrm>
        </p:spPr>
        <p:txBody>
          <a:bodyPr/>
          <a:lstStyle/>
          <a:p>
            <a:r>
              <a:rPr lang="en-US" sz="4000" dirty="0">
                <a:solidFill>
                  <a:srgbClr val="0070C0"/>
                </a:solidFill>
              </a:rPr>
              <a:t>3</a:t>
            </a:r>
            <a:r>
              <a:rPr lang="en-US" sz="4000" dirty="0" smtClean="0">
                <a:solidFill>
                  <a:srgbClr val="0070C0"/>
                </a:solidFill>
              </a:rPr>
              <a:t>: TERNARY CAM</a:t>
            </a:r>
            <a:endParaRPr lang="en-US" sz="4000" dirty="0">
              <a:solidFill>
                <a:srgbClr val="0070C0"/>
              </a:solidFill>
            </a:endParaRPr>
          </a:p>
        </p:txBody>
      </p:sp>
      <p:pic>
        <p:nvPicPr>
          <p:cNvPr id="3" name="Picture 2"/>
          <p:cNvPicPr>
            <a:picLocks noChangeAspect="1"/>
          </p:cNvPicPr>
          <p:nvPr/>
        </p:nvPicPr>
        <p:blipFill>
          <a:blip r:embed="rId2"/>
          <a:stretch>
            <a:fillRect/>
          </a:stretch>
        </p:blipFill>
        <p:spPr>
          <a:xfrm>
            <a:off x="2781300" y="2323734"/>
            <a:ext cx="2019300" cy="5067666"/>
          </a:xfrm>
          <a:prstGeom prst="rect">
            <a:avLst/>
          </a:prstGeom>
        </p:spPr>
      </p:pic>
      <p:sp>
        <p:nvSpPr>
          <p:cNvPr id="7" name="TextBox 6"/>
          <p:cNvSpPr txBox="1"/>
          <p:nvPr/>
        </p:nvSpPr>
        <p:spPr>
          <a:xfrm>
            <a:off x="-76200" y="4876800"/>
            <a:ext cx="2209800" cy="584775"/>
          </a:xfrm>
          <a:prstGeom prst="rect">
            <a:avLst/>
          </a:prstGeom>
          <a:noFill/>
        </p:spPr>
        <p:txBody>
          <a:bodyPr wrap="square" rtlCol="0">
            <a:spAutoFit/>
          </a:bodyPr>
          <a:lstStyle/>
          <a:p>
            <a:r>
              <a:rPr lang="en-US" sz="3200" dirty="0" smtClean="0"/>
              <a:t>100000110</a:t>
            </a:r>
            <a:endParaRPr lang="en-US" sz="3200" dirty="0"/>
          </a:p>
        </p:txBody>
      </p:sp>
      <p:cxnSp>
        <p:nvCxnSpPr>
          <p:cNvPr id="9" name="Straight Connector 8"/>
          <p:cNvCxnSpPr/>
          <p:nvPr/>
        </p:nvCxnSpPr>
        <p:spPr>
          <a:xfrm>
            <a:off x="2362200" y="2514600"/>
            <a:ext cx="0" cy="457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447800" y="4857567"/>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362200" y="42672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362200" y="70866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2514600" y="2971800"/>
            <a:ext cx="1143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514600" y="3429000"/>
            <a:ext cx="1143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590800" y="5943600"/>
            <a:ext cx="1143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552700" y="5334000"/>
            <a:ext cx="1143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2362200" y="2514600"/>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962400" y="4648200"/>
            <a:ext cx="13716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276601" y="2444749"/>
            <a:ext cx="2286000" cy="163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3314699" y="2863849"/>
            <a:ext cx="2286000" cy="163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648200" y="5169187"/>
            <a:ext cx="914401" cy="1765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28599" y="3561305"/>
            <a:ext cx="1905001" cy="584775"/>
          </a:xfrm>
          <a:prstGeom prst="rect">
            <a:avLst/>
          </a:prstGeom>
          <a:noFill/>
        </p:spPr>
        <p:txBody>
          <a:bodyPr wrap="square" rtlCol="0">
            <a:spAutoFit/>
          </a:bodyPr>
          <a:lstStyle/>
          <a:p>
            <a:r>
              <a:rPr lang="en-US" sz="3200" dirty="0" smtClean="0"/>
              <a:t>Broadcast </a:t>
            </a:r>
            <a:endParaRPr lang="en-US" sz="3200" dirty="0"/>
          </a:p>
        </p:txBody>
      </p:sp>
      <p:sp>
        <p:nvSpPr>
          <p:cNvPr id="34" name="TextBox 33"/>
          <p:cNvSpPr txBox="1"/>
          <p:nvPr/>
        </p:nvSpPr>
        <p:spPr>
          <a:xfrm>
            <a:off x="5564842" y="4165312"/>
            <a:ext cx="1905001" cy="1077218"/>
          </a:xfrm>
          <a:prstGeom prst="rect">
            <a:avLst/>
          </a:prstGeom>
          <a:noFill/>
        </p:spPr>
        <p:txBody>
          <a:bodyPr wrap="square" rtlCol="0">
            <a:spAutoFit/>
          </a:bodyPr>
          <a:lstStyle/>
          <a:p>
            <a:r>
              <a:rPr lang="en-US" sz="3200" dirty="0" smtClean="0"/>
              <a:t>Pick</a:t>
            </a:r>
          </a:p>
          <a:p>
            <a:r>
              <a:rPr lang="en-US" sz="3200" dirty="0" smtClean="0"/>
              <a:t>Longest </a:t>
            </a:r>
            <a:endParaRPr lang="en-US" sz="3200" dirty="0"/>
          </a:p>
        </p:txBody>
      </p:sp>
      <p:sp>
        <p:nvSpPr>
          <p:cNvPr id="35" name="TextBox 34"/>
          <p:cNvSpPr txBox="1"/>
          <p:nvPr/>
        </p:nvSpPr>
        <p:spPr>
          <a:xfrm>
            <a:off x="388620" y="1104352"/>
            <a:ext cx="6697980" cy="1077218"/>
          </a:xfrm>
          <a:prstGeom prst="rect">
            <a:avLst/>
          </a:prstGeom>
          <a:noFill/>
        </p:spPr>
        <p:txBody>
          <a:bodyPr wrap="square" rtlCol="0">
            <a:spAutoFit/>
          </a:bodyPr>
          <a:lstStyle/>
          <a:p>
            <a:r>
              <a:rPr lang="en-US" sz="3200" dirty="0" smtClean="0"/>
              <a:t>Memory where each bit can be 0, 1, * that can be search in </a:t>
            </a:r>
            <a:r>
              <a:rPr lang="en-US" sz="3200" dirty="0" smtClean="0">
                <a:solidFill>
                  <a:srgbClr val="00B050"/>
                </a:solidFill>
              </a:rPr>
              <a:t>parallel   </a:t>
            </a:r>
            <a:endParaRPr lang="en-US" sz="3200" dirty="0">
              <a:solidFill>
                <a:srgbClr val="00B050"/>
              </a:solidFill>
            </a:endParaRPr>
          </a:p>
        </p:txBody>
      </p:sp>
      <p:sp>
        <p:nvSpPr>
          <p:cNvPr id="36" name="TextBox 35"/>
          <p:cNvSpPr txBox="1"/>
          <p:nvPr/>
        </p:nvSpPr>
        <p:spPr>
          <a:xfrm>
            <a:off x="642203" y="8382000"/>
            <a:ext cx="6324600" cy="1077218"/>
          </a:xfrm>
          <a:prstGeom prst="rect">
            <a:avLst/>
          </a:prstGeom>
          <a:noFill/>
        </p:spPr>
        <p:txBody>
          <a:bodyPr wrap="square" rtlCol="0">
            <a:spAutoFit/>
          </a:bodyPr>
          <a:lstStyle/>
          <a:p>
            <a:r>
              <a:rPr lang="en-US" sz="3200" dirty="0" smtClean="0"/>
              <a:t>1 STEP IN WORST CASE.   </a:t>
            </a:r>
            <a:r>
              <a:rPr lang="en-US" sz="3200" dirty="0" smtClean="0">
                <a:solidFill>
                  <a:srgbClr val="FF0000"/>
                </a:solidFill>
              </a:rPr>
              <a:t>BUT TOO MUCH POWER AT HIGH SPEEDS </a:t>
            </a:r>
            <a:endParaRPr lang="en-US" sz="3200" dirty="0"/>
          </a:p>
        </p:txBody>
      </p:sp>
    </p:spTree>
    <p:extLst>
      <p:ext uri="{BB962C8B-B14F-4D97-AF65-F5344CB8AC3E}">
        <p14:creationId xmlns:p14="http://schemas.microsoft.com/office/powerpoint/2010/main" val="16044285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83820" y="685800"/>
            <a:ext cx="7688580" cy="3288721"/>
          </a:xfrm>
          <a:prstGeom prst="rect">
            <a:avLst/>
          </a:prstGeom>
        </p:spPr>
        <p:txBody>
          <a:bodyPr vert="horz" wrap="square" lIns="0" tIns="0" rIns="0" bIns="0" rtlCol="0">
            <a:spAutoFit/>
          </a:bodyPr>
          <a:lstStyle/>
          <a:p>
            <a:pPr marL="1077595">
              <a:lnSpc>
                <a:spcPct val="100000"/>
              </a:lnSpc>
            </a:pPr>
            <a:r>
              <a:rPr lang="en-US" sz="2800" b="1" spc="365" dirty="0">
                <a:solidFill>
                  <a:srgbClr val="0070C0"/>
                </a:solidFill>
                <a:latin typeface="PMingLiU"/>
                <a:cs typeface="Garamond"/>
              </a:rPr>
              <a:t> </a:t>
            </a:r>
            <a:r>
              <a:rPr lang="en-US" sz="2800" b="1" spc="365" dirty="0" smtClean="0">
                <a:solidFill>
                  <a:srgbClr val="0070C0"/>
                </a:solidFill>
                <a:latin typeface="PMingLiU"/>
                <a:cs typeface="Garamond"/>
              </a:rPr>
              <a:t>B1: IP Lookup State of the Art</a:t>
            </a:r>
            <a:endParaRPr sz="2400" dirty="0">
              <a:latin typeface="Garamond"/>
              <a:cs typeface="Garamond"/>
            </a:endParaRPr>
          </a:p>
          <a:p>
            <a:pPr>
              <a:lnSpc>
                <a:spcPct val="100000"/>
              </a:lnSpc>
              <a:spcBef>
                <a:spcPts val="25"/>
              </a:spcBef>
            </a:pPr>
            <a:endParaRPr sz="2400" dirty="0">
              <a:latin typeface="Times New Roman"/>
              <a:cs typeface="Times New Roman"/>
            </a:endParaRPr>
          </a:p>
          <a:p>
            <a:pPr marL="358140" marR="431800" indent="-199390">
              <a:lnSpc>
                <a:spcPct val="116100"/>
              </a:lnSpc>
              <a:spcBef>
                <a:spcPts val="5"/>
              </a:spcBef>
              <a:buFont typeface="Times New Roman"/>
              <a:buChar char="•"/>
              <a:tabLst>
                <a:tab pos="358775" algn="l"/>
              </a:tabLst>
            </a:pPr>
            <a:r>
              <a:rPr lang="en-US" sz="2400" i="1" spc="-75" dirty="0" smtClean="0">
                <a:solidFill>
                  <a:srgbClr val="00B050"/>
                </a:solidFill>
                <a:latin typeface="Arial"/>
                <a:cs typeface="Arial"/>
              </a:rPr>
              <a:t>Compressed Multibit Tries  </a:t>
            </a:r>
            <a:r>
              <a:rPr lang="en-US" sz="2400" spc="20" dirty="0" smtClean="0">
                <a:latin typeface="Garamond"/>
                <a:cs typeface="Arial"/>
                <a:sym typeface="Wingdings" panose="05000000000000000000" pitchFamily="2" charset="2"/>
              </a:rPr>
              <a:t>  Tree Bit map for Cisco CRS 1 at Terabits</a:t>
            </a:r>
            <a:endParaRPr sz="2400" dirty="0">
              <a:latin typeface="Garamond"/>
              <a:cs typeface="Garamond"/>
            </a:endParaRPr>
          </a:p>
          <a:p>
            <a:pPr marL="358140" marR="102235" indent="-199390">
              <a:lnSpc>
                <a:spcPct val="116100"/>
              </a:lnSpc>
              <a:spcBef>
                <a:spcPts val="910"/>
              </a:spcBef>
              <a:buFont typeface="Times New Roman"/>
              <a:buChar char="•"/>
              <a:tabLst>
                <a:tab pos="358775" algn="l"/>
              </a:tabLst>
            </a:pPr>
            <a:r>
              <a:rPr lang="en-US" sz="2400" i="1" spc="-85" dirty="0" smtClean="0">
                <a:solidFill>
                  <a:srgbClr val="00B050"/>
                </a:solidFill>
                <a:latin typeface="Arial"/>
                <a:cs typeface="Arial"/>
              </a:rPr>
              <a:t>CAMs for lower speed : </a:t>
            </a:r>
            <a:r>
              <a:rPr lang="en-US" sz="2400" spc="-30" dirty="0">
                <a:latin typeface="Garamond"/>
                <a:cs typeface="Arial"/>
                <a:sym typeface="Wingdings" panose="05000000000000000000" pitchFamily="2" charset="2"/>
              </a:rPr>
              <a:t> </a:t>
            </a:r>
            <a:r>
              <a:rPr lang="en-US" sz="2400" spc="-30" dirty="0" smtClean="0">
                <a:latin typeface="Garamond"/>
                <a:cs typeface="Arial"/>
                <a:sym typeface="Wingdings" panose="05000000000000000000" pitchFamily="2" charset="2"/>
              </a:rPr>
              <a:t>Ternary CAMs (Barefoot)</a:t>
            </a:r>
            <a:endParaRPr lang="en-US" sz="2400" spc="20" dirty="0" smtClean="0">
              <a:latin typeface="Garamond"/>
              <a:cs typeface="Arial"/>
            </a:endParaRPr>
          </a:p>
          <a:p>
            <a:pPr marL="358140" marR="102235" indent="-199390">
              <a:lnSpc>
                <a:spcPct val="116100"/>
              </a:lnSpc>
              <a:spcBef>
                <a:spcPts val="910"/>
              </a:spcBef>
              <a:buFont typeface="Times New Roman"/>
              <a:buChar char="•"/>
              <a:tabLst>
                <a:tab pos="358775" algn="l"/>
              </a:tabLst>
            </a:pPr>
            <a:r>
              <a:rPr lang="en-US" sz="2400" i="1" spc="-95" dirty="0" smtClean="0">
                <a:solidFill>
                  <a:srgbClr val="00B050"/>
                </a:solidFill>
                <a:latin typeface="Arial"/>
                <a:cs typeface="Arial"/>
                <a:sym typeface="Wingdings" panose="05000000000000000000" pitchFamily="2" charset="2"/>
              </a:rPr>
              <a:t>More details </a:t>
            </a:r>
            <a:r>
              <a:rPr lang="en-US" sz="2400" spc="-30" dirty="0" smtClean="0">
                <a:latin typeface="Garamond"/>
                <a:cs typeface="Arial"/>
                <a:sym typeface="Wingdings" panose="05000000000000000000" pitchFamily="2" charset="2"/>
              </a:rPr>
              <a:t> Web site, Network </a:t>
            </a:r>
            <a:r>
              <a:rPr lang="en-US" sz="2400" spc="-30" dirty="0" err="1" smtClean="0">
                <a:latin typeface="Garamond"/>
                <a:cs typeface="Arial"/>
                <a:sym typeface="Wingdings" panose="05000000000000000000" pitchFamily="2" charset="2"/>
              </a:rPr>
              <a:t>Algorithmics</a:t>
            </a:r>
            <a:r>
              <a:rPr lang="en-US" sz="2400" spc="-30" dirty="0" smtClean="0">
                <a:latin typeface="Garamond"/>
                <a:cs typeface="Arial"/>
                <a:sym typeface="Wingdings" panose="05000000000000000000" pitchFamily="2" charset="2"/>
              </a:rPr>
              <a:t> text, my class</a:t>
            </a:r>
            <a:endParaRPr lang="en-US" sz="2400" spc="-30" dirty="0">
              <a:latin typeface="Garamond"/>
              <a:cs typeface="Arial"/>
            </a:endParaRPr>
          </a:p>
          <a:p>
            <a:pPr marL="358140" marR="5080" indent="-199390">
              <a:lnSpc>
                <a:spcPct val="116399"/>
              </a:lnSpc>
              <a:spcBef>
                <a:spcPts val="900"/>
              </a:spcBef>
              <a:buFont typeface="Times New Roman"/>
              <a:buChar char="•"/>
              <a:tabLst>
                <a:tab pos="358775" algn="l"/>
              </a:tabLst>
            </a:pPr>
            <a:endParaRPr sz="2400" dirty="0">
              <a:latin typeface="Garamond"/>
              <a:cs typeface="Garamond"/>
            </a:endParaRPr>
          </a:p>
        </p:txBody>
      </p:sp>
    </p:spTree>
    <p:extLst>
      <p:ext uri="{BB962C8B-B14F-4D97-AF65-F5344CB8AC3E}">
        <p14:creationId xmlns:p14="http://schemas.microsoft.com/office/powerpoint/2010/main" val="14859916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7742" y="4953000"/>
            <a:ext cx="6172200" cy="3970318"/>
          </a:xfrm>
          <a:prstGeom prst="rect">
            <a:avLst/>
          </a:prstGeom>
          <a:noFill/>
        </p:spPr>
        <p:txBody>
          <a:bodyPr wrap="square" rtlCol="0">
            <a:spAutoFit/>
          </a:bodyPr>
          <a:lstStyle/>
          <a:p>
            <a:r>
              <a:rPr lang="en-US" sz="2800" dirty="0" smtClean="0">
                <a:solidFill>
                  <a:srgbClr val="0070C0"/>
                </a:solidFill>
              </a:rPr>
              <a:t>Life through the </a:t>
            </a:r>
            <a:r>
              <a:rPr lang="en-US" sz="2800" dirty="0" err="1" smtClean="0">
                <a:solidFill>
                  <a:srgbClr val="0070C0"/>
                </a:solidFill>
              </a:rPr>
              <a:t>the</a:t>
            </a:r>
            <a:r>
              <a:rPr lang="en-US" sz="2800" dirty="0" smtClean="0">
                <a:solidFill>
                  <a:srgbClr val="0070C0"/>
                </a:solidFill>
              </a:rPr>
              <a:t> Internet contains and </a:t>
            </a:r>
            <a:r>
              <a:rPr lang="en-US" sz="2800" dirty="0" smtClean="0">
                <a:solidFill>
                  <a:srgbClr val="FF0000"/>
                </a:solidFill>
              </a:rPr>
              <a:t>endless set of unsorted pings</a:t>
            </a:r>
            <a:r>
              <a:rPr lang="en-US" sz="2800" dirty="0" smtClean="0">
                <a:solidFill>
                  <a:srgbClr val="0070C0"/>
                </a:solidFill>
              </a:rPr>
              <a:t>.  These prompts demand our attention, and present us with a perpetual onslaught of distractions and diversions  . . . Our lives can easily be the story of how we respond to this endless set of prompts</a:t>
            </a:r>
          </a:p>
          <a:p>
            <a:endParaRPr lang="en-US" sz="2800" dirty="0"/>
          </a:p>
          <a:p>
            <a:r>
              <a:rPr lang="en-US" sz="2800" dirty="0" smtClean="0"/>
              <a:t>From </a:t>
            </a:r>
            <a:r>
              <a:rPr lang="en-US" sz="2800" i="1" dirty="0" smtClean="0">
                <a:solidFill>
                  <a:srgbClr val="00B050"/>
                </a:solidFill>
              </a:rPr>
              <a:t>Called</a:t>
            </a:r>
            <a:r>
              <a:rPr lang="en-US" sz="2800" dirty="0" smtClean="0"/>
              <a:t>, by Mark </a:t>
            </a:r>
            <a:r>
              <a:rPr lang="en-US" sz="2800" dirty="0" err="1" smtClean="0"/>
              <a:t>Labberton</a:t>
            </a:r>
            <a:endParaRPr lang="en-US" sz="2800" dirty="0"/>
          </a:p>
        </p:txBody>
      </p:sp>
      <p:sp>
        <p:nvSpPr>
          <p:cNvPr id="3" name="Title 1"/>
          <p:cNvSpPr txBox="1">
            <a:spLocks/>
          </p:cNvSpPr>
          <p:nvPr/>
        </p:nvSpPr>
        <p:spPr>
          <a:xfrm>
            <a:off x="388619" y="402336"/>
            <a:ext cx="7279375" cy="664464"/>
          </a:xfrm>
          <a:prstGeom prst="rect">
            <a:avLst/>
          </a:prstGeom>
        </p:spPr>
        <p:txBody>
          <a:bodyPr>
            <a:noAutofit/>
          </a:bodyPr>
          <a:lstStyle>
            <a:lvl1pPr>
              <a:defRPr>
                <a:latin typeface="+mj-lt"/>
                <a:ea typeface="+mj-ea"/>
                <a:cs typeface="+mj-cs"/>
              </a:defRPr>
            </a:lvl1pPr>
          </a:lstStyle>
          <a:p>
            <a:r>
              <a:rPr lang="en-US" sz="3200" kern="0" dirty="0" smtClean="0">
                <a:solidFill>
                  <a:srgbClr val="00B050"/>
                </a:solidFill>
              </a:rPr>
              <a:t>EPILOG: LABBERTON ON THE PINGED LIFE</a:t>
            </a:r>
            <a:endParaRPr lang="en-US" sz="3200" kern="0" dirty="0">
              <a:solidFill>
                <a:srgbClr val="00B050"/>
              </a:solidFill>
            </a:endParaRPr>
          </a:p>
        </p:txBody>
      </p:sp>
      <p:pic>
        <p:nvPicPr>
          <p:cNvPr id="5" name="Picture 4"/>
          <p:cNvPicPr>
            <a:picLocks noChangeAspect="1"/>
          </p:cNvPicPr>
          <p:nvPr/>
        </p:nvPicPr>
        <p:blipFill>
          <a:blip r:embed="rId2"/>
          <a:stretch>
            <a:fillRect/>
          </a:stretch>
        </p:blipFill>
        <p:spPr>
          <a:xfrm>
            <a:off x="1752600" y="1088805"/>
            <a:ext cx="3804208" cy="3687413"/>
          </a:xfrm>
          <a:prstGeom prst="rect">
            <a:avLst/>
          </a:prstGeom>
        </p:spPr>
      </p:pic>
    </p:spTree>
    <p:extLst>
      <p:ext uri="{BB962C8B-B14F-4D97-AF65-F5344CB8AC3E}">
        <p14:creationId xmlns:p14="http://schemas.microsoft.com/office/powerpoint/2010/main" val="214792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4924" y="5501741"/>
            <a:ext cx="1014730" cy="0"/>
          </a:xfrm>
          <a:custGeom>
            <a:avLst/>
            <a:gdLst/>
            <a:ahLst/>
            <a:cxnLst/>
            <a:rect l="l" t="t" r="r" b="b"/>
            <a:pathLst>
              <a:path w="1014730">
                <a:moveTo>
                  <a:pt x="0" y="0"/>
                </a:moveTo>
                <a:lnTo>
                  <a:pt x="1014148" y="0"/>
                </a:lnTo>
              </a:path>
            </a:pathLst>
          </a:custGeom>
          <a:ln w="3175">
            <a:solidFill>
              <a:srgbClr val="000000"/>
            </a:solidFill>
          </a:ln>
        </p:spPr>
        <p:txBody>
          <a:bodyPr wrap="square" lIns="0" tIns="0" rIns="0" bIns="0" rtlCol="0"/>
          <a:lstStyle/>
          <a:p>
            <a:endParaRPr/>
          </a:p>
        </p:txBody>
      </p:sp>
      <p:sp>
        <p:nvSpPr>
          <p:cNvPr id="3" name="object 3"/>
          <p:cNvSpPr/>
          <p:nvPr/>
        </p:nvSpPr>
        <p:spPr>
          <a:xfrm>
            <a:off x="752881" y="5206482"/>
            <a:ext cx="244475" cy="154305"/>
          </a:xfrm>
          <a:custGeom>
            <a:avLst/>
            <a:gdLst/>
            <a:ahLst/>
            <a:cxnLst/>
            <a:rect l="l" t="t" r="r" b="b"/>
            <a:pathLst>
              <a:path w="244475" h="154304">
                <a:moveTo>
                  <a:pt x="0" y="154047"/>
                </a:moveTo>
                <a:lnTo>
                  <a:pt x="243908" y="154047"/>
                </a:lnTo>
                <a:lnTo>
                  <a:pt x="243908" y="0"/>
                </a:lnTo>
                <a:lnTo>
                  <a:pt x="0" y="0"/>
                </a:lnTo>
                <a:lnTo>
                  <a:pt x="0" y="154047"/>
                </a:lnTo>
                <a:close/>
              </a:path>
            </a:pathLst>
          </a:custGeom>
          <a:ln w="3175">
            <a:solidFill>
              <a:srgbClr val="000000"/>
            </a:solidFill>
          </a:ln>
        </p:spPr>
        <p:txBody>
          <a:bodyPr wrap="square" lIns="0" tIns="0" rIns="0" bIns="0" rtlCol="0"/>
          <a:lstStyle/>
          <a:p>
            <a:endParaRPr/>
          </a:p>
        </p:txBody>
      </p:sp>
      <p:sp>
        <p:nvSpPr>
          <p:cNvPr id="4" name="object 4"/>
          <p:cNvSpPr/>
          <p:nvPr/>
        </p:nvSpPr>
        <p:spPr>
          <a:xfrm>
            <a:off x="1086651" y="4333547"/>
            <a:ext cx="334010" cy="218440"/>
          </a:xfrm>
          <a:custGeom>
            <a:avLst/>
            <a:gdLst/>
            <a:ahLst/>
            <a:cxnLst/>
            <a:rect l="l" t="t" r="r" b="b"/>
            <a:pathLst>
              <a:path w="334009" h="218439">
                <a:moveTo>
                  <a:pt x="0" y="218234"/>
                </a:moveTo>
                <a:lnTo>
                  <a:pt x="333769" y="218234"/>
                </a:lnTo>
                <a:lnTo>
                  <a:pt x="333769" y="0"/>
                </a:lnTo>
                <a:lnTo>
                  <a:pt x="0" y="0"/>
                </a:lnTo>
                <a:lnTo>
                  <a:pt x="0" y="218234"/>
                </a:lnTo>
                <a:close/>
              </a:path>
            </a:pathLst>
          </a:custGeom>
          <a:ln w="3175">
            <a:solidFill>
              <a:srgbClr val="000000"/>
            </a:solidFill>
          </a:ln>
        </p:spPr>
        <p:txBody>
          <a:bodyPr wrap="square" lIns="0" tIns="0" rIns="0" bIns="0" rtlCol="0"/>
          <a:lstStyle/>
          <a:p>
            <a:endParaRPr/>
          </a:p>
        </p:txBody>
      </p:sp>
      <p:sp>
        <p:nvSpPr>
          <p:cNvPr id="5" name="object 5"/>
          <p:cNvSpPr/>
          <p:nvPr/>
        </p:nvSpPr>
        <p:spPr>
          <a:xfrm>
            <a:off x="971115" y="3666007"/>
            <a:ext cx="1078865" cy="488315"/>
          </a:xfrm>
          <a:custGeom>
            <a:avLst/>
            <a:gdLst/>
            <a:ahLst/>
            <a:cxnLst/>
            <a:rect l="l" t="t" r="r" b="b"/>
            <a:pathLst>
              <a:path w="1078864" h="488314">
                <a:moveTo>
                  <a:pt x="1078334" y="243903"/>
                </a:moveTo>
                <a:lnTo>
                  <a:pt x="1064094" y="187977"/>
                </a:lnTo>
                <a:lnTo>
                  <a:pt x="1023533" y="136638"/>
                </a:lnTo>
                <a:lnTo>
                  <a:pt x="959886" y="91352"/>
                </a:lnTo>
                <a:lnTo>
                  <a:pt x="920417" y="71435"/>
                </a:lnTo>
                <a:lnTo>
                  <a:pt x="876390" y="53581"/>
                </a:lnTo>
                <a:lnTo>
                  <a:pt x="828210" y="37971"/>
                </a:lnTo>
                <a:lnTo>
                  <a:pt x="776281" y="24789"/>
                </a:lnTo>
                <a:lnTo>
                  <a:pt x="721008" y="14218"/>
                </a:lnTo>
                <a:lnTo>
                  <a:pt x="662795" y="6441"/>
                </a:lnTo>
                <a:lnTo>
                  <a:pt x="602047" y="1640"/>
                </a:lnTo>
                <a:lnTo>
                  <a:pt x="539168" y="0"/>
                </a:lnTo>
                <a:lnTo>
                  <a:pt x="476289" y="1640"/>
                </a:lnTo>
                <a:lnTo>
                  <a:pt x="415542" y="6441"/>
                </a:lnTo>
                <a:lnTo>
                  <a:pt x="357329" y="14218"/>
                </a:lnTo>
                <a:lnTo>
                  <a:pt x="302055" y="24789"/>
                </a:lnTo>
                <a:lnTo>
                  <a:pt x="250126" y="37971"/>
                </a:lnTo>
                <a:lnTo>
                  <a:pt x="201946" y="53581"/>
                </a:lnTo>
                <a:lnTo>
                  <a:pt x="157918" y="71435"/>
                </a:lnTo>
                <a:lnTo>
                  <a:pt x="118449" y="91352"/>
                </a:lnTo>
                <a:lnTo>
                  <a:pt x="83942" y="113147"/>
                </a:lnTo>
                <a:lnTo>
                  <a:pt x="31432" y="161643"/>
                </a:lnTo>
                <a:lnTo>
                  <a:pt x="3627" y="215458"/>
                </a:lnTo>
                <a:lnTo>
                  <a:pt x="0" y="243903"/>
                </a:lnTo>
                <a:lnTo>
                  <a:pt x="3627" y="272348"/>
                </a:lnTo>
                <a:lnTo>
                  <a:pt x="31432" y="326165"/>
                </a:lnTo>
                <a:lnTo>
                  <a:pt x="83942" y="374663"/>
                </a:lnTo>
                <a:lnTo>
                  <a:pt x="118449" y="396459"/>
                </a:lnTo>
                <a:lnTo>
                  <a:pt x="157918" y="416377"/>
                </a:lnTo>
                <a:lnTo>
                  <a:pt x="201946" y="434233"/>
                </a:lnTo>
                <a:lnTo>
                  <a:pt x="250126" y="449844"/>
                </a:lnTo>
                <a:lnTo>
                  <a:pt x="302055" y="463027"/>
                </a:lnTo>
                <a:lnTo>
                  <a:pt x="357329" y="473599"/>
                </a:lnTo>
                <a:lnTo>
                  <a:pt x="415542" y="481377"/>
                </a:lnTo>
                <a:lnTo>
                  <a:pt x="476289" y="486178"/>
                </a:lnTo>
                <a:lnTo>
                  <a:pt x="539168" y="487819"/>
                </a:lnTo>
                <a:lnTo>
                  <a:pt x="602047" y="486178"/>
                </a:lnTo>
                <a:lnTo>
                  <a:pt x="662795" y="481377"/>
                </a:lnTo>
                <a:lnTo>
                  <a:pt x="721008" y="473599"/>
                </a:lnTo>
                <a:lnTo>
                  <a:pt x="776281" y="463027"/>
                </a:lnTo>
                <a:lnTo>
                  <a:pt x="828210" y="449844"/>
                </a:lnTo>
                <a:lnTo>
                  <a:pt x="876390" y="434233"/>
                </a:lnTo>
                <a:lnTo>
                  <a:pt x="920417" y="416377"/>
                </a:lnTo>
                <a:lnTo>
                  <a:pt x="959886" y="396459"/>
                </a:lnTo>
                <a:lnTo>
                  <a:pt x="994393" y="374663"/>
                </a:lnTo>
                <a:lnTo>
                  <a:pt x="1046901" y="326165"/>
                </a:lnTo>
                <a:lnTo>
                  <a:pt x="1074706" y="272348"/>
                </a:lnTo>
                <a:lnTo>
                  <a:pt x="1078334" y="243903"/>
                </a:lnTo>
              </a:path>
            </a:pathLst>
          </a:custGeom>
          <a:ln w="25674">
            <a:solidFill>
              <a:srgbClr val="000000"/>
            </a:solidFill>
          </a:ln>
        </p:spPr>
        <p:txBody>
          <a:bodyPr wrap="square" lIns="0" tIns="0" rIns="0" bIns="0" rtlCol="0"/>
          <a:lstStyle/>
          <a:p>
            <a:endParaRPr/>
          </a:p>
        </p:txBody>
      </p:sp>
      <p:sp>
        <p:nvSpPr>
          <p:cNvPr id="6" name="object 6"/>
          <p:cNvSpPr/>
          <p:nvPr/>
        </p:nvSpPr>
        <p:spPr>
          <a:xfrm>
            <a:off x="1343393" y="2793072"/>
            <a:ext cx="3825875" cy="0"/>
          </a:xfrm>
          <a:custGeom>
            <a:avLst/>
            <a:gdLst/>
            <a:ahLst/>
            <a:cxnLst/>
            <a:rect l="l" t="t" r="r" b="b"/>
            <a:pathLst>
              <a:path w="3825875">
                <a:moveTo>
                  <a:pt x="0" y="0"/>
                </a:moveTo>
                <a:lnTo>
                  <a:pt x="3825532" y="0"/>
                </a:lnTo>
              </a:path>
            </a:pathLst>
          </a:custGeom>
          <a:ln w="38511">
            <a:solidFill>
              <a:srgbClr val="000000"/>
            </a:solidFill>
          </a:ln>
        </p:spPr>
        <p:txBody>
          <a:bodyPr wrap="square" lIns="0" tIns="0" rIns="0" bIns="0" rtlCol="0"/>
          <a:lstStyle/>
          <a:p>
            <a:endParaRPr/>
          </a:p>
        </p:txBody>
      </p:sp>
      <p:sp>
        <p:nvSpPr>
          <p:cNvPr id="7" name="object 7"/>
          <p:cNvSpPr/>
          <p:nvPr/>
        </p:nvSpPr>
        <p:spPr>
          <a:xfrm>
            <a:off x="1523123" y="2574836"/>
            <a:ext cx="3825875" cy="0"/>
          </a:xfrm>
          <a:custGeom>
            <a:avLst/>
            <a:gdLst/>
            <a:ahLst/>
            <a:cxnLst/>
            <a:rect l="l" t="t" r="r" b="b"/>
            <a:pathLst>
              <a:path w="3825875">
                <a:moveTo>
                  <a:pt x="0" y="0"/>
                </a:moveTo>
                <a:lnTo>
                  <a:pt x="3825519" y="0"/>
                </a:lnTo>
              </a:path>
            </a:pathLst>
          </a:custGeom>
          <a:ln w="38511">
            <a:solidFill>
              <a:srgbClr val="000000"/>
            </a:solidFill>
          </a:ln>
        </p:spPr>
        <p:txBody>
          <a:bodyPr wrap="square" lIns="0" tIns="0" rIns="0" bIns="0" rtlCol="0"/>
          <a:lstStyle/>
          <a:p>
            <a:endParaRPr/>
          </a:p>
        </p:txBody>
      </p:sp>
      <p:sp>
        <p:nvSpPr>
          <p:cNvPr id="8" name="object 8"/>
          <p:cNvSpPr/>
          <p:nvPr/>
        </p:nvSpPr>
        <p:spPr>
          <a:xfrm>
            <a:off x="1690001" y="2356599"/>
            <a:ext cx="3825875" cy="0"/>
          </a:xfrm>
          <a:custGeom>
            <a:avLst/>
            <a:gdLst/>
            <a:ahLst/>
            <a:cxnLst/>
            <a:rect l="l" t="t" r="r" b="b"/>
            <a:pathLst>
              <a:path w="3825875">
                <a:moveTo>
                  <a:pt x="0" y="0"/>
                </a:moveTo>
                <a:lnTo>
                  <a:pt x="3825519" y="0"/>
                </a:lnTo>
              </a:path>
            </a:pathLst>
          </a:custGeom>
          <a:ln w="38511">
            <a:solidFill>
              <a:srgbClr val="000000"/>
            </a:solidFill>
          </a:ln>
        </p:spPr>
        <p:txBody>
          <a:bodyPr wrap="square" lIns="0" tIns="0" rIns="0" bIns="0" rtlCol="0"/>
          <a:lstStyle/>
          <a:p>
            <a:endParaRPr/>
          </a:p>
        </p:txBody>
      </p:sp>
      <p:sp>
        <p:nvSpPr>
          <p:cNvPr id="9" name="object 9"/>
          <p:cNvSpPr/>
          <p:nvPr/>
        </p:nvSpPr>
        <p:spPr>
          <a:xfrm>
            <a:off x="4373003" y="3678847"/>
            <a:ext cx="1078865" cy="488315"/>
          </a:xfrm>
          <a:custGeom>
            <a:avLst/>
            <a:gdLst/>
            <a:ahLst/>
            <a:cxnLst/>
            <a:rect l="l" t="t" r="r" b="b"/>
            <a:pathLst>
              <a:path w="1078864" h="488314">
                <a:moveTo>
                  <a:pt x="1078331" y="243903"/>
                </a:moveTo>
                <a:lnTo>
                  <a:pt x="1064092" y="187977"/>
                </a:lnTo>
                <a:lnTo>
                  <a:pt x="1023530" y="136638"/>
                </a:lnTo>
                <a:lnTo>
                  <a:pt x="959884" y="91352"/>
                </a:lnTo>
                <a:lnTo>
                  <a:pt x="920415" y="71435"/>
                </a:lnTo>
                <a:lnTo>
                  <a:pt x="876388" y="53581"/>
                </a:lnTo>
                <a:lnTo>
                  <a:pt x="828207" y="37971"/>
                </a:lnTo>
                <a:lnTo>
                  <a:pt x="776278" y="24789"/>
                </a:lnTo>
                <a:lnTo>
                  <a:pt x="721005" y="14218"/>
                </a:lnTo>
                <a:lnTo>
                  <a:pt x="662792" y="6441"/>
                </a:lnTo>
                <a:lnTo>
                  <a:pt x="602044" y="1640"/>
                </a:lnTo>
                <a:lnTo>
                  <a:pt x="539165" y="0"/>
                </a:lnTo>
                <a:lnTo>
                  <a:pt x="476289" y="1640"/>
                </a:lnTo>
                <a:lnTo>
                  <a:pt x="415542" y="6441"/>
                </a:lnTo>
                <a:lnTo>
                  <a:pt x="357330" y="14218"/>
                </a:lnTo>
                <a:lnTo>
                  <a:pt x="302058" y="24789"/>
                </a:lnTo>
                <a:lnTo>
                  <a:pt x="250129" y="37971"/>
                </a:lnTo>
                <a:lnTo>
                  <a:pt x="201948" y="53581"/>
                </a:lnTo>
                <a:lnTo>
                  <a:pt x="157921" y="71435"/>
                </a:lnTo>
                <a:lnTo>
                  <a:pt x="118451" y="91352"/>
                </a:lnTo>
                <a:lnTo>
                  <a:pt x="83943" y="113147"/>
                </a:lnTo>
                <a:lnTo>
                  <a:pt x="31433" y="161643"/>
                </a:lnTo>
                <a:lnTo>
                  <a:pt x="3627" y="215458"/>
                </a:lnTo>
                <a:lnTo>
                  <a:pt x="0" y="243903"/>
                </a:lnTo>
                <a:lnTo>
                  <a:pt x="3627" y="272348"/>
                </a:lnTo>
                <a:lnTo>
                  <a:pt x="31433" y="326165"/>
                </a:lnTo>
                <a:lnTo>
                  <a:pt x="83943" y="374663"/>
                </a:lnTo>
                <a:lnTo>
                  <a:pt x="118451" y="396459"/>
                </a:lnTo>
                <a:lnTo>
                  <a:pt x="157921" y="416377"/>
                </a:lnTo>
                <a:lnTo>
                  <a:pt x="201948" y="434233"/>
                </a:lnTo>
                <a:lnTo>
                  <a:pt x="250129" y="449844"/>
                </a:lnTo>
                <a:lnTo>
                  <a:pt x="302058" y="463027"/>
                </a:lnTo>
                <a:lnTo>
                  <a:pt x="357330" y="473599"/>
                </a:lnTo>
                <a:lnTo>
                  <a:pt x="415542" y="481377"/>
                </a:lnTo>
                <a:lnTo>
                  <a:pt x="476289" y="486178"/>
                </a:lnTo>
                <a:lnTo>
                  <a:pt x="539165" y="487819"/>
                </a:lnTo>
                <a:lnTo>
                  <a:pt x="602044" y="486178"/>
                </a:lnTo>
                <a:lnTo>
                  <a:pt x="662792" y="481377"/>
                </a:lnTo>
                <a:lnTo>
                  <a:pt x="721005" y="473599"/>
                </a:lnTo>
                <a:lnTo>
                  <a:pt x="776278" y="463027"/>
                </a:lnTo>
                <a:lnTo>
                  <a:pt x="828207" y="449844"/>
                </a:lnTo>
                <a:lnTo>
                  <a:pt x="876388" y="434233"/>
                </a:lnTo>
                <a:lnTo>
                  <a:pt x="920415" y="416377"/>
                </a:lnTo>
                <a:lnTo>
                  <a:pt x="959884" y="396459"/>
                </a:lnTo>
                <a:lnTo>
                  <a:pt x="994390" y="374663"/>
                </a:lnTo>
                <a:lnTo>
                  <a:pt x="1046899" y="326165"/>
                </a:lnTo>
                <a:lnTo>
                  <a:pt x="1074704" y="272348"/>
                </a:lnTo>
                <a:lnTo>
                  <a:pt x="1078331" y="243903"/>
                </a:lnTo>
              </a:path>
            </a:pathLst>
          </a:custGeom>
          <a:ln w="25674">
            <a:solidFill>
              <a:srgbClr val="000000"/>
            </a:solidFill>
          </a:ln>
        </p:spPr>
        <p:txBody>
          <a:bodyPr wrap="square" lIns="0" tIns="0" rIns="0" bIns="0" rtlCol="0"/>
          <a:lstStyle/>
          <a:p>
            <a:endParaRPr/>
          </a:p>
        </p:txBody>
      </p:sp>
      <p:sp>
        <p:nvSpPr>
          <p:cNvPr id="10" name="object 10"/>
          <p:cNvSpPr/>
          <p:nvPr/>
        </p:nvSpPr>
        <p:spPr>
          <a:xfrm>
            <a:off x="3527768" y="4873612"/>
            <a:ext cx="907415" cy="407670"/>
          </a:xfrm>
          <a:custGeom>
            <a:avLst/>
            <a:gdLst/>
            <a:ahLst/>
            <a:cxnLst/>
            <a:rect l="l" t="t" r="r" b="b"/>
            <a:pathLst>
              <a:path w="907414" h="407670">
                <a:moveTo>
                  <a:pt x="907046" y="203695"/>
                </a:moveTo>
                <a:lnTo>
                  <a:pt x="890846" y="149545"/>
                </a:lnTo>
                <a:lnTo>
                  <a:pt x="845128" y="100886"/>
                </a:lnTo>
                <a:lnTo>
                  <a:pt x="812550" y="79223"/>
                </a:lnTo>
                <a:lnTo>
                  <a:pt x="774214" y="59661"/>
                </a:lnTo>
                <a:lnTo>
                  <a:pt x="730659" y="42442"/>
                </a:lnTo>
                <a:lnTo>
                  <a:pt x="682427" y="27810"/>
                </a:lnTo>
                <a:lnTo>
                  <a:pt x="630058" y="16007"/>
                </a:lnTo>
                <a:lnTo>
                  <a:pt x="574092" y="7276"/>
                </a:lnTo>
                <a:lnTo>
                  <a:pt x="515069" y="1859"/>
                </a:lnTo>
                <a:lnTo>
                  <a:pt x="453529" y="0"/>
                </a:lnTo>
                <a:lnTo>
                  <a:pt x="391987" y="1859"/>
                </a:lnTo>
                <a:lnTo>
                  <a:pt x="332961" y="7276"/>
                </a:lnTo>
                <a:lnTo>
                  <a:pt x="276993" y="16007"/>
                </a:lnTo>
                <a:lnTo>
                  <a:pt x="224622" y="27810"/>
                </a:lnTo>
                <a:lnTo>
                  <a:pt x="176389" y="42442"/>
                </a:lnTo>
                <a:lnTo>
                  <a:pt x="132834" y="59661"/>
                </a:lnTo>
                <a:lnTo>
                  <a:pt x="94497" y="79223"/>
                </a:lnTo>
                <a:lnTo>
                  <a:pt x="61919" y="100886"/>
                </a:lnTo>
                <a:lnTo>
                  <a:pt x="16200" y="149545"/>
                </a:lnTo>
                <a:lnTo>
                  <a:pt x="0" y="203695"/>
                </a:lnTo>
                <a:lnTo>
                  <a:pt x="4140" y="231332"/>
                </a:lnTo>
                <a:lnTo>
                  <a:pt x="35639" y="282974"/>
                </a:lnTo>
                <a:lnTo>
                  <a:pt x="94497" y="328156"/>
                </a:lnTo>
                <a:lnTo>
                  <a:pt x="132834" y="347718"/>
                </a:lnTo>
                <a:lnTo>
                  <a:pt x="176389" y="364935"/>
                </a:lnTo>
                <a:lnTo>
                  <a:pt x="224622" y="379567"/>
                </a:lnTo>
                <a:lnTo>
                  <a:pt x="276993" y="391370"/>
                </a:lnTo>
                <a:lnTo>
                  <a:pt x="332961" y="400101"/>
                </a:lnTo>
                <a:lnTo>
                  <a:pt x="391987" y="405518"/>
                </a:lnTo>
                <a:lnTo>
                  <a:pt x="453529" y="407377"/>
                </a:lnTo>
                <a:lnTo>
                  <a:pt x="515069" y="405518"/>
                </a:lnTo>
                <a:lnTo>
                  <a:pt x="574092" y="400101"/>
                </a:lnTo>
                <a:lnTo>
                  <a:pt x="630058" y="391370"/>
                </a:lnTo>
                <a:lnTo>
                  <a:pt x="682427" y="379567"/>
                </a:lnTo>
                <a:lnTo>
                  <a:pt x="730659" y="364935"/>
                </a:lnTo>
                <a:lnTo>
                  <a:pt x="774214" y="347718"/>
                </a:lnTo>
                <a:lnTo>
                  <a:pt x="812550" y="328156"/>
                </a:lnTo>
                <a:lnTo>
                  <a:pt x="845128" y="306494"/>
                </a:lnTo>
                <a:lnTo>
                  <a:pt x="890846" y="257839"/>
                </a:lnTo>
                <a:lnTo>
                  <a:pt x="907046" y="203695"/>
                </a:lnTo>
              </a:path>
            </a:pathLst>
          </a:custGeom>
          <a:ln w="3175">
            <a:solidFill>
              <a:srgbClr val="000000"/>
            </a:solidFill>
          </a:ln>
        </p:spPr>
        <p:txBody>
          <a:bodyPr wrap="square" lIns="0" tIns="0" rIns="0" bIns="0" rtlCol="0"/>
          <a:lstStyle/>
          <a:p>
            <a:endParaRPr/>
          </a:p>
        </p:txBody>
      </p:sp>
      <p:sp>
        <p:nvSpPr>
          <p:cNvPr id="11" name="object 11"/>
          <p:cNvSpPr/>
          <p:nvPr/>
        </p:nvSpPr>
        <p:spPr>
          <a:xfrm>
            <a:off x="688695" y="4847043"/>
            <a:ext cx="770255" cy="180340"/>
          </a:xfrm>
          <a:custGeom>
            <a:avLst/>
            <a:gdLst/>
            <a:ahLst/>
            <a:cxnLst/>
            <a:rect l="l" t="t" r="r" b="b"/>
            <a:pathLst>
              <a:path w="770255" h="180339">
                <a:moveTo>
                  <a:pt x="770242" y="89852"/>
                </a:moveTo>
                <a:lnTo>
                  <a:pt x="746147" y="58502"/>
                </a:lnTo>
                <a:lnTo>
                  <a:pt x="679665" y="31963"/>
                </a:lnTo>
                <a:lnTo>
                  <a:pt x="633248" y="21133"/>
                </a:lnTo>
                <a:lnTo>
                  <a:pt x="579496" y="12268"/>
                </a:lnTo>
                <a:lnTo>
                  <a:pt x="519499" y="5622"/>
                </a:lnTo>
                <a:lnTo>
                  <a:pt x="454344" y="1447"/>
                </a:lnTo>
                <a:lnTo>
                  <a:pt x="385118" y="0"/>
                </a:lnTo>
                <a:lnTo>
                  <a:pt x="315892" y="1447"/>
                </a:lnTo>
                <a:lnTo>
                  <a:pt x="250737" y="5622"/>
                </a:lnTo>
                <a:lnTo>
                  <a:pt x="190741" y="12268"/>
                </a:lnTo>
                <a:lnTo>
                  <a:pt x="136991" y="21133"/>
                </a:lnTo>
                <a:lnTo>
                  <a:pt x="90574" y="31963"/>
                </a:lnTo>
                <a:lnTo>
                  <a:pt x="52579" y="44504"/>
                </a:lnTo>
                <a:lnTo>
                  <a:pt x="6204" y="73702"/>
                </a:lnTo>
                <a:lnTo>
                  <a:pt x="0" y="89852"/>
                </a:lnTo>
                <a:lnTo>
                  <a:pt x="6204" y="106005"/>
                </a:lnTo>
                <a:lnTo>
                  <a:pt x="52579" y="135209"/>
                </a:lnTo>
                <a:lnTo>
                  <a:pt x="90574" y="147751"/>
                </a:lnTo>
                <a:lnTo>
                  <a:pt x="136991" y="158582"/>
                </a:lnTo>
                <a:lnTo>
                  <a:pt x="190741" y="167448"/>
                </a:lnTo>
                <a:lnTo>
                  <a:pt x="250737" y="174095"/>
                </a:lnTo>
                <a:lnTo>
                  <a:pt x="315892" y="178269"/>
                </a:lnTo>
                <a:lnTo>
                  <a:pt x="385118" y="179717"/>
                </a:lnTo>
                <a:lnTo>
                  <a:pt x="454344" y="178269"/>
                </a:lnTo>
                <a:lnTo>
                  <a:pt x="519499" y="174095"/>
                </a:lnTo>
                <a:lnTo>
                  <a:pt x="579496" y="167448"/>
                </a:lnTo>
                <a:lnTo>
                  <a:pt x="633248" y="158582"/>
                </a:lnTo>
                <a:lnTo>
                  <a:pt x="679665" y="147751"/>
                </a:lnTo>
                <a:lnTo>
                  <a:pt x="717661" y="135209"/>
                </a:lnTo>
                <a:lnTo>
                  <a:pt x="764037" y="106005"/>
                </a:lnTo>
                <a:lnTo>
                  <a:pt x="770242" y="89852"/>
                </a:lnTo>
              </a:path>
            </a:pathLst>
          </a:custGeom>
          <a:ln w="12837">
            <a:solidFill>
              <a:srgbClr val="000000"/>
            </a:solidFill>
          </a:ln>
        </p:spPr>
        <p:txBody>
          <a:bodyPr wrap="square" lIns="0" tIns="0" rIns="0" bIns="0" rtlCol="0"/>
          <a:lstStyle/>
          <a:p>
            <a:endParaRPr/>
          </a:p>
        </p:txBody>
      </p:sp>
      <p:sp>
        <p:nvSpPr>
          <p:cNvPr id="12" name="object 12"/>
          <p:cNvSpPr/>
          <p:nvPr/>
        </p:nvSpPr>
        <p:spPr>
          <a:xfrm>
            <a:off x="752881" y="5347690"/>
            <a:ext cx="102870" cy="180340"/>
          </a:xfrm>
          <a:custGeom>
            <a:avLst/>
            <a:gdLst/>
            <a:ahLst/>
            <a:cxnLst/>
            <a:rect l="l" t="t" r="r" b="b"/>
            <a:pathLst>
              <a:path w="102869" h="180339">
                <a:moveTo>
                  <a:pt x="102698" y="0"/>
                </a:moveTo>
                <a:lnTo>
                  <a:pt x="0" y="179730"/>
                </a:lnTo>
              </a:path>
            </a:pathLst>
          </a:custGeom>
          <a:ln w="12837">
            <a:solidFill>
              <a:srgbClr val="000000"/>
            </a:solidFill>
          </a:ln>
        </p:spPr>
        <p:txBody>
          <a:bodyPr wrap="square" lIns="0" tIns="0" rIns="0" bIns="0" rtlCol="0"/>
          <a:lstStyle/>
          <a:p>
            <a:endParaRPr/>
          </a:p>
        </p:txBody>
      </p:sp>
      <p:sp>
        <p:nvSpPr>
          <p:cNvPr id="13" name="object 13"/>
          <p:cNvSpPr/>
          <p:nvPr/>
        </p:nvSpPr>
        <p:spPr>
          <a:xfrm>
            <a:off x="868417" y="5013921"/>
            <a:ext cx="102870" cy="218440"/>
          </a:xfrm>
          <a:custGeom>
            <a:avLst/>
            <a:gdLst/>
            <a:ahLst/>
            <a:cxnLst/>
            <a:rect l="l" t="t" r="r" b="b"/>
            <a:pathLst>
              <a:path w="102869" h="218439">
                <a:moveTo>
                  <a:pt x="102698" y="0"/>
                </a:moveTo>
                <a:lnTo>
                  <a:pt x="0" y="218236"/>
                </a:lnTo>
              </a:path>
            </a:pathLst>
          </a:custGeom>
          <a:ln w="12837">
            <a:solidFill>
              <a:srgbClr val="000000"/>
            </a:solidFill>
          </a:ln>
        </p:spPr>
        <p:txBody>
          <a:bodyPr wrap="square" lIns="0" tIns="0" rIns="0" bIns="0" rtlCol="0"/>
          <a:lstStyle/>
          <a:p>
            <a:endParaRPr/>
          </a:p>
        </p:txBody>
      </p:sp>
      <p:sp>
        <p:nvSpPr>
          <p:cNvPr id="14" name="object 14"/>
          <p:cNvSpPr/>
          <p:nvPr/>
        </p:nvSpPr>
        <p:spPr>
          <a:xfrm>
            <a:off x="1099488" y="4551781"/>
            <a:ext cx="128905" cy="321310"/>
          </a:xfrm>
          <a:custGeom>
            <a:avLst/>
            <a:gdLst/>
            <a:ahLst/>
            <a:cxnLst/>
            <a:rect l="l" t="t" r="r" b="b"/>
            <a:pathLst>
              <a:path w="128905" h="321310">
                <a:moveTo>
                  <a:pt x="128374" y="0"/>
                </a:moveTo>
                <a:lnTo>
                  <a:pt x="0" y="320929"/>
                </a:lnTo>
              </a:path>
            </a:pathLst>
          </a:custGeom>
          <a:ln w="12837">
            <a:solidFill>
              <a:srgbClr val="000000"/>
            </a:solidFill>
          </a:ln>
        </p:spPr>
        <p:txBody>
          <a:bodyPr wrap="square" lIns="0" tIns="0" rIns="0" bIns="0" rtlCol="0"/>
          <a:lstStyle/>
          <a:p>
            <a:endParaRPr/>
          </a:p>
        </p:txBody>
      </p:sp>
      <p:sp>
        <p:nvSpPr>
          <p:cNvPr id="15" name="object 15"/>
          <p:cNvSpPr/>
          <p:nvPr/>
        </p:nvSpPr>
        <p:spPr>
          <a:xfrm>
            <a:off x="1266374" y="4128147"/>
            <a:ext cx="90170" cy="218440"/>
          </a:xfrm>
          <a:custGeom>
            <a:avLst/>
            <a:gdLst/>
            <a:ahLst/>
            <a:cxnLst/>
            <a:rect l="l" t="t" r="r" b="b"/>
            <a:pathLst>
              <a:path w="90169" h="218439">
                <a:moveTo>
                  <a:pt x="89858" y="0"/>
                </a:moveTo>
                <a:lnTo>
                  <a:pt x="0" y="218236"/>
                </a:lnTo>
              </a:path>
            </a:pathLst>
          </a:custGeom>
          <a:ln w="12837">
            <a:solidFill>
              <a:srgbClr val="000000"/>
            </a:solidFill>
          </a:ln>
        </p:spPr>
        <p:txBody>
          <a:bodyPr wrap="square" lIns="0" tIns="0" rIns="0" bIns="0" rtlCol="0"/>
          <a:lstStyle/>
          <a:p>
            <a:endParaRPr/>
          </a:p>
        </p:txBody>
      </p:sp>
      <p:sp>
        <p:nvSpPr>
          <p:cNvPr id="16" name="object 16"/>
          <p:cNvSpPr/>
          <p:nvPr/>
        </p:nvSpPr>
        <p:spPr>
          <a:xfrm>
            <a:off x="1561630" y="2818739"/>
            <a:ext cx="346710" cy="885825"/>
          </a:xfrm>
          <a:custGeom>
            <a:avLst/>
            <a:gdLst/>
            <a:ahLst/>
            <a:cxnLst/>
            <a:rect l="l" t="t" r="r" b="b"/>
            <a:pathLst>
              <a:path w="346710" h="885825">
                <a:moveTo>
                  <a:pt x="346608" y="0"/>
                </a:moveTo>
                <a:lnTo>
                  <a:pt x="0" y="885774"/>
                </a:lnTo>
              </a:path>
            </a:pathLst>
          </a:custGeom>
          <a:ln w="12837">
            <a:solidFill>
              <a:srgbClr val="000000"/>
            </a:solidFill>
          </a:ln>
        </p:spPr>
        <p:txBody>
          <a:bodyPr wrap="square" lIns="0" tIns="0" rIns="0" bIns="0" rtlCol="0"/>
          <a:lstStyle/>
          <a:p>
            <a:endParaRPr/>
          </a:p>
        </p:txBody>
      </p:sp>
      <p:sp>
        <p:nvSpPr>
          <p:cNvPr id="17" name="object 17"/>
          <p:cNvSpPr/>
          <p:nvPr/>
        </p:nvSpPr>
        <p:spPr>
          <a:xfrm>
            <a:off x="4591240" y="2818739"/>
            <a:ext cx="257175" cy="860425"/>
          </a:xfrm>
          <a:custGeom>
            <a:avLst/>
            <a:gdLst/>
            <a:ahLst/>
            <a:cxnLst/>
            <a:rect l="l" t="t" r="r" b="b"/>
            <a:pathLst>
              <a:path w="257175" h="860425">
                <a:moveTo>
                  <a:pt x="0" y="0"/>
                </a:moveTo>
                <a:lnTo>
                  <a:pt x="256743" y="860107"/>
                </a:lnTo>
              </a:path>
            </a:pathLst>
          </a:custGeom>
          <a:ln w="12837">
            <a:solidFill>
              <a:srgbClr val="000000"/>
            </a:solidFill>
          </a:ln>
        </p:spPr>
        <p:txBody>
          <a:bodyPr wrap="square" lIns="0" tIns="0" rIns="0" bIns="0" rtlCol="0"/>
          <a:lstStyle/>
          <a:p>
            <a:endParaRPr/>
          </a:p>
        </p:txBody>
      </p:sp>
      <p:sp>
        <p:nvSpPr>
          <p:cNvPr id="18" name="object 18"/>
          <p:cNvSpPr/>
          <p:nvPr/>
        </p:nvSpPr>
        <p:spPr>
          <a:xfrm>
            <a:off x="2716987" y="2818739"/>
            <a:ext cx="0" cy="2028825"/>
          </a:xfrm>
          <a:custGeom>
            <a:avLst/>
            <a:gdLst/>
            <a:ahLst/>
            <a:cxnLst/>
            <a:rect l="l" t="t" r="r" b="b"/>
            <a:pathLst>
              <a:path h="2028825">
                <a:moveTo>
                  <a:pt x="0" y="0"/>
                </a:moveTo>
                <a:lnTo>
                  <a:pt x="0" y="2028304"/>
                </a:lnTo>
              </a:path>
            </a:pathLst>
          </a:custGeom>
          <a:ln w="12837">
            <a:solidFill>
              <a:srgbClr val="000000"/>
            </a:solidFill>
          </a:ln>
        </p:spPr>
        <p:txBody>
          <a:bodyPr wrap="square" lIns="0" tIns="0" rIns="0" bIns="0" rtlCol="0"/>
          <a:lstStyle/>
          <a:p>
            <a:endParaRPr/>
          </a:p>
        </p:txBody>
      </p:sp>
      <p:sp>
        <p:nvSpPr>
          <p:cNvPr id="19" name="object 19"/>
          <p:cNvSpPr/>
          <p:nvPr/>
        </p:nvSpPr>
        <p:spPr>
          <a:xfrm>
            <a:off x="2190661" y="4898389"/>
            <a:ext cx="1104265" cy="744855"/>
          </a:xfrm>
          <a:custGeom>
            <a:avLst/>
            <a:gdLst/>
            <a:ahLst/>
            <a:cxnLst/>
            <a:rect l="l" t="t" r="r" b="b"/>
            <a:pathLst>
              <a:path w="1104264" h="744854">
                <a:moveTo>
                  <a:pt x="1104011" y="372275"/>
                </a:moveTo>
                <a:lnTo>
                  <a:pt x="1101161" y="334212"/>
                </a:lnTo>
                <a:lnTo>
                  <a:pt x="1079193" y="261572"/>
                </a:lnTo>
                <a:lnTo>
                  <a:pt x="1060631" y="227369"/>
                </a:lnTo>
                <a:lnTo>
                  <a:pt x="1037386" y="194827"/>
                </a:lnTo>
                <a:lnTo>
                  <a:pt x="1009736" y="164133"/>
                </a:lnTo>
                <a:lnTo>
                  <a:pt x="977959" y="135474"/>
                </a:lnTo>
                <a:lnTo>
                  <a:pt x="942332" y="109037"/>
                </a:lnTo>
                <a:lnTo>
                  <a:pt x="903131" y="85010"/>
                </a:lnTo>
                <a:lnTo>
                  <a:pt x="860636" y="63579"/>
                </a:lnTo>
                <a:lnTo>
                  <a:pt x="815123" y="44931"/>
                </a:lnTo>
                <a:lnTo>
                  <a:pt x="766870" y="29255"/>
                </a:lnTo>
                <a:lnTo>
                  <a:pt x="716154" y="16736"/>
                </a:lnTo>
                <a:lnTo>
                  <a:pt x="663253" y="7563"/>
                </a:lnTo>
                <a:lnTo>
                  <a:pt x="608444" y="1922"/>
                </a:lnTo>
                <a:lnTo>
                  <a:pt x="552005" y="0"/>
                </a:lnTo>
                <a:lnTo>
                  <a:pt x="495566" y="1922"/>
                </a:lnTo>
                <a:lnTo>
                  <a:pt x="440757" y="7563"/>
                </a:lnTo>
                <a:lnTo>
                  <a:pt x="387856" y="16736"/>
                </a:lnTo>
                <a:lnTo>
                  <a:pt x="337140" y="29255"/>
                </a:lnTo>
                <a:lnTo>
                  <a:pt x="288887" y="44931"/>
                </a:lnTo>
                <a:lnTo>
                  <a:pt x="243374" y="63579"/>
                </a:lnTo>
                <a:lnTo>
                  <a:pt x="200879" y="85010"/>
                </a:lnTo>
                <a:lnTo>
                  <a:pt x="161678" y="109037"/>
                </a:lnTo>
                <a:lnTo>
                  <a:pt x="126051" y="135474"/>
                </a:lnTo>
                <a:lnTo>
                  <a:pt x="94274" y="164133"/>
                </a:lnTo>
                <a:lnTo>
                  <a:pt x="66624" y="194827"/>
                </a:lnTo>
                <a:lnTo>
                  <a:pt x="43379" y="227369"/>
                </a:lnTo>
                <a:lnTo>
                  <a:pt x="24817" y="261572"/>
                </a:lnTo>
                <a:lnTo>
                  <a:pt x="11214" y="297249"/>
                </a:lnTo>
                <a:lnTo>
                  <a:pt x="0" y="372275"/>
                </a:lnTo>
                <a:lnTo>
                  <a:pt x="2849" y="410340"/>
                </a:lnTo>
                <a:lnTo>
                  <a:pt x="24817" y="482983"/>
                </a:lnTo>
                <a:lnTo>
                  <a:pt x="43379" y="517188"/>
                </a:lnTo>
                <a:lnTo>
                  <a:pt x="66624" y="549731"/>
                </a:lnTo>
                <a:lnTo>
                  <a:pt x="94274" y="580426"/>
                </a:lnTo>
                <a:lnTo>
                  <a:pt x="126051" y="609086"/>
                </a:lnTo>
                <a:lnTo>
                  <a:pt x="161678" y="635523"/>
                </a:lnTo>
                <a:lnTo>
                  <a:pt x="200879" y="659551"/>
                </a:lnTo>
                <a:lnTo>
                  <a:pt x="243374" y="680983"/>
                </a:lnTo>
                <a:lnTo>
                  <a:pt x="288887" y="699630"/>
                </a:lnTo>
                <a:lnTo>
                  <a:pt x="337140" y="715307"/>
                </a:lnTo>
                <a:lnTo>
                  <a:pt x="387856" y="727825"/>
                </a:lnTo>
                <a:lnTo>
                  <a:pt x="440757" y="736999"/>
                </a:lnTo>
                <a:lnTo>
                  <a:pt x="495566" y="742640"/>
                </a:lnTo>
                <a:lnTo>
                  <a:pt x="552005" y="744562"/>
                </a:lnTo>
                <a:lnTo>
                  <a:pt x="608444" y="742640"/>
                </a:lnTo>
                <a:lnTo>
                  <a:pt x="663253" y="736999"/>
                </a:lnTo>
                <a:lnTo>
                  <a:pt x="716154" y="727825"/>
                </a:lnTo>
                <a:lnTo>
                  <a:pt x="766870" y="715307"/>
                </a:lnTo>
                <a:lnTo>
                  <a:pt x="815123" y="699630"/>
                </a:lnTo>
                <a:lnTo>
                  <a:pt x="860636" y="680983"/>
                </a:lnTo>
                <a:lnTo>
                  <a:pt x="903131" y="659551"/>
                </a:lnTo>
                <a:lnTo>
                  <a:pt x="942332" y="635523"/>
                </a:lnTo>
                <a:lnTo>
                  <a:pt x="977959" y="609086"/>
                </a:lnTo>
                <a:lnTo>
                  <a:pt x="1009736" y="580426"/>
                </a:lnTo>
                <a:lnTo>
                  <a:pt x="1037386" y="549731"/>
                </a:lnTo>
                <a:lnTo>
                  <a:pt x="1060631" y="517188"/>
                </a:lnTo>
                <a:lnTo>
                  <a:pt x="1079193" y="482983"/>
                </a:lnTo>
                <a:lnTo>
                  <a:pt x="1092796" y="447305"/>
                </a:lnTo>
                <a:lnTo>
                  <a:pt x="1104011" y="372275"/>
                </a:lnTo>
              </a:path>
            </a:pathLst>
          </a:custGeom>
          <a:ln w="12837">
            <a:solidFill>
              <a:srgbClr val="000000"/>
            </a:solidFill>
          </a:ln>
        </p:spPr>
        <p:txBody>
          <a:bodyPr wrap="square" lIns="0" tIns="0" rIns="0" bIns="0" rtlCol="0"/>
          <a:lstStyle/>
          <a:p>
            <a:endParaRPr/>
          </a:p>
        </p:txBody>
      </p:sp>
      <p:sp>
        <p:nvSpPr>
          <p:cNvPr id="20" name="object 20"/>
          <p:cNvSpPr/>
          <p:nvPr/>
        </p:nvSpPr>
        <p:spPr>
          <a:xfrm>
            <a:off x="4873662" y="4153827"/>
            <a:ext cx="244475" cy="706120"/>
          </a:xfrm>
          <a:custGeom>
            <a:avLst/>
            <a:gdLst/>
            <a:ahLst/>
            <a:cxnLst/>
            <a:rect l="l" t="t" r="r" b="b"/>
            <a:pathLst>
              <a:path w="244475" h="706120">
                <a:moveTo>
                  <a:pt x="0" y="0"/>
                </a:moveTo>
                <a:lnTo>
                  <a:pt x="243903" y="706043"/>
                </a:lnTo>
              </a:path>
            </a:pathLst>
          </a:custGeom>
          <a:ln w="12837">
            <a:solidFill>
              <a:srgbClr val="000000"/>
            </a:solidFill>
          </a:ln>
        </p:spPr>
        <p:txBody>
          <a:bodyPr wrap="square" lIns="0" tIns="0" rIns="0" bIns="0" rtlCol="0"/>
          <a:lstStyle/>
          <a:p>
            <a:endParaRPr/>
          </a:p>
        </p:txBody>
      </p:sp>
      <p:sp>
        <p:nvSpPr>
          <p:cNvPr id="21" name="object 21"/>
          <p:cNvSpPr/>
          <p:nvPr/>
        </p:nvSpPr>
        <p:spPr>
          <a:xfrm>
            <a:off x="4450029" y="5052440"/>
            <a:ext cx="308610" cy="0"/>
          </a:xfrm>
          <a:custGeom>
            <a:avLst/>
            <a:gdLst/>
            <a:ahLst/>
            <a:cxnLst/>
            <a:rect l="l" t="t" r="r" b="b"/>
            <a:pathLst>
              <a:path w="308610">
                <a:moveTo>
                  <a:pt x="0" y="0"/>
                </a:moveTo>
                <a:lnTo>
                  <a:pt x="308089" y="0"/>
                </a:lnTo>
              </a:path>
            </a:pathLst>
          </a:custGeom>
          <a:ln w="12837">
            <a:solidFill>
              <a:srgbClr val="000000"/>
            </a:solidFill>
          </a:ln>
        </p:spPr>
        <p:txBody>
          <a:bodyPr wrap="square" lIns="0" tIns="0" rIns="0" bIns="0" rtlCol="0"/>
          <a:lstStyle/>
          <a:p>
            <a:endParaRPr/>
          </a:p>
        </p:txBody>
      </p:sp>
      <p:sp>
        <p:nvSpPr>
          <p:cNvPr id="22" name="object 22"/>
          <p:cNvSpPr txBox="1"/>
          <p:nvPr/>
        </p:nvSpPr>
        <p:spPr>
          <a:xfrm>
            <a:off x="932741" y="2685580"/>
            <a:ext cx="401955" cy="259715"/>
          </a:xfrm>
          <a:prstGeom prst="rect">
            <a:avLst/>
          </a:prstGeom>
        </p:spPr>
        <p:txBody>
          <a:bodyPr vert="horz" wrap="square" lIns="0" tIns="0" rIns="0" bIns="0" rtlCol="0">
            <a:spAutoFit/>
          </a:bodyPr>
          <a:lstStyle/>
          <a:p>
            <a:pPr marL="12700">
              <a:lnSpc>
                <a:spcPct val="100000"/>
              </a:lnSpc>
            </a:pPr>
            <a:r>
              <a:rPr sz="1600" i="1" spc="10" dirty="0">
                <a:latin typeface="Arial"/>
                <a:cs typeface="Arial"/>
              </a:rPr>
              <a:t>MCI</a:t>
            </a:r>
            <a:endParaRPr sz="1600">
              <a:latin typeface="Arial"/>
              <a:cs typeface="Arial"/>
            </a:endParaRPr>
          </a:p>
        </p:txBody>
      </p:sp>
      <p:sp>
        <p:nvSpPr>
          <p:cNvPr id="23" name="object 23"/>
          <p:cNvSpPr txBox="1"/>
          <p:nvPr/>
        </p:nvSpPr>
        <p:spPr>
          <a:xfrm>
            <a:off x="1112464" y="3725400"/>
            <a:ext cx="721995" cy="259715"/>
          </a:xfrm>
          <a:prstGeom prst="rect">
            <a:avLst/>
          </a:prstGeom>
        </p:spPr>
        <p:txBody>
          <a:bodyPr vert="horz" wrap="square" lIns="0" tIns="0" rIns="0" bIns="0" rtlCol="0">
            <a:spAutoFit/>
          </a:bodyPr>
          <a:lstStyle/>
          <a:p>
            <a:pPr marL="12700">
              <a:lnSpc>
                <a:spcPct val="100000"/>
              </a:lnSpc>
            </a:pPr>
            <a:r>
              <a:rPr sz="1600" i="1" spc="5" dirty="0">
                <a:latin typeface="Arial"/>
                <a:cs typeface="Arial"/>
              </a:rPr>
              <a:t>StarNet</a:t>
            </a:r>
            <a:endParaRPr sz="1600">
              <a:latin typeface="Arial"/>
              <a:cs typeface="Arial"/>
            </a:endParaRPr>
          </a:p>
        </p:txBody>
      </p:sp>
      <p:sp>
        <p:nvSpPr>
          <p:cNvPr id="24" name="object 24"/>
          <p:cNvSpPr txBox="1"/>
          <p:nvPr/>
        </p:nvSpPr>
        <p:spPr>
          <a:xfrm>
            <a:off x="4514349" y="3789586"/>
            <a:ext cx="699135" cy="259715"/>
          </a:xfrm>
          <a:prstGeom prst="rect">
            <a:avLst/>
          </a:prstGeom>
        </p:spPr>
        <p:txBody>
          <a:bodyPr vert="horz" wrap="square" lIns="0" tIns="0" rIns="0" bIns="0" rtlCol="0">
            <a:spAutoFit/>
          </a:bodyPr>
          <a:lstStyle/>
          <a:p>
            <a:pPr marL="12700">
              <a:lnSpc>
                <a:spcPct val="100000"/>
              </a:lnSpc>
            </a:pPr>
            <a:r>
              <a:rPr sz="1600" i="1" spc="5" dirty="0">
                <a:latin typeface="Arial"/>
                <a:cs typeface="Arial"/>
              </a:rPr>
              <a:t>Barrnet</a:t>
            </a:r>
            <a:endParaRPr sz="1600">
              <a:latin typeface="Arial"/>
              <a:cs typeface="Arial"/>
            </a:endParaRPr>
          </a:p>
        </p:txBody>
      </p:sp>
      <p:sp>
        <p:nvSpPr>
          <p:cNvPr id="25" name="object 25"/>
          <p:cNvSpPr/>
          <p:nvPr/>
        </p:nvSpPr>
        <p:spPr>
          <a:xfrm>
            <a:off x="496134" y="5501741"/>
            <a:ext cx="102870" cy="154305"/>
          </a:xfrm>
          <a:custGeom>
            <a:avLst/>
            <a:gdLst/>
            <a:ahLst/>
            <a:cxnLst/>
            <a:rect l="l" t="t" r="r" b="b"/>
            <a:pathLst>
              <a:path w="102870" h="154304">
                <a:moveTo>
                  <a:pt x="102698" y="0"/>
                </a:moveTo>
                <a:lnTo>
                  <a:pt x="0" y="154051"/>
                </a:lnTo>
              </a:path>
            </a:pathLst>
          </a:custGeom>
          <a:ln w="12837">
            <a:solidFill>
              <a:srgbClr val="000000"/>
            </a:solidFill>
          </a:ln>
        </p:spPr>
        <p:txBody>
          <a:bodyPr wrap="square" lIns="0" tIns="0" rIns="0" bIns="0" rtlCol="0"/>
          <a:lstStyle/>
          <a:p>
            <a:endParaRPr/>
          </a:p>
        </p:txBody>
      </p:sp>
      <p:sp>
        <p:nvSpPr>
          <p:cNvPr id="26" name="object 26"/>
          <p:cNvSpPr txBox="1"/>
          <p:nvPr/>
        </p:nvSpPr>
        <p:spPr>
          <a:xfrm>
            <a:off x="316550" y="5651004"/>
            <a:ext cx="1591790" cy="246221"/>
          </a:xfrm>
          <a:prstGeom prst="rect">
            <a:avLst/>
          </a:prstGeom>
        </p:spPr>
        <p:txBody>
          <a:bodyPr vert="horz" wrap="square" lIns="0" tIns="0" rIns="0" bIns="0" rtlCol="0">
            <a:spAutoFit/>
          </a:bodyPr>
          <a:lstStyle/>
          <a:p>
            <a:pPr marL="12700">
              <a:lnSpc>
                <a:spcPct val="100000"/>
              </a:lnSpc>
            </a:pPr>
            <a:r>
              <a:rPr lang="en-US" sz="1600" i="1" spc="5" dirty="0">
                <a:latin typeface="Arial"/>
                <a:cs typeface="Arial"/>
              </a:rPr>
              <a:t>Your Laptop</a:t>
            </a:r>
            <a:endParaRPr sz="1600" dirty="0">
              <a:latin typeface="Arial"/>
              <a:cs typeface="Arial"/>
            </a:endParaRPr>
          </a:p>
        </p:txBody>
      </p:sp>
      <p:sp>
        <p:nvSpPr>
          <p:cNvPr id="27" name="object 27"/>
          <p:cNvSpPr txBox="1"/>
          <p:nvPr/>
        </p:nvSpPr>
        <p:spPr>
          <a:xfrm>
            <a:off x="2280655" y="5099000"/>
            <a:ext cx="869950" cy="259715"/>
          </a:xfrm>
          <a:prstGeom prst="rect">
            <a:avLst/>
          </a:prstGeom>
        </p:spPr>
        <p:txBody>
          <a:bodyPr vert="horz" wrap="square" lIns="0" tIns="0" rIns="0" bIns="0" rtlCol="0">
            <a:spAutoFit/>
          </a:bodyPr>
          <a:lstStyle/>
          <a:p>
            <a:pPr marL="12700">
              <a:lnSpc>
                <a:spcPct val="100000"/>
              </a:lnSpc>
            </a:pPr>
            <a:r>
              <a:rPr sz="1600" i="1" spc="10" dirty="0">
                <a:latin typeface="Arial"/>
                <a:cs typeface="Arial"/>
              </a:rPr>
              <a:t>DECNET</a:t>
            </a:r>
            <a:endParaRPr sz="1600">
              <a:latin typeface="Arial"/>
              <a:cs typeface="Arial"/>
            </a:endParaRPr>
          </a:p>
        </p:txBody>
      </p:sp>
      <p:sp>
        <p:nvSpPr>
          <p:cNvPr id="28" name="object 28"/>
          <p:cNvSpPr txBox="1"/>
          <p:nvPr/>
        </p:nvSpPr>
        <p:spPr>
          <a:xfrm>
            <a:off x="4848125" y="4932114"/>
            <a:ext cx="824865" cy="259715"/>
          </a:xfrm>
          <a:prstGeom prst="rect">
            <a:avLst/>
          </a:prstGeom>
        </p:spPr>
        <p:txBody>
          <a:bodyPr vert="horz" wrap="square" lIns="0" tIns="0" rIns="0" bIns="0" rtlCol="0">
            <a:spAutoFit/>
          </a:bodyPr>
          <a:lstStyle/>
          <a:p>
            <a:pPr marL="12700">
              <a:lnSpc>
                <a:spcPct val="100000"/>
              </a:lnSpc>
            </a:pPr>
            <a:r>
              <a:rPr sz="1600" i="1" spc="5" dirty="0">
                <a:latin typeface="Arial"/>
                <a:cs typeface="Arial"/>
              </a:rPr>
              <a:t>Berkeley</a:t>
            </a:r>
            <a:endParaRPr sz="1600">
              <a:latin typeface="Arial"/>
              <a:cs typeface="Arial"/>
            </a:endParaRPr>
          </a:p>
        </p:txBody>
      </p:sp>
      <p:sp>
        <p:nvSpPr>
          <p:cNvPr id="29" name="object 29"/>
          <p:cNvSpPr txBox="1"/>
          <p:nvPr/>
        </p:nvSpPr>
        <p:spPr>
          <a:xfrm>
            <a:off x="3577237" y="4944952"/>
            <a:ext cx="802005" cy="259715"/>
          </a:xfrm>
          <a:prstGeom prst="rect">
            <a:avLst/>
          </a:prstGeom>
        </p:spPr>
        <p:txBody>
          <a:bodyPr vert="horz" wrap="square" lIns="0" tIns="0" rIns="0" bIns="0" rtlCol="0">
            <a:spAutoFit/>
          </a:bodyPr>
          <a:lstStyle/>
          <a:p>
            <a:pPr marL="12700">
              <a:lnSpc>
                <a:spcPct val="100000"/>
              </a:lnSpc>
            </a:pPr>
            <a:r>
              <a:rPr sz="1600" i="1" spc="5" dirty="0">
                <a:latin typeface="Arial"/>
                <a:cs typeface="Arial"/>
              </a:rPr>
              <a:t>Stanford</a:t>
            </a:r>
            <a:endParaRPr sz="1600">
              <a:latin typeface="Arial"/>
              <a:cs typeface="Arial"/>
            </a:endParaRPr>
          </a:p>
        </p:txBody>
      </p:sp>
      <p:sp>
        <p:nvSpPr>
          <p:cNvPr id="30" name="object 30"/>
          <p:cNvSpPr/>
          <p:nvPr/>
        </p:nvSpPr>
        <p:spPr>
          <a:xfrm>
            <a:off x="4772990" y="4860772"/>
            <a:ext cx="907415" cy="407670"/>
          </a:xfrm>
          <a:custGeom>
            <a:avLst/>
            <a:gdLst/>
            <a:ahLst/>
            <a:cxnLst/>
            <a:rect l="l" t="t" r="r" b="b"/>
            <a:pathLst>
              <a:path w="907414" h="407670">
                <a:moveTo>
                  <a:pt x="907046" y="203695"/>
                </a:moveTo>
                <a:lnTo>
                  <a:pt x="890846" y="149545"/>
                </a:lnTo>
                <a:lnTo>
                  <a:pt x="845128" y="100886"/>
                </a:lnTo>
                <a:lnTo>
                  <a:pt x="812550" y="79223"/>
                </a:lnTo>
                <a:lnTo>
                  <a:pt x="774214" y="59661"/>
                </a:lnTo>
                <a:lnTo>
                  <a:pt x="730659" y="42442"/>
                </a:lnTo>
                <a:lnTo>
                  <a:pt x="682427" y="27810"/>
                </a:lnTo>
                <a:lnTo>
                  <a:pt x="630058" y="16007"/>
                </a:lnTo>
                <a:lnTo>
                  <a:pt x="574092" y="7276"/>
                </a:lnTo>
                <a:lnTo>
                  <a:pt x="515069" y="1859"/>
                </a:lnTo>
                <a:lnTo>
                  <a:pt x="453529" y="0"/>
                </a:lnTo>
                <a:lnTo>
                  <a:pt x="391987" y="1859"/>
                </a:lnTo>
                <a:lnTo>
                  <a:pt x="332961" y="7276"/>
                </a:lnTo>
                <a:lnTo>
                  <a:pt x="276993" y="16007"/>
                </a:lnTo>
                <a:lnTo>
                  <a:pt x="224622" y="27810"/>
                </a:lnTo>
                <a:lnTo>
                  <a:pt x="176389" y="42442"/>
                </a:lnTo>
                <a:lnTo>
                  <a:pt x="132834" y="59661"/>
                </a:lnTo>
                <a:lnTo>
                  <a:pt x="94497" y="79223"/>
                </a:lnTo>
                <a:lnTo>
                  <a:pt x="61919" y="100886"/>
                </a:lnTo>
                <a:lnTo>
                  <a:pt x="16200" y="149545"/>
                </a:lnTo>
                <a:lnTo>
                  <a:pt x="0" y="203695"/>
                </a:lnTo>
                <a:lnTo>
                  <a:pt x="4140" y="231332"/>
                </a:lnTo>
                <a:lnTo>
                  <a:pt x="35639" y="282974"/>
                </a:lnTo>
                <a:lnTo>
                  <a:pt x="94497" y="328156"/>
                </a:lnTo>
                <a:lnTo>
                  <a:pt x="132834" y="347718"/>
                </a:lnTo>
                <a:lnTo>
                  <a:pt x="176389" y="364935"/>
                </a:lnTo>
                <a:lnTo>
                  <a:pt x="224622" y="379567"/>
                </a:lnTo>
                <a:lnTo>
                  <a:pt x="276993" y="391370"/>
                </a:lnTo>
                <a:lnTo>
                  <a:pt x="332961" y="400101"/>
                </a:lnTo>
                <a:lnTo>
                  <a:pt x="391987" y="405518"/>
                </a:lnTo>
                <a:lnTo>
                  <a:pt x="453529" y="407377"/>
                </a:lnTo>
                <a:lnTo>
                  <a:pt x="515069" y="405518"/>
                </a:lnTo>
                <a:lnTo>
                  <a:pt x="574092" y="400101"/>
                </a:lnTo>
                <a:lnTo>
                  <a:pt x="630058" y="391370"/>
                </a:lnTo>
                <a:lnTo>
                  <a:pt x="682427" y="379567"/>
                </a:lnTo>
                <a:lnTo>
                  <a:pt x="730659" y="364935"/>
                </a:lnTo>
                <a:lnTo>
                  <a:pt x="774214" y="347718"/>
                </a:lnTo>
                <a:lnTo>
                  <a:pt x="812550" y="328156"/>
                </a:lnTo>
                <a:lnTo>
                  <a:pt x="845128" y="306494"/>
                </a:lnTo>
                <a:lnTo>
                  <a:pt x="890846" y="257839"/>
                </a:lnTo>
                <a:lnTo>
                  <a:pt x="907046" y="203695"/>
                </a:lnTo>
              </a:path>
            </a:pathLst>
          </a:custGeom>
          <a:ln w="3175">
            <a:solidFill>
              <a:srgbClr val="000000"/>
            </a:solidFill>
          </a:ln>
        </p:spPr>
        <p:txBody>
          <a:bodyPr wrap="square" lIns="0" tIns="0" rIns="0" bIns="0" rtlCol="0"/>
          <a:lstStyle/>
          <a:p>
            <a:endParaRPr/>
          </a:p>
        </p:txBody>
      </p:sp>
      <p:sp>
        <p:nvSpPr>
          <p:cNvPr id="31" name="object 31"/>
          <p:cNvSpPr/>
          <p:nvPr/>
        </p:nvSpPr>
        <p:spPr>
          <a:xfrm>
            <a:off x="4141927" y="4115307"/>
            <a:ext cx="501015" cy="783590"/>
          </a:xfrm>
          <a:custGeom>
            <a:avLst/>
            <a:gdLst/>
            <a:ahLst/>
            <a:cxnLst/>
            <a:rect l="l" t="t" r="r" b="b"/>
            <a:pathLst>
              <a:path w="501014" h="783589">
                <a:moveTo>
                  <a:pt x="500659" y="0"/>
                </a:moveTo>
                <a:lnTo>
                  <a:pt x="0" y="783082"/>
                </a:lnTo>
              </a:path>
            </a:pathLst>
          </a:custGeom>
          <a:ln w="12837">
            <a:solidFill>
              <a:srgbClr val="000000"/>
            </a:solidFill>
          </a:ln>
        </p:spPr>
        <p:txBody>
          <a:bodyPr wrap="square" lIns="0" tIns="0" rIns="0" bIns="0" rtlCol="0"/>
          <a:lstStyle/>
          <a:p>
            <a:endParaRPr/>
          </a:p>
        </p:txBody>
      </p:sp>
      <p:sp>
        <p:nvSpPr>
          <p:cNvPr id="32" name="object 32"/>
          <p:cNvSpPr/>
          <p:nvPr/>
        </p:nvSpPr>
        <p:spPr>
          <a:xfrm>
            <a:off x="5528361" y="2356599"/>
            <a:ext cx="154305" cy="193040"/>
          </a:xfrm>
          <a:custGeom>
            <a:avLst/>
            <a:gdLst/>
            <a:ahLst/>
            <a:cxnLst/>
            <a:rect l="l" t="t" r="r" b="b"/>
            <a:pathLst>
              <a:path w="154304" h="193039">
                <a:moveTo>
                  <a:pt x="0" y="0"/>
                </a:moveTo>
                <a:lnTo>
                  <a:pt x="154051" y="192557"/>
                </a:lnTo>
              </a:path>
            </a:pathLst>
          </a:custGeom>
          <a:ln w="12837">
            <a:solidFill>
              <a:srgbClr val="000000"/>
            </a:solidFill>
          </a:ln>
        </p:spPr>
        <p:txBody>
          <a:bodyPr wrap="square" lIns="0" tIns="0" rIns="0" bIns="0" rtlCol="0"/>
          <a:lstStyle/>
          <a:p>
            <a:endParaRPr/>
          </a:p>
        </p:txBody>
      </p:sp>
      <p:sp>
        <p:nvSpPr>
          <p:cNvPr id="33" name="object 33"/>
          <p:cNvSpPr/>
          <p:nvPr/>
        </p:nvSpPr>
        <p:spPr>
          <a:xfrm>
            <a:off x="5374322" y="2587675"/>
            <a:ext cx="295275" cy="0"/>
          </a:xfrm>
          <a:custGeom>
            <a:avLst/>
            <a:gdLst/>
            <a:ahLst/>
            <a:cxnLst/>
            <a:rect l="l" t="t" r="r" b="b"/>
            <a:pathLst>
              <a:path w="295275">
                <a:moveTo>
                  <a:pt x="0" y="0"/>
                </a:moveTo>
                <a:lnTo>
                  <a:pt x="295249" y="0"/>
                </a:lnTo>
              </a:path>
            </a:pathLst>
          </a:custGeom>
          <a:ln w="12837">
            <a:solidFill>
              <a:srgbClr val="000000"/>
            </a:solidFill>
          </a:ln>
        </p:spPr>
        <p:txBody>
          <a:bodyPr wrap="square" lIns="0" tIns="0" rIns="0" bIns="0" rtlCol="0"/>
          <a:lstStyle/>
          <a:p>
            <a:endParaRPr/>
          </a:p>
        </p:txBody>
      </p:sp>
      <p:sp>
        <p:nvSpPr>
          <p:cNvPr id="34" name="object 34"/>
          <p:cNvSpPr/>
          <p:nvPr/>
        </p:nvSpPr>
        <p:spPr>
          <a:xfrm>
            <a:off x="5181752" y="2613342"/>
            <a:ext cx="488315" cy="180340"/>
          </a:xfrm>
          <a:custGeom>
            <a:avLst/>
            <a:gdLst/>
            <a:ahLst/>
            <a:cxnLst/>
            <a:rect l="l" t="t" r="r" b="b"/>
            <a:pathLst>
              <a:path w="488314" h="180339">
                <a:moveTo>
                  <a:pt x="0" y="179730"/>
                </a:moveTo>
                <a:lnTo>
                  <a:pt x="487819" y="0"/>
                </a:lnTo>
              </a:path>
            </a:pathLst>
          </a:custGeom>
          <a:ln w="12837">
            <a:solidFill>
              <a:srgbClr val="000000"/>
            </a:solidFill>
          </a:ln>
        </p:spPr>
        <p:txBody>
          <a:bodyPr wrap="square" lIns="0" tIns="0" rIns="0" bIns="0" rtlCol="0"/>
          <a:lstStyle/>
          <a:p>
            <a:endParaRPr/>
          </a:p>
        </p:txBody>
      </p:sp>
      <p:sp>
        <p:nvSpPr>
          <p:cNvPr id="35" name="object 35"/>
          <p:cNvSpPr txBox="1"/>
          <p:nvPr/>
        </p:nvSpPr>
        <p:spPr>
          <a:xfrm>
            <a:off x="1073951" y="2069215"/>
            <a:ext cx="600710" cy="554990"/>
          </a:xfrm>
          <a:prstGeom prst="rect">
            <a:avLst/>
          </a:prstGeom>
        </p:spPr>
        <p:txBody>
          <a:bodyPr vert="horz" wrap="square" lIns="0" tIns="0" rIns="0" bIns="0" rtlCol="0">
            <a:spAutoFit/>
          </a:bodyPr>
          <a:lstStyle/>
          <a:p>
            <a:pPr marL="12700" marR="5080" indent="38100">
              <a:lnSpc>
                <a:spcPct val="110600"/>
              </a:lnSpc>
            </a:pPr>
            <a:r>
              <a:rPr sz="1600" i="1" spc="5" dirty="0">
                <a:latin typeface="Arial"/>
                <a:cs typeface="Arial"/>
              </a:rPr>
              <a:t>Sprint </a:t>
            </a:r>
            <a:r>
              <a:rPr sz="1600" i="1" dirty="0">
                <a:latin typeface="Arial"/>
                <a:cs typeface="Arial"/>
              </a:rPr>
              <a:t> </a:t>
            </a:r>
            <a:r>
              <a:rPr sz="1600" i="1" spc="10" dirty="0">
                <a:latin typeface="Arial"/>
                <a:cs typeface="Arial"/>
              </a:rPr>
              <a:t>BBN</a:t>
            </a:r>
            <a:endParaRPr sz="1600">
              <a:latin typeface="Arial"/>
              <a:cs typeface="Arial"/>
            </a:endParaRPr>
          </a:p>
        </p:txBody>
      </p:sp>
      <p:sp>
        <p:nvSpPr>
          <p:cNvPr id="36" name="object 36"/>
          <p:cNvSpPr/>
          <p:nvPr/>
        </p:nvSpPr>
        <p:spPr>
          <a:xfrm>
            <a:off x="3872344" y="2587675"/>
            <a:ext cx="0" cy="2298065"/>
          </a:xfrm>
          <a:custGeom>
            <a:avLst/>
            <a:gdLst/>
            <a:ahLst/>
            <a:cxnLst/>
            <a:rect l="l" t="t" r="r" b="b"/>
            <a:pathLst>
              <a:path h="2298065">
                <a:moveTo>
                  <a:pt x="0" y="0"/>
                </a:moveTo>
                <a:lnTo>
                  <a:pt x="0" y="2297874"/>
                </a:lnTo>
              </a:path>
            </a:pathLst>
          </a:custGeom>
          <a:ln w="12837">
            <a:solidFill>
              <a:srgbClr val="000000"/>
            </a:solidFill>
          </a:ln>
        </p:spPr>
        <p:txBody>
          <a:bodyPr wrap="square" lIns="0" tIns="0" rIns="0" bIns="0" rtlCol="0"/>
          <a:lstStyle/>
          <a:p>
            <a:endParaRPr/>
          </a:p>
        </p:txBody>
      </p:sp>
      <p:sp>
        <p:nvSpPr>
          <p:cNvPr id="37" name="object 37"/>
          <p:cNvSpPr txBox="1"/>
          <p:nvPr/>
        </p:nvSpPr>
        <p:spPr>
          <a:xfrm>
            <a:off x="5721057" y="2377490"/>
            <a:ext cx="550545" cy="259715"/>
          </a:xfrm>
          <a:prstGeom prst="rect">
            <a:avLst/>
          </a:prstGeom>
        </p:spPr>
        <p:txBody>
          <a:bodyPr vert="horz" wrap="square" lIns="0" tIns="0" rIns="0" bIns="0" rtlCol="0">
            <a:spAutoFit/>
          </a:bodyPr>
          <a:lstStyle/>
          <a:p>
            <a:pPr marL="12700">
              <a:lnSpc>
                <a:spcPct val="100000"/>
              </a:lnSpc>
            </a:pPr>
            <a:r>
              <a:rPr sz="1600" i="1" spc="10" dirty="0">
                <a:latin typeface="Arial"/>
                <a:cs typeface="Arial"/>
              </a:rPr>
              <a:t>NAPs</a:t>
            </a:r>
            <a:endParaRPr sz="1600">
              <a:latin typeface="Arial"/>
              <a:cs typeface="Arial"/>
            </a:endParaRPr>
          </a:p>
        </p:txBody>
      </p:sp>
      <p:sp>
        <p:nvSpPr>
          <p:cNvPr id="38" name="object 38"/>
          <p:cNvSpPr txBox="1"/>
          <p:nvPr/>
        </p:nvSpPr>
        <p:spPr>
          <a:xfrm>
            <a:off x="6388599" y="2344799"/>
            <a:ext cx="1169035" cy="290830"/>
          </a:xfrm>
          <a:prstGeom prst="rect">
            <a:avLst/>
          </a:prstGeom>
        </p:spPr>
        <p:txBody>
          <a:bodyPr vert="horz" wrap="square" lIns="0" tIns="0" rIns="0" bIns="0" rtlCol="0">
            <a:spAutoFit/>
          </a:bodyPr>
          <a:lstStyle/>
          <a:p>
            <a:pPr marL="12700">
              <a:lnSpc>
                <a:spcPct val="100000"/>
              </a:lnSpc>
            </a:pPr>
            <a:r>
              <a:rPr sz="1800" i="1" spc="10" dirty="0">
                <a:latin typeface="Arial"/>
                <a:cs typeface="Arial"/>
              </a:rPr>
              <a:t>Backbones</a:t>
            </a:r>
            <a:endParaRPr sz="1800">
              <a:latin typeface="Arial"/>
              <a:cs typeface="Arial"/>
            </a:endParaRPr>
          </a:p>
        </p:txBody>
      </p:sp>
      <p:sp>
        <p:nvSpPr>
          <p:cNvPr id="39" name="object 39"/>
          <p:cNvSpPr txBox="1"/>
          <p:nvPr/>
        </p:nvSpPr>
        <p:spPr>
          <a:xfrm>
            <a:off x="6401436" y="3744072"/>
            <a:ext cx="1053465" cy="290830"/>
          </a:xfrm>
          <a:prstGeom prst="rect">
            <a:avLst/>
          </a:prstGeom>
        </p:spPr>
        <p:txBody>
          <a:bodyPr vert="horz" wrap="square" lIns="0" tIns="0" rIns="0" bIns="0" rtlCol="0">
            <a:spAutoFit/>
          </a:bodyPr>
          <a:lstStyle/>
          <a:p>
            <a:pPr marL="12700">
              <a:lnSpc>
                <a:spcPct val="100000"/>
              </a:lnSpc>
            </a:pPr>
            <a:r>
              <a:rPr sz="1800" i="1" spc="5" dirty="0">
                <a:latin typeface="Arial"/>
                <a:cs typeface="Arial"/>
              </a:rPr>
              <a:t>Regionals</a:t>
            </a:r>
            <a:endParaRPr sz="1800">
              <a:latin typeface="Arial"/>
              <a:cs typeface="Arial"/>
            </a:endParaRPr>
          </a:p>
        </p:txBody>
      </p:sp>
      <p:sp>
        <p:nvSpPr>
          <p:cNvPr id="40" name="object 40"/>
          <p:cNvSpPr txBox="1"/>
          <p:nvPr/>
        </p:nvSpPr>
        <p:spPr>
          <a:xfrm>
            <a:off x="6401436" y="4873756"/>
            <a:ext cx="937260" cy="290830"/>
          </a:xfrm>
          <a:prstGeom prst="rect">
            <a:avLst/>
          </a:prstGeom>
        </p:spPr>
        <p:txBody>
          <a:bodyPr vert="horz" wrap="square" lIns="0" tIns="0" rIns="0" bIns="0" rtlCol="0">
            <a:spAutoFit/>
          </a:bodyPr>
          <a:lstStyle/>
          <a:p>
            <a:pPr marL="12700">
              <a:lnSpc>
                <a:spcPct val="100000"/>
              </a:lnSpc>
            </a:pPr>
            <a:r>
              <a:rPr sz="1800" i="1" spc="10" dirty="0">
                <a:latin typeface="Arial"/>
                <a:cs typeface="Arial"/>
              </a:rPr>
              <a:t>Domains</a:t>
            </a:r>
            <a:endParaRPr sz="1800">
              <a:latin typeface="Arial"/>
              <a:cs typeface="Arial"/>
            </a:endParaRPr>
          </a:p>
        </p:txBody>
      </p:sp>
      <p:sp>
        <p:nvSpPr>
          <p:cNvPr id="41" name="object 41"/>
          <p:cNvSpPr txBox="1"/>
          <p:nvPr/>
        </p:nvSpPr>
        <p:spPr>
          <a:xfrm>
            <a:off x="6041991" y="5425761"/>
            <a:ext cx="1515110" cy="290830"/>
          </a:xfrm>
          <a:prstGeom prst="rect">
            <a:avLst/>
          </a:prstGeom>
        </p:spPr>
        <p:txBody>
          <a:bodyPr vert="horz" wrap="square" lIns="0" tIns="0" rIns="0" bIns="0" rtlCol="0">
            <a:spAutoFit/>
          </a:bodyPr>
          <a:lstStyle/>
          <a:p>
            <a:pPr marL="12700">
              <a:lnSpc>
                <a:spcPct val="100000"/>
              </a:lnSpc>
            </a:pPr>
            <a:r>
              <a:rPr sz="1800" i="1" spc="10" dirty="0">
                <a:latin typeface="Arial"/>
                <a:cs typeface="Arial"/>
              </a:rPr>
              <a:t>Campus</a:t>
            </a:r>
            <a:r>
              <a:rPr sz="1800" i="1" spc="-75" dirty="0">
                <a:latin typeface="Arial"/>
                <a:cs typeface="Arial"/>
              </a:rPr>
              <a:t> </a:t>
            </a:r>
            <a:r>
              <a:rPr sz="1800" i="1" spc="10" dirty="0">
                <a:latin typeface="Arial"/>
                <a:cs typeface="Arial"/>
              </a:rPr>
              <a:t>LANs</a:t>
            </a:r>
            <a:endParaRPr sz="1800">
              <a:latin typeface="Arial"/>
              <a:cs typeface="Arial"/>
            </a:endParaRPr>
          </a:p>
        </p:txBody>
      </p:sp>
      <p:sp>
        <p:nvSpPr>
          <p:cNvPr id="42" name="object 42"/>
          <p:cNvSpPr txBox="1"/>
          <p:nvPr/>
        </p:nvSpPr>
        <p:spPr>
          <a:xfrm>
            <a:off x="3988020" y="5535476"/>
            <a:ext cx="231140" cy="259715"/>
          </a:xfrm>
          <a:prstGeom prst="rect">
            <a:avLst/>
          </a:prstGeom>
        </p:spPr>
        <p:txBody>
          <a:bodyPr vert="horz" wrap="square" lIns="0" tIns="0" rIns="0" bIns="0" rtlCol="0">
            <a:spAutoFit/>
          </a:bodyPr>
          <a:lstStyle/>
          <a:p>
            <a:pPr marL="12700">
              <a:lnSpc>
                <a:spcPct val="100000"/>
              </a:lnSpc>
            </a:pPr>
            <a:r>
              <a:rPr sz="1600" i="1" spc="5" dirty="0">
                <a:latin typeface="Arial"/>
                <a:cs typeface="Arial"/>
              </a:rPr>
              <a:t>cs</a:t>
            </a:r>
            <a:endParaRPr sz="1600">
              <a:latin typeface="Arial"/>
              <a:cs typeface="Arial"/>
            </a:endParaRPr>
          </a:p>
        </p:txBody>
      </p:sp>
      <p:sp>
        <p:nvSpPr>
          <p:cNvPr id="43" name="object 43"/>
          <p:cNvSpPr/>
          <p:nvPr/>
        </p:nvSpPr>
        <p:spPr>
          <a:xfrm>
            <a:off x="3962209" y="5270665"/>
            <a:ext cx="154305" cy="360045"/>
          </a:xfrm>
          <a:custGeom>
            <a:avLst/>
            <a:gdLst/>
            <a:ahLst/>
            <a:cxnLst/>
            <a:rect l="l" t="t" r="r" b="b"/>
            <a:pathLst>
              <a:path w="154304" h="360045">
                <a:moveTo>
                  <a:pt x="0" y="0"/>
                </a:moveTo>
                <a:lnTo>
                  <a:pt x="154051" y="359448"/>
                </a:lnTo>
              </a:path>
            </a:pathLst>
          </a:custGeom>
          <a:ln w="12837">
            <a:solidFill>
              <a:srgbClr val="000000"/>
            </a:solidFill>
          </a:ln>
        </p:spPr>
        <p:txBody>
          <a:bodyPr wrap="square" lIns="0" tIns="0" rIns="0" bIns="0" rtlCol="0"/>
          <a:lstStyle/>
          <a:p>
            <a:endParaRPr/>
          </a:p>
        </p:txBody>
      </p:sp>
      <p:sp>
        <p:nvSpPr>
          <p:cNvPr id="45" name="object 2"/>
          <p:cNvSpPr txBox="1"/>
          <p:nvPr/>
        </p:nvSpPr>
        <p:spPr>
          <a:xfrm>
            <a:off x="2950476" y="720416"/>
            <a:ext cx="2770581" cy="430887"/>
          </a:xfrm>
          <a:prstGeom prst="rect">
            <a:avLst/>
          </a:prstGeom>
        </p:spPr>
        <p:txBody>
          <a:bodyPr vert="horz" wrap="square" lIns="0" tIns="0" rIns="0" bIns="0" rtlCol="0">
            <a:spAutoFit/>
          </a:bodyPr>
          <a:lstStyle/>
          <a:p>
            <a:pPr marL="12700">
              <a:lnSpc>
                <a:spcPct val="100000"/>
              </a:lnSpc>
            </a:pPr>
            <a:r>
              <a:rPr lang="en-US" sz="2800" b="1" spc="335" dirty="0">
                <a:solidFill>
                  <a:srgbClr val="0070C0"/>
                </a:solidFill>
                <a:latin typeface="PMingLiU"/>
                <a:cs typeface="PMingLiU"/>
              </a:rPr>
              <a:t>TOPOLOGY</a:t>
            </a:r>
            <a:endParaRPr sz="2800" b="1" dirty="0">
              <a:solidFill>
                <a:srgbClr val="0070C0"/>
              </a:solidFill>
              <a:latin typeface="PMingLiU"/>
              <a:cs typeface="PMingLiU"/>
            </a:endParaRPr>
          </a:p>
        </p:txBody>
      </p:sp>
      <p:sp>
        <p:nvSpPr>
          <p:cNvPr id="48" name="object 24"/>
          <p:cNvSpPr txBox="1"/>
          <p:nvPr/>
        </p:nvSpPr>
        <p:spPr>
          <a:xfrm>
            <a:off x="308896" y="6691838"/>
            <a:ext cx="7239000" cy="1010726"/>
          </a:xfrm>
          <a:prstGeom prst="rect">
            <a:avLst/>
          </a:prstGeom>
        </p:spPr>
        <p:txBody>
          <a:bodyPr vert="horz" wrap="square" lIns="0" tIns="0" rIns="0" bIns="0" rtlCol="0">
            <a:spAutoFit/>
          </a:bodyPr>
          <a:lstStyle/>
          <a:p>
            <a:pPr marL="172720" marR="113030" indent="-160020">
              <a:lnSpc>
                <a:spcPct val="122900"/>
              </a:lnSpc>
              <a:buFont typeface="Times New Roman"/>
              <a:buChar char="•"/>
              <a:tabLst>
                <a:tab pos="172720" algn="l"/>
              </a:tabLst>
            </a:pPr>
            <a:r>
              <a:rPr lang="en-US" sz="2800" spc="-5" dirty="0">
                <a:solidFill>
                  <a:srgbClr val="00B050"/>
                </a:solidFill>
                <a:latin typeface="Georgia"/>
                <a:cs typeface="Georgia"/>
              </a:rPr>
              <a:t>Terminology</a:t>
            </a:r>
            <a:r>
              <a:rPr lang="en-US" sz="2800" spc="-5" dirty="0">
                <a:latin typeface="Georgia"/>
                <a:cs typeface="Georgia"/>
              </a:rPr>
              <a:t>:</a:t>
            </a:r>
            <a:r>
              <a:rPr sz="2800" spc="-5" dirty="0">
                <a:latin typeface="Georgia"/>
                <a:cs typeface="Georgia"/>
              </a:rPr>
              <a:t> </a:t>
            </a:r>
            <a:r>
              <a:rPr lang="en-US" sz="2800" spc="-15" dirty="0">
                <a:latin typeface="Georgia"/>
                <a:cs typeface="Georgia"/>
              </a:rPr>
              <a:t>ISPs, POPs, Autonomous Systems, NAPs, Peering</a:t>
            </a:r>
            <a:endParaRPr sz="2800" dirty="0">
              <a:latin typeface="Georgia"/>
              <a:cs typeface="Georgia"/>
            </a:endParaRPr>
          </a:p>
        </p:txBody>
      </p:sp>
    </p:spTree>
    <p:extLst>
      <p:ext uri="{BB962C8B-B14F-4D97-AF65-F5344CB8AC3E}">
        <p14:creationId xmlns:p14="http://schemas.microsoft.com/office/powerpoint/2010/main" val="1929488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381000" y="660400"/>
            <a:ext cx="7002780" cy="6172459"/>
          </a:xfrm>
          <a:prstGeom prst="rect">
            <a:avLst/>
          </a:prstGeom>
        </p:spPr>
        <p:txBody>
          <a:bodyPr vert="horz" wrap="square" lIns="0" tIns="0" rIns="0" bIns="0" rtlCol="0">
            <a:spAutoFit/>
          </a:bodyPr>
          <a:lstStyle/>
          <a:p>
            <a:pPr marL="1077595">
              <a:lnSpc>
                <a:spcPct val="100000"/>
              </a:lnSpc>
            </a:pPr>
            <a:r>
              <a:rPr lang="en-US" sz="2800" b="1" spc="365" dirty="0">
                <a:solidFill>
                  <a:srgbClr val="0070C0"/>
                </a:solidFill>
                <a:latin typeface="PMingLiU"/>
                <a:cs typeface="Garamond"/>
              </a:rPr>
              <a:t>Basic Internetworking in IP</a:t>
            </a:r>
            <a:endParaRPr sz="2400" dirty="0">
              <a:latin typeface="Garamond"/>
              <a:cs typeface="Garamond"/>
            </a:endParaRPr>
          </a:p>
          <a:p>
            <a:pPr>
              <a:lnSpc>
                <a:spcPct val="100000"/>
              </a:lnSpc>
              <a:spcBef>
                <a:spcPts val="25"/>
              </a:spcBef>
            </a:pPr>
            <a:endParaRPr sz="2400" dirty="0">
              <a:latin typeface="Times New Roman"/>
              <a:cs typeface="Times New Roman"/>
            </a:endParaRPr>
          </a:p>
          <a:p>
            <a:pPr marL="358140" marR="431800" indent="-199390">
              <a:lnSpc>
                <a:spcPct val="116100"/>
              </a:lnSpc>
              <a:spcBef>
                <a:spcPts val="5"/>
              </a:spcBef>
              <a:buFont typeface="Times New Roman"/>
              <a:buChar char="•"/>
              <a:tabLst>
                <a:tab pos="358775" algn="l"/>
              </a:tabLst>
            </a:pPr>
            <a:r>
              <a:rPr lang="en-US" sz="2400" i="1" spc="-75" dirty="0">
                <a:solidFill>
                  <a:srgbClr val="00B050"/>
                </a:solidFill>
                <a:latin typeface="Arial"/>
                <a:cs typeface="Arial"/>
              </a:rPr>
              <a:t>Goal from start </a:t>
            </a:r>
            <a:r>
              <a:rPr lang="en-US" sz="2400" spc="20" dirty="0">
                <a:latin typeface="Garamond"/>
                <a:cs typeface="Arial"/>
              </a:rPr>
              <a:t>Unlike DECNET, SNA etc. starts with a hierarchy of physical networks with network specific routing that IP does not care about, to create an Internetwork of physical networks</a:t>
            </a:r>
            <a:endParaRPr sz="2400" dirty="0">
              <a:latin typeface="Garamond"/>
              <a:cs typeface="Garamond"/>
            </a:endParaRPr>
          </a:p>
          <a:p>
            <a:pPr marL="358140" marR="102235" indent="-199390">
              <a:lnSpc>
                <a:spcPct val="116100"/>
              </a:lnSpc>
              <a:spcBef>
                <a:spcPts val="910"/>
              </a:spcBef>
              <a:buFont typeface="Times New Roman"/>
              <a:buChar char="•"/>
              <a:tabLst>
                <a:tab pos="358775" algn="l"/>
              </a:tabLst>
            </a:pPr>
            <a:r>
              <a:rPr lang="en-US" sz="2400" i="1" spc="-85" dirty="0">
                <a:solidFill>
                  <a:srgbClr val="00B050"/>
                </a:solidFill>
                <a:latin typeface="Arial"/>
                <a:cs typeface="Arial"/>
              </a:rPr>
              <a:t>IP ‘s role</a:t>
            </a:r>
            <a:r>
              <a:rPr sz="2400" i="1" spc="-20" dirty="0">
                <a:solidFill>
                  <a:srgbClr val="00B050"/>
                </a:solidFill>
                <a:latin typeface="Arial"/>
                <a:cs typeface="Arial"/>
              </a:rPr>
              <a:t> </a:t>
            </a:r>
            <a:r>
              <a:rPr lang="en-US" sz="2400" spc="20" dirty="0">
                <a:latin typeface="Garamond"/>
                <a:cs typeface="Arial"/>
              </a:rPr>
              <a:t>to route packets to the right physical network based on the network number.  Offers a so-called datagram service with possible fragmentation and reassembly to deal with different maximum packet sizes</a:t>
            </a:r>
            <a:endParaRPr sz="2400" dirty="0">
              <a:latin typeface="Garamond"/>
              <a:cs typeface="Garamond"/>
            </a:endParaRPr>
          </a:p>
          <a:p>
            <a:pPr marL="358140" marR="5080" indent="-199390">
              <a:lnSpc>
                <a:spcPct val="116399"/>
              </a:lnSpc>
              <a:spcBef>
                <a:spcPts val="900"/>
              </a:spcBef>
              <a:buFont typeface="Times New Roman"/>
              <a:buChar char="•"/>
              <a:tabLst>
                <a:tab pos="358775" algn="l"/>
              </a:tabLst>
            </a:pPr>
            <a:r>
              <a:rPr lang="en-US" sz="2400" i="1" spc="-95" dirty="0">
                <a:solidFill>
                  <a:srgbClr val="00B050"/>
                </a:solidFill>
                <a:latin typeface="Arial"/>
                <a:cs typeface="Arial"/>
              </a:rPr>
              <a:t>Error messages</a:t>
            </a:r>
            <a:r>
              <a:rPr sz="2400" i="1" spc="-65" dirty="0">
                <a:solidFill>
                  <a:srgbClr val="00B050"/>
                </a:solidFill>
                <a:latin typeface="Arial"/>
                <a:cs typeface="Arial"/>
              </a:rPr>
              <a:t> </a:t>
            </a:r>
            <a:r>
              <a:rPr lang="en-US" sz="2400" spc="-30" dirty="0">
                <a:latin typeface="Garamond"/>
                <a:cs typeface="Arial"/>
              </a:rPr>
              <a:t>companion protocol called ICMP for error messages (header checksum failed, maximum time exceeded, redirect etc.)</a:t>
            </a:r>
            <a:r>
              <a:rPr sz="2400" spc="30" dirty="0">
                <a:latin typeface="Garamond"/>
                <a:cs typeface="Garamond"/>
              </a:rPr>
              <a:t>.</a:t>
            </a:r>
            <a:endParaRPr sz="2400" dirty="0">
              <a:latin typeface="Garamond"/>
              <a:cs typeface="Garamond"/>
            </a:endParaRPr>
          </a:p>
        </p:txBody>
      </p:sp>
    </p:spTree>
    <p:extLst>
      <p:ext uri="{BB962C8B-B14F-4D97-AF65-F5344CB8AC3E}">
        <p14:creationId xmlns:p14="http://schemas.microsoft.com/office/powerpoint/2010/main" val="773705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381000" y="660400"/>
            <a:ext cx="7002780" cy="6172459"/>
          </a:xfrm>
          <a:prstGeom prst="rect">
            <a:avLst/>
          </a:prstGeom>
        </p:spPr>
        <p:txBody>
          <a:bodyPr vert="horz" wrap="square" lIns="0" tIns="0" rIns="0" bIns="0" rtlCol="0">
            <a:spAutoFit/>
          </a:bodyPr>
          <a:lstStyle/>
          <a:p>
            <a:pPr marL="1077595">
              <a:lnSpc>
                <a:spcPct val="100000"/>
              </a:lnSpc>
            </a:pPr>
            <a:r>
              <a:rPr lang="en-US" sz="2800" b="1" spc="365" dirty="0">
                <a:solidFill>
                  <a:srgbClr val="0070C0"/>
                </a:solidFill>
                <a:latin typeface="PMingLiU"/>
                <a:cs typeface="Garamond"/>
              </a:rPr>
              <a:t>IP Evolution</a:t>
            </a:r>
            <a:endParaRPr sz="2400" dirty="0">
              <a:latin typeface="Garamond"/>
              <a:cs typeface="Garamond"/>
            </a:endParaRPr>
          </a:p>
          <a:p>
            <a:pPr>
              <a:lnSpc>
                <a:spcPct val="100000"/>
              </a:lnSpc>
              <a:spcBef>
                <a:spcPts val="25"/>
              </a:spcBef>
            </a:pPr>
            <a:endParaRPr sz="2400" dirty="0">
              <a:latin typeface="Times New Roman"/>
              <a:cs typeface="Times New Roman"/>
            </a:endParaRPr>
          </a:p>
          <a:p>
            <a:pPr marL="358140" marR="431800" indent="-199390">
              <a:lnSpc>
                <a:spcPct val="116100"/>
              </a:lnSpc>
              <a:spcBef>
                <a:spcPts val="5"/>
              </a:spcBef>
              <a:buFont typeface="Times New Roman"/>
              <a:buChar char="•"/>
              <a:tabLst>
                <a:tab pos="358775" algn="l"/>
              </a:tabLst>
            </a:pPr>
            <a:r>
              <a:rPr lang="en-US" sz="2400" i="1" spc="-75" dirty="0">
                <a:solidFill>
                  <a:srgbClr val="00B050"/>
                </a:solidFill>
                <a:latin typeface="Arial"/>
                <a:cs typeface="Arial"/>
              </a:rPr>
              <a:t>ARPANET </a:t>
            </a:r>
            <a:r>
              <a:rPr lang="en-US" sz="2400" spc="20" dirty="0">
                <a:latin typeface="Garamond"/>
                <a:cs typeface="Arial"/>
              </a:rPr>
              <a:t>started by linking government and university sites (including UCLA) in the 1970s</a:t>
            </a:r>
            <a:endParaRPr sz="2400" dirty="0">
              <a:latin typeface="Garamond"/>
              <a:cs typeface="Garamond"/>
            </a:endParaRPr>
          </a:p>
          <a:p>
            <a:pPr marL="358140" marR="102235" indent="-199390">
              <a:lnSpc>
                <a:spcPct val="116100"/>
              </a:lnSpc>
              <a:spcBef>
                <a:spcPts val="910"/>
              </a:spcBef>
              <a:buFont typeface="Times New Roman"/>
              <a:buChar char="•"/>
              <a:tabLst>
                <a:tab pos="358775" algn="l"/>
              </a:tabLst>
            </a:pPr>
            <a:r>
              <a:rPr lang="en-US" sz="2400" i="1" spc="-85" dirty="0" err="1">
                <a:solidFill>
                  <a:srgbClr val="00B050"/>
                </a:solidFill>
                <a:latin typeface="Arial"/>
                <a:cs typeface="Arial"/>
              </a:rPr>
              <a:t>NSFNet</a:t>
            </a:r>
            <a:r>
              <a:rPr sz="2400" i="1" spc="-20" dirty="0">
                <a:solidFill>
                  <a:srgbClr val="00B050"/>
                </a:solidFill>
                <a:latin typeface="Arial"/>
                <a:cs typeface="Arial"/>
              </a:rPr>
              <a:t> </a:t>
            </a:r>
            <a:r>
              <a:rPr lang="en-US" sz="2400" spc="20" dirty="0">
                <a:latin typeface="Garamond"/>
                <a:cs typeface="Arial"/>
              </a:rPr>
              <a:t>in 1983 ARPANET splits up into MILNET and ARPANET. In 1984 NSF establishes NSFNET to be backbone.  Campuses attached to backbone via regional networks (NYSERNET etc.) Strict hierarchy breaks down because of direct connections between providers</a:t>
            </a:r>
            <a:endParaRPr sz="2400" dirty="0">
              <a:latin typeface="Garamond"/>
              <a:cs typeface="Garamond"/>
            </a:endParaRPr>
          </a:p>
          <a:p>
            <a:pPr marL="358140" marR="5080" indent="-199390">
              <a:lnSpc>
                <a:spcPct val="116399"/>
              </a:lnSpc>
              <a:spcBef>
                <a:spcPts val="900"/>
              </a:spcBef>
              <a:buFont typeface="Times New Roman"/>
              <a:buChar char="•"/>
              <a:tabLst>
                <a:tab pos="358775" algn="l"/>
              </a:tabLst>
            </a:pPr>
            <a:r>
              <a:rPr lang="en-US" sz="2400" i="1" spc="-95" dirty="0">
                <a:solidFill>
                  <a:srgbClr val="00B050"/>
                </a:solidFill>
                <a:latin typeface="Arial"/>
                <a:cs typeface="Arial"/>
              </a:rPr>
              <a:t>Multiple Providers by </a:t>
            </a:r>
            <a:r>
              <a:rPr lang="en-US" sz="2400" i="1" spc="-95" dirty="0" err="1">
                <a:solidFill>
                  <a:srgbClr val="00B050"/>
                </a:solidFill>
                <a:latin typeface="Arial"/>
                <a:cs typeface="Arial"/>
              </a:rPr>
              <a:t>lat</a:t>
            </a:r>
            <a:r>
              <a:rPr lang="en-US" sz="2400" i="1" spc="-95" dirty="0">
                <a:solidFill>
                  <a:srgbClr val="00B050"/>
                </a:solidFill>
                <a:latin typeface="Arial"/>
                <a:cs typeface="Arial"/>
              </a:rPr>
              <a:t> 1980s</a:t>
            </a:r>
            <a:r>
              <a:rPr sz="2400" i="1" spc="-65" dirty="0">
                <a:solidFill>
                  <a:srgbClr val="00B050"/>
                </a:solidFill>
                <a:latin typeface="Arial"/>
                <a:cs typeface="Arial"/>
              </a:rPr>
              <a:t> </a:t>
            </a:r>
            <a:r>
              <a:rPr lang="en-US" sz="2400" spc="-30" dirty="0">
                <a:latin typeface="Garamond"/>
                <a:cs typeface="Arial"/>
              </a:rPr>
              <a:t>Internet becomes worldwide.  From a research network to production quality.  Multiple autonomous providers that need to work </a:t>
            </a:r>
            <a:r>
              <a:rPr lang="en-US" sz="2400" spc="-30" dirty="0" err="1">
                <a:latin typeface="Garamond"/>
                <a:cs typeface="Arial"/>
              </a:rPr>
              <a:t>toi</a:t>
            </a:r>
            <a:r>
              <a:rPr lang="en-US" sz="2400" spc="-30" dirty="0">
                <a:latin typeface="Garamond"/>
                <a:cs typeface="Arial"/>
              </a:rPr>
              <a:t>=</a:t>
            </a:r>
            <a:r>
              <a:rPr lang="en-US" sz="2400" spc="-30" dirty="0" err="1">
                <a:latin typeface="Garamond"/>
                <a:cs typeface="Arial"/>
              </a:rPr>
              <a:t>gether</a:t>
            </a:r>
            <a:endParaRPr sz="2400" dirty="0">
              <a:latin typeface="Garamond"/>
              <a:cs typeface="Garamond"/>
            </a:endParaRPr>
          </a:p>
        </p:txBody>
      </p:sp>
    </p:spTree>
    <p:extLst>
      <p:ext uri="{BB962C8B-B14F-4D97-AF65-F5344CB8AC3E}">
        <p14:creationId xmlns:p14="http://schemas.microsoft.com/office/powerpoint/2010/main" val="822253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381000" y="660400"/>
            <a:ext cx="7002780" cy="4458656"/>
          </a:xfrm>
          <a:prstGeom prst="rect">
            <a:avLst/>
          </a:prstGeom>
        </p:spPr>
        <p:txBody>
          <a:bodyPr vert="horz" wrap="square" lIns="0" tIns="0" rIns="0" bIns="0" rtlCol="0">
            <a:spAutoFit/>
          </a:bodyPr>
          <a:lstStyle/>
          <a:p>
            <a:pPr marL="1077595">
              <a:lnSpc>
                <a:spcPct val="100000"/>
              </a:lnSpc>
            </a:pPr>
            <a:r>
              <a:rPr lang="en-US" sz="2800" b="1" spc="365" dirty="0">
                <a:solidFill>
                  <a:srgbClr val="0070C0"/>
                </a:solidFill>
                <a:latin typeface="PMingLiU"/>
                <a:cs typeface="Garamond"/>
              </a:rPr>
              <a:t>Names and Address</a:t>
            </a:r>
            <a:endParaRPr sz="2400" dirty="0">
              <a:latin typeface="Garamond"/>
              <a:cs typeface="Garamond"/>
            </a:endParaRPr>
          </a:p>
          <a:p>
            <a:pPr>
              <a:lnSpc>
                <a:spcPct val="100000"/>
              </a:lnSpc>
              <a:spcBef>
                <a:spcPts val="25"/>
              </a:spcBef>
            </a:pPr>
            <a:endParaRPr sz="2400" dirty="0">
              <a:latin typeface="Times New Roman"/>
              <a:cs typeface="Times New Roman"/>
            </a:endParaRPr>
          </a:p>
          <a:p>
            <a:pPr marL="358140" marR="431800" indent="-199390">
              <a:lnSpc>
                <a:spcPct val="116100"/>
              </a:lnSpc>
              <a:spcBef>
                <a:spcPts val="5"/>
              </a:spcBef>
              <a:buFont typeface="Times New Roman"/>
              <a:buChar char="•"/>
              <a:tabLst>
                <a:tab pos="358775" algn="l"/>
              </a:tabLst>
            </a:pPr>
            <a:r>
              <a:rPr lang="en-US" sz="2400" i="1" spc="-75" dirty="0">
                <a:solidFill>
                  <a:srgbClr val="00B050"/>
                </a:solidFill>
                <a:latin typeface="Arial"/>
                <a:cs typeface="Arial"/>
              </a:rPr>
              <a:t>Names </a:t>
            </a:r>
            <a:r>
              <a:rPr lang="en-US" sz="2400" spc="20" dirty="0">
                <a:latin typeface="Garamond"/>
                <a:cs typeface="Arial"/>
              </a:rPr>
              <a:t>when you send to a domain name like cs.Berkeley.edu , a resolver is your host translates the name to a 32-bit IP address.  All messages carry IP destinations addresses</a:t>
            </a:r>
            <a:endParaRPr sz="2400" dirty="0">
              <a:latin typeface="Garamond"/>
              <a:cs typeface="Garamond"/>
            </a:endParaRPr>
          </a:p>
          <a:p>
            <a:pPr marL="358140" marR="102235" indent="-199390">
              <a:lnSpc>
                <a:spcPct val="116100"/>
              </a:lnSpc>
              <a:spcBef>
                <a:spcPts val="910"/>
              </a:spcBef>
              <a:buFont typeface="Times New Roman"/>
              <a:buChar char="•"/>
              <a:tabLst>
                <a:tab pos="358775" algn="l"/>
              </a:tabLst>
            </a:pPr>
            <a:r>
              <a:rPr lang="en-US" sz="2400" i="1" spc="-85" dirty="0">
                <a:solidFill>
                  <a:srgbClr val="00B050"/>
                </a:solidFill>
                <a:latin typeface="Arial"/>
                <a:cs typeface="Arial"/>
              </a:rPr>
              <a:t>Domain Name Service</a:t>
            </a:r>
            <a:r>
              <a:rPr sz="2400" i="1" spc="-20" dirty="0">
                <a:solidFill>
                  <a:srgbClr val="00B050"/>
                </a:solidFill>
                <a:latin typeface="Arial"/>
                <a:cs typeface="Arial"/>
              </a:rPr>
              <a:t> </a:t>
            </a:r>
            <a:r>
              <a:rPr lang="en-US" sz="2400" spc="20" dirty="0">
                <a:latin typeface="Garamond"/>
                <a:cs typeface="Arial"/>
              </a:rPr>
              <a:t>the translation is done using the so-called Domain Name Service or DNS which we will study later</a:t>
            </a:r>
            <a:endParaRPr sz="2400" dirty="0">
              <a:latin typeface="Garamond"/>
              <a:cs typeface="Garamond"/>
            </a:endParaRPr>
          </a:p>
          <a:p>
            <a:pPr marL="158750" marR="5080">
              <a:lnSpc>
                <a:spcPct val="116399"/>
              </a:lnSpc>
              <a:spcBef>
                <a:spcPts val="900"/>
              </a:spcBef>
              <a:tabLst>
                <a:tab pos="358775" algn="l"/>
              </a:tabLst>
            </a:pPr>
            <a:endParaRPr sz="2400" dirty="0">
              <a:latin typeface="Garamond"/>
              <a:cs typeface="Garamond"/>
            </a:endParaRPr>
          </a:p>
        </p:txBody>
      </p:sp>
    </p:spTree>
    <p:extLst>
      <p:ext uri="{BB962C8B-B14F-4D97-AF65-F5344CB8AC3E}">
        <p14:creationId xmlns:p14="http://schemas.microsoft.com/office/powerpoint/2010/main" val="338143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80578" y="2388176"/>
            <a:ext cx="3577590" cy="485140"/>
          </a:xfrm>
          <a:custGeom>
            <a:avLst/>
            <a:gdLst/>
            <a:ahLst/>
            <a:cxnLst/>
            <a:rect l="l" t="t" r="r" b="b"/>
            <a:pathLst>
              <a:path w="3577590" h="485139">
                <a:moveTo>
                  <a:pt x="0" y="484804"/>
                </a:moveTo>
                <a:lnTo>
                  <a:pt x="3577069" y="484804"/>
                </a:lnTo>
                <a:lnTo>
                  <a:pt x="3577069" y="0"/>
                </a:lnTo>
                <a:lnTo>
                  <a:pt x="0" y="0"/>
                </a:lnTo>
                <a:lnTo>
                  <a:pt x="0" y="484804"/>
                </a:lnTo>
                <a:close/>
              </a:path>
            </a:pathLst>
          </a:custGeom>
          <a:ln w="3175">
            <a:solidFill>
              <a:srgbClr val="000000"/>
            </a:solidFill>
          </a:ln>
        </p:spPr>
        <p:txBody>
          <a:bodyPr wrap="square" lIns="0" tIns="0" rIns="0" bIns="0" rtlCol="0"/>
          <a:lstStyle/>
          <a:p>
            <a:endParaRPr/>
          </a:p>
        </p:txBody>
      </p:sp>
      <p:sp>
        <p:nvSpPr>
          <p:cNvPr id="3" name="object 3"/>
          <p:cNvSpPr txBox="1"/>
          <p:nvPr/>
        </p:nvSpPr>
        <p:spPr>
          <a:xfrm>
            <a:off x="1812010" y="2472435"/>
            <a:ext cx="171450" cy="328930"/>
          </a:xfrm>
          <a:prstGeom prst="rect">
            <a:avLst/>
          </a:prstGeom>
        </p:spPr>
        <p:txBody>
          <a:bodyPr vert="horz" wrap="square" lIns="0" tIns="0" rIns="0" bIns="0" rtlCol="0">
            <a:spAutoFit/>
          </a:bodyPr>
          <a:lstStyle/>
          <a:p>
            <a:pPr marL="12700">
              <a:lnSpc>
                <a:spcPct val="100000"/>
              </a:lnSpc>
            </a:pPr>
            <a:r>
              <a:rPr sz="2050" spc="5" dirty="0">
                <a:latin typeface="Arial"/>
                <a:cs typeface="Arial"/>
              </a:rPr>
              <a:t>0</a:t>
            </a:r>
            <a:endParaRPr sz="2050">
              <a:latin typeface="Arial"/>
              <a:cs typeface="Arial"/>
            </a:endParaRPr>
          </a:p>
        </p:txBody>
      </p:sp>
      <p:sp>
        <p:nvSpPr>
          <p:cNvPr id="4" name="object 4"/>
          <p:cNvSpPr txBox="1"/>
          <p:nvPr/>
        </p:nvSpPr>
        <p:spPr>
          <a:xfrm>
            <a:off x="4249140" y="2472435"/>
            <a:ext cx="564515" cy="328930"/>
          </a:xfrm>
          <a:prstGeom prst="rect">
            <a:avLst/>
          </a:prstGeom>
        </p:spPr>
        <p:txBody>
          <a:bodyPr vert="horz" wrap="square" lIns="0" tIns="0" rIns="0" bIns="0" rtlCol="0">
            <a:spAutoFit/>
          </a:bodyPr>
          <a:lstStyle/>
          <a:p>
            <a:pPr marL="12700">
              <a:lnSpc>
                <a:spcPct val="100000"/>
              </a:lnSpc>
            </a:pPr>
            <a:r>
              <a:rPr sz="2050" spc="5" dirty="0">
                <a:latin typeface="Arial"/>
                <a:cs typeface="Arial"/>
              </a:rPr>
              <a:t>Host</a:t>
            </a:r>
            <a:endParaRPr sz="2050">
              <a:latin typeface="Arial"/>
              <a:cs typeface="Arial"/>
            </a:endParaRPr>
          </a:p>
        </p:txBody>
      </p:sp>
      <p:sp>
        <p:nvSpPr>
          <p:cNvPr id="5" name="object 5"/>
          <p:cNvSpPr txBox="1"/>
          <p:nvPr/>
        </p:nvSpPr>
        <p:spPr>
          <a:xfrm>
            <a:off x="2401633" y="2446231"/>
            <a:ext cx="433705" cy="328930"/>
          </a:xfrm>
          <a:prstGeom prst="rect">
            <a:avLst/>
          </a:prstGeom>
        </p:spPr>
        <p:txBody>
          <a:bodyPr vert="horz" wrap="square" lIns="0" tIns="0" rIns="0" bIns="0" rtlCol="0">
            <a:spAutoFit/>
          </a:bodyPr>
          <a:lstStyle/>
          <a:p>
            <a:pPr marL="12700">
              <a:lnSpc>
                <a:spcPct val="100000"/>
              </a:lnSpc>
            </a:pPr>
            <a:r>
              <a:rPr sz="2050" spc="5" dirty="0">
                <a:latin typeface="Arial"/>
                <a:cs typeface="Arial"/>
              </a:rPr>
              <a:t>Net</a:t>
            </a:r>
            <a:endParaRPr sz="2050">
              <a:latin typeface="Arial"/>
              <a:cs typeface="Arial"/>
            </a:endParaRPr>
          </a:p>
        </p:txBody>
      </p:sp>
      <p:sp>
        <p:nvSpPr>
          <p:cNvPr id="6" name="object 6"/>
          <p:cNvSpPr/>
          <p:nvPr/>
        </p:nvSpPr>
        <p:spPr>
          <a:xfrm>
            <a:off x="3056369" y="2414384"/>
            <a:ext cx="0" cy="26670"/>
          </a:xfrm>
          <a:custGeom>
            <a:avLst/>
            <a:gdLst/>
            <a:ahLst/>
            <a:cxnLst/>
            <a:rect l="l" t="t" r="r" b="b"/>
            <a:pathLst>
              <a:path h="26669">
                <a:moveTo>
                  <a:pt x="0" y="0"/>
                </a:moveTo>
                <a:lnTo>
                  <a:pt x="0" y="26200"/>
                </a:lnTo>
              </a:path>
            </a:pathLst>
          </a:custGeom>
          <a:ln w="3175">
            <a:solidFill>
              <a:srgbClr val="000000"/>
            </a:solidFill>
          </a:ln>
        </p:spPr>
        <p:txBody>
          <a:bodyPr wrap="square" lIns="0" tIns="0" rIns="0" bIns="0" rtlCol="0"/>
          <a:lstStyle/>
          <a:p>
            <a:endParaRPr/>
          </a:p>
        </p:txBody>
      </p:sp>
      <p:sp>
        <p:nvSpPr>
          <p:cNvPr id="7" name="object 7"/>
          <p:cNvSpPr/>
          <p:nvPr/>
        </p:nvSpPr>
        <p:spPr>
          <a:xfrm>
            <a:off x="3056369" y="2427490"/>
            <a:ext cx="0" cy="445770"/>
          </a:xfrm>
          <a:custGeom>
            <a:avLst/>
            <a:gdLst/>
            <a:ahLst/>
            <a:cxnLst/>
            <a:rect l="l" t="t" r="r" b="b"/>
            <a:pathLst>
              <a:path h="445769">
                <a:moveTo>
                  <a:pt x="0" y="0"/>
                </a:moveTo>
                <a:lnTo>
                  <a:pt x="0" y="445490"/>
                </a:lnTo>
              </a:path>
            </a:pathLst>
          </a:custGeom>
          <a:ln w="3175">
            <a:solidFill>
              <a:srgbClr val="000000"/>
            </a:solidFill>
          </a:ln>
        </p:spPr>
        <p:txBody>
          <a:bodyPr wrap="square" lIns="0" tIns="0" rIns="0" bIns="0" rtlCol="0"/>
          <a:lstStyle/>
          <a:p>
            <a:endParaRPr/>
          </a:p>
        </p:txBody>
      </p:sp>
      <p:sp>
        <p:nvSpPr>
          <p:cNvPr id="8" name="object 8"/>
          <p:cNvSpPr txBox="1"/>
          <p:nvPr/>
        </p:nvSpPr>
        <p:spPr>
          <a:xfrm>
            <a:off x="2401633" y="2026932"/>
            <a:ext cx="171450" cy="328930"/>
          </a:xfrm>
          <a:prstGeom prst="rect">
            <a:avLst/>
          </a:prstGeom>
        </p:spPr>
        <p:txBody>
          <a:bodyPr vert="horz" wrap="square" lIns="0" tIns="0" rIns="0" bIns="0" rtlCol="0">
            <a:spAutoFit/>
          </a:bodyPr>
          <a:lstStyle/>
          <a:p>
            <a:pPr marL="12700">
              <a:lnSpc>
                <a:spcPct val="100000"/>
              </a:lnSpc>
            </a:pPr>
            <a:r>
              <a:rPr sz="2050" spc="5" dirty="0">
                <a:latin typeface="Arial"/>
                <a:cs typeface="Arial"/>
              </a:rPr>
              <a:t>1</a:t>
            </a:r>
            <a:endParaRPr sz="2050">
              <a:latin typeface="Arial"/>
              <a:cs typeface="Arial"/>
            </a:endParaRPr>
          </a:p>
        </p:txBody>
      </p:sp>
      <p:sp>
        <p:nvSpPr>
          <p:cNvPr id="9" name="object 9"/>
          <p:cNvSpPr txBox="1"/>
          <p:nvPr/>
        </p:nvSpPr>
        <p:spPr>
          <a:xfrm>
            <a:off x="3921569" y="2053137"/>
            <a:ext cx="171450" cy="328930"/>
          </a:xfrm>
          <a:prstGeom prst="rect">
            <a:avLst/>
          </a:prstGeom>
        </p:spPr>
        <p:txBody>
          <a:bodyPr vert="horz" wrap="square" lIns="0" tIns="0" rIns="0" bIns="0" rtlCol="0">
            <a:spAutoFit/>
          </a:bodyPr>
          <a:lstStyle/>
          <a:p>
            <a:pPr marL="12700">
              <a:lnSpc>
                <a:spcPct val="100000"/>
              </a:lnSpc>
            </a:pPr>
            <a:r>
              <a:rPr sz="2050" spc="5" dirty="0">
                <a:latin typeface="Arial"/>
                <a:cs typeface="Arial"/>
              </a:rPr>
              <a:t>3</a:t>
            </a:r>
            <a:endParaRPr sz="2050">
              <a:latin typeface="Arial"/>
              <a:cs typeface="Arial"/>
            </a:endParaRPr>
          </a:p>
        </p:txBody>
      </p:sp>
      <p:sp>
        <p:nvSpPr>
          <p:cNvPr id="10" name="object 10"/>
          <p:cNvSpPr txBox="1"/>
          <p:nvPr/>
        </p:nvSpPr>
        <p:spPr>
          <a:xfrm>
            <a:off x="5349773" y="2459326"/>
            <a:ext cx="928369" cy="328930"/>
          </a:xfrm>
          <a:prstGeom prst="rect">
            <a:avLst/>
          </a:prstGeom>
        </p:spPr>
        <p:txBody>
          <a:bodyPr vert="horz" wrap="square" lIns="0" tIns="0" rIns="0" bIns="0" rtlCol="0">
            <a:spAutoFit/>
          </a:bodyPr>
          <a:lstStyle/>
          <a:p>
            <a:pPr marL="12700">
              <a:lnSpc>
                <a:spcPct val="100000"/>
              </a:lnSpc>
            </a:pPr>
            <a:r>
              <a:rPr sz="2050" spc="5" dirty="0">
                <a:latin typeface="Arial"/>
                <a:cs typeface="Arial"/>
              </a:rPr>
              <a:t>Class</a:t>
            </a:r>
            <a:r>
              <a:rPr sz="2050" spc="-90" dirty="0">
                <a:latin typeface="Arial"/>
                <a:cs typeface="Arial"/>
              </a:rPr>
              <a:t> </a:t>
            </a:r>
            <a:r>
              <a:rPr sz="2050" spc="5" dirty="0">
                <a:latin typeface="Arial"/>
                <a:cs typeface="Arial"/>
              </a:rPr>
              <a:t>A</a:t>
            </a:r>
            <a:endParaRPr sz="2050">
              <a:latin typeface="Arial"/>
              <a:cs typeface="Arial"/>
            </a:endParaRPr>
          </a:p>
        </p:txBody>
      </p:sp>
      <p:sp>
        <p:nvSpPr>
          <p:cNvPr id="11" name="object 11"/>
          <p:cNvSpPr/>
          <p:nvPr/>
        </p:nvSpPr>
        <p:spPr>
          <a:xfrm>
            <a:off x="1693684" y="3410196"/>
            <a:ext cx="3577590" cy="485140"/>
          </a:xfrm>
          <a:custGeom>
            <a:avLst/>
            <a:gdLst/>
            <a:ahLst/>
            <a:cxnLst/>
            <a:rect l="l" t="t" r="r" b="b"/>
            <a:pathLst>
              <a:path w="3577590" h="485139">
                <a:moveTo>
                  <a:pt x="0" y="484804"/>
                </a:moveTo>
                <a:lnTo>
                  <a:pt x="3577069" y="484804"/>
                </a:lnTo>
                <a:lnTo>
                  <a:pt x="3577069" y="0"/>
                </a:lnTo>
                <a:lnTo>
                  <a:pt x="0" y="0"/>
                </a:lnTo>
                <a:lnTo>
                  <a:pt x="0" y="484804"/>
                </a:lnTo>
                <a:close/>
              </a:path>
            </a:pathLst>
          </a:custGeom>
          <a:ln w="3175">
            <a:solidFill>
              <a:srgbClr val="000000"/>
            </a:solidFill>
          </a:ln>
        </p:spPr>
        <p:txBody>
          <a:bodyPr wrap="square" lIns="0" tIns="0" rIns="0" bIns="0" rtlCol="0"/>
          <a:lstStyle/>
          <a:p>
            <a:endParaRPr/>
          </a:p>
        </p:txBody>
      </p:sp>
      <p:sp>
        <p:nvSpPr>
          <p:cNvPr id="12" name="object 12"/>
          <p:cNvSpPr txBox="1"/>
          <p:nvPr/>
        </p:nvSpPr>
        <p:spPr>
          <a:xfrm>
            <a:off x="4262234" y="3494455"/>
            <a:ext cx="564515" cy="328930"/>
          </a:xfrm>
          <a:prstGeom prst="rect">
            <a:avLst/>
          </a:prstGeom>
        </p:spPr>
        <p:txBody>
          <a:bodyPr vert="horz" wrap="square" lIns="0" tIns="0" rIns="0" bIns="0" rtlCol="0">
            <a:spAutoFit/>
          </a:bodyPr>
          <a:lstStyle/>
          <a:p>
            <a:pPr marL="12700">
              <a:lnSpc>
                <a:spcPct val="100000"/>
              </a:lnSpc>
            </a:pPr>
            <a:r>
              <a:rPr sz="2050" spc="5" dirty="0">
                <a:latin typeface="Arial"/>
                <a:cs typeface="Arial"/>
              </a:rPr>
              <a:t>Host</a:t>
            </a:r>
            <a:endParaRPr sz="2050">
              <a:latin typeface="Arial"/>
              <a:cs typeface="Arial"/>
            </a:endParaRPr>
          </a:p>
        </p:txBody>
      </p:sp>
      <p:sp>
        <p:nvSpPr>
          <p:cNvPr id="13" name="object 13"/>
          <p:cNvSpPr txBox="1"/>
          <p:nvPr/>
        </p:nvSpPr>
        <p:spPr>
          <a:xfrm>
            <a:off x="2414739" y="3468249"/>
            <a:ext cx="433705" cy="328930"/>
          </a:xfrm>
          <a:prstGeom prst="rect">
            <a:avLst/>
          </a:prstGeom>
        </p:spPr>
        <p:txBody>
          <a:bodyPr vert="horz" wrap="square" lIns="0" tIns="0" rIns="0" bIns="0" rtlCol="0">
            <a:spAutoFit/>
          </a:bodyPr>
          <a:lstStyle/>
          <a:p>
            <a:pPr marL="12700">
              <a:lnSpc>
                <a:spcPct val="100000"/>
              </a:lnSpc>
            </a:pPr>
            <a:r>
              <a:rPr sz="2050" spc="5" dirty="0">
                <a:latin typeface="Arial"/>
                <a:cs typeface="Arial"/>
              </a:rPr>
              <a:t>Net</a:t>
            </a:r>
            <a:endParaRPr sz="2050">
              <a:latin typeface="Arial"/>
              <a:cs typeface="Arial"/>
            </a:endParaRPr>
          </a:p>
        </p:txBody>
      </p:sp>
      <p:sp>
        <p:nvSpPr>
          <p:cNvPr id="14" name="object 14"/>
          <p:cNvSpPr/>
          <p:nvPr/>
        </p:nvSpPr>
        <p:spPr>
          <a:xfrm>
            <a:off x="3069475" y="3436403"/>
            <a:ext cx="0" cy="26670"/>
          </a:xfrm>
          <a:custGeom>
            <a:avLst/>
            <a:gdLst/>
            <a:ahLst/>
            <a:cxnLst/>
            <a:rect l="l" t="t" r="r" b="b"/>
            <a:pathLst>
              <a:path h="26670">
                <a:moveTo>
                  <a:pt x="0" y="0"/>
                </a:moveTo>
                <a:lnTo>
                  <a:pt x="0" y="26200"/>
                </a:lnTo>
              </a:path>
            </a:pathLst>
          </a:custGeom>
          <a:ln w="3175">
            <a:solidFill>
              <a:srgbClr val="000000"/>
            </a:solidFill>
          </a:ln>
        </p:spPr>
        <p:txBody>
          <a:bodyPr wrap="square" lIns="0" tIns="0" rIns="0" bIns="0" rtlCol="0"/>
          <a:lstStyle/>
          <a:p>
            <a:endParaRPr/>
          </a:p>
        </p:txBody>
      </p:sp>
      <p:sp>
        <p:nvSpPr>
          <p:cNvPr id="15" name="object 15"/>
          <p:cNvSpPr/>
          <p:nvPr/>
        </p:nvSpPr>
        <p:spPr>
          <a:xfrm>
            <a:off x="3475659" y="3436403"/>
            <a:ext cx="0" cy="445770"/>
          </a:xfrm>
          <a:custGeom>
            <a:avLst/>
            <a:gdLst/>
            <a:ahLst/>
            <a:cxnLst/>
            <a:rect l="l" t="t" r="r" b="b"/>
            <a:pathLst>
              <a:path h="445770">
                <a:moveTo>
                  <a:pt x="0" y="0"/>
                </a:moveTo>
                <a:lnTo>
                  <a:pt x="0" y="445490"/>
                </a:lnTo>
              </a:path>
            </a:pathLst>
          </a:custGeom>
          <a:ln w="3175">
            <a:solidFill>
              <a:srgbClr val="000000"/>
            </a:solidFill>
          </a:ln>
        </p:spPr>
        <p:txBody>
          <a:bodyPr wrap="square" lIns="0" tIns="0" rIns="0" bIns="0" rtlCol="0"/>
          <a:lstStyle/>
          <a:p>
            <a:endParaRPr/>
          </a:p>
        </p:txBody>
      </p:sp>
      <p:sp>
        <p:nvSpPr>
          <p:cNvPr id="16" name="object 16"/>
          <p:cNvSpPr/>
          <p:nvPr/>
        </p:nvSpPr>
        <p:spPr>
          <a:xfrm>
            <a:off x="1667471" y="4537042"/>
            <a:ext cx="3577590" cy="485140"/>
          </a:xfrm>
          <a:custGeom>
            <a:avLst/>
            <a:gdLst/>
            <a:ahLst/>
            <a:cxnLst/>
            <a:rect l="l" t="t" r="r" b="b"/>
            <a:pathLst>
              <a:path w="3577590" h="485139">
                <a:moveTo>
                  <a:pt x="0" y="484804"/>
                </a:moveTo>
                <a:lnTo>
                  <a:pt x="3577069" y="484804"/>
                </a:lnTo>
                <a:lnTo>
                  <a:pt x="3577069" y="0"/>
                </a:lnTo>
                <a:lnTo>
                  <a:pt x="0" y="0"/>
                </a:lnTo>
                <a:lnTo>
                  <a:pt x="0" y="484804"/>
                </a:lnTo>
                <a:close/>
              </a:path>
            </a:pathLst>
          </a:custGeom>
          <a:ln w="3175">
            <a:solidFill>
              <a:srgbClr val="000000"/>
            </a:solidFill>
          </a:ln>
        </p:spPr>
        <p:txBody>
          <a:bodyPr wrap="square" lIns="0" tIns="0" rIns="0" bIns="0" rtlCol="0"/>
          <a:lstStyle/>
          <a:p>
            <a:endParaRPr/>
          </a:p>
        </p:txBody>
      </p:sp>
      <p:sp>
        <p:nvSpPr>
          <p:cNvPr id="17" name="object 17"/>
          <p:cNvSpPr txBox="1"/>
          <p:nvPr/>
        </p:nvSpPr>
        <p:spPr>
          <a:xfrm>
            <a:off x="4236034" y="4621301"/>
            <a:ext cx="564515" cy="328930"/>
          </a:xfrm>
          <a:prstGeom prst="rect">
            <a:avLst/>
          </a:prstGeom>
        </p:spPr>
        <p:txBody>
          <a:bodyPr vert="horz" wrap="square" lIns="0" tIns="0" rIns="0" bIns="0" rtlCol="0">
            <a:spAutoFit/>
          </a:bodyPr>
          <a:lstStyle/>
          <a:p>
            <a:pPr marL="12700">
              <a:lnSpc>
                <a:spcPct val="100000"/>
              </a:lnSpc>
            </a:pPr>
            <a:r>
              <a:rPr sz="2050" spc="5" dirty="0">
                <a:latin typeface="Arial"/>
                <a:cs typeface="Arial"/>
              </a:rPr>
              <a:t>Host</a:t>
            </a:r>
            <a:endParaRPr sz="2050">
              <a:latin typeface="Arial"/>
              <a:cs typeface="Arial"/>
            </a:endParaRPr>
          </a:p>
        </p:txBody>
      </p:sp>
      <p:sp>
        <p:nvSpPr>
          <p:cNvPr id="18" name="object 18"/>
          <p:cNvSpPr/>
          <p:nvPr/>
        </p:nvSpPr>
        <p:spPr>
          <a:xfrm>
            <a:off x="3043275" y="4563249"/>
            <a:ext cx="0" cy="26670"/>
          </a:xfrm>
          <a:custGeom>
            <a:avLst/>
            <a:gdLst/>
            <a:ahLst/>
            <a:cxnLst/>
            <a:rect l="l" t="t" r="r" b="b"/>
            <a:pathLst>
              <a:path h="26670">
                <a:moveTo>
                  <a:pt x="0" y="0"/>
                </a:moveTo>
                <a:lnTo>
                  <a:pt x="0" y="26200"/>
                </a:lnTo>
              </a:path>
            </a:pathLst>
          </a:custGeom>
          <a:ln w="3175">
            <a:solidFill>
              <a:srgbClr val="000000"/>
            </a:solidFill>
          </a:ln>
        </p:spPr>
        <p:txBody>
          <a:bodyPr wrap="square" lIns="0" tIns="0" rIns="0" bIns="0" rtlCol="0"/>
          <a:lstStyle/>
          <a:p>
            <a:endParaRPr/>
          </a:p>
        </p:txBody>
      </p:sp>
      <p:sp>
        <p:nvSpPr>
          <p:cNvPr id="19" name="object 19"/>
          <p:cNvSpPr/>
          <p:nvPr/>
        </p:nvSpPr>
        <p:spPr>
          <a:xfrm>
            <a:off x="4039082" y="4563249"/>
            <a:ext cx="0" cy="445770"/>
          </a:xfrm>
          <a:custGeom>
            <a:avLst/>
            <a:gdLst/>
            <a:ahLst/>
            <a:cxnLst/>
            <a:rect l="l" t="t" r="r" b="b"/>
            <a:pathLst>
              <a:path h="445770">
                <a:moveTo>
                  <a:pt x="0" y="0"/>
                </a:moveTo>
                <a:lnTo>
                  <a:pt x="0" y="445490"/>
                </a:lnTo>
              </a:path>
            </a:pathLst>
          </a:custGeom>
          <a:ln w="3175">
            <a:solidFill>
              <a:srgbClr val="000000"/>
            </a:solidFill>
          </a:ln>
        </p:spPr>
        <p:txBody>
          <a:bodyPr wrap="square" lIns="0" tIns="0" rIns="0" bIns="0" rtlCol="0"/>
          <a:lstStyle/>
          <a:p>
            <a:endParaRPr/>
          </a:p>
        </p:txBody>
      </p:sp>
      <p:sp>
        <p:nvSpPr>
          <p:cNvPr id="20" name="object 20"/>
          <p:cNvSpPr txBox="1"/>
          <p:nvPr/>
        </p:nvSpPr>
        <p:spPr>
          <a:xfrm>
            <a:off x="1825104" y="3494455"/>
            <a:ext cx="317500" cy="328930"/>
          </a:xfrm>
          <a:prstGeom prst="rect">
            <a:avLst/>
          </a:prstGeom>
        </p:spPr>
        <p:txBody>
          <a:bodyPr vert="horz" wrap="square" lIns="0" tIns="0" rIns="0" bIns="0" rtlCol="0">
            <a:spAutoFit/>
          </a:bodyPr>
          <a:lstStyle/>
          <a:p>
            <a:pPr marL="12700">
              <a:lnSpc>
                <a:spcPct val="100000"/>
              </a:lnSpc>
            </a:pPr>
            <a:r>
              <a:rPr sz="2050" spc="5" dirty="0">
                <a:latin typeface="Arial"/>
                <a:cs typeface="Arial"/>
              </a:rPr>
              <a:t>10</a:t>
            </a:r>
            <a:endParaRPr sz="2050">
              <a:latin typeface="Arial"/>
              <a:cs typeface="Arial"/>
            </a:endParaRPr>
          </a:p>
        </p:txBody>
      </p:sp>
      <p:sp>
        <p:nvSpPr>
          <p:cNvPr id="21" name="object 21"/>
          <p:cNvSpPr txBox="1"/>
          <p:nvPr/>
        </p:nvSpPr>
        <p:spPr>
          <a:xfrm>
            <a:off x="2414732" y="3048958"/>
            <a:ext cx="171450" cy="328930"/>
          </a:xfrm>
          <a:prstGeom prst="rect">
            <a:avLst/>
          </a:prstGeom>
        </p:spPr>
        <p:txBody>
          <a:bodyPr vert="horz" wrap="square" lIns="0" tIns="0" rIns="0" bIns="0" rtlCol="0">
            <a:spAutoFit/>
          </a:bodyPr>
          <a:lstStyle/>
          <a:p>
            <a:pPr marL="12700">
              <a:lnSpc>
                <a:spcPct val="100000"/>
              </a:lnSpc>
            </a:pPr>
            <a:r>
              <a:rPr sz="2050" spc="5" dirty="0">
                <a:latin typeface="Arial"/>
                <a:cs typeface="Arial"/>
              </a:rPr>
              <a:t>2</a:t>
            </a:r>
            <a:endParaRPr sz="2050">
              <a:latin typeface="Arial"/>
              <a:cs typeface="Arial"/>
            </a:endParaRPr>
          </a:p>
        </p:txBody>
      </p:sp>
      <p:sp>
        <p:nvSpPr>
          <p:cNvPr id="22" name="object 22"/>
          <p:cNvSpPr txBox="1"/>
          <p:nvPr/>
        </p:nvSpPr>
        <p:spPr>
          <a:xfrm>
            <a:off x="4131200" y="3075165"/>
            <a:ext cx="171450" cy="328930"/>
          </a:xfrm>
          <a:prstGeom prst="rect">
            <a:avLst/>
          </a:prstGeom>
        </p:spPr>
        <p:txBody>
          <a:bodyPr vert="horz" wrap="square" lIns="0" tIns="0" rIns="0" bIns="0" rtlCol="0">
            <a:spAutoFit/>
          </a:bodyPr>
          <a:lstStyle/>
          <a:p>
            <a:pPr marL="12700">
              <a:lnSpc>
                <a:spcPct val="100000"/>
              </a:lnSpc>
            </a:pPr>
            <a:r>
              <a:rPr sz="2050" spc="5" dirty="0">
                <a:latin typeface="Arial"/>
                <a:cs typeface="Arial"/>
              </a:rPr>
              <a:t>2</a:t>
            </a:r>
            <a:endParaRPr sz="2050">
              <a:latin typeface="Arial"/>
              <a:cs typeface="Arial"/>
            </a:endParaRPr>
          </a:p>
        </p:txBody>
      </p:sp>
      <p:sp>
        <p:nvSpPr>
          <p:cNvPr id="23" name="object 23"/>
          <p:cNvSpPr txBox="1"/>
          <p:nvPr/>
        </p:nvSpPr>
        <p:spPr>
          <a:xfrm>
            <a:off x="2388519" y="4175804"/>
            <a:ext cx="171450" cy="328930"/>
          </a:xfrm>
          <a:prstGeom prst="rect">
            <a:avLst/>
          </a:prstGeom>
        </p:spPr>
        <p:txBody>
          <a:bodyPr vert="horz" wrap="square" lIns="0" tIns="0" rIns="0" bIns="0" rtlCol="0">
            <a:spAutoFit/>
          </a:bodyPr>
          <a:lstStyle/>
          <a:p>
            <a:pPr marL="12700">
              <a:lnSpc>
                <a:spcPct val="100000"/>
              </a:lnSpc>
            </a:pPr>
            <a:r>
              <a:rPr sz="2050" spc="5" dirty="0">
                <a:latin typeface="Arial"/>
                <a:cs typeface="Arial"/>
              </a:rPr>
              <a:t>3</a:t>
            </a:r>
            <a:endParaRPr sz="2050">
              <a:latin typeface="Arial"/>
              <a:cs typeface="Arial"/>
            </a:endParaRPr>
          </a:p>
        </p:txBody>
      </p:sp>
      <p:sp>
        <p:nvSpPr>
          <p:cNvPr id="24" name="object 24"/>
          <p:cNvSpPr txBox="1"/>
          <p:nvPr/>
        </p:nvSpPr>
        <p:spPr>
          <a:xfrm>
            <a:off x="4576691" y="4188907"/>
            <a:ext cx="171450" cy="328930"/>
          </a:xfrm>
          <a:prstGeom prst="rect">
            <a:avLst/>
          </a:prstGeom>
        </p:spPr>
        <p:txBody>
          <a:bodyPr vert="horz" wrap="square" lIns="0" tIns="0" rIns="0" bIns="0" rtlCol="0">
            <a:spAutoFit/>
          </a:bodyPr>
          <a:lstStyle/>
          <a:p>
            <a:pPr marL="12700">
              <a:lnSpc>
                <a:spcPct val="100000"/>
              </a:lnSpc>
            </a:pPr>
            <a:r>
              <a:rPr sz="2050" spc="5" dirty="0">
                <a:latin typeface="Arial"/>
                <a:cs typeface="Arial"/>
              </a:rPr>
              <a:t>1</a:t>
            </a:r>
            <a:endParaRPr sz="2050">
              <a:latin typeface="Arial"/>
              <a:cs typeface="Arial"/>
            </a:endParaRPr>
          </a:p>
        </p:txBody>
      </p:sp>
      <p:sp>
        <p:nvSpPr>
          <p:cNvPr id="25" name="object 25"/>
          <p:cNvSpPr txBox="1"/>
          <p:nvPr/>
        </p:nvSpPr>
        <p:spPr>
          <a:xfrm>
            <a:off x="1746483" y="4595095"/>
            <a:ext cx="1075690" cy="328930"/>
          </a:xfrm>
          <a:prstGeom prst="rect">
            <a:avLst/>
          </a:prstGeom>
        </p:spPr>
        <p:txBody>
          <a:bodyPr vert="horz" wrap="square" lIns="0" tIns="0" rIns="0" bIns="0" rtlCol="0">
            <a:spAutoFit/>
          </a:bodyPr>
          <a:lstStyle/>
          <a:p>
            <a:pPr marL="12700">
              <a:lnSpc>
                <a:spcPct val="100000"/>
              </a:lnSpc>
              <a:tabLst>
                <a:tab pos="654685" algn="l"/>
              </a:tabLst>
            </a:pPr>
            <a:r>
              <a:rPr sz="2050" spc="5" dirty="0">
                <a:latin typeface="Arial"/>
                <a:cs typeface="Arial"/>
              </a:rPr>
              <a:t>110	Net</a:t>
            </a:r>
            <a:endParaRPr sz="2050">
              <a:latin typeface="Arial"/>
              <a:cs typeface="Arial"/>
            </a:endParaRPr>
          </a:p>
        </p:txBody>
      </p:sp>
      <p:sp>
        <p:nvSpPr>
          <p:cNvPr id="26" name="object 26"/>
          <p:cNvSpPr txBox="1"/>
          <p:nvPr/>
        </p:nvSpPr>
        <p:spPr>
          <a:xfrm>
            <a:off x="5362872" y="3481353"/>
            <a:ext cx="928369" cy="328930"/>
          </a:xfrm>
          <a:prstGeom prst="rect">
            <a:avLst/>
          </a:prstGeom>
        </p:spPr>
        <p:txBody>
          <a:bodyPr vert="horz" wrap="square" lIns="0" tIns="0" rIns="0" bIns="0" rtlCol="0">
            <a:spAutoFit/>
          </a:bodyPr>
          <a:lstStyle/>
          <a:p>
            <a:pPr marL="12700">
              <a:lnSpc>
                <a:spcPct val="100000"/>
              </a:lnSpc>
            </a:pPr>
            <a:r>
              <a:rPr sz="2050" spc="5" dirty="0">
                <a:latin typeface="Arial"/>
                <a:cs typeface="Arial"/>
              </a:rPr>
              <a:t>Class</a:t>
            </a:r>
            <a:r>
              <a:rPr sz="2050" spc="-90" dirty="0">
                <a:latin typeface="Arial"/>
                <a:cs typeface="Arial"/>
              </a:rPr>
              <a:t> </a:t>
            </a:r>
            <a:r>
              <a:rPr sz="2050" spc="5" dirty="0">
                <a:latin typeface="Arial"/>
                <a:cs typeface="Arial"/>
              </a:rPr>
              <a:t>B</a:t>
            </a:r>
            <a:endParaRPr sz="2050">
              <a:latin typeface="Arial"/>
              <a:cs typeface="Arial"/>
            </a:endParaRPr>
          </a:p>
        </p:txBody>
      </p:sp>
      <p:sp>
        <p:nvSpPr>
          <p:cNvPr id="27" name="object 27"/>
          <p:cNvSpPr txBox="1"/>
          <p:nvPr/>
        </p:nvSpPr>
        <p:spPr>
          <a:xfrm>
            <a:off x="5336666" y="4608197"/>
            <a:ext cx="942975" cy="328930"/>
          </a:xfrm>
          <a:prstGeom prst="rect">
            <a:avLst/>
          </a:prstGeom>
        </p:spPr>
        <p:txBody>
          <a:bodyPr vert="horz" wrap="square" lIns="0" tIns="0" rIns="0" bIns="0" rtlCol="0">
            <a:spAutoFit/>
          </a:bodyPr>
          <a:lstStyle/>
          <a:p>
            <a:pPr marL="12700">
              <a:lnSpc>
                <a:spcPct val="100000"/>
              </a:lnSpc>
            </a:pPr>
            <a:r>
              <a:rPr sz="2050" spc="5" dirty="0">
                <a:latin typeface="Arial"/>
                <a:cs typeface="Arial"/>
              </a:rPr>
              <a:t>Class</a:t>
            </a:r>
            <a:r>
              <a:rPr sz="2050" spc="-90" dirty="0">
                <a:latin typeface="Arial"/>
                <a:cs typeface="Arial"/>
              </a:rPr>
              <a:t> </a:t>
            </a:r>
            <a:r>
              <a:rPr sz="2050" spc="5" dirty="0">
                <a:latin typeface="Arial"/>
                <a:cs typeface="Arial"/>
              </a:rPr>
              <a:t>C</a:t>
            </a:r>
            <a:endParaRPr sz="2050">
              <a:latin typeface="Arial"/>
              <a:cs typeface="Arial"/>
            </a:endParaRPr>
          </a:p>
        </p:txBody>
      </p:sp>
      <p:sp>
        <p:nvSpPr>
          <p:cNvPr id="28" name="object 2"/>
          <p:cNvSpPr txBox="1"/>
          <p:nvPr/>
        </p:nvSpPr>
        <p:spPr>
          <a:xfrm>
            <a:off x="1271248" y="676706"/>
            <a:ext cx="5300641" cy="892020"/>
          </a:xfrm>
          <a:prstGeom prst="rect">
            <a:avLst/>
          </a:prstGeom>
        </p:spPr>
        <p:txBody>
          <a:bodyPr vert="horz" wrap="square" lIns="0" tIns="0" rIns="0" bIns="0" rtlCol="0">
            <a:spAutoFit/>
          </a:bodyPr>
          <a:lstStyle/>
          <a:p>
            <a:pPr marL="12700">
              <a:lnSpc>
                <a:spcPct val="100000"/>
              </a:lnSpc>
            </a:pPr>
            <a:r>
              <a:rPr lang="en-US" sz="2800" b="1" spc="335" dirty="0">
                <a:solidFill>
                  <a:srgbClr val="0070C0"/>
                </a:solidFill>
                <a:latin typeface="PMingLiU"/>
                <a:cs typeface="PMingLiU"/>
              </a:rPr>
              <a:t>ORIGINAL IP ADDRESSES: CLASSFUL</a:t>
            </a:r>
            <a:endParaRPr sz="2800" b="1" dirty="0">
              <a:solidFill>
                <a:srgbClr val="0070C0"/>
              </a:solidFill>
              <a:latin typeface="PMingLiU"/>
              <a:cs typeface="PMingLiU"/>
            </a:endParaRPr>
          </a:p>
        </p:txBody>
      </p:sp>
      <p:sp>
        <p:nvSpPr>
          <p:cNvPr id="29" name="object 24"/>
          <p:cNvSpPr txBox="1"/>
          <p:nvPr/>
        </p:nvSpPr>
        <p:spPr>
          <a:xfrm>
            <a:off x="107285" y="6478295"/>
            <a:ext cx="7239000" cy="2765501"/>
          </a:xfrm>
          <a:prstGeom prst="rect">
            <a:avLst/>
          </a:prstGeom>
        </p:spPr>
        <p:txBody>
          <a:bodyPr vert="horz" wrap="square" lIns="0" tIns="0" rIns="0" bIns="0" rtlCol="0">
            <a:spAutoFit/>
          </a:bodyPr>
          <a:lstStyle/>
          <a:p>
            <a:pPr marL="172720" marR="113030" indent="-160020">
              <a:lnSpc>
                <a:spcPct val="122900"/>
              </a:lnSpc>
              <a:buFont typeface="Times New Roman"/>
              <a:buChar char="•"/>
              <a:tabLst>
                <a:tab pos="172720" algn="l"/>
              </a:tabLst>
            </a:pPr>
            <a:r>
              <a:rPr lang="en-US" sz="2800" spc="-5" dirty="0">
                <a:solidFill>
                  <a:srgbClr val="00B050"/>
                </a:solidFill>
                <a:latin typeface="Georgia"/>
                <a:cs typeface="Georgia"/>
              </a:rPr>
              <a:t>Original Model</a:t>
            </a:r>
            <a:r>
              <a:rPr lang="en-US" sz="2800" spc="-5" dirty="0">
                <a:latin typeface="Georgia"/>
                <a:cs typeface="Georgia"/>
              </a:rPr>
              <a:t>:</a:t>
            </a:r>
            <a:r>
              <a:rPr sz="2800" spc="-5" dirty="0">
                <a:latin typeface="Georgia"/>
                <a:cs typeface="Georgia"/>
              </a:rPr>
              <a:t> </a:t>
            </a:r>
            <a:r>
              <a:rPr lang="en-US" sz="2800" spc="-15" dirty="0">
                <a:latin typeface="Georgia"/>
                <a:cs typeface="Georgia"/>
              </a:rPr>
              <a:t>Small number of large networks (class A), moderate number of campus networks, large number of LANs</a:t>
            </a:r>
            <a:endParaRPr sz="2800" dirty="0">
              <a:latin typeface="Georgia"/>
              <a:cs typeface="Georgia"/>
            </a:endParaRPr>
          </a:p>
          <a:p>
            <a:pPr marL="172720" marR="5080" indent="-160020">
              <a:lnSpc>
                <a:spcPct val="122900"/>
              </a:lnSpc>
              <a:spcBef>
                <a:spcPts val="900"/>
              </a:spcBef>
              <a:buFont typeface="Times New Roman"/>
              <a:buChar char="•"/>
              <a:tabLst>
                <a:tab pos="172720" algn="l"/>
              </a:tabLst>
            </a:pPr>
            <a:r>
              <a:rPr lang="en-US" sz="2800" spc="10" dirty="0">
                <a:solidFill>
                  <a:srgbClr val="00B050"/>
                </a:solidFill>
                <a:latin typeface="Georgia"/>
                <a:cs typeface="Georgia"/>
              </a:rPr>
              <a:t>Idea:</a:t>
            </a:r>
            <a:r>
              <a:rPr lang="en-US" sz="2800" spc="10" dirty="0">
                <a:latin typeface="Georgia"/>
                <a:cs typeface="Georgia"/>
              </a:rPr>
              <a:t> Hierarchical address with a </a:t>
            </a:r>
            <a:r>
              <a:rPr lang="en-US" sz="2800" spc="10" dirty="0" err="1">
                <a:latin typeface="Georgia"/>
                <a:cs typeface="Georgia"/>
              </a:rPr>
              <a:t>moverable</a:t>
            </a:r>
            <a:r>
              <a:rPr lang="en-US" sz="2800" spc="10" dirty="0">
                <a:latin typeface="Georgia"/>
                <a:cs typeface="Georgia"/>
              </a:rPr>
              <a:t> boundary</a:t>
            </a:r>
            <a:endParaRPr sz="2800" dirty="0">
              <a:latin typeface="Georgia"/>
              <a:cs typeface="Georgia"/>
            </a:endParaRPr>
          </a:p>
        </p:txBody>
      </p:sp>
    </p:spTree>
    <p:extLst>
      <p:ext uri="{BB962C8B-B14F-4D97-AF65-F5344CB8AC3E}">
        <p14:creationId xmlns:p14="http://schemas.microsoft.com/office/powerpoint/2010/main" val="3333787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381000" y="660400"/>
            <a:ext cx="7002780" cy="7144776"/>
          </a:xfrm>
          <a:prstGeom prst="rect">
            <a:avLst/>
          </a:prstGeom>
        </p:spPr>
        <p:txBody>
          <a:bodyPr vert="horz" wrap="square" lIns="0" tIns="0" rIns="0" bIns="0" rtlCol="0">
            <a:spAutoFit/>
          </a:bodyPr>
          <a:lstStyle/>
          <a:p>
            <a:pPr marL="1077595">
              <a:lnSpc>
                <a:spcPct val="100000"/>
              </a:lnSpc>
            </a:pPr>
            <a:r>
              <a:rPr lang="en-US" sz="2800" b="1" spc="365" dirty="0">
                <a:solidFill>
                  <a:srgbClr val="0070C0"/>
                </a:solidFill>
                <a:latin typeface="PMingLiU"/>
                <a:cs typeface="PMingLiU"/>
              </a:rPr>
              <a:t>Old IP Forwarding</a:t>
            </a:r>
            <a:endParaRPr sz="2400" dirty="0">
              <a:latin typeface="Garamond"/>
              <a:cs typeface="Garamond"/>
            </a:endParaRPr>
          </a:p>
          <a:p>
            <a:pPr>
              <a:lnSpc>
                <a:spcPct val="100000"/>
              </a:lnSpc>
              <a:spcBef>
                <a:spcPts val="25"/>
              </a:spcBef>
            </a:pPr>
            <a:endParaRPr sz="2400" dirty="0">
              <a:latin typeface="Times New Roman"/>
              <a:cs typeface="Times New Roman"/>
            </a:endParaRPr>
          </a:p>
          <a:p>
            <a:pPr marL="358140" marR="431800" indent="-199390">
              <a:lnSpc>
                <a:spcPct val="116100"/>
              </a:lnSpc>
              <a:spcBef>
                <a:spcPts val="5"/>
              </a:spcBef>
              <a:buFont typeface="Times New Roman"/>
              <a:buChar char="•"/>
              <a:tabLst>
                <a:tab pos="358775" algn="l"/>
              </a:tabLst>
            </a:pPr>
            <a:r>
              <a:rPr lang="en-US" sz="2400" i="1" spc="-75" dirty="0">
                <a:solidFill>
                  <a:srgbClr val="00B050"/>
                </a:solidFill>
                <a:latin typeface="Arial"/>
                <a:cs typeface="Arial"/>
              </a:rPr>
              <a:t>Find Destination </a:t>
            </a:r>
            <a:r>
              <a:rPr lang="en-US" sz="2400" spc="20" dirty="0">
                <a:latin typeface="Garamond"/>
                <a:cs typeface="Arial"/>
              </a:rPr>
              <a:t>extract Network Number of destination address by parsing and checking for class A, class B </a:t>
            </a:r>
            <a:r>
              <a:rPr lang="en-US" sz="2400" spc="20" dirty="0" err="1">
                <a:latin typeface="Garamond"/>
                <a:cs typeface="Arial"/>
              </a:rPr>
              <a:t>etc</a:t>
            </a:r>
            <a:r>
              <a:rPr lang="en-US" sz="2400" spc="20" dirty="0">
                <a:latin typeface="Garamond"/>
                <a:cs typeface="Arial"/>
              </a:rPr>
              <a:t>,</a:t>
            </a:r>
            <a:endParaRPr sz="2400" dirty="0">
              <a:latin typeface="Garamond"/>
              <a:cs typeface="Garamond"/>
            </a:endParaRPr>
          </a:p>
          <a:p>
            <a:pPr marL="358140" marR="102235" indent="-199390">
              <a:lnSpc>
                <a:spcPct val="116100"/>
              </a:lnSpc>
              <a:spcBef>
                <a:spcPts val="910"/>
              </a:spcBef>
              <a:buFont typeface="Times New Roman"/>
              <a:buChar char="•"/>
              <a:tabLst>
                <a:tab pos="358775" algn="l"/>
              </a:tabLst>
            </a:pPr>
            <a:r>
              <a:rPr lang="en-US" sz="2400" i="1" spc="-85" dirty="0">
                <a:solidFill>
                  <a:srgbClr val="00B050"/>
                </a:solidFill>
                <a:latin typeface="Arial"/>
                <a:cs typeface="Arial"/>
              </a:rPr>
              <a:t>Final hop reached? </a:t>
            </a:r>
            <a:r>
              <a:rPr sz="2400" i="1" spc="-20" dirty="0">
                <a:solidFill>
                  <a:srgbClr val="00B050"/>
                </a:solidFill>
                <a:latin typeface="Arial"/>
                <a:cs typeface="Arial"/>
              </a:rPr>
              <a:t> </a:t>
            </a:r>
            <a:r>
              <a:rPr lang="en-US" sz="2400" spc="20" dirty="0">
                <a:latin typeface="Garamond"/>
                <a:cs typeface="Arial"/>
              </a:rPr>
              <a:t>If (Network Number of </a:t>
            </a:r>
            <a:r>
              <a:rPr lang="en-US" sz="2400" spc="20" dirty="0" err="1">
                <a:latin typeface="Garamond"/>
                <a:cs typeface="Arial"/>
              </a:rPr>
              <a:t>Dest</a:t>
            </a:r>
            <a:r>
              <a:rPr lang="en-US" sz="2400" spc="20" dirty="0">
                <a:latin typeface="Garamond"/>
                <a:cs typeface="Arial"/>
              </a:rPr>
              <a:t> = Network number of one of this router’s local interfaces) deliver packet. Map to local address using ARP or some such network specific protocol </a:t>
            </a:r>
            <a:endParaRPr sz="2400" dirty="0">
              <a:latin typeface="Garamond"/>
              <a:cs typeface="Garamond"/>
            </a:endParaRPr>
          </a:p>
          <a:p>
            <a:pPr marL="358140" marR="5080" indent="-199390">
              <a:lnSpc>
                <a:spcPct val="116399"/>
              </a:lnSpc>
              <a:spcBef>
                <a:spcPts val="900"/>
              </a:spcBef>
              <a:buFont typeface="Times New Roman"/>
              <a:buChar char="•"/>
              <a:tabLst>
                <a:tab pos="358775" algn="l"/>
              </a:tabLst>
            </a:pPr>
            <a:r>
              <a:rPr lang="en-US" sz="2400" i="1" spc="-95" dirty="0">
                <a:solidFill>
                  <a:srgbClr val="00B050"/>
                </a:solidFill>
                <a:latin typeface="Arial"/>
                <a:cs typeface="Arial"/>
              </a:rPr>
              <a:t>Lookup Router Table </a:t>
            </a:r>
            <a:r>
              <a:rPr lang="en-US" sz="2400" spc="-30" dirty="0">
                <a:latin typeface="Garamond"/>
                <a:cs typeface="Arial"/>
              </a:rPr>
              <a:t>Lookup Network Number in the corresponding routing table,  If it exists, deliver packet to corresponding </a:t>
            </a:r>
            <a:r>
              <a:rPr lang="en-US" sz="2400" spc="-30" dirty="0" err="1">
                <a:latin typeface="Garamond"/>
                <a:cs typeface="Arial"/>
              </a:rPr>
              <a:t>NextHop</a:t>
            </a:r>
            <a:r>
              <a:rPr lang="en-US" sz="2400" spc="-30" dirty="0">
                <a:latin typeface="Garamond"/>
                <a:cs typeface="Arial"/>
              </a:rPr>
              <a:t>.</a:t>
            </a:r>
          </a:p>
          <a:p>
            <a:pPr marL="358140" marR="5080" indent="-199390">
              <a:lnSpc>
                <a:spcPct val="116399"/>
              </a:lnSpc>
              <a:spcBef>
                <a:spcPts val="900"/>
              </a:spcBef>
              <a:buFont typeface="Times New Roman"/>
              <a:buChar char="•"/>
              <a:tabLst>
                <a:tab pos="358775" algn="l"/>
              </a:tabLst>
            </a:pPr>
            <a:r>
              <a:rPr lang="en-US" sz="2400" i="1" spc="-95" dirty="0">
                <a:solidFill>
                  <a:srgbClr val="00B050"/>
                </a:solidFill>
                <a:latin typeface="Arial"/>
                <a:cs typeface="Arial"/>
              </a:rPr>
              <a:t>Lookup Router Table: </a:t>
            </a:r>
            <a:r>
              <a:rPr lang="en-US" sz="2400" spc="-30" dirty="0">
                <a:latin typeface="Garamond"/>
                <a:cs typeface="Arial"/>
              </a:rPr>
              <a:t> If no route entry exists, send t</a:t>
            </a:r>
            <a:r>
              <a:rPr lang="en-US" sz="2400" spc="-30" dirty="0" smtClean="0">
                <a:latin typeface="Garamond"/>
                <a:cs typeface="Arial"/>
              </a:rPr>
              <a:t>o </a:t>
            </a:r>
            <a:r>
              <a:rPr lang="en-US" sz="2400" spc="-30" dirty="0">
                <a:latin typeface="Garamond"/>
                <a:cs typeface="Arial"/>
              </a:rPr>
              <a:t>default router. (This looks silly but is a great way to avoid keeping lots of table entries in stub organizations like UCLA).</a:t>
            </a:r>
            <a:endParaRPr sz="2400" dirty="0">
              <a:latin typeface="Garamond"/>
              <a:cs typeface="Garamond"/>
            </a:endParaRPr>
          </a:p>
        </p:txBody>
      </p:sp>
    </p:spTree>
    <p:extLst>
      <p:ext uri="{BB962C8B-B14F-4D97-AF65-F5344CB8AC3E}">
        <p14:creationId xmlns:p14="http://schemas.microsoft.com/office/powerpoint/2010/main" val="28913495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2263</TotalTime>
  <Words>2182</Words>
  <Application>Microsoft Office PowerPoint</Application>
  <PresentationFormat>Custom</PresentationFormat>
  <Paragraphs>430</Paragraphs>
  <Slides>35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Malgun Gothic</vt:lpstr>
      <vt:lpstr>Arial</vt:lpstr>
      <vt:lpstr>Calibri</vt:lpstr>
      <vt:lpstr>Century</vt:lpstr>
      <vt:lpstr>Courier New</vt:lpstr>
      <vt:lpstr>Garamond</vt:lpstr>
      <vt:lpstr>Georgia</vt:lpstr>
      <vt:lpstr>PMingLiU</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rest of network</vt:lpstr>
      <vt:lpstr>PowerPoint Presentation</vt:lpstr>
      <vt:lpstr>PowerPoint Presentation</vt:lpstr>
      <vt:lpstr>PowerPoint Presentation</vt:lpstr>
      <vt:lpstr>ACLs refer to TCP Ports: Ports are like extensions</vt:lpstr>
      <vt:lpstr>TCP Header: Where the Ports Lurk</vt:lpstr>
      <vt:lpstr>IP Forwarding (Data Plane) </vt:lpstr>
      <vt:lpstr>IP Header</vt:lpstr>
      <vt:lpstr>Controlling Forwarding with ACLS </vt:lpstr>
      <vt:lpstr>Router Model with ACLs</vt:lpstr>
      <vt:lpstr>ACL Syntax</vt:lpstr>
      <vt:lpstr>PowerPoint Presentation</vt:lpstr>
      <vt:lpstr>PowerPoint Presentation</vt:lpstr>
      <vt:lpstr>PowerPoint Presentation</vt:lpstr>
      <vt:lpstr>PowerPoint Presentation</vt:lpstr>
      <vt:lpstr>Approach 1: UNIBIT TRIE</vt:lpstr>
      <vt:lpstr>2: MULTIIBIT TRIE</vt:lpstr>
      <vt:lpstr>3: TERNARY CAM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cs123short.dvi</dc:title>
  <dc:creator>varghese</dc:creator>
  <cp:lastModifiedBy>George Varghese</cp:lastModifiedBy>
  <cp:revision>44</cp:revision>
  <dcterms:created xsi:type="dcterms:W3CDTF">2017-11-07T07:41:58Z</dcterms:created>
  <dcterms:modified xsi:type="dcterms:W3CDTF">2024-10-22T20:39:27Z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dvips(k) 5.86 Copyright 1999 Radical Eye Software</vt:lpwstr>
  </property>
</Properties>
</file>