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905" r:id="rId2"/>
    <p:sldId id="908" r:id="rId3"/>
    <p:sldId id="909" r:id="rId4"/>
    <p:sldId id="888" r:id="rId5"/>
    <p:sldId id="864" r:id="rId6"/>
    <p:sldId id="906" r:id="rId7"/>
    <p:sldId id="808" r:id="rId8"/>
    <p:sldId id="865" r:id="rId9"/>
    <p:sldId id="866" r:id="rId10"/>
    <p:sldId id="827" r:id="rId11"/>
    <p:sldId id="776" r:id="rId12"/>
    <p:sldId id="777" r:id="rId13"/>
    <p:sldId id="802" r:id="rId14"/>
    <p:sldId id="803" r:id="rId15"/>
    <p:sldId id="804" r:id="rId16"/>
    <p:sldId id="805" r:id="rId17"/>
    <p:sldId id="778" r:id="rId18"/>
    <p:sldId id="779" r:id="rId19"/>
    <p:sldId id="870" r:id="rId20"/>
    <p:sldId id="868" r:id="rId21"/>
    <p:sldId id="869" r:id="rId22"/>
    <p:sldId id="883" r:id="rId23"/>
    <p:sldId id="907" r:id="rId24"/>
    <p:sldId id="871" r:id="rId25"/>
    <p:sldId id="872" r:id="rId26"/>
    <p:sldId id="873" r:id="rId27"/>
    <p:sldId id="874" r:id="rId28"/>
    <p:sldId id="875" r:id="rId29"/>
    <p:sldId id="896" r:id="rId30"/>
    <p:sldId id="858" r:id="rId31"/>
    <p:sldId id="782" r:id="rId32"/>
    <p:sldId id="886" r:id="rId33"/>
    <p:sldId id="837" r:id="rId34"/>
    <p:sldId id="893" r:id="rId35"/>
    <p:sldId id="885" r:id="rId36"/>
    <p:sldId id="843" r:id="rId37"/>
    <p:sldId id="844" r:id="rId38"/>
    <p:sldId id="887" r:id="rId39"/>
    <p:sldId id="877" r:id="rId40"/>
    <p:sldId id="884" r:id="rId41"/>
    <p:sldId id="878" r:id="rId42"/>
    <p:sldId id="880" r:id="rId43"/>
    <p:sldId id="892" r:id="rId44"/>
    <p:sldId id="867" r:id="rId45"/>
    <p:sldId id="889" r:id="rId46"/>
    <p:sldId id="890" r:id="rId47"/>
    <p:sldId id="891" r:id="rId48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FE9EC"/>
    <a:srgbClr val="D60093"/>
    <a:srgbClr val="FF3300"/>
    <a:srgbClr val="333399"/>
    <a:srgbClr val="FFCCCC"/>
    <a:srgbClr val="99CCFF"/>
    <a:srgbClr val="0099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66" autoAdjust="0"/>
    <p:restoredTop sz="96304" autoAdjust="0"/>
  </p:normalViewPr>
  <p:slideViewPr>
    <p:cSldViewPr snapToGrid="0">
      <p:cViewPr varScale="1">
        <p:scale>
          <a:sx n="78" d="100"/>
          <a:sy n="78" d="100"/>
        </p:scale>
        <p:origin x="46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914" y="-90"/>
      </p:cViewPr>
      <p:guideLst>
        <p:guide orient="horz" pos="3023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1" tIns="0" rIns="20101" bIns="0" numCol="1" anchor="t" anchorCtr="0" compatLnSpc="1">
            <a:prstTxWarp prst="textNoShape">
              <a:avLst/>
            </a:prstTxWarp>
          </a:bodyPr>
          <a:lstStyle>
            <a:lvl1pPr defTabSz="965200">
              <a:defRPr sz="10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1" tIns="0" rIns="20101" bIns="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0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1" tIns="0" rIns="20101" bIns="0" numCol="1" anchor="b" anchorCtr="0" compatLnSpc="1">
            <a:prstTxWarp prst="textNoShape">
              <a:avLst/>
            </a:prstTxWarp>
          </a:bodyPr>
          <a:lstStyle>
            <a:lvl1pPr defTabSz="965200">
              <a:defRPr sz="10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1" tIns="0" rIns="20101" bIns="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000" b="0" i="1"/>
            </a:lvl1pPr>
          </a:lstStyle>
          <a:p>
            <a:fld id="{8E3A0081-7913-1543-8EB0-3ACA61D325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153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1" tIns="0" rIns="20101" bIns="0" numCol="1" anchor="t" anchorCtr="0" compatLnSpc="1">
            <a:prstTxWarp prst="textNoShape">
              <a:avLst/>
            </a:prstTxWarp>
          </a:bodyPr>
          <a:lstStyle>
            <a:lvl1pPr defTabSz="965200">
              <a:defRPr sz="10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1" tIns="0" rIns="20101" bIns="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0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1" tIns="0" rIns="20101" bIns="0" numCol="1" anchor="b" anchorCtr="0" compatLnSpc="1">
            <a:prstTxWarp prst="textNoShape">
              <a:avLst/>
            </a:prstTxWarp>
          </a:bodyPr>
          <a:lstStyle>
            <a:lvl1pPr defTabSz="965200">
              <a:defRPr sz="10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1" tIns="0" rIns="20101" bIns="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000" b="0" i="1">
                <a:latin typeface="Times New Roman" charset="0"/>
              </a:defRPr>
            </a:lvl1pPr>
          </a:lstStyle>
          <a:p>
            <a:fld id="{29E27AF2-2F30-A940-B0F3-840A072272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9" tIns="48582" rIns="97159" bIns="485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0000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557298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FD1A5-A28A-5048-9F7C-A6DB0A698016}" type="slidenum">
              <a:rPr lang="en-US"/>
              <a:pPr/>
              <a:t>1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84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BF8827-F942-D54B-B954-3B39AC330791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F6AC1-CF00-7F43-920E-32D746045613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44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F1688E-3F28-CD4F-A8E5-4DE4C380A17E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74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E366F7-D055-AF48-8371-A2CD419D2BD8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62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E366F7-D055-AF48-8371-A2CD419D2BD8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2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8427E-BBD9-5D40-B6EB-C2D64DC9D0D1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07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88B928-A682-B542-B976-7F308159CF27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21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42004D-6670-EE4D-BAB1-8B805B838825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40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3A255C-6D2E-8946-B426-8E99145128D4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45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EC58D1-57A3-6A40-A1DF-177582F625D6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32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5F851-CB9F-5F43-8C1B-86063B5753E7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91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F455B9-53B3-8E4B-A8DF-A6B081C34403}" type="slidenum">
              <a:rPr lang="en-US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864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E366F7-D055-AF48-8371-A2CD419D2BD8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89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27AF2-2F30-A940-B0F3-840A072272B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843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B8718E-79F8-E841-B9F5-308B98087E7D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721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33A43E-FDD7-6D40-8D54-F2DFFC2939C7}" type="slidenum">
              <a:rPr lang="en-US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288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94CF49-D553-8B4E-BF94-78F7472621FA}" type="slidenum">
              <a:rPr lang="en-US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036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94CF49-D553-8B4E-BF94-78F7472621FA}" type="slidenum">
              <a:rPr lang="en-US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90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5F851-CB9F-5F43-8C1B-86063B5753E7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78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16BB29-8572-E84E-B9ED-A178C7AE7AF3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5F851-CB9F-5F43-8C1B-86063B5753E7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14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0C00DC-8599-5947-AA23-67B3DEBD2ABC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54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618D0F-BFA0-1940-BB70-85ECD0268494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02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3F44EB-B713-EE4D-BDBD-95FD5AE9B71F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60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73097-E52F-4F4D-9D6A-C0646D99C039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80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98500" y="75565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442" name="Line 10"/>
          <p:cNvSpPr>
            <a:spLocks noChangeShapeType="1"/>
          </p:cNvSpPr>
          <p:nvPr userDrawn="1"/>
        </p:nvSpPr>
        <p:spPr bwMode="auto">
          <a:xfrm>
            <a:off x="444500" y="3005138"/>
            <a:ext cx="83058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>
            <a:outerShdw blurRad="63500" dist="53882" dir="2700000" algn="ctr" rotWithShape="0">
              <a:srgbClr val="333399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603FE706-B21F-114E-8808-5DBE0296B0E8}" type="slidenum">
              <a:rPr lang="en-US"/>
              <a:pPr/>
              <a:t>‹#›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en-US" dirty="0" smtClean="0"/>
              <a:t>CS 118: Transport Layer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13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CF3263A3-5650-294C-B16F-9F1347A2D84B}" type="slidenum">
              <a:rPr lang="en-US"/>
              <a:pPr/>
              <a:t>‹#›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en-US" dirty="0" smtClean="0"/>
              <a:t>CS 118 – Lecture 10: Transport Layer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83C8815A-B8E5-8A4F-B8B8-69B5FF478331}" type="slidenum">
              <a:rPr lang="en-US"/>
              <a:pPr/>
              <a:t>‹#›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en-US" dirty="0" smtClean="0"/>
              <a:t>CS 118: Transport Layer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683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b="0">
                <a:solidFill>
                  <a:schemeClr val="accent2"/>
                </a:solidFill>
                <a:latin typeface="+mj-lt"/>
              </a:defRPr>
            </a:lvl1pPr>
          </a:lstStyle>
          <a:p>
            <a:fld id="{36C0DA32-C36E-2D4B-8581-9FEBA8A803B3}" type="slidenum">
              <a:rPr lang="en-US"/>
              <a:pPr/>
              <a:t>‹#›</a:t>
            </a:fld>
            <a:endParaRPr lang="en-US" sz="1000"/>
          </a:p>
        </p:txBody>
      </p:sp>
      <p:pic>
        <p:nvPicPr>
          <p:cNvPr id="1039" name="Picture 15" descr="CSELogo_4COnly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70825" y="249238"/>
            <a:ext cx="904875" cy="955675"/>
          </a:xfrm>
          <a:prstGeom prst="rect">
            <a:avLst/>
          </a:prstGeom>
          <a:noFill/>
        </p:spPr>
      </p:pic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63663"/>
            <a:ext cx="83058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>
            <a:outerShdw blurRad="63500" dist="53882" dir="2700000" algn="ctr" rotWithShape="0">
              <a:srgbClr val="333399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CSE 123 – Lecture 10: Transport Layer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2"/>
        <a:buChar char="l"/>
        <a:defRPr sz="24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ZapfDingbats" pitchFamily="82" charset="2"/>
        <a:buChar char="u"/>
        <a:defRPr sz="2000">
          <a:solidFill>
            <a:schemeClr val="accent2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accent2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2"/>
        <a:buChar char="n"/>
        <a:defRPr sz="1600">
          <a:solidFill>
            <a:schemeClr val="accent2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2"/>
        <a:buChar char="l"/>
        <a:defRPr sz="1600">
          <a:solidFill>
            <a:schemeClr val="accent2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2"/>
        <a:buChar char="l"/>
        <a:defRPr sz="1600">
          <a:solidFill>
            <a:schemeClr val="accent2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2"/>
        <a:buChar char="l"/>
        <a:defRPr sz="1600">
          <a:solidFill>
            <a:schemeClr val="accent2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2"/>
        <a:buChar char="l"/>
        <a:defRPr sz="1600">
          <a:solidFill>
            <a:schemeClr val="accent2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2"/>
        <a:buChar char="l"/>
        <a:defRPr sz="1600">
          <a:solidFill>
            <a:schemeClr val="accent2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317875"/>
            <a:ext cx="6400800" cy="1752600"/>
          </a:xfrm>
        </p:spPr>
        <p:txBody>
          <a:bodyPr/>
          <a:lstStyle/>
          <a:p>
            <a:pPr algn="r"/>
            <a:r>
              <a:rPr lang="en-US" dirty="0"/>
              <a:t>CSE </a:t>
            </a:r>
            <a:r>
              <a:rPr lang="en-US" dirty="0" smtClean="0"/>
              <a:t>118: Computer Networks</a:t>
            </a:r>
          </a:p>
          <a:p>
            <a:pPr algn="r"/>
            <a:r>
              <a:rPr lang="en-US" dirty="0" smtClean="0"/>
              <a:t>George Varghese</a:t>
            </a:r>
          </a:p>
          <a:p>
            <a:pPr algn="r"/>
            <a:r>
              <a:rPr lang="en-US" dirty="0" smtClean="0"/>
              <a:t>(based on slides by Alex </a:t>
            </a:r>
            <a:r>
              <a:rPr lang="en-US" dirty="0" err="1" smtClean="0"/>
              <a:t>Snoeren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Transition to Transport (TCP)</a:t>
            </a:r>
            <a:endParaRPr lang="en-US" dirty="0"/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6181725" y="6007100"/>
            <a:ext cx="2643188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Image result for Connec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4060549"/>
            <a:ext cx="2963965" cy="22201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09357" y="5486401"/>
            <a:ext cx="5546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You’ve already implemented much of this in Project 2 but now we study the why and what else?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4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 Tasks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8013" y="1816100"/>
            <a:ext cx="7924800" cy="42037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Multiplexing (UDP does only this, so does TCP)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Reliability (TCP only)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Flow Control (TCP only)</a:t>
            </a:r>
          </a:p>
          <a:p>
            <a:endParaRPr lang="en-US" dirty="0"/>
          </a:p>
          <a:p>
            <a:r>
              <a:rPr lang="en-US" dirty="0" smtClean="0"/>
              <a:t>Congestion Control (TCP only)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C8815A-B8E5-8A4F-B8B8-69B5FF478331}" type="slidenum">
              <a:rPr lang="en-US" smtClean="0"/>
              <a:pPr/>
              <a:t>10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7500" y="6248400"/>
            <a:ext cx="5332413" cy="457200"/>
          </a:xfrm>
        </p:spPr>
        <p:txBody>
          <a:bodyPr anchor="ctr" anchorCtr="0"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</a:t>
            </a:r>
            <a:r>
              <a:rPr lang="en-US" b="0" dirty="0" smtClean="0">
                <a:latin typeface="+mj-lt"/>
              </a:rPr>
              <a:t>: Transport Protocols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141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Naming Processes/Services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Process here is an abstract term for your Web browser (HTTP), Email servers (SMTP), hostname translation (DNS</a:t>
            </a:r>
            <a:r>
              <a:rPr lang="en-US" sz="2400" dirty="0" smtClean="0"/>
              <a:t>)</a:t>
            </a:r>
          </a:p>
          <a:p>
            <a:pPr lvl="3"/>
            <a:endParaRPr lang="en-US" sz="1600" dirty="0" smtClean="0"/>
          </a:p>
          <a:p>
            <a:r>
              <a:rPr lang="en-US" sz="2400" dirty="0"/>
              <a:t>How do we identify for remote communication?</a:t>
            </a:r>
          </a:p>
          <a:p>
            <a:pPr lvl="1"/>
            <a:r>
              <a:rPr lang="en-US" dirty="0"/>
              <a:t>Process id or memory address are OS-specific and </a:t>
            </a:r>
            <a:r>
              <a:rPr lang="en-US" dirty="0" smtClean="0"/>
              <a:t>transient</a:t>
            </a:r>
          </a:p>
          <a:p>
            <a:pPr marL="1371600" lvl="3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sz="2400" dirty="0"/>
              <a:t>So TCP and UDP use </a:t>
            </a:r>
            <a:r>
              <a:rPr lang="en-US" b="1" dirty="0">
                <a:solidFill>
                  <a:srgbClr val="0000FF"/>
                </a:solidFill>
              </a:rPr>
              <a:t>p</a:t>
            </a:r>
            <a:r>
              <a:rPr lang="en-US" sz="2400" b="1" dirty="0" smtClean="0">
                <a:solidFill>
                  <a:srgbClr val="0000FF"/>
                </a:solidFill>
              </a:rPr>
              <a:t>orts</a:t>
            </a:r>
            <a:endParaRPr lang="en-US" sz="2400" b="1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16-bit integers representing mailboxes that processes “rent”</a:t>
            </a:r>
          </a:p>
          <a:p>
            <a:pPr lvl="1"/>
            <a:r>
              <a:rPr lang="en-US" dirty="0"/>
              <a:t>Identify process uniquely as (IP address, protocol, port)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11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7500" y="6248400"/>
            <a:ext cx="5332413" cy="457200"/>
          </a:xfrm>
        </p:spPr>
        <p:txBody>
          <a:bodyPr anchor="ctr" anchorCtr="0"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</a:t>
            </a:r>
            <a:r>
              <a:rPr lang="en-US" b="0" dirty="0" smtClean="0">
                <a:latin typeface="+mj-lt"/>
              </a:rPr>
              <a:t>: Transport Protocols</a:t>
            </a:r>
            <a:endParaRPr lang="en-US" b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Picking Port Numbers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We still have the problem of allocating port numbers</a:t>
            </a:r>
          </a:p>
          <a:p>
            <a:pPr lvl="1"/>
            <a:r>
              <a:rPr lang="en-US" sz="2000" dirty="0"/>
              <a:t>What port should a Web server use on host </a:t>
            </a:r>
            <a:r>
              <a:rPr lang="en-US" sz="2000" i="1" dirty="0"/>
              <a:t>X</a:t>
            </a:r>
            <a:r>
              <a:rPr lang="en-US" sz="2000" dirty="0"/>
              <a:t>?</a:t>
            </a:r>
          </a:p>
          <a:p>
            <a:pPr lvl="1"/>
            <a:r>
              <a:rPr lang="en-US" sz="2000" dirty="0"/>
              <a:t>To what port should you send to contact that Web server?</a:t>
            </a:r>
          </a:p>
          <a:p>
            <a:pPr lvl="3"/>
            <a:endParaRPr lang="en-US" sz="1600" dirty="0"/>
          </a:p>
          <a:p>
            <a:r>
              <a:rPr lang="en-US" sz="2400" dirty="0"/>
              <a:t>Servers typically bind to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well</a:t>
            </a:r>
            <a:r>
              <a:rPr lang="en-US" sz="2400" dirty="0">
                <a:solidFill>
                  <a:srgbClr val="0000FF"/>
                </a:solidFill>
              </a:rPr>
              <a:t>-</a:t>
            </a:r>
            <a:r>
              <a:rPr lang="en-US" sz="2400" dirty="0" smtClean="0">
                <a:solidFill>
                  <a:srgbClr val="0000FF"/>
                </a:solidFill>
              </a:rPr>
              <a:t>known</a:t>
            </a:r>
            <a:r>
              <a:rPr lang="en-US" sz="2400" dirty="0" smtClean="0"/>
              <a:t> </a:t>
            </a:r>
            <a:r>
              <a:rPr lang="en-US" sz="2400" dirty="0"/>
              <a:t>port numbers</a:t>
            </a:r>
          </a:p>
          <a:p>
            <a:pPr lvl="1"/>
            <a:r>
              <a:rPr lang="en-US" sz="2000" dirty="0"/>
              <a:t>e.g., HTTP 80, SMTP 25, DNS 53, … look in /etc/services</a:t>
            </a:r>
          </a:p>
          <a:p>
            <a:pPr lvl="1"/>
            <a:r>
              <a:rPr lang="en-US" sz="2000" dirty="0"/>
              <a:t>Ports below 1024 traditionally reserved for</a:t>
            </a:r>
            <a:r>
              <a:rPr lang="en-US" sz="2000" dirty="0" smtClean="0"/>
              <a:t> well</a:t>
            </a:r>
            <a:r>
              <a:rPr lang="en-US" sz="2000" dirty="0"/>
              <a:t>-</a:t>
            </a:r>
            <a:r>
              <a:rPr lang="en-US" sz="2000" dirty="0" smtClean="0"/>
              <a:t>known services</a:t>
            </a:r>
          </a:p>
          <a:p>
            <a:pPr lvl="3"/>
            <a:endParaRPr lang="en-US" sz="1600" dirty="0" smtClean="0"/>
          </a:p>
          <a:p>
            <a:r>
              <a:rPr lang="en-US" sz="2400" dirty="0"/>
              <a:t>Clients use OS-assigned temporary (</a:t>
            </a:r>
            <a:r>
              <a:rPr lang="en-US" sz="2400" dirty="0">
                <a:solidFill>
                  <a:srgbClr val="0000FF"/>
                </a:solidFill>
              </a:rPr>
              <a:t>ephemeral</a:t>
            </a:r>
            <a:r>
              <a:rPr lang="en-US" sz="2400" dirty="0"/>
              <a:t>) ports</a:t>
            </a:r>
          </a:p>
          <a:p>
            <a:pPr lvl="1"/>
            <a:r>
              <a:rPr lang="en-US" sz="2000" dirty="0"/>
              <a:t>Above 1024, recycled by OS when client finished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12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7500" y="6248400"/>
            <a:ext cx="5332413" cy="457200"/>
          </a:xfrm>
        </p:spPr>
        <p:txBody>
          <a:bodyPr anchor="ctr" anchorCtr="0"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</a:t>
            </a:r>
            <a:r>
              <a:rPr lang="en-US" b="0" dirty="0" smtClean="0">
                <a:latin typeface="+mj-lt"/>
              </a:rPr>
              <a:t>: Transport Protocols</a:t>
            </a:r>
            <a:endParaRPr lang="en-US" b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1981200" y="3848100"/>
            <a:ext cx="4800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05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User Datagram Protocol (UDP)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Provides</a:t>
            </a:r>
            <a:r>
              <a:rPr lang="en-US" sz="2400" dirty="0" smtClean="0"/>
              <a:t> </a:t>
            </a:r>
            <a:r>
              <a:rPr lang="en-US" i="1" dirty="0" smtClean="0"/>
              <a:t>unreliable </a:t>
            </a:r>
            <a:r>
              <a:rPr lang="en-US" sz="2400" i="1" dirty="0" smtClean="0"/>
              <a:t>message </a:t>
            </a:r>
            <a:r>
              <a:rPr lang="en-US" sz="2400" i="1" dirty="0"/>
              <a:t>delivery</a:t>
            </a:r>
            <a:r>
              <a:rPr lang="en-US" sz="2400" dirty="0"/>
              <a:t> between </a:t>
            </a:r>
            <a:r>
              <a:rPr lang="en-US" sz="2400" dirty="0" smtClean="0"/>
              <a:t>processes. </a:t>
            </a:r>
            <a:r>
              <a:rPr lang="en-US" dirty="0" smtClean="0"/>
              <a:t>So what does it do? Multiplexing!</a:t>
            </a:r>
            <a:endParaRPr lang="en-US" sz="2400" dirty="0"/>
          </a:p>
          <a:p>
            <a:pPr lvl="1"/>
            <a:r>
              <a:rPr lang="en-US" sz="2000" dirty="0"/>
              <a:t>Source port filled in by OS as message is sent</a:t>
            </a:r>
          </a:p>
          <a:p>
            <a:pPr lvl="1"/>
            <a:r>
              <a:rPr lang="en-US" sz="2000" dirty="0"/>
              <a:t>Destination port identifies UDP delivery queue at endpoint</a:t>
            </a:r>
          </a:p>
          <a:p>
            <a:r>
              <a:rPr lang="en-US" sz="2400" dirty="0"/>
              <a:t>Connectionless (no state about who talks to whom)</a:t>
            </a:r>
          </a:p>
          <a:p>
            <a:pPr lvl="1"/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1905000" y="3505200"/>
            <a:ext cx="5094288" cy="2781300"/>
            <a:chOff x="1200" y="2208"/>
            <a:chExt cx="3209" cy="1752"/>
          </a:xfrm>
        </p:grpSpPr>
        <p:sp>
          <p:nvSpPr>
            <p:cNvPr id="62470" name="AutoShape 6"/>
            <p:cNvSpPr>
              <a:spLocks noChangeAspect="1" noChangeArrowheads="1" noTextEdit="1"/>
            </p:cNvSpPr>
            <p:nvPr/>
          </p:nvSpPr>
          <p:spPr bwMode="auto">
            <a:xfrm>
              <a:off x="1200" y="2208"/>
              <a:ext cx="3161" cy="1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1" name="Rectangle 7"/>
            <p:cNvSpPr>
              <a:spLocks noChangeArrowheads="1"/>
            </p:cNvSpPr>
            <p:nvPr/>
          </p:nvSpPr>
          <p:spPr bwMode="auto">
            <a:xfrm>
              <a:off x="1759" y="2520"/>
              <a:ext cx="4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b="0">
                  <a:solidFill>
                    <a:schemeClr val="bg1"/>
                  </a:solidFill>
                </a:rPr>
                <a:t>SrcPort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472" name="Rectangle 8"/>
            <p:cNvSpPr>
              <a:spLocks noChangeArrowheads="1"/>
            </p:cNvSpPr>
            <p:nvPr/>
          </p:nvSpPr>
          <p:spPr bwMode="auto">
            <a:xfrm>
              <a:off x="3274" y="2520"/>
              <a:ext cx="4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b="0">
                  <a:solidFill>
                    <a:schemeClr val="bg1"/>
                  </a:solidFill>
                </a:rPr>
                <a:t>DstPort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473" name="Rectangle 9"/>
            <p:cNvSpPr>
              <a:spLocks noChangeArrowheads="1"/>
            </p:cNvSpPr>
            <p:nvPr/>
          </p:nvSpPr>
          <p:spPr bwMode="auto">
            <a:xfrm>
              <a:off x="1650" y="2896"/>
              <a:ext cx="732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b="0">
                  <a:solidFill>
                    <a:srgbClr val="000000"/>
                  </a:solidFill>
                </a:rPr>
                <a:t>Checksum</a:t>
              </a:r>
              <a:endParaRPr lang="en-US"/>
            </a:p>
          </p:txBody>
        </p:sp>
        <p:sp>
          <p:nvSpPr>
            <p:cNvPr id="62474" name="Rectangle 10"/>
            <p:cNvSpPr>
              <a:spLocks noChangeArrowheads="1"/>
            </p:cNvSpPr>
            <p:nvPr/>
          </p:nvSpPr>
          <p:spPr bwMode="auto">
            <a:xfrm>
              <a:off x="3287" y="2896"/>
              <a:ext cx="489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b="0">
                  <a:solidFill>
                    <a:srgbClr val="000000"/>
                  </a:solidFill>
                </a:rPr>
                <a:t>Length</a:t>
              </a:r>
              <a:endParaRPr lang="en-US"/>
            </a:p>
          </p:txBody>
        </p:sp>
        <p:sp>
          <p:nvSpPr>
            <p:cNvPr id="62475" name="Freeform 11"/>
            <p:cNvSpPr>
              <a:spLocks/>
            </p:cNvSpPr>
            <p:nvPr/>
          </p:nvSpPr>
          <p:spPr bwMode="auto">
            <a:xfrm>
              <a:off x="1239" y="2416"/>
              <a:ext cx="3031" cy="791"/>
            </a:xfrm>
            <a:custGeom>
              <a:avLst/>
              <a:gdLst>
                <a:gd name="T0" fmla="*/ 3031 w 3031"/>
                <a:gd name="T1" fmla="*/ 791 h 791"/>
                <a:gd name="T2" fmla="*/ 3031 w 3031"/>
                <a:gd name="T3" fmla="*/ 0 h 791"/>
                <a:gd name="T4" fmla="*/ 0 w 3031"/>
                <a:gd name="T5" fmla="*/ 0 h 791"/>
                <a:gd name="T6" fmla="*/ 0 w 3031"/>
                <a:gd name="T7" fmla="*/ 791 h 791"/>
                <a:gd name="T8" fmla="*/ 3031 w 3031"/>
                <a:gd name="T9" fmla="*/ 791 h 791"/>
                <a:gd name="T10" fmla="*/ 3031 w 3031"/>
                <a:gd name="T11" fmla="*/ 791 h 7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31"/>
                <a:gd name="T19" fmla="*/ 0 h 791"/>
                <a:gd name="T20" fmla="*/ 3031 w 3031"/>
                <a:gd name="T21" fmla="*/ 791 h 79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31" h="791">
                  <a:moveTo>
                    <a:pt x="3031" y="791"/>
                  </a:moveTo>
                  <a:lnTo>
                    <a:pt x="3031" y="0"/>
                  </a:lnTo>
                  <a:lnTo>
                    <a:pt x="0" y="0"/>
                  </a:lnTo>
                  <a:lnTo>
                    <a:pt x="0" y="791"/>
                  </a:lnTo>
                  <a:lnTo>
                    <a:pt x="3031" y="791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6" name="Line 12"/>
            <p:cNvSpPr>
              <a:spLocks noChangeShapeType="1"/>
            </p:cNvSpPr>
            <p:nvPr/>
          </p:nvSpPr>
          <p:spPr bwMode="auto">
            <a:xfrm>
              <a:off x="1239" y="2801"/>
              <a:ext cx="30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7" name="Line 13"/>
            <p:cNvSpPr>
              <a:spLocks noChangeShapeType="1"/>
            </p:cNvSpPr>
            <p:nvPr/>
          </p:nvSpPr>
          <p:spPr bwMode="auto">
            <a:xfrm>
              <a:off x="2755" y="2416"/>
              <a:ext cx="1" cy="79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8" name="Freeform 14"/>
            <p:cNvSpPr>
              <a:spLocks/>
            </p:cNvSpPr>
            <p:nvPr/>
          </p:nvSpPr>
          <p:spPr bwMode="auto">
            <a:xfrm>
              <a:off x="1239" y="3207"/>
              <a:ext cx="3035" cy="446"/>
            </a:xfrm>
            <a:custGeom>
              <a:avLst/>
              <a:gdLst>
                <a:gd name="T0" fmla="*/ 0 w 3035"/>
                <a:gd name="T1" fmla="*/ 411 h 446"/>
                <a:gd name="T2" fmla="*/ 4 w 3035"/>
                <a:gd name="T3" fmla="*/ 0 h 446"/>
                <a:gd name="T4" fmla="*/ 3035 w 3035"/>
                <a:gd name="T5" fmla="*/ 5 h 446"/>
                <a:gd name="T6" fmla="*/ 3035 w 3035"/>
                <a:gd name="T7" fmla="*/ 411 h 446"/>
                <a:gd name="T8" fmla="*/ 2832 w 3035"/>
                <a:gd name="T9" fmla="*/ 312 h 446"/>
                <a:gd name="T10" fmla="*/ 2633 w 3035"/>
                <a:gd name="T11" fmla="*/ 394 h 446"/>
                <a:gd name="T12" fmla="*/ 2399 w 3035"/>
                <a:gd name="T13" fmla="*/ 256 h 446"/>
                <a:gd name="T14" fmla="*/ 2243 w 3035"/>
                <a:gd name="T15" fmla="*/ 394 h 446"/>
                <a:gd name="T16" fmla="*/ 2009 w 3035"/>
                <a:gd name="T17" fmla="*/ 325 h 446"/>
                <a:gd name="T18" fmla="*/ 1780 w 3035"/>
                <a:gd name="T19" fmla="*/ 394 h 446"/>
                <a:gd name="T20" fmla="*/ 1550 w 3035"/>
                <a:gd name="T21" fmla="*/ 303 h 446"/>
                <a:gd name="T22" fmla="*/ 1373 w 3035"/>
                <a:gd name="T23" fmla="*/ 407 h 446"/>
                <a:gd name="T24" fmla="*/ 1221 w 3035"/>
                <a:gd name="T25" fmla="*/ 312 h 446"/>
                <a:gd name="T26" fmla="*/ 1044 w 3035"/>
                <a:gd name="T27" fmla="*/ 368 h 446"/>
                <a:gd name="T28" fmla="*/ 888 w 3035"/>
                <a:gd name="T29" fmla="*/ 303 h 446"/>
                <a:gd name="T30" fmla="*/ 706 w 3035"/>
                <a:gd name="T31" fmla="*/ 446 h 446"/>
                <a:gd name="T32" fmla="*/ 554 w 3035"/>
                <a:gd name="T33" fmla="*/ 316 h 446"/>
                <a:gd name="T34" fmla="*/ 351 w 3035"/>
                <a:gd name="T35" fmla="*/ 390 h 446"/>
                <a:gd name="T36" fmla="*/ 190 w 3035"/>
                <a:gd name="T37" fmla="*/ 316 h 446"/>
                <a:gd name="T38" fmla="*/ 4 w 3035"/>
                <a:gd name="T39" fmla="*/ 416 h 446"/>
                <a:gd name="T40" fmla="*/ 4 w 3035"/>
                <a:gd name="T41" fmla="*/ 416 h 446"/>
                <a:gd name="T42" fmla="*/ 0 w 3035"/>
                <a:gd name="T43" fmla="*/ 411 h 4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035"/>
                <a:gd name="T67" fmla="*/ 0 h 446"/>
                <a:gd name="T68" fmla="*/ 3035 w 3035"/>
                <a:gd name="T69" fmla="*/ 446 h 44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035" h="446">
                  <a:moveTo>
                    <a:pt x="0" y="411"/>
                  </a:moveTo>
                  <a:lnTo>
                    <a:pt x="4" y="0"/>
                  </a:lnTo>
                  <a:lnTo>
                    <a:pt x="3035" y="5"/>
                  </a:lnTo>
                  <a:lnTo>
                    <a:pt x="3035" y="411"/>
                  </a:lnTo>
                  <a:lnTo>
                    <a:pt x="2832" y="312"/>
                  </a:lnTo>
                  <a:lnTo>
                    <a:pt x="2633" y="394"/>
                  </a:lnTo>
                  <a:lnTo>
                    <a:pt x="2399" y="256"/>
                  </a:lnTo>
                  <a:lnTo>
                    <a:pt x="2243" y="394"/>
                  </a:lnTo>
                  <a:lnTo>
                    <a:pt x="2009" y="325"/>
                  </a:lnTo>
                  <a:lnTo>
                    <a:pt x="1780" y="394"/>
                  </a:lnTo>
                  <a:lnTo>
                    <a:pt x="1550" y="303"/>
                  </a:lnTo>
                  <a:lnTo>
                    <a:pt x="1373" y="407"/>
                  </a:lnTo>
                  <a:lnTo>
                    <a:pt x="1221" y="312"/>
                  </a:lnTo>
                  <a:lnTo>
                    <a:pt x="1044" y="368"/>
                  </a:lnTo>
                  <a:lnTo>
                    <a:pt x="888" y="303"/>
                  </a:lnTo>
                  <a:lnTo>
                    <a:pt x="706" y="446"/>
                  </a:lnTo>
                  <a:lnTo>
                    <a:pt x="554" y="316"/>
                  </a:lnTo>
                  <a:lnTo>
                    <a:pt x="351" y="390"/>
                  </a:lnTo>
                  <a:lnTo>
                    <a:pt x="190" y="316"/>
                  </a:lnTo>
                  <a:lnTo>
                    <a:pt x="4" y="416"/>
                  </a:lnTo>
                  <a:lnTo>
                    <a:pt x="0" y="41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9" name="Freeform 15"/>
            <p:cNvSpPr>
              <a:spLocks/>
            </p:cNvSpPr>
            <p:nvPr/>
          </p:nvSpPr>
          <p:spPr bwMode="auto">
            <a:xfrm>
              <a:off x="1239" y="3207"/>
              <a:ext cx="3035" cy="446"/>
            </a:xfrm>
            <a:custGeom>
              <a:avLst/>
              <a:gdLst>
                <a:gd name="T0" fmla="*/ 0 w 3035"/>
                <a:gd name="T1" fmla="*/ 411 h 446"/>
                <a:gd name="T2" fmla="*/ 4 w 3035"/>
                <a:gd name="T3" fmla="*/ 0 h 446"/>
                <a:gd name="T4" fmla="*/ 3035 w 3035"/>
                <a:gd name="T5" fmla="*/ 5 h 446"/>
                <a:gd name="T6" fmla="*/ 3035 w 3035"/>
                <a:gd name="T7" fmla="*/ 411 h 446"/>
                <a:gd name="T8" fmla="*/ 2832 w 3035"/>
                <a:gd name="T9" fmla="*/ 312 h 446"/>
                <a:gd name="T10" fmla="*/ 2633 w 3035"/>
                <a:gd name="T11" fmla="*/ 394 h 446"/>
                <a:gd name="T12" fmla="*/ 2399 w 3035"/>
                <a:gd name="T13" fmla="*/ 256 h 446"/>
                <a:gd name="T14" fmla="*/ 2243 w 3035"/>
                <a:gd name="T15" fmla="*/ 394 h 446"/>
                <a:gd name="T16" fmla="*/ 2009 w 3035"/>
                <a:gd name="T17" fmla="*/ 325 h 446"/>
                <a:gd name="T18" fmla="*/ 1780 w 3035"/>
                <a:gd name="T19" fmla="*/ 394 h 446"/>
                <a:gd name="T20" fmla="*/ 1550 w 3035"/>
                <a:gd name="T21" fmla="*/ 303 h 446"/>
                <a:gd name="T22" fmla="*/ 1373 w 3035"/>
                <a:gd name="T23" fmla="*/ 407 h 446"/>
                <a:gd name="T24" fmla="*/ 1221 w 3035"/>
                <a:gd name="T25" fmla="*/ 312 h 446"/>
                <a:gd name="T26" fmla="*/ 1044 w 3035"/>
                <a:gd name="T27" fmla="*/ 368 h 446"/>
                <a:gd name="T28" fmla="*/ 888 w 3035"/>
                <a:gd name="T29" fmla="*/ 303 h 446"/>
                <a:gd name="T30" fmla="*/ 706 w 3035"/>
                <a:gd name="T31" fmla="*/ 446 h 446"/>
                <a:gd name="T32" fmla="*/ 554 w 3035"/>
                <a:gd name="T33" fmla="*/ 316 h 446"/>
                <a:gd name="T34" fmla="*/ 351 w 3035"/>
                <a:gd name="T35" fmla="*/ 390 h 446"/>
                <a:gd name="T36" fmla="*/ 190 w 3035"/>
                <a:gd name="T37" fmla="*/ 316 h 446"/>
                <a:gd name="T38" fmla="*/ 4 w 3035"/>
                <a:gd name="T39" fmla="*/ 416 h 446"/>
                <a:gd name="T40" fmla="*/ 4 w 3035"/>
                <a:gd name="T41" fmla="*/ 416 h 44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35"/>
                <a:gd name="T64" fmla="*/ 0 h 446"/>
                <a:gd name="T65" fmla="*/ 3035 w 3035"/>
                <a:gd name="T66" fmla="*/ 446 h 44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35" h="446">
                  <a:moveTo>
                    <a:pt x="0" y="411"/>
                  </a:moveTo>
                  <a:lnTo>
                    <a:pt x="4" y="0"/>
                  </a:lnTo>
                  <a:lnTo>
                    <a:pt x="3035" y="5"/>
                  </a:lnTo>
                  <a:lnTo>
                    <a:pt x="3035" y="411"/>
                  </a:lnTo>
                  <a:lnTo>
                    <a:pt x="2832" y="312"/>
                  </a:lnTo>
                  <a:lnTo>
                    <a:pt x="2633" y="394"/>
                  </a:lnTo>
                  <a:lnTo>
                    <a:pt x="2399" y="256"/>
                  </a:lnTo>
                  <a:lnTo>
                    <a:pt x="2243" y="394"/>
                  </a:lnTo>
                  <a:lnTo>
                    <a:pt x="2009" y="325"/>
                  </a:lnTo>
                  <a:lnTo>
                    <a:pt x="1780" y="394"/>
                  </a:lnTo>
                  <a:lnTo>
                    <a:pt x="1550" y="303"/>
                  </a:lnTo>
                  <a:lnTo>
                    <a:pt x="1373" y="407"/>
                  </a:lnTo>
                  <a:lnTo>
                    <a:pt x="1221" y="312"/>
                  </a:lnTo>
                  <a:lnTo>
                    <a:pt x="1044" y="368"/>
                  </a:lnTo>
                  <a:lnTo>
                    <a:pt x="888" y="303"/>
                  </a:lnTo>
                  <a:lnTo>
                    <a:pt x="706" y="446"/>
                  </a:lnTo>
                  <a:lnTo>
                    <a:pt x="554" y="316"/>
                  </a:lnTo>
                  <a:lnTo>
                    <a:pt x="351" y="390"/>
                  </a:lnTo>
                  <a:lnTo>
                    <a:pt x="190" y="316"/>
                  </a:lnTo>
                  <a:lnTo>
                    <a:pt x="4" y="416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0" name="Freeform 16"/>
            <p:cNvSpPr>
              <a:spLocks/>
            </p:cNvSpPr>
            <p:nvPr/>
          </p:nvSpPr>
          <p:spPr bwMode="auto">
            <a:xfrm>
              <a:off x="1239" y="3566"/>
              <a:ext cx="3035" cy="381"/>
            </a:xfrm>
            <a:custGeom>
              <a:avLst/>
              <a:gdLst>
                <a:gd name="T0" fmla="*/ 0 w 3035"/>
                <a:gd name="T1" fmla="*/ 160 h 381"/>
                <a:gd name="T2" fmla="*/ 0 w 3035"/>
                <a:gd name="T3" fmla="*/ 381 h 381"/>
                <a:gd name="T4" fmla="*/ 3035 w 3035"/>
                <a:gd name="T5" fmla="*/ 377 h 381"/>
                <a:gd name="T6" fmla="*/ 3035 w 3035"/>
                <a:gd name="T7" fmla="*/ 156 h 381"/>
                <a:gd name="T8" fmla="*/ 2832 w 3035"/>
                <a:gd name="T9" fmla="*/ 52 h 381"/>
                <a:gd name="T10" fmla="*/ 2633 w 3035"/>
                <a:gd name="T11" fmla="*/ 134 h 381"/>
                <a:gd name="T12" fmla="*/ 2403 w 3035"/>
                <a:gd name="T13" fmla="*/ 0 h 381"/>
                <a:gd name="T14" fmla="*/ 2247 w 3035"/>
                <a:gd name="T15" fmla="*/ 134 h 381"/>
                <a:gd name="T16" fmla="*/ 2013 w 3035"/>
                <a:gd name="T17" fmla="*/ 70 h 381"/>
                <a:gd name="T18" fmla="*/ 1780 w 3035"/>
                <a:gd name="T19" fmla="*/ 134 h 381"/>
                <a:gd name="T20" fmla="*/ 1554 w 3035"/>
                <a:gd name="T21" fmla="*/ 48 h 381"/>
                <a:gd name="T22" fmla="*/ 1377 w 3035"/>
                <a:gd name="T23" fmla="*/ 152 h 381"/>
                <a:gd name="T24" fmla="*/ 1225 w 3035"/>
                <a:gd name="T25" fmla="*/ 52 h 381"/>
                <a:gd name="T26" fmla="*/ 1048 w 3035"/>
                <a:gd name="T27" fmla="*/ 113 h 381"/>
                <a:gd name="T28" fmla="*/ 892 w 3035"/>
                <a:gd name="T29" fmla="*/ 48 h 381"/>
                <a:gd name="T30" fmla="*/ 710 w 3035"/>
                <a:gd name="T31" fmla="*/ 186 h 381"/>
                <a:gd name="T32" fmla="*/ 559 w 3035"/>
                <a:gd name="T33" fmla="*/ 61 h 381"/>
                <a:gd name="T34" fmla="*/ 355 w 3035"/>
                <a:gd name="T35" fmla="*/ 134 h 381"/>
                <a:gd name="T36" fmla="*/ 195 w 3035"/>
                <a:gd name="T37" fmla="*/ 61 h 381"/>
                <a:gd name="T38" fmla="*/ 0 w 3035"/>
                <a:gd name="T39" fmla="*/ 160 h 381"/>
                <a:gd name="T40" fmla="*/ 0 w 3035"/>
                <a:gd name="T41" fmla="*/ 160 h 38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35"/>
                <a:gd name="T64" fmla="*/ 0 h 381"/>
                <a:gd name="T65" fmla="*/ 3035 w 3035"/>
                <a:gd name="T66" fmla="*/ 381 h 38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35" h="381">
                  <a:moveTo>
                    <a:pt x="0" y="160"/>
                  </a:moveTo>
                  <a:lnTo>
                    <a:pt x="0" y="381"/>
                  </a:lnTo>
                  <a:lnTo>
                    <a:pt x="3035" y="377"/>
                  </a:lnTo>
                  <a:lnTo>
                    <a:pt x="3035" y="156"/>
                  </a:lnTo>
                  <a:lnTo>
                    <a:pt x="2832" y="52"/>
                  </a:lnTo>
                  <a:lnTo>
                    <a:pt x="2633" y="134"/>
                  </a:lnTo>
                  <a:lnTo>
                    <a:pt x="2403" y="0"/>
                  </a:lnTo>
                  <a:lnTo>
                    <a:pt x="2247" y="134"/>
                  </a:lnTo>
                  <a:lnTo>
                    <a:pt x="2013" y="70"/>
                  </a:lnTo>
                  <a:lnTo>
                    <a:pt x="1780" y="134"/>
                  </a:lnTo>
                  <a:lnTo>
                    <a:pt x="1554" y="48"/>
                  </a:lnTo>
                  <a:lnTo>
                    <a:pt x="1377" y="152"/>
                  </a:lnTo>
                  <a:lnTo>
                    <a:pt x="1225" y="52"/>
                  </a:lnTo>
                  <a:lnTo>
                    <a:pt x="1048" y="113"/>
                  </a:lnTo>
                  <a:lnTo>
                    <a:pt x="892" y="48"/>
                  </a:lnTo>
                  <a:lnTo>
                    <a:pt x="710" y="186"/>
                  </a:lnTo>
                  <a:lnTo>
                    <a:pt x="559" y="61"/>
                  </a:lnTo>
                  <a:lnTo>
                    <a:pt x="355" y="134"/>
                  </a:lnTo>
                  <a:lnTo>
                    <a:pt x="195" y="61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1" name="Freeform 17"/>
            <p:cNvSpPr>
              <a:spLocks/>
            </p:cNvSpPr>
            <p:nvPr/>
          </p:nvSpPr>
          <p:spPr bwMode="auto">
            <a:xfrm>
              <a:off x="1239" y="3566"/>
              <a:ext cx="3035" cy="381"/>
            </a:xfrm>
            <a:custGeom>
              <a:avLst/>
              <a:gdLst>
                <a:gd name="T0" fmla="*/ 0 w 3035"/>
                <a:gd name="T1" fmla="*/ 160 h 381"/>
                <a:gd name="T2" fmla="*/ 0 w 3035"/>
                <a:gd name="T3" fmla="*/ 381 h 381"/>
                <a:gd name="T4" fmla="*/ 3035 w 3035"/>
                <a:gd name="T5" fmla="*/ 377 h 381"/>
                <a:gd name="T6" fmla="*/ 3035 w 3035"/>
                <a:gd name="T7" fmla="*/ 156 h 381"/>
                <a:gd name="T8" fmla="*/ 2832 w 3035"/>
                <a:gd name="T9" fmla="*/ 52 h 381"/>
                <a:gd name="T10" fmla="*/ 2633 w 3035"/>
                <a:gd name="T11" fmla="*/ 134 h 381"/>
                <a:gd name="T12" fmla="*/ 2403 w 3035"/>
                <a:gd name="T13" fmla="*/ 0 h 381"/>
                <a:gd name="T14" fmla="*/ 2247 w 3035"/>
                <a:gd name="T15" fmla="*/ 134 h 381"/>
                <a:gd name="T16" fmla="*/ 2013 w 3035"/>
                <a:gd name="T17" fmla="*/ 70 h 381"/>
                <a:gd name="T18" fmla="*/ 1780 w 3035"/>
                <a:gd name="T19" fmla="*/ 134 h 381"/>
                <a:gd name="T20" fmla="*/ 1554 w 3035"/>
                <a:gd name="T21" fmla="*/ 48 h 381"/>
                <a:gd name="T22" fmla="*/ 1377 w 3035"/>
                <a:gd name="T23" fmla="*/ 152 h 381"/>
                <a:gd name="T24" fmla="*/ 1225 w 3035"/>
                <a:gd name="T25" fmla="*/ 52 h 381"/>
                <a:gd name="T26" fmla="*/ 1048 w 3035"/>
                <a:gd name="T27" fmla="*/ 113 h 381"/>
                <a:gd name="T28" fmla="*/ 892 w 3035"/>
                <a:gd name="T29" fmla="*/ 48 h 381"/>
                <a:gd name="T30" fmla="*/ 710 w 3035"/>
                <a:gd name="T31" fmla="*/ 186 h 381"/>
                <a:gd name="T32" fmla="*/ 559 w 3035"/>
                <a:gd name="T33" fmla="*/ 61 h 381"/>
                <a:gd name="T34" fmla="*/ 355 w 3035"/>
                <a:gd name="T35" fmla="*/ 134 h 381"/>
                <a:gd name="T36" fmla="*/ 195 w 3035"/>
                <a:gd name="T37" fmla="*/ 61 h 381"/>
                <a:gd name="T38" fmla="*/ 0 w 3035"/>
                <a:gd name="T39" fmla="*/ 160 h 381"/>
                <a:gd name="T40" fmla="*/ 0 w 3035"/>
                <a:gd name="T41" fmla="*/ 160 h 38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35"/>
                <a:gd name="T64" fmla="*/ 0 h 381"/>
                <a:gd name="T65" fmla="*/ 3035 w 3035"/>
                <a:gd name="T66" fmla="*/ 381 h 38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35" h="381">
                  <a:moveTo>
                    <a:pt x="0" y="160"/>
                  </a:moveTo>
                  <a:lnTo>
                    <a:pt x="0" y="381"/>
                  </a:lnTo>
                  <a:lnTo>
                    <a:pt x="3035" y="377"/>
                  </a:lnTo>
                  <a:lnTo>
                    <a:pt x="3035" y="156"/>
                  </a:lnTo>
                  <a:lnTo>
                    <a:pt x="2832" y="52"/>
                  </a:lnTo>
                  <a:lnTo>
                    <a:pt x="2633" y="134"/>
                  </a:lnTo>
                  <a:lnTo>
                    <a:pt x="2403" y="0"/>
                  </a:lnTo>
                  <a:lnTo>
                    <a:pt x="2247" y="134"/>
                  </a:lnTo>
                  <a:lnTo>
                    <a:pt x="2013" y="70"/>
                  </a:lnTo>
                  <a:lnTo>
                    <a:pt x="1780" y="134"/>
                  </a:lnTo>
                  <a:lnTo>
                    <a:pt x="1554" y="48"/>
                  </a:lnTo>
                  <a:lnTo>
                    <a:pt x="1377" y="152"/>
                  </a:lnTo>
                  <a:lnTo>
                    <a:pt x="1225" y="52"/>
                  </a:lnTo>
                  <a:lnTo>
                    <a:pt x="1048" y="113"/>
                  </a:lnTo>
                  <a:lnTo>
                    <a:pt x="892" y="48"/>
                  </a:lnTo>
                  <a:lnTo>
                    <a:pt x="710" y="186"/>
                  </a:lnTo>
                  <a:lnTo>
                    <a:pt x="559" y="61"/>
                  </a:lnTo>
                  <a:lnTo>
                    <a:pt x="355" y="134"/>
                  </a:lnTo>
                  <a:lnTo>
                    <a:pt x="195" y="61"/>
                  </a:lnTo>
                  <a:lnTo>
                    <a:pt x="0" y="16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2" name="Rectangle 18"/>
            <p:cNvSpPr>
              <a:spLocks noChangeArrowheads="1"/>
            </p:cNvSpPr>
            <p:nvPr/>
          </p:nvSpPr>
          <p:spPr bwMode="auto">
            <a:xfrm>
              <a:off x="2607" y="3272"/>
              <a:ext cx="355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b="0">
                  <a:solidFill>
                    <a:srgbClr val="000000"/>
                  </a:solidFill>
                </a:rPr>
                <a:t>Data</a:t>
              </a:r>
              <a:endParaRPr lang="en-US"/>
            </a:p>
          </p:txBody>
        </p:sp>
        <p:sp>
          <p:nvSpPr>
            <p:cNvPr id="62483" name="Rectangle 19"/>
            <p:cNvSpPr>
              <a:spLocks noChangeArrowheads="1"/>
            </p:cNvSpPr>
            <p:nvPr/>
          </p:nvSpPr>
          <p:spPr bwMode="auto">
            <a:xfrm>
              <a:off x="1200" y="2212"/>
              <a:ext cx="143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b="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62484" name="Rectangle 20"/>
            <p:cNvSpPr>
              <a:spLocks noChangeArrowheads="1"/>
            </p:cNvSpPr>
            <p:nvPr/>
          </p:nvSpPr>
          <p:spPr bwMode="auto">
            <a:xfrm>
              <a:off x="2672" y="2212"/>
              <a:ext cx="221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b="0">
                  <a:solidFill>
                    <a:srgbClr val="000000"/>
                  </a:solidFill>
                </a:rPr>
                <a:t>16</a:t>
              </a:r>
              <a:endParaRPr lang="en-US"/>
            </a:p>
          </p:txBody>
        </p:sp>
        <p:sp>
          <p:nvSpPr>
            <p:cNvPr id="62485" name="Rectangle 21"/>
            <p:cNvSpPr>
              <a:spLocks noChangeArrowheads="1"/>
            </p:cNvSpPr>
            <p:nvPr/>
          </p:nvSpPr>
          <p:spPr bwMode="auto">
            <a:xfrm>
              <a:off x="4188" y="2212"/>
              <a:ext cx="221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b="0">
                  <a:solidFill>
                    <a:srgbClr val="000000"/>
                  </a:solidFill>
                </a:rPr>
                <a:t>31</a:t>
              </a:r>
              <a:endParaRPr lang="en-US"/>
            </a:p>
          </p:txBody>
        </p:sp>
      </p:grpSp>
      <p:sp>
        <p:nvSpPr>
          <p:cNvPr id="22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13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7500" y="6248400"/>
            <a:ext cx="5332413" cy="457200"/>
          </a:xfrm>
        </p:spPr>
        <p:txBody>
          <a:bodyPr anchor="ctr" anchorCtr="0"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</a:t>
            </a:r>
            <a:r>
              <a:rPr lang="en-US" b="0" dirty="0" smtClean="0">
                <a:latin typeface="+mj-lt"/>
              </a:rPr>
              <a:t>: Transport Protocols</a:t>
            </a:r>
            <a:endParaRPr lang="en-US" b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reeform 2"/>
          <p:cNvSpPr>
            <a:spLocks/>
          </p:cNvSpPr>
          <p:nvPr/>
        </p:nvSpPr>
        <p:spPr bwMode="auto">
          <a:xfrm>
            <a:off x="2855913" y="2600325"/>
            <a:ext cx="736600" cy="492125"/>
          </a:xfrm>
          <a:custGeom>
            <a:avLst/>
            <a:gdLst>
              <a:gd name="T0" fmla="*/ 490 w 494"/>
              <a:gd name="T1" fmla="*/ 326 h 330"/>
              <a:gd name="T2" fmla="*/ 0 w 494"/>
              <a:gd name="T3" fmla="*/ 330 h 330"/>
              <a:gd name="T4" fmla="*/ 0 w 494"/>
              <a:gd name="T5" fmla="*/ 0 h 330"/>
              <a:gd name="T6" fmla="*/ 494 w 494"/>
              <a:gd name="T7" fmla="*/ 0 h 330"/>
              <a:gd name="T8" fmla="*/ 494 w 494"/>
              <a:gd name="T9" fmla="*/ 330 h 330"/>
              <a:gd name="T10" fmla="*/ 494 w 494"/>
              <a:gd name="T11" fmla="*/ 330 h 330"/>
              <a:gd name="T12" fmla="*/ 490 w 494"/>
              <a:gd name="T13" fmla="*/ 326 h 33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4"/>
              <a:gd name="T22" fmla="*/ 0 h 330"/>
              <a:gd name="T23" fmla="*/ 494 w 494"/>
              <a:gd name="T24" fmla="*/ 330 h 33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4" h="330">
                <a:moveTo>
                  <a:pt x="490" y="326"/>
                </a:moveTo>
                <a:lnTo>
                  <a:pt x="0" y="330"/>
                </a:lnTo>
                <a:lnTo>
                  <a:pt x="0" y="0"/>
                </a:lnTo>
                <a:lnTo>
                  <a:pt x="494" y="0"/>
                </a:lnTo>
                <a:lnTo>
                  <a:pt x="494" y="330"/>
                </a:lnTo>
                <a:lnTo>
                  <a:pt x="490" y="326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1" name="Freeform 3"/>
          <p:cNvSpPr>
            <a:spLocks/>
          </p:cNvSpPr>
          <p:nvPr/>
        </p:nvSpPr>
        <p:spPr bwMode="auto">
          <a:xfrm>
            <a:off x="4162425" y="2600325"/>
            <a:ext cx="735013" cy="982663"/>
          </a:xfrm>
          <a:custGeom>
            <a:avLst/>
            <a:gdLst>
              <a:gd name="T0" fmla="*/ 494 w 494"/>
              <a:gd name="T1" fmla="*/ 656 h 659"/>
              <a:gd name="T2" fmla="*/ 0 w 494"/>
              <a:gd name="T3" fmla="*/ 659 h 659"/>
              <a:gd name="T4" fmla="*/ 0 w 494"/>
              <a:gd name="T5" fmla="*/ 0 h 659"/>
              <a:gd name="T6" fmla="*/ 494 w 494"/>
              <a:gd name="T7" fmla="*/ 0 h 659"/>
              <a:gd name="T8" fmla="*/ 494 w 494"/>
              <a:gd name="T9" fmla="*/ 659 h 659"/>
              <a:gd name="T10" fmla="*/ 494 w 494"/>
              <a:gd name="T11" fmla="*/ 659 h 659"/>
              <a:gd name="T12" fmla="*/ 494 w 494"/>
              <a:gd name="T13" fmla="*/ 656 h 6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4"/>
              <a:gd name="T22" fmla="*/ 0 h 659"/>
              <a:gd name="T23" fmla="*/ 494 w 494"/>
              <a:gd name="T24" fmla="*/ 659 h 65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4" h="659">
                <a:moveTo>
                  <a:pt x="494" y="656"/>
                </a:moveTo>
                <a:lnTo>
                  <a:pt x="0" y="659"/>
                </a:lnTo>
                <a:lnTo>
                  <a:pt x="0" y="0"/>
                </a:lnTo>
                <a:lnTo>
                  <a:pt x="494" y="0"/>
                </a:lnTo>
                <a:lnTo>
                  <a:pt x="494" y="659"/>
                </a:lnTo>
                <a:lnTo>
                  <a:pt x="494" y="656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2" name="Freeform 4"/>
          <p:cNvSpPr>
            <a:spLocks/>
          </p:cNvSpPr>
          <p:nvPr/>
        </p:nvSpPr>
        <p:spPr bwMode="auto">
          <a:xfrm>
            <a:off x="5472113" y="2600325"/>
            <a:ext cx="736600" cy="246063"/>
          </a:xfrm>
          <a:custGeom>
            <a:avLst/>
            <a:gdLst>
              <a:gd name="T0" fmla="*/ 494 w 494"/>
              <a:gd name="T1" fmla="*/ 162 h 165"/>
              <a:gd name="T2" fmla="*/ 0 w 494"/>
              <a:gd name="T3" fmla="*/ 165 h 165"/>
              <a:gd name="T4" fmla="*/ 0 w 494"/>
              <a:gd name="T5" fmla="*/ 0 h 165"/>
              <a:gd name="T6" fmla="*/ 494 w 494"/>
              <a:gd name="T7" fmla="*/ 0 h 165"/>
              <a:gd name="T8" fmla="*/ 494 w 494"/>
              <a:gd name="T9" fmla="*/ 165 h 165"/>
              <a:gd name="T10" fmla="*/ 494 w 494"/>
              <a:gd name="T11" fmla="*/ 165 h 165"/>
              <a:gd name="T12" fmla="*/ 494 w 494"/>
              <a:gd name="T13" fmla="*/ 162 h 1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4"/>
              <a:gd name="T22" fmla="*/ 0 h 165"/>
              <a:gd name="T23" fmla="*/ 494 w 494"/>
              <a:gd name="T24" fmla="*/ 165 h 1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4" h="165">
                <a:moveTo>
                  <a:pt x="494" y="162"/>
                </a:moveTo>
                <a:lnTo>
                  <a:pt x="0" y="165"/>
                </a:lnTo>
                <a:lnTo>
                  <a:pt x="0" y="0"/>
                </a:lnTo>
                <a:lnTo>
                  <a:pt x="494" y="0"/>
                </a:lnTo>
                <a:lnTo>
                  <a:pt x="494" y="165"/>
                </a:lnTo>
                <a:lnTo>
                  <a:pt x="494" y="16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2806700" y="1638300"/>
            <a:ext cx="8683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</a:rPr>
              <a:t>Application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2963863" y="1835150"/>
            <a:ext cx="6207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</a:rPr>
              <a:t>process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63495" name="Freeform 7"/>
          <p:cNvSpPr>
            <a:spLocks/>
          </p:cNvSpPr>
          <p:nvPr/>
        </p:nvSpPr>
        <p:spPr bwMode="auto">
          <a:xfrm>
            <a:off x="2693988" y="1574800"/>
            <a:ext cx="1058862" cy="534988"/>
          </a:xfrm>
          <a:custGeom>
            <a:avLst/>
            <a:gdLst>
              <a:gd name="T0" fmla="*/ 711 w 711"/>
              <a:gd name="T1" fmla="*/ 316 h 359"/>
              <a:gd name="T2" fmla="*/ 711 w 711"/>
              <a:gd name="T3" fmla="*/ 323 h 359"/>
              <a:gd name="T4" fmla="*/ 711 w 711"/>
              <a:gd name="T5" fmla="*/ 329 h 359"/>
              <a:gd name="T6" fmla="*/ 708 w 711"/>
              <a:gd name="T7" fmla="*/ 336 h 359"/>
              <a:gd name="T8" fmla="*/ 705 w 711"/>
              <a:gd name="T9" fmla="*/ 343 h 359"/>
              <a:gd name="T10" fmla="*/ 701 w 711"/>
              <a:gd name="T11" fmla="*/ 346 h 359"/>
              <a:gd name="T12" fmla="*/ 695 w 711"/>
              <a:gd name="T13" fmla="*/ 349 h 359"/>
              <a:gd name="T14" fmla="*/ 688 w 711"/>
              <a:gd name="T15" fmla="*/ 353 h 359"/>
              <a:gd name="T16" fmla="*/ 685 w 711"/>
              <a:gd name="T17" fmla="*/ 356 h 359"/>
              <a:gd name="T18" fmla="*/ 678 w 711"/>
              <a:gd name="T19" fmla="*/ 359 h 359"/>
              <a:gd name="T20" fmla="*/ 672 w 711"/>
              <a:gd name="T21" fmla="*/ 359 h 359"/>
              <a:gd name="T22" fmla="*/ 39 w 711"/>
              <a:gd name="T23" fmla="*/ 359 h 359"/>
              <a:gd name="T24" fmla="*/ 33 w 711"/>
              <a:gd name="T25" fmla="*/ 359 h 359"/>
              <a:gd name="T26" fmla="*/ 26 w 711"/>
              <a:gd name="T27" fmla="*/ 356 h 359"/>
              <a:gd name="T28" fmla="*/ 20 w 711"/>
              <a:gd name="T29" fmla="*/ 353 h 359"/>
              <a:gd name="T30" fmla="*/ 16 w 711"/>
              <a:gd name="T31" fmla="*/ 349 h 359"/>
              <a:gd name="T32" fmla="*/ 10 w 711"/>
              <a:gd name="T33" fmla="*/ 346 h 359"/>
              <a:gd name="T34" fmla="*/ 7 w 711"/>
              <a:gd name="T35" fmla="*/ 343 h 359"/>
              <a:gd name="T36" fmla="*/ 3 w 711"/>
              <a:gd name="T37" fmla="*/ 336 h 359"/>
              <a:gd name="T38" fmla="*/ 0 w 711"/>
              <a:gd name="T39" fmla="*/ 329 h 359"/>
              <a:gd name="T40" fmla="*/ 0 w 711"/>
              <a:gd name="T41" fmla="*/ 323 h 359"/>
              <a:gd name="T42" fmla="*/ 0 w 711"/>
              <a:gd name="T43" fmla="*/ 316 h 359"/>
              <a:gd name="T44" fmla="*/ 0 w 711"/>
              <a:gd name="T45" fmla="*/ 43 h 359"/>
              <a:gd name="T46" fmla="*/ 0 w 711"/>
              <a:gd name="T47" fmla="*/ 36 h 359"/>
              <a:gd name="T48" fmla="*/ 0 w 711"/>
              <a:gd name="T49" fmla="*/ 30 h 359"/>
              <a:gd name="T50" fmla="*/ 3 w 711"/>
              <a:gd name="T51" fmla="*/ 23 h 359"/>
              <a:gd name="T52" fmla="*/ 7 w 711"/>
              <a:gd name="T53" fmla="*/ 17 h 359"/>
              <a:gd name="T54" fmla="*/ 10 w 711"/>
              <a:gd name="T55" fmla="*/ 13 h 359"/>
              <a:gd name="T56" fmla="*/ 16 w 711"/>
              <a:gd name="T57" fmla="*/ 10 h 359"/>
              <a:gd name="T58" fmla="*/ 20 w 711"/>
              <a:gd name="T59" fmla="*/ 7 h 359"/>
              <a:gd name="T60" fmla="*/ 26 w 711"/>
              <a:gd name="T61" fmla="*/ 3 h 359"/>
              <a:gd name="T62" fmla="*/ 33 w 711"/>
              <a:gd name="T63" fmla="*/ 3 h 359"/>
              <a:gd name="T64" fmla="*/ 39 w 711"/>
              <a:gd name="T65" fmla="*/ 0 h 359"/>
              <a:gd name="T66" fmla="*/ 672 w 711"/>
              <a:gd name="T67" fmla="*/ 0 h 359"/>
              <a:gd name="T68" fmla="*/ 678 w 711"/>
              <a:gd name="T69" fmla="*/ 3 h 359"/>
              <a:gd name="T70" fmla="*/ 685 w 711"/>
              <a:gd name="T71" fmla="*/ 3 h 359"/>
              <a:gd name="T72" fmla="*/ 688 w 711"/>
              <a:gd name="T73" fmla="*/ 7 h 359"/>
              <a:gd name="T74" fmla="*/ 695 w 711"/>
              <a:gd name="T75" fmla="*/ 10 h 359"/>
              <a:gd name="T76" fmla="*/ 701 w 711"/>
              <a:gd name="T77" fmla="*/ 13 h 359"/>
              <a:gd name="T78" fmla="*/ 705 w 711"/>
              <a:gd name="T79" fmla="*/ 17 h 359"/>
              <a:gd name="T80" fmla="*/ 708 w 711"/>
              <a:gd name="T81" fmla="*/ 23 h 359"/>
              <a:gd name="T82" fmla="*/ 711 w 711"/>
              <a:gd name="T83" fmla="*/ 30 h 359"/>
              <a:gd name="T84" fmla="*/ 711 w 711"/>
              <a:gd name="T85" fmla="*/ 36 h 359"/>
              <a:gd name="T86" fmla="*/ 711 w 711"/>
              <a:gd name="T87" fmla="*/ 43 h 359"/>
              <a:gd name="T88" fmla="*/ 711 w 711"/>
              <a:gd name="T89" fmla="*/ 316 h 359"/>
              <a:gd name="T90" fmla="*/ 711 w 711"/>
              <a:gd name="T91" fmla="*/ 316 h 35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711"/>
              <a:gd name="T139" fmla="*/ 0 h 359"/>
              <a:gd name="T140" fmla="*/ 711 w 711"/>
              <a:gd name="T141" fmla="*/ 359 h 359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711" h="359">
                <a:moveTo>
                  <a:pt x="711" y="316"/>
                </a:moveTo>
                <a:lnTo>
                  <a:pt x="711" y="323"/>
                </a:lnTo>
                <a:lnTo>
                  <a:pt x="711" y="329"/>
                </a:lnTo>
                <a:lnTo>
                  <a:pt x="708" y="336"/>
                </a:lnTo>
                <a:lnTo>
                  <a:pt x="705" y="343"/>
                </a:lnTo>
                <a:lnTo>
                  <a:pt x="701" y="346"/>
                </a:lnTo>
                <a:lnTo>
                  <a:pt x="695" y="349"/>
                </a:lnTo>
                <a:lnTo>
                  <a:pt x="688" y="353"/>
                </a:lnTo>
                <a:lnTo>
                  <a:pt x="685" y="356"/>
                </a:lnTo>
                <a:lnTo>
                  <a:pt x="678" y="359"/>
                </a:lnTo>
                <a:lnTo>
                  <a:pt x="672" y="359"/>
                </a:lnTo>
                <a:lnTo>
                  <a:pt x="39" y="359"/>
                </a:lnTo>
                <a:lnTo>
                  <a:pt x="33" y="359"/>
                </a:lnTo>
                <a:lnTo>
                  <a:pt x="26" y="356"/>
                </a:lnTo>
                <a:lnTo>
                  <a:pt x="20" y="353"/>
                </a:lnTo>
                <a:lnTo>
                  <a:pt x="16" y="349"/>
                </a:lnTo>
                <a:lnTo>
                  <a:pt x="10" y="346"/>
                </a:lnTo>
                <a:lnTo>
                  <a:pt x="7" y="343"/>
                </a:lnTo>
                <a:lnTo>
                  <a:pt x="3" y="336"/>
                </a:lnTo>
                <a:lnTo>
                  <a:pt x="0" y="329"/>
                </a:lnTo>
                <a:lnTo>
                  <a:pt x="0" y="323"/>
                </a:lnTo>
                <a:lnTo>
                  <a:pt x="0" y="316"/>
                </a:lnTo>
                <a:lnTo>
                  <a:pt x="0" y="43"/>
                </a:lnTo>
                <a:lnTo>
                  <a:pt x="0" y="36"/>
                </a:lnTo>
                <a:lnTo>
                  <a:pt x="0" y="30"/>
                </a:lnTo>
                <a:lnTo>
                  <a:pt x="3" y="23"/>
                </a:lnTo>
                <a:lnTo>
                  <a:pt x="7" y="17"/>
                </a:lnTo>
                <a:lnTo>
                  <a:pt x="10" y="13"/>
                </a:lnTo>
                <a:lnTo>
                  <a:pt x="16" y="10"/>
                </a:lnTo>
                <a:lnTo>
                  <a:pt x="20" y="7"/>
                </a:lnTo>
                <a:lnTo>
                  <a:pt x="26" y="3"/>
                </a:lnTo>
                <a:lnTo>
                  <a:pt x="33" y="3"/>
                </a:lnTo>
                <a:lnTo>
                  <a:pt x="39" y="0"/>
                </a:lnTo>
                <a:lnTo>
                  <a:pt x="672" y="0"/>
                </a:lnTo>
                <a:lnTo>
                  <a:pt x="678" y="3"/>
                </a:lnTo>
                <a:lnTo>
                  <a:pt x="685" y="3"/>
                </a:lnTo>
                <a:lnTo>
                  <a:pt x="688" y="7"/>
                </a:lnTo>
                <a:lnTo>
                  <a:pt x="695" y="10"/>
                </a:lnTo>
                <a:lnTo>
                  <a:pt x="701" y="13"/>
                </a:lnTo>
                <a:lnTo>
                  <a:pt x="705" y="17"/>
                </a:lnTo>
                <a:lnTo>
                  <a:pt x="708" y="23"/>
                </a:lnTo>
                <a:lnTo>
                  <a:pt x="711" y="30"/>
                </a:lnTo>
                <a:lnTo>
                  <a:pt x="711" y="36"/>
                </a:lnTo>
                <a:lnTo>
                  <a:pt x="711" y="43"/>
                </a:lnTo>
                <a:lnTo>
                  <a:pt x="711" y="316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 flipV="1">
            <a:off x="3217863" y="2197100"/>
            <a:ext cx="6350" cy="3984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7" name="Freeform 9"/>
          <p:cNvSpPr>
            <a:spLocks/>
          </p:cNvSpPr>
          <p:nvPr/>
        </p:nvSpPr>
        <p:spPr bwMode="auto">
          <a:xfrm>
            <a:off x="3194050" y="2109788"/>
            <a:ext cx="58738" cy="109537"/>
          </a:xfrm>
          <a:custGeom>
            <a:avLst/>
            <a:gdLst>
              <a:gd name="T0" fmla="*/ 36 w 39"/>
              <a:gd name="T1" fmla="*/ 73 h 73"/>
              <a:gd name="T2" fmla="*/ 20 w 39"/>
              <a:gd name="T3" fmla="*/ 0 h 73"/>
              <a:gd name="T4" fmla="*/ 0 w 39"/>
              <a:gd name="T5" fmla="*/ 73 h 73"/>
              <a:gd name="T6" fmla="*/ 39 w 39"/>
              <a:gd name="T7" fmla="*/ 73 h 73"/>
              <a:gd name="T8" fmla="*/ 39 w 39"/>
              <a:gd name="T9" fmla="*/ 73 h 73"/>
              <a:gd name="T10" fmla="*/ 36 w 39"/>
              <a:gd name="T11" fmla="*/ 73 h 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9"/>
              <a:gd name="T19" fmla="*/ 0 h 73"/>
              <a:gd name="T20" fmla="*/ 39 w 39"/>
              <a:gd name="T21" fmla="*/ 73 h 7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9" h="73">
                <a:moveTo>
                  <a:pt x="36" y="73"/>
                </a:moveTo>
                <a:lnTo>
                  <a:pt x="20" y="0"/>
                </a:lnTo>
                <a:lnTo>
                  <a:pt x="0" y="73"/>
                </a:lnTo>
                <a:lnTo>
                  <a:pt x="39" y="73"/>
                </a:lnTo>
                <a:lnTo>
                  <a:pt x="36" y="7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 flipV="1">
            <a:off x="3302000" y="4613275"/>
            <a:ext cx="1228725" cy="6873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9" name="Freeform 11"/>
          <p:cNvSpPr>
            <a:spLocks/>
          </p:cNvSpPr>
          <p:nvPr/>
        </p:nvSpPr>
        <p:spPr bwMode="auto">
          <a:xfrm>
            <a:off x="3224213" y="4568825"/>
            <a:ext cx="107950" cy="77788"/>
          </a:xfrm>
          <a:custGeom>
            <a:avLst/>
            <a:gdLst>
              <a:gd name="T0" fmla="*/ 72 w 72"/>
              <a:gd name="T1" fmla="*/ 16 h 52"/>
              <a:gd name="T2" fmla="*/ 0 w 72"/>
              <a:gd name="T3" fmla="*/ 0 h 52"/>
              <a:gd name="T4" fmla="*/ 52 w 72"/>
              <a:gd name="T5" fmla="*/ 52 h 52"/>
              <a:gd name="T6" fmla="*/ 72 w 72"/>
              <a:gd name="T7" fmla="*/ 20 h 52"/>
              <a:gd name="T8" fmla="*/ 72 w 72"/>
              <a:gd name="T9" fmla="*/ 20 h 52"/>
              <a:gd name="T10" fmla="*/ 72 w 72"/>
              <a:gd name="T11" fmla="*/ 16 h 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"/>
              <a:gd name="T19" fmla="*/ 0 h 52"/>
              <a:gd name="T20" fmla="*/ 72 w 72"/>
              <a:gd name="T21" fmla="*/ 52 h 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" h="52">
                <a:moveTo>
                  <a:pt x="72" y="16"/>
                </a:moveTo>
                <a:lnTo>
                  <a:pt x="0" y="0"/>
                </a:lnTo>
                <a:lnTo>
                  <a:pt x="52" y="52"/>
                </a:lnTo>
                <a:lnTo>
                  <a:pt x="72" y="20"/>
                </a:lnTo>
                <a:lnTo>
                  <a:pt x="72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 flipV="1">
            <a:off x="4530725" y="4613275"/>
            <a:ext cx="1230313" cy="6873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1" name="Freeform 13"/>
          <p:cNvSpPr>
            <a:spLocks/>
          </p:cNvSpPr>
          <p:nvPr/>
        </p:nvSpPr>
        <p:spPr bwMode="auto">
          <a:xfrm>
            <a:off x="5727700" y="4568825"/>
            <a:ext cx="112713" cy="77788"/>
          </a:xfrm>
          <a:custGeom>
            <a:avLst/>
            <a:gdLst>
              <a:gd name="T0" fmla="*/ 0 w 76"/>
              <a:gd name="T1" fmla="*/ 16 h 52"/>
              <a:gd name="T2" fmla="*/ 76 w 76"/>
              <a:gd name="T3" fmla="*/ 0 h 52"/>
              <a:gd name="T4" fmla="*/ 20 w 76"/>
              <a:gd name="T5" fmla="*/ 52 h 52"/>
              <a:gd name="T6" fmla="*/ 3 w 76"/>
              <a:gd name="T7" fmla="*/ 20 h 52"/>
              <a:gd name="T8" fmla="*/ 3 w 76"/>
              <a:gd name="T9" fmla="*/ 20 h 52"/>
              <a:gd name="T10" fmla="*/ 0 w 76"/>
              <a:gd name="T11" fmla="*/ 16 h 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6"/>
              <a:gd name="T19" fmla="*/ 0 h 52"/>
              <a:gd name="T20" fmla="*/ 76 w 76"/>
              <a:gd name="T21" fmla="*/ 52 h 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6" h="52">
                <a:moveTo>
                  <a:pt x="0" y="16"/>
                </a:moveTo>
                <a:lnTo>
                  <a:pt x="76" y="0"/>
                </a:lnTo>
                <a:lnTo>
                  <a:pt x="20" y="52"/>
                </a:lnTo>
                <a:lnTo>
                  <a:pt x="3" y="20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2" name="Freeform 14"/>
          <p:cNvSpPr>
            <a:spLocks/>
          </p:cNvSpPr>
          <p:nvPr/>
        </p:nvSpPr>
        <p:spPr bwMode="auto">
          <a:xfrm>
            <a:off x="2855913" y="2600325"/>
            <a:ext cx="736600" cy="1965325"/>
          </a:xfrm>
          <a:custGeom>
            <a:avLst/>
            <a:gdLst>
              <a:gd name="T0" fmla="*/ 490 w 494"/>
              <a:gd name="T1" fmla="*/ 1314 h 1318"/>
              <a:gd name="T2" fmla="*/ 0 w 494"/>
              <a:gd name="T3" fmla="*/ 1318 h 1318"/>
              <a:gd name="T4" fmla="*/ 0 w 494"/>
              <a:gd name="T5" fmla="*/ 0 h 1318"/>
              <a:gd name="T6" fmla="*/ 494 w 494"/>
              <a:gd name="T7" fmla="*/ 0 h 1318"/>
              <a:gd name="T8" fmla="*/ 494 w 494"/>
              <a:gd name="T9" fmla="*/ 1318 h 1318"/>
              <a:gd name="T10" fmla="*/ 494 w 494"/>
              <a:gd name="T11" fmla="*/ 1318 h 13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4"/>
              <a:gd name="T19" fmla="*/ 0 h 1318"/>
              <a:gd name="T20" fmla="*/ 494 w 494"/>
              <a:gd name="T21" fmla="*/ 1318 h 13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4" h="1318">
                <a:moveTo>
                  <a:pt x="490" y="1314"/>
                </a:moveTo>
                <a:lnTo>
                  <a:pt x="0" y="1318"/>
                </a:lnTo>
                <a:lnTo>
                  <a:pt x="0" y="0"/>
                </a:lnTo>
                <a:lnTo>
                  <a:pt x="494" y="0"/>
                </a:lnTo>
                <a:lnTo>
                  <a:pt x="494" y="1318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>
            <a:off x="2841625" y="2843213"/>
            <a:ext cx="785813" cy="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>
            <a:off x="2849563" y="3086100"/>
            <a:ext cx="742950" cy="63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>
            <a:off x="2849563" y="3332163"/>
            <a:ext cx="742950" cy="47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 flipV="1">
            <a:off x="2841625" y="3559175"/>
            <a:ext cx="785813" cy="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7" name="Line 19"/>
          <p:cNvSpPr>
            <a:spLocks noChangeShapeType="1"/>
          </p:cNvSpPr>
          <p:nvPr/>
        </p:nvSpPr>
        <p:spPr bwMode="auto">
          <a:xfrm>
            <a:off x="2841625" y="3844925"/>
            <a:ext cx="785813" cy="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8" name="Line 20"/>
          <p:cNvSpPr>
            <a:spLocks noChangeShapeType="1"/>
          </p:cNvSpPr>
          <p:nvPr/>
        </p:nvSpPr>
        <p:spPr bwMode="auto">
          <a:xfrm>
            <a:off x="2849563" y="4068763"/>
            <a:ext cx="742950" cy="47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9" name="Rectangle 21"/>
          <p:cNvSpPr>
            <a:spLocks noChangeArrowheads="1"/>
          </p:cNvSpPr>
          <p:nvPr/>
        </p:nvSpPr>
        <p:spPr bwMode="auto">
          <a:xfrm>
            <a:off x="4116388" y="1638300"/>
            <a:ext cx="8683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</a:rPr>
              <a:t>Application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63510" name="Rectangle 22"/>
          <p:cNvSpPr>
            <a:spLocks noChangeArrowheads="1"/>
          </p:cNvSpPr>
          <p:nvPr/>
        </p:nvSpPr>
        <p:spPr bwMode="auto">
          <a:xfrm>
            <a:off x="4273550" y="1835150"/>
            <a:ext cx="6207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</a:rPr>
              <a:t>process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63511" name="Freeform 23"/>
          <p:cNvSpPr>
            <a:spLocks/>
          </p:cNvSpPr>
          <p:nvPr/>
        </p:nvSpPr>
        <p:spPr bwMode="auto">
          <a:xfrm>
            <a:off x="3998913" y="1574800"/>
            <a:ext cx="1065212" cy="534988"/>
          </a:xfrm>
          <a:custGeom>
            <a:avLst/>
            <a:gdLst>
              <a:gd name="T0" fmla="*/ 711 w 714"/>
              <a:gd name="T1" fmla="*/ 316 h 359"/>
              <a:gd name="T2" fmla="*/ 714 w 714"/>
              <a:gd name="T3" fmla="*/ 323 h 359"/>
              <a:gd name="T4" fmla="*/ 711 w 714"/>
              <a:gd name="T5" fmla="*/ 329 h 359"/>
              <a:gd name="T6" fmla="*/ 708 w 714"/>
              <a:gd name="T7" fmla="*/ 336 h 359"/>
              <a:gd name="T8" fmla="*/ 705 w 714"/>
              <a:gd name="T9" fmla="*/ 343 h 359"/>
              <a:gd name="T10" fmla="*/ 701 w 714"/>
              <a:gd name="T11" fmla="*/ 346 h 359"/>
              <a:gd name="T12" fmla="*/ 698 w 714"/>
              <a:gd name="T13" fmla="*/ 349 h 359"/>
              <a:gd name="T14" fmla="*/ 691 w 714"/>
              <a:gd name="T15" fmla="*/ 353 h 359"/>
              <a:gd name="T16" fmla="*/ 685 w 714"/>
              <a:gd name="T17" fmla="*/ 356 h 359"/>
              <a:gd name="T18" fmla="*/ 678 w 714"/>
              <a:gd name="T19" fmla="*/ 359 h 359"/>
              <a:gd name="T20" fmla="*/ 672 w 714"/>
              <a:gd name="T21" fmla="*/ 359 h 359"/>
              <a:gd name="T22" fmla="*/ 43 w 714"/>
              <a:gd name="T23" fmla="*/ 359 h 359"/>
              <a:gd name="T24" fmla="*/ 36 w 714"/>
              <a:gd name="T25" fmla="*/ 359 h 359"/>
              <a:gd name="T26" fmla="*/ 30 w 714"/>
              <a:gd name="T27" fmla="*/ 356 h 359"/>
              <a:gd name="T28" fmla="*/ 23 w 714"/>
              <a:gd name="T29" fmla="*/ 353 h 359"/>
              <a:gd name="T30" fmla="*/ 16 w 714"/>
              <a:gd name="T31" fmla="*/ 349 h 359"/>
              <a:gd name="T32" fmla="*/ 13 w 714"/>
              <a:gd name="T33" fmla="*/ 346 h 359"/>
              <a:gd name="T34" fmla="*/ 10 w 714"/>
              <a:gd name="T35" fmla="*/ 343 h 359"/>
              <a:gd name="T36" fmla="*/ 6 w 714"/>
              <a:gd name="T37" fmla="*/ 336 h 359"/>
              <a:gd name="T38" fmla="*/ 3 w 714"/>
              <a:gd name="T39" fmla="*/ 329 h 359"/>
              <a:gd name="T40" fmla="*/ 0 w 714"/>
              <a:gd name="T41" fmla="*/ 323 h 359"/>
              <a:gd name="T42" fmla="*/ 0 w 714"/>
              <a:gd name="T43" fmla="*/ 316 h 359"/>
              <a:gd name="T44" fmla="*/ 0 w 714"/>
              <a:gd name="T45" fmla="*/ 43 h 359"/>
              <a:gd name="T46" fmla="*/ 0 w 714"/>
              <a:gd name="T47" fmla="*/ 36 h 359"/>
              <a:gd name="T48" fmla="*/ 3 w 714"/>
              <a:gd name="T49" fmla="*/ 30 h 359"/>
              <a:gd name="T50" fmla="*/ 6 w 714"/>
              <a:gd name="T51" fmla="*/ 23 h 359"/>
              <a:gd name="T52" fmla="*/ 10 w 714"/>
              <a:gd name="T53" fmla="*/ 17 h 359"/>
              <a:gd name="T54" fmla="*/ 13 w 714"/>
              <a:gd name="T55" fmla="*/ 13 h 359"/>
              <a:gd name="T56" fmla="*/ 16 w 714"/>
              <a:gd name="T57" fmla="*/ 10 h 359"/>
              <a:gd name="T58" fmla="*/ 23 w 714"/>
              <a:gd name="T59" fmla="*/ 7 h 359"/>
              <a:gd name="T60" fmla="*/ 30 w 714"/>
              <a:gd name="T61" fmla="*/ 3 h 359"/>
              <a:gd name="T62" fmla="*/ 36 w 714"/>
              <a:gd name="T63" fmla="*/ 3 h 359"/>
              <a:gd name="T64" fmla="*/ 43 w 714"/>
              <a:gd name="T65" fmla="*/ 0 h 359"/>
              <a:gd name="T66" fmla="*/ 672 w 714"/>
              <a:gd name="T67" fmla="*/ 0 h 359"/>
              <a:gd name="T68" fmla="*/ 678 w 714"/>
              <a:gd name="T69" fmla="*/ 3 h 359"/>
              <a:gd name="T70" fmla="*/ 685 w 714"/>
              <a:gd name="T71" fmla="*/ 3 h 359"/>
              <a:gd name="T72" fmla="*/ 691 w 714"/>
              <a:gd name="T73" fmla="*/ 7 h 359"/>
              <a:gd name="T74" fmla="*/ 698 w 714"/>
              <a:gd name="T75" fmla="*/ 10 h 359"/>
              <a:gd name="T76" fmla="*/ 701 w 714"/>
              <a:gd name="T77" fmla="*/ 13 h 359"/>
              <a:gd name="T78" fmla="*/ 705 w 714"/>
              <a:gd name="T79" fmla="*/ 17 h 359"/>
              <a:gd name="T80" fmla="*/ 708 w 714"/>
              <a:gd name="T81" fmla="*/ 23 h 359"/>
              <a:gd name="T82" fmla="*/ 711 w 714"/>
              <a:gd name="T83" fmla="*/ 30 h 359"/>
              <a:gd name="T84" fmla="*/ 714 w 714"/>
              <a:gd name="T85" fmla="*/ 36 h 359"/>
              <a:gd name="T86" fmla="*/ 714 w 714"/>
              <a:gd name="T87" fmla="*/ 43 h 359"/>
              <a:gd name="T88" fmla="*/ 714 w 714"/>
              <a:gd name="T89" fmla="*/ 316 h 359"/>
              <a:gd name="T90" fmla="*/ 714 w 714"/>
              <a:gd name="T91" fmla="*/ 316 h 35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714"/>
              <a:gd name="T139" fmla="*/ 0 h 359"/>
              <a:gd name="T140" fmla="*/ 714 w 714"/>
              <a:gd name="T141" fmla="*/ 359 h 359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714" h="359">
                <a:moveTo>
                  <a:pt x="711" y="316"/>
                </a:moveTo>
                <a:lnTo>
                  <a:pt x="714" y="323"/>
                </a:lnTo>
                <a:lnTo>
                  <a:pt x="711" y="329"/>
                </a:lnTo>
                <a:lnTo>
                  <a:pt x="708" y="336"/>
                </a:lnTo>
                <a:lnTo>
                  <a:pt x="705" y="343"/>
                </a:lnTo>
                <a:lnTo>
                  <a:pt x="701" y="346"/>
                </a:lnTo>
                <a:lnTo>
                  <a:pt x="698" y="349"/>
                </a:lnTo>
                <a:lnTo>
                  <a:pt x="691" y="353"/>
                </a:lnTo>
                <a:lnTo>
                  <a:pt x="685" y="356"/>
                </a:lnTo>
                <a:lnTo>
                  <a:pt x="678" y="359"/>
                </a:lnTo>
                <a:lnTo>
                  <a:pt x="672" y="359"/>
                </a:lnTo>
                <a:lnTo>
                  <a:pt x="43" y="359"/>
                </a:lnTo>
                <a:lnTo>
                  <a:pt x="36" y="359"/>
                </a:lnTo>
                <a:lnTo>
                  <a:pt x="30" y="356"/>
                </a:lnTo>
                <a:lnTo>
                  <a:pt x="23" y="353"/>
                </a:lnTo>
                <a:lnTo>
                  <a:pt x="16" y="349"/>
                </a:lnTo>
                <a:lnTo>
                  <a:pt x="13" y="346"/>
                </a:lnTo>
                <a:lnTo>
                  <a:pt x="10" y="343"/>
                </a:lnTo>
                <a:lnTo>
                  <a:pt x="6" y="336"/>
                </a:lnTo>
                <a:lnTo>
                  <a:pt x="3" y="329"/>
                </a:lnTo>
                <a:lnTo>
                  <a:pt x="0" y="323"/>
                </a:lnTo>
                <a:lnTo>
                  <a:pt x="0" y="316"/>
                </a:lnTo>
                <a:lnTo>
                  <a:pt x="0" y="43"/>
                </a:lnTo>
                <a:lnTo>
                  <a:pt x="0" y="36"/>
                </a:lnTo>
                <a:lnTo>
                  <a:pt x="3" y="30"/>
                </a:lnTo>
                <a:lnTo>
                  <a:pt x="6" y="23"/>
                </a:lnTo>
                <a:lnTo>
                  <a:pt x="10" y="17"/>
                </a:lnTo>
                <a:lnTo>
                  <a:pt x="13" y="13"/>
                </a:lnTo>
                <a:lnTo>
                  <a:pt x="16" y="10"/>
                </a:lnTo>
                <a:lnTo>
                  <a:pt x="23" y="7"/>
                </a:lnTo>
                <a:lnTo>
                  <a:pt x="30" y="3"/>
                </a:lnTo>
                <a:lnTo>
                  <a:pt x="36" y="3"/>
                </a:lnTo>
                <a:lnTo>
                  <a:pt x="43" y="0"/>
                </a:lnTo>
                <a:lnTo>
                  <a:pt x="672" y="0"/>
                </a:lnTo>
                <a:lnTo>
                  <a:pt x="678" y="3"/>
                </a:lnTo>
                <a:lnTo>
                  <a:pt x="685" y="3"/>
                </a:lnTo>
                <a:lnTo>
                  <a:pt x="691" y="7"/>
                </a:lnTo>
                <a:lnTo>
                  <a:pt x="698" y="10"/>
                </a:lnTo>
                <a:lnTo>
                  <a:pt x="701" y="13"/>
                </a:lnTo>
                <a:lnTo>
                  <a:pt x="705" y="17"/>
                </a:lnTo>
                <a:lnTo>
                  <a:pt x="708" y="23"/>
                </a:lnTo>
                <a:lnTo>
                  <a:pt x="711" y="30"/>
                </a:lnTo>
                <a:lnTo>
                  <a:pt x="714" y="36"/>
                </a:lnTo>
                <a:lnTo>
                  <a:pt x="714" y="43"/>
                </a:lnTo>
                <a:lnTo>
                  <a:pt x="714" y="316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12" name="Line 24"/>
          <p:cNvSpPr>
            <a:spLocks noChangeShapeType="1"/>
          </p:cNvSpPr>
          <p:nvPr/>
        </p:nvSpPr>
        <p:spPr bwMode="auto">
          <a:xfrm flipV="1">
            <a:off x="4530725" y="2197100"/>
            <a:ext cx="0" cy="3984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13" name="Freeform 25"/>
          <p:cNvSpPr>
            <a:spLocks/>
          </p:cNvSpPr>
          <p:nvPr/>
        </p:nvSpPr>
        <p:spPr bwMode="auto">
          <a:xfrm>
            <a:off x="4500563" y="2109788"/>
            <a:ext cx="57150" cy="109537"/>
          </a:xfrm>
          <a:custGeom>
            <a:avLst/>
            <a:gdLst>
              <a:gd name="T0" fmla="*/ 39 w 39"/>
              <a:gd name="T1" fmla="*/ 73 h 73"/>
              <a:gd name="T2" fmla="*/ 20 w 39"/>
              <a:gd name="T3" fmla="*/ 0 h 73"/>
              <a:gd name="T4" fmla="*/ 0 w 39"/>
              <a:gd name="T5" fmla="*/ 73 h 73"/>
              <a:gd name="T6" fmla="*/ 39 w 39"/>
              <a:gd name="T7" fmla="*/ 73 h 73"/>
              <a:gd name="T8" fmla="*/ 39 w 39"/>
              <a:gd name="T9" fmla="*/ 73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"/>
              <a:gd name="T16" fmla="*/ 0 h 73"/>
              <a:gd name="T17" fmla="*/ 39 w 39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" h="73">
                <a:moveTo>
                  <a:pt x="39" y="73"/>
                </a:moveTo>
                <a:lnTo>
                  <a:pt x="20" y="0"/>
                </a:lnTo>
                <a:lnTo>
                  <a:pt x="0" y="73"/>
                </a:lnTo>
                <a:lnTo>
                  <a:pt x="39" y="7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14" name="Line 26"/>
          <p:cNvSpPr>
            <a:spLocks noChangeShapeType="1"/>
          </p:cNvSpPr>
          <p:nvPr/>
        </p:nvSpPr>
        <p:spPr bwMode="auto">
          <a:xfrm flipV="1">
            <a:off x="4530725" y="4657725"/>
            <a:ext cx="0" cy="64293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15" name="Freeform 27"/>
          <p:cNvSpPr>
            <a:spLocks/>
          </p:cNvSpPr>
          <p:nvPr/>
        </p:nvSpPr>
        <p:spPr bwMode="auto">
          <a:xfrm>
            <a:off x="4500563" y="4568825"/>
            <a:ext cx="57150" cy="107950"/>
          </a:xfrm>
          <a:custGeom>
            <a:avLst/>
            <a:gdLst>
              <a:gd name="T0" fmla="*/ 39 w 39"/>
              <a:gd name="T1" fmla="*/ 72 h 72"/>
              <a:gd name="T2" fmla="*/ 20 w 39"/>
              <a:gd name="T3" fmla="*/ 0 h 72"/>
              <a:gd name="T4" fmla="*/ 0 w 39"/>
              <a:gd name="T5" fmla="*/ 72 h 72"/>
              <a:gd name="T6" fmla="*/ 39 w 39"/>
              <a:gd name="T7" fmla="*/ 72 h 72"/>
              <a:gd name="T8" fmla="*/ 39 w 39"/>
              <a:gd name="T9" fmla="*/ 72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"/>
              <a:gd name="T16" fmla="*/ 0 h 72"/>
              <a:gd name="T17" fmla="*/ 39 w 39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" h="72">
                <a:moveTo>
                  <a:pt x="39" y="72"/>
                </a:moveTo>
                <a:lnTo>
                  <a:pt x="20" y="0"/>
                </a:lnTo>
                <a:lnTo>
                  <a:pt x="0" y="72"/>
                </a:lnTo>
                <a:lnTo>
                  <a:pt x="39" y="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16" name="Line 28"/>
          <p:cNvSpPr>
            <a:spLocks noChangeShapeType="1"/>
          </p:cNvSpPr>
          <p:nvPr/>
        </p:nvSpPr>
        <p:spPr bwMode="auto">
          <a:xfrm flipV="1">
            <a:off x="4530725" y="5643563"/>
            <a:ext cx="0" cy="3984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17" name="Freeform 29"/>
          <p:cNvSpPr>
            <a:spLocks/>
          </p:cNvSpPr>
          <p:nvPr/>
        </p:nvSpPr>
        <p:spPr bwMode="auto">
          <a:xfrm>
            <a:off x="4500563" y="5556250"/>
            <a:ext cx="57150" cy="107950"/>
          </a:xfrm>
          <a:custGeom>
            <a:avLst/>
            <a:gdLst>
              <a:gd name="T0" fmla="*/ 39 w 39"/>
              <a:gd name="T1" fmla="*/ 72 h 72"/>
              <a:gd name="T2" fmla="*/ 20 w 39"/>
              <a:gd name="T3" fmla="*/ 0 h 72"/>
              <a:gd name="T4" fmla="*/ 0 w 39"/>
              <a:gd name="T5" fmla="*/ 72 h 72"/>
              <a:gd name="T6" fmla="*/ 39 w 39"/>
              <a:gd name="T7" fmla="*/ 72 h 72"/>
              <a:gd name="T8" fmla="*/ 39 w 39"/>
              <a:gd name="T9" fmla="*/ 72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"/>
              <a:gd name="T16" fmla="*/ 0 h 72"/>
              <a:gd name="T17" fmla="*/ 39 w 39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" h="72">
                <a:moveTo>
                  <a:pt x="39" y="72"/>
                </a:moveTo>
                <a:lnTo>
                  <a:pt x="20" y="0"/>
                </a:lnTo>
                <a:lnTo>
                  <a:pt x="0" y="72"/>
                </a:lnTo>
                <a:lnTo>
                  <a:pt x="39" y="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18" name="Freeform 30"/>
          <p:cNvSpPr>
            <a:spLocks/>
          </p:cNvSpPr>
          <p:nvPr/>
        </p:nvSpPr>
        <p:spPr bwMode="auto">
          <a:xfrm>
            <a:off x="4162425" y="2600325"/>
            <a:ext cx="735013" cy="1965325"/>
          </a:xfrm>
          <a:custGeom>
            <a:avLst/>
            <a:gdLst>
              <a:gd name="T0" fmla="*/ 494 w 494"/>
              <a:gd name="T1" fmla="*/ 1314 h 1318"/>
              <a:gd name="T2" fmla="*/ 0 w 494"/>
              <a:gd name="T3" fmla="*/ 1318 h 1318"/>
              <a:gd name="T4" fmla="*/ 0 w 494"/>
              <a:gd name="T5" fmla="*/ 0 h 1318"/>
              <a:gd name="T6" fmla="*/ 494 w 494"/>
              <a:gd name="T7" fmla="*/ 0 h 1318"/>
              <a:gd name="T8" fmla="*/ 494 w 494"/>
              <a:gd name="T9" fmla="*/ 1318 h 1318"/>
              <a:gd name="T10" fmla="*/ 494 w 494"/>
              <a:gd name="T11" fmla="*/ 1318 h 13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4"/>
              <a:gd name="T19" fmla="*/ 0 h 1318"/>
              <a:gd name="T20" fmla="*/ 494 w 494"/>
              <a:gd name="T21" fmla="*/ 1318 h 13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4" h="1318">
                <a:moveTo>
                  <a:pt x="494" y="1314"/>
                </a:moveTo>
                <a:lnTo>
                  <a:pt x="0" y="1318"/>
                </a:lnTo>
                <a:lnTo>
                  <a:pt x="0" y="0"/>
                </a:lnTo>
                <a:lnTo>
                  <a:pt x="494" y="0"/>
                </a:lnTo>
                <a:lnTo>
                  <a:pt x="494" y="1318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19" name="Line 31"/>
          <p:cNvSpPr>
            <a:spLocks noChangeShapeType="1"/>
          </p:cNvSpPr>
          <p:nvPr/>
        </p:nvSpPr>
        <p:spPr bwMode="auto">
          <a:xfrm>
            <a:off x="4129088" y="2843213"/>
            <a:ext cx="768350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20" name="Line 32"/>
          <p:cNvSpPr>
            <a:spLocks noChangeShapeType="1"/>
          </p:cNvSpPr>
          <p:nvPr/>
        </p:nvSpPr>
        <p:spPr bwMode="auto">
          <a:xfrm>
            <a:off x="4162425" y="3086100"/>
            <a:ext cx="735013" cy="63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21" name="Line 33"/>
          <p:cNvSpPr>
            <a:spLocks noChangeShapeType="1"/>
          </p:cNvSpPr>
          <p:nvPr/>
        </p:nvSpPr>
        <p:spPr bwMode="auto">
          <a:xfrm>
            <a:off x="4162425" y="3332163"/>
            <a:ext cx="735013" cy="47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22" name="Line 34"/>
          <p:cNvSpPr>
            <a:spLocks noChangeShapeType="1"/>
          </p:cNvSpPr>
          <p:nvPr/>
        </p:nvSpPr>
        <p:spPr bwMode="auto">
          <a:xfrm>
            <a:off x="4200525" y="3559175"/>
            <a:ext cx="715963" cy="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23" name="Line 35"/>
          <p:cNvSpPr>
            <a:spLocks noChangeShapeType="1"/>
          </p:cNvSpPr>
          <p:nvPr/>
        </p:nvSpPr>
        <p:spPr bwMode="auto">
          <a:xfrm flipV="1">
            <a:off x="4200525" y="3844925"/>
            <a:ext cx="715963" cy="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24" name="Line 36"/>
          <p:cNvSpPr>
            <a:spLocks noChangeShapeType="1"/>
          </p:cNvSpPr>
          <p:nvPr/>
        </p:nvSpPr>
        <p:spPr bwMode="auto">
          <a:xfrm>
            <a:off x="4162425" y="4068763"/>
            <a:ext cx="735013" cy="47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25" name="Line 37"/>
          <p:cNvSpPr>
            <a:spLocks noChangeShapeType="1"/>
          </p:cNvSpPr>
          <p:nvPr/>
        </p:nvSpPr>
        <p:spPr bwMode="auto">
          <a:xfrm>
            <a:off x="4162425" y="4314825"/>
            <a:ext cx="735013" cy="47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26" name="Rectangle 38"/>
          <p:cNvSpPr>
            <a:spLocks noChangeArrowheads="1"/>
          </p:cNvSpPr>
          <p:nvPr/>
        </p:nvSpPr>
        <p:spPr bwMode="auto">
          <a:xfrm>
            <a:off x="5427663" y="1638300"/>
            <a:ext cx="8683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</a:rPr>
              <a:t>Application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63527" name="Rectangle 39"/>
          <p:cNvSpPr>
            <a:spLocks noChangeArrowheads="1"/>
          </p:cNvSpPr>
          <p:nvPr/>
        </p:nvSpPr>
        <p:spPr bwMode="auto">
          <a:xfrm>
            <a:off x="5580063" y="1835150"/>
            <a:ext cx="6207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</a:rPr>
              <a:t>process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63528" name="Freeform 40"/>
          <p:cNvSpPr>
            <a:spLocks/>
          </p:cNvSpPr>
          <p:nvPr/>
        </p:nvSpPr>
        <p:spPr bwMode="auto">
          <a:xfrm>
            <a:off x="5310188" y="1574800"/>
            <a:ext cx="1065212" cy="534988"/>
          </a:xfrm>
          <a:custGeom>
            <a:avLst/>
            <a:gdLst>
              <a:gd name="T0" fmla="*/ 711 w 715"/>
              <a:gd name="T1" fmla="*/ 316 h 359"/>
              <a:gd name="T2" fmla="*/ 711 w 715"/>
              <a:gd name="T3" fmla="*/ 323 h 359"/>
              <a:gd name="T4" fmla="*/ 711 w 715"/>
              <a:gd name="T5" fmla="*/ 329 h 359"/>
              <a:gd name="T6" fmla="*/ 708 w 715"/>
              <a:gd name="T7" fmla="*/ 336 h 359"/>
              <a:gd name="T8" fmla="*/ 705 w 715"/>
              <a:gd name="T9" fmla="*/ 343 h 359"/>
              <a:gd name="T10" fmla="*/ 702 w 715"/>
              <a:gd name="T11" fmla="*/ 346 h 359"/>
              <a:gd name="T12" fmla="*/ 695 w 715"/>
              <a:gd name="T13" fmla="*/ 349 h 359"/>
              <a:gd name="T14" fmla="*/ 692 w 715"/>
              <a:gd name="T15" fmla="*/ 353 h 359"/>
              <a:gd name="T16" fmla="*/ 685 w 715"/>
              <a:gd name="T17" fmla="*/ 356 h 359"/>
              <a:gd name="T18" fmla="*/ 678 w 715"/>
              <a:gd name="T19" fmla="*/ 359 h 359"/>
              <a:gd name="T20" fmla="*/ 672 w 715"/>
              <a:gd name="T21" fmla="*/ 359 h 359"/>
              <a:gd name="T22" fmla="*/ 40 w 715"/>
              <a:gd name="T23" fmla="*/ 359 h 359"/>
              <a:gd name="T24" fmla="*/ 33 w 715"/>
              <a:gd name="T25" fmla="*/ 359 h 359"/>
              <a:gd name="T26" fmla="*/ 26 w 715"/>
              <a:gd name="T27" fmla="*/ 356 h 359"/>
              <a:gd name="T28" fmla="*/ 23 w 715"/>
              <a:gd name="T29" fmla="*/ 353 h 359"/>
              <a:gd name="T30" fmla="*/ 17 w 715"/>
              <a:gd name="T31" fmla="*/ 349 h 359"/>
              <a:gd name="T32" fmla="*/ 10 w 715"/>
              <a:gd name="T33" fmla="*/ 346 h 359"/>
              <a:gd name="T34" fmla="*/ 7 w 715"/>
              <a:gd name="T35" fmla="*/ 343 h 359"/>
              <a:gd name="T36" fmla="*/ 3 w 715"/>
              <a:gd name="T37" fmla="*/ 336 h 359"/>
              <a:gd name="T38" fmla="*/ 0 w 715"/>
              <a:gd name="T39" fmla="*/ 329 h 359"/>
              <a:gd name="T40" fmla="*/ 0 w 715"/>
              <a:gd name="T41" fmla="*/ 323 h 359"/>
              <a:gd name="T42" fmla="*/ 0 w 715"/>
              <a:gd name="T43" fmla="*/ 316 h 359"/>
              <a:gd name="T44" fmla="*/ 0 w 715"/>
              <a:gd name="T45" fmla="*/ 43 h 359"/>
              <a:gd name="T46" fmla="*/ 0 w 715"/>
              <a:gd name="T47" fmla="*/ 36 h 359"/>
              <a:gd name="T48" fmla="*/ 0 w 715"/>
              <a:gd name="T49" fmla="*/ 30 h 359"/>
              <a:gd name="T50" fmla="*/ 3 w 715"/>
              <a:gd name="T51" fmla="*/ 23 h 359"/>
              <a:gd name="T52" fmla="*/ 7 w 715"/>
              <a:gd name="T53" fmla="*/ 17 h 359"/>
              <a:gd name="T54" fmla="*/ 10 w 715"/>
              <a:gd name="T55" fmla="*/ 13 h 359"/>
              <a:gd name="T56" fmla="*/ 17 w 715"/>
              <a:gd name="T57" fmla="*/ 10 h 359"/>
              <a:gd name="T58" fmla="*/ 23 w 715"/>
              <a:gd name="T59" fmla="*/ 7 h 359"/>
              <a:gd name="T60" fmla="*/ 26 w 715"/>
              <a:gd name="T61" fmla="*/ 3 h 359"/>
              <a:gd name="T62" fmla="*/ 33 w 715"/>
              <a:gd name="T63" fmla="*/ 3 h 359"/>
              <a:gd name="T64" fmla="*/ 40 w 715"/>
              <a:gd name="T65" fmla="*/ 0 h 359"/>
              <a:gd name="T66" fmla="*/ 672 w 715"/>
              <a:gd name="T67" fmla="*/ 0 h 359"/>
              <a:gd name="T68" fmla="*/ 678 w 715"/>
              <a:gd name="T69" fmla="*/ 3 h 359"/>
              <a:gd name="T70" fmla="*/ 685 w 715"/>
              <a:gd name="T71" fmla="*/ 3 h 359"/>
              <a:gd name="T72" fmla="*/ 692 w 715"/>
              <a:gd name="T73" fmla="*/ 7 h 359"/>
              <a:gd name="T74" fmla="*/ 695 w 715"/>
              <a:gd name="T75" fmla="*/ 10 h 359"/>
              <a:gd name="T76" fmla="*/ 702 w 715"/>
              <a:gd name="T77" fmla="*/ 13 h 359"/>
              <a:gd name="T78" fmla="*/ 705 w 715"/>
              <a:gd name="T79" fmla="*/ 17 h 359"/>
              <a:gd name="T80" fmla="*/ 708 w 715"/>
              <a:gd name="T81" fmla="*/ 23 h 359"/>
              <a:gd name="T82" fmla="*/ 711 w 715"/>
              <a:gd name="T83" fmla="*/ 30 h 359"/>
              <a:gd name="T84" fmla="*/ 711 w 715"/>
              <a:gd name="T85" fmla="*/ 36 h 359"/>
              <a:gd name="T86" fmla="*/ 715 w 715"/>
              <a:gd name="T87" fmla="*/ 43 h 359"/>
              <a:gd name="T88" fmla="*/ 715 w 715"/>
              <a:gd name="T89" fmla="*/ 316 h 359"/>
              <a:gd name="T90" fmla="*/ 715 w 715"/>
              <a:gd name="T91" fmla="*/ 316 h 35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715"/>
              <a:gd name="T139" fmla="*/ 0 h 359"/>
              <a:gd name="T140" fmla="*/ 715 w 715"/>
              <a:gd name="T141" fmla="*/ 359 h 359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715" h="359">
                <a:moveTo>
                  <a:pt x="711" y="316"/>
                </a:moveTo>
                <a:lnTo>
                  <a:pt x="711" y="323"/>
                </a:lnTo>
                <a:lnTo>
                  <a:pt x="711" y="329"/>
                </a:lnTo>
                <a:lnTo>
                  <a:pt x="708" y="336"/>
                </a:lnTo>
                <a:lnTo>
                  <a:pt x="705" y="343"/>
                </a:lnTo>
                <a:lnTo>
                  <a:pt x="702" y="346"/>
                </a:lnTo>
                <a:lnTo>
                  <a:pt x="695" y="349"/>
                </a:lnTo>
                <a:lnTo>
                  <a:pt x="692" y="353"/>
                </a:lnTo>
                <a:lnTo>
                  <a:pt x="685" y="356"/>
                </a:lnTo>
                <a:lnTo>
                  <a:pt x="678" y="359"/>
                </a:lnTo>
                <a:lnTo>
                  <a:pt x="672" y="359"/>
                </a:lnTo>
                <a:lnTo>
                  <a:pt x="40" y="359"/>
                </a:lnTo>
                <a:lnTo>
                  <a:pt x="33" y="359"/>
                </a:lnTo>
                <a:lnTo>
                  <a:pt x="26" y="356"/>
                </a:lnTo>
                <a:lnTo>
                  <a:pt x="23" y="353"/>
                </a:lnTo>
                <a:lnTo>
                  <a:pt x="17" y="349"/>
                </a:lnTo>
                <a:lnTo>
                  <a:pt x="10" y="346"/>
                </a:lnTo>
                <a:lnTo>
                  <a:pt x="7" y="343"/>
                </a:lnTo>
                <a:lnTo>
                  <a:pt x="3" y="336"/>
                </a:lnTo>
                <a:lnTo>
                  <a:pt x="0" y="329"/>
                </a:lnTo>
                <a:lnTo>
                  <a:pt x="0" y="323"/>
                </a:lnTo>
                <a:lnTo>
                  <a:pt x="0" y="316"/>
                </a:lnTo>
                <a:lnTo>
                  <a:pt x="0" y="43"/>
                </a:lnTo>
                <a:lnTo>
                  <a:pt x="0" y="36"/>
                </a:lnTo>
                <a:lnTo>
                  <a:pt x="0" y="30"/>
                </a:lnTo>
                <a:lnTo>
                  <a:pt x="3" y="23"/>
                </a:lnTo>
                <a:lnTo>
                  <a:pt x="7" y="17"/>
                </a:lnTo>
                <a:lnTo>
                  <a:pt x="10" y="13"/>
                </a:lnTo>
                <a:lnTo>
                  <a:pt x="17" y="10"/>
                </a:lnTo>
                <a:lnTo>
                  <a:pt x="23" y="7"/>
                </a:lnTo>
                <a:lnTo>
                  <a:pt x="26" y="3"/>
                </a:lnTo>
                <a:lnTo>
                  <a:pt x="33" y="3"/>
                </a:lnTo>
                <a:lnTo>
                  <a:pt x="40" y="0"/>
                </a:lnTo>
                <a:lnTo>
                  <a:pt x="672" y="0"/>
                </a:lnTo>
                <a:lnTo>
                  <a:pt x="678" y="3"/>
                </a:lnTo>
                <a:lnTo>
                  <a:pt x="685" y="3"/>
                </a:lnTo>
                <a:lnTo>
                  <a:pt x="692" y="7"/>
                </a:lnTo>
                <a:lnTo>
                  <a:pt x="695" y="10"/>
                </a:lnTo>
                <a:lnTo>
                  <a:pt x="702" y="13"/>
                </a:lnTo>
                <a:lnTo>
                  <a:pt x="705" y="17"/>
                </a:lnTo>
                <a:lnTo>
                  <a:pt x="708" y="23"/>
                </a:lnTo>
                <a:lnTo>
                  <a:pt x="711" y="30"/>
                </a:lnTo>
                <a:lnTo>
                  <a:pt x="711" y="36"/>
                </a:lnTo>
                <a:lnTo>
                  <a:pt x="715" y="43"/>
                </a:lnTo>
                <a:lnTo>
                  <a:pt x="715" y="316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29" name="Line 41"/>
          <p:cNvSpPr>
            <a:spLocks noChangeShapeType="1"/>
          </p:cNvSpPr>
          <p:nvPr/>
        </p:nvSpPr>
        <p:spPr bwMode="auto">
          <a:xfrm flipV="1">
            <a:off x="5840413" y="2197100"/>
            <a:ext cx="1587" cy="3984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30" name="Freeform 42"/>
          <p:cNvSpPr>
            <a:spLocks/>
          </p:cNvSpPr>
          <p:nvPr/>
        </p:nvSpPr>
        <p:spPr bwMode="auto">
          <a:xfrm>
            <a:off x="5810250" y="2109788"/>
            <a:ext cx="60325" cy="109537"/>
          </a:xfrm>
          <a:custGeom>
            <a:avLst/>
            <a:gdLst>
              <a:gd name="T0" fmla="*/ 40 w 40"/>
              <a:gd name="T1" fmla="*/ 73 h 73"/>
              <a:gd name="T2" fmla="*/ 20 w 40"/>
              <a:gd name="T3" fmla="*/ 0 h 73"/>
              <a:gd name="T4" fmla="*/ 0 w 40"/>
              <a:gd name="T5" fmla="*/ 73 h 73"/>
              <a:gd name="T6" fmla="*/ 40 w 40"/>
              <a:gd name="T7" fmla="*/ 73 h 73"/>
              <a:gd name="T8" fmla="*/ 40 w 40"/>
              <a:gd name="T9" fmla="*/ 73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"/>
              <a:gd name="T16" fmla="*/ 0 h 73"/>
              <a:gd name="T17" fmla="*/ 40 w 40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" h="73">
                <a:moveTo>
                  <a:pt x="40" y="73"/>
                </a:moveTo>
                <a:lnTo>
                  <a:pt x="20" y="0"/>
                </a:lnTo>
                <a:lnTo>
                  <a:pt x="0" y="73"/>
                </a:lnTo>
                <a:lnTo>
                  <a:pt x="40" y="7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31" name="Freeform 43"/>
          <p:cNvSpPr>
            <a:spLocks/>
          </p:cNvSpPr>
          <p:nvPr/>
        </p:nvSpPr>
        <p:spPr bwMode="auto">
          <a:xfrm>
            <a:off x="5472113" y="2600325"/>
            <a:ext cx="736600" cy="1965325"/>
          </a:xfrm>
          <a:custGeom>
            <a:avLst/>
            <a:gdLst>
              <a:gd name="T0" fmla="*/ 494 w 494"/>
              <a:gd name="T1" fmla="*/ 1314 h 1318"/>
              <a:gd name="T2" fmla="*/ 0 w 494"/>
              <a:gd name="T3" fmla="*/ 1318 h 1318"/>
              <a:gd name="T4" fmla="*/ 0 w 494"/>
              <a:gd name="T5" fmla="*/ 0 h 1318"/>
              <a:gd name="T6" fmla="*/ 494 w 494"/>
              <a:gd name="T7" fmla="*/ 0 h 1318"/>
              <a:gd name="T8" fmla="*/ 494 w 494"/>
              <a:gd name="T9" fmla="*/ 1318 h 1318"/>
              <a:gd name="T10" fmla="*/ 494 w 494"/>
              <a:gd name="T11" fmla="*/ 1318 h 13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4"/>
              <a:gd name="T19" fmla="*/ 0 h 1318"/>
              <a:gd name="T20" fmla="*/ 494 w 494"/>
              <a:gd name="T21" fmla="*/ 1318 h 13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4" h="1318">
                <a:moveTo>
                  <a:pt x="494" y="1314"/>
                </a:moveTo>
                <a:lnTo>
                  <a:pt x="0" y="1318"/>
                </a:lnTo>
                <a:lnTo>
                  <a:pt x="0" y="0"/>
                </a:lnTo>
                <a:lnTo>
                  <a:pt x="494" y="0"/>
                </a:lnTo>
                <a:lnTo>
                  <a:pt x="494" y="1318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32" name="Line 44"/>
          <p:cNvSpPr>
            <a:spLocks noChangeShapeType="1"/>
          </p:cNvSpPr>
          <p:nvPr/>
        </p:nvSpPr>
        <p:spPr bwMode="auto">
          <a:xfrm>
            <a:off x="5487988" y="2843213"/>
            <a:ext cx="720725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33" name="Line 45"/>
          <p:cNvSpPr>
            <a:spLocks noChangeShapeType="1"/>
          </p:cNvSpPr>
          <p:nvPr/>
        </p:nvSpPr>
        <p:spPr bwMode="auto">
          <a:xfrm>
            <a:off x="5472113" y="3086100"/>
            <a:ext cx="736600" cy="63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34" name="Line 46"/>
          <p:cNvSpPr>
            <a:spLocks noChangeShapeType="1"/>
          </p:cNvSpPr>
          <p:nvPr/>
        </p:nvSpPr>
        <p:spPr bwMode="auto">
          <a:xfrm>
            <a:off x="5472113" y="3332163"/>
            <a:ext cx="736600" cy="47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35" name="Line 47"/>
          <p:cNvSpPr>
            <a:spLocks noChangeShapeType="1"/>
          </p:cNvSpPr>
          <p:nvPr/>
        </p:nvSpPr>
        <p:spPr bwMode="auto">
          <a:xfrm>
            <a:off x="5487988" y="3559175"/>
            <a:ext cx="715962" cy="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36" name="Line 48"/>
          <p:cNvSpPr>
            <a:spLocks noChangeShapeType="1"/>
          </p:cNvSpPr>
          <p:nvPr/>
        </p:nvSpPr>
        <p:spPr bwMode="auto">
          <a:xfrm>
            <a:off x="5487988" y="3844925"/>
            <a:ext cx="715962" cy="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37" name="Line 49"/>
          <p:cNvSpPr>
            <a:spLocks noChangeShapeType="1"/>
          </p:cNvSpPr>
          <p:nvPr/>
        </p:nvSpPr>
        <p:spPr bwMode="auto">
          <a:xfrm>
            <a:off x="5472113" y="4068763"/>
            <a:ext cx="736600" cy="47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38" name="Line 50"/>
          <p:cNvSpPr>
            <a:spLocks noChangeShapeType="1"/>
          </p:cNvSpPr>
          <p:nvPr/>
        </p:nvSpPr>
        <p:spPr bwMode="auto">
          <a:xfrm>
            <a:off x="5472113" y="4314825"/>
            <a:ext cx="736600" cy="47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39" name="Freeform 51"/>
          <p:cNvSpPr>
            <a:spLocks/>
          </p:cNvSpPr>
          <p:nvPr/>
        </p:nvSpPr>
        <p:spPr bwMode="auto">
          <a:xfrm>
            <a:off x="5472113" y="4810125"/>
            <a:ext cx="736600" cy="246063"/>
          </a:xfrm>
          <a:custGeom>
            <a:avLst/>
            <a:gdLst>
              <a:gd name="T0" fmla="*/ 494 w 494"/>
              <a:gd name="T1" fmla="*/ 161 h 165"/>
              <a:gd name="T2" fmla="*/ 0 w 494"/>
              <a:gd name="T3" fmla="*/ 165 h 165"/>
              <a:gd name="T4" fmla="*/ 0 w 494"/>
              <a:gd name="T5" fmla="*/ 0 h 165"/>
              <a:gd name="T6" fmla="*/ 494 w 494"/>
              <a:gd name="T7" fmla="*/ 0 h 165"/>
              <a:gd name="T8" fmla="*/ 494 w 494"/>
              <a:gd name="T9" fmla="*/ 165 h 165"/>
              <a:gd name="T10" fmla="*/ 494 w 494"/>
              <a:gd name="T11" fmla="*/ 165 h 165"/>
              <a:gd name="T12" fmla="*/ 494 w 494"/>
              <a:gd name="T13" fmla="*/ 161 h 1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4"/>
              <a:gd name="T22" fmla="*/ 0 h 165"/>
              <a:gd name="T23" fmla="*/ 494 w 494"/>
              <a:gd name="T24" fmla="*/ 165 h 1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4" h="165">
                <a:moveTo>
                  <a:pt x="494" y="161"/>
                </a:moveTo>
                <a:lnTo>
                  <a:pt x="0" y="165"/>
                </a:lnTo>
                <a:lnTo>
                  <a:pt x="0" y="0"/>
                </a:lnTo>
                <a:lnTo>
                  <a:pt x="494" y="0"/>
                </a:lnTo>
                <a:lnTo>
                  <a:pt x="494" y="165"/>
                </a:lnTo>
                <a:lnTo>
                  <a:pt x="494" y="161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40" name="Freeform 52"/>
          <p:cNvSpPr>
            <a:spLocks/>
          </p:cNvSpPr>
          <p:nvPr/>
        </p:nvSpPr>
        <p:spPr bwMode="auto">
          <a:xfrm>
            <a:off x="5472113" y="4810125"/>
            <a:ext cx="736600" cy="246063"/>
          </a:xfrm>
          <a:custGeom>
            <a:avLst/>
            <a:gdLst>
              <a:gd name="T0" fmla="*/ 494 w 494"/>
              <a:gd name="T1" fmla="*/ 161 h 165"/>
              <a:gd name="T2" fmla="*/ 0 w 494"/>
              <a:gd name="T3" fmla="*/ 165 h 165"/>
              <a:gd name="T4" fmla="*/ 0 w 494"/>
              <a:gd name="T5" fmla="*/ 0 h 165"/>
              <a:gd name="T6" fmla="*/ 494 w 494"/>
              <a:gd name="T7" fmla="*/ 0 h 165"/>
              <a:gd name="T8" fmla="*/ 494 w 494"/>
              <a:gd name="T9" fmla="*/ 165 h 165"/>
              <a:gd name="T10" fmla="*/ 494 w 494"/>
              <a:gd name="T11" fmla="*/ 165 h 1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4"/>
              <a:gd name="T19" fmla="*/ 0 h 165"/>
              <a:gd name="T20" fmla="*/ 494 w 494"/>
              <a:gd name="T21" fmla="*/ 165 h 16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4" h="165">
                <a:moveTo>
                  <a:pt x="494" y="161"/>
                </a:moveTo>
                <a:lnTo>
                  <a:pt x="0" y="165"/>
                </a:lnTo>
                <a:lnTo>
                  <a:pt x="0" y="0"/>
                </a:lnTo>
                <a:lnTo>
                  <a:pt x="494" y="0"/>
                </a:lnTo>
                <a:lnTo>
                  <a:pt x="494" y="16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41" name="Freeform 53"/>
          <p:cNvSpPr>
            <a:spLocks/>
          </p:cNvSpPr>
          <p:nvPr/>
        </p:nvSpPr>
        <p:spPr bwMode="auto">
          <a:xfrm>
            <a:off x="3733800" y="5059363"/>
            <a:ext cx="1595438" cy="490537"/>
          </a:xfrm>
          <a:custGeom>
            <a:avLst/>
            <a:gdLst>
              <a:gd name="T0" fmla="*/ 1070 w 1070"/>
              <a:gd name="T1" fmla="*/ 326 h 329"/>
              <a:gd name="T2" fmla="*/ 0 w 1070"/>
              <a:gd name="T3" fmla="*/ 329 h 329"/>
              <a:gd name="T4" fmla="*/ 0 w 1070"/>
              <a:gd name="T5" fmla="*/ 0 h 329"/>
              <a:gd name="T6" fmla="*/ 1070 w 1070"/>
              <a:gd name="T7" fmla="*/ 0 h 329"/>
              <a:gd name="T8" fmla="*/ 1070 w 1070"/>
              <a:gd name="T9" fmla="*/ 329 h 329"/>
              <a:gd name="T10" fmla="*/ 1070 w 1070"/>
              <a:gd name="T11" fmla="*/ 329 h 329"/>
              <a:gd name="T12" fmla="*/ 1070 w 1070"/>
              <a:gd name="T13" fmla="*/ 326 h 3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70"/>
              <a:gd name="T22" fmla="*/ 0 h 329"/>
              <a:gd name="T23" fmla="*/ 1070 w 1070"/>
              <a:gd name="T24" fmla="*/ 329 h 3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70" h="329">
                <a:moveTo>
                  <a:pt x="1070" y="326"/>
                </a:moveTo>
                <a:lnTo>
                  <a:pt x="0" y="329"/>
                </a:lnTo>
                <a:lnTo>
                  <a:pt x="0" y="0"/>
                </a:lnTo>
                <a:lnTo>
                  <a:pt x="1070" y="0"/>
                </a:lnTo>
                <a:lnTo>
                  <a:pt x="1070" y="329"/>
                </a:lnTo>
                <a:lnTo>
                  <a:pt x="1070" y="32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42" name="Freeform 54"/>
          <p:cNvSpPr>
            <a:spLocks/>
          </p:cNvSpPr>
          <p:nvPr/>
        </p:nvSpPr>
        <p:spPr bwMode="auto">
          <a:xfrm>
            <a:off x="3733800" y="5059363"/>
            <a:ext cx="1595438" cy="490537"/>
          </a:xfrm>
          <a:custGeom>
            <a:avLst/>
            <a:gdLst>
              <a:gd name="T0" fmla="*/ 1070 w 1070"/>
              <a:gd name="T1" fmla="*/ 326 h 329"/>
              <a:gd name="T2" fmla="*/ 0 w 1070"/>
              <a:gd name="T3" fmla="*/ 329 h 329"/>
              <a:gd name="T4" fmla="*/ 0 w 1070"/>
              <a:gd name="T5" fmla="*/ 0 h 329"/>
              <a:gd name="T6" fmla="*/ 1070 w 1070"/>
              <a:gd name="T7" fmla="*/ 0 h 329"/>
              <a:gd name="T8" fmla="*/ 1070 w 1070"/>
              <a:gd name="T9" fmla="*/ 329 h 329"/>
              <a:gd name="T10" fmla="*/ 1070 w 1070"/>
              <a:gd name="T11" fmla="*/ 329 h 3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70"/>
              <a:gd name="T19" fmla="*/ 0 h 329"/>
              <a:gd name="T20" fmla="*/ 1070 w 1070"/>
              <a:gd name="T21" fmla="*/ 329 h 32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70" h="329">
                <a:moveTo>
                  <a:pt x="1070" y="326"/>
                </a:moveTo>
                <a:lnTo>
                  <a:pt x="0" y="329"/>
                </a:lnTo>
                <a:lnTo>
                  <a:pt x="0" y="0"/>
                </a:lnTo>
                <a:lnTo>
                  <a:pt x="1070" y="0"/>
                </a:lnTo>
                <a:lnTo>
                  <a:pt x="1070" y="329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43" name="Rectangle 55"/>
          <p:cNvSpPr>
            <a:spLocks noChangeArrowheads="1"/>
          </p:cNvSpPr>
          <p:nvPr/>
        </p:nvSpPr>
        <p:spPr bwMode="auto">
          <a:xfrm>
            <a:off x="3987800" y="5918200"/>
            <a:ext cx="11239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0">
                <a:solidFill>
                  <a:srgbClr val="000000"/>
                </a:solidFill>
              </a:rPr>
              <a:t>Packets arrive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63544" name="Rectangle 56"/>
          <p:cNvSpPr>
            <a:spLocks noChangeArrowheads="1"/>
          </p:cNvSpPr>
          <p:nvPr/>
        </p:nvSpPr>
        <p:spPr bwMode="auto">
          <a:xfrm>
            <a:off x="1625600" y="2413000"/>
            <a:ext cx="533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>
                <a:solidFill>
                  <a:srgbClr val="000000"/>
                </a:solidFill>
              </a:rPr>
              <a:t>Ports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63545" name="Rectangle 57"/>
          <p:cNvSpPr>
            <a:spLocks noChangeArrowheads="1"/>
          </p:cNvSpPr>
          <p:nvPr/>
        </p:nvSpPr>
        <p:spPr bwMode="auto">
          <a:xfrm>
            <a:off x="1751013" y="3419475"/>
            <a:ext cx="9271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800" b="0">
                <a:solidFill>
                  <a:srgbClr val="000000"/>
                </a:solidFill>
              </a:rPr>
              <a:t>Message</a:t>
            </a:r>
          </a:p>
          <a:p>
            <a:r>
              <a:rPr lang="en-US" sz="1800" b="0">
                <a:solidFill>
                  <a:srgbClr val="000000"/>
                </a:solidFill>
              </a:rPr>
              <a:t>Queues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63546" name="Rectangle 58"/>
          <p:cNvSpPr>
            <a:spLocks noChangeArrowheads="1"/>
          </p:cNvSpPr>
          <p:nvPr/>
        </p:nvSpPr>
        <p:spPr bwMode="auto">
          <a:xfrm>
            <a:off x="4140200" y="5156200"/>
            <a:ext cx="7239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>
                <a:solidFill>
                  <a:srgbClr val="000000"/>
                </a:solidFill>
              </a:rPr>
              <a:t>DeMux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63547" name="Line 59"/>
          <p:cNvSpPr>
            <a:spLocks noChangeShapeType="1"/>
          </p:cNvSpPr>
          <p:nvPr/>
        </p:nvSpPr>
        <p:spPr bwMode="auto">
          <a:xfrm>
            <a:off x="2271713" y="2557463"/>
            <a:ext cx="425450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48" name="Freeform 60"/>
          <p:cNvSpPr>
            <a:spLocks/>
          </p:cNvSpPr>
          <p:nvPr/>
        </p:nvSpPr>
        <p:spPr bwMode="auto">
          <a:xfrm>
            <a:off x="2678113" y="2527300"/>
            <a:ext cx="114300" cy="58738"/>
          </a:xfrm>
          <a:custGeom>
            <a:avLst/>
            <a:gdLst>
              <a:gd name="T0" fmla="*/ 0 w 76"/>
              <a:gd name="T1" fmla="*/ 39 h 39"/>
              <a:gd name="T2" fmla="*/ 76 w 76"/>
              <a:gd name="T3" fmla="*/ 20 h 39"/>
              <a:gd name="T4" fmla="*/ 0 w 76"/>
              <a:gd name="T5" fmla="*/ 0 h 39"/>
              <a:gd name="T6" fmla="*/ 0 w 76"/>
              <a:gd name="T7" fmla="*/ 39 h 39"/>
              <a:gd name="T8" fmla="*/ 0 w 76"/>
              <a:gd name="T9" fmla="*/ 39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"/>
              <a:gd name="T16" fmla="*/ 0 h 39"/>
              <a:gd name="T17" fmla="*/ 76 w 76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" h="39">
                <a:moveTo>
                  <a:pt x="0" y="39"/>
                </a:moveTo>
                <a:lnTo>
                  <a:pt x="76" y="2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6429" name="Rectangle 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UDP Delivery</a:t>
            </a:r>
          </a:p>
        </p:txBody>
      </p:sp>
      <p:sp>
        <p:nvSpPr>
          <p:cNvPr id="63550" name="Line 62"/>
          <p:cNvSpPr>
            <a:spLocks noChangeShapeType="1"/>
          </p:cNvSpPr>
          <p:nvPr/>
        </p:nvSpPr>
        <p:spPr bwMode="auto">
          <a:xfrm>
            <a:off x="1930400" y="23368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551" name="Text Box 63"/>
          <p:cNvSpPr txBox="1">
            <a:spLocks noChangeArrowheads="1"/>
          </p:cNvSpPr>
          <p:nvPr/>
        </p:nvSpPr>
        <p:spPr bwMode="auto">
          <a:xfrm>
            <a:off x="6554788" y="2041525"/>
            <a:ext cx="1136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/>
              <a:t>Kernel</a:t>
            </a:r>
          </a:p>
          <a:p>
            <a:r>
              <a:rPr lang="en-US" sz="1800" b="0"/>
              <a:t>boundary</a:t>
            </a: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14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7500" y="6248400"/>
            <a:ext cx="5332413" cy="457200"/>
          </a:xfrm>
        </p:spPr>
        <p:txBody>
          <a:bodyPr anchor="ctr" anchorCtr="0"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CSE 123 </a:t>
            </a:r>
            <a:r>
              <a:rPr lang="en-US" b="0" dirty="0" smtClean="0">
                <a:latin typeface="+mj-lt"/>
              </a:rPr>
              <a:t>– </a:t>
            </a:r>
            <a:r>
              <a:rPr lang="en-US" b="0" smtClean="0">
                <a:latin typeface="+mj-lt"/>
              </a:rPr>
              <a:t>Lecture 6: </a:t>
            </a:r>
            <a:r>
              <a:rPr lang="en-US" b="0" dirty="0" smtClean="0">
                <a:latin typeface="+mj-lt"/>
              </a:rPr>
              <a:t>Transport Protocols</a:t>
            </a:r>
            <a:endParaRPr lang="en-US" b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1981200" y="4000500"/>
            <a:ext cx="23622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073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UDP Checksum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UDP includes optional protection against errors</a:t>
            </a:r>
          </a:p>
          <a:p>
            <a:pPr lvl="1"/>
            <a:r>
              <a:rPr lang="en-US" sz="2000" dirty="0"/>
              <a:t>Checksum intended as an end-to-end check on delivery</a:t>
            </a:r>
          </a:p>
          <a:p>
            <a:pPr lvl="1"/>
            <a:r>
              <a:rPr lang="en-US" sz="2000" dirty="0"/>
              <a:t>So it covers data, UDP header, and </a:t>
            </a:r>
            <a:r>
              <a:rPr lang="en-US" sz="2000" dirty="0">
                <a:solidFill>
                  <a:srgbClr val="0000FF"/>
                </a:solidFill>
              </a:rPr>
              <a:t>IP </a:t>
            </a:r>
            <a:r>
              <a:rPr lang="en-US" sz="2000" dirty="0" err="1" smtClean="0">
                <a:solidFill>
                  <a:srgbClr val="0000FF"/>
                </a:solidFill>
              </a:rPr>
              <a:t>pseudoheader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endParaRPr lang="en-US" sz="2000" dirty="0">
              <a:solidFill>
                <a:srgbClr val="0000FF"/>
              </a:solidFill>
            </a:endParaRPr>
          </a:p>
          <a:p>
            <a:endParaRPr lang="en-US" sz="2000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1905000" y="3048000"/>
            <a:ext cx="5094288" cy="2781300"/>
            <a:chOff x="1200" y="2184"/>
            <a:chExt cx="3209" cy="1752"/>
          </a:xfrm>
        </p:grpSpPr>
        <p:sp>
          <p:nvSpPr>
            <p:cNvPr id="64518" name="AutoShape 6"/>
            <p:cNvSpPr>
              <a:spLocks noChangeAspect="1" noChangeArrowheads="1" noTextEdit="1"/>
            </p:cNvSpPr>
            <p:nvPr/>
          </p:nvSpPr>
          <p:spPr bwMode="auto">
            <a:xfrm>
              <a:off x="1200" y="2184"/>
              <a:ext cx="3161" cy="1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19" name="Rectangle 7"/>
            <p:cNvSpPr>
              <a:spLocks noChangeArrowheads="1"/>
            </p:cNvSpPr>
            <p:nvPr/>
          </p:nvSpPr>
          <p:spPr bwMode="auto">
            <a:xfrm>
              <a:off x="1759" y="2496"/>
              <a:ext cx="53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b="0">
                  <a:solidFill>
                    <a:srgbClr val="000000"/>
                  </a:solidFill>
                </a:rPr>
                <a:t>SrcPort</a:t>
              </a:r>
              <a:endParaRPr lang="en-US"/>
            </a:p>
          </p:txBody>
        </p:sp>
        <p:sp>
          <p:nvSpPr>
            <p:cNvPr id="64520" name="Rectangle 8"/>
            <p:cNvSpPr>
              <a:spLocks noChangeArrowheads="1"/>
            </p:cNvSpPr>
            <p:nvPr/>
          </p:nvSpPr>
          <p:spPr bwMode="auto">
            <a:xfrm>
              <a:off x="3274" y="2496"/>
              <a:ext cx="53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b="0">
                  <a:solidFill>
                    <a:srgbClr val="000000"/>
                  </a:solidFill>
                </a:rPr>
                <a:t>DstPort</a:t>
              </a:r>
              <a:endParaRPr lang="en-US"/>
            </a:p>
          </p:txBody>
        </p:sp>
        <p:sp>
          <p:nvSpPr>
            <p:cNvPr id="64521" name="Rectangle 9"/>
            <p:cNvSpPr>
              <a:spLocks noChangeArrowheads="1"/>
            </p:cNvSpPr>
            <p:nvPr/>
          </p:nvSpPr>
          <p:spPr bwMode="auto">
            <a:xfrm>
              <a:off x="1650" y="2872"/>
              <a:ext cx="6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b="0">
                  <a:solidFill>
                    <a:schemeClr val="bg1"/>
                  </a:solidFill>
                </a:rPr>
                <a:t>Checksum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522" name="Rectangle 10"/>
            <p:cNvSpPr>
              <a:spLocks noChangeArrowheads="1"/>
            </p:cNvSpPr>
            <p:nvPr/>
          </p:nvSpPr>
          <p:spPr bwMode="auto">
            <a:xfrm>
              <a:off x="3287" y="2872"/>
              <a:ext cx="489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b="0">
                  <a:solidFill>
                    <a:srgbClr val="000000"/>
                  </a:solidFill>
                </a:rPr>
                <a:t>Length</a:t>
              </a:r>
              <a:endParaRPr lang="en-US"/>
            </a:p>
          </p:txBody>
        </p:sp>
        <p:sp>
          <p:nvSpPr>
            <p:cNvPr id="64523" name="Freeform 11"/>
            <p:cNvSpPr>
              <a:spLocks/>
            </p:cNvSpPr>
            <p:nvPr/>
          </p:nvSpPr>
          <p:spPr bwMode="auto">
            <a:xfrm>
              <a:off x="1239" y="2392"/>
              <a:ext cx="3031" cy="791"/>
            </a:xfrm>
            <a:custGeom>
              <a:avLst/>
              <a:gdLst>
                <a:gd name="T0" fmla="*/ 3031 w 3031"/>
                <a:gd name="T1" fmla="*/ 791 h 791"/>
                <a:gd name="T2" fmla="*/ 3031 w 3031"/>
                <a:gd name="T3" fmla="*/ 0 h 791"/>
                <a:gd name="T4" fmla="*/ 0 w 3031"/>
                <a:gd name="T5" fmla="*/ 0 h 791"/>
                <a:gd name="T6" fmla="*/ 0 w 3031"/>
                <a:gd name="T7" fmla="*/ 791 h 791"/>
                <a:gd name="T8" fmla="*/ 3031 w 3031"/>
                <a:gd name="T9" fmla="*/ 791 h 791"/>
                <a:gd name="T10" fmla="*/ 3031 w 3031"/>
                <a:gd name="T11" fmla="*/ 791 h 7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31"/>
                <a:gd name="T19" fmla="*/ 0 h 791"/>
                <a:gd name="T20" fmla="*/ 3031 w 3031"/>
                <a:gd name="T21" fmla="*/ 791 h 79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31" h="791">
                  <a:moveTo>
                    <a:pt x="3031" y="791"/>
                  </a:moveTo>
                  <a:lnTo>
                    <a:pt x="3031" y="0"/>
                  </a:lnTo>
                  <a:lnTo>
                    <a:pt x="0" y="0"/>
                  </a:lnTo>
                  <a:lnTo>
                    <a:pt x="0" y="791"/>
                  </a:lnTo>
                  <a:lnTo>
                    <a:pt x="3031" y="791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4" name="Line 12"/>
            <p:cNvSpPr>
              <a:spLocks noChangeShapeType="1"/>
            </p:cNvSpPr>
            <p:nvPr/>
          </p:nvSpPr>
          <p:spPr bwMode="auto">
            <a:xfrm>
              <a:off x="1239" y="2777"/>
              <a:ext cx="30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5" name="Line 13"/>
            <p:cNvSpPr>
              <a:spLocks noChangeShapeType="1"/>
            </p:cNvSpPr>
            <p:nvPr/>
          </p:nvSpPr>
          <p:spPr bwMode="auto">
            <a:xfrm>
              <a:off x="2755" y="2392"/>
              <a:ext cx="1" cy="79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6" name="Freeform 14"/>
            <p:cNvSpPr>
              <a:spLocks/>
            </p:cNvSpPr>
            <p:nvPr/>
          </p:nvSpPr>
          <p:spPr bwMode="auto">
            <a:xfrm>
              <a:off x="1239" y="3183"/>
              <a:ext cx="3035" cy="446"/>
            </a:xfrm>
            <a:custGeom>
              <a:avLst/>
              <a:gdLst>
                <a:gd name="T0" fmla="*/ 0 w 3035"/>
                <a:gd name="T1" fmla="*/ 411 h 446"/>
                <a:gd name="T2" fmla="*/ 4 w 3035"/>
                <a:gd name="T3" fmla="*/ 0 h 446"/>
                <a:gd name="T4" fmla="*/ 3035 w 3035"/>
                <a:gd name="T5" fmla="*/ 5 h 446"/>
                <a:gd name="T6" fmla="*/ 3035 w 3035"/>
                <a:gd name="T7" fmla="*/ 411 h 446"/>
                <a:gd name="T8" fmla="*/ 2832 w 3035"/>
                <a:gd name="T9" fmla="*/ 312 h 446"/>
                <a:gd name="T10" fmla="*/ 2633 w 3035"/>
                <a:gd name="T11" fmla="*/ 394 h 446"/>
                <a:gd name="T12" fmla="*/ 2399 w 3035"/>
                <a:gd name="T13" fmla="*/ 256 h 446"/>
                <a:gd name="T14" fmla="*/ 2243 w 3035"/>
                <a:gd name="T15" fmla="*/ 394 h 446"/>
                <a:gd name="T16" fmla="*/ 2009 w 3035"/>
                <a:gd name="T17" fmla="*/ 325 h 446"/>
                <a:gd name="T18" fmla="*/ 1780 w 3035"/>
                <a:gd name="T19" fmla="*/ 394 h 446"/>
                <a:gd name="T20" fmla="*/ 1550 w 3035"/>
                <a:gd name="T21" fmla="*/ 303 h 446"/>
                <a:gd name="T22" fmla="*/ 1373 w 3035"/>
                <a:gd name="T23" fmla="*/ 407 h 446"/>
                <a:gd name="T24" fmla="*/ 1221 w 3035"/>
                <a:gd name="T25" fmla="*/ 312 h 446"/>
                <a:gd name="T26" fmla="*/ 1044 w 3035"/>
                <a:gd name="T27" fmla="*/ 368 h 446"/>
                <a:gd name="T28" fmla="*/ 888 w 3035"/>
                <a:gd name="T29" fmla="*/ 303 h 446"/>
                <a:gd name="T30" fmla="*/ 706 w 3035"/>
                <a:gd name="T31" fmla="*/ 446 h 446"/>
                <a:gd name="T32" fmla="*/ 554 w 3035"/>
                <a:gd name="T33" fmla="*/ 316 h 446"/>
                <a:gd name="T34" fmla="*/ 351 w 3035"/>
                <a:gd name="T35" fmla="*/ 390 h 446"/>
                <a:gd name="T36" fmla="*/ 190 w 3035"/>
                <a:gd name="T37" fmla="*/ 316 h 446"/>
                <a:gd name="T38" fmla="*/ 4 w 3035"/>
                <a:gd name="T39" fmla="*/ 416 h 446"/>
                <a:gd name="T40" fmla="*/ 4 w 3035"/>
                <a:gd name="T41" fmla="*/ 416 h 446"/>
                <a:gd name="T42" fmla="*/ 0 w 3035"/>
                <a:gd name="T43" fmla="*/ 411 h 4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035"/>
                <a:gd name="T67" fmla="*/ 0 h 446"/>
                <a:gd name="T68" fmla="*/ 3035 w 3035"/>
                <a:gd name="T69" fmla="*/ 446 h 44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035" h="446">
                  <a:moveTo>
                    <a:pt x="0" y="411"/>
                  </a:moveTo>
                  <a:lnTo>
                    <a:pt x="4" y="0"/>
                  </a:lnTo>
                  <a:lnTo>
                    <a:pt x="3035" y="5"/>
                  </a:lnTo>
                  <a:lnTo>
                    <a:pt x="3035" y="411"/>
                  </a:lnTo>
                  <a:lnTo>
                    <a:pt x="2832" y="312"/>
                  </a:lnTo>
                  <a:lnTo>
                    <a:pt x="2633" y="394"/>
                  </a:lnTo>
                  <a:lnTo>
                    <a:pt x="2399" y="256"/>
                  </a:lnTo>
                  <a:lnTo>
                    <a:pt x="2243" y="394"/>
                  </a:lnTo>
                  <a:lnTo>
                    <a:pt x="2009" y="325"/>
                  </a:lnTo>
                  <a:lnTo>
                    <a:pt x="1780" y="394"/>
                  </a:lnTo>
                  <a:lnTo>
                    <a:pt x="1550" y="303"/>
                  </a:lnTo>
                  <a:lnTo>
                    <a:pt x="1373" y="407"/>
                  </a:lnTo>
                  <a:lnTo>
                    <a:pt x="1221" y="312"/>
                  </a:lnTo>
                  <a:lnTo>
                    <a:pt x="1044" y="368"/>
                  </a:lnTo>
                  <a:lnTo>
                    <a:pt x="888" y="303"/>
                  </a:lnTo>
                  <a:lnTo>
                    <a:pt x="706" y="446"/>
                  </a:lnTo>
                  <a:lnTo>
                    <a:pt x="554" y="316"/>
                  </a:lnTo>
                  <a:lnTo>
                    <a:pt x="351" y="390"/>
                  </a:lnTo>
                  <a:lnTo>
                    <a:pt x="190" y="316"/>
                  </a:lnTo>
                  <a:lnTo>
                    <a:pt x="4" y="416"/>
                  </a:lnTo>
                  <a:lnTo>
                    <a:pt x="0" y="41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7" name="Freeform 15"/>
            <p:cNvSpPr>
              <a:spLocks/>
            </p:cNvSpPr>
            <p:nvPr/>
          </p:nvSpPr>
          <p:spPr bwMode="auto">
            <a:xfrm>
              <a:off x="1239" y="3183"/>
              <a:ext cx="3035" cy="446"/>
            </a:xfrm>
            <a:custGeom>
              <a:avLst/>
              <a:gdLst>
                <a:gd name="T0" fmla="*/ 0 w 3035"/>
                <a:gd name="T1" fmla="*/ 411 h 446"/>
                <a:gd name="T2" fmla="*/ 4 w 3035"/>
                <a:gd name="T3" fmla="*/ 0 h 446"/>
                <a:gd name="T4" fmla="*/ 3035 w 3035"/>
                <a:gd name="T5" fmla="*/ 5 h 446"/>
                <a:gd name="T6" fmla="*/ 3035 w 3035"/>
                <a:gd name="T7" fmla="*/ 411 h 446"/>
                <a:gd name="T8" fmla="*/ 2832 w 3035"/>
                <a:gd name="T9" fmla="*/ 312 h 446"/>
                <a:gd name="T10" fmla="*/ 2633 w 3035"/>
                <a:gd name="T11" fmla="*/ 394 h 446"/>
                <a:gd name="T12" fmla="*/ 2399 w 3035"/>
                <a:gd name="T13" fmla="*/ 256 h 446"/>
                <a:gd name="T14" fmla="*/ 2243 w 3035"/>
                <a:gd name="T15" fmla="*/ 394 h 446"/>
                <a:gd name="T16" fmla="*/ 2009 w 3035"/>
                <a:gd name="T17" fmla="*/ 325 h 446"/>
                <a:gd name="T18" fmla="*/ 1780 w 3035"/>
                <a:gd name="T19" fmla="*/ 394 h 446"/>
                <a:gd name="T20" fmla="*/ 1550 w 3035"/>
                <a:gd name="T21" fmla="*/ 303 h 446"/>
                <a:gd name="T22" fmla="*/ 1373 w 3035"/>
                <a:gd name="T23" fmla="*/ 407 h 446"/>
                <a:gd name="T24" fmla="*/ 1221 w 3035"/>
                <a:gd name="T25" fmla="*/ 312 h 446"/>
                <a:gd name="T26" fmla="*/ 1044 w 3035"/>
                <a:gd name="T27" fmla="*/ 368 h 446"/>
                <a:gd name="T28" fmla="*/ 888 w 3035"/>
                <a:gd name="T29" fmla="*/ 303 h 446"/>
                <a:gd name="T30" fmla="*/ 706 w 3035"/>
                <a:gd name="T31" fmla="*/ 446 h 446"/>
                <a:gd name="T32" fmla="*/ 554 w 3035"/>
                <a:gd name="T33" fmla="*/ 316 h 446"/>
                <a:gd name="T34" fmla="*/ 351 w 3035"/>
                <a:gd name="T35" fmla="*/ 390 h 446"/>
                <a:gd name="T36" fmla="*/ 190 w 3035"/>
                <a:gd name="T37" fmla="*/ 316 h 446"/>
                <a:gd name="T38" fmla="*/ 4 w 3035"/>
                <a:gd name="T39" fmla="*/ 416 h 446"/>
                <a:gd name="T40" fmla="*/ 4 w 3035"/>
                <a:gd name="T41" fmla="*/ 416 h 44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35"/>
                <a:gd name="T64" fmla="*/ 0 h 446"/>
                <a:gd name="T65" fmla="*/ 3035 w 3035"/>
                <a:gd name="T66" fmla="*/ 446 h 44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35" h="446">
                  <a:moveTo>
                    <a:pt x="0" y="411"/>
                  </a:moveTo>
                  <a:lnTo>
                    <a:pt x="4" y="0"/>
                  </a:lnTo>
                  <a:lnTo>
                    <a:pt x="3035" y="5"/>
                  </a:lnTo>
                  <a:lnTo>
                    <a:pt x="3035" y="411"/>
                  </a:lnTo>
                  <a:lnTo>
                    <a:pt x="2832" y="312"/>
                  </a:lnTo>
                  <a:lnTo>
                    <a:pt x="2633" y="394"/>
                  </a:lnTo>
                  <a:lnTo>
                    <a:pt x="2399" y="256"/>
                  </a:lnTo>
                  <a:lnTo>
                    <a:pt x="2243" y="394"/>
                  </a:lnTo>
                  <a:lnTo>
                    <a:pt x="2009" y="325"/>
                  </a:lnTo>
                  <a:lnTo>
                    <a:pt x="1780" y="394"/>
                  </a:lnTo>
                  <a:lnTo>
                    <a:pt x="1550" y="303"/>
                  </a:lnTo>
                  <a:lnTo>
                    <a:pt x="1373" y="407"/>
                  </a:lnTo>
                  <a:lnTo>
                    <a:pt x="1221" y="312"/>
                  </a:lnTo>
                  <a:lnTo>
                    <a:pt x="1044" y="368"/>
                  </a:lnTo>
                  <a:lnTo>
                    <a:pt x="888" y="303"/>
                  </a:lnTo>
                  <a:lnTo>
                    <a:pt x="706" y="446"/>
                  </a:lnTo>
                  <a:lnTo>
                    <a:pt x="554" y="316"/>
                  </a:lnTo>
                  <a:lnTo>
                    <a:pt x="351" y="390"/>
                  </a:lnTo>
                  <a:lnTo>
                    <a:pt x="190" y="316"/>
                  </a:lnTo>
                  <a:lnTo>
                    <a:pt x="4" y="416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8" name="Freeform 16"/>
            <p:cNvSpPr>
              <a:spLocks/>
            </p:cNvSpPr>
            <p:nvPr/>
          </p:nvSpPr>
          <p:spPr bwMode="auto">
            <a:xfrm>
              <a:off x="1239" y="3542"/>
              <a:ext cx="3035" cy="381"/>
            </a:xfrm>
            <a:custGeom>
              <a:avLst/>
              <a:gdLst>
                <a:gd name="T0" fmla="*/ 0 w 3035"/>
                <a:gd name="T1" fmla="*/ 160 h 381"/>
                <a:gd name="T2" fmla="*/ 0 w 3035"/>
                <a:gd name="T3" fmla="*/ 381 h 381"/>
                <a:gd name="T4" fmla="*/ 3035 w 3035"/>
                <a:gd name="T5" fmla="*/ 377 h 381"/>
                <a:gd name="T6" fmla="*/ 3035 w 3035"/>
                <a:gd name="T7" fmla="*/ 156 h 381"/>
                <a:gd name="T8" fmla="*/ 2832 w 3035"/>
                <a:gd name="T9" fmla="*/ 52 h 381"/>
                <a:gd name="T10" fmla="*/ 2633 w 3035"/>
                <a:gd name="T11" fmla="*/ 134 h 381"/>
                <a:gd name="T12" fmla="*/ 2403 w 3035"/>
                <a:gd name="T13" fmla="*/ 0 h 381"/>
                <a:gd name="T14" fmla="*/ 2247 w 3035"/>
                <a:gd name="T15" fmla="*/ 134 h 381"/>
                <a:gd name="T16" fmla="*/ 2013 w 3035"/>
                <a:gd name="T17" fmla="*/ 70 h 381"/>
                <a:gd name="T18" fmla="*/ 1780 w 3035"/>
                <a:gd name="T19" fmla="*/ 134 h 381"/>
                <a:gd name="T20" fmla="*/ 1554 w 3035"/>
                <a:gd name="T21" fmla="*/ 48 h 381"/>
                <a:gd name="T22" fmla="*/ 1377 w 3035"/>
                <a:gd name="T23" fmla="*/ 152 h 381"/>
                <a:gd name="T24" fmla="*/ 1225 w 3035"/>
                <a:gd name="T25" fmla="*/ 52 h 381"/>
                <a:gd name="T26" fmla="*/ 1048 w 3035"/>
                <a:gd name="T27" fmla="*/ 113 h 381"/>
                <a:gd name="T28" fmla="*/ 892 w 3035"/>
                <a:gd name="T29" fmla="*/ 48 h 381"/>
                <a:gd name="T30" fmla="*/ 710 w 3035"/>
                <a:gd name="T31" fmla="*/ 186 h 381"/>
                <a:gd name="T32" fmla="*/ 559 w 3035"/>
                <a:gd name="T33" fmla="*/ 61 h 381"/>
                <a:gd name="T34" fmla="*/ 355 w 3035"/>
                <a:gd name="T35" fmla="*/ 134 h 381"/>
                <a:gd name="T36" fmla="*/ 195 w 3035"/>
                <a:gd name="T37" fmla="*/ 61 h 381"/>
                <a:gd name="T38" fmla="*/ 0 w 3035"/>
                <a:gd name="T39" fmla="*/ 160 h 381"/>
                <a:gd name="T40" fmla="*/ 0 w 3035"/>
                <a:gd name="T41" fmla="*/ 160 h 38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35"/>
                <a:gd name="T64" fmla="*/ 0 h 381"/>
                <a:gd name="T65" fmla="*/ 3035 w 3035"/>
                <a:gd name="T66" fmla="*/ 381 h 38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35" h="381">
                  <a:moveTo>
                    <a:pt x="0" y="160"/>
                  </a:moveTo>
                  <a:lnTo>
                    <a:pt x="0" y="381"/>
                  </a:lnTo>
                  <a:lnTo>
                    <a:pt x="3035" y="377"/>
                  </a:lnTo>
                  <a:lnTo>
                    <a:pt x="3035" y="156"/>
                  </a:lnTo>
                  <a:lnTo>
                    <a:pt x="2832" y="52"/>
                  </a:lnTo>
                  <a:lnTo>
                    <a:pt x="2633" y="134"/>
                  </a:lnTo>
                  <a:lnTo>
                    <a:pt x="2403" y="0"/>
                  </a:lnTo>
                  <a:lnTo>
                    <a:pt x="2247" y="134"/>
                  </a:lnTo>
                  <a:lnTo>
                    <a:pt x="2013" y="70"/>
                  </a:lnTo>
                  <a:lnTo>
                    <a:pt x="1780" y="134"/>
                  </a:lnTo>
                  <a:lnTo>
                    <a:pt x="1554" y="48"/>
                  </a:lnTo>
                  <a:lnTo>
                    <a:pt x="1377" y="152"/>
                  </a:lnTo>
                  <a:lnTo>
                    <a:pt x="1225" y="52"/>
                  </a:lnTo>
                  <a:lnTo>
                    <a:pt x="1048" y="113"/>
                  </a:lnTo>
                  <a:lnTo>
                    <a:pt x="892" y="48"/>
                  </a:lnTo>
                  <a:lnTo>
                    <a:pt x="710" y="186"/>
                  </a:lnTo>
                  <a:lnTo>
                    <a:pt x="559" y="61"/>
                  </a:lnTo>
                  <a:lnTo>
                    <a:pt x="355" y="134"/>
                  </a:lnTo>
                  <a:lnTo>
                    <a:pt x="195" y="61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9" name="Freeform 17"/>
            <p:cNvSpPr>
              <a:spLocks/>
            </p:cNvSpPr>
            <p:nvPr/>
          </p:nvSpPr>
          <p:spPr bwMode="auto">
            <a:xfrm>
              <a:off x="1239" y="3542"/>
              <a:ext cx="3035" cy="381"/>
            </a:xfrm>
            <a:custGeom>
              <a:avLst/>
              <a:gdLst>
                <a:gd name="T0" fmla="*/ 0 w 3035"/>
                <a:gd name="T1" fmla="*/ 160 h 381"/>
                <a:gd name="T2" fmla="*/ 0 w 3035"/>
                <a:gd name="T3" fmla="*/ 381 h 381"/>
                <a:gd name="T4" fmla="*/ 3035 w 3035"/>
                <a:gd name="T5" fmla="*/ 377 h 381"/>
                <a:gd name="T6" fmla="*/ 3035 w 3035"/>
                <a:gd name="T7" fmla="*/ 156 h 381"/>
                <a:gd name="T8" fmla="*/ 2832 w 3035"/>
                <a:gd name="T9" fmla="*/ 52 h 381"/>
                <a:gd name="T10" fmla="*/ 2633 w 3035"/>
                <a:gd name="T11" fmla="*/ 134 h 381"/>
                <a:gd name="T12" fmla="*/ 2403 w 3035"/>
                <a:gd name="T13" fmla="*/ 0 h 381"/>
                <a:gd name="T14" fmla="*/ 2247 w 3035"/>
                <a:gd name="T15" fmla="*/ 134 h 381"/>
                <a:gd name="T16" fmla="*/ 2013 w 3035"/>
                <a:gd name="T17" fmla="*/ 70 h 381"/>
                <a:gd name="T18" fmla="*/ 1780 w 3035"/>
                <a:gd name="T19" fmla="*/ 134 h 381"/>
                <a:gd name="T20" fmla="*/ 1554 w 3035"/>
                <a:gd name="T21" fmla="*/ 48 h 381"/>
                <a:gd name="T22" fmla="*/ 1377 w 3035"/>
                <a:gd name="T23" fmla="*/ 152 h 381"/>
                <a:gd name="T24" fmla="*/ 1225 w 3035"/>
                <a:gd name="T25" fmla="*/ 52 h 381"/>
                <a:gd name="T26" fmla="*/ 1048 w 3035"/>
                <a:gd name="T27" fmla="*/ 113 h 381"/>
                <a:gd name="T28" fmla="*/ 892 w 3035"/>
                <a:gd name="T29" fmla="*/ 48 h 381"/>
                <a:gd name="T30" fmla="*/ 710 w 3035"/>
                <a:gd name="T31" fmla="*/ 186 h 381"/>
                <a:gd name="T32" fmla="*/ 559 w 3035"/>
                <a:gd name="T33" fmla="*/ 61 h 381"/>
                <a:gd name="T34" fmla="*/ 355 w 3035"/>
                <a:gd name="T35" fmla="*/ 134 h 381"/>
                <a:gd name="T36" fmla="*/ 195 w 3035"/>
                <a:gd name="T37" fmla="*/ 61 h 381"/>
                <a:gd name="T38" fmla="*/ 0 w 3035"/>
                <a:gd name="T39" fmla="*/ 160 h 381"/>
                <a:gd name="T40" fmla="*/ 0 w 3035"/>
                <a:gd name="T41" fmla="*/ 160 h 38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35"/>
                <a:gd name="T64" fmla="*/ 0 h 381"/>
                <a:gd name="T65" fmla="*/ 3035 w 3035"/>
                <a:gd name="T66" fmla="*/ 381 h 38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35" h="381">
                  <a:moveTo>
                    <a:pt x="0" y="160"/>
                  </a:moveTo>
                  <a:lnTo>
                    <a:pt x="0" y="381"/>
                  </a:lnTo>
                  <a:lnTo>
                    <a:pt x="3035" y="377"/>
                  </a:lnTo>
                  <a:lnTo>
                    <a:pt x="3035" y="156"/>
                  </a:lnTo>
                  <a:lnTo>
                    <a:pt x="2832" y="52"/>
                  </a:lnTo>
                  <a:lnTo>
                    <a:pt x="2633" y="134"/>
                  </a:lnTo>
                  <a:lnTo>
                    <a:pt x="2403" y="0"/>
                  </a:lnTo>
                  <a:lnTo>
                    <a:pt x="2247" y="134"/>
                  </a:lnTo>
                  <a:lnTo>
                    <a:pt x="2013" y="70"/>
                  </a:lnTo>
                  <a:lnTo>
                    <a:pt x="1780" y="134"/>
                  </a:lnTo>
                  <a:lnTo>
                    <a:pt x="1554" y="48"/>
                  </a:lnTo>
                  <a:lnTo>
                    <a:pt x="1377" y="152"/>
                  </a:lnTo>
                  <a:lnTo>
                    <a:pt x="1225" y="52"/>
                  </a:lnTo>
                  <a:lnTo>
                    <a:pt x="1048" y="113"/>
                  </a:lnTo>
                  <a:lnTo>
                    <a:pt x="892" y="48"/>
                  </a:lnTo>
                  <a:lnTo>
                    <a:pt x="710" y="186"/>
                  </a:lnTo>
                  <a:lnTo>
                    <a:pt x="559" y="61"/>
                  </a:lnTo>
                  <a:lnTo>
                    <a:pt x="355" y="134"/>
                  </a:lnTo>
                  <a:lnTo>
                    <a:pt x="195" y="61"/>
                  </a:lnTo>
                  <a:lnTo>
                    <a:pt x="0" y="16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0" name="Rectangle 18"/>
            <p:cNvSpPr>
              <a:spLocks noChangeArrowheads="1"/>
            </p:cNvSpPr>
            <p:nvPr/>
          </p:nvSpPr>
          <p:spPr bwMode="auto">
            <a:xfrm>
              <a:off x="2607" y="3248"/>
              <a:ext cx="355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b="0">
                  <a:solidFill>
                    <a:srgbClr val="000000"/>
                  </a:solidFill>
                </a:rPr>
                <a:t>Data</a:t>
              </a:r>
              <a:endParaRPr lang="en-US"/>
            </a:p>
          </p:txBody>
        </p:sp>
        <p:sp>
          <p:nvSpPr>
            <p:cNvPr id="64531" name="Rectangle 19"/>
            <p:cNvSpPr>
              <a:spLocks noChangeArrowheads="1"/>
            </p:cNvSpPr>
            <p:nvPr/>
          </p:nvSpPr>
          <p:spPr bwMode="auto">
            <a:xfrm>
              <a:off x="1200" y="2188"/>
              <a:ext cx="143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b="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64532" name="Rectangle 20"/>
            <p:cNvSpPr>
              <a:spLocks noChangeArrowheads="1"/>
            </p:cNvSpPr>
            <p:nvPr/>
          </p:nvSpPr>
          <p:spPr bwMode="auto">
            <a:xfrm>
              <a:off x="2672" y="2188"/>
              <a:ext cx="221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b="0">
                  <a:solidFill>
                    <a:srgbClr val="000000"/>
                  </a:solidFill>
                </a:rPr>
                <a:t>16</a:t>
              </a:r>
              <a:endParaRPr lang="en-US"/>
            </a:p>
          </p:txBody>
        </p:sp>
        <p:sp>
          <p:nvSpPr>
            <p:cNvPr id="64533" name="Rectangle 21"/>
            <p:cNvSpPr>
              <a:spLocks noChangeArrowheads="1"/>
            </p:cNvSpPr>
            <p:nvPr/>
          </p:nvSpPr>
          <p:spPr bwMode="auto">
            <a:xfrm>
              <a:off x="4188" y="2188"/>
              <a:ext cx="221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b="0">
                  <a:solidFill>
                    <a:srgbClr val="000000"/>
                  </a:solidFill>
                </a:rPr>
                <a:t>31</a:t>
              </a:r>
              <a:endParaRPr lang="en-US"/>
            </a:p>
          </p:txBody>
        </p:sp>
      </p:grpSp>
      <p:sp>
        <p:nvSpPr>
          <p:cNvPr id="22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15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7500" y="6248400"/>
            <a:ext cx="5332413" cy="457200"/>
          </a:xfrm>
        </p:spPr>
        <p:txBody>
          <a:bodyPr anchor="ctr" anchorCtr="0"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</a:t>
            </a:r>
            <a:r>
              <a:rPr lang="en-US" b="0" dirty="0" smtClean="0">
                <a:latin typeface="+mj-lt"/>
              </a:rPr>
              <a:t>: Transport Protocols</a:t>
            </a:r>
            <a:endParaRPr lang="en-US" b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Applications for UDP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Streaming </a:t>
            </a:r>
            <a:r>
              <a:rPr lang="en-US" dirty="0" smtClean="0"/>
              <a:t>media (e.g., live video)</a:t>
            </a:r>
            <a:endParaRPr lang="en-US" dirty="0"/>
          </a:p>
          <a:p>
            <a:endParaRPr lang="en-US" dirty="0"/>
          </a:p>
          <a:p>
            <a:r>
              <a:rPr lang="en-US" dirty="0"/>
              <a:t>DNS (Domain Name Service)</a:t>
            </a:r>
          </a:p>
          <a:p>
            <a:endParaRPr lang="en-US" dirty="0"/>
          </a:p>
          <a:p>
            <a:r>
              <a:rPr lang="en-US" dirty="0"/>
              <a:t>NTP (Network Time Protocol</a:t>
            </a:r>
            <a:r>
              <a:rPr lang="en-US" dirty="0" smtClean="0"/>
              <a:t>)  (synchronizing clocks)</a:t>
            </a:r>
          </a:p>
          <a:p>
            <a:endParaRPr lang="en-US" dirty="0"/>
          </a:p>
          <a:p>
            <a:r>
              <a:rPr lang="en-US" dirty="0" smtClean="0"/>
              <a:t>FPS multi-player video games (e.g., Call of Duty)</a:t>
            </a:r>
            <a:endParaRPr lang="en-US" dirty="0"/>
          </a:p>
          <a:p>
            <a:endParaRPr lang="en-US" dirty="0"/>
          </a:p>
          <a:p>
            <a:r>
              <a:rPr lang="en-US" dirty="0"/>
              <a:t>Why </a:t>
            </a:r>
            <a:r>
              <a:rPr lang="en-US" dirty="0" smtClean="0"/>
              <a:t>might UDP be appropriate </a:t>
            </a:r>
            <a:r>
              <a:rPr lang="en-US" dirty="0"/>
              <a:t>for these?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16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7500" y="6248400"/>
            <a:ext cx="5332413" cy="457200"/>
          </a:xfrm>
        </p:spPr>
        <p:txBody>
          <a:bodyPr anchor="ctr" anchorCtr="0"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</a:t>
            </a:r>
            <a:r>
              <a:rPr lang="en-US" b="0" dirty="0" smtClean="0">
                <a:latin typeface="+mj-lt"/>
              </a:rPr>
              <a:t>: Transport Protocols</a:t>
            </a:r>
            <a:endParaRPr lang="en-US" b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Transmission Control Protocol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419600"/>
          </a:xfrm>
        </p:spPr>
        <p:txBody>
          <a:bodyPr/>
          <a:lstStyle/>
          <a:p>
            <a:r>
              <a:rPr lang="en-US" dirty="0"/>
              <a:t>Reliable bi-directional </a:t>
            </a:r>
            <a:r>
              <a:rPr lang="en-US" dirty="0" err="1">
                <a:solidFill>
                  <a:srgbClr val="0000FF"/>
                </a:solidFill>
              </a:rPr>
              <a:t>bytestream</a:t>
            </a:r>
            <a:r>
              <a:rPr lang="en-US" dirty="0"/>
              <a:t> between processes</a:t>
            </a:r>
            <a:endParaRPr lang="en-US" dirty="0" smtClean="0"/>
          </a:p>
          <a:p>
            <a:pPr lvl="1"/>
            <a:r>
              <a:rPr lang="en-US" dirty="0" smtClean="0"/>
              <a:t>Uses a sliding window protocol for efficient transfer</a:t>
            </a:r>
          </a:p>
          <a:p>
            <a:pPr lvl="3"/>
            <a:endParaRPr lang="en-US" dirty="0" smtClean="0"/>
          </a:p>
          <a:p>
            <a:r>
              <a:rPr lang="en-US" dirty="0"/>
              <a:t>Connection-oriented</a:t>
            </a:r>
          </a:p>
          <a:p>
            <a:pPr lvl="1"/>
            <a:r>
              <a:rPr lang="en-US" dirty="0"/>
              <a:t>Conversation between two endpoints with beginning and </a:t>
            </a:r>
            <a:r>
              <a:rPr lang="en-US" dirty="0" smtClean="0"/>
              <a:t>end</a:t>
            </a:r>
          </a:p>
          <a:p>
            <a:pPr lvl="3"/>
            <a:endParaRPr lang="en-US" dirty="0" smtClean="0"/>
          </a:p>
          <a:p>
            <a:r>
              <a:rPr lang="en-US" dirty="0"/>
              <a:t>Flow </a:t>
            </a:r>
            <a:r>
              <a:rPr lang="en-US" dirty="0" smtClean="0"/>
              <a:t>control (generalization of sliding window)</a:t>
            </a:r>
          </a:p>
          <a:p>
            <a:pPr lvl="1"/>
            <a:r>
              <a:rPr lang="en-US" dirty="0"/>
              <a:t>Prevents sender from over-running receiver </a:t>
            </a:r>
            <a:r>
              <a:rPr lang="en-US" dirty="0" smtClean="0"/>
              <a:t>buffers</a:t>
            </a:r>
          </a:p>
          <a:p>
            <a:pPr lvl="1"/>
            <a:r>
              <a:rPr lang="en-US" dirty="0" smtClean="0"/>
              <a:t>(tell sender how much buffer is left at receiver)</a:t>
            </a:r>
          </a:p>
          <a:p>
            <a:pPr lvl="3"/>
            <a:endParaRPr lang="en-US" dirty="0" smtClean="0"/>
          </a:p>
          <a:p>
            <a:r>
              <a:rPr lang="en-US" dirty="0"/>
              <a:t>Congestion control </a:t>
            </a:r>
            <a:r>
              <a:rPr lang="en-US" dirty="0" smtClean="0"/>
              <a:t>(next lecture)</a:t>
            </a:r>
            <a:endParaRPr lang="en-US" dirty="0"/>
          </a:p>
          <a:p>
            <a:pPr lvl="1"/>
            <a:r>
              <a:rPr lang="en-US" dirty="0"/>
              <a:t>Prevents sender from over-running network</a:t>
            </a:r>
            <a:r>
              <a:rPr lang="en-US" dirty="0" smtClean="0"/>
              <a:t> capacity</a:t>
            </a:r>
            <a:endParaRPr lang="en-US" dirty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5122863" y="5613400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endParaRPr lang="en-US" sz="2400" b="0">
              <a:latin typeface="Times New Roman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 rot="-5400000">
            <a:off x="2268537" y="3779838"/>
            <a:ext cx="3651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endParaRPr lang="en-US" sz="2400" b="0">
              <a:latin typeface="Times New Roman" charset="0"/>
            </a:endParaRP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 rot="-5400000">
            <a:off x="6370637" y="3779838"/>
            <a:ext cx="3651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endParaRPr lang="en-US" sz="240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17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7500" y="6248400"/>
            <a:ext cx="5332413" cy="457200"/>
          </a:xfrm>
        </p:spPr>
        <p:txBody>
          <a:bodyPr anchor="ctr" anchorCtr="0"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</a:t>
            </a:r>
            <a:r>
              <a:rPr lang="en-US" b="0" dirty="0" smtClean="0">
                <a:latin typeface="+mj-lt"/>
              </a:rPr>
              <a:t>: Transport Protocols</a:t>
            </a:r>
            <a:endParaRPr lang="en-US" b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16" name="Freeform 4"/>
          <p:cNvSpPr>
            <a:spLocks/>
          </p:cNvSpPr>
          <p:nvPr/>
        </p:nvSpPr>
        <p:spPr bwMode="auto">
          <a:xfrm>
            <a:off x="2794000" y="5092700"/>
            <a:ext cx="938213" cy="238125"/>
          </a:xfrm>
          <a:custGeom>
            <a:avLst/>
            <a:gdLst>
              <a:gd name="T0" fmla="*/ 591 w 591"/>
              <a:gd name="T1" fmla="*/ 150 h 150"/>
              <a:gd name="T2" fmla="*/ 591 w 591"/>
              <a:gd name="T3" fmla="*/ 0 h 150"/>
              <a:gd name="T4" fmla="*/ 0 w 591"/>
              <a:gd name="T5" fmla="*/ 0 h 150"/>
              <a:gd name="T6" fmla="*/ 0 w 591"/>
              <a:gd name="T7" fmla="*/ 150 h 150"/>
              <a:gd name="T8" fmla="*/ 591 w 591"/>
              <a:gd name="T9" fmla="*/ 150 h 150"/>
              <a:gd name="T10" fmla="*/ 591 w 591"/>
              <a:gd name="T11" fmla="*/ 150 h 1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1"/>
              <a:gd name="T19" fmla="*/ 0 h 150"/>
              <a:gd name="T20" fmla="*/ 591 w 591"/>
              <a:gd name="T21" fmla="*/ 150 h 1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1" h="150">
                <a:moveTo>
                  <a:pt x="591" y="150"/>
                </a:moveTo>
                <a:lnTo>
                  <a:pt x="591" y="0"/>
                </a:lnTo>
                <a:lnTo>
                  <a:pt x="0" y="0"/>
                </a:lnTo>
                <a:lnTo>
                  <a:pt x="0" y="150"/>
                </a:lnTo>
                <a:lnTo>
                  <a:pt x="591" y="150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7" name="Freeform 5"/>
          <p:cNvSpPr>
            <a:spLocks/>
          </p:cNvSpPr>
          <p:nvPr/>
        </p:nvSpPr>
        <p:spPr bwMode="auto">
          <a:xfrm>
            <a:off x="2794000" y="5092700"/>
            <a:ext cx="938213" cy="238125"/>
          </a:xfrm>
          <a:custGeom>
            <a:avLst/>
            <a:gdLst>
              <a:gd name="T0" fmla="*/ 591 w 591"/>
              <a:gd name="T1" fmla="*/ 150 h 150"/>
              <a:gd name="T2" fmla="*/ 591 w 591"/>
              <a:gd name="T3" fmla="*/ 0 h 150"/>
              <a:gd name="T4" fmla="*/ 0 w 591"/>
              <a:gd name="T5" fmla="*/ 0 h 150"/>
              <a:gd name="T6" fmla="*/ 0 w 591"/>
              <a:gd name="T7" fmla="*/ 150 h 150"/>
              <a:gd name="T8" fmla="*/ 591 w 591"/>
              <a:gd name="T9" fmla="*/ 150 h 150"/>
              <a:gd name="T10" fmla="*/ 591 w 591"/>
              <a:gd name="T11" fmla="*/ 150 h 1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1"/>
              <a:gd name="T19" fmla="*/ 0 h 150"/>
              <a:gd name="T20" fmla="*/ 591 w 591"/>
              <a:gd name="T21" fmla="*/ 150 h 1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1" h="150">
                <a:moveTo>
                  <a:pt x="591" y="150"/>
                </a:moveTo>
                <a:lnTo>
                  <a:pt x="591" y="0"/>
                </a:lnTo>
                <a:lnTo>
                  <a:pt x="0" y="0"/>
                </a:lnTo>
                <a:lnTo>
                  <a:pt x="0" y="150"/>
                </a:lnTo>
                <a:lnTo>
                  <a:pt x="591" y="15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8" name="Freeform 6"/>
          <p:cNvSpPr>
            <a:spLocks/>
          </p:cNvSpPr>
          <p:nvPr/>
        </p:nvSpPr>
        <p:spPr bwMode="auto">
          <a:xfrm>
            <a:off x="3927475" y="5092700"/>
            <a:ext cx="938213" cy="238125"/>
          </a:xfrm>
          <a:custGeom>
            <a:avLst/>
            <a:gdLst>
              <a:gd name="T0" fmla="*/ 591 w 591"/>
              <a:gd name="T1" fmla="*/ 150 h 150"/>
              <a:gd name="T2" fmla="*/ 591 w 591"/>
              <a:gd name="T3" fmla="*/ 0 h 150"/>
              <a:gd name="T4" fmla="*/ 0 w 591"/>
              <a:gd name="T5" fmla="*/ 0 h 150"/>
              <a:gd name="T6" fmla="*/ 0 w 591"/>
              <a:gd name="T7" fmla="*/ 150 h 150"/>
              <a:gd name="T8" fmla="*/ 591 w 591"/>
              <a:gd name="T9" fmla="*/ 150 h 150"/>
              <a:gd name="T10" fmla="*/ 591 w 591"/>
              <a:gd name="T11" fmla="*/ 150 h 1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1"/>
              <a:gd name="T19" fmla="*/ 0 h 150"/>
              <a:gd name="T20" fmla="*/ 591 w 591"/>
              <a:gd name="T21" fmla="*/ 150 h 1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1" h="150">
                <a:moveTo>
                  <a:pt x="591" y="150"/>
                </a:moveTo>
                <a:lnTo>
                  <a:pt x="591" y="0"/>
                </a:lnTo>
                <a:lnTo>
                  <a:pt x="0" y="0"/>
                </a:lnTo>
                <a:lnTo>
                  <a:pt x="0" y="150"/>
                </a:lnTo>
                <a:lnTo>
                  <a:pt x="591" y="150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9" name="Freeform 7"/>
          <p:cNvSpPr>
            <a:spLocks/>
          </p:cNvSpPr>
          <p:nvPr/>
        </p:nvSpPr>
        <p:spPr bwMode="auto">
          <a:xfrm>
            <a:off x="3927475" y="5092700"/>
            <a:ext cx="938213" cy="238125"/>
          </a:xfrm>
          <a:custGeom>
            <a:avLst/>
            <a:gdLst>
              <a:gd name="T0" fmla="*/ 591 w 591"/>
              <a:gd name="T1" fmla="*/ 150 h 150"/>
              <a:gd name="T2" fmla="*/ 591 w 591"/>
              <a:gd name="T3" fmla="*/ 0 h 150"/>
              <a:gd name="T4" fmla="*/ 0 w 591"/>
              <a:gd name="T5" fmla="*/ 0 h 150"/>
              <a:gd name="T6" fmla="*/ 0 w 591"/>
              <a:gd name="T7" fmla="*/ 150 h 150"/>
              <a:gd name="T8" fmla="*/ 591 w 591"/>
              <a:gd name="T9" fmla="*/ 150 h 150"/>
              <a:gd name="T10" fmla="*/ 591 w 591"/>
              <a:gd name="T11" fmla="*/ 150 h 1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1"/>
              <a:gd name="T19" fmla="*/ 0 h 150"/>
              <a:gd name="T20" fmla="*/ 591 w 591"/>
              <a:gd name="T21" fmla="*/ 150 h 1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1" h="150">
                <a:moveTo>
                  <a:pt x="591" y="150"/>
                </a:moveTo>
                <a:lnTo>
                  <a:pt x="591" y="0"/>
                </a:lnTo>
                <a:lnTo>
                  <a:pt x="0" y="0"/>
                </a:lnTo>
                <a:lnTo>
                  <a:pt x="0" y="150"/>
                </a:lnTo>
                <a:lnTo>
                  <a:pt x="591" y="15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0" name="Freeform 8"/>
          <p:cNvSpPr>
            <a:spLocks/>
          </p:cNvSpPr>
          <p:nvPr/>
        </p:nvSpPr>
        <p:spPr bwMode="auto">
          <a:xfrm>
            <a:off x="5207000" y="5092700"/>
            <a:ext cx="938213" cy="238125"/>
          </a:xfrm>
          <a:custGeom>
            <a:avLst/>
            <a:gdLst>
              <a:gd name="T0" fmla="*/ 588 w 591"/>
              <a:gd name="T1" fmla="*/ 150 h 150"/>
              <a:gd name="T2" fmla="*/ 591 w 591"/>
              <a:gd name="T3" fmla="*/ 0 h 150"/>
              <a:gd name="T4" fmla="*/ 0 w 591"/>
              <a:gd name="T5" fmla="*/ 0 h 150"/>
              <a:gd name="T6" fmla="*/ 0 w 591"/>
              <a:gd name="T7" fmla="*/ 150 h 150"/>
              <a:gd name="T8" fmla="*/ 591 w 591"/>
              <a:gd name="T9" fmla="*/ 150 h 150"/>
              <a:gd name="T10" fmla="*/ 591 w 591"/>
              <a:gd name="T11" fmla="*/ 150 h 150"/>
              <a:gd name="T12" fmla="*/ 588 w 591"/>
              <a:gd name="T13" fmla="*/ 150 h 1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91"/>
              <a:gd name="T22" fmla="*/ 0 h 150"/>
              <a:gd name="T23" fmla="*/ 591 w 591"/>
              <a:gd name="T24" fmla="*/ 150 h 15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91" h="150">
                <a:moveTo>
                  <a:pt x="588" y="150"/>
                </a:moveTo>
                <a:lnTo>
                  <a:pt x="591" y="0"/>
                </a:lnTo>
                <a:lnTo>
                  <a:pt x="0" y="0"/>
                </a:lnTo>
                <a:lnTo>
                  <a:pt x="0" y="150"/>
                </a:lnTo>
                <a:lnTo>
                  <a:pt x="591" y="150"/>
                </a:lnTo>
                <a:lnTo>
                  <a:pt x="588" y="150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1" name="Freeform 9"/>
          <p:cNvSpPr>
            <a:spLocks/>
          </p:cNvSpPr>
          <p:nvPr/>
        </p:nvSpPr>
        <p:spPr bwMode="auto">
          <a:xfrm>
            <a:off x="5207000" y="5092700"/>
            <a:ext cx="938213" cy="238125"/>
          </a:xfrm>
          <a:custGeom>
            <a:avLst/>
            <a:gdLst>
              <a:gd name="T0" fmla="*/ 588 w 591"/>
              <a:gd name="T1" fmla="*/ 150 h 150"/>
              <a:gd name="T2" fmla="*/ 591 w 591"/>
              <a:gd name="T3" fmla="*/ 0 h 150"/>
              <a:gd name="T4" fmla="*/ 0 w 591"/>
              <a:gd name="T5" fmla="*/ 0 h 150"/>
              <a:gd name="T6" fmla="*/ 0 w 591"/>
              <a:gd name="T7" fmla="*/ 150 h 150"/>
              <a:gd name="T8" fmla="*/ 591 w 591"/>
              <a:gd name="T9" fmla="*/ 150 h 150"/>
              <a:gd name="T10" fmla="*/ 591 w 591"/>
              <a:gd name="T11" fmla="*/ 150 h 1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1"/>
              <a:gd name="T19" fmla="*/ 0 h 150"/>
              <a:gd name="T20" fmla="*/ 591 w 591"/>
              <a:gd name="T21" fmla="*/ 150 h 1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1" h="150">
                <a:moveTo>
                  <a:pt x="588" y="150"/>
                </a:moveTo>
                <a:lnTo>
                  <a:pt x="591" y="0"/>
                </a:lnTo>
                <a:lnTo>
                  <a:pt x="0" y="0"/>
                </a:lnTo>
                <a:lnTo>
                  <a:pt x="0" y="150"/>
                </a:lnTo>
                <a:lnTo>
                  <a:pt x="591" y="15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1557338" y="2436813"/>
            <a:ext cx="1758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b="0">
                <a:solidFill>
                  <a:srgbClr val="000000"/>
                </a:solidFill>
              </a:rPr>
              <a:t>Application process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3306763" y="3143250"/>
            <a:ext cx="192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b="0">
                <a:solidFill>
                  <a:srgbClr val="000000"/>
                </a:solidFill>
              </a:rPr>
              <a:t>W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3489325" y="3143250"/>
            <a:ext cx="2825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b="0">
                <a:solidFill>
                  <a:srgbClr val="000000"/>
                </a:solidFill>
              </a:rPr>
              <a:t>rite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3306763" y="3387725"/>
            <a:ext cx="4857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b="0">
                <a:solidFill>
                  <a:srgbClr val="000000"/>
                </a:solidFill>
              </a:rPr>
              <a:t>bytes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2246313" y="4038600"/>
            <a:ext cx="4048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b="0">
                <a:solidFill>
                  <a:srgbClr val="000000"/>
                </a:solidFill>
              </a:rPr>
              <a:t>TCP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1958975" y="4362450"/>
            <a:ext cx="10509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b="0">
                <a:solidFill>
                  <a:srgbClr val="000000"/>
                </a:solidFill>
              </a:rPr>
              <a:t>Send buffer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2886075" y="5075238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b="0">
                <a:solidFill>
                  <a:srgbClr val="000000"/>
                </a:solidFill>
              </a:rPr>
              <a:t>Segment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38929" name="Freeform 17"/>
          <p:cNvSpPr>
            <a:spLocks/>
          </p:cNvSpPr>
          <p:nvPr/>
        </p:nvSpPr>
        <p:spPr bwMode="auto">
          <a:xfrm>
            <a:off x="1447800" y="2260600"/>
            <a:ext cx="1931988" cy="620713"/>
          </a:xfrm>
          <a:custGeom>
            <a:avLst/>
            <a:gdLst>
              <a:gd name="T0" fmla="*/ 606 w 1217"/>
              <a:gd name="T1" fmla="*/ 391 h 391"/>
              <a:gd name="T2" fmla="*/ 687 w 1217"/>
              <a:gd name="T3" fmla="*/ 391 h 391"/>
              <a:gd name="T4" fmla="*/ 771 w 1217"/>
              <a:gd name="T5" fmla="*/ 383 h 391"/>
              <a:gd name="T6" fmla="*/ 852 w 1217"/>
              <a:gd name="T7" fmla="*/ 372 h 391"/>
              <a:gd name="T8" fmla="*/ 933 w 1217"/>
              <a:gd name="T9" fmla="*/ 360 h 391"/>
              <a:gd name="T10" fmla="*/ 1009 w 1217"/>
              <a:gd name="T11" fmla="*/ 341 h 391"/>
              <a:gd name="T12" fmla="*/ 1075 w 1217"/>
              <a:gd name="T13" fmla="*/ 318 h 391"/>
              <a:gd name="T14" fmla="*/ 1132 w 1217"/>
              <a:gd name="T15" fmla="*/ 295 h 391"/>
              <a:gd name="T16" fmla="*/ 1178 w 1217"/>
              <a:gd name="T17" fmla="*/ 264 h 391"/>
              <a:gd name="T18" fmla="*/ 1205 w 1217"/>
              <a:gd name="T19" fmla="*/ 234 h 391"/>
              <a:gd name="T20" fmla="*/ 1217 w 1217"/>
              <a:gd name="T21" fmla="*/ 199 h 391"/>
              <a:gd name="T22" fmla="*/ 1205 w 1217"/>
              <a:gd name="T23" fmla="*/ 165 h 391"/>
              <a:gd name="T24" fmla="*/ 1178 w 1217"/>
              <a:gd name="T25" fmla="*/ 134 h 391"/>
              <a:gd name="T26" fmla="*/ 1132 w 1217"/>
              <a:gd name="T27" fmla="*/ 103 h 391"/>
              <a:gd name="T28" fmla="*/ 1075 w 1217"/>
              <a:gd name="T29" fmla="*/ 76 h 391"/>
              <a:gd name="T30" fmla="*/ 1009 w 1217"/>
              <a:gd name="T31" fmla="*/ 57 h 391"/>
              <a:gd name="T32" fmla="*/ 933 w 1217"/>
              <a:gd name="T33" fmla="*/ 38 h 391"/>
              <a:gd name="T34" fmla="*/ 852 w 1217"/>
              <a:gd name="T35" fmla="*/ 23 h 391"/>
              <a:gd name="T36" fmla="*/ 771 w 1217"/>
              <a:gd name="T37" fmla="*/ 11 h 391"/>
              <a:gd name="T38" fmla="*/ 687 w 1217"/>
              <a:gd name="T39" fmla="*/ 3 h 391"/>
              <a:gd name="T40" fmla="*/ 606 w 1217"/>
              <a:gd name="T41" fmla="*/ 0 h 391"/>
              <a:gd name="T42" fmla="*/ 526 w 1217"/>
              <a:gd name="T43" fmla="*/ 3 h 391"/>
              <a:gd name="T44" fmla="*/ 445 w 1217"/>
              <a:gd name="T45" fmla="*/ 11 h 391"/>
              <a:gd name="T46" fmla="*/ 361 w 1217"/>
              <a:gd name="T47" fmla="*/ 23 h 391"/>
              <a:gd name="T48" fmla="*/ 280 w 1217"/>
              <a:gd name="T49" fmla="*/ 38 h 391"/>
              <a:gd name="T50" fmla="*/ 207 w 1217"/>
              <a:gd name="T51" fmla="*/ 57 h 391"/>
              <a:gd name="T52" fmla="*/ 138 w 1217"/>
              <a:gd name="T53" fmla="*/ 76 h 391"/>
              <a:gd name="T54" fmla="*/ 80 w 1217"/>
              <a:gd name="T55" fmla="*/ 103 h 391"/>
              <a:gd name="T56" fmla="*/ 38 w 1217"/>
              <a:gd name="T57" fmla="*/ 134 h 391"/>
              <a:gd name="T58" fmla="*/ 11 w 1217"/>
              <a:gd name="T59" fmla="*/ 165 h 391"/>
              <a:gd name="T60" fmla="*/ 0 w 1217"/>
              <a:gd name="T61" fmla="*/ 199 h 391"/>
              <a:gd name="T62" fmla="*/ 11 w 1217"/>
              <a:gd name="T63" fmla="*/ 234 h 391"/>
              <a:gd name="T64" fmla="*/ 38 w 1217"/>
              <a:gd name="T65" fmla="*/ 264 h 391"/>
              <a:gd name="T66" fmla="*/ 80 w 1217"/>
              <a:gd name="T67" fmla="*/ 295 h 391"/>
              <a:gd name="T68" fmla="*/ 138 w 1217"/>
              <a:gd name="T69" fmla="*/ 318 h 391"/>
              <a:gd name="T70" fmla="*/ 207 w 1217"/>
              <a:gd name="T71" fmla="*/ 341 h 391"/>
              <a:gd name="T72" fmla="*/ 280 w 1217"/>
              <a:gd name="T73" fmla="*/ 360 h 391"/>
              <a:gd name="T74" fmla="*/ 361 w 1217"/>
              <a:gd name="T75" fmla="*/ 372 h 391"/>
              <a:gd name="T76" fmla="*/ 445 w 1217"/>
              <a:gd name="T77" fmla="*/ 383 h 391"/>
              <a:gd name="T78" fmla="*/ 526 w 1217"/>
              <a:gd name="T79" fmla="*/ 391 h 391"/>
              <a:gd name="T80" fmla="*/ 606 w 1217"/>
              <a:gd name="T81" fmla="*/ 391 h 391"/>
              <a:gd name="T82" fmla="*/ 606 w 1217"/>
              <a:gd name="T83" fmla="*/ 391 h 39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217"/>
              <a:gd name="T127" fmla="*/ 0 h 391"/>
              <a:gd name="T128" fmla="*/ 1217 w 1217"/>
              <a:gd name="T129" fmla="*/ 391 h 39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217" h="391">
                <a:moveTo>
                  <a:pt x="606" y="391"/>
                </a:moveTo>
                <a:lnTo>
                  <a:pt x="687" y="391"/>
                </a:lnTo>
                <a:lnTo>
                  <a:pt x="771" y="383"/>
                </a:lnTo>
                <a:lnTo>
                  <a:pt x="852" y="372"/>
                </a:lnTo>
                <a:lnTo>
                  <a:pt x="933" y="360"/>
                </a:lnTo>
                <a:lnTo>
                  <a:pt x="1009" y="341"/>
                </a:lnTo>
                <a:lnTo>
                  <a:pt x="1075" y="318"/>
                </a:lnTo>
                <a:lnTo>
                  <a:pt x="1132" y="295"/>
                </a:lnTo>
                <a:lnTo>
                  <a:pt x="1178" y="264"/>
                </a:lnTo>
                <a:lnTo>
                  <a:pt x="1205" y="234"/>
                </a:lnTo>
                <a:lnTo>
                  <a:pt x="1217" y="199"/>
                </a:lnTo>
                <a:lnTo>
                  <a:pt x="1205" y="165"/>
                </a:lnTo>
                <a:lnTo>
                  <a:pt x="1178" y="134"/>
                </a:lnTo>
                <a:lnTo>
                  <a:pt x="1132" y="103"/>
                </a:lnTo>
                <a:lnTo>
                  <a:pt x="1075" y="76"/>
                </a:lnTo>
                <a:lnTo>
                  <a:pt x="1009" y="57"/>
                </a:lnTo>
                <a:lnTo>
                  <a:pt x="933" y="38"/>
                </a:lnTo>
                <a:lnTo>
                  <a:pt x="852" y="23"/>
                </a:lnTo>
                <a:lnTo>
                  <a:pt x="771" y="11"/>
                </a:lnTo>
                <a:lnTo>
                  <a:pt x="687" y="3"/>
                </a:lnTo>
                <a:lnTo>
                  <a:pt x="606" y="0"/>
                </a:lnTo>
                <a:lnTo>
                  <a:pt x="526" y="3"/>
                </a:lnTo>
                <a:lnTo>
                  <a:pt x="445" y="11"/>
                </a:lnTo>
                <a:lnTo>
                  <a:pt x="361" y="23"/>
                </a:lnTo>
                <a:lnTo>
                  <a:pt x="280" y="38"/>
                </a:lnTo>
                <a:lnTo>
                  <a:pt x="207" y="57"/>
                </a:lnTo>
                <a:lnTo>
                  <a:pt x="138" y="76"/>
                </a:lnTo>
                <a:lnTo>
                  <a:pt x="80" y="103"/>
                </a:lnTo>
                <a:lnTo>
                  <a:pt x="38" y="134"/>
                </a:lnTo>
                <a:lnTo>
                  <a:pt x="11" y="165"/>
                </a:lnTo>
                <a:lnTo>
                  <a:pt x="0" y="199"/>
                </a:lnTo>
                <a:lnTo>
                  <a:pt x="11" y="234"/>
                </a:lnTo>
                <a:lnTo>
                  <a:pt x="38" y="264"/>
                </a:lnTo>
                <a:lnTo>
                  <a:pt x="80" y="295"/>
                </a:lnTo>
                <a:lnTo>
                  <a:pt x="138" y="318"/>
                </a:lnTo>
                <a:lnTo>
                  <a:pt x="207" y="341"/>
                </a:lnTo>
                <a:lnTo>
                  <a:pt x="280" y="360"/>
                </a:lnTo>
                <a:lnTo>
                  <a:pt x="361" y="372"/>
                </a:lnTo>
                <a:lnTo>
                  <a:pt x="445" y="383"/>
                </a:lnTo>
                <a:lnTo>
                  <a:pt x="526" y="391"/>
                </a:lnTo>
                <a:lnTo>
                  <a:pt x="606" y="39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30" name="Freeform 18"/>
          <p:cNvSpPr>
            <a:spLocks/>
          </p:cNvSpPr>
          <p:nvPr/>
        </p:nvSpPr>
        <p:spPr bwMode="auto">
          <a:xfrm>
            <a:off x="2538413" y="2973388"/>
            <a:ext cx="414337" cy="152400"/>
          </a:xfrm>
          <a:custGeom>
            <a:avLst/>
            <a:gdLst>
              <a:gd name="T0" fmla="*/ 261 w 261"/>
              <a:gd name="T1" fmla="*/ 92 h 96"/>
              <a:gd name="T2" fmla="*/ 261 w 261"/>
              <a:gd name="T3" fmla="*/ 0 h 96"/>
              <a:gd name="T4" fmla="*/ 0 w 261"/>
              <a:gd name="T5" fmla="*/ 0 h 96"/>
              <a:gd name="T6" fmla="*/ 0 w 261"/>
              <a:gd name="T7" fmla="*/ 96 h 96"/>
              <a:gd name="T8" fmla="*/ 261 w 261"/>
              <a:gd name="T9" fmla="*/ 96 h 96"/>
              <a:gd name="T10" fmla="*/ 261 w 261"/>
              <a:gd name="T11" fmla="*/ 96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1"/>
              <a:gd name="T19" fmla="*/ 0 h 96"/>
              <a:gd name="T20" fmla="*/ 261 w 261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1" h="96">
                <a:moveTo>
                  <a:pt x="261" y="92"/>
                </a:moveTo>
                <a:lnTo>
                  <a:pt x="261" y="0"/>
                </a:lnTo>
                <a:lnTo>
                  <a:pt x="0" y="0"/>
                </a:lnTo>
                <a:lnTo>
                  <a:pt x="0" y="96"/>
                </a:lnTo>
                <a:lnTo>
                  <a:pt x="261" y="9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31" name="Freeform 19"/>
          <p:cNvSpPr>
            <a:spLocks/>
          </p:cNvSpPr>
          <p:nvPr/>
        </p:nvSpPr>
        <p:spPr bwMode="auto">
          <a:xfrm>
            <a:off x="2538413" y="3722688"/>
            <a:ext cx="285750" cy="152400"/>
          </a:xfrm>
          <a:custGeom>
            <a:avLst/>
            <a:gdLst>
              <a:gd name="T0" fmla="*/ 180 w 180"/>
              <a:gd name="T1" fmla="*/ 96 h 96"/>
              <a:gd name="T2" fmla="*/ 180 w 180"/>
              <a:gd name="T3" fmla="*/ 0 h 96"/>
              <a:gd name="T4" fmla="*/ 0 w 180"/>
              <a:gd name="T5" fmla="*/ 0 h 96"/>
              <a:gd name="T6" fmla="*/ 0 w 180"/>
              <a:gd name="T7" fmla="*/ 96 h 96"/>
              <a:gd name="T8" fmla="*/ 180 w 180"/>
              <a:gd name="T9" fmla="*/ 96 h 96"/>
              <a:gd name="T10" fmla="*/ 180 w 180"/>
              <a:gd name="T11" fmla="*/ 96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96"/>
              <a:gd name="T20" fmla="*/ 180 w 180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96">
                <a:moveTo>
                  <a:pt x="180" y="96"/>
                </a:moveTo>
                <a:lnTo>
                  <a:pt x="180" y="0"/>
                </a:lnTo>
                <a:lnTo>
                  <a:pt x="0" y="0"/>
                </a:lnTo>
                <a:lnTo>
                  <a:pt x="0" y="96"/>
                </a:lnTo>
                <a:lnTo>
                  <a:pt x="180" y="9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32" name="Freeform 20"/>
          <p:cNvSpPr>
            <a:spLocks/>
          </p:cNvSpPr>
          <p:nvPr/>
        </p:nvSpPr>
        <p:spPr bwMode="auto">
          <a:xfrm>
            <a:off x="6638925" y="3722688"/>
            <a:ext cx="287338" cy="152400"/>
          </a:xfrm>
          <a:custGeom>
            <a:avLst/>
            <a:gdLst>
              <a:gd name="T0" fmla="*/ 181 w 181"/>
              <a:gd name="T1" fmla="*/ 96 h 96"/>
              <a:gd name="T2" fmla="*/ 181 w 181"/>
              <a:gd name="T3" fmla="*/ 0 h 96"/>
              <a:gd name="T4" fmla="*/ 0 w 181"/>
              <a:gd name="T5" fmla="*/ 0 h 96"/>
              <a:gd name="T6" fmla="*/ 0 w 181"/>
              <a:gd name="T7" fmla="*/ 96 h 96"/>
              <a:gd name="T8" fmla="*/ 181 w 181"/>
              <a:gd name="T9" fmla="*/ 96 h 96"/>
              <a:gd name="T10" fmla="*/ 181 w 181"/>
              <a:gd name="T11" fmla="*/ 96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"/>
              <a:gd name="T19" fmla="*/ 0 h 96"/>
              <a:gd name="T20" fmla="*/ 181 w 181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" h="96">
                <a:moveTo>
                  <a:pt x="181" y="96"/>
                </a:moveTo>
                <a:lnTo>
                  <a:pt x="181" y="0"/>
                </a:lnTo>
                <a:lnTo>
                  <a:pt x="0" y="0"/>
                </a:lnTo>
                <a:lnTo>
                  <a:pt x="0" y="96"/>
                </a:lnTo>
                <a:lnTo>
                  <a:pt x="181" y="9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33" name="Freeform 21"/>
          <p:cNvSpPr>
            <a:spLocks/>
          </p:cNvSpPr>
          <p:nvPr/>
        </p:nvSpPr>
        <p:spPr bwMode="auto">
          <a:xfrm>
            <a:off x="6638925" y="2973388"/>
            <a:ext cx="287338" cy="152400"/>
          </a:xfrm>
          <a:custGeom>
            <a:avLst/>
            <a:gdLst>
              <a:gd name="T0" fmla="*/ 181 w 181"/>
              <a:gd name="T1" fmla="*/ 96 h 96"/>
              <a:gd name="T2" fmla="*/ 181 w 181"/>
              <a:gd name="T3" fmla="*/ 0 h 96"/>
              <a:gd name="T4" fmla="*/ 0 w 181"/>
              <a:gd name="T5" fmla="*/ 0 h 96"/>
              <a:gd name="T6" fmla="*/ 0 w 181"/>
              <a:gd name="T7" fmla="*/ 96 h 96"/>
              <a:gd name="T8" fmla="*/ 181 w 181"/>
              <a:gd name="T9" fmla="*/ 96 h 96"/>
              <a:gd name="T10" fmla="*/ 181 w 181"/>
              <a:gd name="T11" fmla="*/ 96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"/>
              <a:gd name="T19" fmla="*/ 0 h 96"/>
              <a:gd name="T20" fmla="*/ 181 w 181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" h="96">
                <a:moveTo>
                  <a:pt x="181" y="96"/>
                </a:moveTo>
                <a:lnTo>
                  <a:pt x="181" y="0"/>
                </a:lnTo>
                <a:lnTo>
                  <a:pt x="0" y="0"/>
                </a:lnTo>
                <a:lnTo>
                  <a:pt x="0" y="96"/>
                </a:lnTo>
                <a:lnTo>
                  <a:pt x="181" y="9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34" name="Freeform 22"/>
          <p:cNvSpPr>
            <a:spLocks/>
          </p:cNvSpPr>
          <p:nvPr/>
        </p:nvSpPr>
        <p:spPr bwMode="auto">
          <a:xfrm>
            <a:off x="6638925" y="3179763"/>
            <a:ext cx="287338" cy="152400"/>
          </a:xfrm>
          <a:custGeom>
            <a:avLst/>
            <a:gdLst>
              <a:gd name="T0" fmla="*/ 181 w 181"/>
              <a:gd name="T1" fmla="*/ 92 h 96"/>
              <a:gd name="T2" fmla="*/ 181 w 181"/>
              <a:gd name="T3" fmla="*/ 0 h 96"/>
              <a:gd name="T4" fmla="*/ 0 w 181"/>
              <a:gd name="T5" fmla="*/ 0 h 96"/>
              <a:gd name="T6" fmla="*/ 0 w 181"/>
              <a:gd name="T7" fmla="*/ 96 h 96"/>
              <a:gd name="T8" fmla="*/ 181 w 181"/>
              <a:gd name="T9" fmla="*/ 96 h 96"/>
              <a:gd name="T10" fmla="*/ 181 w 181"/>
              <a:gd name="T11" fmla="*/ 96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"/>
              <a:gd name="T19" fmla="*/ 0 h 96"/>
              <a:gd name="T20" fmla="*/ 181 w 181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" h="96">
                <a:moveTo>
                  <a:pt x="181" y="92"/>
                </a:moveTo>
                <a:lnTo>
                  <a:pt x="181" y="0"/>
                </a:lnTo>
                <a:lnTo>
                  <a:pt x="0" y="0"/>
                </a:lnTo>
                <a:lnTo>
                  <a:pt x="0" y="96"/>
                </a:lnTo>
                <a:lnTo>
                  <a:pt x="181" y="9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35" name="Freeform 23"/>
          <p:cNvSpPr>
            <a:spLocks/>
          </p:cNvSpPr>
          <p:nvPr/>
        </p:nvSpPr>
        <p:spPr bwMode="auto">
          <a:xfrm>
            <a:off x="2538413" y="3173413"/>
            <a:ext cx="633412" cy="152400"/>
          </a:xfrm>
          <a:custGeom>
            <a:avLst/>
            <a:gdLst>
              <a:gd name="T0" fmla="*/ 399 w 399"/>
              <a:gd name="T1" fmla="*/ 96 h 96"/>
              <a:gd name="T2" fmla="*/ 399 w 399"/>
              <a:gd name="T3" fmla="*/ 0 h 96"/>
              <a:gd name="T4" fmla="*/ 0 w 399"/>
              <a:gd name="T5" fmla="*/ 0 h 96"/>
              <a:gd name="T6" fmla="*/ 0 w 399"/>
              <a:gd name="T7" fmla="*/ 96 h 96"/>
              <a:gd name="T8" fmla="*/ 399 w 399"/>
              <a:gd name="T9" fmla="*/ 96 h 96"/>
              <a:gd name="T10" fmla="*/ 399 w 399"/>
              <a:gd name="T11" fmla="*/ 96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99"/>
              <a:gd name="T19" fmla="*/ 0 h 96"/>
              <a:gd name="T20" fmla="*/ 399 w 399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99" h="96">
                <a:moveTo>
                  <a:pt x="399" y="96"/>
                </a:moveTo>
                <a:lnTo>
                  <a:pt x="399" y="0"/>
                </a:lnTo>
                <a:lnTo>
                  <a:pt x="0" y="0"/>
                </a:lnTo>
                <a:lnTo>
                  <a:pt x="0" y="96"/>
                </a:lnTo>
                <a:lnTo>
                  <a:pt x="399" y="9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36" name="Freeform 24"/>
          <p:cNvSpPr>
            <a:spLocks/>
          </p:cNvSpPr>
          <p:nvPr/>
        </p:nvSpPr>
        <p:spPr bwMode="auto">
          <a:xfrm>
            <a:off x="1716088" y="3959225"/>
            <a:ext cx="1449387" cy="731838"/>
          </a:xfrm>
          <a:custGeom>
            <a:avLst/>
            <a:gdLst>
              <a:gd name="T0" fmla="*/ 909 w 913"/>
              <a:gd name="T1" fmla="*/ 457 h 461"/>
              <a:gd name="T2" fmla="*/ 913 w 913"/>
              <a:gd name="T3" fmla="*/ 0 h 461"/>
              <a:gd name="T4" fmla="*/ 0 w 913"/>
              <a:gd name="T5" fmla="*/ 0 h 461"/>
              <a:gd name="T6" fmla="*/ 0 w 913"/>
              <a:gd name="T7" fmla="*/ 461 h 461"/>
              <a:gd name="T8" fmla="*/ 913 w 913"/>
              <a:gd name="T9" fmla="*/ 461 h 461"/>
              <a:gd name="T10" fmla="*/ 913 w 913"/>
              <a:gd name="T11" fmla="*/ 461 h 4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13"/>
              <a:gd name="T19" fmla="*/ 0 h 461"/>
              <a:gd name="T20" fmla="*/ 913 w 913"/>
              <a:gd name="T21" fmla="*/ 461 h 46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13" h="461">
                <a:moveTo>
                  <a:pt x="909" y="457"/>
                </a:moveTo>
                <a:lnTo>
                  <a:pt x="913" y="0"/>
                </a:lnTo>
                <a:lnTo>
                  <a:pt x="0" y="0"/>
                </a:lnTo>
                <a:lnTo>
                  <a:pt x="0" y="461"/>
                </a:lnTo>
                <a:lnTo>
                  <a:pt x="913" y="46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37" name="Rectangle 25"/>
          <p:cNvSpPr>
            <a:spLocks noChangeArrowheads="1"/>
          </p:cNvSpPr>
          <p:nvPr/>
        </p:nvSpPr>
        <p:spPr bwMode="auto">
          <a:xfrm>
            <a:off x="4019550" y="5075238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b="0">
                <a:solidFill>
                  <a:srgbClr val="000000"/>
                </a:solidFill>
              </a:rPr>
              <a:t>Segment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38938" name="Rectangle 26"/>
          <p:cNvSpPr>
            <a:spLocks noChangeArrowheads="1"/>
          </p:cNvSpPr>
          <p:nvPr/>
        </p:nvSpPr>
        <p:spPr bwMode="auto">
          <a:xfrm>
            <a:off x="5292725" y="5075238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b="0">
                <a:solidFill>
                  <a:srgbClr val="000000"/>
                </a:solidFill>
              </a:rPr>
              <a:t>Segment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38939" name="Rectangle 27"/>
          <p:cNvSpPr>
            <a:spLocks noChangeArrowheads="1"/>
          </p:cNvSpPr>
          <p:nvPr/>
        </p:nvSpPr>
        <p:spPr bwMode="auto">
          <a:xfrm>
            <a:off x="3644900" y="4749800"/>
            <a:ext cx="17287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b="0">
                <a:solidFill>
                  <a:srgbClr val="000000"/>
                </a:solidFill>
              </a:rPr>
              <a:t>Transmit segments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38940" name="Freeform 28"/>
          <p:cNvSpPr>
            <a:spLocks/>
          </p:cNvSpPr>
          <p:nvPr/>
        </p:nvSpPr>
        <p:spPr bwMode="auto">
          <a:xfrm>
            <a:off x="2435225" y="4749800"/>
            <a:ext cx="4094163" cy="690563"/>
          </a:xfrm>
          <a:custGeom>
            <a:avLst/>
            <a:gdLst>
              <a:gd name="T0" fmla="*/ 0 w 2579"/>
              <a:gd name="T1" fmla="*/ 0 h 572"/>
              <a:gd name="T2" fmla="*/ 0 w 2579"/>
              <a:gd name="T3" fmla="*/ 572 h 572"/>
              <a:gd name="T4" fmla="*/ 2579 w 2579"/>
              <a:gd name="T5" fmla="*/ 572 h 572"/>
              <a:gd name="T6" fmla="*/ 2579 w 2579"/>
              <a:gd name="T7" fmla="*/ 92 h 572"/>
              <a:gd name="T8" fmla="*/ 0 60000 65536"/>
              <a:gd name="T9" fmla="*/ 0 60000 65536"/>
              <a:gd name="T10" fmla="*/ 0 60000 65536"/>
              <a:gd name="T11" fmla="*/ 0 60000 65536"/>
              <a:gd name="T12" fmla="*/ 0 w 2579"/>
              <a:gd name="T13" fmla="*/ 0 h 572"/>
              <a:gd name="T14" fmla="*/ 2579 w 2579"/>
              <a:gd name="T15" fmla="*/ 572 h 5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79" h="572">
                <a:moveTo>
                  <a:pt x="0" y="0"/>
                </a:moveTo>
                <a:lnTo>
                  <a:pt x="0" y="572"/>
                </a:lnTo>
                <a:lnTo>
                  <a:pt x="2579" y="572"/>
                </a:lnTo>
                <a:lnTo>
                  <a:pt x="2579" y="92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41" name="Freeform 29"/>
          <p:cNvSpPr>
            <a:spLocks/>
          </p:cNvSpPr>
          <p:nvPr/>
        </p:nvSpPr>
        <p:spPr bwMode="auto">
          <a:xfrm>
            <a:off x="6492875" y="4697413"/>
            <a:ext cx="73025" cy="133350"/>
          </a:xfrm>
          <a:custGeom>
            <a:avLst/>
            <a:gdLst>
              <a:gd name="T0" fmla="*/ 46 w 46"/>
              <a:gd name="T1" fmla="*/ 84 h 84"/>
              <a:gd name="T2" fmla="*/ 23 w 46"/>
              <a:gd name="T3" fmla="*/ 0 h 84"/>
              <a:gd name="T4" fmla="*/ 0 w 46"/>
              <a:gd name="T5" fmla="*/ 84 h 84"/>
              <a:gd name="T6" fmla="*/ 46 w 46"/>
              <a:gd name="T7" fmla="*/ 84 h 84"/>
              <a:gd name="T8" fmla="*/ 46 w 46"/>
              <a:gd name="T9" fmla="*/ 84 h 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"/>
              <a:gd name="T16" fmla="*/ 0 h 84"/>
              <a:gd name="T17" fmla="*/ 46 w 46"/>
              <a:gd name="T18" fmla="*/ 84 h 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" h="84">
                <a:moveTo>
                  <a:pt x="46" y="84"/>
                </a:moveTo>
                <a:lnTo>
                  <a:pt x="23" y="0"/>
                </a:lnTo>
                <a:lnTo>
                  <a:pt x="0" y="84"/>
                </a:lnTo>
                <a:lnTo>
                  <a:pt x="46" y="8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42" name="Line 30"/>
          <p:cNvSpPr>
            <a:spLocks noChangeShapeType="1"/>
          </p:cNvSpPr>
          <p:nvPr/>
        </p:nvSpPr>
        <p:spPr bwMode="auto">
          <a:xfrm>
            <a:off x="2435225" y="2881313"/>
            <a:ext cx="1588" cy="9509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43" name="Freeform 31"/>
          <p:cNvSpPr>
            <a:spLocks/>
          </p:cNvSpPr>
          <p:nvPr/>
        </p:nvSpPr>
        <p:spPr bwMode="auto">
          <a:xfrm>
            <a:off x="2398713" y="3806825"/>
            <a:ext cx="77787" cy="141288"/>
          </a:xfrm>
          <a:custGeom>
            <a:avLst/>
            <a:gdLst>
              <a:gd name="T0" fmla="*/ 0 w 49"/>
              <a:gd name="T1" fmla="*/ 0 h 89"/>
              <a:gd name="T2" fmla="*/ 26 w 49"/>
              <a:gd name="T3" fmla="*/ 89 h 89"/>
              <a:gd name="T4" fmla="*/ 49 w 49"/>
              <a:gd name="T5" fmla="*/ 0 h 89"/>
              <a:gd name="T6" fmla="*/ 0 w 49"/>
              <a:gd name="T7" fmla="*/ 0 h 89"/>
              <a:gd name="T8" fmla="*/ 0 w 49"/>
              <a:gd name="T9" fmla="*/ 0 h 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"/>
              <a:gd name="T16" fmla="*/ 0 h 89"/>
              <a:gd name="T17" fmla="*/ 49 w 49"/>
              <a:gd name="T18" fmla="*/ 89 h 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" h="89">
                <a:moveTo>
                  <a:pt x="0" y="0"/>
                </a:moveTo>
                <a:lnTo>
                  <a:pt x="26" y="89"/>
                </a:lnTo>
                <a:lnTo>
                  <a:pt x="4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44" name="Rectangle 32"/>
          <p:cNvSpPr>
            <a:spLocks noChangeArrowheads="1"/>
          </p:cNvSpPr>
          <p:nvPr/>
        </p:nvSpPr>
        <p:spPr bwMode="auto">
          <a:xfrm>
            <a:off x="5657850" y="2436813"/>
            <a:ext cx="1758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b="0">
                <a:solidFill>
                  <a:srgbClr val="000000"/>
                </a:solidFill>
              </a:rPr>
              <a:t>Application process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38945" name="Rectangle 33"/>
          <p:cNvSpPr>
            <a:spLocks noChangeArrowheads="1"/>
          </p:cNvSpPr>
          <p:nvPr/>
        </p:nvSpPr>
        <p:spPr bwMode="auto">
          <a:xfrm>
            <a:off x="7089775" y="3143250"/>
            <a:ext cx="4841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b="0">
                <a:solidFill>
                  <a:srgbClr val="000000"/>
                </a:solidFill>
              </a:rPr>
              <a:t>Read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38946" name="Rectangle 34"/>
          <p:cNvSpPr>
            <a:spLocks noChangeArrowheads="1"/>
          </p:cNvSpPr>
          <p:nvPr/>
        </p:nvSpPr>
        <p:spPr bwMode="auto">
          <a:xfrm>
            <a:off x="7089775" y="3387725"/>
            <a:ext cx="4857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b="0">
                <a:solidFill>
                  <a:srgbClr val="000000"/>
                </a:solidFill>
              </a:rPr>
              <a:t>bytes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38947" name="Rectangle 35"/>
          <p:cNvSpPr>
            <a:spLocks noChangeArrowheads="1"/>
          </p:cNvSpPr>
          <p:nvPr/>
        </p:nvSpPr>
        <p:spPr bwMode="auto">
          <a:xfrm>
            <a:off x="6346825" y="4038600"/>
            <a:ext cx="4048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b="0">
                <a:solidFill>
                  <a:srgbClr val="000000"/>
                </a:solidFill>
              </a:rPr>
              <a:t>TCP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38948" name="Rectangle 36"/>
          <p:cNvSpPr>
            <a:spLocks noChangeArrowheads="1"/>
          </p:cNvSpPr>
          <p:nvPr/>
        </p:nvSpPr>
        <p:spPr bwMode="auto">
          <a:xfrm>
            <a:off x="5945188" y="4362450"/>
            <a:ext cx="13096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b="0">
                <a:solidFill>
                  <a:srgbClr val="000000"/>
                </a:solidFill>
              </a:rPr>
              <a:t>Receive buffer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38949" name="Freeform 37"/>
          <p:cNvSpPr>
            <a:spLocks/>
          </p:cNvSpPr>
          <p:nvPr/>
        </p:nvSpPr>
        <p:spPr bwMode="auto">
          <a:xfrm>
            <a:off x="5548313" y="2260600"/>
            <a:ext cx="1931987" cy="620713"/>
          </a:xfrm>
          <a:custGeom>
            <a:avLst/>
            <a:gdLst>
              <a:gd name="T0" fmla="*/ 607 w 1217"/>
              <a:gd name="T1" fmla="*/ 391 h 391"/>
              <a:gd name="T2" fmla="*/ 687 w 1217"/>
              <a:gd name="T3" fmla="*/ 391 h 391"/>
              <a:gd name="T4" fmla="*/ 772 w 1217"/>
              <a:gd name="T5" fmla="*/ 383 h 391"/>
              <a:gd name="T6" fmla="*/ 852 w 1217"/>
              <a:gd name="T7" fmla="*/ 372 h 391"/>
              <a:gd name="T8" fmla="*/ 933 w 1217"/>
              <a:gd name="T9" fmla="*/ 360 h 391"/>
              <a:gd name="T10" fmla="*/ 1010 w 1217"/>
              <a:gd name="T11" fmla="*/ 341 h 391"/>
              <a:gd name="T12" fmla="*/ 1075 w 1217"/>
              <a:gd name="T13" fmla="*/ 318 h 391"/>
              <a:gd name="T14" fmla="*/ 1133 w 1217"/>
              <a:gd name="T15" fmla="*/ 295 h 391"/>
              <a:gd name="T16" fmla="*/ 1179 w 1217"/>
              <a:gd name="T17" fmla="*/ 264 h 391"/>
              <a:gd name="T18" fmla="*/ 1206 w 1217"/>
              <a:gd name="T19" fmla="*/ 234 h 391"/>
              <a:gd name="T20" fmla="*/ 1217 w 1217"/>
              <a:gd name="T21" fmla="*/ 199 h 391"/>
              <a:gd name="T22" fmla="*/ 1206 w 1217"/>
              <a:gd name="T23" fmla="*/ 165 h 391"/>
              <a:gd name="T24" fmla="*/ 1179 w 1217"/>
              <a:gd name="T25" fmla="*/ 134 h 391"/>
              <a:gd name="T26" fmla="*/ 1133 w 1217"/>
              <a:gd name="T27" fmla="*/ 103 h 391"/>
              <a:gd name="T28" fmla="*/ 1075 w 1217"/>
              <a:gd name="T29" fmla="*/ 76 h 391"/>
              <a:gd name="T30" fmla="*/ 1010 w 1217"/>
              <a:gd name="T31" fmla="*/ 57 h 391"/>
              <a:gd name="T32" fmla="*/ 933 w 1217"/>
              <a:gd name="T33" fmla="*/ 38 h 391"/>
              <a:gd name="T34" fmla="*/ 852 w 1217"/>
              <a:gd name="T35" fmla="*/ 23 h 391"/>
              <a:gd name="T36" fmla="*/ 772 w 1217"/>
              <a:gd name="T37" fmla="*/ 11 h 391"/>
              <a:gd name="T38" fmla="*/ 687 w 1217"/>
              <a:gd name="T39" fmla="*/ 3 h 391"/>
              <a:gd name="T40" fmla="*/ 607 w 1217"/>
              <a:gd name="T41" fmla="*/ 0 h 391"/>
              <a:gd name="T42" fmla="*/ 526 w 1217"/>
              <a:gd name="T43" fmla="*/ 3 h 391"/>
              <a:gd name="T44" fmla="*/ 445 w 1217"/>
              <a:gd name="T45" fmla="*/ 11 h 391"/>
              <a:gd name="T46" fmla="*/ 361 w 1217"/>
              <a:gd name="T47" fmla="*/ 23 h 391"/>
              <a:gd name="T48" fmla="*/ 280 w 1217"/>
              <a:gd name="T49" fmla="*/ 38 h 391"/>
              <a:gd name="T50" fmla="*/ 207 w 1217"/>
              <a:gd name="T51" fmla="*/ 57 h 391"/>
              <a:gd name="T52" fmla="*/ 138 w 1217"/>
              <a:gd name="T53" fmla="*/ 76 h 391"/>
              <a:gd name="T54" fmla="*/ 81 w 1217"/>
              <a:gd name="T55" fmla="*/ 103 h 391"/>
              <a:gd name="T56" fmla="*/ 39 w 1217"/>
              <a:gd name="T57" fmla="*/ 134 h 391"/>
              <a:gd name="T58" fmla="*/ 8 w 1217"/>
              <a:gd name="T59" fmla="*/ 165 h 391"/>
              <a:gd name="T60" fmla="*/ 0 w 1217"/>
              <a:gd name="T61" fmla="*/ 199 h 391"/>
              <a:gd name="T62" fmla="*/ 8 w 1217"/>
              <a:gd name="T63" fmla="*/ 234 h 391"/>
              <a:gd name="T64" fmla="*/ 39 w 1217"/>
              <a:gd name="T65" fmla="*/ 264 h 391"/>
              <a:gd name="T66" fmla="*/ 81 w 1217"/>
              <a:gd name="T67" fmla="*/ 295 h 391"/>
              <a:gd name="T68" fmla="*/ 138 w 1217"/>
              <a:gd name="T69" fmla="*/ 318 h 391"/>
              <a:gd name="T70" fmla="*/ 207 w 1217"/>
              <a:gd name="T71" fmla="*/ 341 h 391"/>
              <a:gd name="T72" fmla="*/ 280 w 1217"/>
              <a:gd name="T73" fmla="*/ 360 h 391"/>
              <a:gd name="T74" fmla="*/ 361 w 1217"/>
              <a:gd name="T75" fmla="*/ 372 h 391"/>
              <a:gd name="T76" fmla="*/ 445 w 1217"/>
              <a:gd name="T77" fmla="*/ 383 h 391"/>
              <a:gd name="T78" fmla="*/ 526 w 1217"/>
              <a:gd name="T79" fmla="*/ 391 h 391"/>
              <a:gd name="T80" fmla="*/ 607 w 1217"/>
              <a:gd name="T81" fmla="*/ 391 h 391"/>
              <a:gd name="T82" fmla="*/ 607 w 1217"/>
              <a:gd name="T83" fmla="*/ 391 h 39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217"/>
              <a:gd name="T127" fmla="*/ 0 h 391"/>
              <a:gd name="T128" fmla="*/ 1217 w 1217"/>
              <a:gd name="T129" fmla="*/ 391 h 39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217" h="391">
                <a:moveTo>
                  <a:pt x="607" y="391"/>
                </a:moveTo>
                <a:lnTo>
                  <a:pt x="687" y="391"/>
                </a:lnTo>
                <a:lnTo>
                  <a:pt x="772" y="383"/>
                </a:lnTo>
                <a:lnTo>
                  <a:pt x="852" y="372"/>
                </a:lnTo>
                <a:lnTo>
                  <a:pt x="933" y="360"/>
                </a:lnTo>
                <a:lnTo>
                  <a:pt x="1010" y="341"/>
                </a:lnTo>
                <a:lnTo>
                  <a:pt x="1075" y="318"/>
                </a:lnTo>
                <a:lnTo>
                  <a:pt x="1133" y="295"/>
                </a:lnTo>
                <a:lnTo>
                  <a:pt x="1179" y="264"/>
                </a:lnTo>
                <a:lnTo>
                  <a:pt x="1206" y="234"/>
                </a:lnTo>
                <a:lnTo>
                  <a:pt x="1217" y="199"/>
                </a:lnTo>
                <a:lnTo>
                  <a:pt x="1206" y="165"/>
                </a:lnTo>
                <a:lnTo>
                  <a:pt x="1179" y="134"/>
                </a:lnTo>
                <a:lnTo>
                  <a:pt x="1133" y="103"/>
                </a:lnTo>
                <a:lnTo>
                  <a:pt x="1075" y="76"/>
                </a:lnTo>
                <a:lnTo>
                  <a:pt x="1010" y="57"/>
                </a:lnTo>
                <a:lnTo>
                  <a:pt x="933" y="38"/>
                </a:lnTo>
                <a:lnTo>
                  <a:pt x="852" y="23"/>
                </a:lnTo>
                <a:lnTo>
                  <a:pt x="772" y="11"/>
                </a:lnTo>
                <a:lnTo>
                  <a:pt x="687" y="3"/>
                </a:lnTo>
                <a:lnTo>
                  <a:pt x="607" y="0"/>
                </a:lnTo>
                <a:lnTo>
                  <a:pt x="526" y="3"/>
                </a:lnTo>
                <a:lnTo>
                  <a:pt x="445" y="11"/>
                </a:lnTo>
                <a:lnTo>
                  <a:pt x="361" y="23"/>
                </a:lnTo>
                <a:lnTo>
                  <a:pt x="280" y="38"/>
                </a:lnTo>
                <a:lnTo>
                  <a:pt x="207" y="57"/>
                </a:lnTo>
                <a:lnTo>
                  <a:pt x="138" y="76"/>
                </a:lnTo>
                <a:lnTo>
                  <a:pt x="81" y="103"/>
                </a:lnTo>
                <a:lnTo>
                  <a:pt x="39" y="134"/>
                </a:lnTo>
                <a:lnTo>
                  <a:pt x="8" y="165"/>
                </a:lnTo>
                <a:lnTo>
                  <a:pt x="0" y="199"/>
                </a:lnTo>
                <a:lnTo>
                  <a:pt x="8" y="234"/>
                </a:lnTo>
                <a:lnTo>
                  <a:pt x="39" y="264"/>
                </a:lnTo>
                <a:lnTo>
                  <a:pt x="81" y="295"/>
                </a:lnTo>
                <a:lnTo>
                  <a:pt x="138" y="318"/>
                </a:lnTo>
                <a:lnTo>
                  <a:pt x="207" y="341"/>
                </a:lnTo>
                <a:lnTo>
                  <a:pt x="280" y="360"/>
                </a:lnTo>
                <a:lnTo>
                  <a:pt x="361" y="372"/>
                </a:lnTo>
                <a:lnTo>
                  <a:pt x="445" y="383"/>
                </a:lnTo>
                <a:lnTo>
                  <a:pt x="526" y="391"/>
                </a:lnTo>
                <a:lnTo>
                  <a:pt x="607" y="39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50" name="Freeform 38"/>
          <p:cNvSpPr>
            <a:spLocks/>
          </p:cNvSpPr>
          <p:nvPr/>
        </p:nvSpPr>
        <p:spPr bwMode="auto">
          <a:xfrm>
            <a:off x="5743575" y="3959225"/>
            <a:ext cx="1597025" cy="731838"/>
          </a:xfrm>
          <a:custGeom>
            <a:avLst/>
            <a:gdLst>
              <a:gd name="T0" fmla="*/ 1006 w 1006"/>
              <a:gd name="T1" fmla="*/ 457 h 461"/>
              <a:gd name="T2" fmla="*/ 1006 w 1006"/>
              <a:gd name="T3" fmla="*/ 0 h 461"/>
              <a:gd name="T4" fmla="*/ 0 w 1006"/>
              <a:gd name="T5" fmla="*/ 0 h 461"/>
              <a:gd name="T6" fmla="*/ 0 w 1006"/>
              <a:gd name="T7" fmla="*/ 461 h 461"/>
              <a:gd name="T8" fmla="*/ 1006 w 1006"/>
              <a:gd name="T9" fmla="*/ 461 h 461"/>
              <a:gd name="T10" fmla="*/ 1006 w 1006"/>
              <a:gd name="T11" fmla="*/ 461 h 4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6"/>
              <a:gd name="T19" fmla="*/ 0 h 461"/>
              <a:gd name="T20" fmla="*/ 1006 w 1006"/>
              <a:gd name="T21" fmla="*/ 461 h 46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6" h="461">
                <a:moveTo>
                  <a:pt x="1006" y="457"/>
                </a:moveTo>
                <a:lnTo>
                  <a:pt x="1006" y="0"/>
                </a:lnTo>
                <a:lnTo>
                  <a:pt x="0" y="0"/>
                </a:lnTo>
                <a:lnTo>
                  <a:pt x="0" y="461"/>
                </a:lnTo>
                <a:lnTo>
                  <a:pt x="1006" y="46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51" name="Freeform 39"/>
          <p:cNvSpPr>
            <a:spLocks/>
          </p:cNvSpPr>
          <p:nvPr/>
        </p:nvSpPr>
        <p:spPr bwMode="auto">
          <a:xfrm>
            <a:off x="5840413" y="4356100"/>
            <a:ext cx="1408112" cy="238125"/>
          </a:xfrm>
          <a:custGeom>
            <a:avLst/>
            <a:gdLst>
              <a:gd name="T0" fmla="*/ 887 w 887"/>
              <a:gd name="T1" fmla="*/ 150 h 150"/>
              <a:gd name="T2" fmla="*/ 887 w 887"/>
              <a:gd name="T3" fmla="*/ 0 h 150"/>
              <a:gd name="T4" fmla="*/ 0 w 887"/>
              <a:gd name="T5" fmla="*/ 0 h 150"/>
              <a:gd name="T6" fmla="*/ 0 w 887"/>
              <a:gd name="T7" fmla="*/ 150 h 150"/>
              <a:gd name="T8" fmla="*/ 887 w 887"/>
              <a:gd name="T9" fmla="*/ 150 h 150"/>
              <a:gd name="T10" fmla="*/ 887 w 887"/>
              <a:gd name="T11" fmla="*/ 150 h 1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87"/>
              <a:gd name="T19" fmla="*/ 0 h 150"/>
              <a:gd name="T20" fmla="*/ 887 w 887"/>
              <a:gd name="T21" fmla="*/ 150 h 1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87" h="150">
                <a:moveTo>
                  <a:pt x="887" y="150"/>
                </a:moveTo>
                <a:lnTo>
                  <a:pt x="887" y="0"/>
                </a:lnTo>
                <a:lnTo>
                  <a:pt x="0" y="0"/>
                </a:lnTo>
                <a:lnTo>
                  <a:pt x="0" y="150"/>
                </a:lnTo>
                <a:lnTo>
                  <a:pt x="887" y="15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52" name="Freeform 40"/>
          <p:cNvSpPr>
            <a:spLocks/>
          </p:cNvSpPr>
          <p:nvPr/>
        </p:nvSpPr>
        <p:spPr bwMode="auto">
          <a:xfrm>
            <a:off x="1812925" y="4356100"/>
            <a:ext cx="1255713" cy="238125"/>
          </a:xfrm>
          <a:custGeom>
            <a:avLst/>
            <a:gdLst>
              <a:gd name="T0" fmla="*/ 787 w 791"/>
              <a:gd name="T1" fmla="*/ 150 h 150"/>
              <a:gd name="T2" fmla="*/ 791 w 791"/>
              <a:gd name="T3" fmla="*/ 0 h 150"/>
              <a:gd name="T4" fmla="*/ 0 w 791"/>
              <a:gd name="T5" fmla="*/ 0 h 150"/>
              <a:gd name="T6" fmla="*/ 0 w 791"/>
              <a:gd name="T7" fmla="*/ 150 h 150"/>
              <a:gd name="T8" fmla="*/ 791 w 791"/>
              <a:gd name="T9" fmla="*/ 150 h 150"/>
              <a:gd name="T10" fmla="*/ 791 w 791"/>
              <a:gd name="T11" fmla="*/ 150 h 1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91"/>
              <a:gd name="T19" fmla="*/ 0 h 150"/>
              <a:gd name="T20" fmla="*/ 791 w 791"/>
              <a:gd name="T21" fmla="*/ 150 h 1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91" h="150">
                <a:moveTo>
                  <a:pt x="787" y="150"/>
                </a:moveTo>
                <a:lnTo>
                  <a:pt x="791" y="0"/>
                </a:lnTo>
                <a:lnTo>
                  <a:pt x="0" y="0"/>
                </a:lnTo>
                <a:lnTo>
                  <a:pt x="0" y="150"/>
                </a:lnTo>
                <a:lnTo>
                  <a:pt x="791" y="15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53" name="Line 41"/>
          <p:cNvSpPr>
            <a:spLocks noChangeShapeType="1"/>
          </p:cNvSpPr>
          <p:nvPr/>
        </p:nvSpPr>
        <p:spPr bwMode="auto">
          <a:xfrm flipV="1">
            <a:off x="6529388" y="2997200"/>
            <a:ext cx="1587" cy="962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54" name="Freeform 42"/>
          <p:cNvSpPr>
            <a:spLocks/>
          </p:cNvSpPr>
          <p:nvPr/>
        </p:nvSpPr>
        <p:spPr bwMode="auto">
          <a:xfrm>
            <a:off x="6492875" y="2881313"/>
            <a:ext cx="73025" cy="139700"/>
          </a:xfrm>
          <a:custGeom>
            <a:avLst/>
            <a:gdLst>
              <a:gd name="T0" fmla="*/ 46 w 46"/>
              <a:gd name="T1" fmla="*/ 88 h 88"/>
              <a:gd name="T2" fmla="*/ 23 w 46"/>
              <a:gd name="T3" fmla="*/ 0 h 88"/>
              <a:gd name="T4" fmla="*/ 0 w 46"/>
              <a:gd name="T5" fmla="*/ 88 h 88"/>
              <a:gd name="T6" fmla="*/ 46 w 46"/>
              <a:gd name="T7" fmla="*/ 88 h 88"/>
              <a:gd name="T8" fmla="*/ 46 w 46"/>
              <a:gd name="T9" fmla="*/ 88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"/>
              <a:gd name="T16" fmla="*/ 0 h 88"/>
              <a:gd name="T17" fmla="*/ 46 w 46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" h="88">
                <a:moveTo>
                  <a:pt x="46" y="88"/>
                </a:moveTo>
                <a:lnTo>
                  <a:pt x="23" y="0"/>
                </a:lnTo>
                <a:lnTo>
                  <a:pt x="0" y="88"/>
                </a:lnTo>
                <a:lnTo>
                  <a:pt x="46" y="8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55" name="Rectangle 43"/>
          <p:cNvSpPr>
            <a:spLocks noChangeArrowheads="1"/>
          </p:cNvSpPr>
          <p:nvPr/>
        </p:nvSpPr>
        <p:spPr bwMode="auto">
          <a:xfrm>
            <a:off x="4891088" y="4953000"/>
            <a:ext cx="2921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300" b="0">
                <a:solidFill>
                  <a:srgbClr val="000000"/>
                </a:solidFill>
              </a:rPr>
              <a:t>…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38956" name="Rectangle 44"/>
          <p:cNvSpPr>
            <a:spLocks noChangeArrowheads="1"/>
          </p:cNvSpPr>
          <p:nvPr/>
        </p:nvSpPr>
        <p:spPr bwMode="auto">
          <a:xfrm rot="-5400000">
            <a:off x="2467769" y="3334544"/>
            <a:ext cx="2921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300" b="0">
                <a:solidFill>
                  <a:srgbClr val="000000"/>
                </a:solidFill>
              </a:rPr>
              <a:t>…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38957" name="Rectangle 45"/>
          <p:cNvSpPr>
            <a:spLocks noChangeArrowheads="1"/>
          </p:cNvSpPr>
          <p:nvPr/>
        </p:nvSpPr>
        <p:spPr bwMode="auto">
          <a:xfrm rot="-5400000">
            <a:off x="6569869" y="3334544"/>
            <a:ext cx="2921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300" b="0">
                <a:solidFill>
                  <a:srgbClr val="000000"/>
                </a:solidFill>
              </a:rPr>
              <a:t>…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18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7500" y="6248400"/>
            <a:ext cx="5332413" cy="457200"/>
          </a:xfrm>
        </p:spPr>
        <p:txBody>
          <a:bodyPr anchor="ctr" anchorCtr="0"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</a:t>
            </a:r>
            <a:r>
              <a:rPr lang="en-US" b="0" dirty="0" smtClean="0">
                <a:latin typeface="+mj-lt"/>
              </a:rPr>
              <a:t>: Transport Protocols</a:t>
            </a:r>
            <a:endParaRPr lang="en-US" b="0" dirty="0">
              <a:latin typeface="+mj-lt"/>
            </a:endParaRPr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852488" y="14044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pPr>
              <a:defRPr/>
            </a:pPr>
            <a:r>
              <a:rPr lang="en-US" b="0" kern="0" dirty="0" smtClean="0"/>
              <a:t>TCP Delivery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like reliable data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we said that when we did reliable data links that TCP would be similar (but end-to-end)</a:t>
            </a:r>
          </a:p>
          <a:p>
            <a:r>
              <a:rPr lang="en-US" dirty="0" smtClean="0"/>
              <a:t>This is where we “cash in” for all the hard work we did in sliding windows, go back N, Restart Protocols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As a first approximation, TCP takes the bytes the user writes to the queue, packages them in segments, adds a sequence number and does Go Back N</a:t>
            </a:r>
          </a:p>
          <a:p>
            <a:r>
              <a:rPr lang="en-US" dirty="0" smtClean="0"/>
              <a:t>But there are differences we need to understand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19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CS 118: Transport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Project 2 Questions</a:t>
            </a:r>
            <a:endParaRPr lang="en-US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you feel this kind of coding skill is not used in industry?</a:t>
            </a:r>
          </a:p>
          <a:p>
            <a:r>
              <a:rPr lang="en-US" dirty="0" smtClean="0"/>
              <a:t>What was the hardest part?</a:t>
            </a:r>
          </a:p>
          <a:p>
            <a:r>
              <a:rPr lang="en-US" dirty="0" smtClean="0"/>
              <a:t>How many of you have done some similar coding in C as part of the OS class in a hard to debug environment</a:t>
            </a:r>
            <a:endParaRPr lang="en-US" sz="1600" dirty="0" smtClean="0"/>
          </a:p>
          <a:p>
            <a:r>
              <a:rPr lang="en-US" dirty="0" smtClean="0"/>
              <a:t>What could we do different?</a:t>
            </a:r>
          </a:p>
          <a:p>
            <a:r>
              <a:rPr lang="en-US" dirty="0" smtClean="0"/>
              <a:t>What could you have done differently?</a:t>
            </a:r>
          </a:p>
          <a:p>
            <a:r>
              <a:rPr lang="en-US" dirty="0" smtClean="0"/>
              <a:t>Why do you think we changed the grading rubric at the end.  What would have been a fairer way?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2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7500" y="6248400"/>
            <a:ext cx="5332413" cy="457200"/>
          </a:xfrm>
        </p:spPr>
        <p:txBody>
          <a:bodyPr anchor="ctr" anchorCtr="0"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</a:t>
            </a:r>
            <a:r>
              <a:rPr lang="en-US" b="0" dirty="0" smtClean="0">
                <a:latin typeface="+mj-lt"/>
              </a:rPr>
              <a:t>: Transport Protocols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50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between Data Link reliability and TCP – Part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C8815A-B8E5-8A4F-B8B8-69B5FF478331}" type="slidenum">
              <a:rPr lang="en-US" smtClean="0"/>
              <a:pPr/>
              <a:t>20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CS 118: Transport Layer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51356"/>
            <a:ext cx="8084880" cy="45807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24748" y="4050890"/>
            <a:ext cx="4296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We”ll</a:t>
            </a:r>
            <a:r>
              <a:rPr lang="en-US" sz="2800" dirty="0" smtClean="0">
                <a:solidFill>
                  <a:srgbClr val="FF0000"/>
                </a:solidFill>
              </a:rPr>
              <a:t> do this first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47303" y="1627239"/>
            <a:ext cx="4296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We”ll</a:t>
            </a:r>
            <a:r>
              <a:rPr lang="en-US" sz="2800" dirty="0" smtClean="0">
                <a:solidFill>
                  <a:srgbClr val="FF0000"/>
                </a:solidFill>
              </a:rPr>
              <a:t> do this second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19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between Data Link reliability and TCP – Part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C8815A-B8E5-8A4F-B8B8-69B5FF478331}" type="slidenum">
              <a:rPr lang="en-US" smtClean="0"/>
              <a:pPr/>
              <a:t>21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CS 118: Transport Layer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22207"/>
            <a:ext cx="8121708" cy="23334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90915" y="4168877"/>
            <a:ext cx="4984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We”ll</a:t>
            </a:r>
            <a:r>
              <a:rPr lang="en-US" sz="2800" dirty="0" smtClean="0">
                <a:solidFill>
                  <a:srgbClr val="FF0000"/>
                </a:solidFill>
              </a:rPr>
              <a:t> do these next lecture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08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Project 2 versus “real” TCP </a:t>
            </a:r>
            <a:endParaRPr lang="en-US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Project 2 similar to TCP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Similar 3-way handshake using SYN, SYN</a:t>
            </a:r>
            <a:r>
              <a:rPr lang="en-US" dirty="0"/>
              <a:t>-</a:t>
            </a:r>
            <a:r>
              <a:rPr lang="en-US" dirty="0" smtClean="0"/>
              <a:t>ACK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Large sequence number to handle out of order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Retransmission of lost packets, even 3 DUP ACK rule!</a:t>
            </a:r>
            <a:endParaRPr 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Project 2 different from TCP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Retransmission timer fixed but TCP computes it dynamically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Window fixed </a:t>
            </a:r>
            <a:r>
              <a:rPr lang="en-US" dirty="0"/>
              <a:t>but TCP computes it </a:t>
            </a:r>
            <a:r>
              <a:rPr lang="en-US" dirty="0" smtClean="0"/>
              <a:t>dynamically (flow and congestion control, next lecture)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Sophisticated upgrades like Selected Reject (TCP SACK) not in Project 2 which is basically GO BACK N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22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</p:spPr>
        <p:txBody>
          <a:bodyPr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118: TCP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1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Part 1:Connection Set up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Both sender and receiver must be ready before we start to transfer the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Sender and receiver need to agree on a set of parameters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Most important: sequence number space in each direction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Lots of other parameters: e.g., the Maximum Segment Size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Handshake protocols: setup state between two oblivious </a:t>
            </a:r>
            <a:r>
              <a:rPr lang="en-US" dirty="0" smtClean="0"/>
              <a:t>endpoints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Need to deal with </a:t>
            </a:r>
            <a:r>
              <a:rPr lang="en-US" dirty="0" smtClean="0">
                <a:solidFill>
                  <a:srgbClr val="0000FF"/>
                </a:solidFill>
              </a:rPr>
              <a:t>delayed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reordered</a:t>
            </a:r>
            <a:r>
              <a:rPr lang="en-US" dirty="0" smtClean="0"/>
              <a:t> packets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Lets illustrate the problem with the sad tale of John and Martha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23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</p:spPr>
        <p:txBody>
          <a:bodyPr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118: TCP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738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381779" y="2225022"/>
            <a:ext cx="3649744" cy="3366885"/>
            <a:chOff x="3049994" y="923761"/>
            <a:chExt cx="3092594" cy="2693866"/>
          </a:xfrm>
        </p:grpSpPr>
        <p:sp>
          <p:nvSpPr>
            <p:cNvPr id="2" name="object 2"/>
            <p:cNvSpPr/>
            <p:nvPr/>
          </p:nvSpPr>
          <p:spPr>
            <a:xfrm>
              <a:off x="3449963" y="1155520"/>
              <a:ext cx="1821007" cy="471488"/>
            </a:xfrm>
            <a:custGeom>
              <a:avLst/>
              <a:gdLst/>
              <a:ahLst/>
              <a:cxnLst/>
              <a:rect l="l" t="t" r="r" b="b"/>
              <a:pathLst>
                <a:path w="2670810" h="691514">
                  <a:moveTo>
                    <a:pt x="0" y="0"/>
                  </a:moveTo>
                  <a:lnTo>
                    <a:pt x="2670454" y="691032"/>
                  </a:lnTo>
                </a:path>
              </a:pathLst>
            </a:custGeom>
            <a:ln w="117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3" name="object 3"/>
            <p:cNvSpPr/>
            <p:nvPr/>
          </p:nvSpPr>
          <p:spPr>
            <a:xfrm>
              <a:off x="5188415" y="1587350"/>
              <a:ext cx="82694" cy="39399"/>
            </a:xfrm>
            <a:custGeom>
              <a:avLst/>
              <a:gdLst/>
              <a:ahLst/>
              <a:cxnLst/>
              <a:rect l="l" t="t" r="r" b="b"/>
              <a:pathLst>
                <a:path w="121285" h="57785">
                  <a:moveTo>
                    <a:pt x="14668" y="0"/>
                  </a:moveTo>
                  <a:lnTo>
                    <a:pt x="120726" y="57683"/>
                  </a:lnTo>
                  <a:lnTo>
                    <a:pt x="0" y="56692"/>
                  </a:lnTo>
                </a:path>
              </a:pathLst>
            </a:custGeom>
            <a:ln w="117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4" name="object 4"/>
            <p:cNvSpPr/>
            <p:nvPr/>
          </p:nvSpPr>
          <p:spPr>
            <a:xfrm>
              <a:off x="3433988" y="1706542"/>
              <a:ext cx="1797194" cy="255876"/>
            </a:xfrm>
            <a:custGeom>
              <a:avLst/>
              <a:gdLst/>
              <a:ahLst/>
              <a:cxnLst/>
              <a:rect l="l" t="t" r="r" b="b"/>
              <a:pathLst>
                <a:path w="2635885" h="375285">
                  <a:moveTo>
                    <a:pt x="2635326" y="0"/>
                  </a:moveTo>
                  <a:lnTo>
                    <a:pt x="0" y="374789"/>
                  </a:lnTo>
                </a:path>
              </a:pathLst>
            </a:custGeom>
            <a:ln w="117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5" name="object 5"/>
            <p:cNvSpPr/>
            <p:nvPr/>
          </p:nvSpPr>
          <p:spPr>
            <a:xfrm>
              <a:off x="3433988" y="1931072"/>
              <a:ext cx="82261" cy="39831"/>
            </a:xfrm>
            <a:custGeom>
              <a:avLst/>
              <a:gdLst/>
              <a:ahLst/>
              <a:cxnLst/>
              <a:rect l="l" t="t" r="r" b="b"/>
              <a:pathLst>
                <a:path w="120650" h="58419">
                  <a:moveTo>
                    <a:pt x="120091" y="57988"/>
                  </a:moveTo>
                  <a:lnTo>
                    <a:pt x="0" y="45478"/>
                  </a:lnTo>
                  <a:lnTo>
                    <a:pt x="111836" y="0"/>
                  </a:lnTo>
                </a:path>
              </a:pathLst>
            </a:custGeom>
            <a:ln w="117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6" name="object 6"/>
            <p:cNvSpPr/>
            <p:nvPr/>
          </p:nvSpPr>
          <p:spPr>
            <a:xfrm>
              <a:off x="3457948" y="2073887"/>
              <a:ext cx="1876858" cy="271895"/>
            </a:xfrm>
            <a:custGeom>
              <a:avLst/>
              <a:gdLst/>
              <a:ahLst/>
              <a:cxnLst/>
              <a:rect l="l" t="t" r="r" b="b"/>
              <a:pathLst>
                <a:path w="2752725" h="398779">
                  <a:moveTo>
                    <a:pt x="0" y="0"/>
                  </a:moveTo>
                  <a:lnTo>
                    <a:pt x="2752445" y="398221"/>
                  </a:lnTo>
                </a:path>
              </a:pathLst>
            </a:custGeom>
            <a:ln w="117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7" name="object 7"/>
            <p:cNvSpPr/>
            <p:nvPr/>
          </p:nvSpPr>
          <p:spPr>
            <a:xfrm>
              <a:off x="5252717" y="2314211"/>
              <a:ext cx="82261" cy="39831"/>
            </a:xfrm>
            <a:custGeom>
              <a:avLst/>
              <a:gdLst/>
              <a:ahLst/>
              <a:cxnLst/>
              <a:rect l="l" t="t" r="r" b="b"/>
              <a:pathLst>
                <a:path w="120650" h="58420">
                  <a:moveTo>
                    <a:pt x="8382" y="0"/>
                  </a:moveTo>
                  <a:lnTo>
                    <a:pt x="120116" y="45745"/>
                  </a:lnTo>
                  <a:lnTo>
                    <a:pt x="0" y="57962"/>
                  </a:lnTo>
                </a:path>
              </a:pathLst>
            </a:custGeom>
            <a:ln w="117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8" name="object 8"/>
            <p:cNvSpPr/>
            <p:nvPr/>
          </p:nvSpPr>
          <p:spPr>
            <a:xfrm>
              <a:off x="3426004" y="2409288"/>
              <a:ext cx="1876858" cy="175780"/>
            </a:xfrm>
            <a:custGeom>
              <a:avLst/>
              <a:gdLst/>
              <a:ahLst/>
              <a:cxnLst/>
              <a:rect l="l" t="t" r="r" b="b"/>
              <a:pathLst>
                <a:path w="2752725" h="257810">
                  <a:moveTo>
                    <a:pt x="2752445" y="0"/>
                  </a:moveTo>
                  <a:lnTo>
                    <a:pt x="0" y="257683"/>
                  </a:lnTo>
                </a:path>
              </a:pathLst>
            </a:custGeom>
            <a:ln w="117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9" name="object 9"/>
            <p:cNvSpPr/>
            <p:nvPr/>
          </p:nvSpPr>
          <p:spPr>
            <a:xfrm>
              <a:off x="3426004" y="2557653"/>
              <a:ext cx="81395" cy="39831"/>
            </a:xfrm>
            <a:custGeom>
              <a:avLst/>
              <a:gdLst/>
              <a:ahLst/>
              <a:cxnLst/>
              <a:rect l="l" t="t" r="r" b="b"/>
              <a:pathLst>
                <a:path w="119380" h="58420">
                  <a:moveTo>
                    <a:pt x="119341" y="58318"/>
                  </a:moveTo>
                  <a:lnTo>
                    <a:pt x="0" y="40081"/>
                  </a:lnTo>
                  <a:lnTo>
                    <a:pt x="113893" y="0"/>
                  </a:lnTo>
                </a:path>
              </a:pathLst>
            </a:custGeom>
            <a:ln w="117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10" name="object 10"/>
            <p:cNvSpPr/>
            <p:nvPr/>
          </p:nvSpPr>
          <p:spPr>
            <a:xfrm>
              <a:off x="3433988" y="2672819"/>
              <a:ext cx="1804988" cy="327747"/>
            </a:xfrm>
            <a:custGeom>
              <a:avLst/>
              <a:gdLst/>
              <a:ahLst/>
              <a:cxnLst/>
              <a:rect l="l" t="t" r="r" b="b"/>
              <a:pathLst>
                <a:path w="2647315" h="480695">
                  <a:moveTo>
                    <a:pt x="0" y="0"/>
                  </a:moveTo>
                  <a:lnTo>
                    <a:pt x="2647035" y="480212"/>
                  </a:lnTo>
                </a:path>
              </a:pathLst>
            </a:custGeom>
            <a:ln w="117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11" name="object 11"/>
            <p:cNvSpPr/>
            <p:nvPr/>
          </p:nvSpPr>
          <p:spPr>
            <a:xfrm>
              <a:off x="5156644" y="2966336"/>
              <a:ext cx="82261" cy="39399"/>
            </a:xfrm>
            <a:custGeom>
              <a:avLst/>
              <a:gdLst/>
              <a:ahLst/>
              <a:cxnLst/>
              <a:rect l="l" t="t" r="r" b="b"/>
              <a:pathLst>
                <a:path w="120650" h="57785">
                  <a:moveTo>
                    <a:pt x="10452" y="0"/>
                  </a:moveTo>
                  <a:lnTo>
                    <a:pt x="120472" y="49720"/>
                  </a:lnTo>
                  <a:lnTo>
                    <a:pt x="0" y="57632"/>
                  </a:lnTo>
                </a:path>
              </a:pathLst>
            </a:custGeom>
            <a:ln w="117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12" name="object 12"/>
            <p:cNvSpPr/>
            <p:nvPr/>
          </p:nvSpPr>
          <p:spPr>
            <a:xfrm>
              <a:off x="3402053" y="3040172"/>
              <a:ext cx="1837026" cy="295708"/>
            </a:xfrm>
            <a:custGeom>
              <a:avLst/>
              <a:gdLst/>
              <a:ahLst/>
              <a:cxnLst/>
              <a:rect l="l" t="t" r="r" b="b"/>
              <a:pathLst>
                <a:path w="2694304" h="433704">
                  <a:moveTo>
                    <a:pt x="2693873" y="0"/>
                  </a:moveTo>
                  <a:lnTo>
                    <a:pt x="0" y="433362"/>
                  </a:lnTo>
                </a:path>
              </a:pathLst>
            </a:custGeom>
            <a:ln w="117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13" name="object 13"/>
            <p:cNvSpPr/>
            <p:nvPr/>
          </p:nvSpPr>
          <p:spPr>
            <a:xfrm>
              <a:off x="3402053" y="3303244"/>
              <a:ext cx="82261" cy="39831"/>
            </a:xfrm>
            <a:custGeom>
              <a:avLst/>
              <a:gdLst/>
              <a:ahLst/>
              <a:cxnLst/>
              <a:rect l="l" t="t" r="r" b="b"/>
              <a:pathLst>
                <a:path w="120650" h="58420">
                  <a:moveTo>
                    <a:pt x="120281" y="57823"/>
                  </a:moveTo>
                  <a:lnTo>
                    <a:pt x="0" y="47523"/>
                  </a:lnTo>
                  <a:lnTo>
                    <a:pt x="110985" y="0"/>
                  </a:lnTo>
                </a:path>
              </a:pathLst>
            </a:custGeom>
            <a:ln w="117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3313531" y="923761"/>
              <a:ext cx="408709" cy="17312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659"/>
              <a:r>
                <a:rPr sz="1125" spc="3" dirty="0">
                  <a:latin typeface="Arial"/>
                  <a:cs typeface="Arial"/>
                </a:rPr>
                <a:t>JOHN</a:t>
              </a:r>
              <a:endParaRPr sz="1125"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5118319" y="963689"/>
              <a:ext cx="624320" cy="3462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659"/>
              <a:r>
                <a:rPr sz="1125" spc="3" dirty="0">
                  <a:latin typeface="Arial"/>
                  <a:cs typeface="Arial"/>
                </a:rPr>
                <a:t>MARTHA</a:t>
              </a:r>
              <a:endParaRPr sz="1125">
                <a:latin typeface="Arial"/>
                <a:cs typeface="Arial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3049994" y="1155350"/>
              <a:ext cx="3092594" cy="2462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74141"/>
              <a:r>
                <a:rPr sz="1125" dirty="0">
                  <a:latin typeface="Arial"/>
                  <a:cs typeface="Arial"/>
                </a:rPr>
                <a:t>Hi</a:t>
              </a:r>
              <a:endParaRPr sz="1125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</a:pPr>
              <a:endParaRPr sz="1227">
                <a:latin typeface="Times New Roman"/>
                <a:cs typeface="Times New Roman"/>
              </a:endParaRPr>
            </a:p>
            <a:p>
              <a:pPr marR="697903" algn="ctr">
                <a:spcBef>
                  <a:spcPts val="1074"/>
                </a:spcBef>
              </a:pPr>
              <a:r>
                <a:rPr sz="1125" dirty="0">
                  <a:latin typeface="Arial"/>
                  <a:cs typeface="Arial"/>
                </a:rPr>
                <a:t>Hi</a:t>
              </a:r>
              <a:endParaRPr sz="1125">
                <a:latin typeface="Arial"/>
                <a:cs typeface="Arial"/>
              </a:endParaRPr>
            </a:p>
            <a:p>
              <a:pPr>
                <a:spcBef>
                  <a:spcPts val="10"/>
                </a:spcBef>
              </a:pPr>
              <a:endParaRPr sz="1057">
                <a:latin typeface="Times New Roman"/>
                <a:cs typeface="Times New Roman"/>
              </a:endParaRPr>
            </a:p>
            <a:p>
              <a:pPr marL="918705"/>
              <a:r>
                <a:rPr sz="1125" dirty="0">
                  <a:latin typeface="Arial"/>
                  <a:cs typeface="Arial"/>
                </a:rPr>
                <a:t>Lets </a:t>
              </a:r>
              <a:r>
                <a:rPr sz="1125" spc="3" dirty="0">
                  <a:latin typeface="Arial"/>
                  <a:cs typeface="Arial"/>
                </a:rPr>
                <a:t>meet </a:t>
              </a:r>
              <a:r>
                <a:rPr sz="1125" dirty="0">
                  <a:latin typeface="Arial"/>
                  <a:cs typeface="Arial"/>
                </a:rPr>
                <a:t>at the</a:t>
              </a:r>
              <a:r>
                <a:rPr sz="1125" spc="-31" dirty="0">
                  <a:latin typeface="Arial"/>
                  <a:cs typeface="Arial"/>
                </a:rPr>
                <a:t> </a:t>
              </a:r>
              <a:r>
                <a:rPr sz="1125" dirty="0">
                  <a:latin typeface="Arial"/>
                  <a:cs typeface="Arial"/>
                </a:rPr>
                <a:t>cafe</a:t>
              </a:r>
              <a:endParaRPr sz="1125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</a:pPr>
              <a:endParaRPr sz="1227">
                <a:latin typeface="Times New Roman"/>
                <a:cs typeface="Times New Roman"/>
              </a:endParaRPr>
            </a:p>
            <a:p>
              <a:pPr marR="642487" algn="ctr">
                <a:spcBef>
                  <a:spcPts val="1070"/>
                </a:spcBef>
              </a:pPr>
              <a:r>
                <a:rPr sz="1125" spc="3" dirty="0">
                  <a:latin typeface="Arial"/>
                  <a:cs typeface="Arial"/>
                </a:rPr>
                <a:t>OK</a:t>
              </a:r>
              <a:endParaRPr sz="1125">
                <a:latin typeface="Arial"/>
                <a:cs typeface="Arial"/>
              </a:endParaRPr>
            </a:p>
            <a:p>
              <a:pPr>
                <a:spcBef>
                  <a:spcPts val="24"/>
                </a:spcBef>
              </a:pPr>
              <a:endParaRPr sz="989">
                <a:latin typeface="Times New Roman"/>
                <a:cs typeface="Times New Roman"/>
              </a:endParaRPr>
            </a:p>
            <a:p>
              <a:pPr marR="697471" algn="ctr"/>
              <a:r>
                <a:rPr sz="1125" spc="3" dirty="0">
                  <a:latin typeface="Arial"/>
                  <a:cs typeface="Arial"/>
                </a:rPr>
                <a:t>Bye</a:t>
              </a:r>
              <a:endParaRPr sz="1125">
                <a:latin typeface="Arial"/>
                <a:cs typeface="Arial"/>
              </a:endParaRPr>
            </a:p>
            <a:p>
              <a:pPr marR="3464" algn="r">
                <a:lnSpc>
                  <a:spcPts val="1210"/>
                </a:lnSpc>
                <a:spcBef>
                  <a:spcPts val="910"/>
                </a:spcBef>
              </a:pPr>
              <a:r>
                <a:rPr sz="1125" spc="3" dirty="0">
                  <a:latin typeface="Arial"/>
                  <a:cs typeface="Arial"/>
                </a:rPr>
                <a:t>Goes </a:t>
              </a:r>
              <a:r>
                <a:rPr sz="1125" dirty="0">
                  <a:latin typeface="Arial"/>
                  <a:cs typeface="Arial"/>
                </a:rPr>
                <a:t>to</a:t>
              </a:r>
              <a:r>
                <a:rPr sz="1125" spc="-51" dirty="0">
                  <a:latin typeface="Arial"/>
                  <a:cs typeface="Arial"/>
                </a:rPr>
                <a:t> </a:t>
              </a:r>
              <a:r>
                <a:rPr sz="1125" dirty="0">
                  <a:latin typeface="Arial"/>
                  <a:cs typeface="Arial"/>
                </a:rPr>
                <a:t>cafe</a:t>
              </a:r>
              <a:endParaRPr sz="1125">
                <a:latin typeface="Arial"/>
                <a:cs typeface="Arial"/>
              </a:endParaRPr>
            </a:p>
            <a:p>
              <a:pPr marL="1054649">
                <a:lnSpc>
                  <a:spcPts val="1210"/>
                </a:lnSpc>
              </a:pPr>
              <a:r>
                <a:rPr sz="1125" spc="3" dirty="0">
                  <a:latin typeface="Arial"/>
                  <a:cs typeface="Arial"/>
                </a:rPr>
                <a:t>Bye</a:t>
              </a:r>
              <a:endParaRPr sz="1125">
                <a:latin typeface="Arial"/>
                <a:cs typeface="Arial"/>
              </a:endParaRPr>
            </a:p>
            <a:p>
              <a:pPr marL="8659">
                <a:spcBef>
                  <a:spcPts val="222"/>
                </a:spcBef>
              </a:pPr>
              <a:r>
                <a:rPr sz="1125" spc="3" dirty="0">
                  <a:latin typeface="Arial"/>
                  <a:cs typeface="Arial"/>
                </a:rPr>
                <a:t>Goes </a:t>
              </a:r>
              <a:r>
                <a:rPr sz="1125" dirty="0">
                  <a:latin typeface="Arial"/>
                  <a:cs typeface="Arial"/>
                </a:rPr>
                <a:t>to</a:t>
              </a:r>
              <a:r>
                <a:rPr sz="1125" spc="-51" dirty="0">
                  <a:latin typeface="Arial"/>
                  <a:cs typeface="Arial"/>
                </a:rPr>
                <a:t> </a:t>
              </a:r>
              <a:r>
                <a:rPr sz="1125" dirty="0">
                  <a:latin typeface="Arial"/>
                  <a:cs typeface="Arial"/>
                </a:rPr>
                <a:t>cafe</a:t>
              </a:r>
              <a:endParaRPr sz="1125">
                <a:latin typeface="Arial"/>
                <a:cs typeface="Arial"/>
              </a:endParaRPr>
            </a:p>
          </p:txBody>
        </p:sp>
      </p:grpSp>
      <p:sp>
        <p:nvSpPr>
          <p:cNvPr id="18" name="Title 1"/>
          <p:cNvSpPr txBox="1">
            <a:spLocks/>
          </p:cNvSpPr>
          <p:nvPr/>
        </p:nvSpPr>
        <p:spPr bwMode="auto">
          <a:xfrm>
            <a:off x="457200" y="3048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r>
              <a:rPr lang="en-US" b="0" kern="0" dirty="0" smtClean="0"/>
              <a:t>Going to </a:t>
            </a:r>
            <a:r>
              <a:rPr lang="en-US" b="0" kern="0" smtClean="0"/>
              <a:t>the Cafe </a:t>
            </a:r>
            <a:r>
              <a:rPr lang="en-US" b="0" kern="0" dirty="0" smtClean="0"/>
              <a:t>Protocol</a:t>
            </a:r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269816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544189" y="1956142"/>
            <a:ext cx="3645595" cy="3653350"/>
            <a:chOff x="3054143" y="927442"/>
            <a:chExt cx="3078329" cy="3215223"/>
          </a:xfrm>
        </p:grpSpPr>
        <p:sp>
          <p:nvSpPr>
            <p:cNvPr id="2" name="object 2"/>
            <p:cNvSpPr/>
            <p:nvPr/>
          </p:nvSpPr>
          <p:spPr>
            <a:xfrm>
              <a:off x="3240811" y="1605621"/>
              <a:ext cx="1932709" cy="500495"/>
            </a:xfrm>
            <a:custGeom>
              <a:avLst/>
              <a:gdLst/>
              <a:ahLst/>
              <a:cxnLst/>
              <a:rect l="l" t="t" r="r" b="b"/>
              <a:pathLst>
                <a:path w="2834640" h="734060">
                  <a:moveTo>
                    <a:pt x="0" y="0"/>
                  </a:moveTo>
                  <a:lnTo>
                    <a:pt x="2834500" y="733488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3" name="object 3"/>
            <p:cNvSpPr/>
            <p:nvPr/>
          </p:nvSpPr>
          <p:spPr>
            <a:xfrm>
              <a:off x="5086055" y="2063972"/>
              <a:ext cx="87457" cy="41996"/>
            </a:xfrm>
            <a:custGeom>
              <a:avLst/>
              <a:gdLst/>
              <a:ahLst/>
              <a:cxnLst/>
              <a:rect l="l" t="t" r="r" b="b"/>
              <a:pathLst>
                <a:path w="128270" h="61594">
                  <a:moveTo>
                    <a:pt x="15570" y="0"/>
                  </a:moveTo>
                  <a:lnTo>
                    <a:pt x="128143" y="61239"/>
                  </a:lnTo>
                  <a:lnTo>
                    <a:pt x="0" y="60185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4" name="object 4"/>
            <p:cNvSpPr/>
            <p:nvPr/>
          </p:nvSpPr>
          <p:spPr>
            <a:xfrm>
              <a:off x="3223857" y="2190490"/>
              <a:ext cx="1907598" cy="271463"/>
            </a:xfrm>
            <a:custGeom>
              <a:avLst/>
              <a:gdLst/>
              <a:ahLst/>
              <a:cxnLst/>
              <a:rect l="l" t="t" r="r" b="b"/>
              <a:pathLst>
                <a:path w="2797810" h="398145">
                  <a:moveTo>
                    <a:pt x="2797213" y="0"/>
                  </a:moveTo>
                  <a:lnTo>
                    <a:pt x="0" y="397827"/>
                  </a:lnTo>
                </a:path>
              </a:pathLst>
            </a:custGeom>
            <a:ln w="12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5" name="object 5"/>
            <p:cNvSpPr/>
            <p:nvPr/>
          </p:nvSpPr>
          <p:spPr>
            <a:xfrm>
              <a:off x="3223858" y="2428822"/>
              <a:ext cx="87024" cy="41996"/>
            </a:xfrm>
            <a:custGeom>
              <a:avLst/>
              <a:gdLst/>
              <a:ahLst/>
              <a:cxnLst/>
              <a:rect l="l" t="t" r="r" b="b"/>
              <a:pathLst>
                <a:path w="127635" h="61595">
                  <a:moveTo>
                    <a:pt x="127457" y="61531"/>
                  </a:moveTo>
                  <a:lnTo>
                    <a:pt x="0" y="48272"/>
                  </a:lnTo>
                  <a:lnTo>
                    <a:pt x="118706" y="0"/>
                  </a:lnTo>
                </a:path>
              </a:pathLst>
            </a:custGeom>
            <a:ln w="12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6" name="object 6"/>
            <p:cNvSpPr/>
            <p:nvPr/>
          </p:nvSpPr>
          <p:spPr>
            <a:xfrm>
              <a:off x="3249289" y="2580401"/>
              <a:ext cx="1992024" cy="288347"/>
            </a:xfrm>
            <a:custGeom>
              <a:avLst/>
              <a:gdLst/>
              <a:ahLst/>
              <a:cxnLst/>
              <a:rect l="l" t="t" r="r" b="b"/>
              <a:pathLst>
                <a:path w="2921635" h="422910">
                  <a:moveTo>
                    <a:pt x="0" y="0"/>
                  </a:moveTo>
                  <a:lnTo>
                    <a:pt x="2921520" y="422694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7" name="object 7"/>
            <p:cNvSpPr/>
            <p:nvPr/>
          </p:nvSpPr>
          <p:spPr>
            <a:xfrm>
              <a:off x="5154315" y="2835488"/>
              <a:ext cx="87024" cy="41996"/>
            </a:xfrm>
            <a:custGeom>
              <a:avLst/>
              <a:gdLst/>
              <a:ahLst/>
              <a:cxnLst/>
              <a:rect l="l" t="t" r="r" b="b"/>
              <a:pathLst>
                <a:path w="127635" h="61595">
                  <a:moveTo>
                    <a:pt x="8902" y="0"/>
                  </a:moveTo>
                  <a:lnTo>
                    <a:pt x="127482" y="48564"/>
                  </a:lnTo>
                  <a:lnTo>
                    <a:pt x="0" y="61518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8" name="object 8"/>
            <p:cNvSpPr/>
            <p:nvPr/>
          </p:nvSpPr>
          <p:spPr>
            <a:xfrm>
              <a:off x="3215381" y="2936411"/>
              <a:ext cx="1992024" cy="186603"/>
            </a:xfrm>
            <a:custGeom>
              <a:avLst/>
              <a:gdLst/>
              <a:ahLst/>
              <a:cxnLst/>
              <a:rect l="l" t="t" r="r" b="b"/>
              <a:pathLst>
                <a:path w="2921635" h="273685">
                  <a:moveTo>
                    <a:pt x="2921533" y="0"/>
                  </a:moveTo>
                  <a:lnTo>
                    <a:pt x="0" y="27350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9" name="object 9"/>
            <p:cNvSpPr/>
            <p:nvPr/>
          </p:nvSpPr>
          <p:spPr>
            <a:xfrm>
              <a:off x="3215380" y="3093892"/>
              <a:ext cx="86591" cy="42430"/>
            </a:xfrm>
            <a:custGeom>
              <a:avLst/>
              <a:gdLst/>
              <a:ahLst/>
              <a:cxnLst/>
              <a:rect l="l" t="t" r="r" b="b"/>
              <a:pathLst>
                <a:path w="127000" h="62229">
                  <a:moveTo>
                    <a:pt x="126669" y="61887"/>
                  </a:moveTo>
                  <a:lnTo>
                    <a:pt x="0" y="42532"/>
                  </a:lnTo>
                  <a:lnTo>
                    <a:pt x="12087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10" name="object 10"/>
            <p:cNvSpPr/>
            <p:nvPr/>
          </p:nvSpPr>
          <p:spPr>
            <a:xfrm>
              <a:off x="3223858" y="3216133"/>
              <a:ext cx="1915824" cy="347663"/>
            </a:xfrm>
            <a:custGeom>
              <a:avLst/>
              <a:gdLst/>
              <a:ahLst/>
              <a:cxnLst/>
              <a:rect l="l" t="t" r="r" b="b"/>
              <a:pathLst>
                <a:path w="2809875" h="509904">
                  <a:moveTo>
                    <a:pt x="0" y="0"/>
                  </a:moveTo>
                  <a:lnTo>
                    <a:pt x="2809646" y="509714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11" name="object 11"/>
            <p:cNvSpPr/>
            <p:nvPr/>
          </p:nvSpPr>
          <p:spPr>
            <a:xfrm>
              <a:off x="5052337" y="3527687"/>
              <a:ext cx="87457" cy="41996"/>
            </a:xfrm>
            <a:custGeom>
              <a:avLst/>
              <a:gdLst/>
              <a:ahLst/>
              <a:cxnLst/>
              <a:rect l="l" t="t" r="r" b="b"/>
              <a:pathLst>
                <a:path w="128270" h="61595">
                  <a:moveTo>
                    <a:pt x="11099" y="0"/>
                  </a:moveTo>
                  <a:lnTo>
                    <a:pt x="127876" y="52768"/>
                  </a:lnTo>
                  <a:lnTo>
                    <a:pt x="0" y="61163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12" name="object 12"/>
            <p:cNvSpPr/>
            <p:nvPr/>
          </p:nvSpPr>
          <p:spPr>
            <a:xfrm>
              <a:off x="3189949" y="3606043"/>
              <a:ext cx="1949594" cy="313892"/>
            </a:xfrm>
            <a:custGeom>
              <a:avLst/>
              <a:gdLst/>
              <a:ahLst/>
              <a:cxnLst/>
              <a:rect l="l" t="t" r="r" b="b"/>
              <a:pathLst>
                <a:path w="2859404" h="460375">
                  <a:moveTo>
                    <a:pt x="2859379" y="0"/>
                  </a:moveTo>
                  <a:lnTo>
                    <a:pt x="0" y="459994"/>
                  </a:lnTo>
                </a:path>
              </a:pathLst>
            </a:custGeom>
            <a:ln w="12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13" name="object 13"/>
            <p:cNvSpPr/>
            <p:nvPr/>
          </p:nvSpPr>
          <p:spPr>
            <a:xfrm>
              <a:off x="3189948" y="3885290"/>
              <a:ext cx="87457" cy="41996"/>
            </a:xfrm>
            <a:custGeom>
              <a:avLst/>
              <a:gdLst/>
              <a:ahLst/>
              <a:cxnLst/>
              <a:rect l="l" t="t" r="r" b="b"/>
              <a:pathLst>
                <a:path w="128269" h="61595">
                  <a:moveTo>
                    <a:pt x="127685" y="61366"/>
                  </a:moveTo>
                  <a:lnTo>
                    <a:pt x="0" y="50431"/>
                  </a:lnTo>
                  <a:lnTo>
                    <a:pt x="117805" y="0"/>
                  </a:lnTo>
                </a:path>
              </a:pathLst>
            </a:custGeom>
            <a:ln w="12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3783114" y="1605554"/>
              <a:ext cx="1442605" cy="211795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79680"/>
              <a:r>
                <a:rPr sz="1193" spc="3" dirty="0">
                  <a:latin typeface="Arial"/>
                  <a:cs typeface="Arial"/>
                </a:rPr>
                <a:t>Hi</a:t>
              </a:r>
              <a:endParaRPr sz="1193" dirty="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</a:pPr>
              <a:endParaRPr sz="1295" dirty="0">
                <a:latin typeface="Times New Roman"/>
                <a:cs typeface="Times New Roman"/>
              </a:endParaRPr>
            </a:p>
            <a:p>
              <a:pPr marR="834714" algn="ctr">
                <a:spcBef>
                  <a:spcPts val="1149"/>
                </a:spcBef>
              </a:pPr>
              <a:r>
                <a:rPr sz="1193" spc="3" dirty="0">
                  <a:latin typeface="Arial"/>
                  <a:cs typeface="Arial"/>
                </a:rPr>
                <a:t>Hi</a:t>
              </a:r>
              <a:endParaRPr sz="1193" dirty="0">
                <a:latin typeface="Arial"/>
                <a:cs typeface="Arial"/>
              </a:endParaRPr>
            </a:p>
            <a:p>
              <a:pPr>
                <a:spcBef>
                  <a:spcPts val="7"/>
                </a:spcBef>
              </a:pPr>
              <a:endParaRPr sz="1125" dirty="0">
                <a:latin typeface="Times New Roman"/>
                <a:cs typeface="Times New Roman"/>
              </a:endParaRPr>
            </a:p>
            <a:p>
              <a:pPr marL="8659">
                <a:spcBef>
                  <a:spcPts val="3"/>
                </a:spcBef>
              </a:pPr>
              <a:r>
                <a:rPr sz="1193" spc="3" dirty="0">
                  <a:latin typeface="Arial"/>
                  <a:cs typeface="Arial"/>
                </a:rPr>
                <a:t>Lets meet at the</a:t>
              </a:r>
              <a:r>
                <a:rPr sz="1193" spc="-72" dirty="0">
                  <a:latin typeface="Arial"/>
                  <a:cs typeface="Arial"/>
                </a:rPr>
                <a:t> </a:t>
              </a:r>
              <a:r>
                <a:rPr sz="1193" spc="3" dirty="0">
                  <a:latin typeface="Arial"/>
                  <a:cs typeface="Arial"/>
                </a:rPr>
                <a:t>cafe</a:t>
              </a:r>
              <a:endParaRPr sz="1193" dirty="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</a:pPr>
              <a:endParaRPr sz="1295" dirty="0">
                <a:latin typeface="Times New Roman"/>
                <a:cs typeface="Times New Roman"/>
              </a:endParaRPr>
            </a:p>
            <a:p>
              <a:pPr marR="775834" algn="ctr">
                <a:spcBef>
                  <a:spcPts val="1149"/>
                </a:spcBef>
              </a:pPr>
              <a:r>
                <a:rPr sz="1193" spc="3" dirty="0">
                  <a:latin typeface="Arial"/>
                  <a:cs typeface="Arial"/>
                </a:rPr>
                <a:t>OK</a:t>
              </a:r>
              <a:endParaRPr sz="1193" dirty="0">
                <a:latin typeface="Arial"/>
                <a:cs typeface="Arial"/>
              </a:endParaRPr>
            </a:p>
            <a:p>
              <a:pPr>
                <a:spcBef>
                  <a:spcPts val="20"/>
                </a:spcBef>
              </a:pPr>
              <a:endParaRPr sz="1057" dirty="0">
                <a:latin typeface="Times New Roman"/>
                <a:cs typeface="Times New Roman"/>
              </a:endParaRPr>
            </a:p>
            <a:p>
              <a:pPr marR="834281" algn="ctr"/>
              <a:r>
                <a:rPr sz="1193" spc="3" dirty="0">
                  <a:latin typeface="Arial"/>
                  <a:cs typeface="Arial"/>
                </a:rPr>
                <a:t>Bye</a:t>
              </a:r>
              <a:endParaRPr sz="1193" dirty="0"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3927213" y="3775513"/>
              <a:ext cx="280555" cy="36715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659"/>
              <a:r>
                <a:rPr sz="1193" spc="3" dirty="0">
                  <a:latin typeface="Arial"/>
                  <a:cs typeface="Arial"/>
                </a:rPr>
                <a:t>Bye</a:t>
              </a:r>
              <a:endParaRPr sz="1193">
                <a:latin typeface="Arial"/>
                <a:cs typeface="Arial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3054143" y="944395"/>
              <a:ext cx="704416" cy="6533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4857"/>
              <a:r>
                <a:rPr sz="1193" spc="3" dirty="0">
                  <a:latin typeface="Arial"/>
                  <a:cs typeface="Arial"/>
                </a:rPr>
                <a:t>JOHN</a:t>
              </a:r>
              <a:endParaRPr sz="1193">
                <a:latin typeface="Arial"/>
                <a:cs typeface="Arial"/>
              </a:endParaRPr>
            </a:p>
            <a:p>
              <a:pPr marL="8659">
                <a:spcBef>
                  <a:spcPts val="770"/>
                </a:spcBef>
              </a:pPr>
              <a:r>
                <a:rPr sz="1193" dirty="0">
                  <a:latin typeface="Arial"/>
                  <a:cs typeface="Arial"/>
                </a:rPr>
                <a:t>(at</a:t>
              </a:r>
              <a:r>
                <a:rPr sz="1193" spc="-55" dirty="0">
                  <a:latin typeface="Arial"/>
                  <a:cs typeface="Arial"/>
                </a:rPr>
                <a:t> </a:t>
              </a:r>
              <a:r>
                <a:rPr sz="1193" spc="3" dirty="0">
                  <a:latin typeface="Arial"/>
                  <a:cs typeface="Arial"/>
                </a:rPr>
                <a:t>beach)</a:t>
              </a:r>
              <a:endParaRPr sz="1193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986944" y="1414895"/>
              <a:ext cx="84859" cy="42430"/>
            </a:xfrm>
            <a:custGeom>
              <a:avLst/>
              <a:gdLst/>
              <a:ahLst/>
              <a:cxnLst/>
              <a:rect l="l" t="t" r="r" b="b"/>
              <a:pathLst>
                <a:path w="124460" h="62230">
                  <a:moveTo>
                    <a:pt x="0" y="0"/>
                  </a:moveTo>
                  <a:lnTo>
                    <a:pt x="124320" y="31089"/>
                  </a:lnTo>
                  <a:lnTo>
                    <a:pt x="0" y="62166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4579897" y="927442"/>
              <a:ext cx="1552575" cy="7607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R="71436" algn="ctr"/>
              <a:r>
                <a:rPr sz="1193" spc="3" dirty="0">
                  <a:latin typeface="Arial"/>
                  <a:cs typeface="Arial"/>
                </a:rPr>
                <a:t>MARTHA</a:t>
              </a:r>
              <a:endParaRPr sz="1193">
                <a:latin typeface="Arial"/>
                <a:cs typeface="Arial"/>
              </a:endParaRPr>
            </a:p>
            <a:p>
              <a:pPr>
                <a:spcBef>
                  <a:spcPts val="3"/>
                </a:spcBef>
              </a:pPr>
              <a:endParaRPr sz="1364">
                <a:latin typeface="Times New Roman"/>
                <a:cs typeface="Times New Roman"/>
              </a:endParaRPr>
            </a:p>
            <a:p>
              <a:pPr algn="ctr">
                <a:tabLst>
                  <a:tab pos="522995" algn="l"/>
                </a:tabLst>
              </a:pPr>
              <a:r>
                <a:rPr sz="1790" u="dashHeavy" baseline="31746" dirty="0">
                  <a:latin typeface="Arial"/>
                  <a:cs typeface="Arial"/>
                </a:rPr>
                <a:t> 	</a:t>
              </a:r>
              <a:r>
                <a:rPr sz="1790" baseline="31746" dirty="0">
                  <a:latin typeface="Arial"/>
                  <a:cs typeface="Arial"/>
                </a:rPr>
                <a:t> </a:t>
              </a:r>
              <a:r>
                <a:rPr sz="1790" spc="-66" baseline="31746" dirty="0">
                  <a:latin typeface="Arial"/>
                  <a:cs typeface="Arial"/>
                </a:rPr>
                <a:t> </a:t>
              </a:r>
              <a:r>
                <a:rPr sz="1193" spc="3" dirty="0">
                  <a:latin typeface="Arial"/>
                  <a:cs typeface="Arial"/>
                </a:rPr>
                <a:t>old</a:t>
              </a:r>
              <a:r>
                <a:rPr sz="1193" spc="-65" dirty="0">
                  <a:latin typeface="Arial"/>
                  <a:cs typeface="Arial"/>
                </a:rPr>
                <a:t> </a:t>
              </a:r>
              <a:r>
                <a:rPr sz="1193" spc="3" dirty="0">
                  <a:latin typeface="Arial"/>
                  <a:cs typeface="Arial"/>
                </a:rPr>
                <a:t>duplicates</a:t>
              </a:r>
              <a:endParaRPr sz="1193">
                <a:latin typeface="Arial"/>
                <a:cs typeface="Arial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5164768" y="3639892"/>
              <a:ext cx="882794" cy="36715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659"/>
              <a:r>
                <a:rPr sz="1193" spc="3" dirty="0">
                  <a:latin typeface="Arial"/>
                  <a:cs typeface="Arial"/>
                </a:rPr>
                <a:t>Goes to</a:t>
              </a:r>
              <a:r>
                <a:rPr sz="1193" spc="-65" dirty="0">
                  <a:latin typeface="Arial"/>
                  <a:cs typeface="Arial"/>
                </a:rPr>
                <a:t> </a:t>
              </a:r>
              <a:r>
                <a:rPr sz="1193" spc="3" dirty="0">
                  <a:latin typeface="Arial"/>
                  <a:cs typeface="Arial"/>
                </a:rPr>
                <a:t>cafe</a:t>
              </a:r>
              <a:endParaRPr sz="1193">
                <a:latin typeface="Arial"/>
                <a:cs typeface="Arial"/>
              </a:endParaRPr>
            </a:p>
          </p:txBody>
        </p:sp>
      </p:grpSp>
      <p:sp>
        <p:nvSpPr>
          <p:cNvPr id="21" name="Title 1"/>
          <p:cNvSpPr txBox="1">
            <a:spLocks/>
          </p:cNvSpPr>
          <p:nvPr/>
        </p:nvSpPr>
        <p:spPr bwMode="auto">
          <a:xfrm>
            <a:off x="457200" y="3048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r>
              <a:rPr lang="en-US" b="0" kern="0" dirty="0" smtClean="0"/>
              <a:t>Misery caused by duplicates</a:t>
            </a:r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32553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634576" y="1982478"/>
            <a:ext cx="3695885" cy="3451168"/>
            <a:chOff x="3047816" y="927401"/>
            <a:chExt cx="3101810" cy="3185126"/>
          </a:xfrm>
        </p:grpSpPr>
        <p:sp>
          <p:nvSpPr>
            <p:cNvPr id="2" name="object 2"/>
            <p:cNvSpPr/>
            <p:nvPr/>
          </p:nvSpPr>
          <p:spPr>
            <a:xfrm>
              <a:off x="3319635" y="1585549"/>
              <a:ext cx="1875126" cy="485342"/>
            </a:xfrm>
            <a:custGeom>
              <a:avLst/>
              <a:gdLst/>
              <a:ahLst/>
              <a:cxnLst/>
              <a:rect l="l" t="t" r="r" b="b"/>
              <a:pathLst>
                <a:path w="2750185" h="711835">
                  <a:moveTo>
                    <a:pt x="0" y="0"/>
                  </a:moveTo>
                  <a:lnTo>
                    <a:pt x="2750032" y="711631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3" name="object 3"/>
            <p:cNvSpPr/>
            <p:nvPr/>
          </p:nvSpPr>
          <p:spPr>
            <a:xfrm>
              <a:off x="5109894" y="2030253"/>
              <a:ext cx="84859" cy="40698"/>
            </a:xfrm>
            <a:custGeom>
              <a:avLst/>
              <a:gdLst/>
              <a:ahLst/>
              <a:cxnLst/>
              <a:rect l="l" t="t" r="r" b="b"/>
              <a:pathLst>
                <a:path w="124460" h="59689">
                  <a:moveTo>
                    <a:pt x="15100" y="0"/>
                  </a:moveTo>
                  <a:lnTo>
                    <a:pt x="124320" y="59397"/>
                  </a:lnTo>
                  <a:lnTo>
                    <a:pt x="0" y="58381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4" name="object 4"/>
            <p:cNvSpPr/>
            <p:nvPr/>
          </p:nvSpPr>
          <p:spPr>
            <a:xfrm>
              <a:off x="3360758" y="2218788"/>
              <a:ext cx="1932709" cy="279688"/>
            </a:xfrm>
            <a:custGeom>
              <a:avLst/>
              <a:gdLst/>
              <a:ahLst/>
              <a:cxnLst/>
              <a:rect l="l" t="t" r="r" b="b"/>
              <a:pathLst>
                <a:path w="2834640" h="410210">
                  <a:moveTo>
                    <a:pt x="0" y="0"/>
                  </a:moveTo>
                  <a:lnTo>
                    <a:pt x="2834462" y="410083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5" name="object 5"/>
            <p:cNvSpPr/>
            <p:nvPr/>
          </p:nvSpPr>
          <p:spPr>
            <a:xfrm>
              <a:off x="5209006" y="2466273"/>
              <a:ext cx="84426" cy="40698"/>
            </a:xfrm>
            <a:custGeom>
              <a:avLst/>
              <a:gdLst/>
              <a:ahLst/>
              <a:cxnLst/>
              <a:rect l="l" t="t" r="r" b="b"/>
              <a:pathLst>
                <a:path w="123825" h="59689">
                  <a:moveTo>
                    <a:pt x="8636" y="0"/>
                  </a:moveTo>
                  <a:lnTo>
                    <a:pt x="123698" y="47104"/>
                  </a:lnTo>
                  <a:lnTo>
                    <a:pt x="0" y="59677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6" name="object 6"/>
            <p:cNvSpPr/>
            <p:nvPr/>
          </p:nvSpPr>
          <p:spPr>
            <a:xfrm>
              <a:off x="3327862" y="2835566"/>
              <a:ext cx="1858674" cy="337272"/>
            </a:xfrm>
            <a:custGeom>
              <a:avLst/>
              <a:gdLst/>
              <a:ahLst/>
              <a:cxnLst/>
              <a:rect l="l" t="t" r="r" b="b"/>
              <a:pathLst>
                <a:path w="2726054" h="494664">
                  <a:moveTo>
                    <a:pt x="0" y="0"/>
                  </a:moveTo>
                  <a:lnTo>
                    <a:pt x="2725902" y="494525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7" name="object 7"/>
            <p:cNvSpPr/>
            <p:nvPr/>
          </p:nvSpPr>
          <p:spPr>
            <a:xfrm>
              <a:off x="5101850" y="3137838"/>
              <a:ext cx="84859" cy="40698"/>
            </a:xfrm>
            <a:custGeom>
              <a:avLst/>
              <a:gdLst/>
              <a:ahLst/>
              <a:cxnLst/>
              <a:rect l="l" t="t" r="r" b="b"/>
              <a:pathLst>
                <a:path w="124460" h="59689">
                  <a:moveTo>
                    <a:pt x="10756" y="0"/>
                  </a:moveTo>
                  <a:lnTo>
                    <a:pt x="124053" y="51193"/>
                  </a:lnTo>
                  <a:lnTo>
                    <a:pt x="0" y="59334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3146506" y="943849"/>
              <a:ext cx="684068" cy="6249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2259"/>
              <a:r>
                <a:rPr sz="1159" spc="3" dirty="0">
                  <a:latin typeface="Arial"/>
                  <a:cs typeface="Arial"/>
                </a:rPr>
                <a:t>JOHN</a:t>
              </a:r>
              <a:endParaRPr sz="1159">
                <a:latin typeface="Arial"/>
                <a:cs typeface="Arial"/>
              </a:endParaRPr>
            </a:p>
            <a:p>
              <a:pPr marL="8659">
                <a:spcBef>
                  <a:spcPts val="747"/>
                </a:spcBef>
              </a:pPr>
              <a:r>
                <a:rPr sz="1159" dirty="0">
                  <a:latin typeface="Arial"/>
                  <a:cs typeface="Arial"/>
                </a:rPr>
                <a:t>(at</a:t>
              </a:r>
              <a:r>
                <a:rPr sz="1159" spc="-41" dirty="0">
                  <a:latin typeface="Arial"/>
                  <a:cs typeface="Arial"/>
                </a:rPr>
                <a:t> </a:t>
              </a:r>
              <a:r>
                <a:rPr sz="1159" dirty="0">
                  <a:latin typeface="Arial"/>
                  <a:cs typeface="Arial"/>
                </a:rPr>
                <a:t>beach)</a:t>
              </a:r>
              <a:endParaRPr sz="1159">
                <a:latin typeface="Arial"/>
                <a:cs typeface="Arial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021961" y="1400521"/>
              <a:ext cx="82261" cy="41131"/>
            </a:xfrm>
            <a:custGeom>
              <a:avLst/>
              <a:gdLst/>
              <a:ahLst/>
              <a:cxnLst/>
              <a:rect l="l" t="t" r="r" b="b"/>
              <a:pathLst>
                <a:path w="120650" h="60325">
                  <a:moveTo>
                    <a:pt x="0" y="0"/>
                  </a:moveTo>
                  <a:lnTo>
                    <a:pt x="120611" y="30149"/>
                  </a:lnTo>
                  <a:lnTo>
                    <a:pt x="0" y="60299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4626785" y="927401"/>
              <a:ext cx="1506682" cy="73449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R="69271" algn="ctr"/>
              <a:r>
                <a:rPr sz="1159" spc="3" dirty="0">
                  <a:latin typeface="Arial"/>
                  <a:cs typeface="Arial"/>
                </a:rPr>
                <a:t>MARTHA</a:t>
              </a:r>
              <a:endParaRPr sz="1159">
                <a:latin typeface="Arial"/>
                <a:cs typeface="Arial"/>
              </a:endParaRPr>
            </a:p>
            <a:p>
              <a:pPr>
                <a:spcBef>
                  <a:spcPts val="31"/>
                </a:spcBef>
              </a:pPr>
              <a:endParaRPr sz="1295">
                <a:latin typeface="Times New Roman"/>
                <a:cs typeface="Times New Roman"/>
              </a:endParaRPr>
            </a:p>
            <a:p>
              <a:pPr algn="ctr">
                <a:spcBef>
                  <a:spcPts val="3"/>
                </a:spcBef>
                <a:tabLst>
                  <a:tab pos="507409" algn="l"/>
                </a:tabLst>
              </a:pPr>
              <a:r>
                <a:rPr sz="1739" u="dashHeavy" baseline="31045" dirty="0">
                  <a:latin typeface="Arial"/>
                  <a:cs typeface="Arial"/>
                </a:rPr>
                <a:t> 	</a:t>
              </a:r>
              <a:r>
                <a:rPr sz="1739" baseline="31045" dirty="0">
                  <a:latin typeface="Arial"/>
                  <a:cs typeface="Arial"/>
                </a:rPr>
                <a:t> </a:t>
              </a:r>
              <a:r>
                <a:rPr sz="1739" spc="-66" baseline="31045" dirty="0">
                  <a:latin typeface="Arial"/>
                  <a:cs typeface="Arial"/>
                </a:rPr>
                <a:t> </a:t>
              </a:r>
              <a:r>
                <a:rPr sz="1159" dirty="0">
                  <a:latin typeface="Arial"/>
                  <a:cs typeface="Arial"/>
                </a:rPr>
                <a:t>old</a:t>
              </a:r>
              <a:r>
                <a:rPr sz="1159" spc="-31" dirty="0">
                  <a:latin typeface="Arial"/>
                  <a:cs typeface="Arial"/>
                </a:rPr>
                <a:t> </a:t>
              </a:r>
              <a:r>
                <a:rPr sz="1159" dirty="0">
                  <a:latin typeface="Arial"/>
                  <a:cs typeface="Arial"/>
                </a:rPr>
                <a:t>duplicates</a:t>
              </a:r>
              <a:endParaRPr sz="1159">
                <a:latin typeface="Arial"/>
                <a:cs typeface="Arial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4116904" y="1585311"/>
              <a:ext cx="2032722" cy="67851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659"/>
              <a:r>
                <a:rPr sz="1159" dirty="0">
                  <a:latin typeface="Arial"/>
                  <a:cs typeface="Arial"/>
                </a:rPr>
                <a:t>Hi,</a:t>
              </a:r>
              <a:r>
                <a:rPr sz="1159" spc="-61" dirty="0">
                  <a:latin typeface="Arial"/>
                  <a:cs typeface="Arial"/>
                </a:rPr>
                <a:t> </a:t>
              </a:r>
              <a:r>
                <a:rPr sz="1159" spc="3" dirty="0">
                  <a:latin typeface="Arial"/>
                  <a:cs typeface="Arial"/>
                </a:rPr>
                <a:t>13</a:t>
              </a:r>
              <a:endParaRPr sz="1159">
                <a:latin typeface="Arial"/>
                <a:cs typeface="Arial"/>
              </a:endParaRPr>
            </a:p>
            <a:p>
              <a:pPr marL="1159854" marR="3464" indent="40697">
                <a:lnSpc>
                  <a:spcPts val="1166"/>
                </a:lnSpc>
                <a:spcBef>
                  <a:spcPts val="259"/>
                </a:spcBef>
              </a:pPr>
              <a:r>
                <a:rPr sz="1159" dirty="0">
                  <a:latin typeface="Arial"/>
                  <a:cs typeface="Arial"/>
                </a:rPr>
                <a:t>Last heard  </a:t>
              </a:r>
              <a:r>
                <a:rPr sz="1159" spc="3" dirty="0">
                  <a:latin typeface="Arial"/>
                  <a:cs typeface="Arial"/>
                </a:rPr>
                <a:t>15 </a:t>
              </a:r>
              <a:r>
                <a:rPr sz="1159" dirty="0">
                  <a:latin typeface="Arial"/>
                  <a:cs typeface="Arial"/>
                </a:rPr>
                <a:t>from</a:t>
              </a:r>
              <a:r>
                <a:rPr sz="1159" spc="-58" dirty="0">
                  <a:latin typeface="Arial"/>
                  <a:cs typeface="Arial"/>
                </a:rPr>
                <a:t> </a:t>
              </a:r>
              <a:r>
                <a:rPr sz="1159" spc="3" dirty="0">
                  <a:latin typeface="Arial"/>
                  <a:cs typeface="Arial"/>
                </a:rPr>
                <a:t>John</a:t>
              </a:r>
              <a:endParaRPr sz="1159">
                <a:latin typeface="Arial"/>
                <a:cs typeface="Arial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3516568" y="2457029"/>
              <a:ext cx="1646959" cy="35676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659"/>
              <a:r>
                <a:rPr sz="1159" dirty="0">
                  <a:latin typeface="Arial"/>
                  <a:cs typeface="Arial"/>
                </a:rPr>
                <a:t>Lets </a:t>
              </a:r>
              <a:r>
                <a:rPr sz="1159" spc="3" dirty="0">
                  <a:latin typeface="Arial"/>
                  <a:cs typeface="Arial"/>
                </a:rPr>
                <a:t>meet </a:t>
              </a:r>
              <a:r>
                <a:rPr sz="1159" dirty="0">
                  <a:latin typeface="Arial"/>
                  <a:cs typeface="Arial"/>
                </a:rPr>
                <a:t>at the cafe,</a:t>
              </a:r>
              <a:r>
                <a:rPr sz="1159" spc="-31" dirty="0">
                  <a:latin typeface="Arial"/>
                  <a:cs typeface="Arial"/>
                </a:rPr>
                <a:t> </a:t>
              </a:r>
              <a:r>
                <a:rPr sz="1159" spc="3" dirty="0">
                  <a:latin typeface="Arial"/>
                  <a:cs typeface="Arial"/>
                </a:rPr>
                <a:t>14</a:t>
              </a:r>
              <a:endParaRPr sz="1159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5424490" y="2482829"/>
              <a:ext cx="716540" cy="71814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4678" marR="3464" indent="-16452">
                <a:lnSpc>
                  <a:spcPts val="1356"/>
                </a:lnSpc>
              </a:pPr>
              <a:r>
                <a:rPr sz="1159" dirty="0">
                  <a:latin typeface="Arial"/>
                  <a:cs typeface="Arial"/>
                </a:rPr>
                <a:t>Discard</a:t>
              </a:r>
              <a:r>
                <a:rPr sz="1159" spc="-48" dirty="0">
                  <a:latin typeface="Arial"/>
                  <a:cs typeface="Arial"/>
                </a:rPr>
                <a:t> </a:t>
              </a:r>
              <a:r>
                <a:rPr sz="1159" spc="3" dirty="0">
                  <a:latin typeface="Arial"/>
                  <a:cs typeface="Arial"/>
                </a:rPr>
                <a:t>as  </a:t>
              </a:r>
              <a:r>
                <a:rPr sz="1159" dirty="0">
                  <a:latin typeface="Arial"/>
                  <a:cs typeface="Arial"/>
                </a:rPr>
                <a:t>duplicates</a:t>
              </a:r>
              <a:endParaRPr sz="1159">
                <a:latin typeface="Arial"/>
                <a:cs typeface="Arial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3047816" y="3057366"/>
              <a:ext cx="2901228" cy="10551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R="369733" algn="ctr"/>
              <a:r>
                <a:rPr sz="1159" dirty="0">
                  <a:latin typeface="Arial"/>
                  <a:cs typeface="Arial"/>
                </a:rPr>
                <a:t>Bye,</a:t>
              </a:r>
              <a:r>
                <a:rPr sz="1159" spc="-58" dirty="0">
                  <a:latin typeface="Arial"/>
                  <a:cs typeface="Arial"/>
                </a:rPr>
                <a:t> </a:t>
              </a:r>
              <a:r>
                <a:rPr sz="1159" spc="3" dirty="0">
                  <a:latin typeface="Arial"/>
                  <a:cs typeface="Arial"/>
                </a:rPr>
                <a:t>15</a:t>
              </a:r>
              <a:endParaRPr sz="1159">
                <a:latin typeface="Arial"/>
                <a:cs typeface="Arial"/>
              </a:endParaRPr>
            </a:p>
            <a:p>
              <a:pPr>
                <a:spcBef>
                  <a:spcPts val="10"/>
                </a:spcBef>
              </a:pPr>
              <a:endParaRPr sz="1364">
                <a:latin typeface="Times New Roman"/>
                <a:cs typeface="Times New Roman"/>
              </a:endParaRPr>
            </a:p>
            <a:p>
              <a:pPr marL="32904" marR="3464" indent="-24678">
                <a:lnSpc>
                  <a:spcPts val="1295"/>
                </a:lnSpc>
              </a:pPr>
              <a:r>
                <a:rPr sz="1159" spc="3" dirty="0">
                  <a:latin typeface="Arial"/>
                  <a:cs typeface="Arial"/>
                </a:rPr>
                <a:t>Martha has </a:t>
              </a:r>
              <a:r>
                <a:rPr sz="1159" dirty="0">
                  <a:latin typeface="Arial"/>
                  <a:cs typeface="Arial"/>
                </a:rPr>
                <a:t>to </a:t>
              </a:r>
              <a:r>
                <a:rPr sz="1159" spc="3" dirty="0">
                  <a:latin typeface="Arial"/>
                  <a:cs typeface="Arial"/>
                </a:rPr>
                <a:t>remember </a:t>
              </a:r>
              <a:r>
                <a:rPr sz="1159" dirty="0">
                  <a:latin typeface="Arial"/>
                  <a:cs typeface="Arial"/>
                </a:rPr>
                <a:t>last </a:t>
              </a:r>
              <a:r>
                <a:rPr sz="1159" spc="3" dirty="0">
                  <a:latin typeface="Arial"/>
                  <a:cs typeface="Arial"/>
                </a:rPr>
                <a:t>number </a:t>
              </a:r>
              <a:r>
                <a:rPr sz="1159" dirty="0">
                  <a:latin typeface="Arial"/>
                  <a:cs typeface="Arial"/>
                </a:rPr>
                <a:t>from  </a:t>
              </a:r>
              <a:r>
                <a:rPr sz="1159" spc="3" dirty="0">
                  <a:latin typeface="Arial"/>
                  <a:cs typeface="Arial"/>
                </a:rPr>
                <a:t>John </a:t>
              </a:r>
              <a:r>
                <a:rPr sz="1159" dirty="0">
                  <a:latin typeface="Arial"/>
                  <a:cs typeface="Arial"/>
                </a:rPr>
                <a:t>for worst−case packet lifetime. Called  </a:t>
              </a:r>
              <a:r>
                <a:rPr sz="1159" spc="3" dirty="0">
                  <a:latin typeface="Arial"/>
                  <a:cs typeface="Arial"/>
                </a:rPr>
                <a:t>Timer−based </a:t>
              </a:r>
              <a:r>
                <a:rPr sz="1159" dirty="0">
                  <a:latin typeface="Arial"/>
                  <a:cs typeface="Arial"/>
                </a:rPr>
                <a:t>connection</a:t>
              </a:r>
              <a:r>
                <a:rPr sz="1159" spc="-41" dirty="0">
                  <a:latin typeface="Arial"/>
                  <a:cs typeface="Arial"/>
                </a:rPr>
                <a:t> </a:t>
              </a:r>
              <a:r>
                <a:rPr sz="1159" spc="3" dirty="0">
                  <a:latin typeface="Arial"/>
                  <a:cs typeface="Arial"/>
                </a:rPr>
                <a:t>management.</a:t>
              </a:r>
              <a:endParaRPr sz="1159">
                <a:latin typeface="Arial"/>
                <a:cs typeface="Arial"/>
              </a:endParaRPr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 bwMode="auto">
          <a:xfrm>
            <a:off x="457200" y="3048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r>
              <a:rPr lang="en-US" b="0" kern="0" dirty="0" smtClean="0"/>
              <a:t>One way out: lots of state</a:t>
            </a:r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336158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536723" y="1948878"/>
            <a:ext cx="3597353" cy="3429367"/>
            <a:chOff x="3049778" y="926323"/>
            <a:chExt cx="3044969" cy="3344905"/>
          </a:xfrm>
        </p:grpSpPr>
        <p:sp>
          <p:nvSpPr>
            <p:cNvPr id="2" name="object 2"/>
            <p:cNvSpPr/>
            <p:nvPr/>
          </p:nvSpPr>
          <p:spPr>
            <a:xfrm>
              <a:off x="3443548" y="1270236"/>
              <a:ext cx="1791999" cy="464127"/>
            </a:xfrm>
            <a:custGeom>
              <a:avLst/>
              <a:gdLst/>
              <a:ahLst/>
              <a:cxnLst/>
              <a:rect l="l" t="t" r="r" b="b"/>
              <a:pathLst>
                <a:path w="2628265" h="680719">
                  <a:moveTo>
                    <a:pt x="0" y="0"/>
                  </a:moveTo>
                  <a:lnTo>
                    <a:pt x="2628201" y="680097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3" name="object 3"/>
            <p:cNvSpPr/>
            <p:nvPr/>
          </p:nvSpPr>
          <p:spPr>
            <a:xfrm>
              <a:off x="5154488" y="1695224"/>
              <a:ext cx="81395" cy="38966"/>
            </a:xfrm>
            <a:custGeom>
              <a:avLst/>
              <a:gdLst/>
              <a:ahLst/>
              <a:cxnLst/>
              <a:rect l="l" t="t" r="r" b="b"/>
              <a:pathLst>
                <a:path w="119379" h="57150">
                  <a:moveTo>
                    <a:pt x="14439" y="0"/>
                  </a:moveTo>
                  <a:lnTo>
                    <a:pt x="118821" y="56781"/>
                  </a:lnTo>
                  <a:lnTo>
                    <a:pt x="0" y="55803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4" name="object 4"/>
            <p:cNvSpPr/>
            <p:nvPr/>
          </p:nvSpPr>
          <p:spPr>
            <a:xfrm>
              <a:off x="3427831" y="1812538"/>
              <a:ext cx="1768619" cy="251547"/>
            </a:xfrm>
            <a:custGeom>
              <a:avLst/>
              <a:gdLst/>
              <a:ahLst/>
              <a:cxnLst/>
              <a:rect l="l" t="t" r="r" b="b"/>
              <a:pathLst>
                <a:path w="2593975" h="368935">
                  <a:moveTo>
                    <a:pt x="2593619" y="0"/>
                  </a:moveTo>
                  <a:lnTo>
                    <a:pt x="0" y="368858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5" name="object 5"/>
            <p:cNvSpPr/>
            <p:nvPr/>
          </p:nvSpPr>
          <p:spPr>
            <a:xfrm>
              <a:off x="3427831" y="2033518"/>
              <a:ext cx="80963" cy="38966"/>
            </a:xfrm>
            <a:custGeom>
              <a:avLst/>
              <a:gdLst/>
              <a:ahLst/>
              <a:cxnLst/>
              <a:rect l="l" t="t" r="r" b="b"/>
              <a:pathLst>
                <a:path w="118744" h="57150">
                  <a:moveTo>
                    <a:pt x="118173" y="57061"/>
                  </a:moveTo>
                  <a:lnTo>
                    <a:pt x="0" y="44754"/>
                  </a:lnTo>
                  <a:lnTo>
                    <a:pt x="110058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6" name="object 6"/>
            <p:cNvSpPr/>
            <p:nvPr/>
          </p:nvSpPr>
          <p:spPr>
            <a:xfrm>
              <a:off x="3451409" y="2174064"/>
              <a:ext cx="1846984" cy="267566"/>
            </a:xfrm>
            <a:custGeom>
              <a:avLst/>
              <a:gdLst/>
              <a:ahLst/>
              <a:cxnLst/>
              <a:rect l="l" t="t" r="r" b="b"/>
              <a:pathLst>
                <a:path w="2708910" h="392429">
                  <a:moveTo>
                    <a:pt x="0" y="0"/>
                  </a:moveTo>
                  <a:lnTo>
                    <a:pt x="2708884" y="391934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7" name="object 7"/>
            <p:cNvSpPr/>
            <p:nvPr/>
          </p:nvSpPr>
          <p:spPr>
            <a:xfrm>
              <a:off x="5217777" y="2410587"/>
              <a:ext cx="80963" cy="38966"/>
            </a:xfrm>
            <a:custGeom>
              <a:avLst/>
              <a:gdLst/>
              <a:ahLst/>
              <a:cxnLst/>
              <a:rect l="l" t="t" r="r" b="b"/>
              <a:pathLst>
                <a:path w="118745" h="57150">
                  <a:moveTo>
                    <a:pt x="8255" y="0"/>
                  </a:moveTo>
                  <a:lnTo>
                    <a:pt x="118211" y="45034"/>
                  </a:lnTo>
                  <a:lnTo>
                    <a:pt x="0" y="57048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8" name="object 8"/>
            <p:cNvSpPr/>
            <p:nvPr/>
          </p:nvSpPr>
          <p:spPr>
            <a:xfrm>
              <a:off x="3419968" y="2504165"/>
              <a:ext cx="1846984" cy="173182"/>
            </a:xfrm>
            <a:custGeom>
              <a:avLst/>
              <a:gdLst/>
              <a:ahLst/>
              <a:cxnLst/>
              <a:rect l="l" t="t" r="r" b="b"/>
              <a:pathLst>
                <a:path w="2708910" h="254000">
                  <a:moveTo>
                    <a:pt x="2708884" y="0"/>
                  </a:moveTo>
                  <a:lnTo>
                    <a:pt x="0" y="253593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9" name="object 9"/>
            <p:cNvSpPr/>
            <p:nvPr/>
          </p:nvSpPr>
          <p:spPr>
            <a:xfrm>
              <a:off x="3419968" y="2650184"/>
              <a:ext cx="80097" cy="39399"/>
            </a:xfrm>
            <a:custGeom>
              <a:avLst/>
              <a:gdLst/>
              <a:ahLst/>
              <a:cxnLst/>
              <a:rect l="l" t="t" r="r" b="b"/>
              <a:pathLst>
                <a:path w="117475" h="57785">
                  <a:moveTo>
                    <a:pt x="117462" y="57378"/>
                  </a:moveTo>
                  <a:lnTo>
                    <a:pt x="0" y="39433"/>
                  </a:lnTo>
                  <a:lnTo>
                    <a:pt x="112090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10" name="object 10"/>
            <p:cNvSpPr/>
            <p:nvPr/>
          </p:nvSpPr>
          <p:spPr>
            <a:xfrm>
              <a:off x="3427831" y="2763523"/>
              <a:ext cx="1776413" cy="322551"/>
            </a:xfrm>
            <a:custGeom>
              <a:avLst/>
              <a:gdLst/>
              <a:ahLst/>
              <a:cxnLst/>
              <a:rect l="l" t="t" r="r" b="b"/>
              <a:pathLst>
                <a:path w="2605404" h="473075">
                  <a:moveTo>
                    <a:pt x="0" y="0"/>
                  </a:moveTo>
                  <a:lnTo>
                    <a:pt x="2605138" y="472617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11" name="object 11"/>
            <p:cNvSpPr/>
            <p:nvPr/>
          </p:nvSpPr>
          <p:spPr>
            <a:xfrm>
              <a:off x="5123229" y="3052398"/>
              <a:ext cx="80963" cy="38966"/>
            </a:xfrm>
            <a:custGeom>
              <a:avLst/>
              <a:gdLst/>
              <a:ahLst/>
              <a:cxnLst/>
              <a:rect l="l" t="t" r="r" b="b"/>
              <a:pathLst>
                <a:path w="118745" h="57150">
                  <a:moveTo>
                    <a:pt x="10287" y="0"/>
                  </a:moveTo>
                  <a:lnTo>
                    <a:pt x="118554" y="48933"/>
                  </a:lnTo>
                  <a:lnTo>
                    <a:pt x="0" y="56718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12" name="object 12"/>
            <p:cNvSpPr/>
            <p:nvPr/>
          </p:nvSpPr>
          <p:spPr>
            <a:xfrm>
              <a:off x="3396389" y="3125057"/>
              <a:ext cx="1808018" cy="290945"/>
            </a:xfrm>
            <a:custGeom>
              <a:avLst/>
              <a:gdLst/>
              <a:ahLst/>
              <a:cxnLst/>
              <a:rect l="l" t="t" r="r" b="b"/>
              <a:pathLst>
                <a:path w="2651760" h="426720">
                  <a:moveTo>
                    <a:pt x="2651252" y="0"/>
                  </a:moveTo>
                  <a:lnTo>
                    <a:pt x="0" y="426516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13" name="object 13"/>
            <p:cNvSpPr/>
            <p:nvPr/>
          </p:nvSpPr>
          <p:spPr>
            <a:xfrm>
              <a:off x="3396389" y="3383981"/>
              <a:ext cx="80963" cy="38966"/>
            </a:xfrm>
            <a:custGeom>
              <a:avLst/>
              <a:gdLst/>
              <a:ahLst/>
              <a:cxnLst/>
              <a:rect l="l" t="t" r="r" b="b"/>
              <a:pathLst>
                <a:path w="118744" h="57150">
                  <a:moveTo>
                    <a:pt x="118389" y="56896"/>
                  </a:moveTo>
                  <a:lnTo>
                    <a:pt x="0" y="46761"/>
                  </a:lnTo>
                  <a:lnTo>
                    <a:pt x="109232" y="0"/>
                  </a:lnTo>
                </a:path>
              </a:pathLst>
            </a:custGeom>
            <a:ln w="11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5053939" y="965620"/>
              <a:ext cx="614795" cy="33573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659"/>
              <a:r>
                <a:rPr sz="1091" spc="14" dirty="0">
                  <a:latin typeface="Arial"/>
                  <a:cs typeface="Arial"/>
                </a:rPr>
                <a:t>MARTHA</a:t>
              </a:r>
              <a:endParaRPr sz="1091"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3167670" y="926323"/>
              <a:ext cx="615228" cy="51642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73610"/>
              <a:r>
                <a:rPr sz="1091" spc="14" dirty="0">
                  <a:latin typeface="Arial"/>
                  <a:cs typeface="Arial"/>
                </a:rPr>
                <a:t>JOHN</a:t>
              </a:r>
              <a:endParaRPr sz="1091">
                <a:latin typeface="Arial"/>
                <a:cs typeface="Arial"/>
              </a:endParaRPr>
            </a:p>
            <a:p>
              <a:pPr marL="8659">
                <a:spcBef>
                  <a:spcPts val="112"/>
                </a:spcBef>
              </a:pPr>
              <a:r>
                <a:rPr sz="1091" spc="10" dirty="0">
                  <a:latin typeface="Arial"/>
                  <a:cs typeface="Arial"/>
                </a:rPr>
                <a:t>Choose</a:t>
              </a:r>
              <a:r>
                <a:rPr sz="1091" spc="-48" dirty="0">
                  <a:latin typeface="Arial"/>
                  <a:cs typeface="Arial"/>
                </a:rPr>
                <a:t> </a:t>
              </a:r>
              <a:r>
                <a:rPr sz="1091" spc="10" dirty="0">
                  <a:latin typeface="Arial"/>
                  <a:cs typeface="Arial"/>
                </a:rPr>
                <a:t>x</a:t>
              </a:r>
              <a:endParaRPr sz="1091">
                <a:latin typeface="Arial"/>
                <a:cs typeface="Arial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3049778" y="1272137"/>
              <a:ext cx="3044969" cy="299909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R="483164" algn="ctr"/>
              <a:r>
                <a:rPr sz="1091" spc="7" dirty="0">
                  <a:latin typeface="Arial"/>
                  <a:cs typeface="Arial"/>
                </a:rPr>
                <a:t>Hi,x</a:t>
              </a:r>
              <a:endParaRPr sz="1091">
                <a:latin typeface="Arial"/>
                <a:cs typeface="Arial"/>
              </a:endParaRPr>
            </a:p>
            <a:p>
              <a:pPr marL="2240480">
                <a:spcBef>
                  <a:spcPts val="51"/>
                </a:spcBef>
              </a:pPr>
              <a:r>
                <a:rPr sz="1091" spc="10" dirty="0">
                  <a:latin typeface="Arial"/>
                  <a:cs typeface="Arial"/>
                </a:rPr>
                <a:t>Choose</a:t>
              </a:r>
              <a:r>
                <a:rPr sz="1091" spc="-48" dirty="0">
                  <a:latin typeface="Arial"/>
                  <a:cs typeface="Arial"/>
                </a:rPr>
                <a:t> </a:t>
              </a:r>
              <a:r>
                <a:rPr sz="1091" spc="10" dirty="0">
                  <a:latin typeface="Arial"/>
                  <a:cs typeface="Arial"/>
                </a:rPr>
                <a:t>y</a:t>
              </a:r>
              <a:endParaRPr sz="1091">
                <a:latin typeface="Arial"/>
                <a:cs typeface="Arial"/>
              </a:endParaRPr>
            </a:p>
            <a:p>
              <a:pPr marR="467578" algn="ctr">
                <a:spcBef>
                  <a:spcPts val="1100"/>
                </a:spcBef>
              </a:pPr>
              <a:r>
                <a:rPr sz="1091" spc="7" dirty="0">
                  <a:latin typeface="Arial"/>
                  <a:cs typeface="Arial"/>
                </a:rPr>
                <a:t>Hi,x,y</a:t>
              </a:r>
              <a:endParaRPr sz="1091">
                <a:latin typeface="Arial"/>
                <a:cs typeface="Arial"/>
              </a:endParaRPr>
            </a:p>
            <a:p>
              <a:pPr>
                <a:spcBef>
                  <a:spcPts val="10"/>
                </a:spcBef>
              </a:pPr>
              <a:endParaRPr sz="1057">
                <a:latin typeface="Times New Roman"/>
                <a:cs typeface="Times New Roman"/>
              </a:endParaRPr>
            </a:p>
            <a:p>
              <a:pPr marL="904418"/>
              <a:r>
                <a:rPr sz="1091" spc="10" dirty="0">
                  <a:latin typeface="Arial"/>
                  <a:cs typeface="Arial"/>
                </a:rPr>
                <a:t>Lets meet </a:t>
              </a:r>
              <a:r>
                <a:rPr sz="1091" spc="7" dirty="0">
                  <a:latin typeface="Arial"/>
                  <a:cs typeface="Arial"/>
                </a:rPr>
                <a:t>at </a:t>
              </a:r>
              <a:r>
                <a:rPr sz="1091" spc="10" dirty="0">
                  <a:latin typeface="Arial"/>
                  <a:cs typeface="Arial"/>
                </a:rPr>
                <a:t>the</a:t>
              </a:r>
              <a:r>
                <a:rPr sz="1091" spc="-37" dirty="0">
                  <a:latin typeface="Arial"/>
                  <a:cs typeface="Arial"/>
                </a:rPr>
                <a:t> </a:t>
              </a:r>
              <a:r>
                <a:rPr sz="1091" spc="7" dirty="0">
                  <a:latin typeface="Arial"/>
                  <a:cs typeface="Arial"/>
                </a:rPr>
                <a:t>cafe,x,y</a:t>
              </a:r>
              <a:endParaRPr sz="1091">
                <a:latin typeface="Arial"/>
                <a:cs typeface="Arial"/>
              </a:endParaRPr>
            </a:p>
            <a:p>
              <a:pPr marL="967195" marR="1513569" indent="133346">
                <a:lnSpc>
                  <a:spcPct val="212699"/>
                </a:lnSpc>
                <a:spcBef>
                  <a:spcPts val="989"/>
                </a:spcBef>
              </a:pPr>
              <a:r>
                <a:rPr sz="1091" spc="10" dirty="0">
                  <a:latin typeface="Arial"/>
                  <a:cs typeface="Arial"/>
                </a:rPr>
                <a:t>OK,x,y  Bye,x,y</a:t>
              </a:r>
              <a:endParaRPr sz="1091">
                <a:latin typeface="Arial"/>
                <a:cs typeface="Arial"/>
              </a:endParaRPr>
            </a:p>
            <a:p>
              <a:pPr marR="4329" algn="r">
                <a:lnSpc>
                  <a:spcPts val="1180"/>
                </a:lnSpc>
                <a:spcBef>
                  <a:spcPts val="607"/>
                </a:spcBef>
              </a:pPr>
              <a:r>
                <a:rPr sz="1091" spc="14" dirty="0">
                  <a:latin typeface="Arial"/>
                  <a:cs typeface="Arial"/>
                </a:rPr>
                <a:t>Goes </a:t>
              </a:r>
              <a:r>
                <a:rPr sz="1091" spc="7" dirty="0">
                  <a:latin typeface="Arial"/>
                  <a:cs typeface="Arial"/>
                </a:rPr>
                <a:t>to</a:t>
              </a:r>
              <a:r>
                <a:rPr sz="1091" spc="-68" dirty="0">
                  <a:latin typeface="Arial"/>
                  <a:cs typeface="Arial"/>
                </a:rPr>
                <a:t> </a:t>
              </a:r>
              <a:r>
                <a:rPr sz="1091" spc="10" dirty="0">
                  <a:latin typeface="Arial"/>
                  <a:cs typeface="Arial"/>
                </a:rPr>
                <a:t>cafe</a:t>
              </a:r>
              <a:endParaRPr sz="1091">
                <a:latin typeface="Arial"/>
                <a:cs typeface="Arial"/>
              </a:endParaRPr>
            </a:p>
            <a:p>
              <a:pPr marL="1038197">
                <a:lnSpc>
                  <a:spcPts val="1180"/>
                </a:lnSpc>
              </a:pPr>
              <a:r>
                <a:rPr sz="1091" spc="10" dirty="0">
                  <a:latin typeface="Arial"/>
                  <a:cs typeface="Arial"/>
                </a:rPr>
                <a:t>Bye,x,y</a:t>
              </a:r>
              <a:endParaRPr sz="1091">
                <a:latin typeface="Arial"/>
                <a:cs typeface="Arial"/>
              </a:endParaRPr>
            </a:p>
            <a:p>
              <a:pPr marL="8659">
                <a:spcBef>
                  <a:spcPts val="239"/>
                </a:spcBef>
              </a:pPr>
              <a:r>
                <a:rPr sz="1091" spc="14" dirty="0">
                  <a:latin typeface="Arial"/>
                  <a:cs typeface="Arial"/>
                </a:rPr>
                <a:t>Goes </a:t>
              </a:r>
              <a:r>
                <a:rPr sz="1091" spc="7" dirty="0">
                  <a:latin typeface="Arial"/>
                  <a:cs typeface="Arial"/>
                </a:rPr>
                <a:t>to</a:t>
              </a:r>
              <a:r>
                <a:rPr sz="1091" spc="-68" dirty="0">
                  <a:latin typeface="Arial"/>
                  <a:cs typeface="Arial"/>
                </a:rPr>
                <a:t> </a:t>
              </a:r>
              <a:r>
                <a:rPr sz="1091" spc="10" dirty="0">
                  <a:latin typeface="Arial"/>
                  <a:cs typeface="Arial"/>
                </a:rPr>
                <a:t>cafe</a:t>
              </a:r>
              <a:endParaRPr sz="1091">
                <a:latin typeface="Arial"/>
                <a:cs typeface="Arial"/>
              </a:endParaRPr>
            </a:p>
            <a:p>
              <a:pPr marR="3464" algn="r">
                <a:spcBef>
                  <a:spcPts val="545"/>
                </a:spcBef>
              </a:pPr>
              <a:r>
                <a:rPr sz="1091" spc="7" dirty="0">
                  <a:latin typeface="Arial"/>
                  <a:cs typeface="Arial"/>
                </a:rPr>
                <a:t>(x is validation </a:t>
              </a:r>
              <a:r>
                <a:rPr sz="1091" spc="10" dirty="0">
                  <a:latin typeface="Arial"/>
                  <a:cs typeface="Arial"/>
                </a:rPr>
                <a:t>number unused before by</a:t>
              </a:r>
              <a:r>
                <a:rPr sz="1091" spc="-17" dirty="0">
                  <a:latin typeface="Arial"/>
                  <a:cs typeface="Arial"/>
                </a:rPr>
                <a:t> </a:t>
              </a:r>
              <a:r>
                <a:rPr sz="1091" spc="7" dirty="0">
                  <a:latin typeface="Arial"/>
                  <a:cs typeface="Arial"/>
                </a:rPr>
                <a:t>x)</a:t>
              </a:r>
              <a:endParaRPr sz="1091">
                <a:latin typeface="Arial"/>
                <a:cs typeface="Arial"/>
              </a:endParaRPr>
            </a:p>
          </p:txBody>
        </p:sp>
      </p:grpSp>
      <p:sp>
        <p:nvSpPr>
          <p:cNvPr id="18" name="Title 1"/>
          <p:cNvSpPr txBox="1">
            <a:spLocks/>
          </p:cNvSpPr>
          <p:nvPr/>
        </p:nvSpPr>
        <p:spPr bwMode="auto">
          <a:xfrm>
            <a:off x="457200" y="3048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r>
              <a:rPr lang="en-US" b="0" kern="0" dirty="0" smtClean="0"/>
              <a:t>TCP’s way: 3-way handshake</a:t>
            </a:r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135796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222090" y="2428570"/>
            <a:ext cx="3802392" cy="2412195"/>
            <a:chOff x="3054148" y="2853963"/>
            <a:chExt cx="2993312" cy="1986801"/>
          </a:xfrm>
        </p:grpSpPr>
        <p:sp>
          <p:nvSpPr>
            <p:cNvPr id="2" name="object 2"/>
            <p:cNvSpPr/>
            <p:nvPr/>
          </p:nvSpPr>
          <p:spPr>
            <a:xfrm>
              <a:off x="3240811" y="3532132"/>
              <a:ext cx="1932709" cy="500495"/>
            </a:xfrm>
            <a:custGeom>
              <a:avLst/>
              <a:gdLst/>
              <a:ahLst/>
              <a:cxnLst/>
              <a:rect l="l" t="t" r="r" b="b"/>
              <a:pathLst>
                <a:path w="2834640" h="734060">
                  <a:moveTo>
                    <a:pt x="0" y="0"/>
                  </a:moveTo>
                  <a:lnTo>
                    <a:pt x="2834500" y="733488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3" name="object 3"/>
            <p:cNvSpPr/>
            <p:nvPr/>
          </p:nvSpPr>
          <p:spPr>
            <a:xfrm>
              <a:off x="5086055" y="3990492"/>
              <a:ext cx="87457" cy="41996"/>
            </a:xfrm>
            <a:custGeom>
              <a:avLst/>
              <a:gdLst/>
              <a:ahLst/>
              <a:cxnLst/>
              <a:rect l="l" t="t" r="r" b="b"/>
              <a:pathLst>
                <a:path w="128270" h="61594">
                  <a:moveTo>
                    <a:pt x="15570" y="0"/>
                  </a:moveTo>
                  <a:lnTo>
                    <a:pt x="128143" y="61226"/>
                  </a:lnTo>
                  <a:lnTo>
                    <a:pt x="0" y="60172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4" name="object 4"/>
            <p:cNvSpPr/>
            <p:nvPr/>
          </p:nvSpPr>
          <p:spPr>
            <a:xfrm>
              <a:off x="3223857" y="4117010"/>
              <a:ext cx="1907598" cy="271463"/>
            </a:xfrm>
            <a:custGeom>
              <a:avLst/>
              <a:gdLst/>
              <a:ahLst/>
              <a:cxnLst/>
              <a:rect l="l" t="t" r="r" b="b"/>
              <a:pathLst>
                <a:path w="2797810" h="398145">
                  <a:moveTo>
                    <a:pt x="2797213" y="0"/>
                  </a:moveTo>
                  <a:lnTo>
                    <a:pt x="0" y="397814"/>
                  </a:lnTo>
                </a:path>
              </a:pathLst>
            </a:custGeom>
            <a:ln w="12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5" name="object 5"/>
            <p:cNvSpPr/>
            <p:nvPr/>
          </p:nvSpPr>
          <p:spPr>
            <a:xfrm>
              <a:off x="3223858" y="4355334"/>
              <a:ext cx="87024" cy="41996"/>
            </a:xfrm>
            <a:custGeom>
              <a:avLst/>
              <a:gdLst/>
              <a:ahLst/>
              <a:cxnLst/>
              <a:rect l="l" t="t" r="r" b="b"/>
              <a:pathLst>
                <a:path w="127635" h="61595">
                  <a:moveTo>
                    <a:pt x="127457" y="61544"/>
                  </a:moveTo>
                  <a:lnTo>
                    <a:pt x="0" y="48272"/>
                  </a:lnTo>
                  <a:lnTo>
                    <a:pt x="118706" y="0"/>
                  </a:lnTo>
                </a:path>
              </a:pathLst>
            </a:custGeom>
            <a:ln w="12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6" name="object 6"/>
            <p:cNvSpPr/>
            <p:nvPr/>
          </p:nvSpPr>
          <p:spPr>
            <a:xfrm>
              <a:off x="3249289" y="4506920"/>
              <a:ext cx="1992024" cy="288347"/>
            </a:xfrm>
            <a:custGeom>
              <a:avLst/>
              <a:gdLst/>
              <a:ahLst/>
              <a:cxnLst/>
              <a:rect l="l" t="t" r="r" b="b"/>
              <a:pathLst>
                <a:path w="2921635" h="422910">
                  <a:moveTo>
                    <a:pt x="0" y="0"/>
                  </a:moveTo>
                  <a:lnTo>
                    <a:pt x="2921520" y="422694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7" name="object 7"/>
            <p:cNvSpPr/>
            <p:nvPr/>
          </p:nvSpPr>
          <p:spPr>
            <a:xfrm>
              <a:off x="5154315" y="4762008"/>
              <a:ext cx="87024" cy="41996"/>
            </a:xfrm>
            <a:custGeom>
              <a:avLst/>
              <a:gdLst/>
              <a:ahLst/>
              <a:cxnLst/>
              <a:rect l="l" t="t" r="r" b="b"/>
              <a:pathLst>
                <a:path w="127635" h="61595">
                  <a:moveTo>
                    <a:pt x="8902" y="0"/>
                  </a:moveTo>
                  <a:lnTo>
                    <a:pt x="127482" y="48564"/>
                  </a:lnTo>
                  <a:lnTo>
                    <a:pt x="0" y="61518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3054148" y="2870915"/>
              <a:ext cx="704416" cy="6533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4857"/>
              <a:r>
                <a:rPr sz="1193" spc="3" dirty="0">
                  <a:latin typeface="Arial"/>
                  <a:cs typeface="Arial"/>
                </a:rPr>
                <a:t>JOHN</a:t>
              </a:r>
              <a:endParaRPr sz="1193">
                <a:latin typeface="Arial"/>
                <a:cs typeface="Arial"/>
              </a:endParaRPr>
            </a:p>
            <a:p>
              <a:pPr marL="8659">
                <a:spcBef>
                  <a:spcPts val="770"/>
                </a:spcBef>
              </a:pPr>
              <a:r>
                <a:rPr sz="1193" dirty="0">
                  <a:latin typeface="Arial"/>
                  <a:cs typeface="Arial"/>
                </a:rPr>
                <a:t>(at</a:t>
              </a:r>
              <a:r>
                <a:rPr sz="1193" spc="-55" dirty="0">
                  <a:latin typeface="Arial"/>
                  <a:cs typeface="Arial"/>
                </a:rPr>
                <a:t> </a:t>
              </a:r>
              <a:r>
                <a:rPr sz="1193" spc="3" dirty="0">
                  <a:latin typeface="Arial"/>
                  <a:cs typeface="Arial"/>
                </a:rPr>
                <a:t>beach)</a:t>
              </a:r>
              <a:endParaRPr sz="1193">
                <a:latin typeface="Arial"/>
                <a:cs typeface="Arial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4579897" y="2853963"/>
              <a:ext cx="1467563" cy="15120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R="71436" algn="ctr"/>
              <a:r>
                <a:rPr sz="1193" spc="3" dirty="0" smtClean="0">
                  <a:latin typeface="Arial"/>
                  <a:cs typeface="Arial"/>
                </a:rPr>
                <a:t>MARTHA</a:t>
              </a:r>
              <a:endParaRPr sz="1193" dirty="0">
                <a:latin typeface="Arial"/>
                <a:cs typeface="Arial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4054360" y="3532076"/>
              <a:ext cx="322551" cy="36715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659"/>
              <a:r>
                <a:rPr sz="1193" dirty="0">
                  <a:latin typeface="Arial"/>
                  <a:cs typeface="Arial"/>
                </a:rPr>
                <a:t>Hi,</a:t>
              </a:r>
              <a:r>
                <a:rPr sz="1193" spc="-58" dirty="0">
                  <a:latin typeface="Arial"/>
                  <a:cs typeface="Arial"/>
                </a:rPr>
                <a:t> </a:t>
              </a:r>
              <a:r>
                <a:rPr sz="1193" spc="3" dirty="0">
                  <a:latin typeface="Arial"/>
                  <a:cs typeface="Arial"/>
                </a:rPr>
                <a:t>x</a:t>
              </a:r>
              <a:endParaRPr sz="1193">
                <a:latin typeface="Arial"/>
                <a:cs typeface="Arial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4003501" y="4049136"/>
              <a:ext cx="483610" cy="36715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659"/>
              <a:r>
                <a:rPr sz="1193" dirty="0">
                  <a:latin typeface="Arial"/>
                  <a:cs typeface="Arial"/>
                </a:rPr>
                <a:t>Hi, x,</a:t>
              </a:r>
              <a:r>
                <a:rPr sz="1193" spc="-51" dirty="0">
                  <a:latin typeface="Arial"/>
                  <a:cs typeface="Arial"/>
                </a:rPr>
                <a:t> </a:t>
              </a:r>
              <a:r>
                <a:rPr sz="1193" spc="3" dirty="0">
                  <a:latin typeface="Arial"/>
                  <a:cs typeface="Arial"/>
                </a:rPr>
                <a:t>y</a:t>
              </a:r>
              <a:endParaRPr sz="1193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5410584" y="3803677"/>
              <a:ext cx="636876" cy="53860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659" marR="3464" indent="16885">
                <a:lnSpc>
                  <a:spcPts val="1405"/>
                </a:lnSpc>
              </a:pPr>
              <a:r>
                <a:rPr sz="1193" spc="3" dirty="0">
                  <a:latin typeface="Arial"/>
                  <a:cs typeface="Arial"/>
                </a:rPr>
                <a:t>Choose  unused</a:t>
              </a:r>
              <a:r>
                <a:rPr sz="1193" spc="-61" dirty="0">
                  <a:latin typeface="Arial"/>
                  <a:cs typeface="Arial"/>
                </a:rPr>
                <a:t> </a:t>
              </a:r>
              <a:r>
                <a:rPr sz="1193" spc="3" dirty="0">
                  <a:latin typeface="Arial"/>
                  <a:cs typeface="Arial"/>
                </a:rPr>
                <a:t>y</a:t>
              </a:r>
              <a:endParaRPr sz="1193">
                <a:latin typeface="Arial"/>
                <a:cs typeface="Arial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3783115" y="4396668"/>
              <a:ext cx="2195945" cy="44409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659"/>
              <a:r>
                <a:rPr sz="1193" spc="3" dirty="0">
                  <a:latin typeface="Arial"/>
                  <a:cs typeface="Arial"/>
                </a:rPr>
                <a:t>Lets meet at the cafe, </a:t>
              </a:r>
              <a:r>
                <a:rPr sz="1193" dirty="0">
                  <a:latin typeface="Arial"/>
                  <a:cs typeface="Arial"/>
                </a:rPr>
                <a:t>x,</a:t>
              </a:r>
              <a:r>
                <a:rPr sz="1193" spc="-72" dirty="0">
                  <a:latin typeface="Arial"/>
                  <a:cs typeface="Arial"/>
                </a:rPr>
                <a:t> </a:t>
              </a:r>
              <a:r>
                <a:rPr sz="1193" spc="3" dirty="0">
                  <a:latin typeface="Arial"/>
                  <a:cs typeface="Arial"/>
                </a:rPr>
                <a:t>z</a:t>
              </a:r>
              <a:endParaRPr sz="1193">
                <a:latin typeface="Arial"/>
                <a:cs typeface="Arial"/>
              </a:endParaRPr>
            </a:p>
            <a:p>
              <a:pPr marR="3464" algn="r">
                <a:spcBef>
                  <a:spcPts val="637"/>
                </a:spcBef>
              </a:pPr>
              <a:r>
                <a:rPr sz="1193" spc="3" dirty="0">
                  <a:latin typeface="Arial"/>
                  <a:cs typeface="Arial"/>
                </a:rPr>
                <a:t>Reject</a:t>
              </a:r>
              <a:endParaRPr sz="1193">
                <a:latin typeface="Arial"/>
                <a:cs typeface="Arial"/>
              </a:endParaRPr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 bwMode="auto">
          <a:xfrm>
            <a:off x="457200" y="3048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r>
              <a:rPr lang="en-US" sz="3200" b="0" kern="0" dirty="0" smtClean="0"/>
              <a:t>Why </a:t>
            </a:r>
            <a:r>
              <a:rPr lang="en-US" sz="3200" b="0" kern="0" dirty="0" err="1" smtClean="0"/>
              <a:t>nonces</a:t>
            </a:r>
            <a:r>
              <a:rPr lang="en-US" sz="3200" b="0" kern="0" dirty="0" smtClean="0"/>
              <a:t>/random numbers </a:t>
            </a:r>
            <a:r>
              <a:rPr lang="en-US" sz="3200" b="0" kern="0" dirty="0" smtClean="0"/>
              <a:t>defend against delayed duplicates</a:t>
            </a:r>
            <a:endParaRPr lang="en-US" sz="3200" b="0" kern="0" dirty="0"/>
          </a:p>
        </p:txBody>
      </p:sp>
    </p:spTree>
    <p:extLst>
      <p:ext uri="{BB962C8B-B14F-4D97-AF65-F5344CB8AC3E}">
        <p14:creationId xmlns:p14="http://schemas.microsoft.com/office/powerpoint/2010/main" val="401405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Names: 4-tuples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C8815A-B8E5-8A4F-B8B8-69B5FF478331}" type="slidenum">
              <a:rPr lang="en-US" smtClean="0"/>
              <a:pPr/>
              <a:t>29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CS 118: Transport Layer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484106" y="2043954"/>
            <a:ext cx="1280160" cy="8606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13186" y="4337126"/>
            <a:ext cx="1280160" cy="8606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746376" y="1955651"/>
            <a:ext cx="2052917" cy="14760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696172" y="4279821"/>
            <a:ext cx="2052917" cy="14760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Cloud 14"/>
          <p:cNvSpPr/>
          <p:nvPr/>
        </p:nvSpPr>
        <p:spPr bwMode="auto">
          <a:xfrm>
            <a:off x="2292275" y="2335309"/>
            <a:ext cx="3336663" cy="2492635"/>
          </a:xfrm>
          <a:prstGeom prst="cloud">
            <a:avLst/>
          </a:pr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98582" y="2986856"/>
            <a:ext cx="1753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Laptop 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60164" y="5312921"/>
            <a:ext cx="1753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Workstation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62742" y="3431690"/>
            <a:ext cx="1753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Gmail Server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95396" y="5821362"/>
            <a:ext cx="1853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Facebook 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428064" y="2003252"/>
            <a:ext cx="627530" cy="2070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87445" y="3330166"/>
            <a:ext cx="1753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8124" y="2159198"/>
            <a:ext cx="641874" cy="34268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95233" y="2159197"/>
            <a:ext cx="641874" cy="34268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6434865" y="2095556"/>
            <a:ext cx="627530" cy="2070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32848" y="2403501"/>
            <a:ext cx="627530" cy="2070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90344" y="2440411"/>
            <a:ext cx="645683" cy="1984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52774" y="2885463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 client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 bwMode="auto">
          <a:xfrm flipV="1">
            <a:off x="144554" y="2663453"/>
            <a:ext cx="253365" cy="234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6276972" y="4435315"/>
            <a:ext cx="645683" cy="1984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98747" y="4649353"/>
            <a:ext cx="645683" cy="1984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3501" y="4559529"/>
            <a:ext cx="641874" cy="34268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663450" y="4345324"/>
            <a:ext cx="641874" cy="34268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044389" y="3250225"/>
            <a:ext cx="1402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128.55.1.2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0164" y="5606753"/>
            <a:ext cx="1402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130.55.1.3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221615" y="6188602"/>
            <a:ext cx="1402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140.1.1.1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392562" y="3668720"/>
            <a:ext cx="1402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130.1.1.1</a:t>
            </a:r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 bwMode="auto">
          <a:xfrm>
            <a:off x="924710" y="2043493"/>
            <a:ext cx="5569569" cy="595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2336202" y="2461387"/>
            <a:ext cx="4285922" cy="19644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flipV="1">
            <a:off x="1432560" y="2617062"/>
            <a:ext cx="5057887" cy="20289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659801" y="1729703"/>
            <a:ext cx="653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1290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466239" y="2597001"/>
            <a:ext cx="653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-97152" y="4166157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Gmail client</a:t>
            </a:r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 bwMode="auto">
          <a:xfrm>
            <a:off x="146347" y="1902616"/>
            <a:ext cx="153074" cy="1936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>
            <a:off x="244845" y="4505487"/>
            <a:ext cx="153074" cy="1936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23910" y="1548996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Gmail client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173354" y="2151883"/>
            <a:ext cx="81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Gmail 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882047" y="4576587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 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269690" y="1740646"/>
            <a:ext cx="3392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128.55.1.2, 1290, 130.1.1, 25, TCP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900135" y="1439913"/>
            <a:ext cx="1686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Connection C1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14391" y="2635337"/>
            <a:ext cx="653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1511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0931" y="4899672"/>
            <a:ext cx="973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14511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62206" y="1817574"/>
            <a:ext cx="653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354908" y="4604845"/>
            <a:ext cx="653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9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Project 2 </a:t>
            </a:r>
            <a:endParaRPr lang="en-US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Generous partial credit which we will discuss in discussions</a:t>
            </a:r>
          </a:p>
          <a:p>
            <a:r>
              <a:rPr lang="en-US" dirty="0" smtClean="0"/>
              <a:t>This Friday we will do a discussion on reviewing a good solution for Project 1 to see what you might learn that is useful for Project 2</a:t>
            </a:r>
          </a:p>
          <a:p>
            <a:r>
              <a:rPr lang="en-US" dirty="0" smtClean="0"/>
              <a:t>Start early.  It takes 4 weeks even if its 200-500 lines of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3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7500" y="6248400"/>
            <a:ext cx="5332413" cy="457200"/>
          </a:xfrm>
        </p:spPr>
        <p:txBody>
          <a:bodyPr anchor="ctr" anchorCtr="0"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</a:t>
            </a:r>
            <a:r>
              <a:rPr lang="en-US" b="0" dirty="0" smtClean="0">
                <a:latin typeface="+mj-lt"/>
              </a:rPr>
              <a:t>: Transport Protocols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384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Three-Way Handshake in TCP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Opens both directions for transfer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658938" y="2238375"/>
            <a:ext cx="17399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>
                <a:solidFill>
                  <a:srgbClr val="000000"/>
                </a:solidFill>
              </a:rPr>
              <a:t>Active participant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2197100" y="2503488"/>
            <a:ext cx="685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>
                <a:solidFill>
                  <a:srgbClr val="000000"/>
                </a:solidFill>
              </a:rPr>
              <a:t>(client)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5211763" y="2238375"/>
            <a:ext cx="1917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>
                <a:solidFill>
                  <a:srgbClr val="000000"/>
                </a:solidFill>
              </a:rPr>
              <a:t>Passive participant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764213" y="2503488"/>
            <a:ext cx="787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>
                <a:solidFill>
                  <a:srgbClr val="000000"/>
                </a:solidFill>
              </a:rPr>
              <a:t>(server)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 rot="780000">
            <a:off x="3048000" y="3124200"/>
            <a:ext cx="2368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>
                <a:solidFill>
                  <a:srgbClr val="000000"/>
                </a:solidFill>
              </a:rPr>
              <a:t>SYN, SequenceNum = 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 rot="780000">
            <a:off x="5376863" y="3402013"/>
            <a:ext cx="114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>
                <a:solidFill>
                  <a:srgbClr val="000000"/>
                </a:solidFill>
              </a:rPr>
              <a:t>x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 rot="-840000">
            <a:off x="2643188" y="4065588"/>
            <a:ext cx="29337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700" b="0">
                <a:solidFill>
                  <a:srgbClr val="000000"/>
                </a:solidFill>
              </a:rPr>
              <a:t>SYN + ACK, SequenceNum = 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 rot="-840000">
            <a:off x="5486400" y="3690938"/>
            <a:ext cx="114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>
                <a:solidFill>
                  <a:srgbClr val="000000"/>
                </a:solidFill>
              </a:rPr>
              <a:t>y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 rot="-840000">
            <a:off x="5597525" y="3683000"/>
            <a:ext cx="6032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700" b="0">
                <a:solidFill>
                  <a:srgbClr val="000000"/>
                </a:solidFill>
              </a:rPr>
              <a:t>,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2538413" y="2797175"/>
            <a:ext cx="1587" cy="29987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6119813" y="2803525"/>
            <a:ext cx="6350" cy="30067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2538413" y="3062288"/>
            <a:ext cx="3451225" cy="76993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96" name="Freeform 16"/>
          <p:cNvSpPr>
            <a:spLocks/>
          </p:cNvSpPr>
          <p:nvPr/>
        </p:nvSpPr>
        <p:spPr bwMode="auto">
          <a:xfrm>
            <a:off x="5948363" y="3792538"/>
            <a:ext cx="163512" cy="80962"/>
          </a:xfrm>
          <a:custGeom>
            <a:avLst/>
            <a:gdLst>
              <a:gd name="T0" fmla="*/ 0 w 103"/>
              <a:gd name="T1" fmla="*/ 47 h 51"/>
              <a:gd name="T2" fmla="*/ 103 w 103"/>
              <a:gd name="T3" fmla="*/ 51 h 51"/>
              <a:gd name="T4" fmla="*/ 18 w 103"/>
              <a:gd name="T5" fmla="*/ 0 h 51"/>
              <a:gd name="T6" fmla="*/ 5 w 103"/>
              <a:gd name="T7" fmla="*/ 51 h 51"/>
              <a:gd name="T8" fmla="*/ 5 w 103"/>
              <a:gd name="T9" fmla="*/ 51 h 51"/>
              <a:gd name="T10" fmla="*/ 0 w 103"/>
              <a:gd name="T11" fmla="*/ 47 h 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3"/>
              <a:gd name="T19" fmla="*/ 0 h 51"/>
              <a:gd name="T20" fmla="*/ 103 w 103"/>
              <a:gd name="T21" fmla="*/ 51 h 5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3" h="51">
                <a:moveTo>
                  <a:pt x="0" y="47"/>
                </a:moveTo>
                <a:lnTo>
                  <a:pt x="103" y="51"/>
                </a:lnTo>
                <a:lnTo>
                  <a:pt x="18" y="0"/>
                </a:lnTo>
                <a:lnTo>
                  <a:pt x="5" y="51"/>
                </a:lnTo>
                <a:lnTo>
                  <a:pt x="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 rot="720000">
            <a:off x="2735263" y="5126038"/>
            <a:ext cx="2597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>
                <a:solidFill>
                  <a:srgbClr val="000000"/>
                </a:solidFill>
              </a:rPr>
              <a:t>ACK, Acknowledgment = 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 rot="720000">
            <a:off x="5285755" y="5405845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solidFill>
                  <a:srgbClr val="0000FF"/>
                </a:solidFill>
              </a:rPr>
              <a:t>y</a:t>
            </a:r>
            <a:endParaRPr lang="en-US" sz="2400" b="0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 rot="720000">
            <a:off x="5428258" y="5440770"/>
            <a:ext cx="20518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>
                <a:solidFill>
                  <a:srgbClr val="0000FF"/>
                </a:solidFill>
              </a:rPr>
              <a:t> + </a:t>
            </a:r>
            <a:endParaRPr lang="en-US" sz="2400" b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 rot="720000">
            <a:off x="5653986" y="5480457"/>
            <a:ext cx="1283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>
                <a:solidFill>
                  <a:srgbClr val="0000FF"/>
                </a:solidFill>
              </a:rPr>
              <a:t>1</a:t>
            </a:r>
            <a:endParaRPr lang="en-US" sz="2400" b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>
            <a:off x="2544763" y="4759325"/>
            <a:ext cx="3444875" cy="7715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flipH="1">
            <a:off x="2681288" y="3873500"/>
            <a:ext cx="3438525" cy="8524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03" name="Freeform 23"/>
          <p:cNvSpPr>
            <a:spLocks/>
          </p:cNvSpPr>
          <p:nvPr/>
        </p:nvSpPr>
        <p:spPr bwMode="auto">
          <a:xfrm>
            <a:off x="2538413" y="4678363"/>
            <a:ext cx="163512" cy="80962"/>
          </a:xfrm>
          <a:custGeom>
            <a:avLst/>
            <a:gdLst>
              <a:gd name="T0" fmla="*/ 86 w 103"/>
              <a:gd name="T1" fmla="*/ 0 h 51"/>
              <a:gd name="T2" fmla="*/ 0 w 103"/>
              <a:gd name="T3" fmla="*/ 51 h 51"/>
              <a:gd name="T4" fmla="*/ 103 w 103"/>
              <a:gd name="T5" fmla="*/ 51 h 51"/>
              <a:gd name="T6" fmla="*/ 90 w 103"/>
              <a:gd name="T7" fmla="*/ 4 h 51"/>
              <a:gd name="T8" fmla="*/ 90 w 103"/>
              <a:gd name="T9" fmla="*/ 4 h 51"/>
              <a:gd name="T10" fmla="*/ 86 w 103"/>
              <a:gd name="T11" fmla="*/ 0 h 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3"/>
              <a:gd name="T19" fmla="*/ 0 h 51"/>
              <a:gd name="T20" fmla="*/ 103 w 103"/>
              <a:gd name="T21" fmla="*/ 51 h 5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3" h="51">
                <a:moveTo>
                  <a:pt x="86" y="0"/>
                </a:moveTo>
                <a:lnTo>
                  <a:pt x="0" y="51"/>
                </a:lnTo>
                <a:lnTo>
                  <a:pt x="103" y="51"/>
                </a:lnTo>
                <a:lnTo>
                  <a:pt x="90" y="4"/>
                </a:lnTo>
                <a:lnTo>
                  <a:pt x="8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 rot="-840000">
            <a:off x="3419475" y="4327525"/>
            <a:ext cx="2000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>
                <a:solidFill>
                  <a:srgbClr val="000000"/>
                </a:solidFill>
              </a:rPr>
              <a:t>Acknowledgment = </a:t>
            </a:r>
            <a:endParaRPr lang="en-US" sz="2400" b="0" dirty="0">
              <a:latin typeface="Times New Roman" charset="0"/>
            </a:endParaRP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 rot="-840000">
            <a:off x="5370513" y="4076700"/>
            <a:ext cx="114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solidFill>
                  <a:srgbClr val="0000FF"/>
                </a:solidFill>
              </a:rPr>
              <a:t>x</a:t>
            </a:r>
            <a:endParaRPr lang="en-US" sz="2400" b="0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 rot="-840000">
            <a:off x="5512396" y="4032657"/>
            <a:ext cx="20518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>
                <a:solidFill>
                  <a:srgbClr val="0000FF"/>
                </a:solidFill>
              </a:rPr>
              <a:t> + </a:t>
            </a:r>
            <a:endParaRPr lang="en-US" sz="2400" b="0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 rot="-840000">
            <a:off x="5731774" y="3980270"/>
            <a:ext cx="1283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>
                <a:solidFill>
                  <a:srgbClr val="0000FF"/>
                </a:solidFill>
              </a:rPr>
              <a:t>1</a:t>
            </a:r>
            <a:endParaRPr lang="en-US" sz="2400" b="0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46108" name="Freeform 28"/>
          <p:cNvSpPr>
            <a:spLocks/>
          </p:cNvSpPr>
          <p:nvPr/>
        </p:nvSpPr>
        <p:spPr bwMode="auto">
          <a:xfrm>
            <a:off x="5948363" y="5489575"/>
            <a:ext cx="163512" cy="74613"/>
          </a:xfrm>
          <a:custGeom>
            <a:avLst/>
            <a:gdLst>
              <a:gd name="T0" fmla="*/ 0 w 103"/>
              <a:gd name="T1" fmla="*/ 47 h 47"/>
              <a:gd name="T2" fmla="*/ 103 w 103"/>
              <a:gd name="T3" fmla="*/ 47 h 47"/>
              <a:gd name="T4" fmla="*/ 18 w 103"/>
              <a:gd name="T5" fmla="*/ 0 h 47"/>
              <a:gd name="T6" fmla="*/ 5 w 103"/>
              <a:gd name="T7" fmla="*/ 47 h 47"/>
              <a:gd name="T8" fmla="*/ 5 w 103"/>
              <a:gd name="T9" fmla="*/ 47 h 47"/>
              <a:gd name="T10" fmla="*/ 0 w 103"/>
              <a:gd name="T11" fmla="*/ 47 h 4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3"/>
              <a:gd name="T19" fmla="*/ 0 h 47"/>
              <a:gd name="T20" fmla="*/ 103 w 103"/>
              <a:gd name="T21" fmla="*/ 47 h 4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3" h="47">
                <a:moveTo>
                  <a:pt x="0" y="47"/>
                </a:moveTo>
                <a:lnTo>
                  <a:pt x="103" y="47"/>
                </a:lnTo>
                <a:lnTo>
                  <a:pt x="18" y="0"/>
                </a:lnTo>
                <a:lnTo>
                  <a:pt x="5" y="47"/>
                </a:lnTo>
                <a:lnTo>
                  <a:pt x="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09" name="Line 29"/>
          <p:cNvSpPr>
            <a:spLocks noChangeShapeType="1"/>
          </p:cNvSpPr>
          <p:nvPr/>
        </p:nvSpPr>
        <p:spPr bwMode="auto">
          <a:xfrm flipH="1">
            <a:off x="3487738" y="596265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110" name="Text Box 30"/>
          <p:cNvSpPr txBox="1">
            <a:spLocks noChangeArrowheads="1"/>
          </p:cNvSpPr>
          <p:nvPr/>
        </p:nvSpPr>
        <p:spPr bwMode="auto">
          <a:xfrm>
            <a:off x="3703638" y="5581650"/>
            <a:ext cx="95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0"/>
              <a:t>+data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30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</p:spPr>
        <p:txBody>
          <a:bodyPr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CSE 123 </a:t>
            </a:r>
            <a:r>
              <a:rPr lang="en-US" b="0" dirty="0" smtClean="0">
                <a:latin typeface="+mj-lt"/>
              </a:rPr>
              <a:t>– </a:t>
            </a:r>
            <a:r>
              <a:rPr lang="en-US" b="0" smtClean="0">
                <a:latin typeface="+mj-lt"/>
              </a:rPr>
              <a:t>Lecture 5: </a:t>
            </a:r>
            <a:r>
              <a:rPr lang="en-US" b="0" dirty="0" smtClean="0">
                <a:latin typeface="+mj-lt"/>
              </a:rPr>
              <a:t>Flow Control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838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619500" y="3784600"/>
            <a:ext cx="8001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848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TCP Header Format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Flags may be</a:t>
            </a:r>
            <a:r>
              <a:rPr lang="en-US" dirty="0" smtClean="0"/>
              <a:t> ACK, SYN, FIN, URG, PSH</a:t>
            </a:r>
            <a:r>
              <a:rPr lang="en-US" dirty="0"/>
              <a:t>, </a:t>
            </a:r>
            <a:r>
              <a:rPr lang="en-US" dirty="0" smtClean="0"/>
              <a:t>RST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057400" y="2228850"/>
            <a:ext cx="4867275" cy="3689350"/>
            <a:chOff x="1296" y="1516"/>
            <a:chExt cx="3066" cy="2324"/>
          </a:xfrm>
        </p:grpSpPr>
        <p:sp>
          <p:nvSpPr>
            <p:cNvPr id="41990" name="AutoShape 6"/>
            <p:cNvSpPr>
              <a:spLocks noChangeAspect="1" noChangeArrowheads="1" noTextEdit="1"/>
            </p:cNvSpPr>
            <p:nvPr/>
          </p:nvSpPr>
          <p:spPr bwMode="auto">
            <a:xfrm>
              <a:off x="1296" y="1516"/>
              <a:ext cx="3024" cy="2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1" name="Freeform 7"/>
            <p:cNvSpPr>
              <a:spLocks/>
            </p:cNvSpPr>
            <p:nvPr/>
          </p:nvSpPr>
          <p:spPr bwMode="auto">
            <a:xfrm>
              <a:off x="1342" y="3328"/>
              <a:ext cx="2901" cy="358"/>
            </a:xfrm>
            <a:custGeom>
              <a:avLst/>
              <a:gdLst>
                <a:gd name="T0" fmla="*/ 213 w 2901"/>
                <a:gd name="T1" fmla="*/ 351 h 358"/>
                <a:gd name="T2" fmla="*/ 0 w 2901"/>
                <a:gd name="T3" fmla="*/ 333 h 358"/>
                <a:gd name="T4" fmla="*/ 0 w 2901"/>
                <a:gd name="T5" fmla="*/ 0 h 358"/>
                <a:gd name="T6" fmla="*/ 2901 w 2901"/>
                <a:gd name="T7" fmla="*/ 0 h 358"/>
                <a:gd name="T8" fmla="*/ 2901 w 2901"/>
                <a:gd name="T9" fmla="*/ 298 h 358"/>
                <a:gd name="T10" fmla="*/ 2652 w 2901"/>
                <a:gd name="T11" fmla="*/ 330 h 358"/>
                <a:gd name="T12" fmla="*/ 2403 w 2901"/>
                <a:gd name="T13" fmla="*/ 204 h 358"/>
                <a:gd name="T14" fmla="*/ 2221 w 2901"/>
                <a:gd name="T15" fmla="*/ 316 h 358"/>
                <a:gd name="T16" fmla="*/ 2032 w 2901"/>
                <a:gd name="T17" fmla="*/ 260 h 358"/>
                <a:gd name="T18" fmla="*/ 1843 w 2901"/>
                <a:gd name="T19" fmla="*/ 316 h 358"/>
                <a:gd name="T20" fmla="*/ 1660 w 2901"/>
                <a:gd name="T21" fmla="*/ 242 h 358"/>
                <a:gd name="T22" fmla="*/ 1517 w 2901"/>
                <a:gd name="T23" fmla="*/ 326 h 358"/>
                <a:gd name="T24" fmla="*/ 1394 w 2901"/>
                <a:gd name="T25" fmla="*/ 249 h 358"/>
                <a:gd name="T26" fmla="*/ 1251 w 2901"/>
                <a:gd name="T27" fmla="*/ 295 h 358"/>
                <a:gd name="T28" fmla="*/ 1124 w 2901"/>
                <a:gd name="T29" fmla="*/ 242 h 358"/>
                <a:gd name="T30" fmla="*/ 974 w 2901"/>
                <a:gd name="T31" fmla="*/ 358 h 358"/>
                <a:gd name="T32" fmla="*/ 851 w 2901"/>
                <a:gd name="T33" fmla="*/ 256 h 358"/>
                <a:gd name="T34" fmla="*/ 690 w 2901"/>
                <a:gd name="T35" fmla="*/ 312 h 358"/>
                <a:gd name="T36" fmla="*/ 455 w 2901"/>
                <a:gd name="T37" fmla="*/ 256 h 358"/>
                <a:gd name="T38" fmla="*/ 213 w 2901"/>
                <a:gd name="T39" fmla="*/ 351 h 358"/>
                <a:gd name="T40" fmla="*/ 213 w 2901"/>
                <a:gd name="T41" fmla="*/ 351 h 35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901"/>
                <a:gd name="T64" fmla="*/ 0 h 358"/>
                <a:gd name="T65" fmla="*/ 2901 w 2901"/>
                <a:gd name="T66" fmla="*/ 358 h 35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901" h="358">
                  <a:moveTo>
                    <a:pt x="213" y="351"/>
                  </a:moveTo>
                  <a:lnTo>
                    <a:pt x="0" y="333"/>
                  </a:lnTo>
                  <a:lnTo>
                    <a:pt x="0" y="0"/>
                  </a:lnTo>
                  <a:lnTo>
                    <a:pt x="2901" y="0"/>
                  </a:lnTo>
                  <a:lnTo>
                    <a:pt x="2901" y="298"/>
                  </a:lnTo>
                  <a:lnTo>
                    <a:pt x="2652" y="330"/>
                  </a:lnTo>
                  <a:lnTo>
                    <a:pt x="2403" y="204"/>
                  </a:lnTo>
                  <a:lnTo>
                    <a:pt x="2221" y="316"/>
                  </a:lnTo>
                  <a:lnTo>
                    <a:pt x="2032" y="260"/>
                  </a:lnTo>
                  <a:lnTo>
                    <a:pt x="1843" y="316"/>
                  </a:lnTo>
                  <a:lnTo>
                    <a:pt x="1660" y="242"/>
                  </a:lnTo>
                  <a:lnTo>
                    <a:pt x="1517" y="326"/>
                  </a:lnTo>
                  <a:lnTo>
                    <a:pt x="1394" y="249"/>
                  </a:lnTo>
                  <a:lnTo>
                    <a:pt x="1251" y="295"/>
                  </a:lnTo>
                  <a:lnTo>
                    <a:pt x="1124" y="242"/>
                  </a:lnTo>
                  <a:lnTo>
                    <a:pt x="974" y="358"/>
                  </a:lnTo>
                  <a:lnTo>
                    <a:pt x="851" y="256"/>
                  </a:lnTo>
                  <a:lnTo>
                    <a:pt x="690" y="312"/>
                  </a:lnTo>
                  <a:lnTo>
                    <a:pt x="455" y="256"/>
                  </a:lnTo>
                  <a:lnTo>
                    <a:pt x="213" y="35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2" name="Freeform 8"/>
            <p:cNvSpPr>
              <a:spLocks/>
            </p:cNvSpPr>
            <p:nvPr/>
          </p:nvSpPr>
          <p:spPr bwMode="auto">
            <a:xfrm>
              <a:off x="1342" y="3328"/>
              <a:ext cx="2901" cy="358"/>
            </a:xfrm>
            <a:custGeom>
              <a:avLst/>
              <a:gdLst>
                <a:gd name="T0" fmla="*/ 213 w 2901"/>
                <a:gd name="T1" fmla="*/ 351 h 358"/>
                <a:gd name="T2" fmla="*/ 0 w 2901"/>
                <a:gd name="T3" fmla="*/ 333 h 358"/>
                <a:gd name="T4" fmla="*/ 0 w 2901"/>
                <a:gd name="T5" fmla="*/ 0 h 358"/>
                <a:gd name="T6" fmla="*/ 2901 w 2901"/>
                <a:gd name="T7" fmla="*/ 0 h 358"/>
                <a:gd name="T8" fmla="*/ 2901 w 2901"/>
                <a:gd name="T9" fmla="*/ 298 h 358"/>
                <a:gd name="T10" fmla="*/ 2652 w 2901"/>
                <a:gd name="T11" fmla="*/ 330 h 358"/>
                <a:gd name="T12" fmla="*/ 2403 w 2901"/>
                <a:gd name="T13" fmla="*/ 204 h 358"/>
                <a:gd name="T14" fmla="*/ 2221 w 2901"/>
                <a:gd name="T15" fmla="*/ 316 h 358"/>
                <a:gd name="T16" fmla="*/ 2032 w 2901"/>
                <a:gd name="T17" fmla="*/ 260 h 358"/>
                <a:gd name="T18" fmla="*/ 1843 w 2901"/>
                <a:gd name="T19" fmla="*/ 316 h 358"/>
                <a:gd name="T20" fmla="*/ 1660 w 2901"/>
                <a:gd name="T21" fmla="*/ 242 h 358"/>
                <a:gd name="T22" fmla="*/ 1517 w 2901"/>
                <a:gd name="T23" fmla="*/ 326 h 358"/>
                <a:gd name="T24" fmla="*/ 1394 w 2901"/>
                <a:gd name="T25" fmla="*/ 249 h 358"/>
                <a:gd name="T26" fmla="*/ 1251 w 2901"/>
                <a:gd name="T27" fmla="*/ 295 h 358"/>
                <a:gd name="T28" fmla="*/ 1124 w 2901"/>
                <a:gd name="T29" fmla="*/ 242 h 358"/>
                <a:gd name="T30" fmla="*/ 974 w 2901"/>
                <a:gd name="T31" fmla="*/ 358 h 358"/>
                <a:gd name="T32" fmla="*/ 851 w 2901"/>
                <a:gd name="T33" fmla="*/ 256 h 358"/>
                <a:gd name="T34" fmla="*/ 690 w 2901"/>
                <a:gd name="T35" fmla="*/ 312 h 358"/>
                <a:gd name="T36" fmla="*/ 455 w 2901"/>
                <a:gd name="T37" fmla="*/ 256 h 358"/>
                <a:gd name="T38" fmla="*/ 213 w 2901"/>
                <a:gd name="T39" fmla="*/ 351 h 358"/>
                <a:gd name="T40" fmla="*/ 213 w 2901"/>
                <a:gd name="T41" fmla="*/ 351 h 35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901"/>
                <a:gd name="T64" fmla="*/ 0 h 358"/>
                <a:gd name="T65" fmla="*/ 2901 w 2901"/>
                <a:gd name="T66" fmla="*/ 358 h 35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901" h="358">
                  <a:moveTo>
                    <a:pt x="213" y="351"/>
                  </a:moveTo>
                  <a:lnTo>
                    <a:pt x="0" y="333"/>
                  </a:lnTo>
                  <a:lnTo>
                    <a:pt x="0" y="0"/>
                  </a:lnTo>
                  <a:lnTo>
                    <a:pt x="2901" y="0"/>
                  </a:lnTo>
                  <a:lnTo>
                    <a:pt x="2901" y="298"/>
                  </a:lnTo>
                  <a:lnTo>
                    <a:pt x="2652" y="330"/>
                  </a:lnTo>
                  <a:lnTo>
                    <a:pt x="2403" y="204"/>
                  </a:lnTo>
                  <a:lnTo>
                    <a:pt x="2221" y="316"/>
                  </a:lnTo>
                  <a:lnTo>
                    <a:pt x="2032" y="260"/>
                  </a:lnTo>
                  <a:lnTo>
                    <a:pt x="1843" y="316"/>
                  </a:lnTo>
                  <a:lnTo>
                    <a:pt x="1660" y="242"/>
                  </a:lnTo>
                  <a:lnTo>
                    <a:pt x="1517" y="326"/>
                  </a:lnTo>
                  <a:lnTo>
                    <a:pt x="1394" y="249"/>
                  </a:lnTo>
                  <a:lnTo>
                    <a:pt x="1251" y="295"/>
                  </a:lnTo>
                  <a:lnTo>
                    <a:pt x="1124" y="242"/>
                  </a:lnTo>
                  <a:lnTo>
                    <a:pt x="974" y="358"/>
                  </a:lnTo>
                  <a:lnTo>
                    <a:pt x="851" y="256"/>
                  </a:lnTo>
                  <a:lnTo>
                    <a:pt x="690" y="312"/>
                  </a:lnTo>
                  <a:lnTo>
                    <a:pt x="455" y="256"/>
                  </a:lnTo>
                  <a:lnTo>
                    <a:pt x="213" y="35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3" name="Freeform 9"/>
            <p:cNvSpPr>
              <a:spLocks/>
            </p:cNvSpPr>
            <p:nvPr/>
          </p:nvSpPr>
          <p:spPr bwMode="auto">
            <a:xfrm>
              <a:off x="1342" y="3616"/>
              <a:ext cx="2901" cy="217"/>
            </a:xfrm>
            <a:custGeom>
              <a:avLst/>
              <a:gdLst>
                <a:gd name="T0" fmla="*/ 234 w 2901"/>
                <a:gd name="T1" fmla="*/ 143 h 217"/>
                <a:gd name="T2" fmla="*/ 0 w 2901"/>
                <a:gd name="T3" fmla="*/ 129 h 217"/>
                <a:gd name="T4" fmla="*/ 0 w 2901"/>
                <a:gd name="T5" fmla="*/ 217 h 217"/>
                <a:gd name="T6" fmla="*/ 2901 w 2901"/>
                <a:gd name="T7" fmla="*/ 217 h 217"/>
                <a:gd name="T8" fmla="*/ 2901 w 2901"/>
                <a:gd name="T9" fmla="*/ 80 h 217"/>
                <a:gd name="T10" fmla="*/ 2635 w 2901"/>
                <a:gd name="T11" fmla="*/ 115 h 217"/>
                <a:gd name="T12" fmla="*/ 2407 w 2901"/>
                <a:gd name="T13" fmla="*/ 0 h 217"/>
                <a:gd name="T14" fmla="*/ 2225 w 2901"/>
                <a:gd name="T15" fmla="*/ 112 h 217"/>
                <a:gd name="T16" fmla="*/ 2035 w 2901"/>
                <a:gd name="T17" fmla="*/ 56 h 217"/>
                <a:gd name="T18" fmla="*/ 1843 w 2901"/>
                <a:gd name="T19" fmla="*/ 108 h 217"/>
                <a:gd name="T20" fmla="*/ 1664 w 2901"/>
                <a:gd name="T21" fmla="*/ 38 h 217"/>
                <a:gd name="T22" fmla="*/ 1520 w 2901"/>
                <a:gd name="T23" fmla="*/ 122 h 217"/>
                <a:gd name="T24" fmla="*/ 1398 w 2901"/>
                <a:gd name="T25" fmla="*/ 45 h 217"/>
                <a:gd name="T26" fmla="*/ 1254 w 2901"/>
                <a:gd name="T27" fmla="*/ 91 h 217"/>
                <a:gd name="T28" fmla="*/ 1128 w 2901"/>
                <a:gd name="T29" fmla="*/ 38 h 217"/>
                <a:gd name="T30" fmla="*/ 977 w 2901"/>
                <a:gd name="T31" fmla="*/ 154 h 217"/>
                <a:gd name="T32" fmla="*/ 855 w 2901"/>
                <a:gd name="T33" fmla="*/ 49 h 217"/>
                <a:gd name="T34" fmla="*/ 693 w 2901"/>
                <a:gd name="T35" fmla="*/ 108 h 217"/>
                <a:gd name="T36" fmla="*/ 459 w 2901"/>
                <a:gd name="T37" fmla="*/ 49 h 217"/>
                <a:gd name="T38" fmla="*/ 234 w 2901"/>
                <a:gd name="T39" fmla="*/ 147 h 217"/>
                <a:gd name="T40" fmla="*/ 234 w 2901"/>
                <a:gd name="T41" fmla="*/ 147 h 217"/>
                <a:gd name="T42" fmla="*/ 234 w 2901"/>
                <a:gd name="T43" fmla="*/ 143 h 21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901"/>
                <a:gd name="T67" fmla="*/ 0 h 217"/>
                <a:gd name="T68" fmla="*/ 2901 w 2901"/>
                <a:gd name="T69" fmla="*/ 217 h 21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901" h="217">
                  <a:moveTo>
                    <a:pt x="234" y="143"/>
                  </a:moveTo>
                  <a:lnTo>
                    <a:pt x="0" y="129"/>
                  </a:lnTo>
                  <a:lnTo>
                    <a:pt x="0" y="217"/>
                  </a:lnTo>
                  <a:lnTo>
                    <a:pt x="2901" y="217"/>
                  </a:lnTo>
                  <a:lnTo>
                    <a:pt x="2901" y="80"/>
                  </a:lnTo>
                  <a:lnTo>
                    <a:pt x="2635" y="115"/>
                  </a:lnTo>
                  <a:lnTo>
                    <a:pt x="2407" y="0"/>
                  </a:lnTo>
                  <a:lnTo>
                    <a:pt x="2225" y="112"/>
                  </a:lnTo>
                  <a:lnTo>
                    <a:pt x="2035" y="56"/>
                  </a:lnTo>
                  <a:lnTo>
                    <a:pt x="1843" y="108"/>
                  </a:lnTo>
                  <a:lnTo>
                    <a:pt x="1664" y="38"/>
                  </a:lnTo>
                  <a:lnTo>
                    <a:pt x="1520" y="122"/>
                  </a:lnTo>
                  <a:lnTo>
                    <a:pt x="1398" y="45"/>
                  </a:lnTo>
                  <a:lnTo>
                    <a:pt x="1254" y="91"/>
                  </a:lnTo>
                  <a:lnTo>
                    <a:pt x="1128" y="38"/>
                  </a:lnTo>
                  <a:lnTo>
                    <a:pt x="977" y="154"/>
                  </a:lnTo>
                  <a:lnTo>
                    <a:pt x="855" y="49"/>
                  </a:lnTo>
                  <a:lnTo>
                    <a:pt x="693" y="108"/>
                  </a:lnTo>
                  <a:lnTo>
                    <a:pt x="459" y="49"/>
                  </a:lnTo>
                  <a:lnTo>
                    <a:pt x="234" y="147"/>
                  </a:lnTo>
                  <a:lnTo>
                    <a:pt x="234" y="14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4" name="Freeform 10"/>
            <p:cNvSpPr>
              <a:spLocks/>
            </p:cNvSpPr>
            <p:nvPr/>
          </p:nvSpPr>
          <p:spPr bwMode="auto">
            <a:xfrm>
              <a:off x="1342" y="3616"/>
              <a:ext cx="2901" cy="217"/>
            </a:xfrm>
            <a:custGeom>
              <a:avLst/>
              <a:gdLst>
                <a:gd name="T0" fmla="*/ 234 w 2901"/>
                <a:gd name="T1" fmla="*/ 143 h 217"/>
                <a:gd name="T2" fmla="*/ 0 w 2901"/>
                <a:gd name="T3" fmla="*/ 129 h 217"/>
                <a:gd name="T4" fmla="*/ 0 w 2901"/>
                <a:gd name="T5" fmla="*/ 217 h 217"/>
                <a:gd name="T6" fmla="*/ 2901 w 2901"/>
                <a:gd name="T7" fmla="*/ 217 h 217"/>
                <a:gd name="T8" fmla="*/ 2901 w 2901"/>
                <a:gd name="T9" fmla="*/ 80 h 217"/>
                <a:gd name="T10" fmla="*/ 2635 w 2901"/>
                <a:gd name="T11" fmla="*/ 115 h 217"/>
                <a:gd name="T12" fmla="*/ 2407 w 2901"/>
                <a:gd name="T13" fmla="*/ 0 h 217"/>
                <a:gd name="T14" fmla="*/ 2225 w 2901"/>
                <a:gd name="T15" fmla="*/ 112 h 217"/>
                <a:gd name="T16" fmla="*/ 2035 w 2901"/>
                <a:gd name="T17" fmla="*/ 56 h 217"/>
                <a:gd name="T18" fmla="*/ 1843 w 2901"/>
                <a:gd name="T19" fmla="*/ 108 h 217"/>
                <a:gd name="T20" fmla="*/ 1664 w 2901"/>
                <a:gd name="T21" fmla="*/ 38 h 217"/>
                <a:gd name="T22" fmla="*/ 1520 w 2901"/>
                <a:gd name="T23" fmla="*/ 122 h 217"/>
                <a:gd name="T24" fmla="*/ 1398 w 2901"/>
                <a:gd name="T25" fmla="*/ 45 h 217"/>
                <a:gd name="T26" fmla="*/ 1254 w 2901"/>
                <a:gd name="T27" fmla="*/ 91 h 217"/>
                <a:gd name="T28" fmla="*/ 1128 w 2901"/>
                <a:gd name="T29" fmla="*/ 38 h 217"/>
                <a:gd name="T30" fmla="*/ 977 w 2901"/>
                <a:gd name="T31" fmla="*/ 154 h 217"/>
                <a:gd name="T32" fmla="*/ 855 w 2901"/>
                <a:gd name="T33" fmla="*/ 49 h 217"/>
                <a:gd name="T34" fmla="*/ 693 w 2901"/>
                <a:gd name="T35" fmla="*/ 108 h 217"/>
                <a:gd name="T36" fmla="*/ 459 w 2901"/>
                <a:gd name="T37" fmla="*/ 49 h 217"/>
                <a:gd name="T38" fmla="*/ 234 w 2901"/>
                <a:gd name="T39" fmla="*/ 147 h 217"/>
                <a:gd name="T40" fmla="*/ 234 w 2901"/>
                <a:gd name="T41" fmla="*/ 147 h 21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901"/>
                <a:gd name="T64" fmla="*/ 0 h 217"/>
                <a:gd name="T65" fmla="*/ 2901 w 2901"/>
                <a:gd name="T66" fmla="*/ 217 h 21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901" h="217">
                  <a:moveTo>
                    <a:pt x="234" y="143"/>
                  </a:moveTo>
                  <a:lnTo>
                    <a:pt x="0" y="129"/>
                  </a:lnTo>
                  <a:lnTo>
                    <a:pt x="0" y="217"/>
                  </a:lnTo>
                  <a:lnTo>
                    <a:pt x="2901" y="217"/>
                  </a:lnTo>
                  <a:lnTo>
                    <a:pt x="2901" y="80"/>
                  </a:lnTo>
                  <a:lnTo>
                    <a:pt x="2635" y="115"/>
                  </a:lnTo>
                  <a:lnTo>
                    <a:pt x="2407" y="0"/>
                  </a:lnTo>
                  <a:lnTo>
                    <a:pt x="2225" y="112"/>
                  </a:lnTo>
                  <a:lnTo>
                    <a:pt x="2035" y="56"/>
                  </a:lnTo>
                  <a:lnTo>
                    <a:pt x="1843" y="108"/>
                  </a:lnTo>
                  <a:lnTo>
                    <a:pt x="1664" y="38"/>
                  </a:lnTo>
                  <a:lnTo>
                    <a:pt x="1520" y="122"/>
                  </a:lnTo>
                  <a:lnTo>
                    <a:pt x="1398" y="45"/>
                  </a:lnTo>
                  <a:lnTo>
                    <a:pt x="1254" y="91"/>
                  </a:lnTo>
                  <a:lnTo>
                    <a:pt x="1128" y="38"/>
                  </a:lnTo>
                  <a:lnTo>
                    <a:pt x="977" y="154"/>
                  </a:lnTo>
                  <a:lnTo>
                    <a:pt x="855" y="49"/>
                  </a:lnTo>
                  <a:lnTo>
                    <a:pt x="693" y="108"/>
                  </a:lnTo>
                  <a:lnTo>
                    <a:pt x="459" y="49"/>
                  </a:lnTo>
                  <a:lnTo>
                    <a:pt x="234" y="14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5" name="Rectangle 11"/>
            <p:cNvSpPr>
              <a:spLocks noChangeArrowheads="1"/>
            </p:cNvSpPr>
            <p:nvPr/>
          </p:nvSpPr>
          <p:spPr bwMode="auto">
            <a:xfrm>
              <a:off x="2344" y="3125"/>
              <a:ext cx="960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500" b="0">
                  <a:solidFill>
                    <a:srgbClr val="000000"/>
                  </a:solidFill>
                </a:rPr>
                <a:t>Options (variable)</a:t>
              </a:r>
              <a:endParaRPr lang="en-US"/>
            </a:p>
          </p:txBody>
        </p:sp>
        <p:sp>
          <p:nvSpPr>
            <p:cNvPr id="41996" name="Rectangle 12"/>
            <p:cNvSpPr>
              <a:spLocks noChangeArrowheads="1"/>
            </p:cNvSpPr>
            <p:nvPr/>
          </p:nvSpPr>
          <p:spPr bwMode="auto">
            <a:xfrm>
              <a:off x="2677" y="3402"/>
              <a:ext cx="298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500" b="0">
                  <a:solidFill>
                    <a:srgbClr val="000000"/>
                  </a:solidFill>
                </a:rPr>
                <a:t>Data</a:t>
              </a:r>
              <a:endParaRPr lang="en-US"/>
            </a:p>
          </p:txBody>
        </p:sp>
        <p:sp>
          <p:nvSpPr>
            <p:cNvPr id="41997" name="Rectangle 13"/>
            <p:cNvSpPr>
              <a:spLocks noChangeArrowheads="1"/>
            </p:cNvSpPr>
            <p:nvPr/>
          </p:nvSpPr>
          <p:spPr bwMode="auto">
            <a:xfrm>
              <a:off x="1794" y="2851"/>
              <a:ext cx="610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500" b="0">
                  <a:solidFill>
                    <a:srgbClr val="000000"/>
                  </a:solidFill>
                </a:rPr>
                <a:t>Checksum</a:t>
              </a:r>
              <a:endParaRPr lang="en-US"/>
            </a:p>
          </p:txBody>
        </p:sp>
        <p:sp>
          <p:nvSpPr>
            <p:cNvPr id="41998" name="Rectangle 14"/>
            <p:cNvSpPr>
              <a:spLocks noChangeArrowheads="1"/>
            </p:cNvSpPr>
            <p:nvPr/>
          </p:nvSpPr>
          <p:spPr bwMode="auto">
            <a:xfrm>
              <a:off x="1874" y="1747"/>
              <a:ext cx="44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500" b="0">
                  <a:solidFill>
                    <a:srgbClr val="000000"/>
                  </a:solidFill>
                </a:rPr>
                <a:t>SrcPort</a:t>
              </a:r>
              <a:endParaRPr lang="en-US"/>
            </a:p>
          </p:txBody>
        </p:sp>
        <p:sp>
          <p:nvSpPr>
            <p:cNvPr id="41999" name="Rectangle 15"/>
            <p:cNvSpPr>
              <a:spLocks noChangeArrowheads="1"/>
            </p:cNvSpPr>
            <p:nvPr/>
          </p:nvSpPr>
          <p:spPr bwMode="auto">
            <a:xfrm>
              <a:off x="3325" y="1747"/>
              <a:ext cx="44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500" b="0">
                  <a:solidFill>
                    <a:srgbClr val="000000"/>
                  </a:solidFill>
                </a:rPr>
                <a:t>DstPort</a:t>
              </a:r>
              <a:endParaRPr lang="en-US"/>
            </a:p>
          </p:txBody>
        </p:sp>
        <p:sp>
          <p:nvSpPr>
            <p:cNvPr id="42000" name="Rectangle 16"/>
            <p:cNvSpPr>
              <a:spLocks noChangeArrowheads="1"/>
            </p:cNvSpPr>
            <p:nvPr/>
          </p:nvSpPr>
          <p:spPr bwMode="auto">
            <a:xfrm>
              <a:off x="1370" y="2571"/>
              <a:ext cx="438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500" b="0">
                  <a:solidFill>
                    <a:srgbClr val="000000"/>
                  </a:solidFill>
                </a:rPr>
                <a:t>HdrLen</a:t>
              </a:r>
              <a:endParaRPr lang="en-US"/>
            </a:p>
          </p:txBody>
        </p:sp>
        <p:sp>
          <p:nvSpPr>
            <p:cNvPr id="42001" name="Rectangle 17"/>
            <p:cNvSpPr>
              <a:spLocks noChangeArrowheads="1"/>
            </p:cNvSpPr>
            <p:nvPr/>
          </p:nvSpPr>
          <p:spPr bwMode="auto">
            <a:xfrm>
              <a:off x="1986" y="2567"/>
              <a:ext cx="119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500" b="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42002" name="Rectangle 18"/>
            <p:cNvSpPr>
              <a:spLocks noChangeArrowheads="1"/>
            </p:cNvSpPr>
            <p:nvPr/>
          </p:nvSpPr>
          <p:spPr bwMode="auto">
            <a:xfrm>
              <a:off x="2400" y="2567"/>
              <a:ext cx="29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500" b="0">
                  <a:solidFill>
                    <a:schemeClr val="bg1"/>
                  </a:solidFill>
                </a:rPr>
                <a:t>Flags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003" name="Rectangle 19"/>
            <p:cNvSpPr>
              <a:spLocks noChangeArrowheads="1"/>
            </p:cNvSpPr>
            <p:nvPr/>
          </p:nvSpPr>
          <p:spPr bwMode="auto">
            <a:xfrm>
              <a:off x="3353" y="2851"/>
              <a:ext cx="392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500" b="0">
                  <a:solidFill>
                    <a:srgbClr val="000000"/>
                  </a:solidFill>
                </a:rPr>
                <a:t>UrgPtr</a:t>
              </a:r>
              <a:endParaRPr lang="en-US"/>
            </a:p>
          </p:txBody>
        </p:sp>
        <p:sp>
          <p:nvSpPr>
            <p:cNvPr id="42004" name="Rectangle 20"/>
            <p:cNvSpPr>
              <a:spLocks noChangeArrowheads="1"/>
            </p:cNvSpPr>
            <p:nvPr/>
          </p:nvSpPr>
          <p:spPr bwMode="auto">
            <a:xfrm>
              <a:off x="3034" y="2567"/>
              <a:ext cx="101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500" b="0">
                  <a:solidFill>
                    <a:srgbClr val="000000"/>
                  </a:solidFill>
                </a:rPr>
                <a:t>AdvertisedWindow</a:t>
              </a:r>
              <a:endParaRPr lang="en-US"/>
            </a:p>
          </p:txBody>
        </p:sp>
        <p:sp>
          <p:nvSpPr>
            <p:cNvPr id="42005" name="Rectangle 21"/>
            <p:cNvSpPr>
              <a:spLocks noChangeArrowheads="1"/>
            </p:cNvSpPr>
            <p:nvPr/>
          </p:nvSpPr>
          <p:spPr bwMode="auto">
            <a:xfrm>
              <a:off x="2407" y="2013"/>
              <a:ext cx="827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500" b="0">
                  <a:solidFill>
                    <a:srgbClr val="000000"/>
                  </a:solidFill>
                </a:rPr>
                <a:t>SequenceNum</a:t>
              </a:r>
              <a:endParaRPr lang="en-US"/>
            </a:p>
          </p:txBody>
        </p:sp>
        <p:sp>
          <p:nvSpPr>
            <p:cNvPr id="42006" name="Rectangle 22"/>
            <p:cNvSpPr>
              <a:spLocks noChangeArrowheads="1"/>
            </p:cNvSpPr>
            <p:nvPr/>
          </p:nvSpPr>
          <p:spPr bwMode="auto">
            <a:xfrm>
              <a:off x="2337" y="2283"/>
              <a:ext cx="932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500" b="0">
                  <a:solidFill>
                    <a:srgbClr val="000000"/>
                  </a:solidFill>
                </a:rPr>
                <a:t>Acknowledgment</a:t>
              </a:r>
              <a:endParaRPr lang="en-US"/>
            </a:p>
          </p:txBody>
        </p:sp>
        <p:sp>
          <p:nvSpPr>
            <p:cNvPr id="42007" name="Freeform 23"/>
            <p:cNvSpPr>
              <a:spLocks/>
            </p:cNvSpPr>
            <p:nvPr/>
          </p:nvSpPr>
          <p:spPr bwMode="auto">
            <a:xfrm>
              <a:off x="1342" y="1684"/>
              <a:ext cx="2901" cy="1644"/>
            </a:xfrm>
            <a:custGeom>
              <a:avLst/>
              <a:gdLst>
                <a:gd name="T0" fmla="*/ 2901 w 2901"/>
                <a:gd name="T1" fmla="*/ 1644 h 1644"/>
                <a:gd name="T2" fmla="*/ 2901 w 2901"/>
                <a:gd name="T3" fmla="*/ 0 h 1644"/>
                <a:gd name="T4" fmla="*/ 0 w 2901"/>
                <a:gd name="T5" fmla="*/ 0 h 1644"/>
                <a:gd name="T6" fmla="*/ 0 w 2901"/>
                <a:gd name="T7" fmla="*/ 1644 h 16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01"/>
                <a:gd name="T13" fmla="*/ 0 h 1644"/>
                <a:gd name="T14" fmla="*/ 2901 w 2901"/>
                <a:gd name="T15" fmla="*/ 1644 h 16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01" h="1644">
                  <a:moveTo>
                    <a:pt x="2901" y="1644"/>
                  </a:moveTo>
                  <a:lnTo>
                    <a:pt x="2901" y="0"/>
                  </a:lnTo>
                  <a:lnTo>
                    <a:pt x="0" y="0"/>
                  </a:lnTo>
                  <a:lnTo>
                    <a:pt x="0" y="1644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08" name="Line 24"/>
            <p:cNvSpPr>
              <a:spLocks noChangeShapeType="1"/>
            </p:cNvSpPr>
            <p:nvPr/>
          </p:nvSpPr>
          <p:spPr bwMode="auto">
            <a:xfrm>
              <a:off x="2792" y="1684"/>
              <a:ext cx="1" cy="27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09" name="Line 25"/>
            <p:cNvSpPr>
              <a:spLocks noChangeShapeType="1"/>
            </p:cNvSpPr>
            <p:nvPr/>
          </p:nvSpPr>
          <p:spPr bwMode="auto">
            <a:xfrm>
              <a:off x="2792" y="2490"/>
              <a:ext cx="1" cy="56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10" name="Line 26"/>
            <p:cNvSpPr>
              <a:spLocks noChangeShapeType="1"/>
            </p:cNvSpPr>
            <p:nvPr/>
          </p:nvSpPr>
          <p:spPr bwMode="auto">
            <a:xfrm>
              <a:off x="1342" y="1954"/>
              <a:ext cx="290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11" name="Line 27"/>
            <p:cNvSpPr>
              <a:spLocks noChangeShapeType="1"/>
            </p:cNvSpPr>
            <p:nvPr/>
          </p:nvSpPr>
          <p:spPr bwMode="auto">
            <a:xfrm>
              <a:off x="1342" y="2221"/>
              <a:ext cx="2901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12" name="Line 28"/>
            <p:cNvSpPr>
              <a:spLocks noChangeShapeType="1"/>
            </p:cNvSpPr>
            <p:nvPr/>
          </p:nvSpPr>
          <p:spPr bwMode="auto">
            <a:xfrm>
              <a:off x="1342" y="2490"/>
              <a:ext cx="2901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13" name="Line 29"/>
            <p:cNvSpPr>
              <a:spLocks noChangeShapeType="1"/>
            </p:cNvSpPr>
            <p:nvPr/>
          </p:nvSpPr>
          <p:spPr bwMode="auto">
            <a:xfrm>
              <a:off x="1342" y="2788"/>
              <a:ext cx="2901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14" name="Line 30"/>
            <p:cNvSpPr>
              <a:spLocks noChangeShapeType="1"/>
            </p:cNvSpPr>
            <p:nvPr/>
          </p:nvSpPr>
          <p:spPr bwMode="auto">
            <a:xfrm>
              <a:off x="1342" y="3058"/>
              <a:ext cx="2901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15" name="Line 31"/>
            <p:cNvSpPr>
              <a:spLocks noChangeShapeType="1"/>
            </p:cNvSpPr>
            <p:nvPr/>
          </p:nvSpPr>
          <p:spPr bwMode="auto">
            <a:xfrm>
              <a:off x="1342" y="3328"/>
              <a:ext cx="290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16" name="Line 32"/>
            <p:cNvSpPr>
              <a:spLocks noChangeShapeType="1"/>
            </p:cNvSpPr>
            <p:nvPr/>
          </p:nvSpPr>
          <p:spPr bwMode="auto">
            <a:xfrm>
              <a:off x="2284" y="2490"/>
              <a:ext cx="4" cy="30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17" name="Line 33"/>
            <p:cNvSpPr>
              <a:spLocks noChangeShapeType="1"/>
            </p:cNvSpPr>
            <p:nvPr/>
          </p:nvSpPr>
          <p:spPr bwMode="auto">
            <a:xfrm>
              <a:off x="1776" y="2490"/>
              <a:ext cx="1" cy="29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18" name="Rectangle 34"/>
            <p:cNvSpPr>
              <a:spLocks noChangeArrowheads="1"/>
            </p:cNvSpPr>
            <p:nvPr/>
          </p:nvSpPr>
          <p:spPr bwMode="auto">
            <a:xfrm>
              <a:off x="1307" y="1519"/>
              <a:ext cx="119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500" b="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42019" name="Rectangle 35"/>
            <p:cNvSpPr>
              <a:spLocks noChangeArrowheads="1"/>
            </p:cNvSpPr>
            <p:nvPr/>
          </p:nvSpPr>
          <p:spPr bwMode="auto">
            <a:xfrm>
              <a:off x="1745" y="1519"/>
              <a:ext cx="119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500" b="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42020" name="Rectangle 36"/>
            <p:cNvSpPr>
              <a:spLocks noChangeArrowheads="1"/>
            </p:cNvSpPr>
            <p:nvPr/>
          </p:nvSpPr>
          <p:spPr bwMode="auto">
            <a:xfrm>
              <a:off x="2235" y="1516"/>
              <a:ext cx="18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500" b="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42021" name="Rectangle 37"/>
            <p:cNvSpPr>
              <a:spLocks noChangeArrowheads="1"/>
            </p:cNvSpPr>
            <p:nvPr/>
          </p:nvSpPr>
          <p:spPr bwMode="auto">
            <a:xfrm>
              <a:off x="2726" y="1519"/>
              <a:ext cx="18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500" b="0">
                  <a:solidFill>
                    <a:srgbClr val="000000"/>
                  </a:solidFill>
                </a:rPr>
                <a:t>16</a:t>
              </a:r>
              <a:endParaRPr lang="en-US"/>
            </a:p>
          </p:txBody>
        </p:sp>
        <p:sp>
          <p:nvSpPr>
            <p:cNvPr id="42022" name="Rectangle 38"/>
            <p:cNvSpPr>
              <a:spLocks noChangeArrowheads="1"/>
            </p:cNvSpPr>
            <p:nvPr/>
          </p:nvSpPr>
          <p:spPr bwMode="auto">
            <a:xfrm>
              <a:off x="4176" y="1519"/>
              <a:ext cx="18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500" b="0">
                  <a:solidFill>
                    <a:srgbClr val="000000"/>
                  </a:solidFill>
                </a:rPr>
                <a:t>31</a:t>
              </a:r>
              <a:endParaRPr lang="en-US"/>
            </a:p>
          </p:txBody>
        </p:sp>
      </p:grpSp>
      <p:sp>
        <p:nvSpPr>
          <p:cNvPr id="39" name="Slide Number Placeholder 3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31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7500" y="6248400"/>
            <a:ext cx="5332413" cy="457200"/>
          </a:xfrm>
        </p:spPr>
        <p:txBody>
          <a:bodyPr anchor="ctr" anchorCtr="0"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</a:t>
            </a:r>
            <a:r>
              <a:rPr lang="en-US" b="0" dirty="0" smtClean="0">
                <a:latin typeface="+mj-lt"/>
              </a:rPr>
              <a:t>: Transport Protocols</a:t>
            </a:r>
            <a:endParaRPr lang="en-US" b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049464" y="2533660"/>
            <a:ext cx="4610100" cy="438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82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TCP Header Format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Ports plus IP addresses identify a </a:t>
            </a:r>
            <a:r>
              <a:rPr lang="en-US" dirty="0" smtClean="0"/>
              <a:t>connection (</a:t>
            </a:r>
            <a:r>
              <a:rPr lang="en-US" dirty="0" smtClean="0">
                <a:solidFill>
                  <a:srgbClr val="0000FF"/>
                </a:solidFill>
              </a:rPr>
              <a:t>4-tuple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9942" name="AutoShape 6"/>
          <p:cNvSpPr>
            <a:spLocks noChangeAspect="1" noChangeArrowheads="1" noTextEdit="1"/>
          </p:cNvSpPr>
          <p:nvPr/>
        </p:nvSpPr>
        <p:spPr bwMode="auto">
          <a:xfrm>
            <a:off x="1981201" y="2266959"/>
            <a:ext cx="4800601" cy="3689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3" name="Freeform 7"/>
          <p:cNvSpPr>
            <a:spLocks/>
          </p:cNvSpPr>
          <p:nvPr/>
        </p:nvSpPr>
        <p:spPr bwMode="auto">
          <a:xfrm>
            <a:off x="2054226" y="5143521"/>
            <a:ext cx="4605338" cy="568327"/>
          </a:xfrm>
          <a:custGeom>
            <a:avLst/>
            <a:gdLst>
              <a:gd name="T0" fmla="*/ 213 w 2901"/>
              <a:gd name="T1" fmla="*/ 351 h 358"/>
              <a:gd name="T2" fmla="*/ 0 w 2901"/>
              <a:gd name="T3" fmla="*/ 333 h 358"/>
              <a:gd name="T4" fmla="*/ 0 w 2901"/>
              <a:gd name="T5" fmla="*/ 0 h 358"/>
              <a:gd name="T6" fmla="*/ 2901 w 2901"/>
              <a:gd name="T7" fmla="*/ 0 h 358"/>
              <a:gd name="T8" fmla="*/ 2901 w 2901"/>
              <a:gd name="T9" fmla="*/ 298 h 358"/>
              <a:gd name="T10" fmla="*/ 2652 w 2901"/>
              <a:gd name="T11" fmla="*/ 330 h 358"/>
              <a:gd name="T12" fmla="*/ 2403 w 2901"/>
              <a:gd name="T13" fmla="*/ 204 h 358"/>
              <a:gd name="T14" fmla="*/ 2221 w 2901"/>
              <a:gd name="T15" fmla="*/ 316 h 358"/>
              <a:gd name="T16" fmla="*/ 2032 w 2901"/>
              <a:gd name="T17" fmla="*/ 260 h 358"/>
              <a:gd name="T18" fmla="*/ 1843 w 2901"/>
              <a:gd name="T19" fmla="*/ 316 h 358"/>
              <a:gd name="T20" fmla="*/ 1660 w 2901"/>
              <a:gd name="T21" fmla="*/ 242 h 358"/>
              <a:gd name="T22" fmla="*/ 1517 w 2901"/>
              <a:gd name="T23" fmla="*/ 326 h 358"/>
              <a:gd name="T24" fmla="*/ 1394 w 2901"/>
              <a:gd name="T25" fmla="*/ 249 h 358"/>
              <a:gd name="T26" fmla="*/ 1251 w 2901"/>
              <a:gd name="T27" fmla="*/ 295 h 358"/>
              <a:gd name="T28" fmla="*/ 1124 w 2901"/>
              <a:gd name="T29" fmla="*/ 242 h 358"/>
              <a:gd name="T30" fmla="*/ 974 w 2901"/>
              <a:gd name="T31" fmla="*/ 358 h 358"/>
              <a:gd name="T32" fmla="*/ 851 w 2901"/>
              <a:gd name="T33" fmla="*/ 256 h 358"/>
              <a:gd name="T34" fmla="*/ 690 w 2901"/>
              <a:gd name="T35" fmla="*/ 312 h 358"/>
              <a:gd name="T36" fmla="*/ 455 w 2901"/>
              <a:gd name="T37" fmla="*/ 256 h 358"/>
              <a:gd name="T38" fmla="*/ 213 w 2901"/>
              <a:gd name="T39" fmla="*/ 351 h 358"/>
              <a:gd name="T40" fmla="*/ 213 w 2901"/>
              <a:gd name="T41" fmla="*/ 351 h 35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901"/>
              <a:gd name="T64" fmla="*/ 0 h 358"/>
              <a:gd name="T65" fmla="*/ 2901 w 2901"/>
              <a:gd name="T66" fmla="*/ 358 h 35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901" h="358">
                <a:moveTo>
                  <a:pt x="213" y="351"/>
                </a:moveTo>
                <a:lnTo>
                  <a:pt x="0" y="333"/>
                </a:lnTo>
                <a:lnTo>
                  <a:pt x="0" y="0"/>
                </a:lnTo>
                <a:lnTo>
                  <a:pt x="2901" y="0"/>
                </a:lnTo>
                <a:lnTo>
                  <a:pt x="2901" y="298"/>
                </a:lnTo>
                <a:lnTo>
                  <a:pt x="2652" y="330"/>
                </a:lnTo>
                <a:lnTo>
                  <a:pt x="2403" y="204"/>
                </a:lnTo>
                <a:lnTo>
                  <a:pt x="2221" y="316"/>
                </a:lnTo>
                <a:lnTo>
                  <a:pt x="2032" y="260"/>
                </a:lnTo>
                <a:lnTo>
                  <a:pt x="1843" y="316"/>
                </a:lnTo>
                <a:lnTo>
                  <a:pt x="1660" y="242"/>
                </a:lnTo>
                <a:lnTo>
                  <a:pt x="1517" y="326"/>
                </a:lnTo>
                <a:lnTo>
                  <a:pt x="1394" y="249"/>
                </a:lnTo>
                <a:lnTo>
                  <a:pt x="1251" y="295"/>
                </a:lnTo>
                <a:lnTo>
                  <a:pt x="1124" y="242"/>
                </a:lnTo>
                <a:lnTo>
                  <a:pt x="974" y="358"/>
                </a:lnTo>
                <a:lnTo>
                  <a:pt x="851" y="256"/>
                </a:lnTo>
                <a:lnTo>
                  <a:pt x="690" y="312"/>
                </a:lnTo>
                <a:lnTo>
                  <a:pt x="455" y="256"/>
                </a:lnTo>
                <a:lnTo>
                  <a:pt x="213" y="351"/>
                </a:lnTo>
                <a:close/>
              </a:path>
            </a:pathLst>
          </a:custGeom>
          <a:solidFill>
            <a:srgbClr val="CCCCCC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4" name="Freeform 8"/>
          <p:cNvSpPr>
            <a:spLocks/>
          </p:cNvSpPr>
          <p:nvPr/>
        </p:nvSpPr>
        <p:spPr bwMode="auto">
          <a:xfrm>
            <a:off x="2054226" y="5143521"/>
            <a:ext cx="4605338" cy="568327"/>
          </a:xfrm>
          <a:custGeom>
            <a:avLst/>
            <a:gdLst>
              <a:gd name="T0" fmla="*/ 213 w 2901"/>
              <a:gd name="T1" fmla="*/ 351 h 358"/>
              <a:gd name="T2" fmla="*/ 0 w 2901"/>
              <a:gd name="T3" fmla="*/ 333 h 358"/>
              <a:gd name="T4" fmla="*/ 0 w 2901"/>
              <a:gd name="T5" fmla="*/ 0 h 358"/>
              <a:gd name="T6" fmla="*/ 2901 w 2901"/>
              <a:gd name="T7" fmla="*/ 0 h 358"/>
              <a:gd name="T8" fmla="*/ 2901 w 2901"/>
              <a:gd name="T9" fmla="*/ 298 h 358"/>
              <a:gd name="T10" fmla="*/ 2652 w 2901"/>
              <a:gd name="T11" fmla="*/ 330 h 358"/>
              <a:gd name="T12" fmla="*/ 2403 w 2901"/>
              <a:gd name="T13" fmla="*/ 204 h 358"/>
              <a:gd name="T14" fmla="*/ 2221 w 2901"/>
              <a:gd name="T15" fmla="*/ 316 h 358"/>
              <a:gd name="T16" fmla="*/ 2032 w 2901"/>
              <a:gd name="T17" fmla="*/ 260 h 358"/>
              <a:gd name="T18" fmla="*/ 1843 w 2901"/>
              <a:gd name="T19" fmla="*/ 316 h 358"/>
              <a:gd name="T20" fmla="*/ 1660 w 2901"/>
              <a:gd name="T21" fmla="*/ 242 h 358"/>
              <a:gd name="T22" fmla="*/ 1517 w 2901"/>
              <a:gd name="T23" fmla="*/ 326 h 358"/>
              <a:gd name="T24" fmla="*/ 1394 w 2901"/>
              <a:gd name="T25" fmla="*/ 249 h 358"/>
              <a:gd name="T26" fmla="*/ 1251 w 2901"/>
              <a:gd name="T27" fmla="*/ 295 h 358"/>
              <a:gd name="T28" fmla="*/ 1124 w 2901"/>
              <a:gd name="T29" fmla="*/ 242 h 358"/>
              <a:gd name="T30" fmla="*/ 974 w 2901"/>
              <a:gd name="T31" fmla="*/ 358 h 358"/>
              <a:gd name="T32" fmla="*/ 851 w 2901"/>
              <a:gd name="T33" fmla="*/ 256 h 358"/>
              <a:gd name="T34" fmla="*/ 690 w 2901"/>
              <a:gd name="T35" fmla="*/ 312 h 358"/>
              <a:gd name="T36" fmla="*/ 455 w 2901"/>
              <a:gd name="T37" fmla="*/ 256 h 358"/>
              <a:gd name="T38" fmla="*/ 213 w 2901"/>
              <a:gd name="T39" fmla="*/ 351 h 358"/>
              <a:gd name="T40" fmla="*/ 213 w 2901"/>
              <a:gd name="T41" fmla="*/ 351 h 35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901"/>
              <a:gd name="T64" fmla="*/ 0 h 358"/>
              <a:gd name="T65" fmla="*/ 2901 w 2901"/>
              <a:gd name="T66" fmla="*/ 358 h 35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901" h="358">
                <a:moveTo>
                  <a:pt x="213" y="351"/>
                </a:moveTo>
                <a:lnTo>
                  <a:pt x="0" y="333"/>
                </a:lnTo>
                <a:lnTo>
                  <a:pt x="0" y="0"/>
                </a:lnTo>
                <a:lnTo>
                  <a:pt x="2901" y="0"/>
                </a:lnTo>
                <a:lnTo>
                  <a:pt x="2901" y="298"/>
                </a:lnTo>
                <a:lnTo>
                  <a:pt x="2652" y="330"/>
                </a:lnTo>
                <a:lnTo>
                  <a:pt x="2403" y="204"/>
                </a:lnTo>
                <a:lnTo>
                  <a:pt x="2221" y="316"/>
                </a:lnTo>
                <a:lnTo>
                  <a:pt x="2032" y="260"/>
                </a:lnTo>
                <a:lnTo>
                  <a:pt x="1843" y="316"/>
                </a:lnTo>
                <a:lnTo>
                  <a:pt x="1660" y="242"/>
                </a:lnTo>
                <a:lnTo>
                  <a:pt x="1517" y="326"/>
                </a:lnTo>
                <a:lnTo>
                  <a:pt x="1394" y="249"/>
                </a:lnTo>
                <a:lnTo>
                  <a:pt x="1251" y="295"/>
                </a:lnTo>
                <a:lnTo>
                  <a:pt x="1124" y="242"/>
                </a:lnTo>
                <a:lnTo>
                  <a:pt x="974" y="358"/>
                </a:lnTo>
                <a:lnTo>
                  <a:pt x="851" y="256"/>
                </a:lnTo>
                <a:lnTo>
                  <a:pt x="690" y="312"/>
                </a:lnTo>
                <a:lnTo>
                  <a:pt x="455" y="256"/>
                </a:lnTo>
                <a:lnTo>
                  <a:pt x="213" y="351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5" name="Freeform 9"/>
          <p:cNvSpPr>
            <a:spLocks/>
          </p:cNvSpPr>
          <p:nvPr/>
        </p:nvSpPr>
        <p:spPr bwMode="auto">
          <a:xfrm>
            <a:off x="2054226" y="5600723"/>
            <a:ext cx="4605338" cy="344489"/>
          </a:xfrm>
          <a:custGeom>
            <a:avLst/>
            <a:gdLst>
              <a:gd name="T0" fmla="*/ 234 w 2901"/>
              <a:gd name="T1" fmla="*/ 143 h 217"/>
              <a:gd name="T2" fmla="*/ 0 w 2901"/>
              <a:gd name="T3" fmla="*/ 129 h 217"/>
              <a:gd name="T4" fmla="*/ 0 w 2901"/>
              <a:gd name="T5" fmla="*/ 217 h 217"/>
              <a:gd name="T6" fmla="*/ 2901 w 2901"/>
              <a:gd name="T7" fmla="*/ 217 h 217"/>
              <a:gd name="T8" fmla="*/ 2901 w 2901"/>
              <a:gd name="T9" fmla="*/ 80 h 217"/>
              <a:gd name="T10" fmla="*/ 2635 w 2901"/>
              <a:gd name="T11" fmla="*/ 115 h 217"/>
              <a:gd name="T12" fmla="*/ 2407 w 2901"/>
              <a:gd name="T13" fmla="*/ 0 h 217"/>
              <a:gd name="T14" fmla="*/ 2225 w 2901"/>
              <a:gd name="T15" fmla="*/ 112 h 217"/>
              <a:gd name="T16" fmla="*/ 2035 w 2901"/>
              <a:gd name="T17" fmla="*/ 56 h 217"/>
              <a:gd name="T18" fmla="*/ 1843 w 2901"/>
              <a:gd name="T19" fmla="*/ 108 h 217"/>
              <a:gd name="T20" fmla="*/ 1664 w 2901"/>
              <a:gd name="T21" fmla="*/ 38 h 217"/>
              <a:gd name="T22" fmla="*/ 1520 w 2901"/>
              <a:gd name="T23" fmla="*/ 122 h 217"/>
              <a:gd name="T24" fmla="*/ 1398 w 2901"/>
              <a:gd name="T25" fmla="*/ 45 h 217"/>
              <a:gd name="T26" fmla="*/ 1254 w 2901"/>
              <a:gd name="T27" fmla="*/ 91 h 217"/>
              <a:gd name="T28" fmla="*/ 1128 w 2901"/>
              <a:gd name="T29" fmla="*/ 38 h 217"/>
              <a:gd name="T30" fmla="*/ 977 w 2901"/>
              <a:gd name="T31" fmla="*/ 154 h 217"/>
              <a:gd name="T32" fmla="*/ 855 w 2901"/>
              <a:gd name="T33" fmla="*/ 49 h 217"/>
              <a:gd name="T34" fmla="*/ 693 w 2901"/>
              <a:gd name="T35" fmla="*/ 108 h 217"/>
              <a:gd name="T36" fmla="*/ 459 w 2901"/>
              <a:gd name="T37" fmla="*/ 49 h 217"/>
              <a:gd name="T38" fmla="*/ 234 w 2901"/>
              <a:gd name="T39" fmla="*/ 147 h 217"/>
              <a:gd name="T40" fmla="*/ 234 w 2901"/>
              <a:gd name="T41" fmla="*/ 147 h 217"/>
              <a:gd name="T42" fmla="*/ 234 w 2901"/>
              <a:gd name="T43" fmla="*/ 143 h 21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901"/>
              <a:gd name="T67" fmla="*/ 0 h 217"/>
              <a:gd name="T68" fmla="*/ 2901 w 2901"/>
              <a:gd name="T69" fmla="*/ 217 h 217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901" h="217">
                <a:moveTo>
                  <a:pt x="234" y="143"/>
                </a:moveTo>
                <a:lnTo>
                  <a:pt x="0" y="129"/>
                </a:lnTo>
                <a:lnTo>
                  <a:pt x="0" y="217"/>
                </a:lnTo>
                <a:lnTo>
                  <a:pt x="2901" y="217"/>
                </a:lnTo>
                <a:lnTo>
                  <a:pt x="2901" y="80"/>
                </a:lnTo>
                <a:lnTo>
                  <a:pt x="2635" y="115"/>
                </a:lnTo>
                <a:lnTo>
                  <a:pt x="2407" y="0"/>
                </a:lnTo>
                <a:lnTo>
                  <a:pt x="2225" y="112"/>
                </a:lnTo>
                <a:lnTo>
                  <a:pt x="2035" y="56"/>
                </a:lnTo>
                <a:lnTo>
                  <a:pt x="1843" y="108"/>
                </a:lnTo>
                <a:lnTo>
                  <a:pt x="1664" y="38"/>
                </a:lnTo>
                <a:lnTo>
                  <a:pt x="1520" y="122"/>
                </a:lnTo>
                <a:lnTo>
                  <a:pt x="1398" y="45"/>
                </a:lnTo>
                <a:lnTo>
                  <a:pt x="1254" y="91"/>
                </a:lnTo>
                <a:lnTo>
                  <a:pt x="1128" y="38"/>
                </a:lnTo>
                <a:lnTo>
                  <a:pt x="977" y="154"/>
                </a:lnTo>
                <a:lnTo>
                  <a:pt x="855" y="49"/>
                </a:lnTo>
                <a:lnTo>
                  <a:pt x="693" y="108"/>
                </a:lnTo>
                <a:lnTo>
                  <a:pt x="459" y="49"/>
                </a:lnTo>
                <a:lnTo>
                  <a:pt x="234" y="147"/>
                </a:lnTo>
                <a:lnTo>
                  <a:pt x="234" y="143"/>
                </a:lnTo>
                <a:close/>
              </a:path>
            </a:pathLst>
          </a:custGeom>
          <a:solidFill>
            <a:srgbClr val="CCCCCC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6" name="Freeform 10"/>
          <p:cNvSpPr>
            <a:spLocks/>
          </p:cNvSpPr>
          <p:nvPr/>
        </p:nvSpPr>
        <p:spPr bwMode="auto">
          <a:xfrm>
            <a:off x="2054226" y="5600723"/>
            <a:ext cx="4605338" cy="344489"/>
          </a:xfrm>
          <a:custGeom>
            <a:avLst/>
            <a:gdLst>
              <a:gd name="T0" fmla="*/ 234 w 2901"/>
              <a:gd name="T1" fmla="*/ 143 h 217"/>
              <a:gd name="T2" fmla="*/ 0 w 2901"/>
              <a:gd name="T3" fmla="*/ 129 h 217"/>
              <a:gd name="T4" fmla="*/ 0 w 2901"/>
              <a:gd name="T5" fmla="*/ 217 h 217"/>
              <a:gd name="T6" fmla="*/ 2901 w 2901"/>
              <a:gd name="T7" fmla="*/ 217 h 217"/>
              <a:gd name="T8" fmla="*/ 2901 w 2901"/>
              <a:gd name="T9" fmla="*/ 80 h 217"/>
              <a:gd name="T10" fmla="*/ 2635 w 2901"/>
              <a:gd name="T11" fmla="*/ 115 h 217"/>
              <a:gd name="T12" fmla="*/ 2407 w 2901"/>
              <a:gd name="T13" fmla="*/ 0 h 217"/>
              <a:gd name="T14" fmla="*/ 2225 w 2901"/>
              <a:gd name="T15" fmla="*/ 112 h 217"/>
              <a:gd name="T16" fmla="*/ 2035 w 2901"/>
              <a:gd name="T17" fmla="*/ 56 h 217"/>
              <a:gd name="T18" fmla="*/ 1843 w 2901"/>
              <a:gd name="T19" fmla="*/ 108 h 217"/>
              <a:gd name="T20" fmla="*/ 1664 w 2901"/>
              <a:gd name="T21" fmla="*/ 38 h 217"/>
              <a:gd name="T22" fmla="*/ 1520 w 2901"/>
              <a:gd name="T23" fmla="*/ 122 h 217"/>
              <a:gd name="T24" fmla="*/ 1398 w 2901"/>
              <a:gd name="T25" fmla="*/ 45 h 217"/>
              <a:gd name="T26" fmla="*/ 1254 w 2901"/>
              <a:gd name="T27" fmla="*/ 91 h 217"/>
              <a:gd name="T28" fmla="*/ 1128 w 2901"/>
              <a:gd name="T29" fmla="*/ 38 h 217"/>
              <a:gd name="T30" fmla="*/ 977 w 2901"/>
              <a:gd name="T31" fmla="*/ 154 h 217"/>
              <a:gd name="T32" fmla="*/ 855 w 2901"/>
              <a:gd name="T33" fmla="*/ 49 h 217"/>
              <a:gd name="T34" fmla="*/ 693 w 2901"/>
              <a:gd name="T35" fmla="*/ 108 h 217"/>
              <a:gd name="T36" fmla="*/ 459 w 2901"/>
              <a:gd name="T37" fmla="*/ 49 h 217"/>
              <a:gd name="T38" fmla="*/ 234 w 2901"/>
              <a:gd name="T39" fmla="*/ 147 h 217"/>
              <a:gd name="T40" fmla="*/ 234 w 2901"/>
              <a:gd name="T41" fmla="*/ 147 h 21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901"/>
              <a:gd name="T64" fmla="*/ 0 h 217"/>
              <a:gd name="T65" fmla="*/ 2901 w 2901"/>
              <a:gd name="T66" fmla="*/ 217 h 21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901" h="217">
                <a:moveTo>
                  <a:pt x="234" y="143"/>
                </a:moveTo>
                <a:lnTo>
                  <a:pt x="0" y="129"/>
                </a:lnTo>
                <a:lnTo>
                  <a:pt x="0" y="217"/>
                </a:lnTo>
                <a:lnTo>
                  <a:pt x="2901" y="217"/>
                </a:lnTo>
                <a:lnTo>
                  <a:pt x="2901" y="80"/>
                </a:lnTo>
                <a:lnTo>
                  <a:pt x="2635" y="115"/>
                </a:lnTo>
                <a:lnTo>
                  <a:pt x="2407" y="0"/>
                </a:lnTo>
                <a:lnTo>
                  <a:pt x="2225" y="112"/>
                </a:lnTo>
                <a:lnTo>
                  <a:pt x="2035" y="56"/>
                </a:lnTo>
                <a:lnTo>
                  <a:pt x="1843" y="108"/>
                </a:lnTo>
                <a:lnTo>
                  <a:pt x="1664" y="38"/>
                </a:lnTo>
                <a:lnTo>
                  <a:pt x="1520" y="122"/>
                </a:lnTo>
                <a:lnTo>
                  <a:pt x="1398" y="45"/>
                </a:lnTo>
                <a:lnTo>
                  <a:pt x="1254" y="91"/>
                </a:lnTo>
                <a:lnTo>
                  <a:pt x="1128" y="38"/>
                </a:lnTo>
                <a:lnTo>
                  <a:pt x="977" y="154"/>
                </a:lnTo>
                <a:lnTo>
                  <a:pt x="855" y="49"/>
                </a:lnTo>
                <a:lnTo>
                  <a:pt x="693" y="108"/>
                </a:lnTo>
                <a:lnTo>
                  <a:pt x="459" y="49"/>
                </a:lnTo>
                <a:lnTo>
                  <a:pt x="234" y="147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3644901" y="4821257"/>
            <a:ext cx="1524000" cy="255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 b="0">
                <a:solidFill>
                  <a:srgbClr val="000000"/>
                </a:solidFill>
              </a:rPr>
              <a:t>Options (variable)</a:t>
            </a:r>
            <a:endParaRPr lang="en-US"/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4173539" y="5260996"/>
            <a:ext cx="473075" cy="255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 b="0">
                <a:solidFill>
                  <a:srgbClr val="000000"/>
                </a:solidFill>
              </a:rPr>
              <a:t>Data</a:t>
            </a:r>
            <a:endParaRPr lang="en-US"/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2771776" y="4386280"/>
            <a:ext cx="968375" cy="255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 b="0">
                <a:solidFill>
                  <a:srgbClr val="000000"/>
                </a:solidFill>
              </a:rPr>
              <a:t>Checksum</a:t>
            </a:r>
            <a:endParaRPr lang="en-US"/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2898776" y="2633673"/>
            <a:ext cx="635000" cy="228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 b="0" dirty="0" err="1" smtClean="0">
                <a:solidFill>
                  <a:schemeClr val="bg1"/>
                </a:solidFill>
              </a:rPr>
              <a:t>SrcPort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5202239" y="2633673"/>
            <a:ext cx="635000" cy="228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 b="0">
                <a:solidFill>
                  <a:schemeClr val="bg1"/>
                </a:solidFill>
              </a:rPr>
              <a:t>DstPort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2098676" y="3941778"/>
            <a:ext cx="695325" cy="255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 b="0">
                <a:solidFill>
                  <a:srgbClr val="000000"/>
                </a:solidFill>
              </a:rPr>
              <a:t>HdrLen</a:t>
            </a:r>
            <a:endParaRPr lang="en-US"/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3076576" y="3935428"/>
            <a:ext cx="188913" cy="255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 b="0">
                <a:solidFill>
                  <a:srgbClr val="000000"/>
                </a:solidFill>
              </a:rPr>
              <a:t>0</a:t>
            </a:r>
            <a:endParaRPr lang="en-US"/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3733801" y="3935428"/>
            <a:ext cx="533400" cy="255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 b="0">
                <a:solidFill>
                  <a:srgbClr val="000000"/>
                </a:solidFill>
              </a:rPr>
              <a:t>Flags</a:t>
            </a:r>
            <a:endParaRPr lang="en-US"/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5246689" y="4386280"/>
            <a:ext cx="622300" cy="255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 b="0">
                <a:solidFill>
                  <a:srgbClr val="000000"/>
                </a:solidFill>
              </a:rPr>
              <a:t>UrgPtr</a:t>
            </a:r>
            <a:endParaRPr lang="en-US"/>
          </a:p>
        </p:txBody>
      </p:sp>
      <p:sp>
        <p:nvSpPr>
          <p:cNvPr id="39956" name="Rectangle 20"/>
          <p:cNvSpPr>
            <a:spLocks noChangeArrowheads="1"/>
          </p:cNvSpPr>
          <p:nvPr/>
        </p:nvSpPr>
        <p:spPr bwMode="auto">
          <a:xfrm>
            <a:off x="4740277" y="3935428"/>
            <a:ext cx="1612900" cy="255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 b="0">
                <a:solidFill>
                  <a:srgbClr val="000000"/>
                </a:solidFill>
              </a:rPr>
              <a:t>AdvertisedWindow</a:t>
            </a:r>
            <a:endParaRPr lang="en-US"/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3744914" y="3055950"/>
            <a:ext cx="1312863" cy="255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 b="0" dirty="0" err="1">
                <a:solidFill>
                  <a:srgbClr val="000000"/>
                </a:solidFill>
              </a:rPr>
              <a:t>SequenceNum</a:t>
            </a:r>
            <a:endParaRPr lang="en-US" dirty="0"/>
          </a:p>
        </p:txBody>
      </p:sp>
      <p:sp>
        <p:nvSpPr>
          <p:cNvPr id="39958" name="Rectangle 22"/>
          <p:cNvSpPr>
            <a:spLocks noChangeArrowheads="1"/>
          </p:cNvSpPr>
          <p:nvPr/>
        </p:nvSpPr>
        <p:spPr bwMode="auto">
          <a:xfrm>
            <a:off x="3633789" y="3484576"/>
            <a:ext cx="1479550" cy="255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 b="0">
                <a:solidFill>
                  <a:srgbClr val="000000"/>
                </a:solidFill>
              </a:rPr>
              <a:t>Acknowledgment</a:t>
            </a:r>
            <a:endParaRPr lang="en-US"/>
          </a:p>
        </p:txBody>
      </p:sp>
      <p:sp>
        <p:nvSpPr>
          <p:cNvPr id="39959" name="Freeform 23"/>
          <p:cNvSpPr>
            <a:spLocks/>
          </p:cNvSpPr>
          <p:nvPr/>
        </p:nvSpPr>
        <p:spPr bwMode="auto">
          <a:xfrm>
            <a:off x="2054226" y="2533660"/>
            <a:ext cx="4605338" cy="2609861"/>
          </a:xfrm>
          <a:custGeom>
            <a:avLst/>
            <a:gdLst>
              <a:gd name="T0" fmla="*/ 2901 w 2901"/>
              <a:gd name="T1" fmla="*/ 1644 h 1644"/>
              <a:gd name="T2" fmla="*/ 2901 w 2901"/>
              <a:gd name="T3" fmla="*/ 0 h 1644"/>
              <a:gd name="T4" fmla="*/ 0 w 2901"/>
              <a:gd name="T5" fmla="*/ 0 h 1644"/>
              <a:gd name="T6" fmla="*/ 0 w 2901"/>
              <a:gd name="T7" fmla="*/ 1644 h 1644"/>
              <a:gd name="T8" fmla="*/ 0 60000 65536"/>
              <a:gd name="T9" fmla="*/ 0 60000 65536"/>
              <a:gd name="T10" fmla="*/ 0 60000 65536"/>
              <a:gd name="T11" fmla="*/ 0 60000 65536"/>
              <a:gd name="T12" fmla="*/ 0 w 2901"/>
              <a:gd name="T13" fmla="*/ 0 h 1644"/>
              <a:gd name="T14" fmla="*/ 2901 w 2901"/>
              <a:gd name="T15" fmla="*/ 1644 h 16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01" h="1644">
                <a:moveTo>
                  <a:pt x="2901" y="1644"/>
                </a:moveTo>
                <a:lnTo>
                  <a:pt x="2901" y="0"/>
                </a:lnTo>
                <a:lnTo>
                  <a:pt x="0" y="0"/>
                </a:lnTo>
                <a:lnTo>
                  <a:pt x="0" y="1644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0" name="Line 24"/>
          <p:cNvSpPr>
            <a:spLocks noChangeShapeType="1"/>
          </p:cNvSpPr>
          <p:nvPr/>
        </p:nvSpPr>
        <p:spPr bwMode="auto">
          <a:xfrm>
            <a:off x="4356101" y="2533660"/>
            <a:ext cx="1588" cy="42862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1" name="Line 25"/>
          <p:cNvSpPr>
            <a:spLocks noChangeShapeType="1"/>
          </p:cNvSpPr>
          <p:nvPr/>
        </p:nvSpPr>
        <p:spPr bwMode="auto">
          <a:xfrm>
            <a:off x="4356101" y="3813190"/>
            <a:ext cx="1588" cy="901704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2" name="Line 26"/>
          <p:cNvSpPr>
            <a:spLocks noChangeShapeType="1"/>
          </p:cNvSpPr>
          <p:nvPr/>
        </p:nvSpPr>
        <p:spPr bwMode="auto">
          <a:xfrm>
            <a:off x="2054226" y="2962287"/>
            <a:ext cx="4605338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3" name="Line 27"/>
          <p:cNvSpPr>
            <a:spLocks noChangeShapeType="1"/>
          </p:cNvSpPr>
          <p:nvPr/>
        </p:nvSpPr>
        <p:spPr bwMode="auto">
          <a:xfrm>
            <a:off x="2054226" y="3386151"/>
            <a:ext cx="4605338" cy="47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4" name="Line 28"/>
          <p:cNvSpPr>
            <a:spLocks noChangeShapeType="1"/>
          </p:cNvSpPr>
          <p:nvPr/>
        </p:nvSpPr>
        <p:spPr bwMode="auto">
          <a:xfrm>
            <a:off x="2054226" y="3813190"/>
            <a:ext cx="4605338" cy="63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5" name="Line 29"/>
          <p:cNvSpPr>
            <a:spLocks noChangeShapeType="1"/>
          </p:cNvSpPr>
          <p:nvPr/>
        </p:nvSpPr>
        <p:spPr bwMode="auto">
          <a:xfrm>
            <a:off x="2054226" y="4286267"/>
            <a:ext cx="4605338" cy="63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6" name="Line 30"/>
          <p:cNvSpPr>
            <a:spLocks noChangeShapeType="1"/>
          </p:cNvSpPr>
          <p:nvPr/>
        </p:nvSpPr>
        <p:spPr bwMode="auto">
          <a:xfrm>
            <a:off x="2054226" y="4714894"/>
            <a:ext cx="4605338" cy="63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7" name="Line 31"/>
          <p:cNvSpPr>
            <a:spLocks noChangeShapeType="1"/>
          </p:cNvSpPr>
          <p:nvPr/>
        </p:nvSpPr>
        <p:spPr bwMode="auto">
          <a:xfrm>
            <a:off x="2054226" y="5143521"/>
            <a:ext cx="4605338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8" name="Line 32"/>
          <p:cNvSpPr>
            <a:spLocks noChangeShapeType="1"/>
          </p:cNvSpPr>
          <p:nvPr/>
        </p:nvSpPr>
        <p:spPr bwMode="auto">
          <a:xfrm>
            <a:off x="3549651" y="3813190"/>
            <a:ext cx="6350" cy="47942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2743201" y="3813190"/>
            <a:ext cx="1588" cy="47307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70" name="Rectangle 34"/>
          <p:cNvSpPr>
            <a:spLocks noChangeArrowheads="1"/>
          </p:cNvSpPr>
          <p:nvPr/>
        </p:nvSpPr>
        <p:spPr bwMode="auto">
          <a:xfrm>
            <a:off x="1998664" y="2271722"/>
            <a:ext cx="188913" cy="255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 b="0">
                <a:solidFill>
                  <a:srgbClr val="000000"/>
                </a:solidFill>
              </a:rPr>
              <a:t>0</a:t>
            </a:r>
            <a:endParaRPr lang="en-US"/>
          </a:p>
        </p:txBody>
      </p:sp>
      <p:sp>
        <p:nvSpPr>
          <p:cNvPr id="39971" name="Rectangle 35"/>
          <p:cNvSpPr>
            <a:spLocks noChangeArrowheads="1"/>
          </p:cNvSpPr>
          <p:nvPr/>
        </p:nvSpPr>
        <p:spPr bwMode="auto">
          <a:xfrm>
            <a:off x="2693989" y="2271722"/>
            <a:ext cx="188913" cy="255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 b="0">
                <a:solidFill>
                  <a:srgbClr val="000000"/>
                </a:solidFill>
              </a:rPr>
              <a:t>4</a:t>
            </a:r>
            <a:endParaRPr lang="en-US"/>
          </a:p>
        </p:txBody>
      </p:sp>
      <p:sp>
        <p:nvSpPr>
          <p:cNvPr id="39972" name="Rectangle 36"/>
          <p:cNvSpPr>
            <a:spLocks noChangeArrowheads="1"/>
          </p:cNvSpPr>
          <p:nvPr/>
        </p:nvSpPr>
        <p:spPr bwMode="auto">
          <a:xfrm>
            <a:off x="3471864" y="2266959"/>
            <a:ext cx="295275" cy="255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 b="0">
                <a:solidFill>
                  <a:srgbClr val="000000"/>
                </a:solidFill>
              </a:rPr>
              <a:t>10</a:t>
            </a:r>
            <a:endParaRPr lang="en-US"/>
          </a:p>
        </p:txBody>
      </p:sp>
      <p:sp>
        <p:nvSpPr>
          <p:cNvPr id="39973" name="Rectangle 37"/>
          <p:cNvSpPr>
            <a:spLocks noChangeArrowheads="1"/>
          </p:cNvSpPr>
          <p:nvPr/>
        </p:nvSpPr>
        <p:spPr bwMode="auto">
          <a:xfrm>
            <a:off x="4251326" y="2271722"/>
            <a:ext cx="295275" cy="255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 b="0">
                <a:solidFill>
                  <a:srgbClr val="000000"/>
                </a:solidFill>
              </a:rPr>
              <a:t>16</a:t>
            </a:r>
            <a:endParaRPr lang="en-US"/>
          </a:p>
        </p:txBody>
      </p:sp>
      <p:sp>
        <p:nvSpPr>
          <p:cNvPr id="39974" name="Rectangle 38"/>
          <p:cNvSpPr>
            <a:spLocks noChangeArrowheads="1"/>
          </p:cNvSpPr>
          <p:nvPr/>
        </p:nvSpPr>
        <p:spPr bwMode="auto">
          <a:xfrm>
            <a:off x="6553202" y="2271722"/>
            <a:ext cx="295275" cy="255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 b="0">
                <a:solidFill>
                  <a:srgbClr val="000000"/>
                </a:solidFill>
              </a:rPr>
              <a:t>31</a:t>
            </a:r>
            <a:endParaRPr lang="en-US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32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7500" y="6248400"/>
            <a:ext cx="5332413" cy="457200"/>
          </a:xfrm>
        </p:spPr>
        <p:txBody>
          <a:bodyPr anchor="ctr" anchorCtr="0"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</a:t>
            </a:r>
            <a:r>
              <a:rPr lang="en-US" b="0" dirty="0" smtClean="0">
                <a:latin typeface="+mj-lt"/>
              </a:rPr>
              <a:t>: Transport Protocols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89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3-way handshake details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We could abbreviate this setup, but it was chosen to be robust, especially against delayed duplicates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Three-way handshake </a:t>
            </a:r>
            <a:r>
              <a:rPr lang="en-US" dirty="0" smtClean="0"/>
              <a:t>first described </a:t>
            </a:r>
            <a:r>
              <a:rPr lang="en-US" dirty="0" err="1" smtClean="0"/>
              <a:t>inTomlinson</a:t>
            </a:r>
            <a:r>
              <a:rPr lang="en-US" dirty="0" smtClean="0"/>
              <a:t> 1975</a:t>
            </a:r>
          </a:p>
          <a:p>
            <a:pPr lvl="3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/>
              <a:t>Choice of changing initial sequence numbers (</a:t>
            </a:r>
            <a:r>
              <a:rPr lang="en-US" dirty="0" err="1"/>
              <a:t>ISNs</a:t>
            </a:r>
            <a:r>
              <a:rPr lang="en-US" dirty="0"/>
              <a:t>) minimizes the chance of hosts that crash getting confused by a previous incarnation of a </a:t>
            </a:r>
            <a:r>
              <a:rPr lang="en-US" dirty="0" smtClean="0"/>
              <a:t>connection</a:t>
            </a:r>
          </a:p>
          <a:p>
            <a:pPr lvl="3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/>
              <a:t>How to choose </a:t>
            </a:r>
            <a:r>
              <a:rPr lang="en-US" dirty="0" err="1"/>
              <a:t>ISNs</a:t>
            </a:r>
            <a:r>
              <a:rPr lang="en-US" dirty="0"/>
              <a:t>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Maximize period between reuse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Minimize ability to guess (why</a:t>
            </a:r>
            <a:r>
              <a:rPr lang="en-US" dirty="0" smtClean="0"/>
              <a:t>?)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Random works OK, as in Project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33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7500" y="6248400"/>
            <a:ext cx="5332413" cy="457200"/>
          </a:xfrm>
        </p:spPr>
        <p:txBody>
          <a:bodyPr anchor="ctr" anchorCtr="0"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</a:t>
            </a:r>
            <a:r>
              <a:rPr lang="en-US" b="0" dirty="0" smtClean="0">
                <a:latin typeface="+mj-lt"/>
              </a:rPr>
              <a:t>: Transport Protocols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985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3-way handshake in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1600200"/>
            <a:ext cx="8231187" cy="4085897"/>
          </a:xfrm>
        </p:spPr>
        <p:txBody>
          <a:bodyPr/>
          <a:lstStyle/>
          <a:p>
            <a:r>
              <a:rPr lang="en-US" dirty="0" smtClean="0"/>
              <a:t>Server: If in LISTEN and  SYN </a:t>
            </a:r>
            <a:r>
              <a:rPr lang="en-US" dirty="0"/>
              <a:t>arrives, </a:t>
            </a:r>
            <a:r>
              <a:rPr lang="en-US" dirty="0" smtClean="0"/>
              <a:t>then transition </a:t>
            </a:r>
            <a:r>
              <a:rPr lang="en-US" dirty="0"/>
              <a:t>to </a:t>
            </a:r>
            <a:r>
              <a:rPr lang="en-US" dirty="0" smtClean="0"/>
              <a:t>SYN_RCVD state, replying with ACK+SYN. </a:t>
            </a:r>
          </a:p>
          <a:p>
            <a:r>
              <a:rPr lang="en-US" dirty="0" smtClean="0"/>
              <a:t>Client: active open, send SYN </a:t>
            </a:r>
            <a:r>
              <a:rPr lang="en-US" dirty="0"/>
              <a:t>segment </a:t>
            </a:r>
            <a:r>
              <a:rPr lang="en-US" dirty="0" smtClean="0"/>
              <a:t>and transition to SYN_SENT. </a:t>
            </a:r>
          </a:p>
          <a:p>
            <a:r>
              <a:rPr lang="en-US" dirty="0" smtClean="0"/>
              <a:t>Arrival of SYN+ACK causes </a:t>
            </a:r>
            <a:r>
              <a:rPr lang="en-US" dirty="0"/>
              <a:t>the client to </a:t>
            </a:r>
            <a:r>
              <a:rPr lang="en-US" dirty="0" smtClean="0"/>
              <a:t>move to  </a:t>
            </a:r>
            <a:r>
              <a:rPr lang="en-US" dirty="0"/>
              <a:t>ESTABLISHED </a:t>
            </a:r>
            <a:r>
              <a:rPr lang="en-US" dirty="0" smtClean="0"/>
              <a:t>and send </a:t>
            </a:r>
            <a:r>
              <a:rPr lang="en-US" dirty="0"/>
              <a:t>an </a:t>
            </a:r>
            <a:r>
              <a:rPr lang="en-US" dirty="0" err="1" smtClean="0"/>
              <a:t>ack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this ACK arrives the server finally moves to the ESTABLISHED state.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34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CS 118: Transport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1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117" y="1651819"/>
            <a:ext cx="7875639" cy="4770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7452"/>
            <a:endParaRPr sz="1057" dirty="0">
              <a:latin typeface="Courier New"/>
              <a:cs typeface="Courier New"/>
            </a:endParaRPr>
          </a:p>
          <a:p>
            <a:pPr marL="225996" marR="200453" indent="-217337">
              <a:lnSpc>
                <a:spcPct val="105500"/>
              </a:lnSpc>
              <a:spcBef>
                <a:spcPts val="961"/>
              </a:spcBef>
              <a:buAutoNum type="arabicParenR"/>
              <a:tabLst>
                <a:tab pos="253272" algn="l"/>
              </a:tabLst>
            </a:pPr>
            <a:r>
              <a:rPr sz="2400" spc="7" dirty="0">
                <a:latin typeface="Courier New"/>
                <a:cs typeface="Courier New"/>
              </a:rPr>
              <a:t>Need timers anyway to get rid</a:t>
            </a:r>
            <a:r>
              <a:rPr sz="2400" spc="-37" dirty="0">
                <a:latin typeface="Courier New"/>
                <a:cs typeface="Courier New"/>
              </a:rPr>
              <a:t> </a:t>
            </a:r>
            <a:r>
              <a:rPr sz="2400" spc="7" dirty="0">
                <a:latin typeface="Courier New"/>
                <a:cs typeface="Courier New"/>
              </a:rPr>
              <a:t>of  connection state to dead</a:t>
            </a:r>
            <a:r>
              <a:rPr sz="2400" spc="-34" dirty="0">
                <a:latin typeface="Courier New"/>
                <a:cs typeface="Courier New"/>
              </a:rPr>
              <a:t> </a:t>
            </a:r>
            <a:r>
              <a:rPr sz="2400" spc="7" dirty="0">
                <a:latin typeface="Courier New"/>
                <a:cs typeface="Courier New"/>
              </a:rPr>
              <a:t>nodes.</a:t>
            </a:r>
            <a:endParaRPr sz="2400" dirty="0">
              <a:latin typeface="Courier New"/>
              <a:cs typeface="Courier New"/>
            </a:endParaRPr>
          </a:p>
          <a:p>
            <a:pPr marL="259766" marR="98278" indent="-230759">
              <a:lnSpc>
                <a:spcPct val="109700"/>
              </a:lnSpc>
              <a:spcBef>
                <a:spcPts val="747"/>
              </a:spcBef>
              <a:buAutoNum type="arabicParenR"/>
              <a:tabLst>
                <a:tab pos="274053" algn="l"/>
              </a:tabLst>
            </a:pPr>
            <a:r>
              <a:rPr sz="2400" spc="7" dirty="0">
                <a:latin typeface="Courier New"/>
                <a:cs typeface="Courier New"/>
              </a:rPr>
              <a:t>However, timer should be large</a:t>
            </a:r>
            <a:r>
              <a:rPr sz="2400" spc="-34" dirty="0">
                <a:latin typeface="Courier New"/>
                <a:cs typeface="Courier New"/>
              </a:rPr>
              <a:t> </a:t>
            </a:r>
            <a:r>
              <a:rPr sz="2400" spc="7" dirty="0">
                <a:latin typeface="Courier New"/>
                <a:cs typeface="Courier New"/>
              </a:rPr>
              <a:t>so  that "keepalive" hello overhead  is</a:t>
            </a:r>
            <a:r>
              <a:rPr sz="2400" spc="-58" dirty="0">
                <a:latin typeface="Courier New"/>
                <a:cs typeface="Courier New"/>
              </a:rPr>
              <a:t> </a:t>
            </a:r>
            <a:r>
              <a:rPr sz="2400" spc="7" dirty="0">
                <a:latin typeface="Courier New"/>
                <a:cs typeface="Courier New"/>
              </a:rPr>
              <a:t>low.</a:t>
            </a:r>
            <a:endParaRPr sz="2400" dirty="0">
              <a:latin typeface="Courier New"/>
              <a:cs typeface="Courier New"/>
            </a:endParaRPr>
          </a:p>
          <a:p>
            <a:pPr marL="314316" marR="384020" indent="-244613">
              <a:lnSpc>
                <a:spcPct val="105500"/>
              </a:lnSpc>
              <a:spcBef>
                <a:spcPts val="372"/>
              </a:spcBef>
              <a:buAutoNum type="arabicParenR"/>
              <a:tabLst>
                <a:tab pos="314750" algn="l"/>
              </a:tabLst>
            </a:pPr>
            <a:r>
              <a:rPr sz="2400" spc="7" dirty="0">
                <a:latin typeface="Courier New"/>
                <a:cs typeface="Courier New"/>
              </a:rPr>
              <a:t>If communication is working,  would prefer graceful</a:t>
            </a:r>
            <a:r>
              <a:rPr sz="2400" spc="-34" dirty="0">
                <a:latin typeface="Courier New"/>
                <a:cs typeface="Courier New"/>
              </a:rPr>
              <a:t> </a:t>
            </a:r>
            <a:r>
              <a:rPr sz="2400" spc="7" dirty="0">
                <a:latin typeface="Courier New"/>
                <a:cs typeface="Courier New"/>
              </a:rPr>
              <a:t>closing  (so receiver process knows  quickly) to long</a:t>
            </a:r>
            <a:r>
              <a:rPr sz="2400" spc="-41" dirty="0">
                <a:latin typeface="Courier New"/>
                <a:cs typeface="Courier New"/>
              </a:rPr>
              <a:t> </a:t>
            </a:r>
            <a:r>
              <a:rPr sz="2400" spc="7" dirty="0">
                <a:latin typeface="Courier New"/>
                <a:cs typeface="Courier New"/>
              </a:rPr>
              <a:t>timers.</a:t>
            </a:r>
            <a:endParaRPr sz="2400" dirty="0">
              <a:latin typeface="Courier New"/>
              <a:cs typeface="Courier New"/>
            </a:endParaRPr>
          </a:p>
          <a:p>
            <a:pPr marL="266693" marR="3464" indent="-224264">
              <a:lnSpc>
                <a:spcPct val="105500"/>
              </a:lnSpc>
              <a:spcBef>
                <a:spcPts val="961"/>
              </a:spcBef>
              <a:buAutoNum type="arabicParenR"/>
              <a:tabLst>
                <a:tab pos="287474" algn="l"/>
              </a:tabLst>
            </a:pPr>
            <a:r>
              <a:rPr sz="2400" spc="7" dirty="0">
                <a:latin typeface="Courier New"/>
                <a:cs typeface="Courier New"/>
              </a:rPr>
              <a:t>Hence 3 phase disconnect</a:t>
            </a:r>
            <a:r>
              <a:rPr sz="2400" spc="-31" dirty="0">
                <a:latin typeface="Courier New"/>
                <a:cs typeface="Courier New"/>
              </a:rPr>
              <a:t> </a:t>
            </a:r>
            <a:r>
              <a:rPr sz="2400" spc="7" dirty="0">
                <a:latin typeface="Courier New"/>
                <a:cs typeface="Courier New"/>
              </a:rPr>
              <a:t>handshake  After sending disconnect</a:t>
            </a:r>
            <a:r>
              <a:rPr sz="2400" spc="-37" dirty="0">
                <a:latin typeface="Courier New"/>
                <a:cs typeface="Courier New"/>
              </a:rPr>
              <a:t> </a:t>
            </a:r>
            <a:r>
              <a:rPr sz="2400" spc="7" dirty="0">
                <a:latin typeface="Courier New"/>
                <a:cs typeface="Courier New"/>
              </a:rPr>
              <a:t>and</a:t>
            </a:r>
            <a:endParaRPr sz="2400" dirty="0">
              <a:latin typeface="Courier New"/>
              <a:cs typeface="Courier New"/>
            </a:endParaRPr>
          </a:p>
          <a:p>
            <a:pPr marL="293968" marR="336397" indent="-13854">
              <a:lnSpc>
                <a:spcPct val="88600"/>
              </a:lnSpc>
            </a:pPr>
            <a:r>
              <a:rPr sz="2400" spc="7" dirty="0">
                <a:latin typeface="Courier New"/>
                <a:cs typeface="Courier New"/>
              </a:rPr>
              <a:t>receiving disconnect ack,</a:t>
            </a:r>
            <a:r>
              <a:rPr sz="2400" spc="-34" dirty="0">
                <a:latin typeface="Courier New"/>
                <a:cs typeface="Courier New"/>
              </a:rPr>
              <a:t> </a:t>
            </a:r>
            <a:r>
              <a:rPr sz="2400" spc="7" dirty="0">
                <a:latin typeface="Courier New"/>
                <a:cs typeface="Courier New"/>
              </a:rPr>
              <a:t>both  sender and receiver set short  timers.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04800" y="152400"/>
            <a:ext cx="85344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pPr>
              <a:defRPr/>
            </a:pPr>
            <a:r>
              <a:rPr lang="en-US" b="0" kern="0" dirty="0" smtClean="0"/>
              <a:t>So now how do we disconnect</a:t>
            </a:r>
          </a:p>
        </p:txBody>
      </p:sp>
    </p:spTree>
    <p:extLst>
      <p:ext uri="{BB962C8B-B14F-4D97-AF65-F5344CB8AC3E}">
        <p14:creationId xmlns:p14="http://schemas.microsoft.com/office/powerpoint/2010/main" val="356763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TCP Connection Teardown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1981200" y="2209800"/>
            <a:ext cx="1168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>
                <a:solidFill>
                  <a:srgbClr val="000000"/>
                </a:solidFill>
              </a:rPr>
              <a:t>Web server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5410200" y="2209800"/>
            <a:ext cx="1346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>
                <a:solidFill>
                  <a:srgbClr val="000000"/>
                </a:solidFill>
              </a:rPr>
              <a:t>Web browser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 rot="780000">
            <a:off x="3746500" y="2713038"/>
            <a:ext cx="368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>
                <a:solidFill>
                  <a:srgbClr val="000000"/>
                </a:solidFill>
              </a:rPr>
              <a:t>FIN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>
            <a:off x="2555875" y="2509838"/>
            <a:ext cx="1588" cy="34798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7" name="Line 7"/>
          <p:cNvSpPr>
            <a:spLocks noChangeShapeType="1"/>
          </p:cNvSpPr>
          <p:nvPr/>
        </p:nvSpPr>
        <p:spPr bwMode="auto">
          <a:xfrm>
            <a:off x="6137275" y="2516188"/>
            <a:ext cx="7938" cy="35496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>
            <a:off x="2555875" y="2774950"/>
            <a:ext cx="3451225" cy="76993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9" name="Freeform 9"/>
          <p:cNvSpPr>
            <a:spLocks/>
          </p:cNvSpPr>
          <p:nvPr/>
        </p:nvSpPr>
        <p:spPr bwMode="auto">
          <a:xfrm>
            <a:off x="5965825" y="3505200"/>
            <a:ext cx="163513" cy="80963"/>
          </a:xfrm>
          <a:custGeom>
            <a:avLst/>
            <a:gdLst>
              <a:gd name="T0" fmla="*/ 0 w 103"/>
              <a:gd name="T1" fmla="*/ 47 h 51"/>
              <a:gd name="T2" fmla="*/ 103 w 103"/>
              <a:gd name="T3" fmla="*/ 51 h 51"/>
              <a:gd name="T4" fmla="*/ 18 w 103"/>
              <a:gd name="T5" fmla="*/ 0 h 51"/>
              <a:gd name="T6" fmla="*/ 5 w 103"/>
              <a:gd name="T7" fmla="*/ 51 h 51"/>
              <a:gd name="T8" fmla="*/ 5 w 103"/>
              <a:gd name="T9" fmla="*/ 51 h 51"/>
              <a:gd name="T10" fmla="*/ 0 w 103"/>
              <a:gd name="T11" fmla="*/ 47 h 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3"/>
              <a:gd name="T19" fmla="*/ 0 h 51"/>
              <a:gd name="T20" fmla="*/ 103 w 103"/>
              <a:gd name="T21" fmla="*/ 51 h 5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3" h="51">
                <a:moveTo>
                  <a:pt x="0" y="47"/>
                </a:moveTo>
                <a:lnTo>
                  <a:pt x="103" y="51"/>
                </a:lnTo>
                <a:lnTo>
                  <a:pt x="18" y="0"/>
                </a:lnTo>
                <a:lnTo>
                  <a:pt x="5" y="51"/>
                </a:lnTo>
                <a:lnTo>
                  <a:pt x="0" y="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2651125" y="4913313"/>
            <a:ext cx="3444875" cy="7715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 flipH="1">
            <a:off x="2698750" y="3586163"/>
            <a:ext cx="3438525" cy="8524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2" name="Freeform 12"/>
          <p:cNvSpPr>
            <a:spLocks/>
          </p:cNvSpPr>
          <p:nvPr/>
        </p:nvSpPr>
        <p:spPr bwMode="auto">
          <a:xfrm>
            <a:off x="2555875" y="4391025"/>
            <a:ext cx="163513" cy="80963"/>
          </a:xfrm>
          <a:custGeom>
            <a:avLst/>
            <a:gdLst>
              <a:gd name="T0" fmla="*/ 86 w 103"/>
              <a:gd name="T1" fmla="*/ 0 h 51"/>
              <a:gd name="T2" fmla="*/ 0 w 103"/>
              <a:gd name="T3" fmla="*/ 51 h 51"/>
              <a:gd name="T4" fmla="*/ 103 w 103"/>
              <a:gd name="T5" fmla="*/ 51 h 51"/>
              <a:gd name="T6" fmla="*/ 90 w 103"/>
              <a:gd name="T7" fmla="*/ 4 h 51"/>
              <a:gd name="T8" fmla="*/ 90 w 103"/>
              <a:gd name="T9" fmla="*/ 4 h 51"/>
              <a:gd name="T10" fmla="*/ 86 w 103"/>
              <a:gd name="T11" fmla="*/ 0 h 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3"/>
              <a:gd name="T19" fmla="*/ 0 h 51"/>
              <a:gd name="T20" fmla="*/ 103 w 103"/>
              <a:gd name="T21" fmla="*/ 51 h 5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3" h="51">
                <a:moveTo>
                  <a:pt x="86" y="0"/>
                </a:moveTo>
                <a:lnTo>
                  <a:pt x="0" y="51"/>
                </a:lnTo>
                <a:lnTo>
                  <a:pt x="103" y="51"/>
                </a:lnTo>
                <a:lnTo>
                  <a:pt x="90" y="4"/>
                </a:lnTo>
                <a:lnTo>
                  <a:pt x="8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 rot="780000">
            <a:off x="4178300" y="4953000"/>
            <a:ext cx="4699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>
                <a:solidFill>
                  <a:srgbClr val="000000"/>
                </a:solidFill>
              </a:rPr>
              <a:t>ACK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 rot="-840000">
            <a:off x="4343400" y="3551238"/>
            <a:ext cx="533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>
                <a:solidFill>
                  <a:srgbClr val="000000"/>
                </a:solidFill>
              </a:rPr>
              <a:t>ACK 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 flipH="1">
            <a:off x="2514600" y="4070350"/>
            <a:ext cx="3581400" cy="8524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 rot="-840000">
            <a:off x="4140200" y="4114800"/>
            <a:ext cx="43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>
                <a:solidFill>
                  <a:srgbClr val="000000"/>
                </a:solidFill>
              </a:rPr>
              <a:t>FIN 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569913" y="2560638"/>
            <a:ext cx="1944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0"/>
              <a:t>FIN_WAIT_1</a:t>
            </a:r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6157913" y="3246438"/>
            <a:ext cx="2147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0"/>
              <a:t>CLOSE_WAIT</a:t>
            </a:r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6172200" y="3779838"/>
            <a:ext cx="174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0"/>
              <a:t>LAST_ACK</a:t>
            </a:r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609600" y="4160838"/>
            <a:ext cx="194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0"/>
              <a:t>FIN_WAIT_2</a:t>
            </a: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665163" y="4618038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0"/>
              <a:t>TIME_WAIT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6181725" y="5456238"/>
            <a:ext cx="1438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0"/>
              <a:t>CLOSED</a:t>
            </a:r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1076325" y="5608638"/>
            <a:ext cx="1438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0"/>
              <a:t>CLOSED</a:t>
            </a:r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1600200" y="51054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0"/>
              <a:t>…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36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</p:spPr>
        <p:txBody>
          <a:bodyPr anchor="ctr" anchorCtr="0"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</a:t>
            </a:r>
            <a:r>
              <a:rPr lang="en-US" b="0" dirty="0" smtClean="0">
                <a:latin typeface="+mj-lt"/>
              </a:rPr>
              <a:t>: TCP</a:t>
            </a:r>
            <a:endParaRPr lang="en-US" b="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9600" y="3007980"/>
            <a:ext cx="1784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Active close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39680" y="2890097"/>
            <a:ext cx="1966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Passive close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9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TIME_WAIT State</a:t>
            </a:r>
          </a:p>
        </p:txBody>
      </p:sp>
      <p:sp>
        <p:nvSpPr>
          <p:cNvPr id="209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We wait </a:t>
            </a:r>
            <a:r>
              <a:rPr lang="en-US" sz="2400" dirty="0" smtClean="0">
                <a:solidFill>
                  <a:srgbClr val="0000FF"/>
                </a:solidFill>
              </a:rPr>
              <a:t>2*MSL</a:t>
            </a:r>
            <a:r>
              <a:rPr lang="en-US" sz="2400" dirty="0" smtClean="0"/>
              <a:t> (maximum </a:t>
            </a:r>
            <a:r>
              <a:rPr lang="en-US" sz="2400" dirty="0"/>
              <a:t>segment </a:t>
            </a:r>
            <a:r>
              <a:rPr lang="en-US" sz="2400" dirty="0" smtClean="0"/>
              <a:t>lifetime </a:t>
            </a:r>
            <a:r>
              <a:rPr lang="en-US" sz="2400" dirty="0"/>
              <a:t>of 60 seconds) before completing the close</a:t>
            </a:r>
          </a:p>
          <a:p>
            <a:pPr lvl="1"/>
            <a:r>
              <a:rPr lang="en-US" sz="2000" dirty="0"/>
              <a:t>Why?</a:t>
            </a:r>
          </a:p>
          <a:p>
            <a:pPr lvl="3"/>
            <a:endParaRPr lang="en-US" sz="1600" dirty="0"/>
          </a:p>
          <a:p>
            <a:r>
              <a:rPr lang="en-US" sz="2400" dirty="0"/>
              <a:t>ACK might have been lost and so FIN will be resent</a:t>
            </a:r>
          </a:p>
          <a:p>
            <a:pPr lvl="1"/>
            <a:r>
              <a:rPr lang="en-US" sz="2000" dirty="0"/>
              <a:t>Could interfere with a subsequent connection</a:t>
            </a:r>
          </a:p>
          <a:p>
            <a:pPr lvl="3"/>
            <a:endParaRPr lang="en-US" sz="1600" dirty="0"/>
          </a:p>
          <a:p>
            <a:r>
              <a:rPr lang="en-US" sz="2400" dirty="0"/>
              <a:t>Real life: Abortive close</a:t>
            </a:r>
            <a:endParaRPr lang="en-US" sz="2400" dirty="0" smtClean="0"/>
          </a:p>
          <a:p>
            <a:pPr lvl="1"/>
            <a:r>
              <a:rPr lang="en-US" dirty="0" smtClean="0"/>
              <a:t>D</a:t>
            </a:r>
            <a:r>
              <a:rPr lang="en-US" sz="2000" dirty="0" smtClean="0"/>
              <a:t>on’t </a:t>
            </a:r>
            <a:r>
              <a:rPr lang="en-US" sz="2000" dirty="0"/>
              <a:t>wait for 2*MSL, simply send Reset packet (RST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37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</p:spPr>
        <p:txBody>
          <a:bodyPr anchor="ctr" anchorCtr="0"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</a:t>
            </a:r>
            <a:r>
              <a:rPr lang="en-US" b="0" dirty="0" smtClean="0">
                <a:latin typeface="+mj-lt"/>
              </a:rPr>
              <a:t>: TCP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709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Part 2: Reliable delivery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Usual sequence numbers except: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Very large to deal with out of order (modulus &gt; 2 W etc. only works on FIFO links</a:t>
            </a:r>
            <a:r>
              <a:rPr lang="en-US" dirty="0" smtClean="0"/>
              <a:t>).  As in Project 2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TCP numbers bytes not segments: allows it to change packet size in the middle of a connection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The sequence numbers don’t start with 0 but with an ISN. </a:t>
            </a:r>
            <a:endParaRPr 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Reliable Mechanisms similar except: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TCP has a quicker way to react to lost messages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TCP does a crude form of selective reject not go-back 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TCP does flow control by allowing a dynamic window which receiver can set to reduce traffic rate (next lecture)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38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</p:spPr>
        <p:txBody>
          <a:bodyPr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118: TCP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250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Go-Back-</a:t>
            </a:r>
            <a:r>
              <a:rPr lang="en-US" i="1" dirty="0" smtClean="0"/>
              <a:t>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5"/>
            <a:endParaRPr lang="en-US" dirty="0" smtClean="0"/>
          </a:p>
          <a:p>
            <a:r>
              <a:rPr lang="en-US" dirty="0" smtClean="0"/>
              <a:t>Retransmit all packets from point of loss </a:t>
            </a:r>
          </a:p>
          <a:p>
            <a:pPr lvl="1"/>
            <a:r>
              <a:rPr lang="en-US" dirty="0" smtClean="0"/>
              <a:t>Packets sent after loss event are ignored (i.e., sent again)</a:t>
            </a:r>
          </a:p>
          <a:p>
            <a:pPr lvl="1"/>
            <a:endParaRPr lang="en-US" dirty="0"/>
          </a:p>
          <a:p>
            <a:r>
              <a:rPr lang="en-US" dirty="0" smtClean="0"/>
              <a:t>Simple to implement (receiver very simple)</a:t>
            </a:r>
          </a:p>
          <a:p>
            <a:r>
              <a:rPr lang="en-US" dirty="0" smtClean="0"/>
              <a:t>Sender controls how much data is “in flight”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39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1935163" y="1566863"/>
            <a:ext cx="4508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100" b="0">
                <a:solidFill>
                  <a:srgbClr val="000000"/>
                </a:solidFill>
              </a:rPr>
              <a:t>Sender</a:t>
            </a:r>
            <a:endParaRPr lang="en-US" sz="2400" b="0"/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3433763" y="1566863"/>
            <a:ext cx="5524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100" b="0">
                <a:solidFill>
                  <a:srgbClr val="000000"/>
                </a:solidFill>
              </a:rPr>
              <a:t>Receiver</a:t>
            </a:r>
            <a:endParaRPr lang="en-US" sz="2400" b="0"/>
          </a:p>
        </p:txBody>
      </p:sp>
      <p:sp>
        <p:nvSpPr>
          <p:cNvPr id="9" name="Line 33"/>
          <p:cNvSpPr>
            <a:spLocks noChangeShapeType="1"/>
          </p:cNvSpPr>
          <p:nvPr/>
        </p:nvSpPr>
        <p:spPr bwMode="auto">
          <a:xfrm>
            <a:off x="2095500" y="1778000"/>
            <a:ext cx="1588" cy="21748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34"/>
          <p:cNvSpPr>
            <a:spLocks noChangeShapeType="1"/>
          </p:cNvSpPr>
          <p:nvPr/>
        </p:nvSpPr>
        <p:spPr bwMode="auto">
          <a:xfrm>
            <a:off x="3668713" y="1774825"/>
            <a:ext cx="3175" cy="21701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 rot="960000">
            <a:off x="2265518" y="1883862"/>
            <a:ext cx="41561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100" b="0" dirty="0" smtClean="0">
                <a:solidFill>
                  <a:srgbClr val="000000"/>
                </a:solidFill>
              </a:rPr>
              <a:t>Data 0     </a:t>
            </a:r>
            <a:endParaRPr lang="en-US" sz="2400" b="0" dirty="0"/>
          </a:p>
        </p:txBody>
      </p:sp>
      <p:sp>
        <p:nvSpPr>
          <p:cNvPr id="12" name="Line 37"/>
          <p:cNvSpPr>
            <a:spLocks noChangeShapeType="1"/>
          </p:cNvSpPr>
          <p:nvPr/>
        </p:nvSpPr>
        <p:spPr bwMode="auto">
          <a:xfrm>
            <a:off x="2095500" y="1947863"/>
            <a:ext cx="1493838" cy="4318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8"/>
          <p:cNvSpPr>
            <a:spLocks/>
          </p:cNvSpPr>
          <p:nvPr/>
        </p:nvSpPr>
        <p:spPr bwMode="auto">
          <a:xfrm>
            <a:off x="3560763" y="2346325"/>
            <a:ext cx="111125" cy="63500"/>
          </a:xfrm>
          <a:custGeom>
            <a:avLst/>
            <a:gdLst>
              <a:gd name="T0" fmla="*/ 0 w 70"/>
              <a:gd name="T1" fmla="*/ 32 h 40"/>
              <a:gd name="T2" fmla="*/ 70 w 70"/>
              <a:gd name="T3" fmla="*/ 40 h 40"/>
              <a:gd name="T4" fmla="*/ 13 w 70"/>
              <a:gd name="T5" fmla="*/ 0 h 40"/>
              <a:gd name="T6" fmla="*/ 0 w 70"/>
              <a:gd name="T7" fmla="*/ 34 h 40"/>
              <a:gd name="T8" fmla="*/ 0 w 70"/>
              <a:gd name="T9" fmla="*/ 34 h 40"/>
              <a:gd name="T10" fmla="*/ 0 w 70"/>
              <a:gd name="T11" fmla="*/ 32 h 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0"/>
              <a:gd name="T19" fmla="*/ 0 h 40"/>
              <a:gd name="T20" fmla="*/ 70 w 70"/>
              <a:gd name="T21" fmla="*/ 40 h 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0" h="40">
                <a:moveTo>
                  <a:pt x="0" y="32"/>
                </a:moveTo>
                <a:lnTo>
                  <a:pt x="70" y="40"/>
                </a:lnTo>
                <a:lnTo>
                  <a:pt x="13" y="0"/>
                </a:lnTo>
                <a:lnTo>
                  <a:pt x="0" y="34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30"/>
          <p:cNvSpPr>
            <a:spLocks noChangeArrowheads="1"/>
          </p:cNvSpPr>
          <p:nvPr/>
        </p:nvSpPr>
        <p:spPr bwMode="auto">
          <a:xfrm rot="20700000">
            <a:off x="3006941" y="2334712"/>
            <a:ext cx="420519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 b="0" dirty="0" smtClean="0">
                <a:solidFill>
                  <a:srgbClr val="000000"/>
                </a:solidFill>
              </a:rPr>
              <a:t>ACK 0</a:t>
            </a:r>
            <a:endParaRPr lang="en-US" sz="2400" b="0" dirty="0"/>
          </a:p>
        </p:txBody>
      </p:sp>
      <p:sp>
        <p:nvSpPr>
          <p:cNvPr id="21" name="Line 47"/>
          <p:cNvSpPr>
            <a:spLocks noChangeShapeType="1"/>
          </p:cNvSpPr>
          <p:nvPr/>
        </p:nvSpPr>
        <p:spPr bwMode="auto">
          <a:xfrm flipH="1">
            <a:off x="2152650" y="2409825"/>
            <a:ext cx="1516063" cy="3683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8"/>
          <p:cNvSpPr>
            <a:spLocks/>
          </p:cNvSpPr>
          <p:nvPr/>
        </p:nvSpPr>
        <p:spPr bwMode="auto">
          <a:xfrm>
            <a:off x="2095500" y="2744788"/>
            <a:ext cx="95250" cy="58737"/>
          </a:xfrm>
          <a:custGeom>
            <a:avLst/>
            <a:gdLst>
              <a:gd name="T0" fmla="*/ 49 w 60"/>
              <a:gd name="T1" fmla="*/ 0 h 37"/>
              <a:gd name="T2" fmla="*/ 0 w 60"/>
              <a:gd name="T3" fmla="*/ 37 h 37"/>
              <a:gd name="T4" fmla="*/ 60 w 60"/>
              <a:gd name="T5" fmla="*/ 32 h 37"/>
              <a:gd name="T6" fmla="*/ 49 w 60"/>
              <a:gd name="T7" fmla="*/ 3 h 37"/>
              <a:gd name="T8" fmla="*/ 49 w 60"/>
              <a:gd name="T9" fmla="*/ 3 h 37"/>
              <a:gd name="T10" fmla="*/ 49 w 60"/>
              <a:gd name="T11" fmla="*/ 0 h 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"/>
              <a:gd name="T19" fmla="*/ 0 h 37"/>
              <a:gd name="T20" fmla="*/ 60 w 60"/>
              <a:gd name="T21" fmla="*/ 37 h 3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" h="37">
                <a:moveTo>
                  <a:pt x="49" y="0"/>
                </a:moveTo>
                <a:lnTo>
                  <a:pt x="0" y="37"/>
                </a:lnTo>
                <a:lnTo>
                  <a:pt x="60" y="32"/>
                </a:lnTo>
                <a:lnTo>
                  <a:pt x="49" y="3"/>
                </a:lnTo>
                <a:lnTo>
                  <a:pt x="4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 rot="960000">
            <a:off x="2265518" y="2106906"/>
            <a:ext cx="41561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100" b="0" dirty="0" smtClean="0">
                <a:solidFill>
                  <a:srgbClr val="000000"/>
                </a:solidFill>
              </a:rPr>
              <a:t>Data 1     </a:t>
            </a:r>
            <a:endParaRPr lang="en-US" sz="2400" b="0" dirty="0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2095500" y="2170907"/>
            <a:ext cx="1493838" cy="4318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38"/>
          <p:cNvSpPr>
            <a:spLocks/>
          </p:cNvSpPr>
          <p:nvPr/>
        </p:nvSpPr>
        <p:spPr bwMode="auto">
          <a:xfrm>
            <a:off x="3560763" y="2569369"/>
            <a:ext cx="111125" cy="63500"/>
          </a:xfrm>
          <a:custGeom>
            <a:avLst/>
            <a:gdLst>
              <a:gd name="T0" fmla="*/ 0 w 70"/>
              <a:gd name="T1" fmla="*/ 32 h 40"/>
              <a:gd name="T2" fmla="*/ 70 w 70"/>
              <a:gd name="T3" fmla="*/ 40 h 40"/>
              <a:gd name="T4" fmla="*/ 13 w 70"/>
              <a:gd name="T5" fmla="*/ 0 h 40"/>
              <a:gd name="T6" fmla="*/ 0 w 70"/>
              <a:gd name="T7" fmla="*/ 34 h 40"/>
              <a:gd name="T8" fmla="*/ 0 w 70"/>
              <a:gd name="T9" fmla="*/ 34 h 40"/>
              <a:gd name="T10" fmla="*/ 0 w 70"/>
              <a:gd name="T11" fmla="*/ 32 h 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0"/>
              <a:gd name="T19" fmla="*/ 0 h 40"/>
              <a:gd name="T20" fmla="*/ 70 w 70"/>
              <a:gd name="T21" fmla="*/ 40 h 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0" h="40">
                <a:moveTo>
                  <a:pt x="0" y="32"/>
                </a:moveTo>
                <a:lnTo>
                  <a:pt x="70" y="40"/>
                </a:lnTo>
                <a:lnTo>
                  <a:pt x="13" y="0"/>
                </a:lnTo>
                <a:lnTo>
                  <a:pt x="0" y="34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 rot="960000">
            <a:off x="2265518" y="2329950"/>
            <a:ext cx="41561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100" b="0" dirty="0" smtClean="0">
                <a:solidFill>
                  <a:srgbClr val="000000"/>
                </a:solidFill>
              </a:rPr>
              <a:t>Data 2</a:t>
            </a:r>
            <a:endParaRPr lang="en-US" sz="2400" b="0" dirty="0"/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 rot="960000">
            <a:off x="2265518" y="2552994"/>
            <a:ext cx="41561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100" b="0" dirty="0" smtClean="0">
                <a:solidFill>
                  <a:srgbClr val="000000"/>
                </a:solidFill>
              </a:rPr>
              <a:t>Data 3</a:t>
            </a:r>
            <a:endParaRPr lang="en-US" sz="2400" b="0" dirty="0"/>
          </a:p>
        </p:txBody>
      </p:sp>
      <p:grpSp>
        <p:nvGrpSpPr>
          <p:cNvPr id="39" name="Group 38"/>
          <p:cNvGrpSpPr/>
          <p:nvPr/>
        </p:nvGrpSpPr>
        <p:grpSpPr>
          <a:xfrm>
            <a:off x="2095500" y="2616995"/>
            <a:ext cx="1576388" cy="461962"/>
            <a:chOff x="2095500" y="2616995"/>
            <a:chExt cx="1576388" cy="461962"/>
          </a:xfrm>
        </p:grpSpPr>
        <p:sp>
          <p:nvSpPr>
            <p:cNvPr id="28" name="Line 37"/>
            <p:cNvSpPr>
              <a:spLocks noChangeShapeType="1"/>
            </p:cNvSpPr>
            <p:nvPr/>
          </p:nvSpPr>
          <p:spPr bwMode="auto">
            <a:xfrm>
              <a:off x="2095500" y="2616995"/>
              <a:ext cx="1493838" cy="43180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8"/>
            <p:cNvSpPr>
              <a:spLocks/>
            </p:cNvSpPr>
            <p:nvPr/>
          </p:nvSpPr>
          <p:spPr bwMode="auto">
            <a:xfrm>
              <a:off x="3560763" y="3015457"/>
              <a:ext cx="111125" cy="63500"/>
            </a:xfrm>
            <a:custGeom>
              <a:avLst/>
              <a:gdLst>
                <a:gd name="T0" fmla="*/ 0 w 70"/>
                <a:gd name="T1" fmla="*/ 32 h 40"/>
                <a:gd name="T2" fmla="*/ 70 w 70"/>
                <a:gd name="T3" fmla="*/ 40 h 40"/>
                <a:gd name="T4" fmla="*/ 13 w 70"/>
                <a:gd name="T5" fmla="*/ 0 h 40"/>
                <a:gd name="T6" fmla="*/ 0 w 70"/>
                <a:gd name="T7" fmla="*/ 34 h 40"/>
                <a:gd name="T8" fmla="*/ 0 w 70"/>
                <a:gd name="T9" fmla="*/ 34 h 40"/>
                <a:gd name="T10" fmla="*/ 0 w 70"/>
                <a:gd name="T11" fmla="*/ 32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0"/>
                <a:gd name="T20" fmla="*/ 70 w 70"/>
                <a:gd name="T21" fmla="*/ 40 h 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0">
                  <a:moveTo>
                    <a:pt x="0" y="32"/>
                  </a:moveTo>
                  <a:lnTo>
                    <a:pt x="70" y="40"/>
                  </a:lnTo>
                  <a:lnTo>
                    <a:pt x="13" y="0"/>
                  </a:lnTo>
                  <a:lnTo>
                    <a:pt x="0" y="3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Rectangle 30"/>
          <p:cNvSpPr>
            <a:spLocks noChangeArrowheads="1"/>
          </p:cNvSpPr>
          <p:nvPr/>
        </p:nvSpPr>
        <p:spPr bwMode="auto">
          <a:xfrm rot="20700000">
            <a:off x="2449331" y="2639512"/>
            <a:ext cx="98779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 b="0" dirty="0" smtClean="0">
                <a:solidFill>
                  <a:srgbClr val="000000"/>
                </a:solidFill>
              </a:rPr>
              <a:t>               ACK 1</a:t>
            </a:r>
            <a:endParaRPr lang="en-US" sz="2400" b="0" dirty="0"/>
          </a:p>
        </p:txBody>
      </p:sp>
      <p:sp>
        <p:nvSpPr>
          <p:cNvPr id="31" name="Line 47"/>
          <p:cNvSpPr>
            <a:spLocks noChangeShapeType="1"/>
          </p:cNvSpPr>
          <p:nvPr/>
        </p:nvSpPr>
        <p:spPr bwMode="auto">
          <a:xfrm flipH="1">
            <a:off x="2152650" y="2644775"/>
            <a:ext cx="1516063" cy="3683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8"/>
          <p:cNvSpPr>
            <a:spLocks/>
          </p:cNvSpPr>
          <p:nvPr/>
        </p:nvSpPr>
        <p:spPr bwMode="auto">
          <a:xfrm>
            <a:off x="2095500" y="2979738"/>
            <a:ext cx="95250" cy="58737"/>
          </a:xfrm>
          <a:custGeom>
            <a:avLst/>
            <a:gdLst>
              <a:gd name="T0" fmla="*/ 49 w 60"/>
              <a:gd name="T1" fmla="*/ 0 h 37"/>
              <a:gd name="T2" fmla="*/ 0 w 60"/>
              <a:gd name="T3" fmla="*/ 37 h 37"/>
              <a:gd name="T4" fmla="*/ 60 w 60"/>
              <a:gd name="T5" fmla="*/ 32 h 37"/>
              <a:gd name="T6" fmla="*/ 49 w 60"/>
              <a:gd name="T7" fmla="*/ 3 h 37"/>
              <a:gd name="T8" fmla="*/ 49 w 60"/>
              <a:gd name="T9" fmla="*/ 3 h 37"/>
              <a:gd name="T10" fmla="*/ 49 w 60"/>
              <a:gd name="T11" fmla="*/ 0 h 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"/>
              <a:gd name="T19" fmla="*/ 0 h 37"/>
              <a:gd name="T20" fmla="*/ 60 w 60"/>
              <a:gd name="T21" fmla="*/ 37 h 3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" h="37">
                <a:moveTo>
                  <a:pt x="49" y="0"/>
                </a:moveTo>
                <a:lnTo>
                  <a:pt x="0" y="37"/>
                </a:lnTo>
                <a:lnTo>
                  <a:pt x="60" y="32"/>
                </a:lnTo>
                <a:lnTo>
                  <a:pt x="49" y="3"/>
                </a:lnTo>
                <a:lnTo>
                  <a:pt x="4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 rot="20700000">
            <a:off x="2487855" y="3084012"/>
            <a:ext cx="94860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 b="0" dirty="0" smtClean="0">
                <a:solidFill>
                  <a:srgbClr val="000000"/>
                </a:solidFill>
              </a:rPr>
              <a:t>              ACK </a:t>
            </a:r>
            <a:r>
              <a:rPr lang="en-US" sz="1100" b="0" dirty="0" smtClean="0">
                <a:solidFill>
                  <a:srgbClr val="0000FF"/>
                </a:solidFill>
              </a:rPr>
              <a:t>1</a:t>
            </a:r>
            <a:endParaRPr lang="en-US" sz="2400" b="0" dirty="0">
              <a:solidFill>
                <a:srgbClr val="0000FF"/>
              </a:solidFill>
            </a:endParaRPr>
          </a:p>
        </p:txBody>
      </p:sp>
      <p:sp>
        <p:nvSpPr>
          <p:cNvPr id="34" name="Line 47"/>
          <p:cNvSpPr>
            <a:spLocks noChangeShapeType="1"/>
          </p:cNvSpPr>
          <p:nvPr/>
        </p:nvSpPr>
        <p:spPr bwMode="auto">
          <a:xfrm flipH="1">
            <a:off x="2152650" y="3089275"/>
            <a:ext cx="1516063" cy="3683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48"/>
          <p:cNvSpPr>
            <a:spLocks/>
          </p:cNvSpPr>
          <p:nvPr/>
        </p:nvSpPr>
        <p:spPr bwMode="auto">
          <a:xfrm>
            <a:off x="2095500" y="3424238"/>
            <a:ext cx="95250" cy="58737"/>
          </a:xfrm>
          <a:custGeom>
            <a:avLst/>
            <a:gdLst>
              <a:gd name="T0" fmla="*/ 49 w 60"/>
              <a:gd name="T1" fmla="*/ 0 h 37"/>
              <a:gd name="T2" fmla="*/ 0 w 60"/>
              <a:gd name="T3" fmla="*/ 37 h 37"/>
              <a:gd name="T4" fmla="*/ 60 w 60"/>
              <a:gd name="T5" fmla="*/ 32 h 37"/>
              <a:gd name="T6" fmla="*/ 49 w 60"/>
              <a:gd name="T7" fmla="*/ 3 h 37"/>
              <a:gd name="T8" fmla="*/ 49 w 60"/>
              <a:gd name="T9" fmla="*/ 3 h 37"/>
              <a:gd name="T10" fmla="*/ 49 w 60"/>
              <a:gd name="T11" fmla="*/ 0 h 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"/>
              <a:gd name="T19" fmla="*/ 0 h 37"/>
              <a:gd name="T20" fmla="*/ 60 w 60"/>
              <a:gd name="T21" fmla="*/ 37 h 3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" h="37">
                <a:moveTo>
                  <a:pt x="49" y="0"/>
                </a:moveTo>
                <a:lnTo>
                  <a:pt x="0" y="37"/>
                </a:lnTo>
                <a:lnTo>
                  <a:pt x="60" y="32"/>
                </a:lnTo>
                <a:lnTo>
                  <a:pt x="49" y="3"/>
                </a:lnTo>
                <a:lnTo>
                  <a:pt x="4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9"/>
          <p:cNvSpPr>
            <a:spLocks noChangeShapeType="1"/>
          </p:cNvSpPr>
          <p:nvPr/>
        </p:nvSpPr>
        <p:spPr bwMode="auto">
          <a:xfrm>
            <a:off x="3300413" y="2686050"/>
            <a:ext cx="71437" cy="158750"/>
          </a:xfrm>
          <a:prstGeom prst="line">
            <a:avLst/>
          </a:prstGeom>
          <a:noFill/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29"/>
          <p:cNvSpPr>
            <a:spLocks noChangeShapeType="1"/>
          </p:cNvSpPr>
          <p:nvPr/>
        </p:nvSpPr>
        <p:spPr bwMode="auto">
          <a:xfrm>
            <a:off x="2097088" y="2416175"/>
            <a:ext cx="1231900" cy="3492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 flipH="1">
            <a:off x="3267075" y="2719388"/>
            <a:ext cx="125413" cy="100012"/>
          </a:xfrm>
          <a:prstGeom prst="line">
            <a:avLst/>
          </a:prstGeom>
          <a:noFill/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101850" y="3505995"/>
            <a:ext cx="1576388" cy="461962"/>
            <a:chOff x="2095500" y="2616995"/>
            <a:chExt cx="1576388" cy="461962"/>
          </a:xfrm>
        </p:grpSpPr>
        <p:sp>
          <p:nvSpPr>
            <p:cNvPr id="41" name="Line 37"/>
            <p:cNvSpPr>
              <a:spLocks noChangeShapeType="1"/>
            </p:cNvSpPr>
            <p:nvPr/>
          </p:nvSpPr>
          <p:spPr bwMode="auto">
            <a:xfrm>
              <a:off x="2095500" y="2616995"/>
              <a:ext cx="1493838" cy="43180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3560763" y="3015457"/>
              <a:ext cx="111125" cy="63500"/>
            </a:xfrm>
            <a:custGeom>
              <a:avLst/>
              <a:gdLst>
                <a:gd name="T0" fmla="*/ 0 w 70"/>
                <a:gd name="T1" fmla="*/ 32 h 40"/>
                <a:gd name="T2" fmla="*/ 70 w 70"/>
                <a:gd name="T3" fmla="*/ 40 h 40"/>
                <a:gd name="T4" fmla="*/ 13 w 70"/>
                <a:gd name="T5" fmla="*/ 0 h 40"/>
                <a:gd name="T6" fmla="*/ 0 w 70"/>
                <a:gd name="T7" fmla="*/ 34 h 40"/>
                <a:gd name="T8" fmla="*/ 0 w 70"/>
                <a:gd name="T9" fmla="*/ 34 h 40"/>
                <a:gd name="T10" fmla="*/ 0 w 70"/>
                <a:gd name="T11" fmla="*/ 32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0"/>
                <a:gd name="T20" fmla="*/ 70 w 70"/>
                <a:gd name="T21" fmla="*/ 40 h 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0">
                  <a:moveTo>
                    <a:pt x="0" y="32"/>
                  </a:moveTo>
                  <a:lnTo>
                    <a:pt x="70" y="40"/>
                  </a:lnTo>
                  <a:lnTo>
                    <a:pt x="13" y="0"/>
                  </a:lnTo>
                  <a:lnTo>
                    <a:pt x="0" y="3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" name="Rectangle 29"/>
          <p:cNvSpPr>
            <a:spLocks noChangeArrowheads="1"/>
          </p:cNvSpPr>
          <p:nvPr/>
        </p:nvSpPr>
        <p:spPr bwMode="auto">
          <a:xfrm rot="960000">
            <a:off x="2265518" y="3422150"/>
            <a:ext cx="41561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100" b="0" dirty="0" smtClean="0">
                <a:solidFill>
                  <a:srgbClr val="000000"/>
                </a:solidFill>
              </a:rPr>
              <a:t>Data </a:t>
            </a:r>
            <a:r>
              <a:rPr lang="en-US" sz="1100" b="0" dirty="0" smtClean="0">
                <a:solidFill>
                  <a:srgbClr val="0000FF"/>
                </a:solidFill>
              </a:rPr>
              <a:t>2</a:t>
            </a:r>
            <a:endParaRPr lang="en-US" sz="2400" b="0" dirty="0">
              <a:solidFill>
                <a:srgbClr val="0000FF"/>
              </a:solidFill>
            </a:endParaRPr>
          </a:p>
        </p:txBody>
      </p:sp>
      <p:sp>
        <p:nvSpPr>
          <p:cNvPr id="103" name="Rectangle 27"/>
          <p:cNvSpPr>
            <a:spLocks noChangeArrowheads="1"/>
          </p:cNvSpPr>
          <p:nvPr/>
        </p:nvSpPr>
        <p:spPr bwMode="auto">
          <a:xfrm>
            <a:off x="4995863" y="1566863"/>
            <a:ext cx="4508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100" b="0">
                <a:solidFill>
                  <a:srgbClr val="000000"/>
                </a:solidFill>
              </a:rPr>
              <a:t>Sender</a:t>
            </a:r>
            <a:endParaRPr lang="en-US" sz="2400" b="0"/>
          </a:p>
        </p:txBody>
      </p:sp>
      <p:sp>
        <p:nvSpPr>
          <p:cNvPr id="104" name="Rectangle 28"/>
          <p:cNvSpPr>
            <a:spLocks noChangeArrowheads="1"/>
          </p:cNvSpPr>
          <p:nvPr/>
        </p:nvSpPr>
        <p:spPr bwMode="auto">
          <a:xfrm>
            <a:off x="6494463" y="1566863"/>
            <a:ext cx="5524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100" b="0">
                <a:solidFill>
                  <a:srgbClr val="000000"/>
                </a:solidFill>
              </a:rPr>
              <a:t>Receiver</a:t>
            </a:r>
            <a:endParaRPr lang="en-US" sz="2400" b="0"/>
          </a:p>
        </p:txBody>
      </p:sp>
      <p:sp>
        <p:nvSpPr>
          <p:cNvPr id="105" name="Line 33"/>
          <p:cNvSpPr>
            <a:spLocks noChangeShapeType="1"/>
          </p:cNvSpPr>
          <p:nvPr/>
        </p:nvSpPr>
        <p:spPr bwMode="auto">
          <a:xfrm>
            <a:off x="5156200" y="1778000"/>
            <a:ext cx="1588" cy="21748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Line 34"/>
          <p:cNvSpPr>
            <a:spLocks noChangeShapeType="1"/>
          </p:cNvSpPr>
          <p:nvPr/>
        </p:nvSpPr>
        <p:spPr bwMode="auto">
          <a:xfrm>
            <a:off x="6729413" y="1774825"/>
            <a:ext cx="3175" cy="21701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 rot="960000">
            <a:off x="5326218" y="1883862"/>
            <a:ext cx="41561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100" b="0" dirty="0" smtClean="0">
                <a:solidFill>
                  <a:srgbClr val="000000"/>
                </a:solidFill>
              </a:rPr>
              <a:t>Data 0     </a:t>
            </a:r>
            <a:endParaRPr lang="en-US" sz="2400" b="0" dirty="0"/>
          </a:p>
        </p:txBody>
      </p:sp>
      <p:sp>
        <p:nvSpPr>
          <p:cNvPr id="108" name="Line 37"/>
          <p:cNvSpPr>
            <a:spLocks noChangeShapeType="1"/>
          </p:cNvSpPr>
          <p:nvPr/>
        </p:nvSpPr>
        <p:spPr bwMode="auto">
          <a:xfrm>
            <a:off x="5156200" y="1947863"/>
            <a:ext cx="1493838" cy="4318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38"/>
          <p:cNvSpPr>
            <a:spLocks/>
          </p:cNvSpPr>
          <p:nvPr/>
        </p:nvSpPr>
        <p:spPr bwMode="auto">
          <a:xfrm>
            <a:off x="6621463" y="2346325"/>
            <a:ext cx="111125" cy="63500"/>
          </a:xfrm>
          <a:custGeom>
            <a:avLst/>
            <a:gdLst>
              <a:gd name="T0" fmla="*/ 0 w 70"/>
              <a:gd name="T1" fmla="*/ 32 h 40"/>
              <a:gd name="T2" fmla="*/ 70 w 70"/>
              <a:gd name="T3" fmla="*/ 40 h 40"/>
              <a:gd name="T4" fmla="*/ 13 w 70"/>
              <a:gd name="T5" fmla="*/ 0 h 40"/>
              <a:gd name="T6" fmla="*/ 0 w 70"/>
              <a:gd name="T7" fmla="*/ 34 h 40"/>
              <a:gd name="T8" fmla="*/ 0 w 70"/>
              <a:gd name="T9" fmla="*/ 34 h 40"/>
              <a:gd name="T10" fmla="*/ 0 w 70"/>
              <a:gd name="T11" fmla="*/ 32 h 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0"/>
              <a:gd name="T19" fmla="*/ 0 h 40"/>
              <a:gd name="T20" fmla="*/ 70 w 70"/>
              <a:gd name="T21" fmla="*/ 40 h 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0" h="40">
                <a:moveTo>
                  <a:pt x="0" y="32"/>
                </a:moveTo>
                <a:lnTo>
                  <a:pt x="70" y="40"/>
                </a:lnTo>
                <a:lnTo>
                  <a:pt x="13" y="0"/>
                </a:lnTo>
                <a:lnTo>
                  <a:pt x="0" y="34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Rectangle 30"/>
          <p:cNvSpPr>
            <a:spLocks noChangeArrowheads="1"/>
          </p:cNvSpPr>
          <p:nvPr/>
        </p:nvSpPr>
        <p:spPr bwMode="auto">
          <a:xfrm rot="20700000">
            <a:off x="6067641" y="2334712"/>
            <a:ext cx="420519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 b="0" dirty="0" smtClean="0">
                <a:solidFill>
                  <a:srgbClr val="000000"/>
                </a:solidFill>
              </a:rPr>
              <a:t>ACK 0</a:t>
            </a:r>
            <a:endParaRPr lang="en-US" sz="2400" b="0" dirty="0"/>
          </a:p>
        </p:txBody>
      </p:sp>
      <p:sp>
        <p:nvSpPr>
          <p:cNvPr id="117" name="Line 47"/>
          <p:cNvSpPr>
            <a:spLocks noChangeShapeType="1"/>
          </p:cNvSpPr>
          <p:nvPr/>
        </p:nvSpPr>
        <p:spPr bwMode="auto">
          <a:xfrm flipH="1">
            <a:off x="5213350" y="2409825"/>
            <a:ext cx="1516063" cy="3683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48"/>
          <p:cNvSpPr>
            <a:spLocks/>
          </p:cNvSpPr>
          <p:nvPr/>
        </p:nvSpPr>
        <p:spPr bwMode="auto">
          <a:xfrm>
            <a:off x="5156200" y="2744788"/>
            <a:ext cx="95250" cy="58737"/>
          </a:xfrm>
          <a:custGeom>
            <a:avLst/>
            <a:gdLst>
              <a:gd name="T0" fmla="*/ 49 w 60"/>
              <a:gd name="T1" fmla="*/ 0 h 37"/>
              <a:gd name="T2" fmla="*/ 0 w 60"/>
              <a:gd name="T3" fmla="*/ 37 h 37"/>
              <a:gd name="T4" fmla="*/ 60 w 60"/>
              <a:gd name="T5" fmla="*/ 32 h 37"/>
              <a:gd name="T6" fmla="*/ 49 w 60"/>
              <a:gd name="T7" fmla="*/ 3 h 37"/>
              <a:gd name="T8" fmla="*/ 49 w 60"/>
              <a:gd name="T9" fmla="*/ 3 h 37"/>
              <a:gd name="T10" fmla="*/ 49 w 60"/>
              <a:gd name="T11" fmla="*/ 0 h 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"/>
              <a:gd name="T19" fmla="*/ 0 h 37"/>
              <a:gd name="T20" fmla="*/ 60 w 60"/>
              <a:gd name="T21" fmla="*/ 37 h 3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" h="37">
                <a:moveTo>
                  <a:pt x="49" y="0"/>
                </a:moveTo>
                <a:lnTo>
                  <a:pt x="0" y="37"/>
                </a:lnTo>
                <a:lnTo>
                  <a:pt x="60" y="32"/>
                </a:lnTo>
                <a:lnTo>
                  <a:pt x="49" y="3"/>
                </a:lnTo>
                <a:lnTo>
                  <a:pt x="4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Rectangle 29"/>
          <p:cNvSpPr>
            <a:spLocks noChangeArrowheads="1"/>
          </p:cNvSpPr>
          <p:nvPr/>
        </p:nvSpPr>
        <p:spPr bwMode="auto">
          <a:xfrm rot="960000">
            <a:off x="5326218" y="2106906"/>
            <a:ext cx="41561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100" b="0" dirty="0" smtClean="0">
                <a:solidFill>
                  <a:srgbClr val="000000"/>
                </a:solidFill>
              </a:rPr>
              <a:t>Data 1     </a:t>
            </a:r>
            <a:endParaRPr lang="en-US" sz="2400" b="0" dirty="0"/>
          </a:p>
        </p:txBody>
      </p:sp>
      <p:sp>
        <p:nvSpPr>
          <p:cNvPr id="120" name="Line 37"/>
          <p:cNvSpPr>
            <a:spLocks noChangeShapeType="1"/>
          </p:cNvSpPr>
          <p:nvPr/>
        </p:nvSpPr>
        <p:spPr bwMode="auto">
          <a:xfrm>
            <a:off x="5156200" y="2170907"/>
            <a:ext cx="1493838" cy="4318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38"/>
          <p:cNvSpPr>
            <a:spLocks/>
          </p:cNvSpPr>
          <p:nvPr/>
        </p:nvSpPr>
        <p:spPr bwMode="auto">
          <a:xfrm>
            <a:off x="6621463" y="2569369"/>
            <a:ext cx="111125" cy="63500"/>
          </a:xfrm>
          <a:custGeom>
            <a:avLst/>
            <a:gdLst>
              <a:gd name="T0" fmla="*/ 0 w 70"/>
              <a:gd name="T1" fmla="*/ 32 h 40"/>
              <a:gd name="T2" fmla="*/ 70 w 70"/>
              <a:gd name="T3" fmla="*/ 40 h 40"/>
              <a:gd name="T4" fmla="*/ 13 w 70"/>
              <a:gd name="T5" fmla="*/ 0 h 40"/>
              <a:gd name="T6" fmla="*/ 0 w 70"/>
              <a:gd name="T7" fmla="*/ 34 h 40"/>
              <a:gd name="T8" fmla="*/ 0 w 70"/>
              <a:gd name="T9" fmla="*/ 34 h 40"/>
              <a:gd name="T10" fmla="*/ 0 w 70"/>
              <a:gd name="T11" fmla="*/ 32 h 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0"/>
              <a:gd name="T19" fmla="*/ 0 h 40"/>
              <a:gd name="T20" fmla="*/ 70 w 70"/>
              <a:gd name="T21" fmla="*/ 40 h 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0" h="40">
                <a:moveTo>
                  <a:pt x="0" y="32"/>
                </a:moveTo>
                <a:lnTo>
                  <a:pt x="70" y="40"/>
                </a:lnTo>
                <a:lnTo>
                  <a:pt x="13" y="0"/>
                </a:lnTo>
                <a:lnTo>
                  <a:pt x="0" y="34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 rot="960000">
            <a:off x="5326218" y="2329950"/>
            <a:ext cx="41561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100" b="0" dirty="0" smtClean="0">
                <a:solidFill>
                  <a:srgbClr val="000000"/>
                </a:solidFill>
              </a:rPr>
              <a:t>Data 2</a:t>
            </a:r>
            <a:endParaRPr lang="en-US" sz="2400" b="0" dirty="0"/>
          </a:p>
        </p:txBody>
      </p:sp>
      <p:sp>
        <p:nvSpPr>
          <p:cNvPr id="123" name="Rectangle 29"/>
          <p:cNvSpPr>
            <a:spLocks noChangeArrowheads="1"/>
          </p:cNvSpPr>
          <p:nvPr/>
        </p:nvSpPr>
        <p:spPr bwMode="auto">
          <a:xfrm rot="960000">
            <a:off x="5326218" y="2552994"/>
            <a:ext cx="41561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100" b="0" dirty="0" smtClean="0">
                <a:solidFill>
                  <a:srgbClr val="000000"/>
                </a:solidFill>
              </a:rPr>
              <a:t>Data 3</a:t>
            </a:r>
            <a:endParaRPr lang="en-US" sz="2400" b="0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5156200" y="2616995"/>
            <a:ext cx="1576388" cy="461962"/>
            <a:chOff x="2095500" y="2616995"/>
            <a:chExt cx="1576388" cy="461962"/>
          </a:xfrm>
        </p:grpSpPr>
        <p:sp>
          <p:nvSpPr>
            <p:cNvPr id="125" name="Line 37"/>
            <p:cNvSpPr>
              <a:spLocks noChangeShapeType="1"/>
            </p:cNvSpPr>
            <p:nvPr/>
          </p:nvSpPr>
          <p:spPr bwMode="auto">
            <a:xfrm>
              <a:off x="2095500" y="2616995"/>
              <a:ext cx="1493838" cy="43180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8"/>
            <p:cNvSpPr>
              <a:spLocks/>
            </p:cNvSpPr>
            <p:nvPr/>
          </p:nvSpPr>
          <p:spPr bwMode="auto">
            <a:xfrm>
              <a:off x="3560763" y="3015457"/>
              <a:ext cx="111125" cy="63500"/>
            </a:xfrm>
            <a:custGeom>
              <a:avLst/>
              <a:gdLst>
                <a:gd name="T0" fmla="*/ 0 w 70"/>
                <a:gd name="T1" fmla="*/ 32 h 40"/>
                <a:gd name="T2" fmla="*/ 70 w 70"/>
                <a:gd name="T3" fmla="*/ 40 h 40"/>
                <a:gd name="T4" fmla="*/ 13 w 70"/>
                <a:gd name="T5" fmla="*/ 0 h 40"/>
                <a:gd name="T6" fmla="*/ 0 w 70"/>
                <a:gd name="T7" fmla="*/ 34 h 40"/>
                <a:gd name="T8" fmla="*/ 0 w 70"/>
                <a:gd name="T9" fmla="*/ 34 h 40"/>
                <a:gd name="T10" fmla="*/ 0 w 70"/>
                <a:gd name="T11" fmla="*/ 32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0"/>
                <a:gd name="T20" fmla="*/ 70 w 70"/>
                <a:gd name="T21" fmla="*/ 40 h 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0">
                  <a:moveTo>
                    <a:pt x="0" y="32"/>
                  </a:moveTo>
                  <a:lnTo>
                    <a:pt x="70" y="40"/>
                  </a:lnTo>
                  <a:lnTo>
                    <a:pt x="13" y="0"/>
                  </a:lnTo>
                  <a:lnTo>
                    <a:pt x="0" y="3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7" name="Rectangle 30"/>
          <p:cNvSpPr>
            <a:spLocks noChangeArrowheads="1"/>
          </p:cNvSpPr>
          <p:nvPr/>
        </p:nvSpPr>
        <p:spPr bwMode="auto">
          <a:xfrm rot="20700000">
            <a:off x="5510031" y="2639512"/>
            <a:ext cx="98779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 b="0" dirty="0" smtClean="0">
                <a:solidFill>
                  <a:srgbClr val="000000"/>
                </a:solidFill>
              </a:rPr>
              <a:t>               ACK 1</a:t>
            </a:r>
            <a:endParaRPr lang="en-US" sz="2400" b="0" dirty="0"/>
          </a:p>
        </p:txBody>
      </p:sp>
      <p:sp>
        <p:nvSpPr>
          <p:cNvPr id="128" name="Line 47"/>
          <p:cNvSpPr>
            <a:spLocks noChangeShapeType="1"/>
          </p:cNvSpPr>
          <p:nvPr/>
        </p:nvSpPr>
        <p:spPr bwMode="auto">
          <a:xfrm flipH="1">
            <a:off x="5213350" y="2644775"/>
            <a:ext cx="1516063" cy="3683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48"/>
          <p:cNvSpPr>
            <a:spLocks/>
          </p:cNvSpPr>
          <p:nvPr/>
        </p:nvSpPr>
        <p:spPr bwMode="auto">
          <a:xfrm>
            <a:off x="5156200" y="2979738"/>
            <a:ext cx="95250" cy="58737"/>
          </a:xfrm>
          <a:custGeom>
            <a:avLst/>
            <a:gdLst>
              <a:gd name="T0" fmla="*/ 49 w 60"/>
              <a:gd name="T1" fmla="*/ 0 h 37"/>
              <a:gd name="T2" fmla="*/ 0 w 60"/>
              <a:gd name="T3" fmla="*/ 37 h 37"/>
              <a:gd name="T4" fmla="*/ 60 w 60"/>
              <a:gd name="T5" fmla="*/ 32 h 37"/>
              <a:gd name="T6" fmla="*/ 49 w 60"/>
              <a:gd name="T7" fmla="*/ 3 h 37"/>
              <a:gd name="T8" fmla="*/ 49 w 60"/>
              <a:gd name="T9" fmla="*/ 3 h 37"/>
              <a:gd name="T10" fmla="*/ 49 w 60"/>
              <a:gd name="T11" fmla="*/ 0 h 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"/>
              <a:gd name="T19" fmla="*/ 0 h 37"/>
              <a:gd name="T20" fmla="*/ 60 w 60"/>
              <a:gd name="T21" fmla="*/ 37 h 3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" h="37">
                <a:moveTo>
                  <a:pt x="49" y="0"/>
                </a:moveTo>
                <a:lnTo>
                  <a:pt x="0" y="37"/>
                </a:lnTo>
                <a:lnTo>
                  <a:pt x="60" y="32"/>
                </a:lnTo>
                <a:lnTo>
                  <a:pt x="49" y="3"/>
                </a:lnTo>
                <a:lnTo>
                  <a:pt x="4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Rectangle 30"/>
          <p:cNvSpPr>
            <a:spLocks noChangeArrowheads="1"/>
          </p:cNvSpPr>
          <p:nvPr/>
        </p:nvSpPr>
        <p:spPr bwMode="auto">
          <a:xfrm rot="20700000">
            <a:off x="5548555" y="3084012"/>
            <a:ext cx="94860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 b="0" dirty="0" smtClean="0">
                <a:solidFill>
                  <a:srgbClr val="000000"/>
                </a:solidFill>
              </a:rPr>
              <a:t>              ACK 3</a:t>
            </a:r>
            <a:endParaRPr lang="en-US" sz="2400" b="0" dirty="0">
              <a:solidFill>
                <a:srgbClr val="0000FF"/>
              </a:solidFill>
            </a:endParaRPr>
          </a:p>
        </p:txBody>
      </p:sp>
      <p:sp>
        <p:nvSpPr>
          <p:cNvPr id="131" name="Line 47"/>
          <p:cNvSpPr>
            <a:spLocks noChangeShapeType="1"/>
          </p:cNvSpPr>
          <p:nvPr/>
        </p:nvSpPr>
        <p:spPr bwMode="auto">
          <a:xfrm flipH="1">
            <a:off x="5213350" y="3089275"/>
            <a:ext cx="1516063" cy="3683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Freeform 48"/>
          <p:cNvSpPr>
            <a:spLocks/>
          </p:cNvSpPr>
          <p:nvPr/>
        </p:nvSpPr>
        <p:spPr bwMode="auto">
          <a:xfrm>
            <a:off x="5156200" y="3424238"/>
            <a:ext cx="95250" cy="58737"/>
          </a:xfrm>
          <a:custGeom>
            <a:avLst/>
            <a:gdLst>
              <a:gd name="T0" fmla="*/ 49 w 60"/>
              <a:gd name="T1" fmla="*/ 0 h 37"/>
              <a:gd name="T2" fmla="*/ 0 w 60"/>
              <a:gd name="T3" fmla="*/ 37 h 37"/>
              <a:gd name="T4" fmla="*/ 60 w 60"/>
              <a:gd name="T5" fmla="*/ 32 h 37"/>
              <a:gd name="T6" fmla="*/ 49 w 60"/>
              <a:gd name="T7" fmla="*/ 3 h 37"/>
              <a:gd name="T8" fmla="*/ 49 w 60"/>
              <a:gd name="T9" fmla="*/ 3 h 37"/>
              <a:gd name="T10" fmla="*/ 49 w 60"/>
              <a:gd name="T11" fmla="*/ 0 h 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"/>
              <a:gd name="T19" fmla="*/ 0 h 37"/>
              <a:gd name="T20" fmla="*/ 60 w 60"/>
              <a:gd name="T21" fmla="*/ 37 h 3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" h="37">
                <a:moveTo>
                  <a:pt x="49" y="0"/>
                </a:moveTo>
                <a:lnTo>
                  <a:pt x="0" y="37"/>
                </a:lnTo>
                <a:lnTo>
                  <a:pt x="60" y="32"/>
                </a:lnTo>
                <a:lnTo>
                  <a:pt x="49" y="3"/>
                </a:lnTo>
                <a:lnTo>
                  <a:pt x="4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Line 39"/>
          <p:cNvSpPr>
            <a:spLocks noChangeShapeType="1"/>
          </p:cNvSpPr>
          <p:nvPr/>
        </p:nvSpPr>
        <p:spPr bwMode="auto">
          <a:xfrm>
            <a:off x="5656263" y="3060700"/>
            <a:ext cx="71437" cy="158750"/>
          </a:xfrm>
          <a:prstGeom prst="line">
            <a:avLst/>
          </a:prstGeom>
          <a:noFill/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Line 40"/>
          <p:cNvSpPr>
            <a:spLocks noChangeShapeType="1"/>
          </p:cNvSpPr>
          <p:nvPr/>
        </p:nvSpPr>
        <p:spPr bwMode="auto">
          <a:xfrm flipH="1">
            <a:off x="5622925" y="3094038"/>
            <a:ext cx="125413" cy="100012"/>
          </a:xfrm>
          <a:prstGeom prst="line">
            <a:avLst/>
          </a:prstGeom>
          <a:noFill/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6" name="Group 135"/>
          <p:cNvGrpSpPr/>
          <p:nvPr/>
        </p:nvGrpSpPr>
        <p:grpSpPr>
          <a:xfrm>
            <a:off x="5162550" y="3505995"/>
            <a:ext cx="1576388" cy="461962"/>
            <a:chOff x="2095500" y="2616995"/>
            <a:chExt cx="1576388" cy="461962"/>
          </a:xfrm>
        </p:grpSpPr>
        <p:sp>
          <p:nvSpPr>
            <p:cNvPr id="137" name="Line 37"/>
            <p:cNvSpPr>
              <a:spLocks noChangeShapeType="1"/>
            </p:cNvSpPr>
            <p:nvPr/>
          </p:nvSpPr>
          <p:spPr bwMode="auto">
            <a:xfrm>
              <a:off x="2095500" y="2616995"/>
              <a:ext cx="1493838" cy="43180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8"/>
            <p:cNvSpPr>
              <a:spLocks/>
            </p:cNvSpPr>
            <p:nvPr/>
          </p:nvSpPr>
          <p:spPr bwMode="auto">
            <a:xfrm>
              <a:off x="3560763" y="3015457"/>
              <a:ext cx="111125" cy="63500"/>
            </a:xfrm>
            <a:custGeom>
              <a:avLst/>
              <a:gdLst>
                <a:gd name="T0" fmla="*/ 0 w 70"/>
                <a:gd name="T1" fmla="*/ 32 h 40"/>
                <a:gd name="T2" fmla="*/ 70 w 70"/>
                <a:gd name="T3" fmla="*/ 40 h 40"/>
                <a:gd name="T4" fmla="*/ 13 w 70"/>
                <a:gd name="T5" fmla="*/ 0 h 40"/>
                <a:gd name="T6" fmla="*/ 0 w 70"/>
                <a:gd name="T7" fmla="*/ 34 h 40"/>
                <a:gd name="T8" fmla="*/ 0 w 70"/>
                <a:gd name="T9" fmla="*/ 34 h 40"/>
                <a:gd name="T10" fmla="*/ 0 w 70"/>
                <a:gd name="T11" fmla="*/ 32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0"/>
                <a:gd name="T20" fmla="*/ 70 w 70"/>
                <a:gd name="T21" fmla="*/ 40 h 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0">
                  <a:moveTo>
                    <a:pt x="0" y="32"/>
                  </a:moveTo>
                  <a:lnTo>
                    <a:pt x="70" y="40"/>
                  </a:lnTo>
                  <a:lnTo>
                    <a:pt x="13" y="0"/>
                  </a:lnTo>
                  <a:lnTo>
                    <a:pt x="0" y="3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9" name="Rectangle 29"/>
          <p:cNvSpPr>
            <a:spLocks noChangeArrowheads="1"/>
          </p:cNvSpPr>
          <p:nvPr/>
        </p:nvSpPr>
        <p:spPr bwMode="auto">
          <a:xfrm rot="960000">
            <a:off x="5326218" y="3422150"/>
            <a:ext cx="41561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100" b="0" dirty="0" smtClean="0">
                <a:solidFill>
                  <a:srgbClr val="000000"/>
                </a:solidFill>
              </a:rPr>
              <a:t>Data </a:t>
            </a:r>
            <a:r>
              <a:rPr lang="en-US" sz="1100" b="0" dirty="0" smtClean="0">
                <a:solidFill>
                  <a:srgbClr val="0000FF"/>
                </a:solidFill>
              </a:rPr>
              <a:t>4</a:t>
            </a:r>
            <a:r>
              <a:rPr lang="en-US" sz="1100" b="0" dirty="0" smtClean="0">
                <a:solidFill>
                  <a:srgbClr val="000000"/>
                </a:solidFill>
              </a:rPr>
              <a:t> </a:t>
            </a:r>
            <a:endParaRPr lang="en-US" sz="2400" b="0" dirty="0">
              <a:solidFill>
                <a:srgbClr val="0000FF"/>
              </a:solidFill>
            </a:endParaRPr>
          </a:p>
        </p:txBody>
      </p:sp>
      <p:sp>
        <p:nvSpPr>
          <p:cNvPr id="140" name="Line 37"/>
          <p:cNvSpPr>
            <a:spLocks noChangeShapeType="1"/>
          </p:cNvSpPr>
          <p:nvPr/>
        </p:nvSpPr>
        <p:spPr bwMode="auto">
          <a:xfrm>
            <a:off x="5156200" y="2399507"/>
            <a:ext cx="1493838" cy="4318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38"/>
          <p:cNvSpPr>
            <a:spLocks/>
          </p:cNvSpPr>
          <p:nvPr/>
        </p:nvSpPr>
        <p:spPr bwMode="auto">
          <a:xfrm>
            <a:off x="6621463" y="2797969"/>
            <a:ext cx="111125" cy="63500"/>
          </a:xfrm>
          <a:custGeom>
            <a:avLst/>
            <a:gdLst>
              <a:gd name="T0" fmla="*/ 0 w 70"/>
              <a:gd name="T1" fmla="*/ 32 h 40"/>
              <a:gd name="T2" fmla="*/ 70 w 70"/>
              <a:gd name="T3" fmla="*/ 40 h 40"/>
              <a:gd name="T4" fmla="*/ 13 w 70"/>
              <a:gd name="T5" fmla="*/ 0 h 40"/>
              <a:gd name="T6" fmla="*/ 0 w 70"/>
              <a:gd name="T7" fmla="*/ 34 h 40"/>
              <a:gd name="T8" fmla="*/ 0 w 70"/>
              <a:gd name="T9" fmla="*/ 34 h 40"/>
              <a:gd name="T10" fmla="*/ 0 w 70"/>
              <a:gd name="T11" fmla="*/ 32 h 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0"/>
              <a:gd name="T19" fmla="*/ 0 h 40"/>
              <a:gd name="T20" fmla="*/ 70 w 70"/>
              <a:gd name="T21" fmla="*/ 40 h 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0" h="40">
                <a:moveTo>
                  <a:pt x="0" y="32"/>
                </a:moveTo>
                <a:lnTo>
                  <a:pt x="70" y="40"/>
                </a:lnTo>
                <a:lnTo>
                  <a:pt x="13" y="0"/>
                </a:lnTo>
                <a:lnTo>
                  <a:pt x="0" y="34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Line 47"/>
          <p:cNvSpPr>
            <a:spLocks noChangeShapeType="1"/>
          </p:cNvSpPr>
          <p:nvPr/>
        </p:nvSpPr>
        <p:spPr bwMode="auto">
          <a:xfrm flipH="1">
            <a:off x="5695949" y="2892425"/>
            <a:ext cx="1033463" cy="2508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Rectangle 30"/>
          <p:cNvSpPr>
            <a:spLocks noChangeArrowheads="1"/>
          </p:cNvSpPr>
          <p:nvPr/>
        </p:nvSpPr>
        <p:spPr bwMode="auto">
          <a:xfrm rot="20700000">
            <a:off x="5503681" y="2893512"/>
            <a:ext cx="98779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 b="0" dirty="0" smtClean="0">
                <a:solidFill>
                  <a:srgbClr val="000000"/>
                </a:solidFill>
              </a:rPr>
              <a:t>               ACK 2</a:t>
            </a:r>
            <a:endParaRPr lang="en-US" sz="2400" b="0" dirty="0"/>
          </a:p>
        </p:txBody>
      </p:sp>
      <p:grpSp>
        <p:nvGrpSpPr>
          <p:cNvPr id="6" name="Group 5"/>
          <p:cNvGrpSpPr/>
          <p:nvPr/>
        </p:nvGrpSpPr>
        <p:grpSpPr>
          <a:xfrm>
            <a:off x="1788069" y="2435225"/>
            <a:ext cx="294187" cy="1047750"/>
            <a:chOff x="1775913" y="1944688"/>
            <a:chExt cx="294187" cy="768350"/>
          </a:xfrm>
        </p:grpSpPr>
        <p:sp>
          <p:nvSpPr>
            <p:cNvPr id="71" name="Rectangle 32"/>
            <p:cNvSpPr>
              <a:spLocks noChangeArrowheads="1"/>
            </p:cNvSpPr>
            <p:nvPr/>
          </p:nvSpPr>
          <p:spPr bwMode="auto">
            <a:xfrm rot="16200000">
              <a:off x="1567748" y="2244281"/>
              <a:ext cx="585607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100" b="0" dirty="0" smtClean="0">
                  <a:solidFill>
                    <a:srgbClr val="000000"/>
                  </a:solidFill>
                </a:rPr>
                <a:t>timeout</a:t>
              </a:r>
              <a:endParaRPr lang="en-US" sz="2400" b="0" dirty="0"/>
            </a:p>
          </p:txBody>
        </p:sp>
        <p:sp>
          <p:nvSpPr>
            <p:cNvPr id="72" name="Freeform 35"/>
            <p:cNvSpPr>
              <a:spLocks/>
            </p:cNvSpPr>
            <p:nvPr/>
          </p:nvSpPr>
          <p:spPr bwMode="auto">
            <a:xfrm>
              <a:off x="1965325" y="1944688"/>
              <a:ext cx="104775" cy="768350"/>
            </a:xfrm>
            <a:custGeom>
              <a:avLst/>
              <a:gdLst>
                <a:gd name="T0" fmla="*/ 63 w 66"/>
                <a:gd name="T1" fmla="*/ 0 h 484"/>
                <a:gd name="T2" fmla="*/ 0 w 66"/>
                <a:gd name="T3" fmla="*/ 0 h 484"/>
                <a:gd name="T4" fmla="*/ 0 w 66"/>
                <a:gd name="T5" fmla="*/ 484 h 484"/>
                <a:gd name="T6" fmla="*/ 66 w 66"/>
                <a:gd name="T7" fmla="*/ 484 h 4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484"/>
                <a:gd name="T14" fmla="*/ 66 w 66"/>
                <a:gd name="T15" fmla="*/ 484 h 4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484">
                  <a:moveTo>
                    <a:pt x="63" y="0"/>
                  </a:moveTo>
                  <a:lnTo>
                    <a:pt x="0" y="0"/>
                  </a:lnTo>
                  <a:lnTo>
                    <a:pt x="0" y="484"/>
                  </a:lnTo>
                  <a:lnTo>
                    <a:pt x="66" y="484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</p:spPr>
        <p:txBody>
          <a:bodyPr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</a:t>
            </a:r>
            <a:r>
              <a:rPr lang="en-US" b="0" dirty="0" smtClean="0">
                <a:latin typeface="+mj-lt"/>
              </a:rPr>
              <a:t>: TCP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346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95854" y="2461812"/>
            <a:ext cx="258474" cy="258474"/>
          </a:xfrm>
          <a:custGeom>
            <a:avLst/>
            <a:gdLst/>
            <a:ahLst/>
            <a:cxnLst/>
            <a:rect l="l" t="t" r="r" b="b"/>
            <a:pathLst>
              <a:path w="379094" h="379094">
                <a:moveTo>
                  <a:pt x="378688" y="189331"/>
                </a:moveTo>
                <a:lnTo>
                  <a:pt x="371925" y="239666"/>
                </a:lnTo>
                <a:lnTo>
                  <a:pt x="352837" y="284897"/>
                </a:lnTo>
                <a:lnTo>
                  <a:pt x="323230" y="323218"/>
                </a:lnTo>
                <a:lnTo>
                  <a:pt x="284909" y="352824"/>
                </a:lnTo>
                <a:lnTo>
                  <a:pt x="239679" y="371912"/>
                </a:lnTo>
                <a:lnTo>
                  <a:pt x="189344" y="378675"/>
                </a:lnTo>
                <a:lnTo>
                  <a:pt x="139009" y="371912"/>
                </a:lnTo>
                <a:lnTo>
                  <a:pt x="93778" y="352824"/>
                </a:lnTo>
                <a:lnTo>
                  <a:pt x="55457" y="323218"/>
                </a:lnTo>
                <a:lnTo>
                  <a:pt x="25851" y="284897"/>
                </a:lnTo>
                <a:lnTo>
                  <a:pt x="6763" y="239666"/>
                </a:lnTo>
                <a:lnTo>
                  <a:pt x="0" y="189331"/>
                </a:lnTo>
                <a:lnTo>
                  <a:pt x="6763" y="139001"/>
                </a:lnTo>
                <a:lnTo>
                  <a:pt x="25851" y="93774"/>
                </a:lnTo>
                <a:lnTo>
                  <a:pt x="55457" y="55456"/>
                </a:lnTo>
                <a:lnTo>
                  <a:pt x="93778" y="25850"/>
                </a:lnTo>
                <a:lnTo>
                  <a:pt x="139009" y="6763"/>
                </a:lnTo>
                <a:lnTo>
                  <a:pt x="189344" y="0"/>
                </a:lnTo>
                <a:lnTo>
                  <a:pt x="239679" y="6763"/>
                </a:lnTo>
                <a:lnTo>
                  <a:pt x="284909" y="25850"/>
                </a:lnTo>
                <a:lnTo>
                  <a:pt x="323230" y="55456"/>
                </a:lnTo>
                <a:lnTo>
                  <a:pt x="352837" y="93774"/>
                </a:lnTo>
                <a:lnTo>
                  <a:pt x="371925" y="139001"/>
                </a:lnTo>
                <a:lnTo>
                  <a:pt x="378688" y="189331"/>
                </a:lnTo>
                <a:close/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" name="object 3"/>
          <p:cNvSpPr/>
          <p:nvPr/>
        </p:nvSpPr>
        <p:spPr>
          <a:xfrm>
            <a:off x="4374461" y="2447464"/>
            <a:ext cx="258474" cy="258474"/>
          </a:xfrm>
          <a:custGeom>
            <a:avLst/>
            <a:gdLst/>
            <a:ahLst/>
            <a:cxnLst/>
            <a:rect l="l" t="t" r="r" b="b"/>
            <a:pathLst>
              <a:path w="379095" h="379094">
                <a:moveTo>
                  <a:pt x="378688" y="189344"/>
                </a:moveTo>
                <a:lnTo>
                  <a:pt x="371925" y="239679"/>
                </a:lnTo>
                <a:lnTo>
                  <a:pt x="352837" y="284909"/>
                </a:lnTo>
                <a:lnTo>
                  <a:pt x="323230" y="323230"/>
                </a:lnTo>
                <a:lnTo>
                  <a:pt x="284909" y="352837"/>
                </a:lnTo>
                <a:lnTo>
                  <a:pt x="239679" y="371925"/>
                </a:lnTo>
                <a:lnTo>
                  <a:pt x="189344" y="378688"/>
                </a:lnTo>
                <a:lnTo>
                  <a:pt x="139009" y="371925"/>
                </a:lnTo>
                <a:lnTo>
                  <a:pt x="93778" y="352837"/>
                </a:lnTo>
                <a:lnTo>
                  <a:pt x="55457" y="323230"/>
                </a:lnTo>
                <a:lnTo>
                  <a:pt x="25851" y="284909"/>
                </a:lnTo>
                <a:lnTo>
                  <a:pt x="6763" y="239679"/>
                </a:lnTo>
                <a:lnTo>
                  <a:pt x="0" y="189344"/>
                </a:lnTo>
                <a:lnTo>
                  <a:pt x="6763" y="139009"/>
                </a:lnTo>
                <a:lnTo>
                  <a:pt x="25851" y="93778"/>
                </a:lnTo>
                <a:lnTo>
                  <a:pt x="55457" y="55457"/>
                </a:lnTo>
                <a:lnTo>
                  <a:pt x="93778" y="25851"/>
                </a:lnTo>
                <a:lnTo>
                  <a:pt x="139009" y="6763"/>
                </a:lnTo>
                <a:lnTo>
                  <a:pt x="189344" y="0"/>
                </a:lnTo>
                <a:lnTo>
                  <a:pt x="239679" y="6763"/>
                </a:lnTo>
                <a:lnTo>
                  <a:pt x="284909" y="25851"/>
                </a:lnTo>
                <a:lnTo>
                  <a:pt x="323230" y="55457"/>
                </a:lnTo>
                <a:lnTo>
                  <a:pt x="352837" y="93778"/>
                </a:lnTo>
                <a:lnTo>
                  <a:pt x="371925" y="139009"/>
                </a:lnTo>
                <a:lnTo>
                  <a:pt x="378688" y="189344"/>
                </a:lnTo>
                <a:close/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" name="object 4"/>
          <p:cNvSpPr/>
          <p:nvPr/>
        </p:nvSpPr>
        <p:spPr>
          <a:xfrm>
            <a:off x="4374461" y="3716922"/>
            <a:ext cx="258474" cy="258474"/>
          </a:xfrm>
          <a:custGeom>
            <a:avLst/>
            <a:gdLst/>
            <a:ahLst/>
            <a:cxnLst/>
            <a:rect l="l" t="t" r="r" b="b"/>
            <a:pathLst>
              <a:path w="379095" h="379095">
                <a:moveTo>
                  <a:pt x="378688" y="189344"/>
                </a:moveTo>
                <a:lnTo>
                  <a:pt x="371925" y="239679"/>
                </a:lnTo>
                <a:lnTo>
                  <a:pt x="352837" y="284909"/>
                </a:lnTo>
                <a:lnTo>
                  <a:pt x="323230" y="323230"/>
                </a:lnTo>
                <a:lnTo>
                  <a:pt x="284909" y="352837"/>
                </a:lnTo>
                <a:lnTo>
                  <a:pt x="239679" y="371925"/>
                </a:lnTo>
                <a:lnTo>
                  <a:pt x="189344" y="378688"/>
                </a:lnTo>
                <a:lnTo>
                  <a:pt x="139009" y="371925"/>
                </a:lnTo>
                <a:lnTo>
                  <a:pt x="93778" y="352837"/>
                </a:lnTo>
                <a:lnTo>
                  <a:pt x="55457" y="323230"/>
                </a:lnTo>
                <a:lnTo>
                  <a:pt x="25851" y="284909"/>
                </a:lnTo>
                <a:lnTo>
                  <a:pt x="6763" y="239679"/>
                </a:lnTo>
                <a:lnTo>
                  <a:pt x="0" y="189344"/>
                </a:lnTo>
                <a:lnTo>
                  <a:pt x="6763" y="139009"/>
                </a:lnTo>
                <a:lnTo>
                  <a:pt x="25851" y="93778"/>
                </a:lnTo>
                <a:lnTo>
                  <a:pt x="55457" y="55457"/>
                </a:lnTo>
                <a:lnTo>
                  <a:pt x="93778" y="25851"/>
                </a:lnTo>
                <a:lnTo>
                  <a:pt x="139009" y="6763"/>
                </a:lnTo>
                <a:lnTo>
                  <a:pt x="189344" y="0"/>
                </a:lnTo>
                <a:lnTo>
                  <a:pt x="239679" y="6763"/>
                </a:lnTo>
                <a:lnTo>
                  <a:pt x="284909" y="25851"/>
                </a:lnTo>
                <a:lnTo>
                  <a:pt x="323230" y="55457"/>
                </a:lnTo>
                <a:lnTo>
                  <a:pt x="352837" y="93778"/>
                </a:lnTo>
                <a:lnTo>
                  <a:pt x="371925" y="139009"/>
                </a:lnTo>
                <a:lnTo>
                  <a:pt x="378688" y="189344"/>
                </a:lnTo>
                <a:close/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5" name="object 5"/>
          <p:cNvSpPr/>
          <p:nvPr/>
        </p:nvSpPr>
        <p:spPr>
          <a:xfrm>
            <a:off x="5154306" y="3681541"/>
            <a:ext cx="258474" cy="258474"/>
          </a:xfrm>
          <a:custGeom>
            <a:avLst/>
            <a:gdLst/>
            <a:ahLst/>
            <a:cxnLst/>
            <a:rect l="l" t="t" r="r" b="b"/>
            <a:pathLst>
              <a:path w="379095" h="379094">
                <a:moveTo>
                  <a:pt x="378688" y="189344"/>
                </a:moveTo>
                <a:lnTo>
                  <a:pt x="371925" y="239679"/>
                </a:lnTo>
                <a:lnTo>
                  <a:pt x="352837" y="284909"/>
                </a:lnTo>
                <a:lnTo>
                  <a:pt x="323230" y="323230"/>
                </a:lnTo>
                <a:lnTo>
                  <a:pt x="284909" y="352837"/>
                </a:lnTo>
                <a:lnTo>
                  <a:pt x="239679" y="371925"/>
                </a:lnTo>
                <a:lnTo>
                  <a:pt x="189344" y="378688"/>
                </a:lnTo>
                <a:lnTo>
                  <a:pt x="139009" y="371925"/>
                </a:lnTo>
                <a:lnTo>
                  <a:pt x="93778" y="352837"/>
                </a:lnTo>
                <a:lnTo>
                  <a:pt x="55457" y="323230"/>
                </a:lnTo>
                <a:lnTo>
                  <a:pt x="25851" y="284909"/>
                </a:lnTo>
                <a:lnTo>
                  <a:pt x="6763" y="239679"/>
                </a:lnTo>
                <a:lnTo>
                  <a:pt x="0" y="189344"/>
                </a:lnTo>
                <a:lnTo>
                  <a:pt x="6763" y="139009"/>
                </a:lnTo>
                <a:lnTo>
                  <a:pt x="25851" y="93778"/>
                </a:lnTo>
                <a:lnTo>
                  <a:pt x="55457" y="55457"/>
                </a:lnTo>
                <a:lnTo>
                  <a:pt x="93778" y="25851"/>
                </a:lnTo>
                <a:lnTo>
                  <a:pt x="139009" y="6763"/>
                </a:lnTo>
                <a:lnTo>
                  <a:pt x="189344" y="0"/>
                </a:lnTo>
                <a:lnTo>
                  <a:pt x="239679" y="6763"/>
                </a:lnTo>
                <a:lnTo>
                  <a:pt x="284909" y="25851"/>
                </a:lnTo>
                <a:lnTo>
                  <a:pt x="323230" y="55457"/>
                </a:lnTo>
                <a:lnTo>
                  <a:pt x="352837" y="93778"/>
                </a:lnTo>
                <a:lnTo>
                  <a:pt x="371925" y="139009"/>
                </a:lnTo>
                <a:lnTo>
                  <a:pt x="378688" y="189344"/>
                </a:lnTo>
                <a:close/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6" name="object 6"/>
          <p:cNvSpPr/>
          <p:nvPr/>
        </p:nvSpPr>
        <p:spPr>
          <a:xfrm>
            <a:off x="3160949" y="4437479"/>
            <a:ext cx="258474" cy="258474"/>
          </a:xfrm>
          <a:custGeom>
            <a:avLst/>
            <a:gdLst/>
            <a:ahLst/>
            <a:cxnLst/>
            <a:rect l="l" t="t" r="r" b="b"/>
            <a:pathLst>
              <a:path w="379094" h="379095">
                <a:moveTo>
                  <a:pt x="378688" y="189331"/>
                </a:moveTo>
                <a:lnTo>
                  <a:pt x="371925" y="239666"/>
                </a:lnTo>
                <a:lnTo>
                  <a:pt x="352837" y="284897"/>
                </a:lnTo>
                <a:lnTo>
                  <a:pt x="323230" y="323218"/>
                </a:lnTo>
                <a:lnTo>
                  <a:pt x="284909" y="352824"/>
                </a:lnTo>
                <a:lnTo>
                  <a:pt x="239679" y="371912"/>
                </a:lnTo>
                <a:lnTo>
                  <a:pt x="189344" y="378675"/>
                </a:lnTo>
                <a:lnTo>
                  <a:pt x="139009" y="371912"/>
                </a:lnTo>
                <a:lnTo>
                  <a:pt x="93778" y="352824"/>
                </a:lnTo>
                <a:lnTo>
                  <a:pt x="55457" y="323218"/>
                </a:lnTo>
                <a:lnTo>
                  <a:pt x="25851" y="284897"/>
                </a:lnTo>
                <a:lnTo>
                  <a:pt x="6763" y="239666"/>
                </a:lnTo>
                <a:lnTo>
                  <a:pt x="0" y="189331"/>
                </a:lnTo>
                <a:lnTo>
                  <a:pt x="6763" y="138997"/>
                </a:lnTo>
                <a:lnTo>
                  <a:pt x="25851" y="93769"/>
                </a:lnTo>
                <a:lnTo>
                  <a:pt x="55457" y="55451"/>
                </a:lnTo>
                <a:lnTo>
                  <a:pt x="93778" y="25847"/>
                </a:lnTo>
                <a:lnTo>
                  <a:pt x="139009" y="6762"/>
                </a:lnTo>
                <a:lnTo>
                  <a:pt x="189344" y="0"/>
                </a:lnTo>
                <a:lnTo>
                  <a:pt x="239679" y="6762"/>
                </a:lnTo>
                <a:lnTo>
                  <a:pt x="284909" y="25847"/>
                </a:lnTo>
                <a:lnTo>
                  <a:pt x="323230" y="55451"/>
                </a:lnTo>
                <a:lnTo>
                  <a:pt x="352837" y="93769"/>
                </a:lnTo>
                <a:lnTo>
                  <a:pt x="371925" y="138997"/>
                </a:lnTo>
                <a:lnTo>
                  <a:pt x="378688" y="189331"/>
                </a:lnTo>
                <a:close/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7" name="object 7"/>
          <p:cNvSpPr/>
          <p:nvPr/>
        </p:nvSpPr>
        <p:spPr>
          <a:xfrm>
            <a:off x="4375898" y="4403051"/>
            <a:ext cx="258474" cy="258474"/>
          </a:xfrm>
          <a:custGeom>
            <a:avLst/>
            <a:gdLst/>
            <a:ahLst/>
            <a:cxnLst/>
            <a:rect l="l" t="t" r="r" b="b"/>
            <a:pathLst>
              <a:path w="379095" h="379095">
                <a:moveTo>
                  <a:pt x="378688" y="189344"/>
                </a:moveTo>
                <a:lnTo>
                  <a:pt x="371925" y="239679"/>
                </a:lnTo>
                <a:lnTo>
                  <a:pt x="352837" y="284909"/>
                </a:lnTo>
                <a:lnTo>
                  <a:pt x="323230" y="323230"/>
                </a:lnTo>
                <a:lnTo>
                  <a:pt x="284909" y="352837"/>
                </a:lnTo>
                <a:lnTo>
                  <a:pt x="239679" y="371925"/>
                </a:lnTo>
                <a:lnTo>
                  <a:pt x="189344" y="378688"/>
                </a:lnTo>
                <a:lnTo>
                  <a:pt x="139009" y="371925"/>
                </a:lnTo>
                <a:lnTo>
                  <a:pt x="93778" y="352837"/>
                </a:lnTo>
                <a:lnTo>
                  <a:pt x="55457" y="323230"/>
                </a:lnTo>
                <a:lnTo>
                  <a:pt x="25851" y="284909"/>
                </a:lnTo>
                <a:lnTo>
                  <a:pt x="6763" y="239679"/>
                </a:lnTo>
                <a:lnTo>
                  <a:pt x="0" y="189344"/>
                </a:lnTo>
                <a:lnTo>
                  <a:pt x="6763" y="139009"/>
                </a:lnTo>
                <a:lnTo>
                  <a:pt x="25851" y="93778"/>
                </a:lnTo>
                <a:lnTo>
                  <a:pt x="55457" y="55457"/>
                </a:lnTo>
                <a:lnTo>
                  <a:pt x="93778" y="25851"/>
                </a:lnTo>
                <a:lnTo>
                  <a:pt x="139009" y="6763"/>
                </a:lnTo>
                <a:lnTo>
                  <a:pt x="189344" y="0"/>
                </a:lnTo>
                <a:lnTo>
                  <a:pt x="239679" y="6763"/>
                </a:lnTo>
                <a:lnTo>
                  <a:pt x="284909" y="25851"/>
                </a:lnTo>
                <a:lnTo>
                  <a:pt x="323230" y="55457"/>
                </a:lnTo>
                <a:lnTo>
                  <a:pt x="352837" y="93778"/>
                </a:lnTo>
                <a:lnTo>
                  <a:pt x="371925" y="139009"/>
                </a:lnTo>
                <a:lnTo>
                  <a:pt x="378688" y="189344"/>
                </a:lnTo>
                <a:close/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8" name="object 8"/>
          <p:cNvSpPr/>
          <p:nvPr/>
        </p:nvSpPr>
        <p:spPr>
          <a:xfrm>
            <a:off x="2438004" y="2447464"/>
            <a:ext cx="258474" cy="258474"/>
          </a:xfrm>
          <a:custGeom>
            <a:avLst/>
            <a:gdLst/>
            <a:ahLst/>
            <a:cxnLst/>
            <a:rect l="l" t="t" r="r" b="b"/>
            <a:pathLst>
              <a:path w="379094" h="379094">
                <a:moveTo>
                  <a:pt x="378684" y="189344"/>
                </a:moveTo>
                <a:lnTo>
                  <a:pt x="371921" y="239679"/>
                </a:lnTo>
                <a:lnTo>
                  <a:pt x="352834" y="284909"/>
                </a:lnTo>
                <a:lnTo>
                  <a:pt x="323227" y="323230"/>
                </a:lnTo>
                <a:lnTo>
                  <a:pt x="284907" y="352837"/>
                </a:lnTo>
                <a:lnTo>
                  <a:pt x="239677" y="371925"/>
                </a:lnTo>
                <a:lnTo>
                  <a:pt x="189343" y="378688"/>
                </a:lnTo>
                <a:lnTo>
                  <a:pt x="139007" y="371925"/>
                </a:lnTo>
                <a:lnTo>
                  <a:pt x="93777" y="352837"/>
                </a:lnTo>
                <a:lnTo>
                  <a:pt x="55457" y="323230"/>
                </a:lnTo>
                <a:lnTo>
                  <a:pt x="25850" y="284909"/>
                </a:lnTo>
                <a:lnTo>
                  <a:pt x="6763" y="239679"/>
                </a:lnTo>
                <a:lnTo>
                  <a:pt x="0" y="189344"/>
                </a:lnTo>
                <a:lnTo>
                  <a:pt x="6763" y="139009"/>
                </a:lnTo>
                <a:lnTo>
                  <a:pt x="25850" y="93778"/>
                </a:lnTo>
                <a:lnTo>
                  <a:pt x="55457" y="55457"/>
                </a:lnTo>
                <a:lnTo>
                  <a:pt x="93777" y="25851"/>
                </a:lnTo>
                <a:lnTo>
                  <a:pt x="139007" y="6763"/>
                </a:lnTo>
                <a:lnTo>
                  <a:pt x="189343" y="0"/>
                </a:lnTo>
                <a:lnTo>
                  <a:pt x="239677" y="6763"/>
                </a:lnTo>
                <a:lnTo>
                  <a:pt x="284907" y="25851"/>
                </a:lnTo>
                <a:lnTo>
                  <a:pt x="323227" y="55457"/>
                </a:lnTo>
                <a:lnTo>
                  <a:pt x="352834" y="93778"/>
                </a:lnTo>
                <a:lnTo>
                  <a:pt x="371921" y="139009"/>
                </a:lnTo>
                <a:lnTo>
                  <a:pt x="378684" y="189344"/>
                </a:lnTo>
                <a:close/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9" name="object 9"/>
          <p:cNvSpPr/>
          <p:nvPr/>
        </p:nvSpPr>
        <p:spPr>
          <a:xfrm>
            <a:off x="2402143" y="3666716"/>
            <a:ext cx="258474" cy="258474"/>
          </a:xfrm>
          <a:custGeom>
            <a:avLst/>
            <a:gdLst/>
            <a:ahLst/>
            <a:cxnLst/>
            <a:rect l="l" t="t" r="r" b="b"/>
            <a:pathLst>
              <a:path w="379094" h="379094">
                <a:moveTo>
                  <a:pt x="378686" y="189344"/>
                </a:moveTo>
                <a:lnTo>
                  <a:pt x="371922" y="239679"/>
                </a:lnTo>
                <a:lnTo>
                  <a:pt x="352835" y="284909"/>
                </a:lnTo>
                <a:lnTo>
                  <a:pt x="323228" y="323230"/>
                </a:lnTo>
                <a:lnTo>
                  <a:pt x="284907" y="352837"/>
                </a:lnTo>
                <a:lnTo>
                  <a:pt x="239677" y="371925"/>
                </a:lnTo>
                <a:lnTo>
                  <a:pt x="189343" y="378688"/>
                </a:lnTo>
                <a:lnTo>
                  <a:pt x="139008" y="371925"/>
                </a:lnTo>
                <a:lnTo>
                  <a:pt x="93778" y="352837"/>
                </a:lnTo>
                <a:lnTo>
                  <a:pt x="55457" y="323230"/>
                </a:lnTo>
                <a:lnTo>
                  <a:pt x="25851" y="284909"/>
                </a:lnTo>
                <a:lnTo>
                  <a:pt x="6763" y="239679"/>
                </a:lnTo>
                <a:lnTo>
                  <a:pt x="0" y="189344"/>
                </a:lnTo>
                <a:lnTo>
                  <a:pt x="6763" y="139009"/>
                </a:lnTo>
                <a:lnTo>
                  <a:pt x="25851" y="93778"/>
                </a:lnTo>
                <a:lnTo>
                  <a:pt x="55457" y="55457"/>
                </a:lnTo>
                <a:lnTo>
                  <a:pt x="93778" y="25851"/>
                </a:lnTo>
                <a:lnTo>
                  <a:pt x="139008" y="6763"/>
                </a:lnTo>
                <a:lnTo>
                  <a:pt x="189343" y="0"/>
                </a:lnTo>
                <a:lnTo>
                  <a:pt x="239677" y="6763"/>
                </a:lnTo>
                <a:lnTo>
                  <a:pt x="284907" y="25851"/>
                </a:lnTo>
                <a:lnTo>
                  <a:pt x="323228" y="55457"/>
                </a:lnTo>
                <a:lnTo>
                  <a:pt x="352835" y="93778"/>
                </a:lnTo>
                <a:lnTo>
                  <a:pt x="371922" y="139009"/>
                </a:lnTo>
                <a:lnTo>
                  <a:pt x="378686" y="189344"/>
                </a:lnTo>
                <a:close/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0" name="object 10"/>
          <p:cNvSpPr/>
          <p:nvPr/>
        </p:nvSpPr>
        <p:spPr>
          <a:xfrm>
            <a:off x="3155208" y="3666716"/>
            <a:ext cx="258474" cy="258474"/>
          </a:xfrm>
          <a:custGeom>
            <a:avLst/>
            <a:gdLst/>
            <a:ahLst/>
            <a:cxnLst/>
            <a:rect l="l" t="t" r="r" b="b"/>
            <a:pathLst>
              <a:path w="379094" h="379094">
                <a:moveTo>
                  <a:pt x="378688" y="189344"/>
                </a:moveTo>
                <a:lnTo>
                  <a:pt x="371925" y="239679"/>
                </a:lnTo>
                <a:lnTo>
                  <a:pt x="352837" y="284909"/>
                </a:lnTo>
                <a:lnTo>
                  <a:pt x="323230" y="323230"/>
                </a:lnTo>
                <a:lnTo>
                  <a:pt x="284909" y="352837"/>
                </a:lnTo>
                <a:lnTo>
                  <a:pt x="239679" y="371925"/>
                </a:lnTo>
                <a:lnTo>
                  <a:pt x="189344" y="378688"/>
                </a:lnTo>
                <a:lnTo>
                  <a:pt x="139009" y="371925"/>
                </a:lnTo>
                <a:lnTo>
                  <a:pt x="93778" y="352837"/>
                </a:lnTo>
                <a:lnTo>
                  <a:pt x="55457" y="323230"/>
                </a:lnTo>
                <a:lnTo>
                  <a:pt x="25851" y="284909"/>
                </a:lnTo>
                <a:lnTo>
                  <a:pt x="6763" y="239679"/>
                </a:lnTo>
                <a:lnTo>
                  <a:pt x="0" y="189344"/>
                </a:lnTo>
                <a:lnTo>
                  <a:pt x="6763" y="139009"/>
                </a:lnTo>
                <a:lnTo>
                  <a:pt x="25851" y="93778"/>
                </a:lnTo>
                <a:lnTo>
                  <a:pt x="55457" y="55457"/>
                </a:lnTo>
                <a:lnTo>
                  <a:pt x="93778" y="25851"/>
                </a:lnTo>
                <a:lnTo>
                  <a:pt x="139009" y="6763"/>
                </a:lnTo>
                <a:lnTo>
                  <a:pt x="189344" y="0"/>
                </a:lnTo>
                <a:lnTo>
                  <a:pt x="239679" y="6763"/>
                </a:lnTo>
                <a:lnTo>
                  <a:pt x="284909" y="25851"/>
                </a:lnTo>
                <a:lnTo>
                  <a:pt x="323230" y="55457"/>
                </a:lnTo>
                <a:lnTo>
                  <a:pt x="352837" y="93778"/>
                </a:lnTo>
                <a:lnTo>
                  <a:pt x="371925" y="139009"/>
                </a:lnTo>
                <a:lnTo>
                  <a:pt x="378688" y="189344"/>
                </a:lnTo>
                <a:close/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1" name="object 11"/>
          <p:cNvSpPr/>
          <p:nvPr/>
        </p:nvSpPr>
        <p:spPr>
          <a:xfrm>
            <a:off x="5163390" y="2447464"/>
            <a:ext cx="258474" cy="258474"/>
          </a:xfrm>
          <a:custGeom>
            <a:avLst/>
            <a:gdLst/>
            <a:ahLst/>
            <a:cxnLst/>
            <a:rect l="l" t="t" r="r" b="b"/>
            <a:pathLst>
              <a:path w="379095" h="379094">
                <a:moveTo>
                  <a:pt x="378688" y="189344"/>
                </a:moveTo>
                <a:lnTo>
                  <a:pt x="371925" y="239679"/>
                </a:lnTo>
                <a:lnTo>
                  <a:pt x="352837" y="284909"/>
                </a:lnTo>
                <a:lnTo>
                  <a:pt x="323230" y="323230"/>
                </a:lnTo>
                <a:lnTo>
                  <a:pt x="284909" y="352837"/>
                </a:lnTo>
                <a:lnTo>
                  <a:pt x="239679" y="371925"/>
                </a:lnTo>
                <a:lnTo>
                  <a:pt x="189344" y="378688"/>
                </a:lnTo>
                <a:lnTo>
                  <a:pt x="139009" y="371925"/>
                </a:lnTo>
                <a:lnTo>
                  <a:pt x="93778" y="352837"/>
                </a:lnTo>
                <a:lnTo>
                  <a:pt x="55457" y="323230"/>
                </a:lnTo>
                <a:lnTo>
                  <a:pt x="25851" y="284909"/>
                </a:lnTo>
                <a:lnTo>
                  <a:pt x="6763" y="239679"/>
                </a:lnTo>
                <a:lnTo>
                  <a:pt x="0" y="189344"/>
                </a:lnTo>
                <a:lnTo>
                  <a:pt x="6763" y="139009"/>
                </a:lnTo>
                <a:lnTo>
                  <a:pt x="25851" y="93778"/>
                </a:lnTo>
                <a:lnTo>
                  <a:pt x="55457" y="55457"/>
                </a:lnTo>
                <a:lnTo>
                  <a:pt x="93778" y="25851"/>
                </a:lnTo>
                <a:lnTo>
                  <a:pt x="139009" y="6763"/>
                </a:lnTo>
                <a:lnTo>
                  <a:pt x="189344" y="0"/>
                </a:lnTo>
                <a:lnTo>
                  <a:pt x="239679" y="6763"/>
                </a:lnTo>
                <a:lnTo>
                  <a:pt x="284909" y="25851"/>
                </a:lnTo>
                <a:lnTo>
                  <a:pt x="323230" y="55457"/>
                </a:lnTo>
                <a:lnTo>
                  <a:pt x="352837" y="93778"/>
                </a:lnTo>
                <a:lnTo>
                  <a:pt x="371925" y="139009"/>
                </a:lnTo>
                <a:lnTo>
                  <a:pt x="378688" y="189344"/>
                </a:lnTo>
                <a:close/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2" name="object 12"/>
          <p:cNvSpPr/>
          <p:nvPr/>
        </p:nvSpPr>
        <p:spPr>
          <a:xfrm>
            <a:off x="2710543" y="2576562"/>
            <a:ext cx="502227" cy="0"/>
          </a:xfrm>
          <a:custGeom>
            <a:avLst/>
            <a:gdLst/>
            <a:ahLst/>
            <a:cxnLst/>
            <a:rect l="l" t="t" r="r" b="b"/>
            <a:pathLst>
              <a:path w="736600">
                <a:moveTo>
                  <a:pt x="0" y="0"/>
                </a:moveTo>
                <a:lnTo>
                  <a:pt x="736325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3" name="object 13"/>
          <p:cNvSpPr/>
          <p:nvPr/>
        </p:nvSpPr>
        <p:spPr>
          <a:xfrm>
            <a:off x="4647005" y="2576562"/>
            <a:ext cx="502227" cy="0"/>
          </a:xfrm>
          <a:custGeom>
            <a:avLst/>
            <a:gdLst/>
            <a:ahLst/>
            <a:cxnLst/>
            <a:rect l="l" t="t" r="r" b="b"/>
            <a:pathLst>
              <a:path w="736600">
                <a:moveTo>
                  <a:pt x="0" y="0"/>
                </a:moveTo>
                <a:lnTo>
                  <a:pt x="736333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4" name="object 14"/>
          <p:cNvSpPr/>
          <p:nvPr/>
        </p:nvSpPr>
        <p:spPr>
          <a:xfrm>
            <a:off x="3463611" y="2576562"/>
            <a:ext cx="932584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472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5" name="object 15"/>
          <p:cNvSpPr/>
          <p:nvPr/>
        </p:nvSpPr>
        <p:spPr>
          <a:xfrm>
            <a:off x="2638821" y="3795815"/>
            <a:ext cx="502227" cy="0"/>
          </a:xfrm>
          <a:custGeom>
            <a:avLst/>
            <a:gdLst/>
            <a:ahLst/>
            <a:cxnLst/>
            <a:rect l="l" t="t" r="r" b="b"/>
            <a:pathLst>
              <a:path w="736600">
                <a:moveTo>
                  <a:pt x="0" y="0"/>
                </a:moveTo>
                <a:lnTo>
                  <a:pt x="736335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6" name="object 16"/>
          <p:cNvSpPr/>
          <p:nvPr/>
        </p:nvSpPr>
        <p:spPr>
          <a:xfrm>
            <a:off x="3427753" y="3795815"/>
            <a:ext cx="932584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472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7" name="object 17"/>
          <p:cNvSpPr/>
          <p:nvPr/>
        </p:nvSpPr>
        <p:spPr>
          <a:xfrm>
            <a:off x="4647005" y="3831671"/>
            <a:ext cx="502227" cy="0"/>
          </a:xfrm>
          <a:custGeom>
            <a:avLst/>
            <a:gdLst/>
            <a:ahLst/>
            <a:cxnLst/>
            <a:rect l="l" t="t" r="r" b="b"/>
            <a:pathLst>
              <a:path w="736600">
                <a:moveTo>
                  <a:pt x="0" y="0"/>
                </a:moveTo>
                <a:lnTo>
                  <a:pt x="736333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8" name="object 18"/>
          <p:cNvSpPr/>
          <p:nvPr/>
        </p:nvSpPr>
        <p:spPr>
          <a:xfrm>
            <a:off x="3427753" y="4548878"/>
            <a:ext cx="932584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472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9" name="object 19"/>
          <p:cNvSpPr/>
          <p:nvPr/>
        </p:nvSpPr>
        <p:spPr>
          <a:xfrm>
            <a:off x="2172637" y="2361402"/>
            <a:ext cx="210416" cy="150235"/>
          </a:xfrm>
          <a:custGeom>
            <a:avLst/>
            <a:gdLst/>
            <a:ahLst/>
            <a:cxnLst/>
            <a:rect l="l" t="t" r="r" b="b"/>
            <a:pathLst>
              <a:path w="308609" h="220344">
                <a:moveTo>
                  <a:pt x="0" y="0"/>
                </a:moveTo>
                <a:lnTo>
                  <a:pt x="308266" y="220193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0" name="object 20"/>
          <p:cNvSpPr/>
          <p:nvPr/>
        </p:nvSpPr>
        <p:spPr>
          <a:xfrm>
            <a:off x="2382819" y="2511533"/>
            <a:ext cx="30307" cy="21648"/>
          </a:xfrm>
          <a:custGeom>
            <a:avLst/>
            <a:gdLst/>
            <a:ahLst/>
            <a:cxnLst/>
            <a:rect l="l" t="t" r="r" b="b"/>
            <a:pathLst>
              <a:path w="44450" h="31750">
                <a:moveTo>
                  <a:pt x="0" y="0"/>
                </a:moveTo>
                <a:lnTo>
                  <a:pt x="43833" y="31309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1" name="object 21"/>
          <p:cNvSpPr/>
          <p:nvPr/>
        </p:nvSpPr>
        <p:spPr>
          <a:xfrm>
            <a:off x="2358155" y="2488110"/>
            <a:ext cx="54985" cy="45027"/>
          </a:xfrm>
          <a:custGeom>
            <a:avLst/>
            <a:gdLst/>
            <a:ahLst/>
            <a:cxnLst/>
            <a:rect l="l" t="t" r="r" b="b"/>
            <a:pathLst>
              <a:path w="80645" h="66040">
                <a:moveTo>
                  <a:pt x="24544" y="0"/>
                </a:moveTo>
                <a:lnTo>
                  <a:pt x="80645" y="65913"/>
                </a:lnTo>
                <a:lnTo>
                  <a:pt x="0" y="34353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2" name="object 22"/>
          <p:cNvSpPr/>
          <p:nvPr/>
        </p:nvSpPr>
        <p:spPr>
          <a:xfrm>
            <a:off x="5400069" y="2419730"/>
            <a:ext cx="211715" cy="121227"/>
          </a:xfrm>
          <a:custGeom>
            <a:avLst/>
            <a:gdLst/>
            <a:ahLst/>
            <a:cxnLst/>
            <a:rect l="l" t="t" r="r" b="b"/>
            <a:pathLst>
              <a:path w="310514" h="177800">
                <a:moveTo>
                  <a:pt x="0" y="177430"/>
                </a:moveTo>
                <a:lnTo>
                  <a:pt x="310498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3" name="object 23"/>
          <p:cNvSpPr/>
          <p:nvPr/>
        </p:nvSpPr>
        <p:spPr>
          <a:xfrm>
            <a:off x="5611772" y="2404317"/>
            <a:ext cx="27276" cy="15586"/>
          </a:xfrm>
          <a:custGeom>
            <a:avLst/>
            <a:gdLst/>
            <a:ahLst/>
            <a:cxnLst/>
            <a:rect l="l" t="t" r="r" b="b"/>
            <a:pathLst>
              <a:path w="40004" h="22859">
                <a:moveTo>
                  <a:pt x="0" y="22604"/>
                </a:moveTo>
                <a:lnTo>
                  <a:pt x="39557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4" name="object 24"/>
          <p:cNvSpPr/>
          <p:nvPr/>
        </p:nvSpPr>
        <p:spPr>
          <a:xfrm>
            <a:off x="5582714" y="2403476"/>
            <a:ext cx="57150" cy="41131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3837"/>
                </a:moveTo>
                <a:lnTo>
                  <a:pt x="83451" y="0"/>
                </a:lnTo>
                <a:lnTo>
                  <a:pt x="21043" y="60312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5" name="object 25"/>
          <p:cNvSpPr/>
          <p:nvPr/>
        </p:nvSpPr>
        <p:spPr>
          <a:xfrm>
            <a:off x="2423659" y="3006885"/>
            <a:ext cx="103909" cy="103909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167" y="152172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6" name="object 26"/>
          <p:cNvSpPr/>
          <p:nvPr/>
        </p:nvSpPr>
        <p:spPr>
          <a:xfrm>
            <a:off x="2527410" y="3110638"/>
            <a:ext cx="30307" cy="30307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0"/>
                </a:moveTo>
                <a:lnTo>
                  <a:pt x="44172" y="44173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7" name="object 27"/>
          <p:cNvSpPr/>
          <p:nvPr/>
        </p:nvSpPr>
        <p:spPr>
          <a:xfrm>
            <a:off x="2507334" y="3090557"/>
            <a:ext cx="50223" cy="50223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29453" y="0"/>
                </a:moveTo>
                <a:lnTo>
                  <a:pt x="73633" y="73634"/>
                </a:lnTo>
                <a:lnTo>
                  <a:pt x="0" y="29451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8" name="object 28"/>
          <p:cNvSpPr/>
          <p:nvPr/>
        </p:nvSpPr>
        <p:spPr>
          <a:xfrm>
            <a:off x="5292488" y="3034144"/>
            <a:ext cx="174480" cy="116465"/>
          </a:xfrm>
          <a:custGeom>
            <a:avLst/>
            <a:gdLst/>
            <a:ahLst/>
            <a:cxnLst/>
            <a:rect l="l" t="t" r="r" b="b"/>
            <a:pathLst>
              <a:path w="255904" h="170814">
                <a:moveTo>
                  <a:pt x="0" y="170407"/>
                </a:moveTo>
                <a:lnTo>
                  <a:pt x="255601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9" name="object 29"/>
          <p:cNvSpPr/>
          <p:nvPr/>
        </p:nvSpPr>
        <p:spPr>
          <a:xfrm>
            <a:off x="5466762" y="3015154"/>
            <a:ext cx="28575" cy="19050"/>
          </a:xfrm>
          <a:custGeom>
            <a:avLst/>
            <a:gdLst/>
            <a:ahLst/>
            <a:cxnLst/>
            <a:rect l="l" t="t" r="r" b="b"/>
            <a:pathLst>
              <a:path w="41910" h="27939">
                <a:moveTo>
                  <a:pt x="0" y="27852"/>
                </a:moveTo>
                <a:lnTo>
                  <a:pt x="41776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0" name="object 30"/>
          <p:cNvSpPr/>
          <p:nvPr/>
        </p:nvSpPr>
        <p:spPr>
          <a:xfrm>
            <a:off x="5441191" y="3013579"/>
            <a:ext cx="55851" cy="44594"/>
          </a:xfrm>
          <a:custGeom>
            <a:avLst/>
            <a:gdLst/>
            <a:ahLst/>
            <a:cxnLst/>
            <a:rect l="l" t="t" r="r" b="b"/>
            <a:pathLst>
              <a:path w="81914" h="65405">
                <a:moveTo>
                  <a:pt x="0" y="30162"/>
                </a:moveTo>
                <a:lnTo>
                  <a:pt x="81343" y="0"/>
                </a:lnTo>
                <a:lnTo>
                  <a:pt x="23139" y="65214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1" name="object 31"/>
          <p:cNvSpPr/>
          <p:nvPr/>
        </p:nvSpPr>
        <p:spPr>
          <a:xfrm>
            <a:off x="2351939" y="3580653"/>
            <a:ext cx="103909" cy="103909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175" y="152171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2" name="object 32"/>
          <p:cNvSpPr/>
          <p:nvPr/>
        </p:nvSpPr>
        <p:spPr>
          <a:xfrm>
            <a:off x="2455695" y="3684407"/>
            <a:ext cx="30307" cy="30307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0"/>
                </a:moveTo>
                <a:lnTo>
                  <a:pt x="44174" y="44173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3" name="object 33"/>
          <p:cNvSpPr/>
          <p:nvPr/>
        </p:nvSpPr>
        <p:spPr>
          <a:xfrm>
            <a:off x="2435613" y="3664326"/>
            <a:ext cx="50223" cy="50223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29452" y="0"/>
                </a:moveTo>
                <a:lnTo>
                  <a:pt x="73633" y="73634"/>
                </a:lnTo>
                <a:lnTo>
                  <a:pt x="0" y="29451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4" name="object 34"/>
          <p:cNvSpPr/>
          <p:nvPr/>
        </p:nvSpPr>
        <p:spPr>
          <a:xfrm>
            <a:off x="5328346" y="3607904"/>
            <a:ext cx="174480" cy="116465"/>
          </a:xfrm>
          <a:custGeom>
            <a:avLst/>
            <a:gdLst/>
            <a:ahLst/>
            <a:cxnLst/>
            <a:rect l="l" t="t" r="r" b="b"/>
            <a:pathLst>
              <a:path w="255904" h="170814">
                <a:moveTo>
                  <a:pt x="0" y="170408"/>
                </a:moveTo>
                <a:lnTo>
                  <a:pt x="255617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5" name="object 35"/>
          <p:cNvSpPr/>
          <p:nvPr/>
        </p:nvSpPr>
        <p:spPr>
          <a:xfrm>
            <a:off x="5502630" y="3588921"/>
            <a:ext cx="28575" cy="19050"/>
          </a:xfrm>
          <a:custGeom>
            <a:avLst/>
            <a:gdLst/>
            <a:ahLst/>
            <a:cxnLst/>
            <a:rect l="l" t="t" r="r" b="b"/>
            <a:pathLst>
              <a:path w="41910" h="27939">
                <a:moveTo>
                  <a:pt x="0" y="27841"/>
                </a:moveTo>
                <a:lnTo>
                  <a:pt x="41762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6" name="object 36"/>
          <p:cNvSpPr/>
          <p:nvPr/>
        </p:nvSpPr>
        <p:spPr>
          <a:xfrm>
            <a:off x="5477049" y="3587347"/>
            <a:ext cx="55851" cy="44594"/>
          </a:xfrm>
          <a:custGeom>
            <a:avLst/>
            <a:gdLst/>
            <a:ahLst/>
            <a:cxnLst/>
            <a:rect l="l" t="t" r="r" b="b"/>
            <a:pathLst>
              <a:path w="81914" h="65405">
                <a:moveTo>
                  <a:pt x="0" y="30149"/>
                </a:moveTo>
                <a:lnTo>
                  <a:pt x="81343" y="0"/>
                </a:lnTo>
                <a:lnTo>
                  <a:pt x="23139" y="65214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7" name="object 37"/>
          <p:cNvSpPr/>
          <p:nvPr/>
        </p:nvSpPr>
        <p:spPr>
          <a:xfrm>
            <a:off x="3069145" y="4369583"/>
            <a:ext cx="139844" cy="139844"/>
          </a:xfrm>
          <a:custGeom>
            <a:avLst/>
            <a:gdLst/>
            <a:ahLst/>
            <a:cxnLst/>
            <a:rect l="l" t="t" r="r" b="b"/>
            <a:pathLst>
              <a:path w="205105" h="205104">
                <a:moveTo>
                  <a:pt x="0" y="0"/>
                </a:moveTo>
                <a:lnTo>
                  <a:pt x="204772" y="204762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8" name="object 38"/>
          <p:cNvSpPr/>
          <p:nvPr/>
        </p:nvSpPr>
        <p:spPr>
          <a:xfrm>
            <a:off x="3208762" y="4509194"/>
            <a:ext cx="30307" cy="30307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0"/>
                </a:moveTo>
                <a:lnTo>
                  <a:pt x="44185" y="44183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9" name="object 39"/>
          <p:cNvSpPr/>
          <p:nvPr/>
        </p:nvSpPr>
        <p:spPr>
          <a:xfrm>
            <a:off x="3188684" y="4489113"/>
            <a:ext cx="50223" cy="50223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29451" y="0"/>
                </a:moveTo>
                <a:lnTo>
                  <a:pt x="73634" y="73634"/>
                </a:lnTo>
                <a:lnTo>
                  <a:pt x="0" y="29451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0" name="object 40"/>
          <p:cNvSpPr/>
          <p:nvPr/>
        </p:nvSpPr>
        <p:spPr>
          <a:xfrm>
            <a:off x="4539424" y="4392054"/>
            <a:ext cx="211715" cy="121227"/>
          </a:xfrm>
          <a:custGeom>
            <a:avLst/>
            <a:gdLst/>
            <a:ahLst/>
            <a:cxnLst/>
            <a:rect l="l" t="t" r="r" b="b"/>
            <a:pathLst>
              <a:path w="310514" h="177800">
                <a:moveTo>
                  <a:pt x="0" y="177418"/>
                </a:moveTo>
                <a:lnTo>
                  <a:pt x="310485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1" name="object 41"/>
          <p:cNvSpPr/>
          <p:nvPr/>
        </p:nvSpPr>
        <p:spPr>
          <a:xfrm>
            <a:off x="4751119" y="4376642"/>
            <a:ext cx="27276" cy="15586"/>
          </a:xfrm>
          <a:custGeom>
            <a:avLst/>
            <a:gdLst/>
            <a:ahLst/>
            <a:cxnLst/>
            <a:rect l="l" t="t" r="r" b="b"/>
            <a:pathLst>
              <a:path w="40004" h="22860">
                <a:moveTo>
                  <a:pt x="0" y="22603"/>
                </a:moveTo>
                <a:lnTo>
                  <a:pt x="39557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2" name="object 42"/>
          <p:cNvSpPr/>
          <p:nvPr/>
        </p:nvSpPr>
        <p:spPr>
          <a:xfrm>
            <a:off x="4722070" y="4375792"/>
            <a:ext cx="57150" cy="41131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3850"/>
                </a:moveTo>
                <a:lnTo>
                  <a:pt x="83451" y="0"/>
                </a:lnTo>
                <a:lnTo>
                  <a:pt x="21031" y="60312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3" name="object 43"/>
          <p:cNvSpPr/>
          <p:nvPr/>
        </p:nvSpPr>
        <p:spPr>
          <a:xfrm>
            <a:off x="4360121" y="5155163"/>
            <a:ext cx="138978" cy="111269"/>
          </a:xfrm>
          <a:custGeom>
            <a:avLst/>
            <a:gdLst/>
            <a:ahLst/>
            <a:cxnLst/>
            <a:rect l="l" t="t" r="r" b="b"/>
            <a:pathLst>
              <a:path w="203835" h="163195">
                <a:moveTo>
                  <a:pt x="0" y="162686"/>
                </a:moveTo>
                <a:lnTo>
                  <a:pt x="203365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4" name="object 44"/>
          <p:cNvSpPr/>
          <p:nvPr/>
        </p:nvSpPr>
        <p:spPr>
          <a:xfrm>
            <a:off x="4498779" y="5132209"/>
            <a:ext cx="29008" cy="22947"/>
          </a:xfrm>
          <a:custGeom>
            <a:avLst/>
            <a:gdLst/>
            <a:ahLst/>
            <a:cxnLst/>
            <a:rect l="l" t="t" r="r" b="b"/>
            <a:pathLst>
              <a:path w="42545" h="33654">
                <a:moveTo>
                  <a:pt x="0" y="33664"/>
                </a:moveTo>
                <a:lnTo>
                  <a:pt x="42082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5" name="object 45"/>
          <p:cNvSpPr/>
          <p:nvPr/>
        </p:nvSpPr>
        <p:spPr>
          <a:xfrm>
            <a:off x="4475347" y="5130293"/>
            <a:ext cx="53686" cy="47625"/>
          </a:xfrm>
          <a:custGeom>
            <a:avLst/>
            <a:gdLst/>
            <a:ahLst/>
            <a:cxnLst/>
            <a:rect l="l" t="t" r="r" b="b"/>
            <a:pathLst>
              <a:path w="78739" h="69850">
                <a:moveTo>
                  <a:pt x="0" y="36474"/>
                </a:moveTo>
                <a:lnTo>
                  <a:pt x="78549" y="0"/>
                </a:lnTo>
                <a:lnTo>
                  <a:pt x="26657" y="6943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6" name="object 46"/>
          <p:cNvSpPr/>
          <p:nvPr/>
        </p:nvSpPr>
        <p:spPr>
          <a:xfrm>
            <a:off x="3248449" y="5122647"/>
            <a:ext cx="103909" cy="103909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171" y="152171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7" name="object 47"/>
          <p:cNvSpPr/>
          <p:nvPr/>
        </p:nvSpPr>
        <p:spPr>
          <a:xfrm>
            <a:off x="3352203" y="5226400"/>
            <a:ext cx="30307" cy="30307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0"/>
                </a:moveTo>
                <a:lnTo>
                  <a:pt x="44181" y="44181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8" name="object 48"/>
          <p:cNvSpPr/>
          <p:nvPr/>
        </p:nvSpPr>
        <p:spPr>
          <a:xfrm>
            <a:off x="3332122" y="5206320"/>
            <a:ext cx="50223" cy="50223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29451" y="0"/>
                </a:moveTo>
                <a:lnTo>
                  <a:pt x="73634" y="73634"/>
                </a:lnTo>
                <a:lnTo>
                  <a:pt x="0" y="29451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9" name="object 49"/>
          <p:cNvSpPr/>
          <p:nvPr/>
        </p:nvSpPr>
        <p:spPr>
          <a:xfrm>
            <a:off x="3427753" y="5266085"/>
            <a:ext cx="932584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472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50" name="object 50"/>
          <p:cNvSpPr/>
          <p:nvPr/>
        </p:nvSpPr>
        <p:spPr>
          <a:xfrm>
            <a:off x="1993336" y="2791723"/>
            <a:ext cx="4805363" cy="0"/>
          </a:xfrm>
          <a:custGeom>
            <a:avLst/>
            <a:gdLst/>
            <a:ahLst/>
            <a:cxnLst/>
            <a:rect l="l" t="t" r="r" b="b"/>
            <a:pathLst>
              <a:path w="7047865">
                <a:moveTo>
                  <a:pt x="0" y="0"/>
                </a:moveTo>
                <a:lnTo>
                  <a:pt x="7047757" y="0"/>
                </a:lnTo>
              </a:path>
            </a:pathLst>
          </a:custGeom>
          <a:ln w="525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51" name="object 51"/>
          <p:cNvSpPr/>
          <p:nvPr/>
        </p:nvSpPr>
        <p:spPr>
          <a:xfrm>
            <a:off x="1993336" y="3401349"/>
            <a:ext cx="4805363" cy="0"/>
          </a:xfrm>
          <a:custGeom>
            <a:avLst/>
            <a:gdLst/>
            <a:ahLst/>
            <a:cxnLst/>
            <a:rect l="l" t="t" r="r" b="b"/>
            <a:pathLst>
              <a:path w="7047865">
                <a:moveTo>
                  <a:pt x="0" y="0"/>
                </a:moveTo>
                <a:lnTo>
                  <a:pt x="7047757" y="0"/>
                </a:lnTo>
              </a:path>
            </a:pathLst>
          </a:custGeom>
          <a:ln w="525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52" name="object 52"/>
          <p:cNvSpPr/>
          <p:nvPr/>
        </p:nvSpPr>
        <p:spPr>
          <a:xfrm>
            <a:off x="1993336" y="4082698"/>
            <a:ext cx="4805363" cy="0"/>
          </a:xfrm>
          <a:custGeom>
            <a:avLst/>
            <a:gdLst/>
            <a:ahLst/>
            <a:cxnLst/>
            <a:rect l="l" t="t" r="r" b="b"/>
            <a:pathLst>
              <a:path w="7047865">
                <a:moveTo>
                  <a:pt x="0" y="0"/>
                </a:moveTo>
                <a:lnTo>
                  <a:pt x="7047757" y="0"/>
                </a:lnTo>
              </a:path>
            </a:pathLst>
          </a:custGeom>
          <a:ln w="525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53" name="object 53"/>
          <p:cNvSpPr/>
          <p:nvPr/>
        </p:nvSpPr>
        <p:spPr>
          <a:xfrm>
            <a:off x="1993336" y="4799905"/>
            <a:ext cx="4805363" cy="0"/>
          </a:xfrm>
          <a:custGeom>
            <a:avLst/>
            <a:gdLst/>
            <a:ahLst/>
            <a:cxnLst/>
            <a:rect l="l" t="t" r="r" b="b"/>
            <a:pathLst>
              <a:path w="7047865">
                <a:moveTo>
                  <a:pt x="0" y="0"/>
                </a:moveTo>
                <a:lnTo>
                  <a:pt x="7047757" y="0"/>
                </a:lnTo>
              </a:path>
            </a:pathLst>
          </a:custGeom>
          <a:ln w="525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54" name="object 54"/>
          <p:cNvSpPr/>
          <p:nvPr/>
        </p:nvSpPr>
        <p:spPr>
          <a:xfrm>
            <a:off x="1993336" y="5481246"/>
            <a:ext cx="4805363" cy="0"/>
          </a:xfrm>
          <a:custGeom>
            <a:avLst/>
            <a:gdLst/>
            <a:ahLst/>
            <a:cxnLst/>
            <a:rect l="l" t="t" r="r" b="b"/>
            <a:pathLst>
              <a:path w="7047865">
                <a:moveTo>
                  <a:pt x="0" y="0"/>
                </a:moveTo>
                <a:lnTo>
                  <a:pt x="7047757" y="0"/>
                </a:lnTo>
              </a:path>
            </a:pathLst>
          </a:custGeom>
          <a:ln w="525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55" name="object 55"/>
          <p:cNvSpPr/>
          <p:nvPr/>
        </p:nvSpPr>
        <p:spPr>
          <a:xfrm>
            <a:off x="2602962" y="3903395"/>
            <a:ext cx="466292" cy="143741"/>
          </a:xfrm>
          <a:custGeom>
            <a:avLst/>
            <a:gdLst/>
            <a:ahLst/>
            <a:cxnLst/>
            <a:rect l="l" t="t" r="r" b="b"/>
            <a:pathLst>
              <a:path w="683894" h="210820">
                <a:moveTo>
                  <a:pt x="0" y="0"/>
                </a:moveTo>
                <a:lnTo>
                  <a:pt x="683736" y="210375"/>
                </a:lnTo>
              </a:path>
            </a:pathLst>
          </a:custGeom>
          <a:ln w="525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56" name="object 56"/>
          <p:cNvSpPr txBox="1"/>
          <p:nvPr/>
        </p:nvSpPr>
        <p:spPr>
          <a:xfrm>
            <a:off x="3275647" y="2548706"/>
            <a:ext cx="145906" cy="120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84" i="1" dirty="0">
                <a:latin typeface="Arial"/>
                <a:cs typeface="Arial"/>
              </a:rPr>
              <a:t>R1</a:t>
            </a:r>
            <a:endParaRPr sz="784">
              <a:latin typeface="Arial"/>
              <a:cs typeface="Arial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sldNum" sz="quarter" idx="4294967295"/>
          </p:nvPr>
        </p:nvSpPr>
        <p:spPr>
          <a:xfrm>
            <a:off x="1922318" y="0"/>
            <a:ext cx="0" cy="209994"/>
          </a:xfrm>
          <a:prstGeom prst="rect">
            <a:avLst/>
          </a:prstGeom>
        </p:spPr>
        <p:txBody>
          <a:bodyPr vert="horz" wrap="square" lIns="0" tIns="4763" rIns="0" bIns="0" rtlCol="0">
            <a:spAutoFit/>
          </a:bodyPr>
          <a:lstStyle/>
          <a:p>
            <a:pPr marL="17318">
              <a:lnSpc>
                <a:spcPts val="842"/>
              </a:lnSpc>
              <a:spcBef>
                <a:spcPts val="37"/>
              </a:spcBef>
            </a:pPr>
            <a:r>
              <a:rPr spc="-3" dirty="0"/>
              <a:t>19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4423176" y="2512846"/>
            <a:ext cx="145906" cy="120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84" i="1" dirty="0">
                <a:latin typeface="Arial"/>
                <a:cs typeface="Arial"/>
              </a:rPr>
              <a:t>R2</a:t>
            </a:r>
            <a:endParaRPr sz="784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522575" y="2512846"/>
            <a:ext cx="84426" cy="120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84" i="1" spc="3" dirty="0">
                <a:latin typeface="Arial"/>
                <a:cs typeface="Arial"/>
              </a:rPr>
              <a:t>S</a:t>
            </a:r>
            <a:endParaRPr sz="784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247963" y="2548706"/>
            <a:ext cx="90055" cy="120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84" i="1" spc="3" dirty="0">
                <a:latin typeface="Arial"/>
                <a:cs typeface="Arial"/>
              </a:rPr>
              <a:t>D</a:t>
            </a:r>
            <a:endParaRPr sz="784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486718" y="3732101"/>
            <a:ext cx="84426" cy="120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84" i="1" spc="3" dirty="0">
                <a:latin typeface="Arial"/>
                <a:cs typeface="Arial"/>
              </a:rPr>
              <a:t>S</a:t>
            </a:r>
            <a:endParaRPr sz="784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203925" y="3732101"/>
            <a:ext cx="145906" cy="120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84" i="1" dirty="0">
                <a:latin typeface="Arial"/>
                <a:cs typeface="Arial"/>
              </a:rPr>
              <a:t>R1</a:t>
            </a:r>
            <a:endParaRPr sz="784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423177" y="3767962"/>
            <a:ext cx="145906" cy="120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84" i="1" dirty="0">
                <a:latin typeface="Arial"/>
                <a:cs typeface="Arial"/>
              </a:rPr>
              <a:t>R2</a:t>
            </a:r>
            <a:endParaRPr sz="784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247965" y="3767962"/>
            <a:ext cx="90055" cy="120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84" i="1" spc="3" dirty="0">
                <a:latin typeface="Arial"/>
                <a:cs typeface="Arial"/>
              </a:rPr>
              <a:t>D</a:t>
            </a:r>
            <a:endParaRPr sz="784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239783" y="4485169"/>
            <a:ext cx="145906" cy="120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84" i="1" dirty="0">
                <a:latin typeface="Arial"/>
                <a:cs typeface="Arial"/>
              </a:rPr>
              <a:t>R1</a:t>
            </a:r>
            <a:endParaRPr sz="784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423178" y="4485169"/>
            <a:ext cx="145906" cy="120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84" i="1" dirty="0">
                <a:latin typeface="Arial"/>
                <a:cs typeface="Arial"/>
              </a:rPr>
              <a:t>R2</a:t>
            </a:r>
            <a:endParaRPr sz="784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984674" y="3432233"/>
            <a:ext cx="1136939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i="1" spc="10" dirty="0">
                <a:latin typeface="Arial"/>
                <a:cs typeface="Arial"/>
              </a:rPr>
              <a:t>Send </a:t>
            </a:r>
            <a:r>
              <a:rPr sz="886" i="1" spc="7" dirty="0">
                <a:latin typeface="Arial"/>
                <a:cs typeface="Arial"/>
              </a:rPr>
              <a:t>(segment) to</a:t>
            </a:r>
            <a:r>
              <a:rPr sz="886" i="1" spc="-20" dirty="0">
                <a:latin typeface="Arial"/>
                <a:cs typeface="Arial"/>
              </a:rPr>
              <a:t> </a:t>
            </a:r>
            <a:r>
              <a:rPr sz="886" i="1" spc="10" dirty="0">
                <a:latin typeface="Arial"/>
                <a:cs typeface="Arial"/>
              </a:rPr>
              <a:t>D</a:t>
            </a:r>
            <a:endParaRPr sz="886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140384" y="3432233"/>
            <a:ext cx="1031298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i="1" spc="3" dirty="0">
                <a:latin typeface="Arial"/>
                <a:cs typeface="Arial"/>
              </a:rPr>
              <a:t>Receive</a:t>
            </a:r>
            <a:r>
              <a:rPr sz="886" i="1" spc="-24" dirty="0">
                <a:latin typeface="Arial"/>
                <a:cs typeface="Arial"/>
              </a:rPr>
              <a:t> </a:t>
            </a:r>
            <a:r>
              <a:rPr sz="886" i="1" spc="7" dirty="0">
                <a:latin typeface="Arial"/>
                <a:cs typeface="Arial"/>
              </a:rPr>
              <a:t>(segment)</a:t>
            </a:r>
            <a:endParaRPr sz="886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494897" y="4221160"/>
            <a:ext cx="923059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i="1" spc="3" dirty="0">
                <a:latin typeface="Arial"/>
                <a:cs typeface="Arial"/>
              </a:rPr>
              <a:t>Receive</a:t>
            </a:r>
            <a:r>
              <a:rPr sz="886" i="1" spc="-34" dirty="0">
                <a:latin typeface="Arial"/>
                <a:cs typeface="Arial"/>
              </a:rPr>
              <a:t> </a:t>
            </a:r>
            <a:r>
              <a:rPr sz="886" i="1" spc="7" dirty="0">
                <a:latin typeface="Arial"/>
                <a:cs typeface="Arial"/>
              </a:rPr>
              <a:t>(packet)</a:t>
            </a:r>
            <a:endParaRPr sz="886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701877" y="4221160"/>
            <a:ext cx="769793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i="1" spc="10" dirty="0">
                <a:latin typeface="Arial"/>
                <a:cs typeface="Arial"/>
              </a:rPr>
              <a:t>Send</a:t>
            </a:r>
            <a:r>
              <a:rPr sz="886" i="1" spc="-55" dirty="0">
                <a:latin typeface="Arial"/>
                <a:cs typeface="Arial"/>
              </a:rPr>
              <a:t> </a:t>
            </a:r>
            <a:r>
              <a:rPr sz="886" i="1" spc="7" dirty="0">
                <a:latin typeface="Arial"/>
                <a:cs typeface="Arial"/>
              </a:rPr>
              <a:t>(packet)</a:t>
            </a:r>
            <a:endParaRPr sz="886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243870" y="4974228"/>
            <a:ext cx="699655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i="1" spc="3" dirty="0">
                <a:latin typeface="Arial"/>
                <a:cs typeface="Arial"/>
              </a:rPr>
              <a:t>Receive</a:t>
            </a:r>
            <a:r>
              <a:rPr sz="886" i="1" spc="-31" dirty="0">
                <a:latin typeface="Arial"/>
                <a:cs typeface="Arial"/>
              </a:rPr>
              <a:t> </a:t>
            </a:r>
            <a:r>
              <a:rPr sz="886" i="1" spc="3" dirty="0">
                <a:latin typeface="Arial"/>
                <a:cs typeface="Arial"/>
              </a:rPr>
              <a:t>(bit)</a:t>
            </a:r>
            <a:endParaRPr sz="886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060476" y="4974228"/>
            <a:ext cx="546822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i="1" spc="10" dirty="0">
                <a:latin typeface="Arial"/>
                <a:cs typeface="Arial"/>
              </a:rPr>
              <a:t>Send</a:t>
            </a:r>
            <a:r>
              <a:rPr sz="886" i="1" spc="-51" dirty="0">
                <a:latin typeface="Arial"/>
                <a:cs typeface="Arial"/>
              </a:rPr>
              <a:t> </a:t>
            </a:r>
            <a:r>
              <a:rPr sz="886" i="1" spc="3" dirty="0">
                <a:latin typeface="Arial"/>
                <a:cs typeface="Arial"/>
              </a:rPr>
              <a:t>(bit)</a:t>
            </a:r>
            <a:endParaRPr sz="886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534837" y="2248840"/>
            <a:ext cx="706149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i="1" spc="7" dirty="0">
                <a:latin typeface="Arial"/>
                <a:cs typeface="Arial"/>
              </a:rPr>
              <a:t>to File </a:t>
            </a:r>
            <a:r>
              <a:rPr sz="886" i="1" spc="10" dirty="0">
                <a:latin typeface="Arial"/>
                <a:cs typeface="Arial"/>
              </a:rPr>
              <a:t>F </a:t>
            </a:r>
            <a:r>
              <a:rPr sz="886" i="1" spc="3" dirty="0">
                <a:latin typeface="Arial"/>
                <a:cs typeface="Arial"/>
              </a:rPr>
              <a:t>at</a:t>
            </a:r>
            <a:r>
              <a:rPr sz="886" i="1" spc="-68" dirty="0">
                <a:latin typeface="Arial"/>
                <a:cs typeface="Arial"/>
              </a:rPr>
              <a:t> </a:t>
            </a:r>
            <a:r>
              <a:rPr sz="886" i="1" spc="10" dirty="0">
                <a:latin typeface="Arial"/>
                <a:cs typeface="Arial"/>
              </a:rPr>
              <a:t>D</a:t>
            </a:r>
            <a:endParaRPr sz="886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948804" y="2212979"/>
            <a:ext cx="878465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i="1" spc="7" dirty="0">
                <a:latin typeface="Arial"/>
                <a:cs typeface="Arial"/>
              </a:rPr>
              <a:t>Copy File </a:t>
            </a:r>
            <a:r>
              <a:rPr sz="886" i="1" spc="10" dirty="0">
                <a:latin typeface="Arial"/>
                <a:cs typeface="Arial"/>
              </a:rPr>
              <a:t>F </a:t>
            </a:r>
            <a:r>
              <a:rPr sz="886" i="1" spc="3" dirty="0">
                <a:latin typeface="Arial"/>
                <a:cs typeface="Arial"/>
              </a:rPr>
              <a:t>at</a:t>
            </a:r>
            <a:r>
              <a:rPr sz="886" i="1" spc="-65" dirty="0">
                <a:latin typeface="Arial"/>
                <a:cs typeface="Arial"/>
              </a:rPr>
              <a:t> </a:t>
            </a:r>
            <a:r>
              <a:rPr sz="886" i="1" spc="10" dirty="0">
                <a:latin typeface="Arial"/>
                <a:cs typeface="Arial"/>
              </a:rPr>
              <a:t>S</a:t>
            </a:r>
            <a:endParaRPr sz="886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503065" y="2463998"/>
            <a:ext cx="738188" cy="272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i="1" spc="3" dirty="0">
                <a:latin typeface="Arial"/>
                <a:cs typeface="Arial"/>
              </a:rPr>
              <a:t>User</a:t>
            </a:r>
            <a:r>
              <a:rPr sz="886" i="1" spc="-48" dirty="0">
                <a:latin typeface="Arial"/>
                <a:cs typeface="Arial"/>
              </a:rPr>
              <a:t> </a:t>
            </a:r>
            <a:r>
              <a:rPr sz="886" i="1" spc="7" dirty="0">
                <a:latin typeface="Arial"/>
                <a:cs typeface="Arial"/>
              </a:rPr>
              <a:t>Interface</a:t>
            </a:r>
            <a:endParaRPr sz="886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096328" y="3947252"/>
            <a:ext cx="575830" cy="2413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84" i="1" dirty="0">
                <a:latin typeface="Arial"/>
                <a:cs typeface="Arial"/>
              </a:rPr>
              <a:t>other</a:t>
            </a:r>
            <a:r>
              <a:rPr sz="784" i="1" spc="-48" dirty="0">
                <a:latin typeface="Arial"/>
                <a:cs typeface="Arial"/>
              </a:rPr>
              <a:t> </a:t>
            </a:r>
            <a:r>
              <a:rPr sz="784" i="1" spc="-3" dirty="0">
                <a:latin typeface="Arial"/>
                <a:cs typeface="Arial"/>
              </a:rPr>
              <a:t>paths?</a:t>
            </a:r>
            <a:endParaRPr sz="784">
              <a:latin typeface="Arial"/>
              <a:cs typeface="Arial"/>
            </a:endParaRPr>
          </a:p>
        </p:txBody>
      </p:sp>
      <p:graphicFrame>
        <p:nvGraphicFramePr>
          <p:cNvPr id="76" name="object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994109"/>
              </p:ext>
            </p:extLst>
          </p:nvPr>
        </p:nvGraphicFramePr>
        <p:xfrm>
          <a:off x="2565308" y="3040950"/>
          <a:ext cx="2725387" cy="2554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9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5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830">
                <a:tc>
                  <a:txBody>
                    <a:bodyPr/>
                    <a:lstStyle/>
                    <a:p>
                      <a:pPr marR="147320" algn="ctr">
                        <a:lnSpc>
                          <a:spcPts val="1480"/>
                        </a:lnSpc>
                        <a:spcBef>
                          <a:spcPts val="750"/>
                        </a:spcBef>
                      </a:pPr>
                      <a:r>
                        <a:rPr sz="1300" i="1" spc="7" baseline="36324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800" i="1" spc="5" dirty="0">
                          <a:latin typeface="Arial"/>
                          <a:cs typeface="Arial"/>
                        </a:rPr>
                        <a:t>6-8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4943" marB="0">
                    <a:lnL w="5259">
                      <a:solidFill>
                        <a:srgbClr val="000000"/>
                      </a:solidFill>
                      <a:prstDash val="solid"/>
                    </a:lnL>
                    <a:lnR w="5259">
                      <a:solidFill>
                        <a:srgbClr val="000000"/>
                      </a:solidFill>
                      <a:prstDash val="solid"/>
                    </a:lnR>
                    <a:lnT w="5259">
                      <a:solidFill>
                        <a:srgbClr val="000000"/>
                      </a:solidFill>
                      <a:prstDash val="solid"/>
                    </a:lnT>
                    <a:lnB w="525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7320" algn="ctr">
                        <a:lnSpc>
                          <a:spcPts val="1480"/>
                        </a:lnSpc>
                        <a:spcBef>
                          <a:spcPts val="750"/>
                        </a:spcBef>
                      </a:pPr>
                      <a:r>
                        <a:rPr sz="1300" i="1" spc="7" baseline="36324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800" i="1" spc="5" dirty="0">
                          <a:latin typeface="Arial"/>
                          <a:cs typeface="Arial"/>
                        </a:rPr>
                        <a:t>2-5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4943" marB="0">
                    <a:lnL w="5259">
                      <a:solidFill>
                        <a:srgbClr val="000000"/>
                      </a:solidFill>
                      <a:prstDash val="solid"/>
                    </a:lnL>
                    <a:lnR w="5259">
                      <a:solidFill>
                        <a:srgbClr val="000000"/>
                      </a:solidFill>
                      <a:prstDash val="solid"/>
                    </a:lnR>
                    <a:lnT w="5259">
                      <a:solidFill>
                        <a:srgbClr val="000000"/>
                      </a:solidFill>
                      <a:prstDash val="solid"/>
                    </a:lnT>
                    <a:lnB w="525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1480"/>
                        </a:lnSpc>
                      </a:pPr>
                      <a:r>
                        <a:rPr sz="900" i="1" spc="1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i="1" spc="22" baseline="-19323" dirty="0">
                          <a:latin typeface="Arial"/>
                          <a:cs typeface="Arial"/>
                        </a:rPr>
                        <a:t>1</a:t>
                      </a:r>
                      <a:endParaRPr sz="1200" baseline="-1932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259">
                      <a:solidFill>
                        <a:srgbClr val="000000"/>
                      </a:solidFill>
                      <a:prstDash val="solid"/>
                    </a:lnL>
                    <a:lnR w="5259">
                      <a:solidFill>
                        <a:srgbClr val="000000"/>
                      </a:solidFill>
                      <a:prstDash val="solid"/>
                    </a:lnR>
                    <a:lnT w="5259">
                      <a:solidFill>
                        <a:srgbClr val="000000"/>
                      </a:solidFill>
                      <a:prstDash val="solid"/>
                    </a:lnT>
                    <a:lnB w="525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object 77"/>
          <p:cNvSpPr txBox="1"/>
          <p:nvPr/>
        </p:nvSpPr>
        <p:spPr>
          <a:xfrm>
            <a:off x="6467204" y="4248642"/>
            <a:ext cx="502227" cy="43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06200"/>
              </a:lnSpc>
            </a:pPr>
            <a:r>
              <a:rPr sz="886" i="1" spc="3" dirty="0">
                <a:latin typeface="Arial"/>
                <a:cs typeface="Arial"/>
              </a:rPr>
              <a:t>Data</a:t>
            </a:r>
            <a:r>
              <a:rPr sz="886" i="1" spc="-44" dirty="0">
                <a:latin typeface="Arial"/>
                <a:cs typeface="Arial"/>
              </a:rPr>
              <a:t> </a:t>
            </a:r>
            <a:r>
              <a:rPr sz="886" i="1" spc="3" dirty="0">
                <a:latin typeface="Arial"/>
                <a:cs typeface="Arial"/>
              </a:rPr>
              <a:t>Link  </a:t>
            </a:r>
            <a:r>
              <a:rPr sz="886" i="1" spc="7" dirty="0">
                <a:latin typeface="Arial"/>
                <a:cs typeface="Arial"/>
              </a:rPr>
              <a:t>Interface</a:t>
            </a:r>
            <a:endParaRPr sz="886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216182" y="4930053"/>
            <a:ext cx="763732" cy="32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029" marR="3464" indent="-107803">
              <a:lnSpc>
                <a:spcPct val="79600"/>
              </a:lnSpc>
            </a:pPr>
            <a:r>
              <a:rPr sz="886" i="1" spc="7" dirty="0">
                <a:latin typeface="Arial"/>
                <a:cs typeface="Arial"/>
              </a:rPr>
              <a:t>Physical</a:t>
            </a:r>
            <a:r>
              <a:rPr sz="886" i="1" spc="-41" dirty="0">
                <a:latin typeface="Arial"/>
                <a:cs typeface="Arial"/>
              </a:rPr>
              <a:t> </a:t>
            </a:r>
            <a:r>
              <a:rPr sz="886" i="1" spc="3" dirty="0">
                <a:latin typeface="Arial"/>
                <a:cs typeface="Arial"/>
              </a:rPr>
              <a:t>Layer  </a:t>
            </a:r>
            <a:r>
              <a:rPr sz="886" i="1" spc="7" dirty="0">
                <a:latin typeface="Arial"/>
                <a:cs typeface="Arial"/>
              </a:rPr>
              <a:t>Interface</a:t>
            </a:r>
            <a:endParaRPr sz="886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395484" y="3531432"/>
            <a:ext cx="629516" cy="43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160" marR="3464" indent="-35934">
              <a:lnSpc>
                <a:spcPct val="106200"/>
              </a:lnSpc>
            </a:pPr>
            <a:r>
              <a:rPr sz="886" i="1" spc="3" dirty="0">
                <a:latin typeface="Arial"/>
                <a:cs typeface="Arial"/>
              </a:rPr>
              <a:t>Routing</a:t>
            </a:r>
            <a:r>
              <a:rPr sz="886" i="1" spc="-44" dirty="0">
                <a:latin typeface="Arial"/>
                <a:cs typeface="Arial"/>
              </a:rPr>
              <a:t> </a:t>
            </a:r>
            <a:r>
              <a:rPr sz="886" i="1" spc="7" dirty="0">
                <a:latin typeface="Arial"/>
                <a:cs typeface="Arial"/>
              </a:rPr>
              <a:t>(IP)  Interface</a:t>
            </a:r>
            <a:endParaRPr sz="886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395484" y="2930181"/>
            <a:ext cx="846426" cy="421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i="1" spc="7" dirty="0">
                <a:latin typeface="Arial"/>
                <a:cs typeface="Arial"/>
              </a:rPr>
              <a:t>Transport</a:t>
            </a:r>
            <a:r>
              <a:rPr sz="886" i="1" spc="-44" dirty="0">
                <a:latin typeface="Arial"/>
                <a:cs typeface="Arial"/>
              </a:rPr>
              <a:t> </a:t>
            </a:r>
            <a:r>
              <a:rPr sz="886" i="1" spc="7" dirty="0">
                <a:latin typeface="Arial"/>
                <a:cs typeface="Arial"/>
              </a:rPr>
              <a:t>(TCP)</a:t>
            </a:r>
            <a:endParaRPr sz="886">
              <a:latin typeface="Arial"/>
              <a:cs typeface="Arial"/>
            </a:endParaRPr>
          </a:p>
          <a:p>
            <a:pPr marL="151963">
              <a:spcBef>
                <a:spcPts val="65"/>
              </a:spcBef>
            </a:pPr>
            <a:r>
              <a:rPr sz="886" i="1" spc="7" dirty="0">
                <a:latin typeface="Arial"/>
                <a:cs typeface="Arial"/>
              </a:rPr>
              <a:t>Interface</a:t>
            </a:r>
            <a:endParaRPr sz="886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984658" y="2822590"/>
            <a:ext cx="1669040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i="1" spc="7" dirty="0">
                <a:latin typeface="Arial"/>
                <a:cs typeface="Arial"/>
              </a:rPr>
              <a:t>Write (m) to </a:t>
            </a:r>
            <a:r>
              <a:rPr sz="886" i="1" spc="3" dirty="0">
                <a:latin typeface="Arial"/>
                <a:cs typeface="Arial"/>
              </a:rPr>
              <a:t>connection</a:t>
            </a:r>
            <a:r>
              <a:rPr sz="886" i="1" spc="-10" dirty="0">
                <a:latin typeface="Arial"/>
                <a:cs typeface="Arial"/>
              </a:rPr>
              <a:t> </a:t>
            </a:r>
            <a:r>
              <a:rPr sz="886" i="1" spc="7" dirty="0">
                <a:latin typeface="Arial"/>
                <a:cs typeface="Arial"/>
              </a:rPr>
              <a:t>queue</a:t>
            </a:r>
            <a:endParaRPr sz="886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427253" y="2822590"/>
            <a:ext cx="508289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i="1" spc="7" dirty="0">
                <a:latin typeface="Arial"/>
                <a:cs typeface="Arial"/>
              </a:rPr>
              <a:t>Read</a:t>
            </a:r>
            <a:r>
              <a:rPr sz="886" i="1" spc="-55" dirty="0">
                <a:latin typeface="Arial"/>
                <a:cs typeface="Arial"/>
              </a:rPr>
              <a:t> </a:t>
            </a:r>
            <a:r>
              <a:rPr sz="886" i="1" spc="7" dirty="0">
                <a:latin typeface="Arial"/>
                <a:cs typeface="Arial"/>
              </a:rPr>
              <a:t>(m)</a:t>
            </a:r>
            <a:endParaRPr sz="886">
              <a:latin typeface="Arial"/>
              <a:cs typeface="Arial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470848" y="209994"/>
            <a:ext cx="4156364" cy="109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82" dirty="0">
                <a:solidFill>
                  <a:srgbClr val="0070C0"/>
                </a:solidFill>
              </a:rPr>
              <a:t>THE IP ABSTRACTIONS: </a:t>
            </a:r>
            <a:r>
              <a:rPr lang="en-US" sz="2182" dirty="0"/>
              <a:t>Each layer provides a service to the layer above it</a:t>
            </a:r>
            <a:endParaRPr lang="en-US" sz="1091" dirty="0"/>
          </a:p>
        </p:txBody>
      </p:sp>
    </p:spTree>
    <p:extLst>
      <p:ext uri="{BB962C8B-B14F-4D97-AF65-F5344CB8AC3E}">
        <p14:creationId xmlns:p14="http://schemas.microsoft.com/office/powerpoint/2010/main" val="268052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2057400" y="3200400"/>
            <a:ext cx="4597400" cy="838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83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TCP Header Format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419600"/>
          </a:xfrm>
        </p:spPr>
        <p:txBody>
          <a:bodyPr/>
          <a:lstStyle/>
          <a:p>
            <a:r>
              <a:rPr lang="en-US" sz="2400"/>
              <a:t>Sequence, Ack numbers used for the sliding window</a:t>
            </a:r>
          </a:p>
          <a:p>
            <a:pPr lvl="1"/>
            <a:r>
              <a:rPr lang="en-US" sz="2000"/>
              <a:t>How big a window?  Flow control/congestion control determine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1981200" y="2508250"/>
            <a:ext cx="4867275" cy="3689350"/>
            <a:chOff x="1248" y="1708"/>
            <a:chExt cx="3066" cy="2324"/>
          </a:xfrm>
        </p:grpSpPr>
        <p:sp>
          <p:nvSpPr>
            <p:cNvPr id="40966" name="AutoShape 6"/>
            <p:cNvSpPr>
              <a:spLocks noChangeAspect="1" noChangeArrowheads="1" noTextEdit="1"/>
            </p:cNvSpPr>
            <p:nvPr/>
          </p:nvSpPr>
          <p:spPr bwMode="auto">
            <a:xfrm>
              <a:off x="1248" y="1708"/>
              <a:ext cx="3024" cy="2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auto">
            <a:xfrm>
              <a:off x="1294" y="3520"/>
              <a:ext cx="2901" cy="358"/>
            </a:xfrm>
            <a:custGeom>
              <a:avLst/>
              <a:gdLst>
                <a:gd name="T0" fmla="*/ 213 w 2901"/>
                <a:gd name="T1" fmla="*/ 351 h 358"/>
                <a:gd name="T2" fmla="*/ 0 w 2901"/>
                <a:gd name="T3" fmla="*/ 333 h 358"/>
                <a:gd name="T4" fmla="*/ 0 w 2901"/>
                <a:gd name="T5" fmla="*/ 0 h 358"/>
                <a:gd name="T6" fmla="*/ 2901 w 2901"/>
                <a:gd name="T7" fmla="*/ 0 h 358"/>
                <a:gd name="T8" fmla="*/ 2901 w 2901"/>
                <a:gd name="T9" fmla="*/ 298 h 358"/>
                <a:gd name="T10" fmla="*/ 2652 w 2901"/>
                <a:gd name="T11" fmla="*/ 330 h 358"/>
                <a:gd name="T12" fmla="*/ 2403 w 2901"/>
                <a:gd name="T13" fmla="*/ 204 h 358"/>
                <a:gd name="T14" fmla="*/ 2221 w 2901"/>
                <a:gd name="T15" fmla="*/ 316 h 358"/>
                <a:gd name="T16" fmla="*/ 2032 w 2901"/>
                <a:gd name="T17" fmla="*/ 260 h 358"/>
                <a:gd name="T18" fmla="*/ 1843 w 2901"/>
                <a:gd name="T19" fmla="*/ 316 h 358"/>
                <a:gd name="T20" fmla="*/ 1660 w 2901"/>
                <a:gd name="T21" fmla="*/ 242 h 358"/>
                <a:gd name="T22" fmla="*/ 1517 w 2901"/>
                <a:gd name="T23" fmla="*/ 326 h 358"/>
                <a:gd name="T24" fmla="*/ 1394 w 2901"/>
                <a:gd name="T25" fmla="*/ 249 h 358"/>
                <a:gd name="T26" fmla="*/ 1251 w 2901"/>
                <a:gd name="T27" fmla="*/ 295 h 358"/>
                <a:gd name="T28" fmla="*/ 1124 w 2901"/>
                <a:gd name="T29" fmla="*/ 242 h 358"/>
                <a:gd name="T30" fmla="*/ 974 w 2901"/>
                <a:gd name="T31" fmla="*/ 358 h 358"/>
                <a:gd name="T32" fmla="*/ 851 w 2901"/>
                <a:gd name="T33" fmla="*/ 256 h 358"/>
                <a:gd name="T34" fmla="*/ 690 w 2901"/>
                <a:gd name="T35" fmla="*/ 312 h 358"/>
                <a:gd name="T36" fmla="*/ 455 w 2901"/>
                <a:gd name="T37" fmla="*/ 256 h 358"/>
                <a:gd name="T38" fmla="*/ 213 w 2901"/>
                <a:gd name="T39" fmla="*/ 351 h 358"/>
                <a:gd name="T40" fmla="*/ 213 w 2901"/>
                <a:gd name="T41" fmla="*/ 351 h 35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901"/>
                <a:gd name="T64" fmla="*/ 0 h 358"/>
                <a:gd name="T65" fmla="*/ 2901 w 2901"/>
                <a:gd name="T66" fmla="*/ 358 h 35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901" h="358">
                  <a:moveTo>
                    <a:pt x="213" y="351"/>
                  </a:moveTo>
                  <a:lnTo>
                    <a:pt x="0" y="333"/>
                  </a:lnTo>
                  <a:lnTo>
                    <a:pt x="0" y="0"/>
                  </a:lnTo>
                  <a:lnTo>
                    <a:pt x="2901" y="0"/>
                  </a:lnTo>
                  <a:lnTo>
                    <a:pt x="2901" y="298"/>
                  </a:lnTo>
                  <a:lnTo>
                    <a:pt x="2652" y="330"/>
                  </a:lnTo>
                  <a:lnTo>
                    <a:pt x="2403" y="204"/>
                  </a:lnTo>
                  <a:lnTo>
                    <a:pt x="2221" y="316"/>
                  </a:lnTo>
                  <a:lnTo>
                    <a:pt x="2032" y="260"/>
                  </a:lnTo>
                  <a:lnTo>
                    <a:pt x="1843" y="316"/>
                  </a:lnTo>
                  <a:lnTo>
                    <a:pt x="1660" y="242"/>
                  </a:lnTo>
                  <a:lnTo>
                    <a:pt x="1517" y="326"/>
                  </a:lnTo>
                  <a:lnTo>
                    <a:pt x="1394" y="249"/>
                  </a:lnTo>
                  <a:lnTo>
                    <a:pt x="1251" y="295"/>
                  </a:lnTo>
                  <a:lnTo>
                    <a:pt x="1124" y="242"/>
                  </a:lnTo>
                  <a:lnTo>
                    <a:pt x="974" y="358"/>
                  </a:lnTo>
                  <a:lnTo>
                    <a:pt x="851" y="256"/>
                  </a:lnTo>
                  <a:lnTo>
                    <a:pt x="690" y="312"/>
                  </a:lnTo>
                  <a:lnTo>
                    <a:pt x="455" y="256"/>
                  </a:lnTo>
                  <a:lnTo>
                    <a:pt x="213" y="35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auto">
            <a:xfrm>
              <a:off x="1294" y="3520"/>
              <a:ext cx="2901" cy="358"/>
            </a:xfrm>
            <a:custGeom>
              <a:avLst/>
              <a:gdLst>
                <a:gd name="T0" fmla="*/ 213 w 2901"/>
                <a:gd name="T1" fmla="*/ 351 h 358"/>
                <a:gd name="T2" fmla="*/ 0 w 2901"/>
                <a:gd name="T3" fmla="*/ 333 h 358"/>
                <a:gd name="T4" fmla="*/ 0 w 2901"/>
                <a:gd name="T5" fmla="*/ 0 h 358"/>
                <a:gd name="T6" fmla="*/ 2901 w 2901"/>
                <a:gd name="T7" fmla="*/ 0 h 358"/>
                <a:gd name="T8" fmla="*/ 2901 w 2901"/>
                <a:gd name="T9" fmla="*/ 298 h 358"/>
                <a:gd name="T10" fmla="*/ 2652 w 2901"/>
                <a:gd name="T11" fmla="*/ 330 h 358"/>
                <a:gd name="T12" fmla="*/ 2403 w 2901"/>
                <a:gd name="T13" fmla="*/ 204 h 358"/>
                <a:gd name="T14" fmla="*/ 2221 w 2901"/>
                <a:gd name="T15" fmla="*/ 316 h 358"/>
                <a:gd name="T16" fmla="*/ 2032 w 2901"/>
                <a:gd name="T17" fmla="*/ 260 h 358"/>
                <a:gd name="T18" fmla="*/ 1843 w 2901"/>
                <a:gd name="T19" fmla="*/ 316 h 358"/>
                <a:gd name="T20" fmla="*/ 1660 w 2901"/>
                <a:gd name="T21" fmla="*/ 242 h 358"/>
                <a:gd name="T22" fmla="*/ 1517 w 2901"/>
                <a:gd name="T23" fmla="*/ 326 h 358"/>
                <a:gd name="T24" fmla="*/ 1394 w 2901"/>
                <a:gd name="T25" fmla="*/ 249 h 358"/>
                <a:gd name="T26" fmla="*/ 1251 w 2901"/>
                <a:gd name="T27" fmla="*/ 295 h 358"/>
                <a:gd name="T28" fmla="*/ 1124 w 2901"/>
                <a:gd name="T29" fmla="*/ 242 h 358"/>
                <a:gd name="T30" fmla="*/ 974 w 2901"/>
                <a:gd name="T31" fmla="*/ 358 h 358"/>
                <a:gd name="T32" fmla="*/ 851 w 2901"/>
                <a:gd name="T33" fmla="*/ 256 h 358"/>
                <a:gd name="T34" fmla="*/ 690 w 2901"/>
                <a:gd name="T35" fmla="*/ 312 h 358"/>
                <a:gd name="T36" fmla="*/ 455 w 2901"/>
                <a:gd name="T37" fmla="*/ 256 h 358"/>
                <a:gd name="T38" fmla="*/ 213 w 2901"/>
                <a:gd name="T39" fmla="*/ 351 h 358"/>
                <a:gd name="T40" fmla="*/ 213 w 2901"/>
                <a:gd name="T41" fmla="*/ 351 h 35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901"/>
                <a:gd name="T64" fmla="*/ 0 h 358"/>
                <a:gd name="T65" fmla="*/ 2901 w 2901"/>
                <a:gd name="T66" fmla="*/ 358 h 35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901" h="358">
                  <a:moveTo>
                    <a:pt x="213" y="351"/>
                  </a:moveTo>
                  <a:lnTo>
                    <a:pt x="0" y="333"/>
                  </a:lnTo>
                  <a:lnTo>
                    <a:pt x="0" y="0"/>
                  </a:lnTo>
                  <a:lnTo>
                    <a:pt x="2901" y="0"/>
                  </a:lnTo>
                  <a:lnTo>
                    <a:pt x="2901" y="298"/>
                  </a:lnTo>
                  <a:lnTo>
                    <a:pt x="2652" y="330"/>
                  </a:lnTo>
                  <a:lnTo>
                    <a:pt x="2403" y="204"/>
                  </a:lnTo>
                  <a:lnTo>
                    <a:pt x="2221" y="316"/>
                  </a:lnTo>
                  <a:lnTo>
                    <a:pt x="2032" y="260"/>
                  </a:lnTo>
                  <a:lnTo>
                    <a:pt x="1843" y="316"/>
                  </a:lnTo>
                  <a:lnTo>
                    <a:pt x="1660" y="242"/>
                  </a:lnTo>
                  <a:lnTo>
                    <a:pt x="1517" y="326"/>
                  </a:lnTo>
                  <a:lnTo>
                    <a:pt x="1394" y="249"/>
                  </a:lnTo>
                  <a:lnTo>
                    <a:pt x="1251" y="295"/>
                  </a:lnTo>
                  <a:lnTo>
                    <a:pt x="1124" y="242"/>
                  </a:lnTo>
                  <a:lnTo>
                    <a:pt x="974" y="358"/>
                  </a:lnTo>
                  <a:lnTo>
                    <a:pt x="851" y="256"/>
                  </a:lnTo>
                  <a:lnTo>
                    <a:pt x="690" y="312"/>
                  </a:lnTo>
                  <a:lnTo>
                    <a:pt x="455" y="256"/>
                  </a:lnTo>
                  <a:lnTo>
                    <a:pt x="213" y="35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auto">
            <a:xfrm>
              <a:off x="1294" y="3808"/>
              <a:ext cx="2901" cy="217"/>
            </a:xfrm>
            <a:custGeom>
              <a:avLst/>
              <a:gdLst>
                <a:gd name="T0" fmla="*/ 234 w 2901"/>
                <a:gd name="T1" fmla="*/ 143 h 217"/>
                <a:gd name="T2" fmla="*/ 0 w 2901"/>
                <a:gd name="T3" fmla="*/ 129 h 217"/>
                <a:gd name="T4" fmla="*/ 0 w 2901"/>
                <a:gd name="T5" fmla="*/ 217 h 217"/>
                <a:gd name="T6" fmla="*/ 2901 w 2901"/>
                <a:gd name="T7" fmla="*/ 217 h 217"/>
                <a:gd name="T8" fmla="*/ 2901 w 2901"/>
                <a:gd name="T9" fmla="*/ 80 h 217"/>
                <a:gd name="T10" fmla="*/ 2635 w 2901"/>
                <a:gd name="T11" fmla="*/ 115 h 217"/>
                <a:gd name="T12" fmla="*/ 2407 w 2901"/>
                <a:gd name="T13" fmla="*/ 0 h 217"/>
                <a:gd name="T14" fmla="*/ 2225 w 2901"/>
                <a:gd name="T15" fmla="*/ 112 h 217"/>
                <a:gd name="T16" fmla="*/ 2035 w 2901"/>
                <a:gd name="T17" fmla="*/ 56 h 217"/>
                <a:gd name="T18" fmla="*/ 1843 w 2901"/>
                <a:gd name="T19" fmla="*/ 108 h 217"/>
                <a:gd name="T20" fmla="*/ 1664 w 2901"/>
                <a:gd name="T21" fmla="*/ 38 h 217"/>
                <a:gd name="T22" fmla="*/ 1520 w 2901"/>
                <a:gd name="T23" fmla="*/ 122 h 217"/>
                <a:gd name="T24" fmla="*/ 1398 w 2901"/>
                <a:gd name="T25" fmla="*/ 45 h 217"/>
                <a:gd name="T26" fmla="*/ 1254 w 2901"/>
                <a:gd name="T27" fmla="*/ 91 h 217"/>
                <a:gd name="T28" fmla="*/ 1128 w 2901"/>
                <a:gd name="T29" fmla="*/ 38 h 217"/>
                <a:gd name="T30" fmla="*/ 977 w 2901"/>
                <a:gd name="T31" fmla="*/ 154 h 217"/>
                <a:gd name="T32" fmla="*/ 855 w 2901"/>
                <a:gd name="T33" fmla="*/ 49 h 217"/>
                <a:gd name="T34" fmla="*/ 693 w 2901"/>
                <a:gd name="T35" fmla="*/ 108 h 217"/>
                <a:gd name="T36" fmla="*/ 459 w 2901"/>
                <a:gd name="T37" fmla="*/ 49 h 217"/>
                <a:gd name="T38" fmla="*/ 234 w 2901"/>
                <a:gd name="T39" fmla="*/ 147 h 217"/>
                <a:gd name="T40" fmla="*/ 234 w 2901"/>
                <a:gd name="T41" fmla="*/ 147 h 217"/>
                <a:gd name="T42" fmla="*/ 234 w 2901"/>
                <a:gd name="T43" fmla="*/ 143 h 21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901"/>
                <a:gd name="T67" fmla="*/ 0 h 217"/>
                <a:gd name="T68" fmla="*/ 2901 w 2901"/>
                <a:gd name="T69" fmla="*/ 217 h 21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901" h="217">
                  <a:moveTo>
                    <a:pt x="234" y="143"/>
                  </a:moveTo>
                  <a:lnTo>
                    <a:pt x="0" y="129"/>
                  </a:lnTo>
                  <a:lnTo>
                    <a:pt x="0" y="217"/>
                  </a:lnTo>
                  <a:lnTo>
                    <a:pt x="2901" y="217"/>
                  </a:lnTo>
                  <a:lnTo>
                    <a:pt x="2901" y="80"/>
                  </a:lnTo>
                  <a:lnTo>
                    <a:pt x="2635" y="115"/>
                  </a:lnTo>
                  <a:lnTo>
                    <a:pt x="2407" y="0"/>
                  </a:lnTo>
                  <a:lnTo>
                    <a:pt x="2225" y="112"/>
                  </a:lnTo>
                  <a:lnTo>
                    <a:pt x="2035" y="56"/>
                  </a:lnTo>
                  <a:lnTo>
                    <a:pt x="1843" y="108"/>
                  </a:lnTo>
                  <a:lnTo>
                    <a:pt x="1664" y="38"/>
                  </a:lnTo>
                  <a:lnTo>
                    <a:pt x="1520" y="122"/>
                  </a:lnTo>
                  <a:lnTo>
                    <a:pt x="1398" y="45"/>
                  </a:lnTo>
                  <a:lnTo>
                    <a:pt x="1254" y="91"/>
                  </a:lnTo>
                  <a:lnTo>
                    <a:pt x="1128" y="38"/>
                  </a:lnTo>
                  <a:lnTo>
                    <a:pt x="977" y="154"/>
                  </a:lnTo>
                  <a:lnTo>
                    <a:pt x="855" y="49"/>
                  </a:lnTo>
                  <a:lnTo>
                    <a:pt x="693" y="108"/>
                  </a:lnTo>
                  <a:lnTo>
                    <a:pt x="459" y="49"/>
                  </a:lnTo>
                  <a:lnTo>
                    <a:pt x="234" y="147"/>
                  </a:lnTo>
                  <a:lnTo>
                    <a:pt x="234" y="14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auto">
            <a:xfrm>
              <a:off x="1294" y="3808"/>
              <a:ext cx="2901" cy="217"/>
            </a:xfrm>
            <a:custGeom>
              <a:avLst/>
              <a:gdLst>
                <a:gd name="T0" fmla="*/ 234 w 2901"/>
                <a:gd name="T1" fmla="*/ 143 h 217"/>
                <a:gd name="T2" fmla="*/ 0 w 2901"/>
                <a:gd name="T3" fmla="*/ 129 h 217"/>
                <a:gd name="T4" fmla="*/ 0 w 2901"/>
                <a:gd name="T5" fmla="*/ 217 h 217"/>
                <a:gd name="T6" fmla="*/ 2901 w 2901"/>
                <a:gd name="T7" fmla="*/ 217 h 217"/>
                <a:gd name="T8" fmla="*/ 2901 w 2901"/>
                <a:gd name="T9" fmla="*/ 80 h 217"/>
                <a:gd name="T10" fmla="*/ 2635 w 2901"/>
                <a:gd name="T11" fmla="*/ 115 h 217"/>
                <a:gd name="T12" fmla="*/ 2407 w 2901"/>
                <a:gd name="T13" fmla="*/ 0 h 217"/>
                <a:gd name="T14" fmla="*/ 2225 w 2901"/>
                <a:gd name="T15" fmla="*/ 112 h 217"/>
                <a:gd name="T16" fmla="*/ 2035 w 2901"/>
                <a:gd name="T17" fmla="*/ 56 h 217"/>
                <a:gd name="T18" fmla="*/ 1843 w 2901"/>
                <a:gd name="T19" fmla="*/ 108 h 217"/>
                <a:gd name="T20" fmla="*/ 1664 w 2901"/>
                <a:gd name="T21" fmla="*/ 38 h 217"/>
                <a:gd name="T22" fmla="*/ 1520 w 2901"/>
                <a:gd name="T23" fmla="*/ 122 h 217"/>
                <a:gd name="T24" fmla="*/ 1398 w 2901"/>
                <a:gd name="T25" fmla="*/ 45 h 217"/>
                <a:gd name="T26" fmla="*/ 1254 w 2901"/>
                <a:gd name="T27" fmla="*/ 91 h 217"/>
                <a:gd name="T28" fmla="*/ 1128 w 2901"/>
                <a:gd name="T29" fmla="*/ 38 h 217"/>
                <a:gd name="T30" fmla="*/ 977 w 2901"/>
                <a:gd name="T31" fmla="*/ 154 h 217"/>
                <a:gd name="T32" fmla="*/ 855 w 2901"/>
                <a:gd name="T33" fmla="*/ 49 h 217"/>
                <a:gd name="T34" fmla="*/ 693 w 2901"/>
                <a:gd name="T35" fmla="*/ 108 h 217"/>
                <a:gd name="T36" fmla="*/ 459 w 2901"/>
                <a:gd name="T37" fmla="*/ 49 h 217"/>
                <a:gd name="T38" fmla="*/ 234 w 2901"/>
                <a:gd name="T39" fmla="*/ 147 h 217"/>
                <a:gd name="T40" fmla="*/ 234 w 2901"/>
                <a:gd name="T41" fmla="*/ 147 h 21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901"/>
                <a:gd name="T64" fmla="*/ 0 h 217"/>
                <a:gd name="T65" fmla="*/ 2901 w 2901"/>
                <a:gd name="T66" fmla="*/ 217 h 21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901" h="217">
                  <a:moveTo>
                    <a:pt x="234" y="143"/>
                  </a:moveTo>
                  <a:lnTo>
                    <a:pt x="0" y="129"/>
                  </a:lnTo>
                  <a:lnTo>
                    <a:pt x="0" y="217"/>
                  </a:lnTo>
                  <a:lnTo>
                    <a:pt x="2901" y="217"/>
                  </a:lnTo>
                  <a:lnTo>
                    <a:pt x="2901" y="80"/>
                  </a:lnTo>
                  <a:lnTo>
                    <a:pt x="2635" y="115"/>
                  </a:lnTo>
                  <a:lnTo>
                    <a:pt x="2407" y="0"/>
                  </a:lnTo>
                  <a:lnTo>
                    <a:pt x="2225" y="112"/>
                  </a:lnTo>
                  <a:lnTo>
                    <a:pt x="2035" y="56"/>
                  </a:lnTo>
                  <a:lnTo>
                    <a:pt x="1843" y="108"/>
                  </a:lnTo>
                  <a:lnTo>
                    <a:pt x="1664" y="38"/>
                  </a:lnTo>
                  <a:lnTo>
                    <a:pt x="1520" y="122"/>
                  </a:lnTo>
                  <a:lnTo>
                    <a:pt x="1398" y="45"/>
                  </a:lnTo>
                  <a:lnTo>
                    <a:pt x="1254" y="91"/>
                  </a:lnTo>
                  <a:lnTo>
                    <a:pt x="1128" y="38"/>
                  </a:lnTo>
                  <a:lnTo>
                    <a:pt x="977" y="154"/>
                  </a:lnTo>
                  <a:lnTo>
                    <a:pt x="855" y="49"/>
                  </a:lnTo>
                  <a:lnTo>
                    <a:pt x="693" y="108"/>
                  </a:lnTo>
                  <a:lnTo>
                    <a:pt x="459" y="49"/>
                  </a:lnTo>
                  <a:lnTo>
                    <a:pt x="234" y="14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1" name="Rectangle 11"/>
            <p:cNvSpPr>
              <a:spLocks noChangeArrowheads="1"/>
            </p:cNvSpPr>
            <p:nvPr/>
          </p:nvSpPr>
          <p:spPr bwMode="auto">
            <a:xfrm>
              <a:off x="2296" y="3317"/>
              <a:ext cx="960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500" b="0">
                  <a:solidFill>
                    <a:srgbClr val="000000"/>
                  </a:solidFill>
                </a:rPr>
                <a:t>Options (variable)</a:t>
              </a:r>
              <a:endParaRPr lang="en-US"/>
            </a:p>
          </p:txBody>
        </p:sp>
        <p:sp>
          <p:nvSpPr>
            <p:cNvPr id="40972" name="Rectangle 12"/>
            <p:cNvSpPr>
              <a:spLocks noChangeArrowheads="1"/>
            </p:cNvSpPr>
            <p:nvPr/>
          </p:nvSpPr>
          <p:spPr bwMode="auto">
            <a:xfrm>
              <a:off x="2629" y="3594"/>
              <a:ext cx="298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500" b="0">
                  <a:solidFill>
                    <a:srgbClr val="000000"/>
                  </a:solidFill>
                </a:rPr>
                <a:t>Data</a:t>
              </a:r>
              <a:endParaRPr lang="en-US"/>
            </a:p>
          </p:txBody>
        </p:sp>
        <p:sp>
          <p:nvSpPr>
            <p:cNvPr id="40973" name="Rectangle 13"/>
            <p:cNvSpPr>
              <a:spLocks noChangeArrowheads="1"/>
            </p:cNvSpPr>
            <p:nvPr/>
          </p:nvSpPr>
          <p:spPr bwMode="auto">
            <a:xfrm>
              <a:off x="1746" y="3043"/>
              <a:ext cx="610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500" b="0">
                  <a:solidFill>
                    <a:srgbClr val="000000"/>
                  </a:solidFill>
                </a:rPr>
                <a:t>Checksum</a:t>
              </a:r>
              <a:endParaRPr lang="en-US"/>
            </a:p>
          </p:txBody>
        </p:sp>
        <p:sp>
          <p:nvSpPr>
            <p:cNvPr id="40974" name="Rectangle 14"/>
            <p:cNvSpPr>
              <a:spLocks noChangeArrowheads="1"/>
            </p:cNvSpPr>
            <p:nvPr/>
          </p:nvSpPr>
          <p:spPr bwMode="auto">
            <a:xfrm>
              <a:off x="1826" y="1939"/>
              <a:ext cx="44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500" b="0">
                  <a:solidFill>
                    <a:srgbClr val="000000"/>
                  </a:solidFill>
                </a:rPr>
                <a:t>SrcPort</a:t>
              </a:r>
              <a:endParaRPr lang="en-US"/>
            </a:p>
          </p:txBody>
        </p:sp>
        <p:sp>
          <p:nvSpPr>
            <p:cNvPr id="40975" name="Rectangle 15"/>
            <p:cNvSpPr>
              <a:spLocks noChangeArrowheads="1"/>
            </p:cNvSpPr>
            <p:nvPr/>
          </p:nvSpPr>
          <p:spPr bwMode="auto">
            <a:xfrm>
              <a:off x="3277" y="1939"/>
              <a:ext cx="44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500" b="0">
                  <a:solidFill>
                    <a:srgbClr val="000000"/>
                  </a:solidFill>
                </a:rPr>
                <a:t>DstPort</a:t>
              </a:r>
              <a:endParaRPr lang="en-US"/>
            </a:p>
          </p:txBody>
        </p:sp>
        <p:sp>
          <p:nvSpPr>
            <p:cNvPr id="40976" name="Rectangle 16"/>
            <p:cNvSpPr>
              <a:spLocks noChangeArrowheads="1"/>
            </p:cNvSpPr>
            <p:nvPr/>
          </p:nvSpPr>
          <p:spPr bwMode="auto">
            <a:xfrm>
              <a:off x="1322" y="2763"/>
              <a:ext cx="438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500" b="0">
                  <a:solidFill>
                    <a:srgbClr val="000000"/>
                  </a:solidFill>
                </a:rPr>
                <a:t>HdrLen</a:t>
              </a:r>
              <a:endParaRPr lang="en-US"/>
            </a:p>
          </p:txBody>
        </p:sp>
        <p:sp>
          <p:nvSpPr>
            <p:cNvPr id="40977" name="Rectangle 17"/>
            <p:cNvSpPr>
              <a:spLocks noChangeArrowheads="1"/>
            </p:cNvSpPr>
            <p:nvPr/>
          </p:nvSpPr>
          <p:spPr bwMode="auto">
            <a:xfrm>
              <a:off x="1938" y="2759"/>
              <a:ext cx="119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500" b="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40978" name="Rectangle 18"/>
            <p:cNvSpPr>
              <a:spLocks noChangeArrowheads="1"/>
            </p:cNvSpPr>
            <p:nvPr/>
          </p:nvSpPr>
          <p:spPr bwMode="auto">
            <a:xfrm>
              <a:off x="2352" y="2759"/>
              <a:ext cx="33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500" b="0">
                  <a:solidFill>
                    <a:srgbClr val="000000"/>
                  </a:solidFill>
                </a:rPr>
                <a:t>Flags</a:t>
              </a:r>
              <a:endParaRPr lang="en-US"/>
            </a:p>
          </p:txBody>
        </p:sp>
        <p:sp>
          <p:nvSpPr>
            <p:cNvPr id="40979" name="Rectangle 19"/>
            <p:cNvSpPr>
              <a:spLocks noChangeArrowheads="1"/>
            </p:cNvSpPr>
            <p:nvPr/>
          </p:nvSpPr>
          <p:spPr bwMode="auto">
            <a:xfrm>
              <a:off x="3305" y="3043"/>
              <a:ext cx="392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500" b="0">
                  <a:solidFill>
                    <a:srgbClr val="000000"/>
                  </a:solidFill>
                </a:rPr>
                <a:t>UrgPtr</a:t>
              </a:r>
              <a:endParaRPr lang="en-US"/>
            </a:p>
          </p:txBody>
        </p:sp>
        <p:sp>
          <p:nvSpPr>
            <p:cNvPr id="40980" name="Rectangle 20"/>
            <p:cNvSpPr>
              <a:spLocks noChangeArrowheads="1"/>
            </p:cNvSpPr>
            <p:nvPr/>
          </p:nvSpPr>
          <p:spPr bwMode="auto">
            <a:xfrm>
              <a:off x="2986" y="2759"/>
              <a:ext cx="101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500" b="0">
                  <a:solidFill>
                    <a:srgbClr val="000000"/>
                  </a:solidFill>
                </a:rPr>
                <a:t>AdvertisedWindow</a:t>
              </a:r>
              <a:endParaRPr lang="en-US"/>
            </a:p>
          </p:txBody>
        </p:sp>
        <p:sp>
          <p:nvSpPr>
            <p:cNvPr id="40981" name="Rectangle 21"/>
            <p:cNvSpPr>
              <a:spLocks noChangeArrowheads="1"/>
            </p:cNvSpPr>
            <p:nvPr/>
          </p:nvSpPr>
          <p:spPr bwMode="auto">
            <a:xfrm>
              <a:off x="2359" y="2205"/>
              <a:ext cx="79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500" b="0">
                  <a:solidFill>
                    <a:schemeClr val="bg1"/>
                  </a:solidFill>
                </a:rPr>
                <a:t>SequenceNum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982" name="Rectangle 22"/>
            <p:cNvSpPr>
              <a:spLocks noChangeArrowheads="1"/>
            </p:cNvSpPr>
            <p:nvPr/>
          </p:nvSpPr>
          <p:spPr bwMode="auto">
            <a:xfrm>
              <a:off x="2289" y="2475"/>
              <a:ext cx="9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500" b="0">
                  <a:solidFill>
                    <a:schemeClr val="bg1"/>
                  </a:solidFill>
                </a:rPr>
                <a:t>Acknowledgment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auto">
            <a:xfrm>
              <a:off x="1294" y="1876"/>
              <a:ext cx="2901" cy="1644"/>
            </a:xfrm>
            <a:custGeom>
              <a:avLst/>
              <a:gdLst>
                <a:gd name="T0" fmla="*/ 2901 w 2901"/>
                <a:gd name="T1" fmla="*/ 1644 h 1644"/>
                <a:gd name="T2" fmla="*/ 2901 w 2901"/>
                <a:gd name="T3" fmla="*/ 0 h 1644"/>
                <a:gd name="T4" fmla="*/ 0 w 2901"/>
                <a:gd name="T5" fmla="*/ 0 h 1644"/>
                <a:gd name="T6" fmla="*/ 0 w 2901"/>
                <a:gd name="T7" fmla="*/ 1644 h 16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01"/>
                <a:gd name="T13" fmla="*/ 0 h 1644"/>
                <a:gd name="T14" fmla="*/ 2901 w 2901"/>
                <a:gd name="T15" fmla="*/ 1644 h 16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01" h="1644">
                  <a:moveTo>
                    <a:pt x="2901" y="1644"/>
                  </a:moveTo>
                  <a:lnTo>
                    <a:pt x="2901" y="0"/>
                  </a:lnTo>
                  <a:lnTo>
                    <a:pt x="0" y="0"/>
                  </a:lnTo>
                  <a:lnTo>
                    <a:pt x="0" y="1644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84" name="Line 24"/>
            <p:cNvSpPr>
              <a:spLocks noChangeShapeType="1"/>
            </p:cNvSpPr>
            <p:nvPr/>
          </p:nvSpPr>
          <p:spPr bwMode="auto">
            <a:xfrm>
              <a:off x="2744" y="1876"/>
              <a:ext cx="1" cy="27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85" name="Line 25"/>
            <p:cNvSpPr>
              <a:spLocks noChangeShapeType="1"/>
            </p:cNvSpPr>
            <p:nvPr/>
          </p:nvSpPr>
          <p:spPr bwMode="auto">
            <a:xfrm>
              <a:off x="2744" y="2682"/>
              <a:ext cx="1" cy="56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86" name="Line 26"/>
            <p:cNvSpPr>
              <a:spLocks noChangeShapeType="1"/>
            </p:cNvSpPr>
            <p:nvPr/>
          </p:nvSpPr>
          <p:spPr bwMode="auto">
            <a:xfrm>
              <a:off x="1294" y="2146"/>
              <a:ext cx="290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87" name="Line 27"/>
            <p:cNvSpPr>
              <a:spLocks noChangeShapeType="1"/>
            </p:cNvSpPr>
            <p:nvPr/>
          </p:nvSpPr>
          <p:spPr bwMode="auto">
            <a:xfrm>
              <a:off x="1294" y="2413"/>
              <a:ext cx="2901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88" name="Line 28"/>
            <p:cNvSpPr>
              <a:spLocks noChangeShapeType="1"/>
            </p:cNvSpPr>
            <p:nvPr/>
          </p:nvSpPr>
          <p:spPr bwMode="auto">
            <a:xfrm>
              <a:off x="1294" y="2682"/>
              <a:ext cx="2901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89" name="Line 29"/>
            <p:cNvSpPr>
              <a:spLocks noChangeShapeType="1"/>
            </p:cNvSpPr>
            <p:nvPr/>
          </p:nvSpPr>
          <p:spPr bwMode="auto">
            <a:xfrm>
              <a:off x="1294" y="2980"/>
              <a:ext cx="2901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90" name="Line 30"/>
            <p:cNvSpPr>
              <a:spLocks noChangeShapeType="1"/>
            </p:cNvSpPr>
            <p:nvPr/>
          </p:nvSpPr>
          <p:spPr bwMode="auto">
            <a:xfrm>
              <a:off x="1294" y="3250"/>
              <a:ext cx="2901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91" name="Line 31"/>
            <p:cNvSpPr>
              <a:spLocks noChangeShapeType="1"/>
            </p:cNvSpPr>
            <p:nvPr/>
          </p:nvSpPr>
          <p:spPr bwMode="auto">
            <a:xfrm>
              <a:off x="1294" y="3520"/>
              <a:ext cx="290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92" name="Line 32"/>
            <p:cNvSpPr>
              <a:spLocks noChangeShapeType="1"/>
            </p:cNvSpPr>
            <p:nvPr/>
          </p:nvSpPr>
          <p:spPr bwMode="auto">
            <a:xfrm>
              <a:off x="2236" y="2682"/>
              <a:ext cx="4" cy="30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93" name="Line 33"/>
            <p:cNvSpPr>
              <a:spLocks noChangeShapeType="1"/>
            </p:cNvSpPr>
            <p:nvPr/>
          </p:nvSpPr>
          <p:spPr bwMode="auto">
            <a:xfrm>
              <a:off x="1728" y="2682"/>
              <a:ext cx="1" cy="29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94" name="Rectangle 34"/>
            <p:cNvSpPr>
              <a:spLocks noChangeArrowheads="1"/>
            </p:cNvSpPr>
            <p:nvPr/>
          </p:nvSpPr>
          <p:spPr bwMode="auto">
            <a:xfrm>
              <a:off x="1259" y="1711"/>
              <a:ext cx="119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500" b="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40995" name="Rectangle 35"/>
            <p:cNvSpPr>
              <a:spLocks noChangeArrowheads="1"/>
            </p:cNvSpPr>
            <p:nvPr/>
          </p:nvSpPr>
          <p:spPr bwMode="auto">
            <a:xfrm>
              <a:off x="1697" y="1711"/>
              <a:ext cx="119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500" b="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40996" name="Rectangle 36"/>
            <p:cNvSpPr>
              <a:spLocks noChangeArrowheads="1"/>
            </p:cNvSpPr>
            <p:nvPr/>
          </p:nvSpPr>
          <p:spPr bwMode="auto">
            <a:xfrm>
              <a:off x="2187" y="1708"/>
              <a:ext cx="18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500" b="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40997" name="Rectangle 37"/>
            <p:cNvSpPr>
              <a:spLocks noChangeArrowheads="1"/>
            </p:cNvSpPr>
            <p:nvPr/>
          </p:nvSpPr>
          <p:spPr bwMode="auto">
            <a:xfrm>
              <a:off x="2678" y="1711"/>
              <a:ext cx="18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500" b="0">
                  <a:solidFill>
                    <a:srgbClr val="000000"/>
                  </a:solidFill>
                </a:rPr>
                <a:t>16</a:t>
              </a:r>
              <a:endParaRPr lang="en-US"/>
            </a:p>
          </p:txBody>
        </p:sp>
        <p:sp>
          <p:nvSpPr>
            <p:cNvPr id="40998" name="Rectangle 38"/>
            <p:cNvSpPr>
              <a:spLocks noChangeArrowheads="1"/>
            </p:cNvSpPr>
            <p:nvPr/>
          </p:nvSpPr>
          <p:spPr bwMode="auto">
            <a:xfrm>
              <a:off x="4128" y="1711"/>
              <a:ext cx="18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500" b="0">
                  <a:solidFill>
                    <a:srgbClr val="000000"/>
                  </a:solidFill>
                </a:rPr>
                <a:t>31</a:t>
              </a:r>
              <a:endParaRPr lang="en-US"/>
            </a:p>
          </p:txBody>
        </p:sp>
      </p:grpSp>
      <p:sp>
        <p:nvSpPr>
          <p:cNvPr id="39" name="Slide Number Placeholder 3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40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7500" y="6248400"/>
            <a:ext cx="5332413" cy="457200"/>
          </a:xfrm>
        </p:spPr>
        <p:txBody>
          <a:bodyPr anchor="ctr" anchorCtr="0"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CSE 123 </a:t>
            </a:r>
            <a:r>
              <a:rPr lang="en-US" b="0" dirty="0" smtClean="0">
                <a:latin typeface="+mj-lt"/>
              </a:rPr>
              <a:t>– </a:t>
            </a:r>
            <a:r>
              <a:rPr lang="en-US" b="0" smtClean="0">
                <a:latin typeface="+mj-lt"/>
              </a:rPr>
              <a:t>Lecture 6: </a:t>
            </a:r>
            <a:r>
              <a:rPr lang="en-US" b="0" dirty="0" smtClean="0">
                <a:latin typeface="+mj-lt"/>
              </a:rPr>
              <a:t>Transport Protocols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196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Deciding When to Retransmit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know when a packet has been lost?</a:t>
            </a:r>
          </a:p>
          <a:p>
            <a:pPr lvl="1"/>
            <a:r>
              <a:rPr lang="en-US" dirty="0" smtClean="0"/>
              <a:t>Ultimately sender uses timers to decide when to retransmit</a:t>
            </a:r>
          </a:p>
          <a:p>
            <a:endParaRPr lang="en-US" dirty="0" smtClean="0"/>
          </a:p>
          <a:p>
            <a:r>
              <a:rPr lang="en-US" dirty="0" smtClean="0"/>
              <a:t>But how long should the timer be?</a:t>
            </a:r>
          </a:p>
          <a:p>
            <a:pPr lvl="1"/>
            <a:r>
              <a:rPr lang="en-US" dirty="0" smtClean="0"/>
              <a:t>Too long: inefficient (large delays, poor use of bandwidth)</a:t>
            </a:r>
          </a:p>
          <a:p>
            <a:pPr lvl="1"/>
            <a:r>
              <a:rPr lang="en-US" dirty="0" smtClean="0"/>
              <a:t>Too short: may retransmit unnecessarily (causing extra traffic)</a:t>
            </a:r>
          </a:p>
          <a:p>
            <a:endParaRPr lang="en-US" dirty="0" smtClean="0"/>
          </a:p>
          <a:p>
            <a:r>
              <a:rPr lang="en-US" dirty="0" smtClean="0"/>
              <a:t>Right timer is based on the </a:t>
            </a:r>
            <a:r>
              <a:rPr lang="en-US" dirty="0" smtClean="0">
                <a:solidFill>
                  <a:srgbClr val="0000FF"/>
                </a:solidFill>
              </a:rPr>
              <a:t>round-trip time </a:t>
            </a:r>
            <a:r>
              <a:rPr lang="en-US" dirty="0" smtClean="0"/>
              <a:t>(RTT)</a:t>
            </a:r>
          </a:p>
          <a:p>
            <a:pPr lvl="1"/>
            <a:r>
              <a:rPr lang="en-US" dirty="0" smtClean="0"/>
              <a:t>Which can vary greatly so we need to measure (next lecture)</a:t>
            </a:r>
          </a:p>
          <a:p>
            <a:pPr lvl="1"/>
            <a:r>
              <a:rPr lang="en-US" dirty="0" smtClean="0"/>
              <a:t>But OS timer granularity makes it large (</a:t>
            </a:r>
            <a:r>
              <a:rPr lang="en-US" dirty="0" err="1" smtClean="0"/>
              <a:t>msec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 we need another trick for common case error recovery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41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</p:spPr>
        <p:txBody>
          <a:bodyPr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118: TCP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579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Trick: Fast retransmit</a:t>
            </a:r>
          </a:p>
        </p:txBody>
      </p:sp>
      <p:sp>
        <p:nvSpPr>
          <p:cNvPr id="39" name="Content Placeholder 3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endParaRPr lang="en-US" sz="2000" dirty="0" smtClean="0"/>
          </a:p>
          <a:p>
            <a:r>
              <a:rPr lang="en-US" sz="2400" dirty="0" smtClean="0"/>
              <a:t>Don’t bother waiting</a:t>
            </a:r>
          </a:p>
          <a:p>
            <a:pPr lvl="1"/>
            <a:r>
              <a:rPr lang="en-US" sz="2000" dirty="0" smtClean="0"/>
              <a:t>Receipt of duplicate acknowledgement (</a:t>
            </a:r>
            <a:r>
              <a:rPr lang="en-US" sz="2000" dirty="0" err="1" smtClean="0">
                <a:solidFill>
                  <a:srgbClr val="0000FF"/>
                </a:solidFill>
              </a:rPr>
              <a:t>dupACK</a:t>
            </a:r>
            <a:r>
              <a:rPr lang="en-US" sz="2000" dirty="0" smtClean="0"/>
              <a:t>) indicates loss</a:t>
            </a:r>
          </a:p>
          <a:p>
            <a:pPr lvl="1"/>
            <a:r>
              <a:rPr lang="en-US" sz="2000" dirty="0" smtClean="0"/>
              <a:t>Retransmit </a:t>
            </a:r>
            <a:r>
              <a:rPr lang="en-US" sz="2000" dirty="0" smtClean="0"/>
              <a:t>immediately</a:t>
            </a:r>
            <a:endParaRPr lang="en-US" sz="2000" dirty="0" smtClean="0"/>
          </a:p>
          <a:p>
            <a:r>
              <a:rPr lang="en-US" sz="2400" dirty="0" smtClean="0"/>
              <a:t>Used in TCP</a:t>
            </a:r>
          </a:p>
          <a:p>
            <a:pPr lvl="1"/>
            <a:r>
              <a:rPr lang="en-US" sz="2000" dirty="0" smtClean="0"/>
              <a:t>Need to be careful if frames can be reordered</a:t>
            </a:r>
          </a:p>
          <a:p>
            <a:pPr lvl="1"/>
            <a:r>
              <a:rPr lang="en-US" sz="2000" dirty="0" smtClean="0"/>
              <a:t>Today’s TCP identifies a loss if there are </a:t>
            </a:r>
            <a:r>
              <a:rPr lang="en-US" sz="2000" dirty="0" smtClean="0">
                <a:solidFill>
                  <a:srgbClr val="0000FF"/>
                </a:solidFill>
              </a:rPr>
              <a:t>three </a:t>
            </a:r>
            <a:r>
              <a:rPr lang="en-US" sz="2000" dirty="0" smtClean="0"/>
              <a:t>duplicate ACKs in a </a:t>
            </a:r>
            <a:r>
              <a:rPr lang="en-US" sz="2000" dirty="0" smtClean="0"/>
              <a:t>row. Project 2 did this!</a:t>
            </a:r>
            <a:endParaRPr lang="en-US" sz="2000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42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1587500" y="3638049"/>
            <a:ext cx="1573213" cy="411664"/>
            <a:chOff x="5156200" y="3320549"/>
            <a:chExt cx="1573213" cy="411664"/>
          </a:xfrm>
        </p:grpSpPr>
        <p:sp>
          <p:nvSpPr>
            <p:cNvPr id="105" name="Rectangle 40"/>
            <p:cNvSpPr>
              <a:spLocks noChangeArrowheads="1"/>
            </p:cNvSpPr>
            <p:nvPr/>
          </p:nvSpPr>
          <p:spPr bwMode="auto">
            <a:xfrm rot="20700000">
              <a:off x="5510031" y="3320549"/>
              <a:ext cx="98779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100" b="0" dirty="0" smtClean="0">
                  <a:solidFill>
                    <a:srgbClr val="000000"/>
                  </a:solidFill>
                </a:rPr>
                <a:t>               ACK </a:t>
              </a:r>
              <a:r>
                <a:rPr lang="en-US" sz="1100" b="0" dirty="0" smtClean="0">
                  <a:solidFill>
                    <a:srgbClr val="0000FF"/>
                  </a:solidFill>
                </a:rPr>
                <a:t>1</a:t>
              </a:r>
              <a:endParaRPr lang="en-US" sz="2400" b="0" dirty="0">
                <a:solidFill>
                  <a:srgbClr val="0000FF"/>
                </a:solidFill>
              </a:endParaRPr>
            </a:p>
          </p:txBody>
        </p:sp>
        <p:sp>
          <p:nvSpPr>
            <p:cNvPr id="106" name="Line 43"/>
            <p:cNvSpPr>
              <a:spLocks noChangeShapeType="1"/>
            </p:cNvSpPr>
            <p:nvPr/>
          </p:nvSpPr>
          <p:spPr bwMode="auto">
            <a:xfrm flipH="1">
              <a:off x="5238750" y="3321050"/>
              <a:ext cx="1490663" cy="38576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4"/>
            <p:cNvSpPr>
              <a:spLocks/>
            </p:cNvSpPr>
            <p:nvPr/>
          </p:nvSpPr>
          <p:spPr bwMode="auto">
            <a:xfrm>
              <a:off x="5156200" y="3678238"/>
              <a:ext cx="95250" cy="53975"/>
            </a:xfrm>
            <a:custGeom>
              <a:avLst/>
              <a:gdLst>
                <a:gd name="T0" fmla="*/ 49 w 60"/>
                <a:gd name="T1" fmla="*/ 0 h 34"/>
                <a:gd name="T2" fmla="*/ 0 w 60"/>
                <a:gd name="T3" fmla="*/ 34 h 34"/>
                <a:gd name="T4" fmla="*/ 60 w 60"/>
                <a:gd name="T5" fmla="*/ 31 h 34"/>
                <a:gd name="T6" fmla="*/ 52 w 60"/>
                <a:gd name="T7" fmla="*/ 2 h 34"/>
                <a:gd name="T8" fmla="*/ 52 w 60"/>
                <a:gd name="T9" fmla="*/ 2 h 34"/>
                <a:gd name="T10" fmla="*/ 49 w 60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0"/>
                <a:gd name="T19" fmla="*/ 0 h 34"/>
                <a:gd name="T20" fmla="*/ 60 w 60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0" h="34">
                  <a:moveTo>
                    <a:pt x="49" y="0"/>
                  </a:moveTo>
                  <a:lnTo>
                    <a:pt x="0" y="34"/>
                  </a:lnTo>
                  <a:lnTo>
                    <a:pt x="60" y="31"/>
                  </a:lnTo>
                  <a:lnTo>
                    <a:pt x="52" y="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587500" y="2652212"/>
            <a:ext cx="1573213" cy="468813"/>
            <a:chOff x="5156200" y="2334712"/>
            <a:chExt cx="1573213" cy="468813"/>
          </a:xfrm>
        </p:grpSpPr>
        <p:sp>
          <p:nvSpPr>
            <p:cNvPr id="109" name="Rectangle 30"/>
            <p:cNvSpPr>
              <a:spLocks noChangeArrowheads="1"/>
            </p:cNvSpPr>
            <p:nvPr/>
          </p:nvSpPr>
          <p:spPr bwMode="auto">
            <a:xfrm rot="20700000">
              <a:off x="6067641" y="2334712"/>
              <a:ext cx="420519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100" b="0" dirty="0" smtClean="0">
                  <a:solidFill>
                    <a:srgbClr val="000000"/>
                  </a:solidFill>
                </a:rPr>
                <a:t>ACK 0</a:t>
              </a:r>
              <a:endParaRPr lang="en-US" sz="2400" b="0" dirty="0"/>
            </a:p>
          </p:txBody>
        </p:sp>
        <p:sp>
          <p:nvSpPr>
            <p:cNvPr id="110" name="Line 47"/>
            <p:cNvSpPr>
              <a:spLocks noChangeShapeType="1"/>
            </p:cNvSpPr>
            <p:nvPr/>
          </p:nvSpPr>
          <p:spPr bwMode="auto">
            <a:xfrm flipH="1">
              <a:off x="5213350" y="2409825"/>
              <a:ext cx="1516063" cy="36830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8"/>
            <p:cNvSpPr>
              <a:spLocks/>
            </p:cNvSpPr>
            <p:nvPr/>
          </p:nvSpPr>
          <p:spPr bwMode="auto">
            <a:xfrm>
              <a:off x="5156200" y="2744788"/>
              <a:ext cx="95250" cy="58737"/>
            </a:xfrm>
            <a:custGeom>
              <a:avLst/>
              <a:gdLst>
                <a:gd name="T0" fmla="*/ 49 w 60"/>
                <a:gd name="T1" fmla="*/ 0 h 37"/>
                <a:gd name="T2" fmla="*/ 0 w 60"/>
                <a:gd name="T3" fmla="*/ 37 h 37"/>
                <a:gd name="T4" fmla="*/ 60 w 60"/>
                <a:gd name="T5" fmla="*/ 32 h 37"/>
                <a:gd name="T6" fmla="*/ 49 w 60"/>
                <a:gd name="T7" fmla="*/ 3 h 37"/>
                <a:gd name="T8" fmla="*/ 49 w 60"/>
                <a:gd name="T9" fmla="*/ 3 h 37"/>
                <a:gd name="T10" fmla="*/ 49 w 60"/>
                <a:gd name="T11" fmla="*/ 0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0"/>
                <a:gd name="T19" fmla="*/ 0 h 37"/>
                <a:gd name="T20" fmla="*/ 60 w 60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0" h="37">
                  <a:moveTo>
                    <a:pt x="49" y="0"/>
                  </a:moveTo>
                  <a:lnTo>
                    <a:pt x="0" y="37"/>
                  </a:lnTo>
                  <a:lnTo>
                    <a:pt x="60" y="32"/>
                  </a:lnTo>
                  <a:lnTo>
                    <a:pt x="49" y="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427163" y="1884363"/>
            <a:ext cx="2051050" cy="2386012"/>
            <a:chOff x="4995863" y="1566863"/>
            <a:chExt cx="2051050" cy="2386012"/>
          </a:xfrm>
        </p:grpSpPr>
        <p:sp>
          <p:nvSpPr>
            <p:cNvPr id="113" name="Line 39"/>
            <p:cNvSpPr>
              <a:spLocks noChangeShapeType="1"/>
            </p:cNvSpPr>
            <p:nvPr/>
          </p:nvSpPr>
          <p:spPr bwMode="auto">
            <a:xfrm>
              <a:off x="6361113" y="2686050"/>
              <a:ext cx="71437" cy="158750"/>
            </a:xfrm>
            <a:prstGeom prst="line">
              <a:avLst/>
            </a:prstGeom>
            <a:noFill/>
            <a:ln w="2540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4" name="Group 93"/>
            <p:cNvGrpSpPr/>
            <p:nvPr/>
          </p:nvGrpSpPr>
          <p:grpSpPr>
            <a:xfrm>
              <a:off x="4995863" y="1566863"/>
              <a:ext cx="2051050" cy="2386012"/>
              <a:chOff x="4995863" y="1566863"/>
              <a:chExt cx="2051050" cy="2386012"/>
            </a:xfrm>
          </p:grpSpPr>
          <p:sp>
            <p:nvSpPr>
              <p:cNvPr id="116" name="Line 37"/>
              <p:cNvSpPr>
                <a:spLocks noChangeShapeType="1"/>
              </p:cNvSpPr>
              <p:nvPr/>
            </p:nvSpPr>
            <p:spPr bwMode="auto">
              <a:xfrm>
                <a:off x="5156200" y="1947863"/>
                <a:ext cx="1493838" cy="43180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17" name="Group 92"/>
              <p:cNvGrpSpPr/>
              <p:nvPr/>
            </p:nvGrpSpPr>
            <p:grpSpPr>
              <a:xfrm>
                <a:off x="4995863" y="1566863"/>
                <a:ext cx="2051050" cy="2386012"/>
                <a:chOff x="4995863" y="1566863"/>
                <a:chExt cx="2051050" cy="2386012"/>
              </a:xfrm>
            </p:grpSpPr>
            <p:sp>
              <p:nvSpPr>
                <p:cNvPr id="118" name="Freeform 38"/>
                <p:cNvSpPr>
                  <a:spLocks/>
                </p:cNvSpPr>
                <p:nvPr/>
              </p:nvSpPr>
              <p:spPr bwMode="auto">
                <a:xfrm>
                  <a:off x="6621463" y="2346325"/>
                  <a:ext cx="111125" cy="63500"/>
                </a:xfrm>
                <a:custGeom>
                  <a:avLst/>
                  <a:gdLst>
                    <a:gd name="T0" fmla="*/ 0 w 70"/>
                    <a:gd name="T1" fmla="*/ 32 h 40"/>
                    <a:gd name="T2" fmla="*/ 70 w 70"/>
                    <a:gd name="T3" fmla="*/ 40 h 40"/>
                    <a:gd name="T4" fmla="*/ 13 w 70"/>
                    <a:gd name="T5" fmla="*/ 0 h 40"/>
                    <a:gd name="T6" fmla="*/ 0 w 70"/>
                    <a:gd name="T7" fmla="*/ 34 h 40"/>
                    <a:gd name="T8" fmla="*/ 0 w 70"/>
                    <a:gd name="T9" fmla="*/ 34 h 40"/>
                    <a:gd name="T10" fmla="*/ 0 w 70"/>
                    <a:gd name="T11" fmla="*/ 32 h 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0"/>
                    <a:gd name="T19" fmla="*/ 0 h 40"/>
                    <a:gd name="T20" fmla="*/ 70 w 70"/>
                    <a:gd name="T21" fmla="*/ 40 h 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0" h="40">
                      <a:moveTo>
                        <a:pt x="0" y="32"/>
                      </a:moveTo>
                      <a:lnTo>
                        <a:pt x="70" y="40"/>
                      </a:lnTo>
                      <a:lnTo>
                        <a:pt x="13" y="0"/>
                      </a:lnTo>
                      <a:lnTo>
                        <a:pt x="0" y="34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Rectangle 29"/>
                <p:cNvSpPr>
                  <a:spLocks noChangeArrowheads="1"/>
                </p:cNvSpPr>
                <p:nvPr/>
              </p:nvSpPr>
              <p:spPr bwMode="auto">
                <a:xfrm rot="960000">
                  <a:off x="5326218" y="2106906"/>
                  <a:ext cx="415616" cy="1692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100" b="0" dirty="0" smtClean="0">
                      <a:solidFill>
                        <a:srgbClr val="000000"/>
                      </a:solidFill>
                    </a:rPr>
                    <a:t>Data 1     </a:t>
                  </a:r>
                  <a:endParaRPr lang="en-US" sz="2400" b="0" dirty="0"/>
                </a:p>
              </p:txBody>
            </p:sp>
            <p:sp>
              <p:nvSpPr>
                <p:cNvPr id="120" name="Freeform 38"/>
                <p:cNvSpPr>
                  <a:spLocks/>
                </p:cNvSpPr>
                <p:nvPr/>
              </p:nvSpPr>
              <p:spPr bwMode="auto">
                <a:xfrm>
                  <a:off x="6621463" y="2569369"/>
                  <a:ext cx="111125" cy="63500"/>
                </a:xfrm>
                <a:custGeom>
                  <a:avLst/>
                  <a:gdLst>
                    <a:gd name="T0" fmla="*/ 0 w 70"/>
                    <a:gd name="T1" fmla="*/ 32 h 40"/>
                    <a:gd name="T2" fmla="*/ 70 w 70"/>
                    <a:gd name="T3" fmla="*/ 40 h 40"/>
                    <a:gd name="T4" fmla="*/ 13 w 70"/>
                    <a:gd name="T5" fmla="*/ 0 h 40"/>
                    <a:gd name="T6" fmla="*/ 0 w 70"/>
                    <a:gd name="T7" fmla="*/ 34 h 40"/>
                    <a:gd name="T8" fmla="*/ 0 w 70"/>
                    <a:gd name="T9" fmla="*/ 34 h 40"/>
                    <a:gd name="T10" fmla="*/ 0 w 70"/>
                    <a:gd name="T11" fmla="*/ 32 h 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0"/>
                    <a:gd name="T19" fmla="*/ 0 h 40"/>
                    <a:gd name="T20" fmla="*/ 70 w 70"/>
                    <a:gd name="T21" fmla="*/ 40 h 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0" h="40">
                      <a:moveTo>
                        <a:pt x="0" y="32"/>
                      </a:moveTo>
                      <a:lnTo>
                        <a:pt x="70" y="40"/>
                      </a:lnTo>
                      <a:lnTo>
                        <a:pt x="13" y="0"/>
                      </a:lnTo>
                      <a:lnTo>
                        <a:pt x="0" y="34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21" name="Group 91"/>
                <p:cNvGrpSpPr/>
                <p:nvPr/>
              </p:nvGrpSpPr>
              <p:grpSpPr>
                <a:xfrm>
                  <a:off x="4995863" y="1566863"/>
                  <a:ext cx="2051050" cy="2386012"/>
                  <a:chOff x="4995863" y="1566863"/>
                  <a:chExt cx="2051050" cy="2386012"/>
                </a:xfrm>
              </p:grpSpPr>
              <p:sp>
                <p:nvSpPr>
                  <p:cNvPr id="122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4995863" y="1566863"/>
                    <a:ext cx="450850" cy="1682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100" b="0" dirty="0">
                        <a:solidFill>
                          <a:srgbClr val="000000"/>
                        </a:solidFill>
                      </a:rPr>
                      <a:t>Sender</a:t>
                    </a:r>
                    <a:endParaRPr lang="en-US" sz="2400" b="0" dirty="0"/>
                  </a:p>
                </p:txBody>
              </p:sp>
              <p:sp>
                <p:nvSpPr>
                  <p:cNvPr id="123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6494463" y="1566863"/>
                    <a:ext cx="552450" cy="1682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100" b="0">
                        <a:solidFill>
                          <a:srgbClr val="000000"/>
                        </a:solidFill>
                      </a:rPr>
                      <a:t>Receiver</a:t>
                    </a:r>
                    <a:endParaRPr lang="en-US" sz="2400" b="0"/>
                  </a:p>
                </p:txBody>
              </p:sp>
              <p:sp>
                <p:nvSpPr>
                  <p:cNvPr id="124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5156200" y="1778000"/>
                    <a:ext cx="1588" cy="2174875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5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6729413" y="1774825"/>
                    <a:ext cx="3175" cy="2170113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6" name="Rectangle 29"/>
                  <p:cNvSpPr>
                    <a:spLocks noChangeArrowheads="1"/>
                  </p:cNvSpPr>
                  <p:nvPr/>
                </p:nvSpPr>
                <p:spPr bwMode="auto">
                  <a:xfrm rot="960000">
                    <a:off x="5326218" y="1883862"/>
                    <a:ext cx="415616" cy="1692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100" b="0" dirty="0" smtClean="0">
                        <a:solidFill>
                          <a:srgbClr val="000000"/>
                        </a:solidFill>
                      </a:rPr>
                      <a:t>Data 0     </a:t>
                    </a:r>
                    <a:endParaRPr lang="en-US" sz="2400" b="0" dirty="0"/>
                  </a:p>
                </p:txBody>
              </p:sp>
              <p:sp>
                <p:nvSpPr>
                  <p:cNvPr id="127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5156200" y="2170907"/>
                    <a:ext cx="1493838" cy="431800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" name="Rectangle 127"/>
                  <p:cNvSpPr>
                    <a:spLocks noChangeArrowheads="1"/>
                  </p:cNvSpPr>
                  <p:nvPr/>
                </p:nvSpPr>
                <p:spPr bwMode="auto">
                  <a:xfrm rot="960000">
                    <a:off x="5326218" y="2342650"/>
                    <a:ext cx="415616" cy="1692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100" b="0" dirty="0" smtClean="0">
                        <a:solidFill>
                          <a:srgbClr val="000000"/>
                        </a:solidFill>
                      </a:rPr>
                      <a:t>Data 2</a:t>
                    </a:r>
                    <a:endParaRPr lang="en-US" sz="2400" b="0" dirty="0"/>
                  </a:p>
                </p:txBody>
              </p:sp>
              <p:sp>
                <p:nvSpPr>
                  <p:cNvPr id="129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5157788" y="2416175"/>
                    <a:ext cx="1231900" cy="349250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15" name="Line 40"/>
            <p:cNvSpPr>
              <a:spLocks noChangeShapeType="1"/>
            </p:cNvSpPr>
            <p:nvPr/>
          </p:nvSpPr>
          <p:spPr bwMode="auto">
            <a:xfrm flipH="1">
              <a:off x="6327775" y="2719388"/>
              <a:ext cx="125413" cy="100012"/>
            </a:xfrm>
            <a:prstGeom prst="line">
              <a:avLst/>
            </a:prstGeom>
            <a:noFill/>
            <a:ln w="2540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593850" y="4019050"/>
            <a:ext cx="1576388" cy="545807"/>
            <a:chOff x="5162550" y="3218950"/>
            <a:chExt cx="1576388" cy="545807"/>
          </a:xfrm>
        </p:grpSpPr>
        <p:grpSp>
          <p:nvGrpSpPr>
            <p:cNvPr id="131" name="Group 76"/>
            <p:cNvGrpSpPr/>
            <p:nvPr/>
          </p:nvGrpSpPr>
          <p:grpSpPr>
            <a:xfrm>
              <a:off x="5162550" y="3302795"/>
              <a:ext cx="1576388" cy="461962"/>
              <a:chOff x="2095500" y="2616995"/>
              <a:chExt cx="1576388" cy="461962"/>
            </a:xfrm>
          </p:grpSpPr>
          <p:sp>
            <p:nvSpPr>
              <p:cNvPr id="133" name="Line 37"/>
              <p:cNvSpPr>
                <a:spLocks noChangeShapeType="1"/>
              </p:cNvSpPr>
              <p:nvPr/>
            </p:nvSpPr>
            <p:spPr bwMode="auto">
              <a:xfrm>
                <a:off x="2095500" y="2616995"/>
                <a:ext cx="1493838" cy="43180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38"/>
              <p:cNvSpPr>
                <a:spLocks/>
              </p:cNvSpPr>
              <p:nvPr/>
            </p:nvSpPr>
            <p:spPr bwMode="auto">
              <a:xfrm>
                <a:off x="3560763" y="3015457"/>
                <a:ext cx="111125" cy="63500"/>
              </a:xfrm>
              <a:custGeom>
                <a:avLst/>
                <a:gdLst>
                  <a:gd name="T0" fmla="*/ 0 w 70"/>
                  <a:gd name="T1" fmla="*/ 32 h 40"/>
                  <a:gd name="T2" fmla="*/ 70 w 70"/>
                  <a:gd name="T3" fmla="*/ 40 h 40"/>
                  <a:gd name="T4" fmla="*/ 13 w 70"/>
                  <a:gd name="T5" fmla="*/ 0 h 40"/>
                  <a:gd name="T6" fmla="*/ 0 w 70"/>
                  <a:gd name="T7" fmla="*/ 34 h 40"/>
                  <a:gd name="T8" fmla="*/ 0 w 70"/>
                  <a:gd name="T9" fmla="*/ 34 h 40"/>
                  <a:gd name="T10" fmla="*/ 0 w 70"/>
                  <a:gd name="T11" fmla="*/ 32 h 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0"/>
                  <a:gd name="T19" fmla="*/ 0 h 40"/>
                  <a:gd name="T20" fmla="*/ 70 w 70"/>
                  <a:gd name="T21" fmla="*/ 40 h 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0" h="40">
                    <a:moveTo>
                      <a:pt x="0" y="32"/>
                    </a:moveTo>
                    <a:lnTo>
                      <a:pt x="70" y="40"/>
                    </a:lnTo>
                    <a:lnTo>
                      <a:pt x="13" y="0"/>
                    </a:lnTo>
                    <a:lnTo>
                      <a:pt x="0" y="34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2" name="Rectangle 29"/>
            <p:cNvSpPr>
              <a:spLocks noChangeArrowheads="1"/>
            </p:cNvSpPr>
            <p:nvPr/>
          </p:nvSpPr>
          <p:spPr bwMode="auto">
            <a:xfrm rot="960000">
              <a:off x="5326218" y="3218950"/>
              <a:ext cx="41561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100" b="0" dirty="0" smtClean="0">
                  <a:solidFill>
                    <a:srgbClr val="000000"/>
                  </a:solidFill>
                </a:rPr>
                <a:t>Data </a:t>
              </a:r>
              <a:r>
                <a:rPr lang="en-US" sz="1100" b="0" dirty="0" smtClean="0">
                  <a:solidFill>
                    <a:srgbClr val="0000FF"/>
                  </a:solidFill>
                </a:rPr>
                <a:t>2</a:t>
              </a:r>
              <a:endParaRPr lang="en-US" sz="2400" b="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1600200" y="3086394"/>
            <a:ext cx="1563688" cy="534694"/>
            <a:chOff x="5168900" y="2768894"/>
            <a:chExt cx="1563688" cy="534694"/>
          </a:xfrm>
        </p:grpSpPr>
        <p:sp>
          <p:nvSpPr>
            <p:cNvPr id="140" name="Freeform 42"/>
            <p:cNvSpPr>
              <a:spLocks/>
            </p:cNvSpPr>
            <p:nvPr/>
          </p:nvSpPr>
          <p:spPr bwMode="auto">
            <a:xfrm>
              <a:off x="6634163" y="3249613"/>
              <a:ext cx="98425" cy="53975"/>
            </a:xfrm>
            <a:custGeom>
              <a:avLst/>
              <a:gdLst>
                <a:gd name="T0" fmla="*/ 0 w 62"/>
                <a:gd name="T1" fmla="*/ 29 h 34"/>
                <a:gd name="T2" fmla="*/ 62 w 62"/>
                <a:gd name="T3" fmla="*/ 34 h 34"/>
                <a:gd name="T4" fmla="*/ 13 w 62"/>
                <a:gd name="T5" fmla="*/ 0 h 34"/>
                <a:gd name="T6" fmla="*/ 2 w 62"/>
                <a:gd name="T7" fmla="*/ 29 h 34"/>
                <a:gd name="T8" fmla="*/ 2 w 62"/>
                <a:gd name="T9" fmla="*/ 29 h 34"/>
                <a:gd name="T10" fmla="*/ 0 w 62"/>
                <a:gd name="T11" fmla="*/ 29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4"/>
                <a:gd name="T20" fmla="*/ 62 w 62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4">
                  <a:moveTo>
                    <a:pt x="0" y="29"/>
                  </a:moveTo>
                  <a:lnTo>
                    <a:pt x="62" y="34"/>
                  </a:lnTo>
                  <a:lnTo>
                    <a:pt x="13" y="0"/>
                  </a:lnTo>
                  <a:lnTo>
                    <a:pt x="2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1" name="Group 96"/>
            <p:cNvGrpSpPr/>
            <p:nvPr/>
          </p:nvGrpSpPr>
          <p:grpSpPr>
            <a:xfrm>
              <a:off x="5168900" y="2768894"/>
              <a:ext cx="1493838" cy="508501"/>
              <a:chOff x="5168900" y="2768894"/>
              <a:chExt cx="1493838" cy="508501"/>
            </a:xfrm>
          </p:grpSpPr>
          <p:sp>
            <p:nvSpPr>
              <p:cNvPr id="142" name="Line 37"/>
              <p:cNvSpPr>
                <a:spLocks noChangeShapeType="1"/>
              </p:cNvSpPr>
              <p:nvPr/>
            </p:nvSpPr>
            <p:spPr bwMode="auto">
              <a:xfrm>
                <a:off x="5168900" y="2845595"/>
                <a:ext cx="1493838" cy="43180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Rectangle 29"/>
              <p:cNvSpPr>
                <a:spLocks noChangeArrowheads="1"/>
              </p:cNvSpPr>
              <p:nvPr/>
            </p:nvSpPr>
            <p:spPr bwMode="auto">
              <a:xfrm rot="960000">
                <a:off x="5326218" y="2768894"/>
                <a:ext cx="41561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100" b="0" dirty="0" smtClean="0">
                    <a:solidFill>
                      <a:srgbClr val="000000"/>
                    </a:solidFill>
                  </a:rPr>
                  <a:t>Data 3</a:t>
                </a:r>
                <a:endParaRPr lang="en-US" sz="2400" b="0" dirty="0"/>
              </a:p>
            </p:txBody>
          </p:sp>
        </p:grpSp>
      </p:grpSp>
      <p:grpSp>
        <p:nvGrpSpPr>
          <p:cNvPr id="144" name="Group 143"/>
          <p:cNvGrpSpPr/>
          <p:nvPr/>
        </p:nvGrpSpPr>
        <p:grpSpPr>
          <a:xfrm>
            <a:off x="1587500" y="2957012"/>
            <a:ext cx="1601788" cy="896645"/>
            <a:chOff x="5156200" y="2639512"/>
            <a:chExt cx="1601788" cy="896645"/>
          </a:xfrm>
        </p:grpSpPr>
        <p:sp>
          <p:nvSpPr>
            <p:cNvPr id="145" name="Rectangle 30"/>
            <p:cNvSpPr>
              <a:spLocks noChangeArrowheads="1"/>
            </p:cNvSpPr>
            <p:nvPr/>
          </p:nvSpPr>
          <p:spPr bwMode="auto">
            <a:xfrm rot="20700000">
              <a:off x="5510031" y="2639512"/>
              <a:ext cx="98779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100" b="0" dirty="0" smtClean="0">
                  <a:solidFill>
                    <a:srgbClr val="000000"/>
                  </a:solidFill>
                </a:rPr>
                <a:t>               ACK 1</a:t>
              </a:r>
              <a:endParaRPr lang="en-US" sz="2400" b="0" dirty="0"/>
            </a:p>
          </p:txBody>
        </p:sp>
        <p:sp>
          <p:nvSpPr>
            <p:cNvPr id="146" name="Line 47"/>
            <p:cNvSpPr>
              <a:spLocks noChangeShapeType="1"/>
            </p:cNvSpPr>
            <p:nvPr/>
          </p:nvSpPr>
          <p:spPr bwMode="auto">
            <a:xfrm flipH="1">
              <a:off x="5213350" y="2644775"/>
              <a:ext cx="1516063" cy="36830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5156200" y="2979738"/>
              <a:ext cx="95250" cy="58737"/>
            </a:xfrm>
            <a:custGeom>
              <a:avLst/>
              <a:gdLst>
                <a:gd name="T0" fmla="*/ 49 w 60"/>
                <a:gd name="T1" fmla="*/ 0 h 37"/>
                <a:gd name="T2" fmla="*/ 0 w 60"/>
                <a:gd name="T3" fmla="*/ 37 h 37"/>
                <a:gd name="T4" fmla="*/ 60 w 60"/>
                <a:gd name="T5" fmla="*/ 32 h 37"/>
                <a:gd name="T6" fmla="*/ 49 w 60"/>
                <a:gd name="T7" fmla="*/ 3 h 37"/>
                <a:gd name="T8" fmla="*/ 49 w 60"/>
                <a:gd name="T9" fmla="*/ 3 h 37"/>
                <a:gd name="T10" fmla="*/ 49 w 60"/>
                <a:gd name="T11" fmla="*/ 0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0"/>
                <a:gd name="T19" fmla="*/ 0 h 37"/>
                <a:gd name="T20" fmla="*/ 60 w 60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0" h="37">
                  <a:moveTo>
                    <a:pt x="49" y="0"/>
                  </a:moveTo>
                  <a:lnTo>
                    <a:pt x="0" y="37"/>
                  </a:lnTo>
                  <a:lnTo>
                    <a:pt x="60" y="32"/>
                  </a:lnTo>
                  <a:lnTo>
                    <a:pt x="49" y="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8" name="Group 83"/>
            <p:cNvGrpSpPr/>
            <p:nvPr/>
          </p:nvGrpSpPr>
          <p:grpSpPr>
            <a:xfrm>
              <a:off x="5181600" y="3074195"/>
              <a:ext cx="1576388" cy="461962"/>
              <a:chOff x="2095500" y="2616995"/>
              <a:chExt cx="1576388" cy="461962"/>
            </a:xfrm>
          </p:grpSpPr>
          <p:sp>
            <p:nvSpPr>
              <p:cNvPr id="150" name="Line 37"/>
              <p:cNvSpPr>
                <a:spLocks noChangeShapeType="1"/>
              </p:cNvSpPr>
              <p:nvPr/>
            </p:nvSpPr>
            <p:spPr bwMode="auto">
              <a:xfrm>
                <a:off x="2095500" y="2616995"/>
                <a:ext cx="1493838" cy="43180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38"/>
              <p:cNvSpPr>
                <a:spLocks/>
              </p:cNvSpPr>
              <p:nvPr/>
            </p:nvSpPr>
            <p:spPr bwMode="auto">
              <a:xfrm>
                <a:off x="3560763" y="3015457"/>
                <a:ext cx="111125" cy="63500"/>
              </a:xfrm>
              <a:custGeom>
                <a:avLst/>
                <a:gdLst>
                  <a:gd name="T0" fmla="*/ 0 w 70"/>
                  <a:gd name="T1" fmla="*/ 32 h 40"/>
                  <a:gd name="T2" fmla="*/ 70 w 70"/>
                  <a:gd name="T3" fmla="*/ 40 h 40"/>
                  <a:gd name="T4" fmla="*/ 13 w 70"/>
                  <a:gd name="T5" fmla="*/ 0 h 40"/>
                  <a:gd name="T6" fmla="*/ 0 w 70"/>
                  <a:gd name="T7" fmla="*/ 34 h 40"/>
                  <a:gd name="T8" fmla="*/ 0 w 70"/>
                  <a:gd name="T9" fmla="*/ 34 h 40"/>
                  <a:gd name="T10" fmla="*/ 0 w 70"/>
                  <a:gd name="T11" fmla="*/ 32 h 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0"/>
                  <a:gd name="T19" fmla="*/ 0 h 40"/>
                  <a:gd name="T20" fmla="*/ 70 w 70"/>
                  <a:gd name="T21" fmla="*/ 40 h 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0" h="40">
                    <a:moveTo>
                      <a:pt x="0" y="32"/>
                    </a:moveTo>
                    <a:lnTo>
                      <a:pt x="70" y="40"/>
                    </a:lnTo>
                    <a:lnTo>
                      <a:pt x="13" y="0"/>
                    </a:lnTo>
                    <a:lnTo>
                      <a:pt x="0" y="34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 rot="960000">
              <a:off x="5326218" y="2985587"/>
              <a:ext cx="41561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100" b="0" dirty="0" smtClean="0">
                  <a:solidFill>
                    <a:srgbClr val="000000"/>
                  </a:solidFill>
                </a:rPr>
                <a:t>Data 4 </a:t>
              </a:r>
              <a:endParaRPr lang="en-US" sz="2400" b="0" dirty="0"/>
            </a:p>
          </p:txBody>
        </p:sp>
      </p:grpSp>
      <p:sp>
        <p:nvSpPr>
          <p:cNvPr id="152" name="Line 33"/>
          <p:cNvSpPr>
            <a:spLocks noChangeShapeType="1"/>
          </p:cNvSpPr>
          <p:nvPr/>
        </p:nvSpPr>
        <p:spPr bwMode="auto">
          <a:xfrm>
            <a:off x="1587500" y="3403600"/>
            <a:ext cx="1588" cy="21748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Line 33"/>
          <p:cNvSpPr>
            <a:spLocks noChangeShapeType="1"/>
          </p:cNvSpPr>
          <p:nvPr/>
        </p:nvSpPr>
        <p:spPr bwMode="auto">
          <a:xfrm>
            <a:off x="3162300" y="3403600"/>
            <a:ext cx="1588" cy="21748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</p:spPr>
        <p:txBody>
          <a:bodyPr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118: TCP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997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playing: TCP SACK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43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</p:spPr>
        <p:txBody>
          <a:bodyPr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118: TCP</a:t>
            </a:r>
            <a:endParaRPr lang="en-US" b="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469" y="1952919"/>
            <a:ext cx="5595937" cy="49050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76950" y="3667125"/>
            <a:ext cx="25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 some limitations: like 3 SACK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7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11576" y="1968986"/>
            <a:ext cx="88913" cy="46331"/>
          </a:xfrm>
          <a:custGeom>
            <a:avLst/>
            <a:gdLst/>
            <a:ahLst/>
            <a:cxnLst/>
            <a:rect l="l" t="t" r="r" b="b"/>
            <a:pathLst>
              <a:path w="110489" h="55244">
                <a:moveTo>
                  <a:pt x="0" y="0"/>
                </a:moveTo>
                <a:lnTo>
                  <a:pt x="110058" y="27508"/>
                </a:lnTo>
                <a:lnTo>
                  <a:pt x="0" y="550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" name="object 3"/>
          <p:cNvSpPr/>
          <p:nvPr/>
        </p:nvSpPr>
        <p:spPr>
          <a:xfrm>
            <a:off x="3117853" y="1862359"/>
            <a:ext cx="2499824" cy="323794"/>
          </a:xfrm>
          <a:custGeom>
            <a:avLst/>
            <a:gdLst/>
            <a:ahLst/>
            <a:cxnLst/>
            <a:rect l="l" t="t" r="r" b="b"/>
            <a:pathLst>
              <a:path w="3106420" h="386080">
                <a:moveTo>
                  <a:pt x="0" y="385747"/>
                </a:moveTo>
                <a:lnTo>
                  <a:pt x="3106064" y="385747"/>
                </a:lnTo>
                <a:lnTo>
                  <a:pt x="3106064" y="0"/>
                </a:lnTo>
                <a:lnTo>
                  <a:pt x="0" y="0"/>
                </a:lnTo>
                <a:lnTo>
                  <a:pt x="0" y="3857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" name="object 4"/>
          <p:cNvSpPr/>
          <p:nvPr/>
        </p:nvSpPr>
        <p:spPr>
          <a:xfrm>
            <a:off x="5641778" y="1973598"/>
            <a:ext cx="389894" cy="0"/>
          </a:xfrm>
          <a:custGeom>
            <a:avLst/>
            <a:gdLst/>
            <a:ahLst/>
            <a:cxnLst/>
            <a:rect l="l" t="t" r="r" b="b"/>
            <a:pathLst>
              <a:path w="484504">
                <a:moveTo>
                  <a:pt x="0" y="0"/>
                </a:moveTo>
                <a:lnTo>
                  <a:pt x="48421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5" name="object 5"/>
          <p:cNvSpPr/>
          <p:nvPr/>
        </p:nvSpPr>
        <p:spPr>
          <a:xfrm>
            <a:off x="5942870" y="1950527"/>
            <a:ext cx="88913" cy="46331"/>
          </a:xfrm>
          <a:custGeom>
            <a:avLst/>
            <a:gdLst/>
            <a:ahLst/>
            <a:cxnLst/>
            <a:rect l="l" t="t" r="r" b="b"/>
            <a:pathLst>
              <a:path w="110489" h="55244">
                <a:moveTo>
                  <a:pt x="0" y="0"/>
                </a:moveTo>
                <a:lnTo>
                  <a:pt x="110058" y="27508"/>
                </a:lnTo>
                <a:lnTo>
                  <a:pt x="0" y="550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6" name="object 6"/>
          <p:cNvSpPr txBox="1"/>
          <p:nvPr/>
        </p:nvSpPr>
        <p:spPr>
          <a:xfrm>
            <a:off x="2593984" y="2323178"/>
            <a:ext cx="1213165" cy="141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>
              <a:tabLst>
                <a:tab pos="338561" algn="l"/>
              </a:tabLst>
            </a:pPr>
            <a:r>
              <a:rPr sz="920" i="1" spc="14" dirty="0">
                <a:latin typeface="Arial"/>
                <a:cs typeface="Arial"/>
              </a:rPr>
              <a:t>P1	</a:t>
            </a:r>
            <a:r>
              <a:rPr lang="en-US" sz="920" i="1" spc="14" dirty="0" smtClean="0">
                <a:latin typeface="Arial"/>
                <a:cs typeface="Arial"/>
              </a:rPr>
              <a:t>  </a:t>
            </a:r>
            <a:r>
              <a:rPr sz="920" i="1" spc="10" dirty="0" smtClean="0">
                <a:latin typeface="Arial"/>
                <a:cs typeface="Arial"/>
              </a:rPr>
              <a:t>Transport</a:t>
            </a:r>
            <a:endParaRPr sz="92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0795" y="2295490"/>
            <a:ext cx="1521550" cy="174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>
              <a:tabLst>
                <a:tab pos="188330" algn="l"/>
              </a:tabLst>
            </a:pPr>
            <a:r>
              <a:rPr sz="920" i="1" u="sng" spc="7" dirty="0">
                <a:latin typeface="Arial"/>
                <a:cs typeface="Arial"/>
              </a:rPr>
              <a:t> 	</a:t>
            </a:r>
            <a:r>
              <a:rPr sz="920" i="1" spc="10" dirty="0">
                <a:latin typeface="Arial"/>
                <a:cs typeface="Arial"/>
              </a:rPr>
              <a:t>Transport</a:t>
            </a:r>
            <a:endParaRPr sz="92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638" y="2258571"/>
            <a:ext cx="194181" cy="174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920" i="1" spc="14" dirty="0">
                <a:latin typeface="Arial"/>
                <a:cs typeface="Arial"/>
              </a:rPr>
              <a:t>P2</a:t>
            </a:r>
            <a:endParaRPr sz="92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49204" y="2425834"/>
            <a:ext cx="274920" cy="0"/>
          </a:xfrm>
          <a:custGeom>
            <a:avLst/>
            <a:gdLst/>
            <a:ahLst/>
            <a:cxnLst/>
            <a:rect l="l" t="t" r="r" b="b"/>
            <a:pathLst>
              <a:path w="341629">
                <a:moveTo>
                  <a:pt x="0" y="0"/>
                </a:moveTo>
                <a:lnTo>
                  <a:pt x="3411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0" name="object 10"/>
          <p:cNvSpPr/>
          <p:nvPr/>
        </p:nvSpPr>
        <p:spPr>
          <a:xfrm>
            <a:off x="3835179" y="2402764"/>
            <a:ext cx="88913" cy="46331"/>
          </a:xfrm>
          <a:custGeom>
            <a:avLst/>
            <a:gdLst/>
            <a:ahLst/>
            <a:cxnLst/>
            <a:rect l="l" t="t" r="r" b="b"/>
            <a:pathLst>
              <a:path w="110489" h="55244">
                <a:moveTo>
                  <a:pt x="0" y="0"/>
                </a:moveTo>
                <a:lnTo>
                  <a:pt x="110045" y="27508"/>
                </a:lnTo>
                <a:lnTo>
                  <a:pt x="0" y="550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1" name="object 11"/>
          <p:cNvSpPr/>
          <p:nvPr/>
        </p:nvSpPr>
        <p:spPr>
          <a:xfrm>
            <a:off x="5074994" y="2402764"/>
            <a:ext cx="88913" cy="46331"/>
          </a:xfrm>
          <a:custGeom>
            <a:avLst/>
            <a:gdLst/>
            <a:ahLst/>
            <a:cxnLst/>
            <a:rect l="l" t="t" r="r" b="b"/>
            <a:pathLst>
              <a:path w="110489" h="55244">
                <a:moveTo>
                  <a:pt x="0" y="0"/>
                </a:moveTo>
                <a:lnTo>
                  <a:pt x="110058" y="27508"/>
                </a:lnTo>
                <a:lnTo>
                  <a:pt x="0" y="550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2" name="object 12"/>
          <p:cNvSpPr/>
          <p:nvPr/>
        </p:nvSpPr>
        <p:spPr>
          <a:xfrm>
            <a:off x="3888312" y="2250484"/>
            <a:ext cx="1062885" cy="553859"/>
          </a:xfrm>
          <a:custGeom>
            <a:avLst/>
            <a:gdLst/>
            <a:ahLst/>
            <a:cxnLst/>
            <a:rect l="l" t="t" r="r" b="b"/>
            <a:pathLst>
              <a:path w="1320800" h="660400">
                <a:moveTo>
                  <a:pt x="1320571" y="330136"/>
                </a:moveTo>
                <a:lnTo>
                  <a:pt x="1308665" y="267401"/>
                </a:lnTo>
                <a:lnTo>
                  <a:pt x="1274423" y="208641"/>
                </a:lnTo>
                <a:lnTo>
                  <a:pt x="1220059" y="154961"/>
                </a:lnTo>
                <a:lnTo>
                  <a:pt x="1186023" y="130372"/>
                </a:lnTo>
                <a:lnTo>
                  <a:pt x="1147786" y="107469"/>
                </a:lnTo>
                <a:lnTo>
                  <a:pt x="1105625" y="86389"/>
                </a:lnTo>
                <a:lnTo>
                  <a:pt x="1059817" y="67271"/>
                </a:lnTo>
                <a:lnTo>
                  <a:pt x="1010639" y="50254"/>
                </a:lnTo>
                <a:lnTo>
                  <a:pt x="958367" y="35475"/>
                </a:lnTo>
                <a:lnTo>
                  <a:pt x="903278" y="23072"/>
                </a:lnTo>
                <a:lnTo>
                  <a:pt x="845648" y="13186"/>
                </a:lnTo>
                <a:lnTo>
                  <a:pt x="785755" y="5952"/>
                </a:lnTo>
                <a:lnTo>
                  <a:pt x="723875" y="1511"/>
                </a:lnTo>
                <a:lnTo>
                  <a:pt x="660285" y="0"/>
                </a:lnTo>
                <a:lnTo>
                  <a:pt x="596695" y="1511"/>
                </a:lnTo>
                <a:lnTo>
                  <a:pt x="534815" y="5952"/>
                </a:lnTo>
                <a:lnTo>
                  <a:pt x="474922" y="13186"/>
                </a:lnTo>
                <a:lnTo>
                  <a:pt x="417293" y="23072"/>
                </a:lnTo>
                <a:lnTo>
                  <a:pt x="362204" y="35475"/>
                </a:lnTo>
                <a:lnTo>
                  <a:pt x="309932" y="50254"/>
                </a:lnTo>
                <a:lnTo>
                  <a:pt x="260753" y="67271"/>
                </a:lnTo>
                <a:lnTo>
                  <a:pt x="214945" y="86389"/>
                </a:lnTo>
                <a:lnTo>
                  <a:pt x="172785" y="107469"/>
                </a:lnTo>
                <a:lnTo>
                  <a:pt x="134548" y="130372"/>
                </a:lnTo>
                <a:lnTo>
                  <a:pt x="100512" y="154961"/>
                </a:lnTo>
                <a:lnTo>
                  <a:pt x="70952" y="181096"/>
                </a:lnTo>
                <a:lnTo>
                  <a:pt x="26373" y="237455"/>
                </a:lnTo>
                <a:lnTo>
                  <a:pt x="3022" y="298341"/>
                </a:lnTo>
                <a:lnTo>
                  <a:pt x="0" y="330136"/>
                </a:lnTo>
                <a:lnTo>
                  <a:pt x="3022" y="361931"/>
                </a:lnTo>
                <a:lnTo>
                  <a:pt x="26373" y="422818"/>
                </a:lnTo>
                <a:lnTo>
                  <a:pt x="70952" y="479178"/>
                </a:lnTo>
                <a:lnTo>
                  <a:pt x="100512" y="505315"/>
                </a:lnTo>
                <a:lnTo>
                  <a:pt x="134548" y="529904"/>
                </a:lnTo>
                <a:lnTo>
                  <a:pt x="172785" y="552809"/>
                </a:lnTo>
                <a:lnTo>
                  <a:pt x="214945" y="573890"/>
                </a:lnTo>
                <a:lnTo>
                  <a:pt x="260753" y="593009"/>
                </a:lnTo>
                <a:lnTo>
                  <a:pt x="309932" y="610027"/>
                </a:lnTo>
                <a:lnTo>
                  <a:pt x="362204" y="624807"/>
                </a:lnTo>
                <a:lnTo>
                  <a:pt x="417293" y="637210"/>
                </a:lnTo>
                <a:lnTo>
                  <a:pt x="474922" y="647098"/>
                </a:lnTo>
                <a:lnTo>
                  <a:pt x="534815" y="654332"/>
                </a:lnTo>
                <a:lnTo>
                  <a:pt x="596695" y="658774"/>
                </a:lnTo>
                <a:lnTo>
                  <a:pt x="660285" y="660285"/>
                </a:lnTo>
                <a:lnTo>
                  <a:pt x="723875" y="658774"/>
                </a:lnTo>
                <a:lnTo>
                  <a:pt x="785755" y="654332"/>
                </a:lnTo>
                <a:lnTo>
                  <a:pt x="845648" y="647098"/>
                </a:lnTo>
                <a:lnTo>
                  <a:pt x="903278" y="637210"/>
                </a:lnTo>
                <a:lnTo>
                  <a:pt x="958367" y="624807"/>
                </a:lnTo>
                <a:lnTo>
                  <a:pt x="1010639" y="610027"/>
                </a:lnTo>
                <a:lnTo>
                  <a:pt x="1059817" y="593009"/>
                </a:lnTo>
                <a:lnTo>
                  <a:pt x="1105625" y="573890"/>
                </a:lnTo>
                <a:lnTo>
                  <a:pt x="1147786" y="552809"/>
                </a:lnTo>
                <a:lnTo>
                  <a:pt x="1186023" y="529904"/>
                </a:lnTo>
                <a:lnTo>
                  <a:pt x="1220059" y="505315"/>
                </a:lnTo>
                <a:lnTo>
                  <a:pt x="1249618" y="479178"/>
                </a:lnTo>
                <a:lnTo>
                  <a:pt x="1294198" y="422818"/>
                </a:lnTo>
                <a:lnTo>
                  <a:pt x="1317548" y="361931"/>
                </a:lnTo>
                <a:lnTo>
                  <a:pt x="1320571" y="3301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3" name="object 13"/>
          <p:cNvSpPr/>
          <p:nvPr/>
        </p:nvSpPr>
        <p:spPr>
          <a:xfrm>
            <a:off x="2834463" y="2425834"/>
            <a:ext cx="13286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50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4" name="object 14"/>
          <p:cNvSpPr/>
          <p:nvPr/>
        </p:nvSpPr>
        <p:spPr>
          <a:xfrm>
            <a:off x="2878746" y="2402764"/>
            <a:ext cx="88913" cy="46331"/>
          </a:xfrm>
          <a:custGeom>
            <a:avLst/>
            <a:gdLst/>
            <a:ahLst/>
            <a:cxnLst/>
            <a:rect l="l" t="t" r="r" b="b"/>
            <a:pathLst>
              <a:path w="110489" h="55244">
                <a:moveTo>
                  <a:pt x="0" y="0"/>
                </a:moveTo>
                <a:lnTo>
                  <a:pt x="110045" y="27508"/>
                </a:lnTo>
                <a:lnTo>
                  <a:pt x="0" y="550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5" name="object 15"/>
          <p:cNvSpPr/>
          <p:nvPr/>
        </p:nvSpPr>
        <p:spPr>
          <a:xfrm>
            <a:off x="5801179" y="2398151"/>
            <a:ext cx="168631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09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6" name="object 16"/>
          <p:cNvSpPr/>
          <p:nvPr/>
        </p:nvSpPr>
        <p:spPr>
          <a:xfrm>
            <a:off x="5880886" y="2375082"/>
            <a:ext cx="88913" cy="46331"/>
          </a:xfrm>
          <a:custGeom>
            <a:avLst/>
            <a:gdLst/>
            <a:ahLst/>
            <a:cxnLst/>
            <a:rect l="l" t="t" r="r" b="b"/>
            <a:pathLst>
              <a:path w="110489" h="55244">
                <a:moveTo>
                  <a:pt x="0" y="0"/>
                </a:moveTo>
                <a:lnTo>
                  <a:pt x="110045" y="27508"/>
                </a:lnTo>
                <a:lnTo>
                  <a:pt x="0" y="550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7" name="object 17"/>
          <p:cNvSpPr txBox="1"/>
          <p:nvPr/>
        </p:nvSpPr>
        <p:spPr>
          <a:xfrm>
            <a:off x="2558561" y="1834014"/>
            <a:ext cx="551883" cy="174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>
              <a:tabLst>
                <a:tab pos="458487" algn="l"/>
              </a:tabLst>
            </a:pPr>
            <a:r>
              <a:rPr sz="920" i="1" spc="14" dirty="0">
                <a:latin typeface="Arial"/>
                <a:cs typeface="Arial"/>
              </a:rPr>
              <a:t>P</a:t>
            </a:r>
            <a:r>
              <a:rPr sz="920" i="1" u="sng" spc="14" dirty="0">
                <a:latin typeface="Arial"/>
                <a:cs typeface="Arial"/>
              </a:rPr>
              <a:t>1	</a:t>
            </a:r>
            <a:endParaRPr sz="92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47778" y="1880162"/>
            <a:ext cx="194181" cy="174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920" i="1" spc="14" dirty="0">
                <a:latin typeface="Arial"/>
                <a:cs typeface="Arial"/>
              </a:rPr>
              <a:t>P2</a:t>
            </a:r>
            <a:endParaRPr sz="92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57349" y="2804247"/>
            <a:ext cx="549327" cy="148050"/>
          </a:xfrm>
          <a:custGeom>
            <a:avLst/>
            <a:gdLst/>
            <a:ahLst/>
            <a:cxnLst/>
            <a:rect l="l" t="t" r="r" b="b"/>
            <a:pathLst>
              <a:path w="682625" h="176529">
                <a:moveTo>
                  <a:pt x="0" y="0"/>
                </a:moveTo>
                <a:lnTo>
                  <a:pt x="682294" y="1760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0" name="object 20"/>
          <p:cNvSpPr/>
          <p:nvPr/>
        </p:nvSpPr>
        <p:spPr>
          <a:xfrm>
            <a:off x="3115125" y="2906508"/>
            <a:ext cx="91468" cy="45800"/>
          </a:xfrm>
          <a:custGeom>
            <a:avLst/>
            <a:gdLst/>
            <a:ahLst/>
            <a:cxnLst/>
            <a:rect l="l" t="t" r="r" b="b"/>
            <a:pathLst>
              <a:path w="113664" h="54610">
                <a:moveTo>
                  <a:pt x="13754" y="0"/>
                </a:moveTo>
                <a:lnTo>
                  <a:pt x="113436" y="54140"/>
                </a:lnTo>
                <a:lnTo>
                  <a:pt x="0" y="532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1" name="object 21"/>
          <p:cNvSpPr/>
          <p:nvPr/>
        </p:nvSpPr>
        <p:spPr>
          <a:xfrm>
            <a:off x="2657348" y="3044207"/>
            <a:ext cx="531443" cy="175744"/>
          </a:xfrm>
          <a:custGeom>
            <a:avLst/>
            <a:gdLst/>
            <a:ahLst/>
            <a:cxnLst/>
            <a:rect l="l" t="t" r="r" b="b"/>
            <a:pathLst>
              <a:path w="660400" h="209550">
                <a:moveTo>
                  <a:pt x="660285" y="0"/>
                </a:moveTo>
                <a:lnTo>
                  <a:pt x="0" y="20909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2" name="object 22"/>
          <p:cNvSpPr/>
          <p:nvPr/>
        </p:nvSpPr>
        <p:spPr>
          <a:xfrm>
            <a:off x="2657349" y="3169709"/>
            <a:ext cx="91468" cy="50061"/>
          </a:xfrm>
          <a:custGeom>
            <a:avLst/>
            <a:gdLst/>
            <a:ahLst/>
            <a:cxnLst/>
            <a:rect l="l" t="t" r="r" b="b"/>
            <a:pathLst>
              <a:path w="113664" h="59689">
                <a:moveTo>
                  <a:pt x="113207" y="52451"/>
                </a:moveTo>
                <a:lnTo>
                  <a:pt x="0" y="59448"/>
                </a:lnTo>
                <a:lnTo>
                  <a:pt x="965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3" name="object 23"/>
          <p:cNvSpPr/>
          <p:nvPr/>
        </p:nvSpPr>
        <p:spPr>
          <a:xfrm>
            <a:off x="2639628" y="3367234"/>
            <a:ext cx="602471" cy="120358"/>
          </a:xfrm>
          <a:custGeom>
            <a:avLst/>
            <a:gdLst/>
            <a:ahLst/>
            <a:cxnLst/>
            <a:rect l="l" t="t" r="r" b="b"/>
            <a:pathLst>
              <a:path w="748664" h="143510">
                <a:moveTo>
                  <a:pt x="0" y="0"/>
                </a:moveTo>
                <a:lnTo>
                  <a:pt x="748334" y="1430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4" name="object 24"/>
          <p:cNvSpPr/>
          <p:nvPr/>
        </p:nvSpPr>
        <p:spPr>
          <a:xfrm>
            <a:off x="3150691" y="3447224"/>
            <a:ext cx="91468" cy="45800"/>
          </a:xfrm>
          <a:custGeom>
            <a:avLst/>
            <a:gdLst/>
            <a:ahLst/>
            <a:cxnLst/>
            <a:rect l="l" t="t" r="r" b="b"/>
            <a:pathLst>
              <a:path w="113664" h="54610">
                <a:moveTo>
                  <a:pt x="10337" y="0"/>
                </a:moveTo>
                <a:lnTo>
                  <a:pt x="113258" y="47688"/>
                </a:lnTo>
                <a:lnTo>
                  <a:pt x="0" y="540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5" name="object 25"/>
          <p:cNvSpPr/>
          <p:nvPr/>
        </p:nvSpPr>
        <p:spPr>
          <a:xfrm>
            <a:off x="2595355" y="3764105"/>
            <a:ext cx="575900" cy="120358"/>
          </a:xfrm>
          <a:custGeom>
            <a:avLst/>
            <a:gdLst/>
            <a:ahLst/>
            <a:cxnLst/>
            <a:rect l="l" t="t" r="r" b="b"/>
            <a:pathLst>
              <a:path w="715644" h="143510">
                <a:moveTo>
                  <a:pt x="0" y="0"/>
                </a:moveTo>
                <a:lnTo>
                  <a:pt x="715314" y="1430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6" name="object 26"/>
          <p:cNvSpPr/>
          <p:nvPr/>
        </p:nvSpPr>
        <p:spPr>
          <a:xfrm>
            <a:off x="3079805" y="3843361"/>
            <a:ext cx="91468" cy="45267"/>
          </a:xfrm>
          <a:custGeom>
            <a:avLst/>
            <a:gdLst/>
            <a:ahLst/>
            <a:cxnLst/>
            <a:rect l="l" t="t" r="r" b="b"/>
            <a:pathLst>
              <a:path w="113664" h="53975">
                <a:moveTo>
                  <a:pt x="10795" y="0"/>
                </a:moveTo>
                <a:lnTo>
                  <a:pt x="113309" y="48564"/>
                </a:lnTo>
                <a:lnTo>
                  <a:pt x="0" y="539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7" name="object 27"/>
          <p:cNvSpPr/>
          <p:nvPr/>
        </p:nvSpPr>
        <p:spPr>
          <a:xfrm>
            <a:off x="2595355" y="4234801"/>
            <a:ext cx="584587" cy="120358"/>
          </a:xfrm>
          <a:custGeom>
            <a:avLst/>
            <a:gdLst/>
            <a:ahLst/>
            <a:cxnLst/>
            <a:rect l="l" t="t" r="r" b="b"/>
            <a:pathLst>
              <a:path w="726439" h="143510">
                <a:moveTo>
                  <a:pt x="0" y="0"/>
                </a:moveTo>
                <a:lnTo>
                  <a:pt x="726313" y="1430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8" name="object 28"/>
          <p:cNvSpPr/>
          <p:nvPr/>
        </p:nvSpPr>
        <p:spPr>
          <a:xfrm>
            <a:off x="3088676" y="4314311"/>
            <a:ext cx="91468" cy="45800"/>
          </a:xfrm>
          <a:custGeom>
            <a:avLst/>
            <a:gdLst/>
            <a:ahLst/>
            <a:cxnLst/>
            <a:rect l="l" t="t" r="r" b="b"/>
            <a:pathLst>
              <a:path w="113664" h="54610">
                <a:moveTo>
                  <a:pt x="10629" y="0"/>
                </a:moveTo>
                <a:lnTo>
                  <a:pt x="113284" y="48260"/>
                </a:lnTo>
                <a:lnTo>
                  <a:pt x="0" y="5398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9" name="object 29"/>
          <p:cNvSpPr/>
          <p:nvPr/>
        </p:nvSpPr>
        <p:spPr>
          <a:xfrm>
            <a:off x="2613066" y="4631672"/>
            <a:ext cx="575900" cy="221543"/>
          </a:xfrm>
          <a:custGeom>
            <a:avLst/>
            <a:gdLst/>
            <a:ahLst/>
            <a:cxnLst/>
            <a:rect l="l" t="t" r="r" b="b"/>
            <a:pathLst>
              <a:path w="715644" h="264160">
                <a:moveTo>
                  <a:pt x="715314" y="0"/>
                </a:moveTo>
                <a:lnTo>
                  <a:pt x="0" y="2641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0" name="object 30"/>
          <p:cNvSpPr/>
          <p:nvPr/>
        </p:nvSpPr>
        <p:spPr>
          <a:xfrm>
            <a:off x="2613066" y="4799565"/>
            <a:ext cx="90959" cy="53788"/>
          </a:xfrm>
          <a:custGeom>
            <a:avLst/>
            <a:gdLst/>
            <a:ahLst/>
            <a:cxnLst/>
            <a:rect l="l" t="t" r="r" b="b"/>
            <a:pathLst>
              <a:path w="113030" h="64135">
                <a:moveTo>
                  <a:pt x="112763" y="51612"/>
                </a:moveTo>
                <a:lnTo>
                  <a:pt x="0" y="63919"/>
                </a:lnTo>
                <a:lnTo>
                  <a:pt x="93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1" name="object 31"/>
          <p:cNvSpPr/>
          <p:nvPr/>
        </p:nvSpPr>
        <p:spPr>
          <a:xfrm>
            <a:off x="5544358" y="2850387"/>
            <a:ext cx="531443" cy="110772"/>
          </a:xfrm>
          <a:custGeom>
            <a:avLst/>
            <a:gdLst/>
            <a:ahLst/>
            <a:cxnLst/>
            <a:rect l="l" t="t" r="r" b="b"/>
            <a:pathLst>
              <a:path w="660400" h="132079">
                <a:moveTo>
                  <a:pt x="660285" y="0"/>
                </a:moveTo>
                <a:lnTo>
                  <a:pt x="0" y="13206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2" name="object 32"/>
          <p:cNvSpPr/>
          <p:nvPr/>
        </p:nvSpPr>
        <p:spPr>
          <a:xfrm>
            <a:off x="5544360" y="2920419"/>
            <a:ext cx="91468" cy="45267"/>
          </a:xfrm>
          <a:custGeom>
            <a:avLst/>
            <a:gdLst/>
            <a:ahLst/>
            <a:cxnLst/>
            <a:rect l="l" t="t" r="r" b="b"/>
            <a:pathLst>
              <a:path w="113664" h="53975">
                <a:moveTo>
                  <a:pt x="113309" y="53949"/>
                </a:moveTo>
                <a:lnTo>
                  <a:pt x="0" y="48564"/>
                </a:lnTo>
                <a:lnTo>
                  <a:pt x="10251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3" name="object 33"/>
          <p:cNvSpPr/>
          <p:nvPr/>
        </p:nvSpPr>
        <p:spPr>
          <a:xfrm>
            <a:off x="5562071" y="3173426"/>
            <a:ext cx="558014" cy="138464"/>
          </a:xfrm>
          <a:custGeom>
            <a:avLst/>
            <a:gdLst/>
            <a:ahLst/>
            <a:cxnLst/>
            <a:rect l="l" t="t" r="r" b="b"/>
            <a:pathLst>
              <a:path w="693420" h="165100">
                <a:moveTo>
                  <a:pt x="693305" y="0"/>
                </a:moveTo>
                <a:lnTo>
                  <a:pt x="0" y="165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4" name="object 34"/>
          <p:cNvSpPr/>
          <p:nvPr/>
        </p:nvSpPr>
        <p:spPr>
          <a:xfrm>
            <a:off x="5562071" y="3268040"/>
            <a:ext cx="91468" cy="45267"/>
          </a:xfrm>
          <a:custGeom>
            <a:avLst/>
            <a:gdLst/>
            <a:ahLst/>
            <a:cxnLst/>
            <a:rect l="l" t="t" r="r" b="b"/>
            <a:pathLst>
              <a:path w="113664" h="53975">
                <a:moveTo>
                  <a:pt x="113423" y="53530"/>
                </a:moveTo>
                <a:lnTo>
                  <a:pt x="0" y="52247"/>
                </a:lnTo>
                <a:lnTo>
                  <a:pt x="10068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5" name="object 35"/>
          <p:cNvSpPr/>
          <p:nvPr/>
        </p:nvSpPr>
        <p:spPr>
          <a:xfrm>
            <a:off x="5606354" y="3358011"/>
            <a:ext cx="549327" cy="129411"/>
          </a:xfrm>
          <a:custGeom>
            <a:avLst/>
            <a:gdLst/>
            <a:ahLst/>
            <a:cxnLst/>
            <a:rect l="l" t="t" r="r" b="b"/>
            <a:pathLst>
              <a:path w="682625" h="154304">
                <a:moveTo>
                  <a:pt x="682294" y="0"/>
                </a:moveTo>
                <a:lnTo>
                  <a:pt x="0" y="1540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6" name="object 36"/>
          <p:cNvSpPr/>
          <p:nvPr/>
        </p:nvSpPr>
        <p:spPr>
          <a:xfrm>
            <a:off x="5606353" y="3444390"/>
            <a:ext cx="91468" cy="45267"/>
          </a:xfrm>
          <a:custGeom>
            <a:avLst/>
            <a:gdLst/>
            <a:ahLst/>
            <a:cxnLst/>
            <a:rect l="l" t="t" r="r" b="b"/>
            <a:pathLst>
              <a:path w="113664" h="53975">
                <a:moveTo>
                  <a:pt x="113398" y="53670"/>
                </a:moveTo>
                <a:lnTo>
                  <a:pt x="0" y="51066"/>
                </a:lnTo>
                <a:lnTo>
                  <a:pt x="10128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7" name="object 37"/>
          <p:cNvSpPr/>
          <p:nvPr/>
        </p:nvSpPr>
        <p:spPr>
          <a:xfrm>
            <a:off x="5570932" y="3985607"/>
            <a:ext cx="549327" cy="120358"/>
          </a:xfrm>
          <a:custGeom>
            <a:avLst/>
            <a:gdLst/>
            <a:ahLst/>
            <a:cxnLst/>
            <a:rect l="l" t="t" r="r" b="b"/>
            <a:pathLst>
              <a:path w="682625" h="143510">
                <a:moveTo>
                  <a:pt x="682294" y="0"/>
                </a:moveTo>
                <a:lnTo>
                  <a:pt x="0" y="1430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8" name="object 38"/>
          <p:cNvSpPr/>
          <p:nvPr/>
        </p:nvSpPr>
        <p:spPr>
          <a:xfrm>
            <a:off x="5570931" y="4064074"/>
            <a:ext cx="91468" cy="45267"/>
          </a:xfrm>
          <a:custGeom>
            <a:avLst/>
            <a:gdLst/>
            <a:ahLst/>
            <a:cxnLst/>
            <a:rect l="l" t="t" r="r" b="b"/>
            <a:pathLst>
              <a:path w="113664" h="53975">
                <a:moveTo>
                  <a:pt x="113347" y="53848"/>
                </a:moveTo>
                <a:lnTo>
                  <a:pt x="0" y="49504"/>
                </a:lnTo>
                <a:lnTo>
                  <a:pt x="1020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9" name="object 39"/>
          <p:cNvSpPr txBox="1"/>
          <p:nvPr/>
        </p:nvSpPr>
        <p:spPr>
          <a:xfrm>
            <a:off x="3222753" y="2748170"/>
            <a:ext cx="541762" cy="174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920" spc="10" dirty="0">
                <a:latin typeface="Times New Roman"/>
                <a:cs typeface="Times New Roman"/>
              </a:rPr>
              <a:t>socket</a:t>
            </a:r>
            <a:endParaRPr sz="920" dirty="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83644" y="3071199"/>
            <a:ext cx="538042" cy="174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920" spc="10" dirty="0">
                <a:latin typeface="Times New Roman"/>
                <a:cs typeface="Times New Roman"/>
              </a:rPr>
              <a:t>sockfd</a:t>
            </a:r>
            <a:endParaRPr sz="920" dirty="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249321" y="3375771"/>
            <a:ext cx="399883" cy="174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920" spc="10" dirty="0">
                <a:latin typeface="Times New Roman"/>
                <a:cs typeface="Times New Roman"/>
              </a:rPr>
              <a:t>bind</a:t>
            </a:r>
            <a:endParaRPr sz="920" dirty="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48166" y="2692792"/>
            <a:ext cx="646472" cy="174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920" spc="10" dirty="0">
                <a:latin typeface="Times New Roman"/>
                <a:cs typeface="Times New Roman"/>
              </a:rPr>
              <a:t>socket</a:t>
            </a:r>
            <a:endParaRPr sz="920" dirty="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264714" y="3186696"/>
            <a:ext cx="559288" cy="560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indent="52386">
              <a:lnSpc>
                <a:spcPct val="160500"/>
              </a:lnSpc>
            </a:pPr>
            <a:r>
              <a:rPr sz="920" spc="7" dirty="0">
                <a:latin typeface="Times New Roman"/>
                <a:cs typeface="Times New Roman"/>
              </a:rPr>
              <a:t>bind  listen</a:t>
            </a:r>
            <a:endParaRPr sz="920" dirty="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187330" y="3744946"/>
            <a:ext cx="2968352" cy="797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>
              <a:lnSpc>
                <a:spcPts val="995"/>
              </a:lnSpc>
            </a:pPr>
            <a:r>
              <a:rPr sz="920" spc="10" dirty="0">
                <a:latin typeface="Times New Roman"/>
                <a:cs typeface="Times New Roman"/>
              </a:rPr>
              <a:t>connect</a:t>
            </a:r>
            <a:r>
              <a:rPr sz="920" spc="-55" dirty="0">
                <a:latin typeface="Times New Roman"/>
                <a:cs typeface="Times New Roman"/>
              </a:rPr>
              <a:t> </a:t>
            </a:r>
            <a:r>
              <a:rPr sz="920" spc="10" dirty="0">
                <a:latin typeface="Times New Roman"/>
                <a:cs typeface="Times New Roman"/>
              </a:rPr>
              <a:t>P2</a:t>
            </a:r>
            <a:endParaRPr sz="920" dirty="0">
              <a:latin typeface="Times New Roman"/>
              <a:cs typeface="Times New Roman"/>
            </a:endParaRPr>
          </a:p>
          <a:p>
            <a:pPr marL="1786756">
              <a:lnSpc>
                <a:spcPts val="995"/>
              </a:lnSpc>
            </a:pPr>
            <a:r>
              <a:rPr lang="en-US" sz="920" spc="10" dirty="0" smtClean="0">
                <a:latin typeface="Times New Roman"/>
                <a:cs typeface="Times New Roman"/>
              </a:rPr>
              <a:t>            </a:t>
            </a:r>
            <a:r>
              <a:rPr sz="920" spc="10" dirty="0" smtClean="0">
                <a:latin typeface="Times New Roman"/>
                <a:cs typeface="Times New Roman"/>
              </a:rPr>
              <a:t>accept</a:t>
            </a:r>
            <a:endParaRPr sz="920" dirty="0">
              <a:latin typeface="Times New Roman"/>
              <a:cs typeface="Times New Roman"/>
            </a:endParaRPr>
          </a:p>
          <a:p>
            <a:pPr marL="53252" marR="1852996" indent="-30306">
              <a:lnSpc>
                <a:spcPct val="155100"/>
              </a:lnSpc>
              <a:spcBef>
                <a:spcPts val="412"/>
              </a:spcBef>
            </a:pPr>
            <a:r>
              <a:rPr sz="920" spc="7" dirty="0">
                <a:latin typeface="Times New Roman"/>
                <a:cs typeface="Times New Roman"/>
              </a:rPr>
              <a:t>send </a:t>
            </a:r>
            <a:endParaRPr lang="en-US" sz="920" spc="7" dirty="0" smtClean="0">
              <a:latin typeface="Times New Roman"/>
              <a:cs typeface="Times New Roman"/>
            </a:endParaRPr>
          </a:p>
          <a:p>
            <a:pPr marL="53252" marR="1852996" indent="-30306">
              <a:lnSpc>
                <a:spcPct val="155100"/>
              </a:lnSpc>
              <a:spcBef>
                <a:spcPts val="412"/>
              </a:spcBef>
            </a:pPr>
            <a:r>
              <a:rPr sz="920" spc="7" dirty="0" smtClean="0">
                <a:latin typeface="Times New Roman"/>
                <a:cs typeface="Times New Roman"/>
              </a:rPr>
              <a:t> </a:t>
            </a:r>
            <a:r>
              <a:rPr sz="920" spc="10" dirty="0">
                <a:latin typeface="Times New Roman"/>
                <a:cs typeface="Times New Roman"/>
              </a:rPr>
              <a:t>rcv</a:t>
            </a:r>
            <a:endParaRPr sz="920" dirty="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464653" y="4345561"/>
            <a:ext cx="584587" cy="120358"/>
          </a:xfrm>
          <a:custGeom>
            <a:avLst/>
            <a:gdLst/>
            <a:ahLst/>
            <a:cxnLst/>
            <a:rect l="l" t="t" r="r" b="b"/>
            <a:pathLst>
              <a:path w="726439" h="143510">
                <a:moveTo>
                  <a:pt x="0" y="0"/>
                </a:moveTo>
                <a:lnTo>
                  <a:pt x="726325" y="1430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6" name="object 46"/>
          <p:cNvSpPr/>
          <p:nvPr/>
        </p:nvSpPr>
        <p:spPr>
          <a:xfrm>
            <a:off x="5957975" y="4425061"/>
            <a:ext cx="91468" cy="45800"/>
          </a:xfrm>
          <a:custGeom>
            <a:avLst/>
            <a:gdLst/>
            <a:ahLst/>
            <a:cxnLst/>
            <a:rect l="l" t="t" r="r" b="b"/>
            <a:pathLst>
              <a:path w="113664" h="54610">
                <a:moveTo>
                  <a:pt x="10629" y="0"/>
                </a:moveTo>
                <a:lnTo>
                  <a:pt x="113296" y="48260"/>
                </a:lnTo>
                <a:lnTo>
                  <a:pt x="0" y="5398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7" name="Rectangle 2"/>
          <p:cNvSpPr txBox="1">
            <a:spLocks noChangeArrowheads="1"/>
          </p:cNvSpPr>
          <p:nvPr/>
        </p:nvSpPr>
        <p:spPr bwMode="auto">
          <a:xfrm>
            <a:off x="852488" y="14044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pPr>
              <a:defRPr/>
            </a:pPr>
            <a:r>
              <a:rPr lang="en-US" b="0" kern="0" dirty="0" smtClean="0"/>
              <a:t>Socket Interface</a:t>
            </a:r>
          </a:p>
        </p:txBody>
      </p:sp>
    </p:spTree>
    <p:extLst>
      <p:ext uri="{BB962C8B-B14F-4D97-AF65-F5344CB8AC3E}">
        <p14:creationId xmlns:p14="http://schemas.microsoft.com/office/powerpoint/2010/main" val="314040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QUIK first connection to server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C8815A-B8E5-8A4F-B8B8-69B5FF478331}" type="slidenum">
              <a:rPr lang="en-US" smtClean="0"/>
              <a:pPr/>
              <a:t>45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CS 118: Transport Layer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385887"/>
            <a:ext cx="78581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1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QUIC: what’s the latency trick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 1: Combine security handshake and sequence number handshake on first connection to server</a:t>
            </a:r>
          </a:p>
          <a:p>
            <a:r>
              <a:rPr lang="en-US" dirty="0" smtClean="0"/>
              <a:t>Idea 2: If server remembers information about client, need 0 handshakes on later connections</a:t>
            </a:r>
          </a:p>
          <a:p>
            <a:r>
              <a:rPr lang="en-US" dirty="0" smtClean="0"/>
              <a:t>Three way handshakes are required because server forgets info on client.  Important in old days but no longer as severs have massive memory</a:t>
            </a:r>
          </a:p>
          <a:p>
            <a:r>
              <a:rPr lang="en-US" dirty="0" smtClean="0"/>
              <a:t>A round trip is a big deal (several hundred </a:t>
            </a:r>
            <a:r>
              <a:rPr lang="en-US" dirty="0" err="1" smtClean="0"/>
              <a:t>msec</a:t>
            </a:r>
            <a:r>
              <a:rPr lang="en-US" dirty="0" smtClean="0"/>
              <a:t> across US) at today’s high speeds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46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CS 118: Transport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4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QUIC: what else is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 multiplexing: multiple streams in a single QUIC connection between client and server for HTTP/2</a:t>
            </a:r>
          </a:p>
          <a:p>
            <a:r>
              <a:rPr lang="en-US" dirty="0" smtClean="0"/>
              <a:t>No head of line blocking: can do HTTP/2 over a single TCP connection but a single loss stalls all streams.  Not so in QUIC</a:t>
            </a:r>
          </a:p>
          <a:p>
            <a:r>
              <a:rPr lang="en-US" dirty="0" smtClean="0"/>
              <a:t>Shared congestion information: as we will see it takes TCP a long time to ramp up.  In QUIC all congestion information is shared. </a:t>
            </a:r>
          </a:p>
          <a:p>
            <a:r>
              <a:rPr lang="en-US" dirty="0" smtClean="0"/>
              <a:t>Wave of future: </a:t>
            </a:r>
            <a:r>
              <a:rPr lang="en-US" dirty="0" smtClean="0"/>
              <a:t>9% </a:t>
            </a:r>
            <a:r>
              <a:rPr lang="en-US" dirty="0" smtClean="0"/>
              <a:t>of all websites use QUIC </a:t>
            </a:r>
            <a:r>
              <a:rPr lang="en-US" dirty="0" smtClean="0"/>
              <a:t>(4/2023). 40% of Chrome traffic uses QUIC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47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CS 118: Transport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9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2527300"/>
            <a:ext cx="28321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50" y="2051050"/>
            <a:ext cx="1441450" cy="1165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24750" y="1822450"/>
            <a:ext cx="1082675" cy="161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972050" y="4089400"/>
            <a:ext cx="952500" cy="4381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sz="2800" b="0"/>
              <a:t>FDDI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3105150" y="4089400"/>
            <a:ext cx="1447800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sz="2800" b="0"/>
              <a:t>Ethernet</a:t>
            </a:r>
          </a:p>
        </p:txBody>
      </p:sp>
      <p:cxnSp>
        <p:nvCxnSpPr>
          <p:cNvPr id="12295" name="AutoShape 7"/>
          <p:cNvCxnSpPr>
            <a:cxnSpLocks noChangeShapeType="1"/>
            <a:endCxn id="12294" idx="1"/>
          </p:cNvCxnSpPr>
          <p:nvPr/>
        </p:nvCxnSpPr>
        <p:spPr bwMode="auto">
          <a:xfrm rot="16200000" flipH="1">
            <a:off x="1564481" y="2772569"/>
            <a:ext cx="1082675" cy="1970088"/>
          </a:xfrm>
          <a:prstGeom prst="bentConnector2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</p:cxnSp>
      <p:sp>
        <p:nvSpPr>
          <p:cNvPr id="12296" name="Line 8"/>
          <p:cNvSpPr>
            <a:spLocks noChangeShapeType="1"/>
          </p:cNvSpPr>
          <p:nvPr/>
        </p:nvSpPr>
        <p:spPr bwMode="auto">
          <a:xfrm flipV="1">
            <a:off x="3905250" y="3670300"/>
            <a:ext cx="0" cy="4381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 flipV="1">
            <a:off x="5276850" y="3689350"/>
            <a:ext cx="0" cy="3810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298" name="AutoShape 10"/>
          <p:cNvCxnSpPr>
            <a:cxnSpLocks noChangeShapeType="1"/>
            <a:endCxn id="12293" idx="3"/>
          </p:cNvCxnSpPr>
          <p:nvPr/>
        </p:nvCxnSpPr>
        <p:spPr bwMode="auto">
          <a:xfrm rot="5400000">
            <a:off x="6565900" y="2808288"/>
            <a:ext cx="873125" cy="2127250"/>
          </a:xfrm>
          <a:prstGeom prst="bentConnector2">
            <a:avLst/>
          </a:prstGeom>
          <a:noFill/>
          <a:ln w="38100">
            <a:solidFill>
              <a:srgbClr val="33CC33"/>
            </a:solidFill>
            <a:miter lim="800000"/>
            <a:headEnd/>
            <a:tailEnd/>
          </a:ln>
        </p:spPr>
      </p:cxn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3967163" y="2074863"/>
            <a:ext cx="12541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sz="2800" b="0"/>
              <a:t>Router</a:t>
            </a:r>
          </a:p>
        </p:txBody>
      </p:sp>
      <p:sp>
        <p:nvSpPr>
          <p:cNvPr id="12300" name="Freeform 12"/>
          <p:cNvSpPr>
            <a:spLocks/>
          </p:cNvSpPr>
          <p:nvPr/>
        </p:nvSpPr>
        <p:spPr bwMode="auto">
          <a:xfrm>
            <a:off x="1181100" y="3251200"/>
            <a:ext cx="6838950" cy="942975"/>
          </a:xfrm>
          <a:custGeom>
            <a:avLst/>
            <a:gdLst>
              <a:gd name="T0" fmla="*/ 0 w 4308"/>
              <a:gd name="T1" fmla="*/ 0 h 594"/>
              <a:gd name="T2" fmla="*/ 495300 w 4308"/>
              <a:gd name="T3" fmla="*/ 819150 h 594"/>
              <a:gd name="T4" fmla="*/ 2647950 w 4308"/>
              <a:gd name="T5" fmla="*/ 742950 h 594"/>
              <a:gd name="T6" fmla="*/ 3009899 w 4308"/>
              <a:gd name="T7" fmla="*/ 304800 h 594"/>
              <a:gd name="T8" fmla="*/ 3790950 w 4308"/>
              <a:gd name="T9" fmla="*/ 304800 h 594"/>
              <a:gd name="T10" fmla="*/ 4171950 w 4308"/>
              <a:gd name="T11" fmla="*/ 742950 h 594"/>
              <a:gd name="T12" fmla="*/ 6381749 w 4308"/>
              <a:gd name="T13" fmla="*/ 723900 h 594"/>
              <a:gd name="T14" fmla="*/ 6838950 w 4308"/>
              <a:gd name="T15" fmla="*/ 171450 h 59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08"/>
              <a:gd name="T25" fmla="*/ 0 h 594"/>
              <a:gd name="T26" fmla="*/ 4308 w 4308"/>
              <a:gd name="T27" fmla="*/ 594 h 59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08" h="594">
                <a:moveTo>
                  <a:pt x="0" y="0"/>
                </a:moveTo>
                <a:cubicBezTo>
                  <a:pt x="52" y="86"/>
                  <a:pt x="34" y="438"/>
                  <a:pt x="312" y="516"/>
                </a:cubicBezTo>
                <a:cubicBezTo>
                  <a:pt x="590" y="594"/>
                  <a:pt x="1404" y="522"/>
                  <a:pt x="1668" y="468"/>
                </a:cubicBezTo>
                <a:cubicBezTo>
                  <a:pt x="1932" y="414"/>
                  <a:pt x="1776" y="238"/>
                  <a:pt x="1896" y="192"/>
                </a:cubicBezTo>
                <a:cubicBezTo>
                  <a:pt x="2016" y="146"/>
                  <a:pt x="2266" y="146"/>
                  <a:pt x="2388" y="192"/>
                </a:cubicBezTo>
                <a:cubicBezTo>
                  <a:pt x="2510" y="238"/>
                  <a:pt x="2356" y="424"/>
                  <a:pt x="2628" y="468"/>
                </a:cubicBezTo>
                <a:cubicBezTo>
                  <a:pt x="2900" y="512"/>
                  <a:pt x="3740" y="516"/>
                  <a:pt x="4020" y="456"/>
                </a:cubicBezTo>
                <a:cubicBezTo>
                  <a:pt x="4300" y="396"/>
                  <a:pt x="4248" y="180"/>
                  <a:pt x="4308" y="1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2195513" y="5213350"/>
            <a:ext cx="762000" cy="6477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sz="2400" b="0"/>
              <a:t>TCP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2938463" y="5213350"/>
            <a:ext cx="1100137" cy="6477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sz="2400" b="0"/>
              <a:t>HTTP</a:t>
            </a: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1409700" y="5213350"/>
            <a:ext cx="762000" cy="6477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sz="2400">
                <a:solidFill>
                  <a:schemeClr val="tx2"/>
                </a:solidFill>
              </a:rPr>
              <a:t>IP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266700" y="5213350"/>
            <a:ext cx="1123950" cy="6477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sz="2400" b="0"/>
              <a:t>Eth</a:t>
            </a:r>
          </a:p>
        </p:txBody>
      </p:sp>
      <p:sp>
        <p:nvSpPr>
          <p:cNvPr id="12305" name="Oval 21"/>
          <p:cNvSpPr>
            <a:spLocks noChangeArrowheads="1"/>
          </p:cNvSpPr>
          <p:nvPr/>
        </p:nvSpPr>
        <p:spPr bwMode="auto">
          <a:xfrm>
            <a:off x="1733550" y="3956050"/>
            <a:ext cx="914400" cy="4000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6" name="Line 22"/>
          <p:cNvSpPr>
            <a:spLocks noChangeShapeType="1"/>
          </p:cNvSpPr>
          <p:nvPr/>
        </p:nvSpPr>
        <p:spPr bwMode="auto">
          <a:xfrm flipH="1">
            <a:off x="285750" y="4127500"/>
            <a:ext cx="146685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7" name="Line 23"/>
          <p:cNvSpPr>
            <a:spLocks noChangeShapeType="1"/>
          </p:cNvSpPr>
          <p:nvPr/>
        </p:nvSpPr>
        <p:spPr bwMode="auto">
          <a:xfrm>
            <a:off x="2647950" y="4127500"/>
            <a:ext cx="139065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8" name="Oval 24"/>
          <p:cNvSpPr>
            <a:spLocks noChangeArrowheads="1"/>
          </p:cNvSpPr>
          <p:nvPr/>
        </p:nvSpPr>
        <p:spPr bwMode="auto">
          <a:xfrm>
            <a:off x="6534150" y="3898900"/>
            <a:ext cx="914400" cy="4000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9" name="Line 25"/>
          <p:cNvSpPr>
            <a:spLocks noChangeShapeType="1"/>
          </p:cNvSpPr>
          <p:nvPr/>
        </p:nvSpPr>
        <p:spPr bwMode="auto">
          <a:xfrm flipH="1">
            <a:off x="5162550" y="4070350"/>
            <a:ext cx="1390650" cy="1104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10" name="Line 26"/>
          <p:cNvSpPr>
            <a:spLocks noChangeShapeType="1"/>
          </p:cNvSpPr>
          <p:nvPr/>
        </p:nvSpPr>
        <p:spPr bwMode="auto">
          <a:xfrm>
            <a:off x="7448550" y="4070350"/>
            <a:ext cx="1419225" cy="1104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11" name="Text Box 27"/>
          <p:cNvSpPr txBox="1">
            <a:spLocks noChangeArrowheads="1"/>
          </p:cNvSpPr>
          <p:nvPr/>
        </p:nvSpPr>
        <p:spPr bwMode="auto">
          <a:xfrm>
            <a:off x="1277938" y="4635500"/>
            <a:ext cx="1760537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sz="2400" b="0"/>
              <a:t>data packet</a:t>
            </a:r>
          </a:p>
        </p:txBody>
      </p:sp>
      <p:sp>
        <p:nvSpPr>
          <p:cNvPr id="12312" name="Text Box 28"/>
          <p:cNvSpPr txBox="1">
            <a:spLocks noChangeArrowheads="1"/>
          </p:cNvSpPr>
          <p:nvPr/>
        </p:nvSpPr>
        <p:spPr bwMode="auto">
          <a:xfrm>
            <a:off x="6173788" y="4578350"/>
            <a:ext cx="1760537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sz="2400" b="0"/>
              <a:t>data packet</a:t>
            </a:r>
          </a:p>
        </p:txBody>
      </p:sp>
      <p:sp>
        <p:nvSpPr>
          <p:cNvPr id="12315" name="Rectangle 31"/>
          <p:cNvSpPr>
            <a:spLocks noChangeArrowheads="1"/>
          </p:cNvSpPr>
          <p:nvPr/>
        </p:nvSpPr>
        <p:spPr bwMode="auto">
          <a:xfrm>
            <a:off x="7091363" y="5194300"/>
            <a:ext cx="762000" cy="6477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sz="2400" b="0"/>
              <a:t>TCP</a:t>
            </a:r>
          </a:p>
        </p:txBody>
      </p:sp>
      <p:sp>
        <p:nvSpPr>
          <p:cNvPr id="12316" name="Rectangle 32"/>
          <p:cNvSpPr>
            <a:spLocks noChangeArrowheads="1"/>
          </p:cNvSpPr>
          <p:nvPr/>
        </p:nvSpPr>
        <p:spPr bwMode="auto">
          <a:xfrm>
            <a:off x="7834313" y="5194300"/>
            <a:ext cx="1100137" cy="6477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sz="2400" b="0"/>
              <a:t>HTTP</a:t>
            </a:r>
          </a:p>
        </p:txBody>
      </p:sp>
      <p:sp>
        <p:nvSpPr>
          <p:cNvPr id="12317" name="Rectangle 33"/>
          <p:cNvSpPr>
            <a:spLocks noChangeArrowheads="1"/>
          </p:cNvSpPr>
          <p:nvPr/>
        </p:nvSpPr>
        <p:spPr bwMode="auto">
          <a:xfrm>
            <a:off x="6305550" y="5194300"/>
            <a:ext cx="762000" cy="6477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sz="2400">
                <a:solidFill>
                  <a:schemeClr val="tx2"/>
                </a:solidFill>
              </a:rPr>
              <a:t>IP</a:t>
            </a:r>
          </a:p>
        </p:txBody>
      </p:sp>
      <p:sp>
        <p:nvSpPr>
          <p:cNvPr id="12318" name="Rectangle 34"/>
          <p:cNvSpPr>
            <a:spLocks noChangeArrowheads="1"/>
          </p:cNvSpPr>
          <p:nvPr/>
        </p:nvSpPr>
        <p:spPr bwMode="auto">
          <a:xfrm>
            <a:off x="5162550" y="5194300"/>
            <a:ext cx="1123950" cy="6477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sz="2400" b="0"/>
              <a:t>FDDI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5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Big Picture</a:t>
            </a:r>
            <a:endParaRPr lang="en-US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100" y="6248400"/>
            <a:ext cx="5332413" cy="457200"/>
          </a:xfrm>
        </p:spPr>
        <p:txBody>
          <a:bodyPr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CSE 123 </a:t>
            </a:r>
            <a:r>
              <a:rPr lang="en-US" b="0" dirty="0" smtClean="0">
                <a:latin typeface="+mj-lt"/>
              </a:rPr>
              <a:t>– </a:t>
            </a:r>
            <a:r>
              <a:rPr lang="en-US" b="0" smtClean="0">
                <a:latin typeface="+mj-lt"/>
              </a:rPr>
              <a:t>Lecture </a:t>
            </a:r>
            <a:r>
              <a:rPr lang="en-US" b="0">
                <a:latin typeface="+mj-lt"/>
              </a:rPr>
              <a:t>9</a:t>
            </a:r>
            <a:r>
              <a:rPr lang="en-US" b="0" smtClean="0">
                <a:latin typeface="+mj-lt"/>
              </a:rPr>
              <a:t>: </a:t>
            </a:r>
            <a:r>
              <a:rPr lang="en-US" b="0" dirty="0" smtClean="0">
                <a:latin typeface="+mj-lt"/>
              </a:rPr>
              <a:t>Internetworking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031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Process naming/</a:t>
            </a:r>
            <a:r>
              <a:rPr lang="en-US" dirty="0" err="1" smtClean="0"/>
              <a:t>demultiplexing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User Datagram Protocol (UDP)</a:t>
            </a:r>
          </a:p>
          <a:p>
            <a:endParaRPr lang="en-US" dirty="0" smtClean="0"/>
          </a:p>
          <a:p>
            <a:r>
              <a:rPr lang="en-US" dirty="0" smtClean="0"/>
              <a:t>Transport Control Protocol (TCP)</a:t>
            </a:r>
          </a:p>
          <a:p>
            <a:pPr lvl="1"/>
            <a:r>
              <a:rPr lang="en-US" dirty="0" smtClean="0"/>
              <a:t>Three-way handshake</a:t>
            </a:r>
          </a:p>
          <a:p>
            <a:pPr lvl="1"/>
            <a:r>
              <a:rPr lang="en-US" dirty="0" smtClean="0"/>
              <a:t>Reliability and </a:t>
            </a:r>
            <a:r>
              <a:rPr lang="en-US" dirty="0" err="1" smtClean="0"/>
              <a:t>retranmission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6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7500" y="6248400"/>
            <a:ext cx="5332413" cy="457200"/>
          </a:xfrm>
        </p:spPr>
        <p:txBody>
          <a:bodyPr anchor="ctr" anchorCtr="0"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</a:t>
            </a:r>
            <a:r>
              <a:rPr lang="en-US" b="0" dirty="0" smtClean="0">
                <a:latin typeface="+mj-lt"/>
              </a:rPr>
              <a:t>: Transport Protocols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999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Transport Layer Fits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7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2" name="Group 74"/>
          <p:cNvGrpSpPr/>
          <p:nvPr/>
        </p:nvGrpSpPr>
        <p:grpSpPr>
          <a:xfrm>
            <a:off x="718304" y="1366394"/>
            <a:ext cx="7713684" cy="4848758"/>
            <a:chOff x="538163" y="1147763"/>
            <a:chExt cx="8258175" cy="5238750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693738" y="1739900"/>
              <a:ext cx="914400" cy="582613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703263" y="2932113"/>
              <a:ext cx="914400" cy="58261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806450" y="1839913"/>
              <a:ext cx="755650" cy="365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b="0">
                  <a:latin typeface="Times New Roman" charset="0"/>
                </a:rPr>
                <a:t>HTTP</a:t>
              </a: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890588" y="3030538"/>
              <a:ext cx="603250" cy="365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b="0">
                  <a:latin typeface="Times New Roman" charset="0"/>
                </a:rPr>
                <a:t>TCP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88975" y="4119563"/>
              <a:ext cx="914400" cy="582612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890588" y="4222750"/>
              <a:ext cx="466726" cy="365784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b="0">
                  <a:latin typeface="Times New Roman" charset="0"/>
                </a:rPr>
                <a:t>IP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669925" y="5349875"/>
              <a:ext cx="906463" cy="60642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77863" y="5387975"/>
              <a:ext cx="898525" cy="522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400" b="0">
                  <a:latin typeface="Times New Roman" charset="0"/>
                </a:rPr>
                <a:t>Ethernet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1400" b="0">
                  <a:latin typeface="Times New Roman" charset="0"/>
                </a:rPr>
                <a:t>interface</a:t>
              </a: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147763" y="2314575"/>
              <a:ext cx="0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1147763" y="3521075"/>
              <a:ext cx="0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147763" y="4713288"/>
              <a:ext cx="0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538163" y="1538288"/>
              <a:ext cx="1303337" cy="4848225"/>
            </a:xfrm>
            <a:prstGeom prst="rect">
              <a:avLst/>
            </a:prstGeom>
            <a:noFill/>
            <a:ln w="9525">
              <a:solidFill>
                <a:srgbClr val="3333FF"/>
              </a:solidFill>
              <a:prstDash val="sysDot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7648575" y="1739900"/>
              <a:ext cx="914400" cy="582613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7658100" y="2932113"/>
              <a:ext cx="914400" cy="58261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7643813" y="4119563"/>
              <a:ext cx="914400" cy="582612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7659688" y="5310188"/>
              <a:ext cx="906462" cy="60642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7761288" y="1839913"/>
              <a:ext cx="755650" cy="365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b="0">
                  <a:latin typeface="Times New Roman" charset="0"/>
                </a:rPr>
                <a:t>HTTP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7845425" y="3030538"/>
              <a:ext cx="603250" cy="365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b="0">
                  <a:latin typeface="Times New Roman" charset="0"/>
                </a:rPr>
                <a:t>TCP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7940675" y="4235450"/>
              <a:ext cx="501650" cy="365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b="0">
                  <a:latin typeface="Times New Roman" charset="0"/>
                </a:rPr>
                <a:t>IP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7683500" y="5349875"/>
              <a:ext cx="898525" cy="522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400" b="0">
                  <a:latin typeface="Times New Roman" charset="0"/>
                </a:rPr>
                <a:t>Ethernet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1400" b="0">
                  <a:latin typeface="Times New Roman" charset="0"/>
                </a:rPr>
                <a:t>interface</a:t>
              </a: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8102600" y="2314575"/>
              <a:ext cx="0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8102600" y="3521075"/>
              <a:ext cx="0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8102600" y="4713288"/>
              <a:ext cx="0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7493000" y="1538288"/>
              <a:ext cx="1303338" cy="4848225"/>
            </a:xfrm>
            <a:prstGeom prst="rect">
              <a:avLst/>
            </a:prstGeom>
            <a:noFill/>
            <a:ln w="9525">
              <a:solidFill>
                <a:srgbClr val="3333FF"/>
              </a:solidFill>
              <a:prstDash val="sysDot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1139825" y="5935663"/>
              <a:ext cx="0" cy="3730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808038" y="6308725"/>
              <a:ext cx="2327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905125" y="4148138"/>
              <a:ext cx="914400" cy="582612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3186113" y="4251325"/>
              <a:ext cx="449262" cy="365784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b="0">
                  <a:latin typeface="Times New Roman" charset="0"/>
                </a:rPr>
                <a:t>IP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5549900" y="4148138"/>
              <a:ext cx="914400" cy="582612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5830888" y="4251325"/>
              <a:ext cx="390388" cy="365784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b="0">
                  <a:latin typeface="Times New Roman" charset="0"/>
                </a:rPr>
                <a:t>IP</a:t>
              </a:r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2306638" y="5349875"/>
              <a:ext cx="906462" cy="60642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306638" y="5349875"/>
              <a:ext cx="898525" cy="522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400" b="0">
                  <a:latin typeface="Times New Roman" charset="0"/>
                </a:rPr>
                <a:t>Ethernet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1400" b="0">
                  <a:latin typeface="Times New Roman" charset="0"/>
                </a:rPr>
                <a:t>interface</a:t>
              </a:r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6205538" y="5324475"/>
              <a:ext cx="906531" cy="60642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41" name="Text Box 42"/>
            <p:cNvSpPr txBox="1">
              <a:spLocks noChangeArrowheads="1"/>
            </p:cNvSpPr>
            <p:nvPr/>
          </p:nvSpPr>
          <p:spPr bwMode="auto">
            <a:xfrm>
              <a:off x="6221276" y="5337694"/>
              <a:ext cx="898662" cy="522628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400" b="0">
                  <a:latin typeface="Times New Roman" charset="0"/>
                </a:rPr>
                <a:t>Ethernet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1400" b="0">
                  <a:latin typeface="Times New Roman" charset="0"/>
                </a:rPr>
                <a:t>interface</a:t>
              </a:r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 flipH="1">
              <a:off x="2744788" y="5964238"/>
              <a:ext cx="1587" cy="33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 flipH="1">
              <a:off x="2725738" y="4727575"/>
              <a:ext cx="541337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3529013" y="4741863"/>
              <a:ext cx="541337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3614738" y="5324475"/>
              <a:ext cx="906462" cy="60642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46" name="Text Box 47"/>
            <p:cNvSpPr txBox="1">
              <a:spLocks noChangeArrowheads="1"/>
            </p:cNvSpPr>
            <p:nvPr/>
          </p:nvSpPr>
          <p:spPr bwMode="auto">
            <a:xfrm>
              <a:off x="3635375" y="5349875"/>
              <a:ext cx="898525" cy="522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400" b="0">
                  <a:latin typeface="Times New Roman" charset="0"/>
                </a:rPr>
                <a:t>SONET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1400" b="0">
                  <a:latin typeface="Times New Roman" charset="0"/>
                </a:rPr>
                <a:t>interface</a:t>
              </a:r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4889500" y="5337175"/>
              <a:ext cx="906463" cy="60642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48" name="Text Box 49"/>
            <p:cNvSpPr txBox="1">
              <a:spLocks noChangeArrowheads="1"/>
            </p:cNvSpPr>
            <p:nvPr/>
          </p:nvSpPr>
          <p:spPr bwMode="auto">
            <a:xfrm>
              <a:off x="4902200" y="5387975"/>
              <a:ext cx="898525" cy="522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400" b="0" dirty="0">
                  <a:latin typeface="Times New Roman" charset="0"/>
                </a:rPr>
                <a:t>SONET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1400" b="0" dirty="0">
                  <a:latin typeface="Times New Roman" charset="0"/>
                </a:rPr>
                <a:t>interface</a:t>
              </a:r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 flipH="1">
              <a:off x="6680200" y="5924550"/>
              <a:ext cx="0" cy="360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 flipH="1">
              <a:off x="6223000" y="6270625"/>
              <a:ext cx="2327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>
              <a:off x="8132763" y="5927725"/>
              <a:ext cx="1587" cy="33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 flipH="1">
              <a:off x="5302250" y="4754563"/>
              <a:ext cx="541338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53" name="Line 54"/>
            <p:cNvSpPr>
              <a:spLocks noChangeShapeType="1"/>
            </p:cNvSpPr>
            <p:nvPr/>
          </p:nvSpPr>
          <p:spPr bwMode="auto">
            <a:xfrm>
              <a:off x="6119813" y="4754563"/>
              <a:ext cx="527050" cy="595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54" name="Rectangle 55"/>
            <p:cNvSpPr>
              <a:spLocks noChangeArrowheads="1"/>
            </p:cNvSpPr>
            <p:nvPr/>
          </p:nvSpPr>
          <p:spPr bwMode="auto">
            <a:xfrm>
              <a:off x="2144713" y="3948113"/>
              <a:ext cx="2522537" cy="2162175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55" name="Rectangle 56"/>
            <p:cNvSpPr>
              <a:spLocks noChangeArrowheads="1"/>
            </p:cNvSpPr>
            <p:nvPr/>
          </p:nvSpPr>
          <p:spPr bwMode="auto">
            <a:xfrm>
              <a:off x="4776788" y="3948113"/>
              <a:ext cx="2522537" cy="2162175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56" name="Line 57"/>
            <p:cNvSpPr>
              <a:spLocks noChangeShapeType="1"/>
            </p:cNvSpPr>
            <p:nvPr/>
          </p:nvSpPr>
          <p:spPr bwMode="auto">
            <a:xfrm flipH="1">
              <a:off x="4054475" y="5926138"/>
              <a:ext cx="1588" cy="33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57" name="Line 58"/>
            <p:cNvSpPr>
              <a:spLocks noChangeShapeType="1"/>
            </p:cNvSpPr>
            <p:nvPr/>
          </p:nvSpPr>
          <p:spPr bwMode="auto">
            <a:xfrm flipH="1">
              <a:off x="5314950" y="5938838"/>
              <a:ext cx="1588" cy="33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>
              <a:off x="4071938" y="6270625"/>
              <a:ext cx="12461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59" name="Text Box 60"/>
            <p:cNvSpPr txBox="1">
              <a:spLocks noChangeArrowheads="1"/>
            </p:cNvSpPr>
            <p:nvPr/>
          </p:nvSpPr>
          <p:spPr bwMode="auto">
            <a:xfrm>
              <a:off x="798513" y="1162050"/>
              <a:ext cx="725487" cy="332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3333FF"/>
                  </a:solidFill>
                  <a:latin typeface="Arial" charset="0"/>
                  <a:ea typeface="Arial" charset="0"/>
                  <a:cs typeface="Arial" charset="0"/>
                </a:rPr>
                <a:t>host</a:t>
              </a:r>
            </a:p>
          </p:txBody>
        </p:sp>
        <p:sp>
          <p:nvSpPr>
            <p:cNvPr id="60" name="Text Box 61"/>
            <p:cNvSpPr txBox="1">
              <a:spLocks noChangeArrowheads="1"/>
            </p:cNvSpPr>
            <p:nvPr/>
          </p:nvSpPr>
          <p:spPr bwMode="auto">
            <a:xfrm>
              <a:off x="7716838" y="1147763"/>
              <a:ext cx="725487" cy="332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3333FF"/>
                  </a:solidFill>
                  <a:latin typeface="Arial" charset="0"/>
                  <a:ea typeface="Arial" charset="0"/>
                  <a:cs typeface="Arial" charset="0"/>
                </a:rPr>
                <a:t>host</a:t>
              </a:r>
            </a:p>
          </p:txBody>
        </p:sp>
        <p:sp>
          <p:nvSpPr>
            <p:cNvPr id="61" name="Text Box 62"/>
            <p:cNvSpPr txBox="1">
              <a:spLocks noChangeArrowheads="1"/>
            </p:cNvSpPr>
            <p:nvPr/>
          </p:nvSpPr>
          <p:spPr bwMode="auto">
            <a:xfrm>
              <a:off x="2917825" y="3544888"/>
              <a:ext cx="928688" cy="332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router</a:t>
              </a:r>
            </a:p>
          </p:txBody>
        </p:sp>
        <p:sp>
          <p:nvSpPr>
            <p:cNvPr id="62" name="Text Box 63"/>
            <p:cNvSpPr txBox="1">
              <a:spLocks noChangeArrowheads="1"/>
            </p:cNvSpPr>
            <p:nvPr/>
          </p:nvSpPr>
          <p:spPr bwMode="auto">
            <a:xfrm>
              <a:off x="5548313" y="3559175"/>
              <a:ext cx="928687" cy="332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router</a:t>
              </a:r>
            </a:p>
          </p:txBody>
        </p:sp>
      </p:grpSp>
      <p:sp>
        <p:nvSpPr>
          <p:cNvPr id="63" name="Rectangle 62"/>
          <p:cNvSpPr/>
          <p:nvPr/>
        </p:nvSpPr>
        <p:spPr bwMode="auto">
          <a:xfrm>
            <a:off x="458046" y="1821860"/>
            <a:ext cx="8234415" cy="728743"/>
          </a:xfrm>
          <a:prstGeom prst="rect">
            <a:avLst/>
          </a:prstGeom>
          <a:solidFill>
            <a:srgbClr val="0000FF">
              <a:alpha val="67000"/>
            </a:srgbClr>
          </a:solidFill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Application Layer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464706" y="2911250"/>
            <a:ext cx="8234415" cy="72874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100000"/>
                  <a:shade val="100000"/>
                  <a:satMod val="130000"/>
                  <a:alpha val="67000"/>
                </a:schemeClr>
              </a:gs>
              <a:gs pos="100000">
                <a:schemeClr val="accent4">
                  <a:tint val="50000"/>
                  <a:shade val="100000"/>
                  <a:satMod val="350000"/>
                  <a:alpha val="6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FFFF"/>
                </a:solidFill>
              </a:rPr>
              <a:t>Transport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 Layer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64706" y="5149615"/>
            <a:ext cx="8234415" cy="728743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8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80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FFFF"/>
                </a:solidFill>
              </a:rPr>
              <a:t>Link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 Layer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477406" y="4037927"/>
            <a:ext cx="8234415" cy="72874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  <a:alpha val="80000"/>
                </a:schemeClr>
              </a:gs>
              <a:gs pos="35000">
                <a:schemeClr val="accent4">
                  <a:tint val="37000"/>
                  <a:satMod val="300000"/>
                  <a:alpha val="80000"/>
                </a:schemeClr>
              </a:gs>
              <a:gs pos="100000">
                <a:schemeClr val="accent4">
                  <a:tint val="15000"/>
                  <a:satMod val="350000"/>
                  <a:alpha val="80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Network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Layer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7500" y="6248400"/>
            <a:ext cx="5332413" cy="457200"/>
          </a:xfrm>
        </p:spPr>
        <p:txBody>
          <a:bodyPr anchor="ctr" anchorCtr="0"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</a:t>
            </a:r>
            <a:r>
              <a:rPr lang="en-US" b="0" dirty="0" smtClean="0">
                <a:latin typeface="+mj-lt"/>
              </a:rPr>
              <a:t> Transport Protocols</a:t>
            </a:r>
            <a:endParaRPr lang="en-US" b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125314" y="2273305"/>
            <a:ext cx="2145924" cy="1410672"/>
            <a:chOff x="3551491" y="3328382"/>
            <a:chExt cx="1720380" cy="921663"/>
          </a:xfrm>
        </p:grpSpPr>
        <p:sp>
          <p:nvSpPr>
            <p:cNvPr id="2" name="object 2"/>
            <p:cNvSpPr/>
            <p:nvPr/>
          </p:nvSpPr>
          <p:spPr>
            <a:xfrm>
              <a:off x="4119806" y="3530204"/>
              <a:ext cx="708314" cy="591848"/>
            </a:xfrm>
            <a:custGeom>
              <a:avLst/>
              <a:gdLst/>
              <a:ahLst/>
              <a:cxnLst/>
              <a:rect l="l" t="t" r="r" b="b"/>
              <a:pathLst>
                <a:path w="1038860" h="868045">
                  <a:moveTo>
                    <a:pt x="63916" y="82961"/>
                  </a:moveTo>
                  <a:lnTo>
                    <a:pt x="91622" y="56127"/>
                  </a:lnTo>
                  <a:lnTo>
                    <a:pt x="124113" y="35055"/>
                  </a:lnTo>
                  <a:lnTo>
                    <a:pt x="160868" y="19326"/>
                  </a:lnTo>
                  <a:lnTo>
                    <a:pt x="201364" y="8519"/>
                  </a:lnTo>
                  <a:lnTo>
                    <a:pt x="245080" y="2217"/>
                  </a:lnTo>
                  <a:lnTo>
                    <a:pt x="291494" y="0"/>
                  </a:lnTo>
                  <a:lnTo>
                    <a:pt x="340085" y="1449"/>
                  </a:lnTo>
                  <a:lnTo>
                    <a:pt x="390330" y="6145"/>
                  </a:lnTo>
                  <a:lnTo>
                    <a:pt x="441707" y="13669"/>
                  </a:lnTo>
                  <a:lnTo>
                    <a:pt x="493696" y="23603"/>
                  </a:lnTo>
                  <a:lnTo>
                    <a:pt x="545773" y="35527"/>
                  </a:lnTo>
                  <a:lnTo>
                    <a:pt x="597418" y="49022"/>
                  </a:lnTo>
                  <a:lnTo>
                    <a:pt x="648109" y="63670"/>
                  </a:lnTo>
                  <a:lnTo>
                    <a:pt x="697323" y="79051"/>
                  </a:lnTo>
                  <a:lnTo>
                    <a:pt x="744539" y="94746"/>
                  </a:lnTo>
                  <a:lnTo>
                    <a:pt x="789235" y="110336"/>
                  </a:lnTo>
                  <a:lnTo>
                    <a:pt x="830890" y="125403"/>
                  </a:lnTo>
                  <a:lnTo>
                    <a:pt x="868981" y="139526"/>
                  </a:lnTo>
                  <a:lnTo>
                    <a:pt x="933188" y="164161"/>
                  </a:lnTo>
                  <a:lnTo>
                    <a:pt x="981658" y="185367"/>
                  </a:lnTo>
                  <a:lnTo>
                    <a:pt x="1014999" y="205161"/>
                  </a:lnTo>
                  <a:lnTo>
                    <a:pt x="1038710" y="248583"/>
                  </a:lnTo>
                  <a:lnTo>
                    <a:pt x="1030291" y="276245"/>
                  </a:lnTo>
                  <a:lnTo>
                    <a:pt x="1009163" y="310564"/>
                  </a:lnTo>
                  <a:lnTo>
                    <a:pt x="975930" y="353558"/>
                  </a:lnTo>
                  <a:lnTo>
                    <a:pt x="931199" y="407242"/>
                  </a:lnTo>
                  <a:lnTo>
                    <a:pt x="904738" y="438581"/>
                  </a:lnTo>
                  <a:lnTo>
                    <a:pt x="875790" y="472476"/>
                  </a:lnTo>
                  <a:lnTo>
                    <a:pt x="844587" y="508307"/>
                  </a:lnTo>
                  <a:lnTo>
                    <a:pt x="811364" y="545452"/>
                  </a:lnTo>
                  <a:lnTo>
                    <a:pt x="776358" y="583292"/>
                  </a:lnTo>
                  <a:lnTo>
                    <a:pt x="739801" y="621206"/>
                  </a:lnTo>
                  <a:lnTo>
                    <a:pt x="701929" y="658572"/>
                  </a:lnTo>
                  <a:lnTo>
                    <a:pt x="662976" y="694771"/>
                  </a:lnTo>
                  <a:lnTo>
                    <a:pt x="623178" y="729181"/>
                  </a:lnTo>
                  <a:lnTo>
                    <a:pt x="582768" y="761182"/>
                  </a:lnTo>
                  <a:lnTo>
                    <a:pt x="541982" y="790153"/>
                  </a:lnTo>
                  <a:lnTo>
                    <a:pt x="501054" y="815473"/>
                  </a:lnTo>
                  <a:lnTo>
                    <a:pt x="460220" y="836522"/>
                  </a:lnTo>
                  <a:lnTo>
                    <a:pt x="419713" y="852679"/>
                  </a:lnTo>
                  <a:lnTo>
                    <a:pt x="379768" y="863323"/>
                  </a:lnTo>
                  <a:lnTo>
                    <a:pt x="340620" y="867834"/>
                  </a:lnTo>
                  <a:lnTo>
                    <a:pt x="302504" y="865590"/>
                  </a:lnTo>
                  <a:lnTo>
                    <a:pt x="233767" y="840668"/>
                  </a:lnTo>
                  <a:lnTo>
                    <a:pt x="174254" y="792927"/>
                  </a:lnTo>
                  <a:lnTo>
                    <a:pt x="146938" y="761639"/>
                  </a:lnTo>
                  <a:lnTo>
                    <a:pt x="121455" y="726171"/>
                  </a:lnTo>
                  <a:lnTo>
                    <a:pt x="97958" y="687098"/>
                  </a:lnTo>
                  <a:lnTo>
                    <a:pt x="76602" y="644992"/>
                  </a:lnTo>
                  <a:lnTo>
                    <a:pt x="57541" y="600430"/>
                  </a:lnTo>
                  <a:lnTo>
                    <a:pt x="40929" y="553983"/>
                  </a:lnTo>
                  <a:lnTo>
                    <a:pt x="26921" y="506228"/>
                  </a:lnTo>
                  <a:lnTo>
                    <a:pt x="15669" y="457737"/>
                  </a:lnTo>
                  <a:lnTo>
                    <a:pt x="7329" y="409085"/>
                  </a:lnTo>
                  <a:lnTo>
                    <a:pt x="2054" y="360846"/>
                  </a:lnTo>
                  <a:lnTo>
                    <a:pt x="0" y="313594"/>
                  </a:lnTo>
                  <a:lnTo>
                    <a:pt x="1318" y="267903"/>
                  </a:lnTo>
                  <a:lnTo>
                    <a:pt x="6165" y="224348"/>
                  </a:lnTo>
                  <a:lnTo>
                    <a:pt x="14695" y="183502"/>
                  </a:lnTo>
                  <a:lnTo>
                    <a:pt x="27060" y="145939"/>
                  </a:lnTo>
                  <a:lnTo>
                    <a:pt x="63916" y="82961"/>
                  </a:lnTo>
                </a:path>
              </a:pathLst>
            </a:custGeom>
            <a:ln w="11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3" name="object 3"/>
            <p:cNvSpPr/>
            <p:nvPr/>
          </p:nvSpPr>
          <p:spPr>
            <a:xfrm>
              <a:off x="3605480" y="3683184"/>
              <a:ext cx="193098" cy="162358"/>
            </a:xfrm>
            <a:custGeom>
              <a:avLst/>
              <a:gdLst/>
              <a:ahLst/>
              <a:cxnLst/>
              <a:rect l="l" t="t" r="r" b="b"/>
              <a:pathLst>
                <a:path w="283210" h="238125">
                  <a:moveTo>
                    <a:pt x="0" y="237559"/>
                  </a:moveTo>
                  <a:lnTo>
                    <a:pt x="282809" y="237559"/>
                  </a:lnTo>
                  <a:lnTo>
                    <a:pt x="282809" y="0"/>
                  </a:lnTo>
                  <a:lnTo>
                    <a:pt x="0" y="0"/>
                  </a:lnTo>
                  <a:lnTo>
                    <a:pt x="0" y="237559"/>
                  </a:lnTo>
                  <a:close/>
                </a:path>
              </a:pathLst>
            </a:custGeom>
            <a:ln w="11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4" name="object 4"/>
            <p:cNvSpPr/>
            <p:nvPr/>
          </p:nvSpPr>
          <p:spPr>
            <a:xfrm>
              <a:off x="4932114" y="3382375"/>
              <a:ext cx="193098" cy="162358"/>
            </a:xfrm>
            <a:custGeom>
              <a:avLst/>
              <a:gdLst/>
              <a:ahLst/>
              <a:cxnLst/>
              <a:rect l="l" t="t" r="r" b="b"/>
              <a:pathLst>
                <a:path w="283210" h="238125">
                  <a:moveTo>
                    <a:pt x="0" y="237559"/>
                  </a:moveTo>
                  <a:lnTo>
                    <a:pt x="282809" y="237559"/>
                  </a:lnTo>
                  <a:lnTo>
                    <a:pt x="282809" y="0"/>
                  </a:lnTo>
                  <a:lnTo>
                    <a:pt x="0" y="0"/>
                  </a:lnTo>
                  <a:lnTo>
                    <a:pt x="0" y="237559"/>
                  </a:lnTo>
                  <a:close/>
                </a:path>
              </a:pathLst>
            </a:custGeom>
            <a:ln w="11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5" name="object 5"/>
            <p:cNvSpPr/>
            <p:nvPr/>
          </p:nvSpPr>
          <p:spPr>
            <a:xfrm>
              <a:off x="4982311" y="4087687"/>
              <a:ext cx="193098" cy="162358"/>
            </a:xfrm>
            <a:custGeom>
              <a:avLst/>
              <a:gdLst/>
              <a:ahLst/>
              <a:cxnLst/>
              <a:rect l="l" t="t" r="r" b="b"/>
              <a:pathLst>
                <a:path w="283210" h="238125">
                  <a:moveTo>
                    <a:pt x="0" y="237559"/>
                  </a:moveTo>
                  <a:lnTo>
                    <a:pt x="282809" y="237559"/>
                  </a:lnTo>
                  <a:lnTo>
                    <a:pt x="282809" y="0"/>
                  </a:lnTo>
                  <a:lnTo>
                    <a:pt x="0" y="0"/>
                  </a:lnTo>
                  <a:lnTo>
                    <a:pt x="0" y="237559"/>
                  </a:lnTo>
                  <a:close/>
                </a:path>
              </a:pathLst>
            </a:custGeom>
            <a:ln w="11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6" name="object 6"/>
            <p:cNvSpPr/>
            <p:nvPr/>
          </p:nvSpPr>
          <p:spPr>
            <a:xfrm>
              <a:off x="3798311" y="3791157"/>
              <a:ext cx="332076" cy="0"/>
            </a:xfrm>
            <a:custGeom>
              <a:avLst/>
              <a:gdLst/>
              <a:ahLst/>
              <a:cxnLst/>
              <a:rect l="l" t="t" r="r" b="b"/>
              <a:pathLst>
                <a:path w="487044">
                  <a:moveTo>
                    <a:pt x="0" y="0"/>
                  </a:moveTo>
                  <a:lnTo>
                    <a:pt x="486422" y="0"/>
                  </a:lnTo>
                </a:path>
              </a:pathLst>
            </a:custGeom>
            <a:ln w="11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7" name="object 7"/>
            <p:cNvSpPr/>
            <p:nvPr/>
          </p:nvSpPr>
          <p:spPr>
            <a:xfrm>
              <a:off x="4777853" y="3552054"/>
              <a:ext cx="162358" cy="116032"/>
            </a:xfrm>
            <a:custGeom>
              <a:avLst/>
              <a:gdLst/>
              <a:ahLst/>
              <a:cxnLst/>
              <a:rect l="l" t="t" r="r" b="b"/>
              <a:pathLst>
                <a:path w="238125" h="170179">
                  <a:moveTo>
                    <a:pt x="237566" y="0"/>
                  </a:moveTo>
                  <a:lnTo>
                    <a:pt x="0" y="169697"/>
                  </a:lnTo>
                </a:path>
              </a:pathLst>
            </a:custGeom>
            <a:ln w="11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8" name="object 8"/>
            <p:cNvSpPr/>
            <p:nvPr/>
          </p:nvSpPr>
          <p:spPr>
            <a:xfrm>
              <a:off x="4577317" y="3983987"/>
              <a:ext cx="409142" cy="92652"/>
            </a:xfrm>
            <a:custGeom>
              <a:avLst/>
              <a:gdLst/>
              <a:ahLst/>
              <a:cxnLst/>
              <a:rect l="l" t="t" r="r" b="b"/>
              <a:pathLst>
                <a:path w="600075" h="135889">
                  <a:moveTo>
                    <a:pt x="599554" y="135750"/>
                  </a:moveTo>
                  <a:lnTo>
                    <a:pt x="0" y="0"/>
                  </a:lnTo>
                </a:path>
              </a:pathLst>
            </a:custGeom>
            <a:ln w="11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9" name="object 9"/>
            <p:cNvSpPr/>
            <p:nvPr/>
          </p:nvSpPr>
          <p:spPr>
            <a:xfrm>
              <a:off x="3551491" y="3729453"/>
              <a:ext cx="709613" cy="0"/>
            </a:xfrm>
            <a:custGeom>
              <a:avLst/>
              <a:gdLst/>
              <a:ahLst/>
              <a:cxnLst/>
              <a:rect l="l" t="t" r="r" b="b"/>
              <a:pathLst>
                <a:path w="1040764">
                  <a:moveTo>
                    <a:pt x="0" y="0"/>
                  </a:moveTo>
                  <a:lnTo>
                    <a:pt x="1040739" y="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8802" y="3328382"/>
              <a:ext cx="810058" cy="401349"/>
            </a:xfrm>
            <a:custGeom>
              <a:avLst/>
              <a:gdLst/>
              <a:ahLst/>
              <a:cxnLst/>
              <a:rect l="l" t="t" r="r" b="b"/>
              <a:pathLst>
                <a:path w="1188085" h="588645">
                  <a:moveTo>
                    <a:pt x="0" y="588238"/>
                  </a:moveTo>
                  <a:lnTo>
                    <a:pt x="1187792" y="0"/>
                  </a:lnTo>
                </a:path>
              </a:pathLst>
            </a:custGeom>
            <a:ln w="1131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11" name="object 11"/>
            <p:cNvSpPr/>
            <p:nvPr/>
          </p:nvSpPr>
          <p:spPr>
            <a:xfrm>
              <a:off x="3551492" y="3814304"/>
              <a:ext cx="717406" cy="0"/>
            </a:xfrm>
            <a:custGeom>
              <a:avLst/>
              <a:gdLst/>
              <a:ahLst/>
              <a:cxnLst/>
              <a:rect l="l" t="t" r="r" b="b"/>
              <a:pathLst>
                <a:path w="1052195">
                  <a:moveTo>
                    <a:pt x="0" y="0"/>
                  </a:moveTo>
                  <a:lnTo>
                    <a:pt x="1052055" y="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12" name="object 12"/>
            <p:cNvSpPr/>
            <p:nvPr/>
          </p:nvSpPr>
          <p:spPr>
            <a:xfrm>
              <a:off x="4276508" y="3822010"/>
              <a:ext cx="995363" cy="254577"/>
            </a:xfrm>
            <a:custGeom>
              <a:avLst/>
              <a:gdLst/>
              <a:ahLst/>
              <a:cxnLst/>
              <a:rect l="l" t="t" r="r" b="b"/>
              <a:pathLst>
                <a:path w="1459864" h="373379">
                  <a:moveTo>
                    <a:pt x="0" y="0"/>
                  </a:moveTo>
                  <a:lnTo>
                    <a:pt x="1459306" y="373316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69341" y="2084388"/>
            <a:ext cx="4367305" cy="379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2214"/>
            <a:r>
              <a:rPr sz="1800" i="1" spc="10" dirty="0">
                <a:latin typeface="Arial"/>
                <a:cs typeface="Arial"/>
              </a:rPr>
              <a:t>BASIC</a:t>
            </a:r>
            <a:r>
              <a:rPr sz="1800" i="1" spc="290" dirty="0">
                <a:latin typeface="Arial"/>
                <a:cs typeface="Arial"/>
              </a:rPr>
              <a:t> </a:t>
            </a:r>
            <a:r>
              <a:rPr sz="1800" i="1" spc="14" dirty="0">
                <a:latin typeface="Arial"/>
                <a:cs typeface="Arial"/>
              </a:rPr>
              <a:t>QUESTIONS</a:t>
            </a:r>
            <a:endParaRPr sz="1800" dirty="0">
              <a:latin typeface="Arial"/>
              <a:cs typeface="Arial"/>
            </a:endParaRPr>
          </a:p>
          <a:p>
            <a:pPr>
              <a:spcBef>
                <a:spcPts val="3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270589" marR="303926" indent="-261931">
              <a:lnSpc>
                <a:spcPts val="1336"/>
              </a:lnSpc>
              <a:spcBef>
                <a:spcPts val="3"/>
              </a:spcBef>
              <a:buAutoNum type="arabicParenR"/>
              <a:tabLst>
                <a:tab pos="286608" algn="l"/>
              </a:tabLst>
            </a:pPr>
            <a:r>
              <a:rPr sz="1800" spc="10" dirty="0">
                <a:latin typeface="Courier New"/>
                <a:cs typeface="Courier New"/>
              </a:rPr>
              <a:t>What function does a transport  provide?</a:t>
            </a:r>
            <a:endParaRPr sz="1800" dirty="0">
              <a:latin typeface="Courier New"/>
              <a:cs typeface="Courier New"/>
            </a:endParaRPr>
          </a:p>
          <a:p>
            <a:pPr marL="324707" indent="-277516">
              <a:spcBef>
                <a:spcPts val="423"/>
              </a:spcBef>
              <a:buAutoNum type="arabicParenR"/>
              <a:tabLst>
                <a:tab pos="325140" algn="l"/>
              </a:tabLst>
            </a:pPr>
            <a:r>
              <a:rPr sz="1800" spc="10" dirty="0">
                <a:latin typeface="Courier New"/>
                <a:cs typeface="Courier New"/>
              </a:rPr>
              <a:t>What is a</a:t>
            </a:r>
            <a:r>
              <a:rPr sz="1800" spc="-14" dirty="0">
                <a:latin typeface="Courier New"/>
                <a:cs typeface="Courier New"/>
              </a:rPr>
              <a:t> </a:t>
            </a:r>
            <a:r>
              <a:rPr sz="1800" spc="10" dirty="0">
                <a:latin typeface="Courier New"/>
                <a:cs typeface="Courier New"/>
              </a:rPr>
              <a:t>connection?</a:t>
            </a:r>
            <a:endParaRPr sz="1800" dirty="0">
              <a:latin typeface="Courier New"/>
              <a:cs typeface="Courier New"/>
            </a:endParaRPr>
          </a:p>
          <a:p>
            <a:pPr marL="363239" marR="41563" indent="-277516">
              <a:lnSpc>
                <a:spcPct val="110300"/>
              </a:lnSpc>
              <a:spcBef>
                <a:spcPts val="787"/>
              </a:spcBef>
              <a:buAutoNum type="arabicParenR"/>
              <a:tabLst>
                <a:tab pos="363672" algn="l"/>
              </a:tabLst>
            </a:pPr>
            <a:r>
              <a:rPr sz="1800" spc="10" dirty="0">
                <a:latin typeface="Courier New"/>
                <a:cs typeface="Courier New"/>
              </a:rPr>
              <a:t>Why not have just one connection  for all</a:t>
            </a:r>
            <a:r>
              <a:rPr sz="1800" spc="-31" dirty="0">
                <a:latin typeface="Courier New"/>
                <a:cs typeface="Courier New"/>
              </a:rPr>
              <a:t> </a:t>
            </a:r>
            <a:r>
              <a:rPr sz="1800" spc="10" dirty="0">
                <a:latin typeface="Courier New"/>
                <a:cs typeface="Courier New"/>
              </a:rPr>
              <a:t>data?</a:t>
            </a:r>
            <a:endParaRPr sz="1800" dirty="0">
              <a:latin typeface="Courier New"/>
              <a:cs typeface="Courier New"/>
            </a:endParaRPr>
          </a:p>
          <a:p>
            <a:pPr marL="386185" marR="465847" indent="-261931">
              <a:lnSpc>
                <a:spcPts val="1336"/>
              </a:lnSpc>
              <a:spcBef>
                <a:spcPts val="634"/>
              </a:spcBef>
              <a:buAutoNum type="arabicParenR"/>
              <a:tabLst>
                <a:tab pos="402204" algn="l"/>
              </a:tabLst>
            </a:pPr>
            <a:r>
              <a:rPr sz="1800" spc="10" dirty="0">
                <a:latin typeface="Courier New"/>
                <a:cs typeface="Courier New"/>
              </a:rPr>
              <a:t>Why not keep connections up  always?</a:t>
            </a:r>
            <a:endParaRPr sz="1800" dirty="0">
              <a:latin typeface="Courier New"/>
              <a:cs typeface="Courier New"/>
            </a:endParaRPr>
          </a:p>
          <a:p>
            <a:pPr marL="401771" marR="3464" indent="-238985">
              <a:lnSpc>
                <a:spcPct val="110300"/>
              </a:lnSpc>
              <a:spcBef>
                <a:spcPts val="575"/>
              </a:spcBef>
              <a:buAutoNum type="arabicParenR"/>
              <a:tabLst>
                <a:tab pos="440736" algn="l"/>
              </a:tabLst>
            </a:pPr>
            <a:r>
              <a:rPr sz="1800" spc="10" dirty="0">
                <a:latin typeface="Courier New"/>
                <a:cs typeface="Courier New"/>
              </a:rPr>
              <a:t>How do we address </a:t>
            </a:r>
            <a:r>
              <a:rPr sz="1800" spc="10" dirty="0" smtClean="0">
                <a:latin typeface="Courier New"/>
                <a:cs typeface="Courier New"/>
              </a:rPr>
              <a:t>the</a:t>
            </a:r>
            <a:r>
              <a:rPr lang="en-US" sz="1800" spc="10" dirty="0" smtClean="0">
                <a:latin typeface="Courier New"/>
                <a:cs typeface="Courier New"/>
              </a:rPr>
              <a:t> </a:t>
            </a:r>
            <a:r>
              <a:rPr sz="1800" spc="10" dirty="0" smtClean="0">
                <a:latin typeface="Courier New"/>
                <a:cs typeface="Courier New"/>
              </a:rPr>
              <a:t>receiving  </a:t>
            </a:r>
            <a:r>
              <a:rPr sz="1800" spc="10" dirty="0">
                <a:latin typeface="Courier New"/>
                <a:cs typeface="Courier New"/>
              </a:rPr>
              <a:t>process in the receiver</a:t>
            </a:r>
            <a:r>
              <a:rPr sz="1800" spc="14" dirty="0">
                <a:latin typeface="Courier New"/>
                <a:cs typeface="Courier New"/>
              </a:rPr>
              <a:t> </a:t>
            </a:r>
            <a:r>
              <a:rPr sz="1800" spc="10" dirty="0">
                <a:latin typeface="Courier New"/>
                <a:cs typeface="Courier New"/>
              </a:rPr>
              <a:t>machine?</a:t>
            </a:r>
            <a:endParaRPr sz="1800" dirty="0">
              <a:latin typeface="Courier New"/>
              <a:cs typeface="Courier New"/>
            </a:endParaRPr>
          </a:p>
          <a:p>
            <a:pPr marL="2075529">
              <a:lnSpc>
                <a:spcPts val="1043"/>
              </a:lnSpc>
            </a:pPr>
            <a:endParaRPr sz="1800" dirty="0">
              <a:latin typeface="Courier New"/>
              <a:cs typeface="Courier New"/>
            </a:endParaRPr>
          </a:p>
          <a:p>
            <a:pPr>
              <a:spcBef>
                <a:spcPts val="27"/>
              </a:spcBef>
            </a:pP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61441" y="3206095"/>
            <a:ext cx="4572000" cy="18030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0293">
              <a:spcBef>
                <a:spcPts val="126"/>
              </a:spcBef>
            </a:pPr>
            <a:r>
              <a:rPr lang="en-US" spc="10" dirty="0">
                <a:latin typeface="Courier New"/>
                <a:cs typeface="Courier New"/>
              </a:rPr>
              <a:t>P1</a:t>
            </a:r>
            <a:endParaRPr lang="en-US" dirty="0">
              <a:latin typeface="Courier New"/>
              <a:cs typeface="Courier New"/>
            </a:endParaRPr>
          </a:p>
          <a:p>
            <a:pPr marL="340293">
              <a:spcBef>
                <a:spcPts val="126"/>
              </a:spcBef>
            </a:pPr>
            <a:r>
              <a:rPr lang="en-US" spc="10" dirty="0" smtClean="0">
                <a:latin typeface="Courier New"/>
                <a:cs typeface="Courier New"/>
              </a:rPr>
              <a:t>P2</a:t>
            </a:r>
            <a:endParaRPr lang="en-US" dirty="0">
              <a:latin typeface="Courier New"/>
              <a:cs typeface="Courier New"/>
            </a:endParaRPr>
          </a:p>
          <a:p>
            <a:pPr marL="2245242">
              <a:spcBef>
                <a:spcPts val="433"/>
              </a:spcBef>
            </a:pPr>
            <a:r>
              <a:rPr lang="en-US" spc="10" dirty="0">
                <a:latin typeface="Courier New"/>
                <a:cs typeface="Courier New"/>
              </a:rPr>
              <a:t>P4</a:t>
            </a:r>
            <a:endParaRPr lang="en-US" dirty="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lang="en-US" sz="2400" dirty="0">
              <a:latin typeface="Times New Roman"/>
              <a:cs typeface="Times New Roman"/>
            </a:endParaRPr>
          </a:p>
          <a:p>
            <a:pPr marL="393978"/>
            <a:r>
              <a:rPr lang="en-US" sz="1400" spc="10" dirty="0">
                <a:latin typeface="Courier New"/>
                <a:cs typeface="Courier New"/>
              </a:rPr>
              <a:t>P1,..P4 denote processes (mail,</a:t>
            </a:r>
            <a:r>
              <a:rPr lang="en-US" sz="1400" spc="-58" dirty="0">
                <a:latin typeface="Courier New"/>
                <a:cs typeface="Courier New"/>
              </a:rPr>
              <a:t> </a:t>
            </a:r>
            <a:r>
              <a:rPr lang="en-US" sz="1400" spc="10" dirty="0">
                <a:latin typeface="Courier New"/>
                <a:cs typeface="Courier New"/>
              </a:rPr>
              <a:t>ftp)</a:t>
            </a:r>
            <a:endParaRPr lang="en-US" sz="1400" dirty="0">
              <a:latin typeface="Courier New"/>
              <a:cs typeface="Courier New"/>
            </a:endParaRPr>
          </a:p>
          <a:p>
            <a:pPr marL="409564">
              <a:spcBef>
                <a:spcPts val="552"/>
              </a:spcBef>
            </a:pPr>
            <a:r>
              <a:rPr lang="en-US" spc="10" dirty="0">
                <a:latin typeface="Courier New"/>
                <a:cs typeface="Courier New"/>
              </a:rPr>
              <a:t>−−− lines denote</a:t>
            </a:r>
            <a:r>
              <a:rPr lang="en-US" spc="-58" dirty="0">
                <a:latin typeface="Courier New"/>
                <a:cs typeface="Courier New"/>
              </a:rPr>
              <a:t> </a:t>
            </a:r>
            <a:r>
              <a:rPr lang="en-US" spc="10" dirty="0">
                <a:latin typeface="Courier New"/>
                <a:cs typeface="Courier New"/>
              </a:rPr>
              <a:t>connections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85431" y="2256317"/>
            <a:ext cx="730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3968"/>
            <a:r>
              <a:rPr lang="en-US" spc="10" dirty="0" smtClean="0">
                <a:latin typeface="Courier New"/>
                <a:cs typeface="Courier New"/>
              </a:rPr>
              <a:t>P3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304800" y="152400"/>
            <a:ext cx="85344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pPr>
              <a:defRPr/>
            </a:pPr>
            <a:r>
              <a:rPr lang="en-US" b="0" kern="0" dirty="0" smtClean="0"/>
              <a:t>Basic Transport Questions</a:t>
            </a:r>
          </a:p>
        </p:txBody>
      </p:sp>
    </p:spTree>
    <p:extLst>
      <p:ext uri="{BB962C8B-B14F-4D97-AF65-F5344CB8AC3E}">
        <p14:creationId xmlns:p14="http://schemas.microsoft.com/office/powerpoint/2010/main" val="128881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125314" y="2273305"/>
            <a:ext cx="2145924" cy="1410672"/>
            <a:chOff x="3551491" y="3328382"/>
            <a:chExt cx="1720380" cy="921663"/>
          </a:xfrm>
        </p:grpSpPr>
        <p:sp>
          <p:nvSpPr>
            <p:cNvPr id="2" name="object 2"/>
            <p:cNvSpPr/>
            <p:nvPr/>
          </p:nvSpPr>
          <p:spPr>
            <a:xfrm>
              <a:off x="4119806" y="3530204"/>
              <a:ext cx="708314" cy="591848"/>
            </a:xfrm>
            <a:custGeom>
              <a:avLst/>
              <a:gdLst/>
              <a:ahLst/>
              <a:cxnLst/>
              <a:rect l="l" t="t" r="r" b="b"/>
              <a:pathLst>
                <a:path w="1038860" h="868045">
                  <a:moveTo>
                    <a:pt x="63916" y="82961"/>
                  </a:moveTo>
                  <a:lnTo>
                    <a:pt x="91622" y="56127"/>
                  </a:lnTo>
                  <a:lnTo>
                    <a:pt x="124113" y="35055"/>
                  </a:lnTo>
                  <a:lnTo>
                    <a:pt x="160868" y="19326"/>
                  </a:lnTo>
                  <a:lnTo>
                    <a:pt x="201364" y="8519"/>
                  </a:lnTo>
                  <a:lnTo>
                    <a:pt x="245080" y="2217"/>
                  </a:lnTo>
                  <a:lnTo>
                    <a:pt x="291494" y="0"/>
                  </a:lnTo>
                  <a:lnTo>
                    <a:pt x="340085" y="1449"/>
                  </a:lnTo>
                  <a:lnTo>
                    <a:pt x="390330" y="6145"/>
                  </a:lnTo>
                  <a:lnTo>
                    <a:pt x="441707" y="13669"/>
                  </a:lnTo>
                  <a:lnTo>
                    <a:pt x="493696" y="23603"/>
                  </a:lnTo>
                  <a:lnTo>
                    <a:pt x="545773" y="35527"/>
                  </a:lnTo>
                  <a:lnTo>
                    <a:pt x="597418" y="49022"/>
                  </a:lnTo>
                  <a:lnTo>
                    <a:pt x="648109" y="63670"/>
                  </a:lnTo>
                  <a:lnTo>
                    <a:pt x="697323" y="79051"/>
                  </a:lnTo>
                  <a:lnTo>
                    <a:pt x="744539" y="94746"/>
                  </a:lnTo>
                  <a:lnTo>
                    <a:pt x="789235" y="110336"/>
                  </a:lnTo>
                  <a:lnTo>
                    <a:pt x="830890" y="125403"/>
                  </a:lnTo>
                  <a:lnTo>
                    <a:pt x="868981" y="139526"/>
                  </a:lnTo>
                  <a:lnTo>
                    <a:pt x="933188" y="164161"/>
                  </a:lnTo>
                  <a:lnTo>
                    <a:pt x="981658" y="185367"/>
                  </a:lnTo>
                  <a:lnTo>
                    <a:pt x="1014999" y="205161"/>
                  </a:lnTo>
                  <a:lnTo>
                    <a:pt x="1038710" y="248583"/>
                  </a:lnTo>
                  <a:lnTo>
                    <a:pt x="1030291" y="276245"/>
                  </a:lnTo>
                  <a:lnTo>
                    <a:pt x="1009163" y="310564"/>
                  </a:lnTo>
                  <a:lnTo>
                    <a:pt x="975930" y="353558"/>
                  </a:lnTo>
                  <a:lnTo>
                    <a:pt x="931199" y="407242"/>
                  </a:lnTo>
                  <a:lnTo>
                    <a:pt x="904738" y="438581"/>
                  </a:lnTo>
                  <a:lnTo>
                    <a:pt x="875790" y="472476"/>
                  </a:lnTo>
                  <a:lnTo>
                    <a:pt x="844587" y="508307"/>
                  </a:lnTo>
                  <a:lnTo>
                    <a:pt x="811364" y="545452"/>
                  </a:lnTo>
                  <a:lnTo>
                    <a:pt x="776358" y="583292"/>
                  </a:lnTo>
                  <a:lnTo>
                    <a:pt x="739801" y="621206"/>
                  </a:lnTo>
                  <a:lnTo>
                    <a:pt x="701929" y="658572"/>
                  </a:lnTo>
                  <a:lnTo>
                    <a:pt x="662976" y="694771"/>
                  </a:lnTo>
                  <a:lnTo>
                    <a:pt x="623178" y="729181"/>
                  </a:lnTo>
                  <a:lnTo>
                    <a:pt x="582768" y="761182"/>
                  </a:lnTo>
                  <a:lnTo>
                    <a:pt x="541982" y="790153"/>
                  </a:lnTo>
                  <a:lnTo>
                    <a:pt x="501054" y="815473"/>
                  </a:lnTo>
                  <a:lnTo>
                    <a:pt x="460220" y="836522"/>
                  </a:lnTo>
                  <a:lnTo>
                    <a:pt x="419713" y="852679"/>
                  </a:lnTo>
                  <a:lnTo>
                    <a:pt x="379768" y="863323"/>
                  </a:lnTo>
                  <a:lnTo>
                    <a:pt x="340620" y="867834"/>
                  </a:lnTo>
                  <a:lnTo>
                    <a:pt x="302504" y="865590"/>
                  </a:lnTo>
                  <a:lnTo>
                    <a:pt x="233767" y="840668"/>
                  </a:lnTo>
                  <a:lnTo>
                    <a:pt x="174254" y="792927"/>
                  </a:lnTo>
                  <a:lnTo>
                    <a:pt x="146938" y="761639"/>
                  </a:lnTo>
                  <a:lnTo>
                    <a:pt x="121455" y="726171"/>
                  </a:lnTo>
                  <a:lnTo>
                    <a:pt x="97958" y="687098"/>
                  </a:lnTo>
                  <a:lnTo>
                    <a:pt x="76602" y="644992"/>
                  </a:lnTo>
                  <a:lnTo>
                    <a:pt x="57541" y="600430"/>
                  </a:lnTo>
                  <a:lnTo>
                    <a:pt x="40929" y="553983"/>
                  </a:lnTo>
                  <a:lnTo>
                    <a:pt x="26921" y="506228"/>
                  </a:lnTo>
                  <a:lnTo>
                    <a:pt x="15669" y="457737"/>
                  </a:lnTo>
                  <a:lnTo>
                    <a:pt x="7329" y="409085"/>
                  </a:lnTo>
                  <a:lnTo>
                    <a:pt x="2054" y="360846"/>
                  </a:lnTo>
                  <a:lnTo>
                    <a:pt x="0" y="313594"/>
                  </a:lnTo>
                  <a:lnTo>
                    <a:pt x="1318" y="267903"/>
                  </a:lnTo>
                  <a:lnTo>
                    <a:pt x="6165" y="224348"/>
                  </a:lnTo>
                  <a:lnTo>
                    <a:pt x="14695" y="183502"/>
                  </a:lnTo>
                  <a:lnTo>
                    <a:pt x="27060" y="145939"/>
                  </a:lnTo>
                  <a:lnTo>
                    <a:pt x="63916" y="82961"/>
                  </a:lnTo>
                </a:path>
              </a:pathLst>
            </a:custGeom>
            <a:ln w="11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3" name="object 3"/>
            <p:cNvSpPr/>
            <p:nvPr/>
          </p:nvSpPr>
          <p:spPr>
            <a:xfrm>
              <a:off x="3605480" y="3683184"/>
              <a:ext cx="193098" cy="162358"/>
            </a:xfrm>
            <a:custGeom>
              <a:avLst/>
              <a:gdLst/>
              <a:ahLst/>
              <a:cxnLst/>
              <a:rect l="l" t="t" r="r" b="b"/>
              <a:pathLst>
                <a:path w="283210" h="238125">
                  <a:moveTo>
                    <a:pt x="0" y="237559"/>
                  </a:moveTo>
                  <a:lnTo>
                    <a:pt x="282809" y="237559"/>
                  </a:lnTo>
                  <a:lnTo>
                    <a:pt x="282809" y="0"/>
                  </a:lnTo>
                  <a:lnTo>
                    <a:pt x="0" y="0"/>
                  </a:lnTo>
                  <a:lnTo>
                    <a:pt x="0" y="237559"/>
                  </a:lnTo>
                  <a:close/>
                </a:path>
              </a:pathLst>
            </a:custGeom>
            <a:ln w="11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4" name="object 4"/>
            <p:cNvSpPr/>
            <p:nvPr/>
          </p:nvSpPr>
          <p:spPr>
            <a:xfrm>
              <a:off x="4932114" y="3382375"/>
              <a:ext cx="193098" cy="162358"/>
            </a:xfrm>
            <a:custGeom>
              <a:avLst/>
              <a:gdLst/>
              <a:ahLst/>
              <a:cxnLst/>
              <a:rect l="l" t="t" r="r" b="b"/>
              <a:pathLst>
                <a:path w="283210" h="238125">
                  <a:moveTo>
                    <a:pt x="0" y="237559"/>
                  </a:moveTo>
                  <a:lnTo>
                    <a:pt x="282809" y="237559"/>
                  </a:lnTo>
                  <a:lnTo>
                    <a:pt x="282809" y="0"/>
                  </a:lnTo>
                  <a:lnTo>
                    <a:pt x="0" y="0"/>
                  </a:lnTo>
                  <a:lnTo>
                    <a:pt x="0" y="237559"/>
                  </a:lnTo>
                  <a:close/>
                </a:path>
              </a:pathLst>
            </a:custGeom>
            <a:ln w="11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5" name="object 5"/>
            <p:cNvSpPr/>
            <p:nvPr/>
          </p:nvSpPr>
          <p:spPr>
            <a:xfrm>
              <a:off x="4982311" y="4087687"/>
              <a:ext cx="193098" cy="162358"/>
            </a:xfrm>
            <a:custGeom>
              <a:avLst/>
              <a:gdLst/>
              <a:ahLst/>
              <a:cxnLst/>
              <a:rect l="l" t="t" r="r" b="b"/>
              <a:pathLst>
                <a:path w="283210" h="238125">
                  <a:moveTo>
                    <a:pt x="0" y="237559"/>
                  </a:moveTo>
                  <a:lnTo>
                    <a:pt x="282809" y="237559"/>
                  </a:lnTo>
                  <a:lnTo>
                    <a:pt x="282809" y="0"/>
                  </a:lnTo>
                  <a:lnTo>
                    <a:pt x="0" y="0"/>
                  </a:lnTo>
                  <a:lnTo>
                    <a:pt x="0" y="237559"/>
                  </a:lnTo>
                  <a:close/>
                </a:path>
              </a:pathLst>
            </a:custGeom>
            <a:ln w="11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6" name="object 6"/>
            <p:cNvSpPr/>
            <p:nvPr/>
          </p:nvSpPr>
          <p:spPr>
            <a:xfrm>
              <a:off x="3798311" y="3791157"/>
              <a:ext cx="332076" cy="0"/>
            </a:xfrm>
            <a:custGeom>
              <a:avLst/>
              <a:gdLst/>
              <a:ahLst/>
              <a:cxnLst/>
              <a:rect l="l" t="t" r="r" b="b"/>
              <a:pathLst>
                <a:path w="487044">
                  <a:moveTo>
                    <a:pt x="0" y="0"/>
                  </a:moveTo>
                  <a:lnTo>
                    <a:pt x="486422" y="0"/>
                  </a:lnTo>
                </a:path>
              </a:pathLst>
            </a:custGeom>
            <a:ln w="11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7" name="object 7"/>
            <p:cNvSpPr/>
            <p:nvPr/>
          </p:nvSpPr>
          <p:spPr>
            <a:xfrm>
              <a:off x="4777853" y="3552054"/>
              <a:ext cx="162358" cy="116032"/>
            </a:xfrm>
            <a:custGeom>
              <a:avLst/>
              <a:gdLst/>
              <a:ahLst/>
              <a:cxnLst/>
              <a:rect l="l" t="t" r="r" b="b"/>
              <a:pathLst>
                <a:path w="238125" h="170179">
                  <a:moveTo>
                    <a:pt x="237566" y="0"/>
                  </a:moveTo>
                  <a:lnTo>
                    <a:pt x="0" y="169697"/>
                  </a:lnTo>
                </a:path>
              </a:pathLst>
            </a:custGeom>
            <a:ln w="11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8" name="object 8"/>
            <p:cNvSpPr/>
            <p:nvPr/>
          </p:nvSpPr>
          <p:spPr>
            <a:xfrm>
              <a:off x="4577317" y="3983987"/>
              <a:ext cx="409142" cy="92652"/>
            </a:xfrm>
            <a:custGeom>
              <a:avLst/>
              <a:gdLst/>
              <a:ahLst/>
              <a:cxnLst/>
              <a:rect l="l" t="t" r="r" b="b"/>
              <a:pathLst>
                <a:path w="600075" h="135889">
                  <a:moveTo>
                    <a:pt x="599554" y="135750"/>
                  </a:moveTo>
                  <a:lnTo>
                    <a:pt x="0" y="0"/>
                  </a:lnTo>
                </a:path>
              </a:pathLst>
            </a:custGeom>
            <a:ln w="11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9" name="object 9"/>
            <p:cNvSpPr/>
            <p:nvPr/>
          </p:nvSpPr>
          <p:spPr>
            <a:xfrm>
              <a:off x="3551491" y="3729453"/>
              <a:ext cx="709613" cy="0"/>
            </a:xfrm>
            <a:custGeom>
              <a:avLst/>
              <a:gdLst/>
              <a:ahLst/>
              <a:cxnLst/>
              <a:rect l="l" t="t" r="r" b="b"/>
              <a:pathLst>
                <a:path w="1040764">
                  <a:moveTo>
                    <a:pt x="0" y="0"/>
                  </a:moveTo>
                  <a:lnTo>
                    <a:pt x="1040739" y="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8802" y="3328382"/>
              <a:ext cx="810058" cy="401349"/>
            </a:xfrm>
            <a:custGeom>
              <a:avLst/>
              <a:gdLst/>
              <a:ahLst/>
              <a:cxnLst/>
              <a:rect l="l" t="t" r="r" b="b"/>
              <a:pathLst>
                <a:path w="1188085" h="588645">
                  <a:moveTo>
                    <a:pt x="0" y="588238"/>
                  </a:moveTo>
                  <a:lnTo>
                    <a:pt x="1187792" y="0"/>
                  </a:lnTo>
                </a:path>
              </a:pathLst>
            </a:custGeom>
            <a:ln w="1131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11" name="object 11"/>
            <p:cNvSpPr/>
            <p:nvPr/>
          </p:nvSpPr>
          <p:spPr>
            <a:xfrm>
              <a:off x="3551492" y="3814304"/>
              <a:ext cx="717406" cy="0"/>
            </a:xfrm>
            <a:custGeom>
              <a:avLst/>
              <a:gdLst/>
              <a:ahLst/>
              <a:cxnLst/>
              <a:rect l="l" t="t" r="r" b="b"/>
              <a:pathLst>
                <a:path w="1052195">
                  <a:moveTo>
                    <a:pt x="0" y="0"/>
                  </a:moveTo>
                  <a:lnTo>
                    <a:pt x="1052055" y="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12" name="object 12"/>
            <p:cNvSpPr/>
            <p:nvPr/>
          </p:nvSpPr>
          <p:spPr>
            <a:xfrm>
              <a:off x="4276508" y="3822010"/>
              <a:ext cx="995363" cy="254577"/>
            </a:xfrm>
            <a:custGeom>
              <a:avLst/>
              <a:gdLst/>
              <a:ahLst/>
              <a:cxnLst/>
              <a:rect l="l" t="t" r="r" b="b"/>
              <a:pathLst>
                <a:path w="1459864" h="373379">
                  <a:moveTo>
                    <a:pt x="0" y="0"/>
                  </a:moveTo>
                  <a:lnTo>
                    <a:pt x="1459306" y="373316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69341" y="2084388"/>
            <a:ext cx="4367305" cy="38733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2214"/>
            <a:r>
              <a:rPr lang="en-US" sz="1800" i="1" spc="10" dirty="0" smtClean="0">
                <a:latin typeface="Arial"/>
                <a:cs typeface="Arial"/>
              </a:rPr>
              <a:t>ANSWERS</a:t>
            </a:r>
            <a:endParaRPr sz="1800" dirty="0">
              <a:latin typeface="Arial"/>
              <a:cs typeface="Arial"/>
            </a:endParaRPr>
          </a:p>
          <a:p>
            <a:pPr>
              <a:spcBef>
                <a:spcPts val="3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270589" marR="303926" indent="-261931">
              <a:lnSpc>
                <a:spcPts val="1336"/>
              </a:lnSpc>
              <a:spcBef>
                <a:spcPts val="3"/>
              </a:spcBef>
              <a:buAutoNum type="arabicParenR"/>
              <a:tabLst>
                <a:tab pos="286608" algn="l"/>
              </a:tabLst>
            </a:pPr>
            <a:r>
              <a:rPr lang="en-US" sz="1800" spc="10" dirty="0" smtClean="0">
                <a:latin typeface="Courier New"/>
                <a:cs typeface="Courier New"/>
              </a:rPr>
              <a:t>Reliable or Unreliable data Delivery between processes</a:t>
            </a:r>
            <a:endParaRPr sz="1800" dirty="0">
              <a:latin typeface="Courier New"/>
              <a:cs typeface="Courier New"/>
            </a:endParaRPr>
          </a:p>
          <a:p>
            <a:pPr marL="324707" indent="-277516">
              <a:spcBef>
                <a:spcPts val="423"/>
              </a:spcBef>
              <a:buAutoNum type="arabicParenR"/>
              <a:tabLst>
                <a:tab pos="325140" algn="l"/>
              </a:tabLst>
            </a:pPr>
            <a:r>
              <a:rPr lang="en-US" sz="1800" spc="10" dirty="0" smtClean="0">
                <a:latin typeface="Courier New"/>
                <a:cs typeface="Courier New"/>
              </a:rPr>
              <a:t>Shared state for each process pair that enables delivery</a:t>
            </a:r>
            <a:endParaRPr sz="1800" dirty="0">
              <a:latin typeface="Courier New"/>
              <a:cs typeface="Courier New"/>
            </a:endParaRPr>
          </a:p>
          <a:p>
            <a:pPr marL="363239" marR="41563" indent="-277516">
              <a:lnSpc>
                <a:spcPct val="110300"/>
              </a:lnSpc>
              <a:spcBef>
                <a:spcPts val="787"/>
              </a:spcBef>
              <a:buAutoNum type="arabicParenR"/>
              <a:tabLst>
                <a:tab pos="363672" algn="l"/>
              </a:tabLst>
            </a:pPr>
            <a:r>
              <a:rPr lang="en-US" sz="1800" spc="10" dirty="0" smtClean="0">
                <a:latin typeface="Courier New"/>
                <a:cs typeface="Courier New"/>
              </a:rPr>
              <a:t>Fast processes would be hostage to slow processes</a:t>
            </a:r>
            <a:endParaRPr sz="1800" dirty="0">
              <a:latin typeface="Courier New"/>
              <a:cs typeface="Courier New"/>
            </a:endParaRPr>
          </a:p>
          <a:p>
            <a:pPr marL="386185" marR="465847" indent="-261931">
              <a:lnSpc>
                <a:spcPts val="1336"/>
              </a:lnSpc>
              <a:spcBef>
                <a:spcPts val="634"/>
              </a:spcBef>
              <a:buAutoNum type="arabicParenR"/>
              <a:tabLst>
                <a:tab pos="402204" algn="l"/>
              </a:tabLst>
            </a:pPr>
            <a:r>
              <a:rPr lang="en-US" sz="1800" spc="10" dirty="0" smtClean="0">
                <a:latin typeface="Courier New"/>
                <a:cs typeface="Courier New"/>
              </a:rPr>
              <a:t>Too many possible process pairs</a:t>
            </a:r>
            <a:r>
              <a:rPr lang="en-US" sz="1800" spc="10" dirty="0" smtClean="0">
                <a:latin typeface="Courier New"/>
                <a:cs typeface="Courier New"/>
                <a:sym typeface="Wingdings" panose="05000000000000000000" pitchFamily="2" charset="2"/>
              </a:rPr>
              <a:t> close + set up connections</a:t>
            </a:r>
            <a:endParaRPr sz="1800" dirty="0">
              <a:latin typeface="Courier New"/>
              <a:cs typeface="Courier New"/>
            </a:endParaRPr>
          </a:p>
          <a:p>
            <a:pPr marL="401771" marR="3464" indent="-238985">
              <a:lnSpc>
                <a:spcPct val="110300"/>
              </a:lnSpc>
              <a:spcBef>
                <a:spcPts val="575"/>
              </a:spcBef>
              <a:buAutoNum type="arabicParenR"/>
              <a:tabLst>
                <a:tab pos="440736" algn="l"/>
              </a:tabLst>
            </a:pPr>
            <a:r>
              <a:rPr lang="en-US" sz="1800" spc="10" dirty="0" smtClean="0">
                <a:latin typeface="Courier New"/>
                <a:cs typeface="Courier New"/>
              </a:rPr>
              <a:t>Need an OS independent mechanism: ports</a:t>
            </a:r>
            <a:endParaRPr sz="1800" dirty="0">
              <a:latin typeface="Courier New"/>
              <a:cs typeface="Courier New"/>
            </a:endParaRPr>
          </a:p>
          <a:p>
            <a:pPr marL="2075529">
              <a:lnSpc>
                <a:spcPts val="1043"/>
              </a:lnSpc>
            </a:pPr>
            <a:endParaRPr sz="1800" dirty="0">
              <a:latin typeface="Courier New"/>
              <a:cs typeface="Courier New"/>
            </a:endParaRPr>
          </a:p>
          <a:p>
            <a:pPr>
              <a:spcBef>
                <a:spcPts val="27"/>
              </a:spcBef>
            </a:pP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61441" y="3206095"/>
            <a:ext cx="4572000" cy="18030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0293">
              <a:spcBef>
                <a:spcPts val="126"/>
              </a:spcBef>
            </a:pPr>
            <a:r>
              <a:rPr lang="en-US" spc="10" dirty="0">
                <a:latin typeface="Courier New"/>
                <a:cs typeface="Courier New"/>
              </a:rPr>
              <a:t>P1</a:t>
            </a:r>
            <a:endParaRPr lang="en-US" dirty="0">
              <a:latin typeface="Courier New"/>
              <a:cs typeface="Courier New"/>
            </a:endParaRPr>
          </a:p>
          <a:p>
            <a:pPr marL="340293">
              <a:spcBef>
                <a:spcPts val="126"/>
              </a:spcBef>
            </a:pPr>
            <a:r>
              <a:rPr lang="en-US" spc="10" dirty="0" smtClean="0">
                <a:latin typeface="Courier New"/>
                <a:cs typeface="Courier New"/>
              </a:rPr>
              <a:t>P2</a:t>
            </a:r>
            <a:endParaRPr lang="en-US" dirty="0">
              <a:latin typeface="Courier New"/>
              <a:cs typeface="Courier New"/>
            </a:endParaRPr>
          </a:p>
          <a:p>
            <a:pPr marL="2245242">
              <a:spcBef>
                <a:spcPts val="433"/>
              </a:spcBef>
            </a:pPr>
            <a:r>
              <a:rPr lang="en-US" spc="10" dirty="0">
                <a:latin typeface="Courier New"/>
                <a:cs typeface="Courier New"/>
              </a:rPr>
              <a:t>P4</a:t>
            </a:r>
            <a:endParaRPr lang="en-US" dirty="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lang="en-US" sz="2400" dirty="0">
              <a:latin typeface="Times New Roman"/>
              <a:cs typeface="Times New Roman"/>
            </a:endParaRPr>
          </a:p>
          <a:p>
            <a:pPr marL="393978"/>
            <a:r>
              <a:rPr lang="en-US" sz="1400" spc="10" dirty="0">
                <a:latin typeface="Courier New"/>
                <a:cs typeface="Courier New"/>
              </a:rPr>
              <a:t>P1,..P4 denote processes (mail,</a:t>
            </a:r>
            <a:r>
              <a:rPr lang="en-US" sz="1400" spc="-58" dirty="0">
                <a:latin typeface="Courier New"/>
                <a:cs typeface="Courier New"/>
              </a:rPr>
              <a:t> </a:t>
            </a:r>
            <a:r>
              <a:rPr lang="en-US" sz="1400" spc="10" dirty="0">
                <a:latin typeface="Courier New"/>
                <a:cs typeface="Courier New"/>
              </a:rPr>
              <a:t>ftp)</a:t>
            </a:r>
            <a:endParaRPr lang="en-US" sz="1400" dirty="0">
              <a:latin typeface="Courier New"/>
              <a:cs typeface="Courier New"/>
            </a:endParaRPr>
          </a:p>
          <a:p>
            <a:pPr marL="409564">
              <a:spcBef>
                <a:spcPts val="552"/>
              </a:spcBef>
            </a:pPr>
            <a:r>
              <a:rPr lang="en-US" spc="10" dirty="0">
                <a:latin typeface="Courier New"/>
                <a:cs typeface="Courier New"/>
              </a:rPr>
              <a:t>−−− lines denote</a:t>
            </a:r>
            <a:r>
              <a:rPr lang="en-US" spc="-58" dirty="0">
                <a:latin typeface="Courier New"/>
                <a:cs typeface="Courier New"/>
              </a:rPr>
              <a:t> </a:t>
            </a:r>
            <a:r>
              <a:rPr lang="en-US" spc="10" dirty="0">
                <a:latin typeface="Courier New"/>
                <a:cs typeface="Courier New"/>
              </a:rPr>
              <a:t>connections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85431" y="2256317"/>
            <a:ext cx="730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3968"/>
            <a:r>
              <a:rPr lang="en-US" spc="10" dirty="0" smtClean="0">
                <a:latin typeface="Courier New"/>
                <a:cs typeface="Courier New"/>
              </a:rPr>
              <a:t>P3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304800" y="152400"/>
            <a:ext cx="85344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pPr>
              <a:defRPr/>
            </a:pPr>
            <a:r>
              <a:rPr lang="en-US" b="0" kern="0" dirty="0" smtClean="0"/>
              <a:t>Basic Transport Answers</a:t>
            </a:r>
          </a:p>
        </p:txBody>
      </p:sp>
    </p:spTree>
    <p:extLst>
      <p:ext uri="{BB962C8B-B14F-4D97-AF65-F5344CB8AC3E}">
        <p14:creationId xmlns:p14="http://schemas.microsoft.com/office/powerpoint/2010/main" val="41166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Helvetic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42105</TotalTime>
  <Words>2677</Words>
  <Application>Microsoft Office PowerPoint</Application>
  <PresentationFormat>Letter Paper (8.5x11 in)</PresentationFormat>
  <Paragraphs>691</Paragraphs>
  <Slides>47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ＭＳ Ｐゴシック</vt:lpstr>
      <vt:lpstr>Arial</vt:lpstr>
      <vt:lpstr>Courier New</vt:lpstr>
      <vt:lpstr>Helvetica</vt:lpstr>
      <vt:lpstr>Monotype Sorts</vt:lpstr>
      <vt:lpstr>Times New Roman</vt:lpstr>
      <vt:lpstr>Wingdings</vt:lpstr>
      <vt:lpstr>ZapfDingbats</vt:lpstr>
      <vt:lpstr>dbllineb</vt:lpstr>
      <vt:lpstr>Transition to Transport (TCP)</vt:lpstr>
      <vt:lpstr>Project 2 Questions</vt:lpstr>
      <vt:lpstr>Project 2 </vt:lpstr>
      <vt:lpstr>PowerPoint Presentation</vt:lpstr>
      <vt:lpstr>Recall Big Picture</vt:lpstr>
      <vt:lpstr>Overview</vt:lpstr>
      <vt:lpstr>Where Transport Layer Fits</vt:lpstr>
      <vt:lpstr>PowerPoint Presentation</vt:lpstr>
      <vt:lpstr>PowerPoint Presentation</vt:lpstr>
      <vt:lpstr>Transport Layer Tasks</vt:lpstr>
      <vt:lpstr>Naming Processes/Services</vt:lpstr>
      <vt:lpstr>Picking Port Numbers</vt:lpstr>
      <vt:lpstr>User Datagram Protocol (UDP)</vt:lpstr>
      <vt:lpstr>UDP Delivery</vt:lpstr>
      <vt:lpstr>UDP Checksum</vt:lpstr>
      <vt:lpstr>Applications for UDP</vt:lpstr>
      <vt:lpstr>Transmission Control Protocol</vt:lpstr>
      <vt:lpstr>PowerPoint Presentation</vt:lpstr>
      <vt:lpstr>TCP like reliable data link</vt:lpstr>
      <vt:lpstr>Differences between Data Link reliability and TCP – Part 1</vt:lpstr>
      <vt:lpstr>Differences between Data Link reliability and TCP – Part 2</vt:lpstr>
      <vt:lpstr>Project 2 versus “real” TCP </vt:lpstr>
      <vt:lpstr>Part 1:Connection Set 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Connection Names: 4-tuples</vt:lpstr>
      <vt:lpstr>Three-Way Handshake in TCP</vt:lpstr>
      <vt:lpstr>TCP Header Format</vt:lpstr>
      <vt:lpstr>TCP Header Format</vt:lpstr>
      <vt:lpstr>3-way handshake details</vt:lpstr>
      <vt:lpstr>3-way handshake in TCP</vt:lpstr>
      <vt:lpstr>PowerPoint Presentation</vt:lpstr>
      <vt:lpstr>TCP Connection Teardown</vt:lpstr>
      <vt:lpstr>The TIME_WAIT State</vt:lpstr>
      <vt:lpstr>Part 2: Reliable delivery</vt:lpstr>
      <vt:lpstr>Remember Go-Back-N</vt:lpstr>
      <vt:lpstr>TCP Header Format</vt:lpstr>
      <vt:lpstr>Deciding When to Retransmit</vt:lpstr>
      <vt:lpstr>TCP Trick: Fast retransmit</vt:lpstr>
      <vt:lpstr>Now playing: TCP SACK</vt:lpstr>
      <vt:lpstr>PowerPoint Presentation</vt:lpstr>
      <vt:lpstr>QUIK first connection to server</vt:lpstr>
      <vt:lpstr>QUIC: what’s the latency trick</vt:lpstr>
      <vt:lpstr>QUIC: what else is new</vt:lpstr>
    </vt:vector>
  </TitlesOfParts>
  <Company>UC San Diego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</dc:title>
  <dc:creator>varghese</dc:creator>
  <cp:lastModifiedBy>George Varghese</cp:lastModifiedBy>
  <cp:revision>166</cp:revision>
  <cp:lastPrinted>2016-05-18T18:11:21Z</cp:lastPrinted>
  <dcterms:created xsi:type="dcterms:W3CDTF">2010-10-22T14:13:30Z</dcterms:created>
  <dcterms:modified xsi:type="dcterms:W3CDTF">2024-11-12T21:53:57Z</dcterms:modified>
</cp:coreProperties>
</file>