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handoutMasterIdLst>
    <p:handoutMasterId r:id="rId18"/>
  </p:handoutMasterIdLst>
  <p:sldIdLst>
    <p:sldId id="258" r:id="rId2"/>
    <p:sldId id="1140" r:id="rId3"/>
    <p:sldId id="1145" r:id="rId4"/>
    <p:sldId id="1124" r:id="rId5"/>
    <p:sldId id="1142" r:id="rId6"/>
    <p:sldId id="1144" r:id="rId7"/>
    <p:sldId id="1146" r:id="rId8"/>
    <p:sldId id="1143" r:id="rId9"/>
    <p:sldId id="1127" r:id="rId10"/>
    <p:sldId id="1147" r:id="rId11"/>
    <p:sldId id="1148" r:id="rId12"/>
    <p:sldId id="1149" r:id="rId13"/>
    <p:sldId id="1150" r:id="rId14"/>
    <p:sldId id="1151" r:id="rId15"/>
    <p:sldId id="1152" r:id="rId16"/>
  </p:sldIdLst>
  <p:sldSz cx="9144000" cy="6858000" type="letter"/>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200" algn="l" rtl="0" eaLnBrk="0" fontAlgn="base" hangingPunct="0">
      <a:spcBef>
        <a:spcPct val="0"/>
      </a:spcBef>
      <a:spcAft>
        <a:spcPct val="0"/>
      </a:spcAft>
      <a:defRPr sz="1600" b="1" kern="1200">
        <a:solidFill>
          <a:schemeClr val="tx1"/>
        </a:solidFill>
        <a:latin typeface="Arial" charset="0"/>
        <a:ea typeface="+mn-ea"/>
        <a:cs typeface="+mn-cs"/>
      </a:defRPr>
    </a:lvl2pPr>
    <a:lvl3pPr marL="914400" algn="l" rtl="0" eaLnBrk="0" fontAlgn="base" hangingPunct="0">
      <a:spcBef>
        <a:spcPct val="0"/>
      </a:spcBef>
      <a:spcAft>
        <a:spcPct val="0"/>
      </a:spcAft>
      <a:defRPr sz="1600" b="1" kern="1200">
        <a:solidFill>
          <a:schemeClr val="tx1"/>
        </a:solidFill>
        <a:latin typeface="Arial" charset="0"/>
        <a:ea typeface="+mn-ea"/>
        <a:cs typeface="+mn-cs"/>
      </a:defRPr>
    </a:lvl3pPr>
    <a:lvl4pPr marL="1371600" algn="l" rtl="0" eaLnBrk="0" fontAlgn="base" hangingPunct="0">
      <a:spcBef>
        <a:spcPct val="0"/>
      </a:spcBef>
      <a:spcAft>
        <a:spcPct val="0"/>
      </a:spcAft>
      <a:defRPr sz="1600" b="1" kern="1200">
        <a:solidFill>
          <a:schemeClr val="tx1"/>
        </a:solidFill>
        <a:latin typeface="Arial" charset="0"/>
        <a:ea typeface="+mn-ea"/>
        <a:cs typeface="+mn-cs"/>
      </a:defRPr>
    </a:lvl4pPr>
    <a:lvl5pPr marL="1828800" algn="l"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457200" rtl="0" eaLnBrk="1" latinLnBrk="0" hangingPunct="1">
      <a:defRPr sz="1600" b="1" kern="1200">
        <a:solidFill>
          <a:schemeClr val="tx1"/>
        </a:solidFill>
        <a:latin typeface="Arial" charset="0"/>
        <a:ea typeface="+mn-ea"/>
        <a:cs typeface="+mn-cs"/>
      </a:defRPr>
    </a:lvl6pPr>
    <a:lvl7pPr marL="2743200" algn="l" defTabSz="457200" rtl="0" eaLnBrk="1" latinLnBrk="0" hangingPunct="1">
      <a:defRPr sz="1600" b="1" kern="1200">
        <a:solidFill>
          <a:schemeClr val="tx1"/>
        </a:solidFill>
        <a:latin typeface="Arial" charset="0"/>
        <a:ea typeface="+mn-ea"/>
        <a:cs typeface="+mn-cs"/>
      </a:defRPr>
    </a:lvl7pPr>
    <a:lvl8pPr marL="3200400" algn="l" defTabSz="457200" rtl="0" eaLnBrk="1" latinLnBrk="0" hangingPunct="1">
      <a:defRPr sz="1600" b="1" kern="1200">
        <a:solidFill>
          <a:schemeClr val="tx1"/>
        </a:solidFill>
        <a:latin typeface="Arial" charset="0"/>
        <a:ea typeface="+mn-ea"/>
        <a:cs typeface="+mn-cs"/>
      </a:defRPr>
    </a:lvl8pPr>
    <a:lvl9pPr marL="3657600" algn="l" defTabSz="4572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D60093"/>
    <a:srgbClr val="FF3300"/>
    <a:srgbClr val="FFE9EC"/>
    <a:srgbClr val="333399"/>
    <a:srgbClr val="FFCCCC"/>
    <a:srgbClr val="99CCFF"/>
    <a:srgbClr val="0099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922" autoAdjust="0"/>
    <p:restoredTop sz="80028" autoAdjust="0"/>
  </p:normalViewPr>
  <p:slideViewPr>
    <p:cSldViewPr snapToGrid="0">
      <p:cViewPr varScale="1">
        <p:scale>
          <a:sx n="75" d="100"/>
          <a:sy n="75" d="100"/>
        </p:scale>
        <p:origin x="46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p:cViewPr varScale="1">
        <p:scale>
          <a:sx n="82" d="100"/>
          <a:sy n="82" d="100"/>
        </p:scale>
        <p:origin x="-1914" y="-90"/>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01" tIns="0" rIns="20101" bIns="0" numCol="1" anchor="t" anchorCtr="0" compatLnSpc="1">
            <a:prstTxWarp prst="textNoShape">
              <a:avLst/>
            </a:prstTxWarp>
          </a:bodyPr>
          <a:lstStyle>
            <a:lvl1pPr defTabSz="965200">
              <a:defRPr sz="1000" b="0" i="1"/>
            </a:lvl1pPr>
          </a:lstStyle>
          <a:p>
            <a:endParaRPr lang="en-US"/>
          </a:p>
        </p:txBody>
      </p:sp>
      <p:sp>
        <p:nvSpPr>
          <p:cNvPr id="307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20101" tIns="0" rIns="20101" bIns="0" numCol="1" anchor="t" anchorCtr="0" compatLnSpc="1">
            <a:prstTxWarp prst="textNoShape">
              <a:avLst/>
            </a:prstTxWarp>
          </a:bodyPr>
          <a:lstStyle>
            <a:lvl1pPr algn="r" defTabSz="965200">
              <a:defRPr sz="1000" b="0" i="1"/>
            </a:lvl1pPr>
          </a:lstStyle>
          <a:p>
            <a:endParaRPr lang="en-US"/>
          </a:p>
        </p:txBody>
      </p:sp>
      <p:sp>
        <p:nvSpPr>
          <p:cNvPr id="307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20101" tIns="0" rIns="20101" bIns="0" numCol="1" anchor="b" anchorCtr="0" compatLnSpc="1">
            <a:prstTxWarp prst="textNoShape">
              <a:avLst/>
            </a:prstTxWarp>
          </a:bodyPr>
          <a:lstStyle>
            <a:lvl1pPr defTabSz="965200">
              <a:defRPr sz="1000" b="0" i="1"/>
            </a:lvl1pPr>
          </a:lstStyle>
          <a:p>
            <a:endParaRPr lang="en-US"/>
          </a:p>
        </p:txBody>
      </p:sp>
      <p:sp>
        <p:nvSpPr>
          <p:cNvPr id="307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20101" tIns="0" rIns="20101" bIns="0" numCol="1" anchor="b" anchorCtr="0" compatLnSpc="1">
            <a:prstTxWarp prst="textNoShape">
              <a:avLst/>
            </a:prstTxWarp>
          </a:bodyPr>
          <a:lstStyle>
            <a:lvl1pPr algn="r" defTabSz="965200">
              <a:defRPr sz="1000" b="0" i="1"/>
            </a:lvl1pPr>
          </a:lstStyle>
          <a:p>
            <a:fld id="{8E3A0081-7913-1543-8EB0-3ACA61D325FD}" type="slidenum">
              <a:rPr lang="en-US"/>
              <a:pPr/>
              <a:t>‹#›</a:t>
            </a:fld>
            <a:endParaRPr lang="en-US"/>
          </a:p>
        </p:txBody>
      </p:sp>
    </p:spTree>
    <p:extLst>
      <p:ext uri="{BB962C8B-B14F-4D97-AF65-F5344CB8AC3E}">
        <p14:creationId xmlns:p14="http://schemas.microsoft.com/office/powerpoint/2010/main" val="38779333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01" tIns="0" rIns="20101" bIns="0" numCol="1" anchor="t" anchorCtr="0" compatLnSpc="1">
            <a:prstTxWarp prst="textNoShape">
              <a:avLst/>
            </a:prstTxWarp>
          </a:bodyPr>
          <a:lstStyle>
            <a:lvl1pPr defTabSz="965200">
              <a:defRPr sz="1000" b="0" i="1">
                <a:latin typeface="Times New Roman" charset="0"/>
              </a:defRPr>
            </a:lvl1pPr>
          </a:lstStyle>
          <a:p>
            <a:endParaRPr lang="en-US"/>
          </a:p>
        </p:txBody>
      </p:sp>
      <p:sp>
        <p:nvSpPr>
          <p:cNvPr id="20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20101" tIns="0" rIns="20101" bIns="0" numCol="1" anchor="t" anchorCtr="0" compatLnSpc="1">
            <a:prstTxWarp prst="textNoShape">
              <a:avLst/>
            </a:prstTxWarp>
          </a:bodyPr>
          <a:lstStyle>
            <a:lvl1pPr algn="r" defTabSz="965200">
              <a:defRPr sz="10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20101" tIns="0" rIns="20101" bIns="0" numCol="1" anchor="b" anchorCtr="0" compatLnSpc="1">
            <a:prstTxWarp prst="textNoShape">
              <a:avLst/>
            </a:prstTxWarp>
          </a:bodyPr>
          <a:lstStyle>
            <a:lvl1pPr defTabSz="965200">
              <a:defRPr sz="10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20101" tIns="0" rIns="20101" bIns="0" numCol="1" anchor="b" anchorCtr="0" compatLnSpc="1">
            <a:prstTxWarp prst="textNoShape">
              <a:avLst/>
            </a:prstTxWarp>
          </a:bodyPr>
          <a:lstStyle>
            <a:lvl1pPr algn="r" defTabSz="965200">
              <a:defRPr sz="1000" b="0" i="1">
                <a:latin typeface="Times New Roman" charset="0"/>
              </a:defRPr>
            </a:lvl1pPr>
          </a:lstStyle>
          <a:p>
            <a:fld id="{29E27AF2-2F30-A940-B0F3-840A072272B0}" type="slidenum">
              <a:rPr lang="en-US"/>
              <a:pPr/>
              <a:t>‹#›</a:t>
            </a:fld>
            <a:endParaRPr lang="en-US"/>
          </a:p>
        </p:txBody>
      </p:sp>
      <p:sp>
        <p:nvSpPr>
          <p:cNvPr id="2054" name="Rectangle 6"/>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7159" tIns="48582" rIns="97159" bIns="48582"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5" name="Rectangle 7"/>
          <p:cNvSpPr>
            <a:spLocks noGrp="1" noRot="1" noChangeAspect="1" noChangeArrowheads="1" noTextEdit="1"/>
          </p:cNvSpPr>
          <p:nvPr>
            <p:ph type="sldImg" idx="2"/>
          </p:nvPr>
        </p:nvSpPr>
        <p:spPr bwMode="auto">
          <a:xfrm>
            <a:off x="1270000" y="727075"/>
            <a:ext cx="4781550" cy="3586163"/>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244457695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69FD1A5-A28A-5048-9F7C-A6DB0A698016}" type="slidenum">
              <a:rPr lang="en-US"/>
              <a:pPr/>
              <a:t>1</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24771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18441" name="Rectangle 9"/>
          <p:cNvSpPr>
            <a:spLocks noGrp="1" noChangeArrowheads="1"/>
          </p:cNvSpPr>
          <p:nvPr>
            <p:ph type="ctrTitle"/>
          </p:nvPr>
        </p:nvSpPr>
        <p:spPr>
          <a:xfrm>
            <a:off x="698500" y="755650"/>
            <a:ext cx="7772400" cy="2057400"/>
          </a:xfrm>
        </p:spPr>
        <p:txBody>
          <a:bodyPr/>
          <a:lstStyle>
            <a:lvl1pPr>
              <a:defRPr/>
            </a:lvl1pPr>
          </a:lstStyle>
          <a:p>
            <a:r>
              <a:rPr lang="en-US"/>
              <a:t>Click to edit Master title style</a:t>
            </a:r>
          </a:p>
        </p:txBody>
      </p:sp>
      <p:sp>
        <p:nvSpPr>
          <p:cNvPr id="18442" name="Line 10"/>
          <p:cNvSpPr>
            <a:spLocks noChangeShapeType="1"/>
          </p:cNvSpPr>
          <p:nvPr userDrawn="1"/>
        </p:nvSpPr>
        <p:spPr bwMode="auto">
          <a:xfrm>
            <a:off x="444500" y="3005138"/>
            <a:ext cx="8305800" cy="0"/>
          </a:xfrm>
          <a:prstGeom prst="line">
            <a:avLst/>
          </a:prstGeom>
          <a:noFill/>
          <a:ln w="44450">
            <a:solidFill>
              <a:srgbClr val="0000FF"/>
            </a:solidFill>
            <a:round/>
            <a:headEnd/>
            <a:tailEnd/>
          </a:ln>
          <a:effectLst>
            <a:outerShdw blurRad="63500" dist="53882" dir="2700000" algn="ctr" rotWithShape="0">
              <a:srgbClr val="333399">
                <a:alpha val="74998"/>
              </a:srgbClr>
            </a:outerShdw>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1"/>
          </p:nvPr>
        </p:nvSpPr>
        <p:spPr/>
        <p:txBody>
          <a:bodyPr/>
          <a:lstStyle>
            <a:lvl1pPr>
              <a:defRPr smtClean="0"/>
            </a:lvl1pPr>
          </a:lstStyle>
          <a:p>
            <a:fld id="{603FE706-B21F-114E-8808-5DBE0296B0E8}" type="slidenum">
              <a:rPr lang="en-US"/>
              <a:pPr/>
              <a:t>‹#›</a:t>
            </a:fld>
            <a:endParaRPr lang="en-US" sz="1000" b="1">
              <a:solidFill>
                <a:schemeClr val="tx1"/>
              </a:solidFill>
              <a:latin typeface="+mn-lt"/>
            </a:endParaRPr>
          </a:p>
        </p:txBody>
      </p:sp>
      <p:sp>
        <p:nvSpPr>
          <p:cNvPr id="6" name="Footer Placeholder 3"/>
          <p:cNvSpPr>
            <a:spLocks noGrp="1"/>
          </p:cNvSpPr>
          <p:nvPr>
            <p:ph type="ftr" sz="quarter" idx="3"/>
          </p:nvPr>
        </p:nvSpPr>
        <p:spPr>
          <a:xfrm>
            <a:off x="304800" y="6248400"/>
            <a:ext cx="5332413" cy="457200"/>
          </a:xfrm>
          <a:prstGeom prst="rect">
            <a:avLst/>
          </a:prstGeom>
        </p:spPr>
        <p:txBody>
          <a:bodyPr/>
          <a:lstStyle>
            <a:lvl1pPr>
              <a:defRPr smtClean="0"/>
            </a:lvl1pPr>
          </a:lstStyle>
          <a:p>
            <a:r>
              <a:rPr lang="en-US" smtClean="0"/>
              <a:t>CSE 123 – Lecture 16: QoS and 802.11</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013"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1"/>
          </p:nvPr>
        </p:nvSpPr>
        <p:spPr/>
        <p:txBody>
          <a:bodyPr/>
          <a:lstStyle>
            <a:lvl1pPr>
              <a:defRPr smtClean="0"/>
            </a:lvl1pPr>
          </a:lstStyle>
          <a:p>
            <a:fld id="{CF3263A3-5650-294C-B16F-9F1347A2D84B}" type="slidenum">
              <a:rPr lang="en-US"/>
              <a:pPr/>
              <a:t>‹#›</a:t>
            </a:fld>
            <a:endParaRPr lang="en-US" sz="1000" b="1">
              <a:solidFill>
                <a:schemeClr val="tx1"/>
              </a:solidFill>
              <a:latin typeface="+mn-lt"/>
            </a:endParaRPr>
          </a:p>
        </p:txBody>
      </p:sp>
      <p:sp>
        <p:nvSpPr>
          <p:cNvPr id="7" name="Footer Placeholder 3"/>
          <p:cNvSpPr>
            <a:spLocks noGrp="1"/>
          </p:cNvSpPr>
          <p:nvPr>
            <p:ph type="ftr" sz="quarter" idx="3"/>
          </p:nvPr>
        </p:nvSpPr>
        <p:spPr>
          <a:xfrm>
            <a:off x="304800" y="6248400"/>
            <a:ext cx="5332413" cy="457200"/>
          </a:xfrm>
          <a:prstGeom prst="rect">
            <a:avLst/>
          </a:prstGeom>
        </p:spPr>
        <p:txBody>
          <a:bodyPr/>
          <a:lstStyle>
            <a:lvl1pPr>
              <a:defRPr smtClean="0"/>
            </a:lvl1pPr>
          </a:lstStyle>
          <a:p>
            <a:r>
              <a:rPr lang="en-US" smtClean="0"/>
              <a:t>CSE 123 – Lecture 16: QoS and 802.11</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3"/>
          <p:cNvSpPr>
            <a:spLocks noGrp="1"/>
          </p:cNvSpPr>
          <p:nvPr>
            <p:ph type="sldNum" sz="quarter" idx="11"/>
          </p:nvPr>
        </p:nvSpPr>
        <p:spPr/>
        <p:txBody>
          <a:bodyPr/>
          <a:lstStyle>
            <a:lvl1pPr>
              <a:defRPr smtClean="0"/>
            </a:lvl1pPr>
          </a:lstStyle>
          <a:p>
            <a:fld id="{83C8815A-B8E5-8A4F-B8B8-69B5FF478331}" type="slidenum">
              <a:rPr lang="en-US"/>
              <a:pPr/>
              <a:t>‹#›</a:t>
            </a:fld>
            <a:endParaRPr lang="en-US" sz="1000" b="1">
              <a:solidFill>
                <a:schemeClr val="tx1"/>
              </a:solidFill>
              <a:latin typeface="+mn-lt"/>
            </a:endParaRPr>
          </a:p>
        </p:txBody>
      </p:sp>
      <p:sp>
        <p:nvSpPr>
          <p:cNvPr id="5" name="Footer Placeholder 3"/>
          <p:cNvSpPr>
            <a:spLocks noGrp="1"/>
          </p:cNvSpPr>
          <p:nvPr>
            <p:ph type="ftr" sz="quarter" idx="3"/>
          </p:nvPr>
        </p:nvSpPr>
        <p:spPr>
          <a:xfrm>
            <a:off x="304800" y="6248400"/>
            <a:ext cx="5332413" cy="457200"/>
          </a:xfrm>
          <a:prstGeom prst="rect">
            <a:avLst/>
          </a:prstGeom>
        </p:spPr>
        <p:txBody>
          <a:bodyPr/>
          <a:lstStyle>
            <a:lvl1pPr>
              <a:defRPr smtClean="0"/>
            </a:lvl1pPr>
          </a:lstStyle>
          <a:p>
            <a:r>
              <a:rPr lang="en-US" smtClean="0"/>
              <a:t>CSE 123 – Lecture 16: QoS and 802.11</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069263"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1529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2500" y="1219200"/>
            <a:ext cx="41529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62500" y="4038600"/>
            <a:ext cx="41529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001000" y="6324600"/>
            <a:ext cx="914400" cy="381000"/>
          </a:xfrm>
        </p:spPr>
        <p:txBody>
          <a:bodyPr/>
          <a:lstStyle>
            <a:lvl1pPr>
              <a:defRPr/>
            </a:lvl1pPr>
          </a:lstStyle>
          <a:p>
            <a:fld id="{27201CC6-B576-4B4A-A2F8-7086DFF45237}" type="slidenum">
              <a:rPr lang="en-US"/>
              <a:pPr/>
              <a:t>‹#›</a:t>
            </a:fld>
            <a:endParaRPr lang="en-US"/>
          </a:p>
        </p:txBody>
      </p:sp>
    </p:spTree>
    <p:extLst>
      <p:ext uri="{BB962C8B-B14F-4D97-AF65-F5344CB8AC3E}">
        <p14:creationId xmlns:p14="http://schemas.microsoft.com/office/powerpoint/2010/main" val="36650355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body" idx="1"/>
          </p:nvPr>
        </p:nvSpPr>
        <p:spPr bwMode="auto">
          <a:xfrm>
            <a:off x="608013" y="1600200"/>
            <a:ext cx="7924800" cy="44196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a:t>Click to edit Master title style</a:t>
            </a:r>
          </a:p>
        </p:txBody>
      </p:sp>
      <p:sp>
        <p:nvSpPr>
          <p:cNvPr id="1036" name="Rectangle 12"/>
          <p:cNvSpPr>
            <a:spLocks noGrp="1" noChangeArrowheads="1"/>
          </p:cNvSpPr>
          <p:nvPr>
            <p:ph type="sldNum" sz="quarter" idx="4"/>
          </p:nvPr>
        </p:nvSpPr>
        <p:spPr bwMode="auto">
          <a:xfrm>
            <a:off x="82296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b="0">
                <a:solidFill>
                  <a:schemeClr val="accent2"/>
                </a:solidFill>
                <a:latin typeface="+mj-lt"/>
              </a:defRPr>
            </a:lvl1pPr>
          </a:lstStyle>
          <a:p>
            <a:fld id="{36C0DA32-C36E-2D4B-8581-9FEBA8A803B3}" type="slidenum">
              <a:rPr lang="en-US"/>
              <a:pPr/>
              <a:t>‹#›</a:t>
            </a:fld>
            <a:endParaRPr lang="en-US" sz="1000"/>
          </a:p>
        </p:txBody>
      </p:sp>
      <p:pic>
        <p:nvPicPr>
          <p:cNvPr id="1039" name="Picture 15" descr="CSELogo_4COnly"/>
          <p:cNvPicPr>
            <a:picLocks noChangeAspect="1" noChangeArrowheads="1"/>
          </p:cNvPicPr>
          <p:nvPr userDrawn="1"/>
        </p:nvPicPr>
        <p:blipFill>
          <a:blip r:embed="rId7"/>
          <a:srcRect/>
          <a:stretch>
            <a:fillRect/>
          </a:stretch>
        </p:blipFill>
        <p:spPr bwMode="auto">
          <a:xfrm>
            <a:off x="7870825" y="249238"/>
            <a:ext cx="904875" cy="955675"/>
          </a:xfrm>
          <a:prstGeom prst="rect">
            <a:avLst/>
          </a:prstGeom>
          <a:noFill/>
        </p:spPr>
      </p:pic>
      <p:sp>
        <p:nvSpPr>
          <p:cNvPr id="1037" name="Line 13"/>
          <p:cNvSpPr>
            <a:spLocks noChangeShapeType="1"/>
          </p:cNvSpPr>
          <p:nvPr/>
        </p:nvSpPr>
        <p:spPr bwMode="auto">
          <a:xfrm>
            <a:off x="0" y="1363663"/>
            <a:ext cx="8305800" cy="0"/>
          </a:xfrm>
          <a:prstGeom prst="line">
            <a:avLst/>
          </a:prstGeom>
          <a:noFill/>
          <a:ln w="44450">
            <a:solidFill>
              <a:srgbClr val="0000FF"/>
            </a:solidFill>
            <a:round/>
            <a:headEnd/>
            <a:tailEnd/>
          </a:ln>
          <a:effectLst>
            <a:outerShdw blurRad="63500" dist="53882" dir="2700000" algn="ctr" rotWithShape="0">
              <a:srgbClr val="333399">
                <a:alpha val="74998"/>
              </a:srgbClr>
            </a:outerShdw>
          </a:effectLst>
        </p:spPr>
        <p:txBody>
          <a:bodyPr wrap="none" anchor="ctr">
            <a:prstTxWarp prst="textNoShape">
              <a:avLst/>
            </a:prstTxWarp>
          </a:bodyPr>
          <a:lstStyle/>
          <a:p>
            <a:endParaRPr lang="en-US"/>
          </a:p>
        </p:txBody>
      </p:sp>
      <p:sp>
        <p:nvSpPr>
          <p:cNvPr id="8" name="Footer Placeholder 3"/>
          <p:cNvSpPr>
            <a:spLocks noGrp="1"/>
          </p:cNvSpPr>
          <p:nvPr>
            <p:ph type="ftr" sz="quarter" idx="3"/>
          </p:nvPr>
        </p:nvSpPr>
        <p:spPr>
          <a:xfrm>
            <a:off x="304800" y="6248400"/>
            <a:ext cx="5332413" cy="457200"/>
          </a:xfrm>
          <a:prstGeom prst="rect">
            <a:avLst/>
          </a:prstGeom>
        </p:spPr>
        <p:txBody>
          <a:bodyPr/>
          <a:lstStyle>
            <a:lvl1pPr>
              <a:defRPr smtClean="0"/>
            </a:lvl1pPr>
          </a:lstStyle>
          <a:p>
            <a:r>
              <a:rPr lang="en-US" smtClean="0"/>
              <a:t>CSE 123 – Lecture 16: QoS and 802.11</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tx1"/>
          </a:solidFill>
          <a:effectLst>
            <a:outerShdw blurRad="38100" dist="38100" dir="2700000" algn="tl">
              <a:srgbClr val="DDDDDD"/>
            </a:outerShdw>
          </a:effectLst>
          <a:latin typeface="+mj-lt"/>
          <a:ea typeface="+mj-ea"/>
          <a:cs typeface="+mj-cs"/>
        </a:defRPr>
      </a:lvl1pPr>
      <a:lvl2pPr algn="l" rtl="0" eaLnBrk="0" fontAlgn="base" hangingPunct="0">
        <a:spcBef>
          <a:spcPct val="0"/>
        </a:spcBef>
        <a:spcAft>
          <a:spcPct val="0"/>
        </a:spcAft>
        <a:defRPr sz="4400">
          <a:solidFill>
            <a:schemeClr val="tx1"/>
          </a:solidFill>
          <a:effectLst>
            <a:outerShdw blurRad="38100" dist="38100" dir="2700000" algn="tl">
              <a:srgbClr val="DDDDDD"/>
            </a:outerShdw>
          </a:effectLst>
          <a:latin typeface="Helvetica" charset="0"/>
        </a:defRPr>
      </a:lvl2pPr>
      <a:lvl3pPr algn="l" rtl="0" eaLnBrk="0" fontAlgn="base" hangingPunct="0">
        <a:spcBef>
          <a:spcPct val="0"/>
        </a:spcBef>
        <a:spcAft>
          <a:spcPct val="0"/>
        </a:spcAft>
        <a:defRPr sz="4400">
          <a:solidFill>
            <a:schemeClr val="tx1"/>
          </a:solidFill>
          <a:effectLst>
            <a:outerShdw blurRad="38100" dist="38100" dir="2700000" algn="tl">
              <a:srgbClr val="DDDDDD"/>
            </a:outerShdw>
          </a:effectLst>
          <a:latin typeface="Helvetica" charset="0"/>
        </a:defRPr>
      </a:lvl3pPr>
      <a:lvl4pPr algn="l" rtl="0" eaLnBrk="0" fontAlgn="base" hangingPunct="0">
        <a:spcBef>
          <a:spcPct val="0"/>
        </a:spcBef>
        <a:spcAft>
          <a:spcPct val="0"/>
        </a:spcAft>
        <a:defRPr sz="4400">
          <a:solidFill>
            <a:schemeClr val="tx1"/>
          </a:solidFill>
          <a:effectLst>
            <a:outerShdw blurRad="38100" dist="38100" dir="2700000" algn="tl">
              <a:srgbClr val="DDDDDD"/>
            </a:outerShdw>
          </a:effectLst>
          <a:latin typeface="Helvetica" charset="0"/>
        </a:defRPr>
      </a:lvl4pPr>
      <a:lvl5pPr algn="l" rtl="0" eaLnBrk="0" fontAlgn="base" hangingPunct="0">
        <a:spcBef>
          <a:spcPct val="0"/>
        </a:spcBef>
        <a:spcAft>
          <a:spcPct val="0"/>
        </a:spcAft>
        <a:defRPr sz="4400">
          <a:solidFill>
            <a:schemeClr val="tx1"/>
          </a:solidFill>
          <a:effectLst>
            <a:outerShdw blurRad="38100" dist="38100" dir="2700000" algn="tl">
              <a:srgbClr val="DDDDDD"/>
            </a:outerShdw>
          </a:effectLst>
          <a:latin typeface="Helvetica" charset="0"/>
        </a:defRPr>
      </a:lvl5pPr>
      <a:lvl6pPr marL="457200" algn="l" rtl="0" eaLnBrk="0" fontAlgn="base" hangingPunct="0">
        <a:spcBef>
          <a:spcPct val="0"/>
        </a:spcBef>
        <a:spcAft>
          <a:spcPct val="0"/>
        </a:spcAft>
        <a:defRPr sz="4400">
          <a:solidFill>
            <a:schemeClr val="tx1"/>
          </a:solidFill>
          <a:effectLst>
            <a:outerShdw blurRad="38100" dist="38100" dir="2700000" algn="tl">
              <a:srgbClr val="DDDDDD"/>
            </a:outerShdw>
          </a:effectLst>
          <a:latin typeface="Helvetica" charset="0"/>
        </a:defRPr>
      </a:lvl6pPr>
      <a:lvl7pPr marL="914400" algn="l" rtl="0" eaLnBrk="0" fontAlgn="base" hangingPunct="0">
        <a:spcBef>
          <a:spcPct val="0"/>
        </a:spcBef>
        <a:spcAft>
          <a:spcPct val="0"/>
        </a:spcAft>
        <a:defRPr sz="4400">
          <a:solidFill>
            <a:schemeClr val="tx1"/>
          </a:solidFill>
          <a:effectLst>
            <a:outerShdw blurRad="38100" dist="38100" dir="2700000" algn="tl">
              <a:srgbClr val="DDDDDD"/>
            </a:outerShdw>
          </a:effectLst>
          <a:latin typeface="Helvetica" charset="0"/>
        </a:defRPr>
      </a:lvl7pPr>
      <a:lvl8pPr marL="1371600" algn="l" rtl="0" eaLnBrk="0" fontAlgn="base" hangingPunct="0">
        <a:spcBef>
          <a:spcPct val="0"/>
        </a:spcBef>
        <a:spcAft>
          <a:spcPct val="0"/>
        </a:spcAft>
        <a:defRPr sz="4400">
          <a:solidFill>
            <a:schemeClr val="tx1"/>
          </a:solidFill>
          <a:effectLst>
            <a:outerShdw blurRad="38100" dist="38100" dir="2700000" algn="tl">
              <a:srgbClr val="DDDDDD"/>
            </a:outerShdw>
          </a:effectLst>
          <a:latin typeface="Helvetica" charset="0"/>
        </a:defRPr>
      </a:lvl8pPr>
      <a:lvl9pPr marL="1828800" algn="l" rtl="0" eaLnBrk="0" fontAlgn="base" hangingPunct="0">
        <a:spcBef>
          <a:spcPct val="0"/>
        </a:spcBef>
        <a:spcAft>
          <a:spcPct val="0"/>
        </a:spcAft>
        <a:defRPr sz="4400">
          <a:solidFill>
            <a:schemeClr val="tx1"/>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20000"/>
        </a:spcBef>
        <a:spcAft>
          <a:spcPct val="0"/>
        </a:spcAft>
        <a:buClr>
          <a:schemeClr val="tx1"/>
        </a:buClr>
        <a:buSzPct val="50000"/>
        <a:buFont typeface="Monotype Sorts" charset="2"/>
        <a:buChar char="l"/>
        <a:defRPr sz="2400">
          <a:solidFill>
            <a:schemeClr val="accent2"/>
          </a:solidFill>
          <a:latin typeface="+mn-lt"/>
          <a:ea typeface="+mn-ea"/>
          <a:cs typeface="+mn-cs"/>
        </a:defRPr>
      </a:lvl1pPr>
      <a:lvl2pPr marL="742950" indent="-285750" algn="l" rtl="0" eaLnBrk="0" fontAlgn="base" hangingPunct="0">
        <a:spcBef>
          <a:spcPct val="20000"/>
        </a:spcBef>
        <a:spcAft>
          <a:spcPct val="0"/>
        </a:spcAft>
        <a:buClr>
          <a:schemeClr val="tx1"/>
        </a:buClr>
        <a:buSzPct val="50000"/>
        <a:buFont typeface="ZapfDingbats" pitchFamily="82" charset="2"/>
        <a:buChar char="u"/>
        <a:defRPr sz="2000">
          <a:solidFill>
            <a:schemeClr val="accent2"/>
          </a:solidFill>
          <a:latin typeface="+mn-lt"/>
          <a:ea typeface="ＭＳ Ｐゴシック" charset="-128"/>
        </a:defRPr>
      </a:lvl2pPr>
      <a:lvl3pPr marL="1143000" indent="-228600" algn="l" rtl="0" eaLnBrk="0" fontAlgn="base" hangingPunct="0">
        <a:spcBef>
          <a:spcPct val="20000"/>
        </a:spcBef>
        <a:spcAft>
          <a:spcPct val="0"/>
        </a:spcAft>
        <a:buClr>
          <a:schemeClr val="tx1"/>
        </a:buClr>
        <a:buChar char="»"/>
        <a:defRPr>
          <a:solidFill>
            <a:schemeClr val="accent2"/>
          </a:solidFill>
          <a:latin typeface="+mn-lt"/>
          <a:ea typeface="ＭＳ Ｐゴシック" charset="-128"/>
        </a:defRPr>
      </a:lvl3pPr>
      <a:lvl4pPr marL="1600200" indent="-228600" algn="l" rtl="0" eaLnBrk="0" fontAlgn="base" hangingPunct="0">
        <a:spcBef>
          <a:spcPct val="20000"/>
        </a:spcBef>
        <a:spcAft>
          <a:spcPct val="0"/>
        </a:spcAft>
        <a:buClr>
          <a:schemeClr val="tx1"/>
        </a:buClr>
        <a:buSzPct val="50000"/>
        <a:buFont typeface="Monotype Sorts" charset="2"/>
        <a:buChar char="n"/>
        <a:defRPr sz="1600">
          <a:solidFill>
            <a:schemeClr val="accent2"/>
          </a:solidFill>
          <a:latin typeface="+mn-lt"/>
          <a:ea typeface="ＭＳ Ｐゴシック" charset="-128"/>
        </a:defRPr>
      </a:lvl4pPr>
      <a:lvl5pPr marL="2057400" indent="-228600" algn="l" rtl="0" eaLnBrk="0" fontAlgn="base" hangingPunct="0">
        <a:spcBef>
          <a:spcPct val="20000"/>
        </a:spcBef>
        <a:spcAft>
          <a:spcPct val="0"/>
        </a:spcAft>
        <a:buClr>
          <a:schemeClr val="tx1"/>
        </a:buClr>
        <a:buSzPct val="50000"/>
        <a:buFont typeface="Monotype Sorts" charset="2"/>
        <a:buChar char="l"/>
        <a:defRPr sz="1600">
          <a:solidFill>
            <a:schemeClr val="accent2"/>
          </a:solidFill>
          <a:latin typeface="+mn-lt"/>
          <a:ea typeface="ＭＳ Ｐゴシック" charset="-128"/>
        </a:defRPr>
      </a:lvl5pPr>
      <a:lvl6pPr marL="2514600" indent="-228600" algn="l" rtl="0" eaLnBrk="0" fontAlgn="base" hangingPunct="0">
        <a:spcBef>
          <a:spcPct val="20000"/>
        </a:spcBef>
        <a:spcAft>
          <a:spcPct val="0"/>
        </a:spcAft>
        <a:buClr>
          <a:schemeClr val="tx1"/>
        </a:buClr>
        <a:buSzPct val="50000"/>
        <a:buFont typeface="Monotype Sorts" charset="2"/>
        <a:buChar char="l"/>
        <a:defRPr sz="1600">
          <a:solidFill>
            <a:schemeClr val="accent2"/>
          </a:solidFill>
          <a:latin typeface="+mn-lt"/>
          <a:ea typeface="ＭＳ Ｐゴシック" charset="-128"/>
        </a:defRPr>
      </a:lvl6pPr>
      <a:lvl7pPr marL="2971800" indent="-228600" algn="l" rtl="0" eaLnBrk="0" fontAlgn="base" hangingPunct="0">
        <a:spcBef>
          <a:spcPct val="20000"/>
        </a:spcBef>
        <a:spcAft>
          <a:spcPct val="0"/>
        </a:spcAft>
        <a:buClr>
          <a:schemeClr val="tx1"/>
        </a:buClr>
        <a:buSzPct val="50000"/>
        <a:buFont typeface="Monotype Sorts" charset="2"/>
        <a:buChar char="l"/>
        <a:defRPr sz="1600">
          <a:solidFill>
            <a:schemeClr val="accent2"/>
          </a:solidFill>
          <a:latin typeface="+mn-lt"/>
          <a:ea typeface="ＭＳ Ｐゴシック" charset="-128"/>
        </a:defRPr>
      </a:lvl7pPr>
      <a:lvl8pPr marL="3429000" indent="-228600" algn="l" rtl="0" eaLnBrk="0" fontAlgn="base" hangingPunct="0">
        <a:spcBef>
          <a:spcPct val="20000"/>
        </a:spcBef>
        <a:spcAft>
          <a:spcPct val="0"/>
        </a:spcAft>
        <a:buClr>
          <a:schemeClr val="tx1"/>
        </a:buClr>
        <a:buSzPct val="50000"/>
        <a:buFont typeface="Monotype Sorts" charset="2"/>
        <a:buChar char="l"/>
        <a:defRPr sz="1600">
          <a:solidFill>
            <a:schemeClr val="accent2"/>
          </a:solidFill>
          <a:latin typeface="+mn-lt"/>
          <a:ea typeface="ＭＳ Ｐゴシック" charset="-128"/>
        </a:defRPr>
      </a:lvl8pPr>
      <a:lvl9pPr marL="3886200" indent="-228600" algn="l" rtl="0" eaLnBrk="0" fontAlgn="base" hangingPunct="0">
        <a:spcBef>
          <a:spcPct val="20000"/>
        </a:spcBef>
        <a:spcAft>
          <a:spcPct val="0"/>
        </a:spcAft>
        <a:buClr>
          <a:schemeClr val="tx1"/>
        </a:buClr>
        <a:buSzPct val="50000"/>
        <a:buFont typeface="Monotype Sorts" charset="2"/>
        <a:buChar char="l"/>
        <a:defRPr sz="1600">
          <a:solidFill>
            <a:schemeClr val="accent2"/>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Grp="1" noChangeArrowheads="1"/>
          </p:cNvSpPr>
          <p:nvPr>
            <p:ph type="subTitle" idx="1"/>
          </p:nvPr>
        </p:nvSpPr>
        <p:spPr>
          <a:xfrm>
            <a:off x="2133600" y="3317875"/>
            <a:ext cx="6400800" cy="1752600"/>
          </a:xfrm>
        </p:spPr>
        <p:txBody>
          <a:bodyPr/>
          <a:lstStyle/>
          <a:p>
            <a:pPr algn="r"/>
            <a:r>
              <a:rPr lang="en-US" dirty="0" smtClean="0"/>
              <a:t>CS 118: Computer Networks</a:t>
            </a:r>
          </a:p>
          <a:p>
            <a:pPr algn="r"/>
            <a:r>
              <a:rPr lang="en-US" dirty="0" smtClean="0"/>
              <a:t>George Varghese</a:t>
            </a:r>
          </a:p>
          <a:p>
            <a:pPr algn="r"/>
            <a:r>
              <a:rPr lang="en-US" dirty="0" smtClean="0"/>
              <a:t>          </a:t>
            </a:r>
            <a:endParaRPr lang="en-US" dirty="0"/>
          </a:p>
        </p:txBody>
      </p:sp>
      <p:sp>
        <p:nvSpPr>
          <p:cNvPr id="17412" name="Rectangle 4"/>
          <p:cNvSpPr>
            <a:spLocks noGrp="1" noChangeArrowheads="1"/>
          </p:cNvSpPr>
          <p:nvPr>
            <p:ph type="ctrTitle"/>
          </p:nvPr>
        </p:nvSpPr>
        <p:spPr>
          <a:xfrm>
            <a:off x="577202" y="858287"/>
            <a:ext cx="8361524" cy="1772946"/>
          </a:xfrm>
        </p:spPr>
        <p:txBody>
          <a:bodyPr/>
          <a:lstStyle/>
          <a:p>
            <a:r>
              <a:rPr lang="en-US" dirty="0" smtClean="0">
                <a:solidFill>
                  <a:srgbClr val="0000FF"/>
                </a:solidFill>
              </a:rPr>
              <a:t/>
            </a:r>
            <a:br>
              <a:rPr lang="en-US" dirty="0" smtClean="0">
                <a:solidFill>
                  <a:srgbClr val="0000FF"/>
                </a:solidFill>
              </a:rPr>
            </a:br>
            <a:r>
              <a:rPr lang="en-US" dirty="0" smtClean="0"/>
              <a:t>Designing Protocols</a:t>
            </a:r>
            <a:endParaRPr lang="en-US" dirty="0"/>
          </a:p>
        </p:txBody>
      </p:sp>
      <p:sp>
        <p:nvSpPr>
          <p:cNvPr id="17423" name="Rectangle 15"/>
          <p:cNvSpPr>
            <a:spLocks noChangeArrowheads="1"/>
          </p:cNvSpPr>
          <p:nvPr/>
        </p:nvSpPr>
        <p:spPr bwMode="auto">
          <a:xfrm>
            <a:off x="6181725" y="6007100"/>
            <a:ext cx="2643188" cy="381000"/>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Mechanisms</a:t>
            </a:r>
            <a:endParaRPr lang="en-US" dirty="0"/>
          </a:p>
        </p:txBody>
      </p:sp>
      <p:sp>
        <p:nvSpPr>
          <p:cNvPr id="3" name="Content Placeholder 2"/>
          <p:cNvSpPr>
            <a:spLocks noGrp="1"/>
          </p:cNvSpPr>
          <p:nvPr>
            <p:ph idx="1"/>
          </p:nvPr>
        </p:nvSpPr>
        <p:spPr>
          <a:xfrm>
            <a:off x="608013" y="1600200"/>
            <a:ext cx="8019520" cy="4360333"/>
          </a:xfrm>
        </p:spPr>
        <p:txBody>
          <a:bodyPr/>
          <a:lstStyle/>
          <a:p>
            <a:r>
              <a:rPr lang="en-US" dirty="0" smtClean="0">
                <a:solidFill>
                  <a:srgbClr val="0000FF"/>
                </a:solidFill>
              </a:rPr>
              <a:t>Asynchrony</a:t>
            </a:r>
            <a:r>
              <a:rPr lang="en-US" dirty="0" smtClean="0">
                <a:solidFill>
                  <a:srgbClr val="0000FF"/>
                </a:solidFill>
              </a:rPr>
              <a:t>:</a:t>
            </a:r>
            <a:r>
              <a:rPr lang="en-US" dirty="0" smtClean="0"/>
              <a:t> Cues like transitions, flags, </a:t>
            </a:r>
            <a:r>
              <a:rPr lang="en-US" dirty="0" err="1" smtClean="0"/>
              <a:t>acks</a:t>
            </a:r>
            <a:r>
              <a:rPr lang="en-US" dirty="0" smtClean="0"/>
              <a:t>, sequence numbers</a:t>
            </a:r>
            <a:endParaRPr lang="en-US" dirty="0" smtClean="0">
              <a:solidFill>
                <a:srgbClr val="0000FF"/>
              </a:solidFill>
            </a:endParaRPr>
          </a:p>
          <a:p>
            <a:r>
              <a:rPr lang="en-US" dirty="0" smtClean="0">
                <a:solidFill>
                  <a:srgbClr val="0000FF"/>
                </a:solidFill>
              </a:rPr>
              <a:t>Loss</a:t>
            </a:r>
            <a:r>
              <a:rPr lang="en-US" dirty="0" smtClean="0">
                <a:solidFill>
                  <a:srgbClr val="0000FF"/>
                </a:solidFill>
              </a:rPr>
              <a:t>:</a:t>
            </a:r>
            <a:r>
              <a:rPr lang="en-US" dirty="0" smtClean="0">
                <a:solidFill>
                  <a:schemeClr val="accent6"/>
                </a:solidFill>
              </a:rPr>
              <a:t> Retransmission</a:t>
            </a:r>
            <a:endParaRPr lang="en-US" dirty="0" smtClean="0">
              <a:solidFill>
                <a:srgbClr val="FF0000"/>
              </a:solidFill>
            </a:endParaRPr>
          </a:p>
          <a:p>
            <a:r>
              <a:rPr lang="en-US" dirty="0" smtClean="0">
                <a:solidFill>
                  <a:srgbClr val="0000FF"/>
                </a:solidFill>
              </a:rPr>
              <a:t>Reordering</a:t>
            </a:r>
            <a:r>
              <a:rPr lang="en-US" dirty="0" smtClean="0">
                <a:solidFill>
                  <a:srgbClr val="0000FF"/>
                </a:solidFill>
              </a:rPr>
              <a:t>: </a:t>
            </a:r>
            <a:r>
              <a:rPr lang="en-US" dirty="0" smtClean="0">
                <a:solidFill>
                  <a:schemeClr val="accent6"/>
                </a:solidFill>
              </a:rPr>
              <a:t>Sequence numbers</a:t>
            </a:r>
            <a:endParaRPr lang="en-US" dirty="0" smtClean="0">
              <a:solidFill>
                <a:srgbClr val="FF0000"/>
              </a:solidFill>
            </a:endParaRPr>
          </a:p>
          <a:p>
            <a:r>
              <a:rPr lang="en-US" dirty="0" smtClean="0">
                <a:solidFill>
                  <a:srgbClr val="0000FF"/>
                </a:solidFill>
              </a:rPr>
              <a:t>Nodes Crash</a:t>
            </a:r>
            <a:r>
              <a:rPr lang="en-US" dirty="0" smtClean="0">
                <a:solidFill>
                  <a:srgbClr val="0000FF"/>
                </a:solidFill>
              </a:rPr>
              <a:t>: </a:t>
            </a:r>
            <a:r>
              <a:rPr lang="en-US" dirty="0" smtClean="0">
                <a:solidFill>
                  <a:schemeClr val="accent6"/>
                </a:solidFill>
              </a:rPr>
              <a:t>Time outs, </a:t>
            </a:r>
            <a:r>
              <a:rPr lang="en-US" dirty="0" err="1" smtClean="0">
                <a:solidFill>
                  <a:schemeClr val="accent6"/>
                </a:solidFill>
              </a:rPr>
              <a:t>nonces</a:t>
            </a:r>
            <a:endParaRPr lang="en-US" dirty="0" smtClean="0">
              <a:solidFill>
                <a:schemeClr val="accent6"/>
              </a:solidFill>
            </a:endParaRPr>
          </a:p>
          <a:p>
            <a:r>
              <a:rPr lang="en-US" dirty="0" smtClean="0">
                <a:solidFill>
                  <a:srgbClr val="0000FF"/>
                </a:solidFill>
              </a:rPr>
              <a:t>Link Crashes</a:t>
            </a:r>
            <a:r>
              <a:rPr lang="en-US" dirty="0" smtClean="0">
                <a:solidFill>
                  <a:srgbClr val="0000FF"/>
                </a:solidFill>
              </a:rPr>
              <a:t>: </a:t>
            </a:r>
            <a:r>
              <a:rPr lang="en-US" dirty="0" smtClean="0">
                <a:solidFill>
                  <a:schemeClr val="accent6"/>
                </a:solidFill>
              </a:rPr>
              <a:t>Hellos, time outs</a:t>
            </a:r>
            <a:endParaRPr lang="en-US" dirty="0" smtClean="0">
              <a:solidFill>
                <a:schemeClr val="accent6"/>
              </a:solidFill>
            </a:endParaRPr>
          </a:p>
          <a:p>
            <a:r>
              <a:rPr lang="en-US" dirty="0" smtClean="0">
                <a:solidFill>
                  <a:srgbClr val="0000FF"/>
                </a:solidFill>
              </a:rPr>
              <a:t>Getting started</a:t>
            </a:r>
            <a:r>
              <a:rPr lang="en-US" dirty="0" smtClean="0">
                <a:solidFill>
                  <a:srgbClr val="0000FF"/>
                </a:solidFill>
              </a:rPr>
              <a:t>: </a:t>
            </a:r>
            <a:r>
              <a:rPr lang="en-US" dirty="0" smtClean="0">
                <a:solidFill>
                  <a:schemeClr val="accent6"/>
                </a:solidFill>
              </a:rPr>
              <a:t>NVRAM, clocks, </a:t>
            </a:r>
            <a:r>
              <a:rPr lang="en-US" dirty="0" err="1" smtClean="0">
                <a:solidFill>
                  <a:schemeClr val="accent6"/>
                </a:solidFill>
              </a:rPr>
              <a:t>nonces</a:t>
            </a:r>
            <a:endParaRPr lang="en-US" dirty="0">
              <a:solidFill>
                <a:schemeClr val="accent6"/>
              </a:solidFill>
            </a:endParaRPr>
          </a:p>
          <a:p>
            <a:endParaRPr lang="en-US" dirty="0" smtClean="0">
              <a:solidFill>
                <a:schemeClr val="accent6"/>
              </a:solidFill>
            </a:endParaRPr>
          </a:p>
        </p:txBody>
      </p:sp>
      <p:sp>
        <p:nvSpPr>
          <p:cNvPr id="5" name="Slide Number Placeholder 4"/>
          <p:cNvSpPr>
            <a:spLocks noGrp="1"/>
          </p:cNvSpPr>
          <p:nvPr>
            <p:ph type="sldNum" sz="quarter" idx="11"/>
          </p:nvPr>
        </p:nvSpPr>
        <p:spPr/>
        <p:txBody>
          <a:bodyPr/>
          <a:lstStyle/>
          <a:p>
            <a:fld id="{603FE706-B21F-114E-8808-5DBE0296B0E8}" type="slidenum">
              <a:rPr lang="en-US" smtClean="0"/>
              <a:pPr/>
              <a:t>10</a:t>
            </a:fld>
            <a:endParaRPr lang="en-US" sz="1000" b="1">
              <a:solidFill>
                <a:schemeClr val="tx1"/>
              </a:solidFill>
              <a:latin typeface="+mn-lt"/>
            </a:endParaRPr>
          </a:p>
        </p:txBody>
      </p:sp>
    </p:spTree>
    <p:extLst>
      <p:ext uri="{BB962C8B-B14F-4D97-AF65-F5344CB8AC3E}">
        <p14:creationId xmlns:p14="http://schemas.microsoft.com/office/powerpoint/2010/main" val="2898171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t>Part </a:t>
            </a:r>
            <a:r>
              <a:rPr lang="en-US" dirty="0"/>
              <a:t>3</a:t>
            </a:r>
            <a:r>
              <a:rPr lang="en-US" dirty="0" smtClean="0"/>
              <a:t>: Removing Protocol Assumptions</a:t>
            </a:r>
            <a:r>
              <a:rPr lang="en-US" dirty="0" smtClean="0">
                <a:sym typeface="Wingdings" panose="05000000000000000000" pitchFamily="2" charset="2"/>
              </a:rPr>
              <a:t> Clean designs</a:t>
            </a:r>
            <a:endParaRPr lang="en-US" dirty="0"/>
          </a:p>
        </p:txBody>
      </p:sp>
    </p:spTree>
    <p:extLst>
      <p:ext uri="{BB962C8B-B14F-4D97-AF65-F5344CB8AC3E}">
        <p14:creationId xmlns:p14="http://schemas.microsoft.com/office/powerpoint/2010/main" val="881742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Stock Broadcast</a:t>
            </a:r>
            <a:endParaRPr lang="en-US" dirty="0"/>
          </a:p>
        </p:txBody>
      </p:sp>
      <p:sp>
        <p:nvSpPr>
          <p:cNvPr id="3" name="Content Placeholder 2"/>
          <p:cNvSpPr>
            <a:spLocks noGrp="1"/>
          </p:cNvSpPr>
          <p:nvPr>
            <p:ph idx="1"/>
          </p:nvPr>
        </p:nvSpPr>
        <p:spPr>
          <a:xfrm>
            <a:off x="608013" y="1600200"/>
            <a:ext cx="8019520" cy="4360333"/>
          </a:xfrm>
        </p:spPr>
        <p:txBody>
          <a:bodyPr/>
          <a:lstStyle/>
          <a:p>
            <a:r>
              <a:rPr lang="en-US" dirty="0" smtClean="0">
                <a:solidFill>
                  <a:srgbClr val="0000FF"/>
                </a:solidFill>
              </a:rPr>
              <a:t>Asynchrony</a:t>
            </a:r>
            <a:r>
              <a:rPr lang="en-US" dirty="0" smtClean="0">
                <a:solidFill>
                  <a:srgbClr val="0000FF"/>
                </a:solidFill>
              </a:rPr>
              <a:t>: ?</a:t>
            </a:r>
            <a:endParaRPr lang="en-US" dirty="0" smtClean="0">
              <a:solidFill>
                <a:srgbClr val="0000FF"/>
              </a:solidFill>
            </a:endParaRPr>
          </a:p>
          <a:p>
            <a:endParaRPr lang="en-US" dirty="0" smtClean="0">
              <a:solidFill>
                <a:schemeClr val="accent6"/>
              </a:solidFill>
            </a:endParaRPr>
          </a:p>
        </p:txBody>
      </p:sp>
      <p:sp>
        <p:nvSpPr>
          <p:cNvPr id="5" name="Slide Number Placeholder 4"/>
          <p:cNvSpPr>
            <a:spLocks noGrp="1"/>
          </p:cNvSpPr>
          <p:nvPr>
            <p:ph type="sldNum" sz="quarter" idx="11"/>
          </p:nvPr>
        </p:nvSpPr>
        <p:spPr/>
        <p:txBody>
          <a:bodyPr/>
          <a:lstStyle/>
          <a:p>
            <a:fld id="{603FE706-B21F-114E-8808-5DBE0296B0E8}" type="slidenum">
              <a:rPr lang="en-US" smtClean="0"/>
              <a:pPr/>
              <a:t>12</a:t>
            </a:fld>
            <a:endParaRPr lang="en-US" sz="1000" b="1">
              <a:solidFill>
                <a:schemeClr val="tx1"/>
              </a:solidFill>
              <a:latin typeface="+mn-lt"/>
            </a:endParaRPr>
          </a:p>
        </p:txBody>
      </p:sp>
    </p:spTree>
    <p:extLst>
      <p:ext uri="{BB962C8B-B14F-4D97-AF65-F5344CB8AC3E}">
        <p14:creationId xmlns:p14="http://schemas.microsoft.com/office/powerpoint/2010/main" val="3266756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DNS over UDP?</a:t>
            </a:r>
            <a:endParaRPr lang="en-US" dirty="0"/>
          </a:p>
        </p:txBody>
      </p:sp>
      <p:sp>
        <p:nvSpPr>
          <p:cNvPr id="3" name="Content Placeholder 2"/>
          <p:cNvSpPr>
            <a:spLocks noGrp="1"/>
          </p:cNvSpPr>
          <p:nvPr>
            <p:ph idx="1"/>
          </p:nvPr>
        </p:nvSpPr>
        <p:spPr>
          <a:xfrm>
            <a:off x="608013" y="1600200"/>
            <a:ext cx="8019520" cy="4360333"/>
          </a:xfrm>
        </p:spPr>
        <p:txBody>
          <a:bodyPr/>
          <a:lstStyle/>
          <a:p>
            <a:r>
              <a:rPr lang="en-US" dirty="0" smtClean="0">
                <a:solidFill>
                  <a:srgbClr val="0000FF"/>
                </a:solidFill>
              </a:rPr>
              <a:t>Reliability: ?</a:t>
            </a:r>
          </a:p>
          <a:p>
            <a:endParaRPr lang="en-US" dirty="0" smtClean="0">
              <a:solidFill>
                <a:schemeClr val="accent6"/>
              </a:solidFill>
            </a:endParaRPr>
          </a:p>
        </p:txBody>
      </p:sp>
      <p:sp>
        <p:nvSpPr>
          <p:cNvPr id="5" name="Slide Number Placeholder 4"/>
          <p:cNvSpPr>
            <a:spLocks noGrp="1"/>
          </p:cNvSpPr>
          <p:nvPr>
            <p:ph type="sldNum" sz="quarter" idx="11"/>
          </p:nvPr>
        </p:nvSpPr>
        <p:spPr/>
        <p:txBody>
          <a:bodyPr/>
          <a:lstStyle/>
          <a:p>
            <a:fld id="{603FE706-B21F-114E-8808-5DBE0296B0E8}" type="slidenum">
              <a:rPr lang="en-US" smtClean="0"/>
              <a:pPr/>
              <a:t>13</a:t>
            </a:fld>
            <a:endParaRPr lang="en-US" sz="1000" b="1">
              <a:solidFill>
                <a:schemeClr val="tx1"/>
              </a:solidFill>
              <a:latin typeface="+mn-lt"/>
            </a:endParaRPr>
          </a:p>
        </p:txBody>
      </p:sp>
    </p:spTree>
    <p:extLst>
      <p:ext uri="{BB962C8B-B14F-4D97-AF65-F5344CB8AC3E}">
        <p14:creationId xmlns:p14="http://schemas.microsoft.com/office/powerpoint/2010/main" val="2764894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a:t>
            </a:r>
            <a:r>
              <a:rPr lang="en-US" dirty="0" err="1" smtClean="0"/>
              <a:t>Radia</a:t>
            </a:r>
            <a:endParaRPr lang="en-US" dirty="0"/>
          </a:p>
        </p:txBody>
      </p:sp>
      <p:sp>
        <p:nvSpPr>
          <p:cNvPr id="3" name="Content Placeholder 2"/>
          <p:cNvSpPr>
            <a:spLocks noGrp="1"/>
          </p:cNvSpPr>
          <p:nvPr>
            <p:ph idx="1"/>
          </p:nvPr>
        </p:nvSpPr>
        <p:spPr>
          <a:xfrm>
            <a:off x="608013" y="1600200"/>
            <a:ext cx="8019520" cy="4360333"/>
          </a:xfrm>
        </p:spPr>
        <p:txBody>
          <a:bodyPr/>
          <a:lstStyle/>
          <a:p>
            <a:r>
              <a:rPr lang="en-US" dirty="0" smtClean="0">
                <a:solidFill>
                  <a:srgbClr val="0000FF"/>
                </a:solidFill>
              </a:rPr>
              <a:t>Addressing:</a:t>
            </a:r>
          </a:p>
          <a:p>
            <a:r>
              <a:rPr lang="en-US" dirty="0">
                <a:solidFill>
                  <a:schemeClr val="tx1"/>
                </a:solidFill>
              </a:rPr>
              <a:t>Does a small IPV4 address require new mechanisms for address assignment (DHCP), a way to cope (NAT), and a whole larger address space (IPV6)</a:t>
            </a:r>
          </a:p>
          <a:p>
            <a:r>
              <a:rPr lang="en-US" dirty="0">
                <a:solidFill>
                  <a:srgbClr val="0000FF"/>
                </a:solidFill>
              </a:rPr>
              <a:t>Let’s hear from </a:t>
            </a:r>
            <a:r>
              <a:rPr lang="en-US" dirty="0" err="1">
                <a:solidFill>
                  <a:srgbClr val="0000FF"/>
                </a:solidFill>
              </a:rPr>
              <a:t>Radia</a:t>
            </a:r>
            <a:endParaRPr lang="en-US" dirty="0">
              <a:solidFill>
                <a:srgbClr val="0000FF"/>
              </a:solidFill>
            </a:endParaRPr>
          </a:p>
          <a:p>
            <a:r>
              <a:rPr lang="en-US" dirty="0" smtClean="0">
                <a:solidFill>
                  <a:srgbClr val="0000FF"/>
                </a:solidFill>
              </a:rPr>
              <a:t>Bottom line: </a:t>
            </a:r>
            <a:r>
              <a:rPr lang="en-US" dirty="0" smtClean="0">
                <a:solidFill>
                  <a:schemeClr val="tx1"/>
                </a:solidFill>
              </a:rPr>
              <a:t>CLNP is a way of combining the best of IP (prefixes, hierarchy) with uniqueness of Ethernet.  So the “new proposed Internet” address would be 14 bytes of cloud specific prefix and 6 bytes of your Ethernet address as low order bytes to get a 20 byte address </a:t>
            </a:r>
            <a:endParaRPr lang="en-US" dirty="0" smtClean="0">
              <a:solidFill>
                <a:schemeClr val="tx1"/>
              </a:solidFill>
            </a:endParaRPr>
          </a:p>
          <a:p>
            <a:endParaRPr lang="en-US" dirty="0" smtClean="0">
              <a:solidFill>
                <a:schemeClr val="tx1"/>
              </a:solidFill>
            </a:endParaRPr>
          </a:p>
        </p:txBody>
      </p:sp>
      <p:sp>
        <p:nvSpPr>
          <p:cNvPr id="5" name="Slide Number Placeholder 4"/>
          <p:cNvSpPr>
            <a:spLocks noGrp="1"/>
          </p:cNvSpPr>
          <p:nvPr>
            <p:ph type="sldNum" sz="quarter" idx="11"/>
          </p:nvPr>
        </p:nvSpPr>
        <p:spPr/>
        <p:txBody>
          <a:bodyPr/>
          <a:lstStyle/>
          <a:p>
            <a:fld id="{603FE706-B21F-114E-8808-5DBE0296B0E8}" type="slidenum">
              <a:rPr lang="en-US" smtClean="0"/>
              <a:pPr/>
              <a:t>14</a:t>
            </a:fld>
            <a:endParaRPr lang="en-US" sz="1000" b="1">
              <a:solidFill>
                <a:schemeClr val="tx1"/>
              </a:solidFill>
              <a:latin typeface="+mn-lt"/>
            </a:endParaRPr>
          </a:p>
        </p:txBody>
      </p:sp>
    </p:spTree>
    <p:extLst>
      <p:ext uri="{BB962C8B-B14F-4D97-AF65-F5344CB8AC3E}">
        <p14:creationId xmlns:p14="http://schemas.microsoft.com/office/powerpoint/2010/main" val="1158708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CLNP would finesse things</a:t>
            </a:r>
            <a:endParaRPr lang="en-US" dirty="0"/>
          </a:p>
        </p:txBody>
      </p:sp>
      <p:sp>
        <p:nvSpPr>
          <p:cNvPr id="3" name="Content Placeholder 2"/>
          <p:cNvSpPr>
            <a:spLocks noGrp="1"/>
          </p:cNvSpPr>
          <p:nvPr>
            <p:ph idx="1"/>
          </p:nvPr>
        </p:nvSpPr>
        <p:spPr>
          <a:xfrm>
            <a:off x="608013" y="1600200"/>
            <a:ext cx="8019520" cy="4360333"/>
          </a:xfrm>
        </p:spPr>
        <p:txBody>
          <a:bodyPr/>
          <a:lstStyle/>
          <a:p>
            <a:r>
              <a:rPr lang="en-US" dirty="0" smtClean="0">
                <a:solidFill>
                  <a:srgbClr val="0000FF"/>
                </a:solidFill>
              </a:rPr>
              <a:t>DHCP: </a:t>
            </a:r>
            <a:r>
              <a:rPr lang="en-US" dirty="0" smtClean="0">
                <a:solidFill>
                  <a:schemeClr val="tx1"/>
                </a:solidFill>
              </a:rPr>
              <a:t>No need for a server as when you move within an organization your network address stays same.  When you go to new “cloud” you ask cloud for its 14 byte prefix and stick your Ethernet address at end</a:t>
            </a:r>
            <a:endParaRPr lang="en-US" dirty="0">
              <a:solidFill>
                <a:srgbClr val="0000FF"/>
              </a:solidFill>
            </a:endParaRPr>
          </a:p>
          <a:p>
            <a:r>
              <a:rPr lang="en-US" dirty="0" smtClean="0">
                <a:solidFill>
                  <a:srgbClr val="0000FF"/>
                </a:solidFill>
              </a:rPr>
              <a:t>NAT: </a:t>
            </a:r>
            <a:r>
              <a:rPr lang="en-US" dirty="0" smtClean="0">
                <a:solidFill>
                  <a:schemeClr val="tx1"/>
                </a:solidFill>
              </a:rPr>
              <a:t>No need as there are plentiful addresses (20 bytes)</a:t>
            </a:r>
          </a:p>
          <a:p>
            <a:r>
              <a:rPr lang="en-US" dirty="0" smtClean="0">
                <a:solidFill>
                  <a:srgbClr val="0000FF"/>
                </a:solidFill>
              </a:rPr>
              <a:t>IPv6: </a:t>
            </a:r>
            <a:r>
              <a:rPr lang="en-US" dirty="0" smtClean="0">
                <a:solidFill>
                  <a:schemeClr val="tx1"/>
                </a:solidFill>
              </a:rPr>
              <a:t>No need as its only 12 byte addresses</a:t>
            </a:r>
          </a:p>
          <a:p>
            <a:r>
              <a:rPr lang="en-US" dirty="0" smtClean="0">
                <a:solidFill>
                  <a:schemeClr val="tx1"/>
                </a:solidFill>
              </a:rPr>
              <a:t>But to be fair DHCP and NAT have some security advantages and our Internet still works: Facebook, Uber, remote banking: what would we be without the Internet with all its warts and flows </a:t>
            </a:r>
          </a:p>
        </p:txBody>
      </p:sp>
      <p:sp>
        <p:nvSpPr>
          <p:cNvPr id="5" name="Slide Number Placeholder 4"/>
          <p:cNvSpPr>
            <a:spLocks noGrp="1"/>
          </p:cNvSpPr>
          <p:nvPr>
            <p:ph type="sldNum" sz="quarter" idx="11"/>
          </p:nvPr>
        </p:nvSpPr>
        <p:spPr/>
        <p:txBody>
          <a:bodyPr/>
          <a:lstStyle/>
          <a:p>
            <a:fld id="{603FE706-B21F-114E-8808-5DBE0296B0E8}" type="slidenum">
              <a:rPr lang="en-US" smtClean="0"/>
              <a:pPr/>
              <a:t>15</a:t>
            </a:fld>
            <a:endParaRPr lang="en-US" sz="1000" b="1">
              <a:solidFill>
                <a:schemeClr val="tx1"/>
              </a:solidFill>
              <a:latin typeface="+mn-lt"/>
            </a:endParaRPr>
          </a:p>
        </p:txBody>
      </p:sp>
    </p:spTree>
    <p:extLst>
      <p:ext uri="{BB962C8B-B14F-4D97-AF65-F5344CB8AC3E}">
        <p14:creationId xmlns:p14="http://schemas.microsoft.com/office/powerpoint/2010/main" val="2135376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a:xfrm>
            <a:off x="698499" y="755650"/>
            <a:ext cx="7954433" cy="1970617"/>
          </a:xfrm>
        </p:spPr>
        <p:txBody>
          <a:bodyPr/>
          <a:lstStyle/>
          <a:p>
            <a:r>
              <a:rPr lang="en-US" dirty="0" smtClean="0"/>
              <a:t>Part 1</a:t>
            </a:r>
            <a:r>
              <a:rPr lang="en-US" dirty="0" smtClean="0"/>
              <a:t>: Common system issues</a:t>
            </a:r>
            <a:endParaRPr lang="en-US" dirty="0"/>
          </a:p>
        </p:txBody>
      </p:sp>
    </p:spTree>
    <p:extLst>
      <p:ext uri="{BB962C8B-B14F-4D97-AF65-F5344CB8AC3E}">
        <p14:creationId xmlns:p14="http://schemas.microsoft.com/office/powerpoint/2010/main" val="170961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design choices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Naming:</a:t>
            </a:r>
            <a:r>
              <a:rPr lang="en-US" dirty="0" smtClean="0"/>
              <a:t>  </a:t>
            </a:r>
            <a:r>
              <a:rPr lang="en-US" dirty="0" smtClean="0"/>
              <a:t>VM address, page tables (OS), relational table names (databases)</a:t>
            </a:r>
            <a:endParaRPr lang="en-US" dirty="0" smtClean="0"/>
          </a:p>
          <a:p>
            <a:r>
              <a:rPr lang="en-US" dirty="0" smtClean="0">
                <a:solidFill>
                  <a:srgbClr val="FF0000"/>
                </a:solidFill>
              </a:rPr>
              <a:t>Synchronization: </a:t>
            </a:r>
            <a:r>
              <a:rPr lang="en-US" dirty="0" smtClean="0"/>
              <a:t>locking and interrupt handling (OS), transaction serialization (databases)</a:t>
            </a:r>
          </a:p>
          <a:p>
            <a:r>
              <a:rPr lang="en-US" dirty="0">
                <a:solidFill>
                  <a:srgbClr val="FF0000"/>
                </a:solidFill>
              </a:rPr>
              <a:t>Resource allocation: </a:t>
            </a:r>
            <a:r>
              <a:rPr lang="en-US" dirty="0"/>
              <a:t>time sharing (OS), </a:t>
            </a:r>
            <a:r>
              <a:rPr lang="en-US" dirty="0" smtClean="0"/>
              <a:t>handling concurrent transactions (databases)</a:t>
            </a:r>
            <a:endParaRPr lang="en-US" dirty="0" smtClean="0"/>
          </a:p>
          <a:p>
            <a:r>
              <a:rPr lang="en-US" dirty="0" smtClean="0">
                <a:solidFill>
                  <a:srgbClr val="FF0000"/>
                </a:solidFill>
              </a:rPr>
              <a:t>Error control: </a:t>
            </a:r>
            <a:r>
              <a:rPr lang="en-US" dirty="0" smtClean="0"/>
              <a:t>recovery after a crash (OS), rollback after transaction failure (databases)</a:t>
            </a:r>
            <a:endParaRPr lang="en-US" dirty="0" smtClean="0"/>
          </a:p>
        </p:txBody>
      </p:sp>
      <p:sp>
        <p:nvSpPr>
          <p:cNvPr id="4" name="Slide Number Placeholder 3"/>
          <p:cNvSpPr>
            <a:spLocks noGrp="1"/>
          </p:cNvSpPr>
          <p:nvPr>
            <p:ph type="sldNum" sz="quarter" idx="11"/>
          </p:nvPr>
        </p:nvSpPr>
        <p:spPr/>
        <p:txBody>
          <a:bodyPr/>
          <a:lstStyle/>
          <a:p>
            <a:fld id="{603FE706-B21F-114E-8808-5DBE0296B0E8}" type="slidenum">
              <a:rPr lang="en-US" smtClean="0"/>
              <a:pPr/>
              <a:t>3</a:t>
            </a:fld>
            <a:endParaRPr lang="en-US" sz="1000" b="1">
              <a:solidFill>
                <a:schemeClr val="tx1"/>
              </a:solidFill>
              <a:latin typeface="+mn-lt"/>
            </a:endParaRPr>
          </a:p>
        </p:txBody>
      </p:sp>
      <p:sp>
        <p:nvSpPr>
          <p:cNvPr id="5" name="Footer Placeholder 4"/>
          <p:cNvSpPr>
            <a:spLocks noGrp="1"/>
          </p:cNvSpPr>
          <p:nvPr>
            <p:ph type="ftr" sz="quarter" idx="3"/>
          </p:nvPr>
        </p:nvSpPr>
        <p:spPr/>
        <p:txBody>
          <a:bodyPr/>
          <a:lstStyle/>
          <a:p>
            <a:r>
              <a:rPr lang="en-US" dirty="0" smtClean="0"/>
              <a:t>CS 118: Last Lecture</a:t>
            </a:r>
            <a:endParaRPr lang="en-US" dirty="0"/>
          </a:p>
        </p:txBody>
      </p:sp>
    </p:spTree>
    <p:extLst>
      <p:ext uri="{BB962C8B-B14F-4D97-AF65-F5344CB8AC3E}">
        <p14:creationId xmlns:p14="http://schemas.microsoft.com/office/powerpoint/2010/main" val="2186485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Ditto in Networks</a:t>
            </a:r>
            <a:endParaRPr lang="en-US" dirty="0"/>
          </a:p>
        </p:txBody>
      </p:sp>
      <p:sp>
        <p:nvSpPr>
          <p:cNvPr id="3" name="Content Placeholder 2"/>
          <p:cNvSpPr>
            <a:spLocks noGrp="1"/>
          </p:cNvSpPr>
          <p:nvPr>
            <p:ph idx="1"/>
          </p:nvPr>
        </p:nvSpPr>
        <p:spPr/>
        <p:txBody>
          <a:bodyPr/>
          <a:lstStyle/>
          <a:p>
            <a:r>
              <a:rPr lang="en-US" dirty="0" smtClean="0">
                <a:solidFill>
                  <a:srgbClr val="FF0000"/>
                </a:solidFill>
              </a:rPr>
              <a:t>Naming:</a:t>
            </a:r>
            <a:r>
              <a:rPr lang="en-US" dirty="0" smtClean="0"/>
              <a:t>  time slots (physical), MAC addresses (DL), IP addresses (IP), IP address + ports (TCP)</a:t>
            </a:r>
          </a:p>
          <a:p>
            <a:r>
              <a:rPr lang="en-US" dirty="0" smtClean="0">
                <a:solidFill>
                  <a:srgbClr val="FF0000"/>
                </a:solidFill>
              </a:rPr>
              <a:t>Synchronization: </a:t>
            </a:r>
            <a:r>
              <a:rPr lang="en-US" dirty="0" smtClean="0"/>
              <a:t>clock recovery (physical), packet sending (Ethernet), </a:t>
            </a:r>
            <a:r>
              <a:rPr lang="en-US" dirty="0" smtClean="0"/>
              <a:t>routes </a:t>
            </a:r>
            <a:r>
              <a:rPr lang="en-US" dirty="0" smtClean="0"/>
              <a:t>(IP), sequence </a:t>
            </a:r>
            <a:r>
              <a:rPr lang="en-US" dirty="0" smtClean="0"/>
              <a:t>#s (TCP)</a:t>
            </a:r>
          </a:p>
          <a:p>
            <a:r>
              <a:rPr lang="en-US" dirty="0" smtClean="0">
                <a:solidFill>
                  <a:srgbClr val="FF0000"/>
                </a:solidFill>
              </a:rPr>
              <a:t>Resource allocation: </a:t>
            </a:r>
            <a:r>
              <a:rPr lang="en-US" dirty="0" smtClean="0"/>
              <a:t>WDM, stat </a:t>
            </a:r>
            <a:r>
              <a:rPr lang="en-US" dirty="0" err="1" smtClean="0"/>
              <a:t>muxing</a:t>
            </a:r>
            <a:r>
              <a:rPr lang="en-US" dirty="0" smtClean="0"/>
              <a:t> in LANs, flow control, congestion control in TCP</a:t>
            </a:r>
            <a:endParaRPr lang="en-US" dirty="0" smtClean="0"/>
          </a:p>
          <a:p>
            <a:r>
              <a:rPr lang="en-US" dirty="0" smtClean="0">
                <a:solidFill>
                  <a:srgbClr val="FF0000"/>
                </a:solidFill>
              </a:rPr>
              <a:t>Error control: </a:t>
            </a:r>
            <a:r>
              <a:rPr lang="en-US" dirty="0" smtClean="0"/>
              <a:t>spacing levels (Physical), CRCs (Data Link), LSP jumps (routing), retransmission (TCP)</a:t>
            </a:r>
          </a:p>
          <a:p>
            <a:pPr marL="0" indent="0">
              <a:buNone/>
            </a:pPr>
            <a:r>
              <a:rPr lang="en-US" dirty="0" smtClean="0"/>
              <a:t>True for all systems (databases, OS) but one new one</a:t>
            </a:r>
          </a:p>
          <a:p>
            <a:r>
              <a:rPr lang="en-US" dirty="0" smtClean="0">
                <a:solidFill>
                  <a:srgbClr val="FF0000"/>
                </a:solidFill>
              </a:rPr>
              <a:t>Interconnection strategy: </a:t>
            </a:r>
            <a:r>
              <a:rPr lang="en-US" dirty="0" smtClean="0"/>
              <a:t>repeater (Physical), bridge  </a:t>
            </a:r>
            <a:r>
              <a:rPr lang="en-US" dirty="0"/>
              <a:t>(Data Link</a:t>
            </a:r>
            <a:r>
              <a:rPr lang="en-US" dirty="0" smtClean="0"/>
              <a:t>), router (IP), gateway (TCP and higher)</a:t>
            </a:r>
            <a:endParaRPr lang="en-US" dirty="0"/>
          </a:p>
        </p:txBody>
      </p:sp>
      <p:sp>
        <p:nvSpPr>
          <p:cNvPr id="4" name="Slide Number Placeholder 3"/>
          <p:cNvSpPr>
            <a:spLocks noGrp="1"/>
          </p:cNvSpPr>
          <p:nvPr>
            <p:ph type="sldNum" sz="quarter" idx="11"/>
          </p:nvPr>
        </p:nvSpPr>
        <p:spPr/>
        <p:txBody>
          <a:bodyPr/>
          <a:lstStyle/>
          <a:p>
            <a:fld id="{603FE706-B21F-114E-8808-5DBE0296B0E8}" type="slidenum">
              <a:rPr lang="en-US" smtClean="0"/>
              <a:pPr/>
              <a:t>4</a:t>
            </a:fld>
            <a:endParaRPr lang="en-US" sz="1000" b="1">
              <a:solidFill>
                <a:schemeClr val="tx1"/>
              </a:solidFill>
              <a:latin typeface="+mn-lt"/>
            </a:endParaRPr>
          </a:p>
        </p:txBody>
      </p:sp>
      <p:sp>
        <p:nvSpPr>
          <p:cNvPr id="5" name="Footer Placeholder 4"/>
          <p:cNvSpPr>
            <a:spLocks noGrp="1"/>
          </p:cNvSpPr>
          <p:nvPr>
            <p:ph type="ftr" sz="quarter" idx="3"/>
          </p:nvPr>
        </p:nvSpPr>
        <p:spPr/>
        <p:txBody>
          <a:bodyPr/>
          <a:lstStyle/>
          <a:p>
            <a:r>
              <a:rPr lang="en-US" dirty="0" smtClean="0"/>
              <a:t>CS 118: Last Lecture</a:t>
            </a:r>
            <a:endParaRPr lang="en-US" dirty="0"/>
          </a:p>
        </p:txBody>
      </p:sp>
    </p:spTree>
    <p:extLst>
      <p:ext uri="{BB962C8B-B14F-4D97-AF65-F5344CB8AC3E}">
        <p14:creationId xmlns:p14="http://schemas.microsoft.com/office/powerpoint/2010/main" val="3066343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t>Part </a:t>
            </a:r>
            <a:r>
              <a:rPr lang="en-US" dirty="0" smtClean="0"/>
              <a:t>2: Designing a Protocol</a:t>
            </a:r>
            <a:endParaRPr lang="en-US" dirty="0"/>
          </a:p>
        </p:txBody>
      </p:sp>
    </p:spTree>
    <p:extLst>
      <p:ext uri="{BB962C8B-B14F-4D97-AF65-F5344CB8AC3E}">
        <p14:creationId xmlns:p14="http://schemas.microsoft.com/office/powerpoint/2010/main" val="862285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Example</a:t>
            </a:r>
            <a:endParaRPr lang="en-US" dirty="0"/>
          </a:p>
        </p:txBody>
      </p:sp>
      <p:sp>
        <p:nvSpPr>
          <p:cNvPr id="3" name="Content Placeholder 2"/>
          <p:cNvSpPr>
            <a:spLocks noGrp="1"/>
          </p:cNvSpPr>
          <p:nvPr>
            <p:ph idx="1"/>
          </p:nvPr>
        </p:nvSpPr>
        <p:spPr/>
        <p:txBody>
          <a:bodyPr/>
          <a:lstStyle/>
          <a:p>
            <a:r>
              <a:rPr lang="en-US" dirty="0" smtClean="0">
                <a:solidFill>
                  <a:srgbClr val="0000FF"/>
                </a:solidFill>
              </a:rPr>
              <a:t>You too:</a:t>
            </a:r>
            <a:r>
              <a:rPr lang="en-US" dirty="0" smtClean="0"/>
              <a:t> Likely some of you will design at least an app protocol. Arguably the “science” in 118 </a:t>
            </a:r>
            <a:endParaRPr lang="en-US" dirty="0" smtClean="0">
              <a:solidFill>
                <a:srgbClr val="0000FF"/>
              </a:solidFill>
            </a:endParaRPr>
          </a:p>
          <a:p>
            <a:r>
              <a:rPr lang="en-US" dirty="0" smtClean="0">
                <a:solidFill>
                  <a:srgbClr val="0000FF"/>
                </a:solidFill>
              </a:rPr>
              <a:t>My Google Interview</a:t>
            </a:r>
            <a:r>
              <a:rPr lang="en-US" dirty="0" smtClean="0">
                <a:solidFill>
                  <a:srgbClr val="0000FF"/>
                </a:solidFill>
              </a:rPr>
              <a:t>:</a:t>
            </a:r>
            <a:r>
              <a:rPr lang="en-US" dirty="0" smtClean="0">
                <a:solidFill>
                  <a:schemeClr val="accent6"/>
                </a:solidFill>
              </a:rPr>
              <a:t> design a protocol to broadcast stock quotes to multiple locations in US so all quotes are delivered nearly at the same time.</a:t>
            </a:r>
            <a:endParaRPr lang="en-US" dirty="0" smtClean="0">
              <a:solidFill>
                <a:schemeClr val="accent6"/>
              </a:solidFill>
            </a:endParaRPr>
          </a:p>
          <a:p>
            <a:r>
              <a:rPr lang="en-US" dirty="0" smtClean="0">
                <a:solidFill>
                  <a:srgbClr val="0000FF"/>
                </a:solidFill>
              </a:rPr>
              <a:t>Problem</a:t>
            </a:r>
            <a:r>
              <a:rPr lang="en-US" dirty="0" smtClean="0">
                <a:solidFill>
                  <a:srgbClr val="0000FF"/>
                </a:solidFill>
              </a:rPr>
              <a:t>: </a:t>
            </a:r>
            <a:r>
              <a:rPr lang="en-US" dirty="0" smtClean="0">
                <a:solidFill>
                  <a:schemeClr val="accent6"/>
                </a:solidFill>
              </a:rPr>
              <a:t>this is done over a vanilla Internet where packets can be delayed varying amounts &amp; lost</a:t>
            </a:r>
            <a:endParaRPr lang="en-US" dirty="0" smtClean="0">
              <a:solidFill>
                <a:schemeClr val="accent6"/>
              </a:solidFill>
            </a:endParaRPr>
          </a:p>
          <a:p>
            <a:r>
              <a:rPr lang="en-US" dirty="0" smtClean="0">
                <a:solidFill>
                  <a:srgbClr val="0000FF"/>
                </a:solidFill>
              </a:rPr>
              <a:t>Hidden </a:t>
            </a:r>
            <a:r>
              <a:rPr lang="en-US" dirty="0" smtClean="0">
                <a:solidFill>
                  <a:srgbClr val="0000FF"/>
                </a:solidFill>
              </a:rPr>
              <a:t>Assumption: </a:t>
            </a:r>
            <a:r>
              <a:rPr lang="en-US" dirty="0" smtClean="0">
                <a:solidFill>
                  <a:schemeClr val="accent6"/>
                </a:solidFill>
              </a:rPr>
              <a:t>Interviewer (a seasoned Google architect) was waiting for me to ask this. What?</a:t>
            </a:r>
            <a:endParaRPr lang="en-US" dirty="0">
              <a:solidFill>
                <a:schemeClr val="accent6"/>
              </a:solidFill>
            </a:endParaRPr>
          </a:p>
        </p:txBody>
      </p:sp>
      <p:sp>
        <p:nvSpPr>
          <p:cNvPr id="5" name="Slide Number Placeholder 4"/>
          <p:cNvSpPr>
            <a:spLocks noGrp="1"/>
          </p:cNvSpPr>
          <p:nvPr>
            <p:ph type="sldNum" sz="quarter" idx="11"/>
          </p:nvPr>
        </p:nvSpPr>
        <p:spPr/>
        <p:txBody>
          <a:bodyPr/>
          <a:lstStyle/>
          <a:p>
            <a:fld id="{603FE706-B21F-114E-8808-5DBE0296B0E8}" type="slidenum">
              <a:rPr lang="en-US" smtClean="0"/>
              <a:pPr/>
              <a:t>6</a:t>
            </a:fld>
            <a:endParaRPr lang="en-US" sz="1000" b="1">
              <a:solidFill>
                <a:schemeClr val="tx1"/>
              </a:solidFill>
              <a:latin typeface="+mn-lt"/>
            </a:endParaRPr>
          </a:p>
        </p:txBody>
      </p:sp>
    </p:spTree>
    <p:extLst>
      <p:ext uri="{BB962C8B-B14F-4D97-AF65-F5344CB8AC3E}">
        <p14:creationId xmlns:p14="http://schemas.microsoft.com/office/powerpoint/2010/main" val="2015583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Algorithms to synchronize state variables at a sender and possible multiple distant receivers to provide a specified service </a:t>
            </a:r>
            <a:endParaRPr lang="en-US" dirty="0"/>
          </a:p>
        </p:txBody>
      </p:sp>
      <p:sp>
        <p:nvSpPr>
          <p:cNvPr id="3" name="Title 2"/>
          <p:cNvSpPr>
            <a:spLocks noGrp="1"/>
          </p:cNvSpPr>
          <p:nvPr>
            <p:ph type="ctrTitle"/>
          </p:nvPr>
        </p:nvSpPr>
        <p:spPr/>
        <p:txBody>
          <a:bodyPr/>
          <a:lstStyle/>
          <a:p>
            <a:r>
              <a:rPr lang="en-US" dirty="0" smtClean="0"/>
              <a:t>What is a Protocol?</a:t>
            </a:r>
            <a:endParaRPr lang="en-US" dirty="0"/>
          </a:p>
        </p:txBody>
      </p:sp>
    </p:spTree>
    <p:extLst>
      <p:ext uri="{BB962C8B-B14F-4D97-AF65-F5344CB8AC3E}">
        <p14:creationId xmlns:p14="http://schemas.microsoft.com/office/powerpoint/2010/main" val="3896010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 studied in 118</a:t>
            </a:r>
            <a:endParaRPr lang="en-US" dirty="0"/>
          </a:p>
        </p:txBody>
      </p:sp>
      <p:sp>
        <p:nvSpPr>
          <p:cNvPr id="3" name="Content Placeholder 2"/>
          <p:cNvSpPr>
            <a:spLocks noGrp="1"/>
          </p:cNvSpPr>
          <p:nvPr>
            <p:ph idx="1"/>
          </p:nvPr>
        </p:nvSpPr>
        <p:spPr>
          <a:xfrm>
            <a:off x="608013" y="1600199"/>
            <a:ext cx="8036454" cy="4461933"/>
          </a:xfrm>
        </p:spPr>
        <p:txBody>
          <a:bodyPr/>
          <a:lstStyle/>
          <a:p>
            <a:r>
              <a:rPr lang="en-US" dirty="0" smtClean="0">
                <a:solidFill>
                  <a:srgbClr val="0000FF"/>
                </a:solidFill>
              </a:rPr>
              <a:t>Clock recovery</a:t>
            </a:r>
            <a:r>
              <a:rPr lang="en-US" dirty="0" smtClean="0">
                <a:solidFill>
                  <a:srgbClr val="0000FF"/>
                </a:solidFill>
              </a:rPr>
              <a:t>:</a:t>
            </a:r>
            <a:r>
              <a:rPr lang="en-US" dirty="0" smtClean="0"/>
              <a:t> synchronize receiver sampling times to sender </a:t>
            </a:r>
            <a:r>
              <a:rPr lang="en-US" dirty="0" err="1" smtClean="0"/>
              <a:t>midbit</a:t>
            </a:r>
            <a:r>
              <a:rPr lang="en-US" dirty="0" smtClean="0"/>
              <a:t> times + prop delay. </a:t>
            </a:r>
            <a:r>
              <a:rPr lang="en-US" dirty="0" smtClean="0">
                <a:solidFill>
                  <a:srgbClr val="00B050"/>
                </a:solidFill>
              </a:rPr>
              <a:t>Service</a:t>
            </a:r>
            <a:r>
              <a:rPr lang="en-US" dirty="0" smtClean="0"/>
              <a:t>?</a:t>
            </a:r>
            <a:endParaRPr lang="en-US" dirty="0" smtClean="0">
              <a:solidFill>
                <a:srgbClr val="0000FF"/>
              </a:solidFill>
            </a:endParaRPr>
          </a:p>
          <a:p>
            <a:r>
              <a:rPr lang="en-US" dirty="0" smtClean="0">
                <a:solidFill>
                  <a:srgbClr val="0000FF"/>
                </a:solidFill>
              </a:rPr>
              <a:t>Sliding window:</a:t>
            </a:r>
            <a:r>
              <a:rPr lang="en-US" dirty="0" smtClean="0">
                <a:solidFill>
                  <a:schemeClr val="accent6"/>
                </a:solidFill>
              </a:rPr>
              <a:t> synchronize packets sent and received using sequence #s. </a:t>
            </a:r>
            <a:r>
              <a:rPr lang="en-US" dirty="0">
                <a:solidFill>
                  <a:srgbClr val="00B050"/>
                </a:solidFill>
              </a:rPr>
              <a:t>Service</a:t>
            </a:r>
            <a:r>
              <a:rPr lang="en-US" dirty="0"/>
              <a:t>?</a:t>
            </a:r>
            <a:endParaRPr lang="en-US" dirty="0" smtClean="0">
              <a:solidFill>
                <a:schemeClr val="accent6"/>
              </a:solidFill>
            </a:endParaRPr>
          </a:p>
          <a:p>
            <a:r>
              <a:rPr lang="en-US" dirty="0" smtClean="0">
                <a:solidFill>
                  <a:srgbClr val="0000FF"/>
                </a:solidFill>
              </a:rPr>
              <a:t>Old Ethernet</a:t>
            </a:r>
            <a:r>
              <a:rPr lang="en-US" dirty="0" smtClean="0">
                <a:solidFill>
                  <a:srgbClr val="0000FF"/>
                </a:solidFill>
              </a:rPr>
              <a:t>: </a:t>
            </a:r>
            <a:r>
              <a:rPr lang="en-US" dirty="0" smtClean="0">
                <a:solidFill>
                  <a:schemeClr val="accent6"/>
                </a:solidFill>
              </a:rPr>
              <a:t>synchronize collisions so if one station detects collisions, all do. </a:t>
            </a:r>
            <a:r>
              <a:rPr lang="en-US" dirty="0">
                <a:solidFill>
                  <a:srgbClr val="00B050"/>
                </a:solidFill>
              </a:rPr>
              <a:t>Service</a:t>
            </a:r>
            <a:r>
              <a:rPr lang="en-US" dirty="0"/>
              <a:t>?</a:t>
            </a:r>
            <a:r>
              <a:rPr lang="en-US" dirty="0" smtClean="0">
                <a:solidFill>
                  <a:schemeClr val="accent6"/>
                </a:solidFill>
              </a:rPr>
              <a:t>  </a:t>
            </a:r>
            <a:endParaRPr lang="en-US" dirty="0" smtClean="0">
              <a:solidFill>
                <a:schemeClr val="accent6"/>
              </a:solidFill>
            </a:endParaRPr>
          </a:p>
          <a:p>
            <a:r>
              <a:rPr lang="en-US" dirty="0" smtClean="0">
                <a:solidFill>
                  <a:srgbClr val="0000FF"/>
                </a:solidFill>
              </a:rPr>
              <a:t>Spanning Tree</a:t>
            </a:r>
            <a:r>
              <a:rPr lang="en-US" dirty="0" smtClean="0">
                <a:solidFill>
                  <a:srgbClr val="0000FF"/>
                </a:solidFill>
              </a:rPr>
              <a:t>: </a:t>
            </a:r>
            <a:r>
              <a:rPr lang="en-US" dirty="0" smtClean="0">
                <a:solidFill>
                  <a:schemeClr val="accent6"/>
                </a:solidFill>
              </a:rPr>
              <a:t>synchronize tree root and distance among bridges. </a:t>
            </a:r>
            <a:r>
              <a:rPr lang="en-US" dirty="0">
                <a:solidFill>
                  <a:srgbClr val="00B050"/>
                </a:solidFill>
              </a:rPr>
              <a:t>Service</a:t>
            </a:r>
            <a:r>
              <a:rPr lang="en-US" dirty="0"/>
              <a:t>?</a:t>
            </a:r>
            <a:endParaRPr lang="en-US" dirty="0" smtClean="0">
              <a:solidFill>
                <a:schemeClr val="accent6"/>
              </a:solidFill>
            </a:endParaRPr>
          </a:p>
          <a:p>
            <a:r>
              <a:rPr lang="en-US" dirty="0" smtClean="0">
                <a:solidFill>
                  <a:srgbClr val="0000FF"/>
                </a:solidFill>
              </a:rPr>
              <a:t>Link State</a:t>
            </a:r>
            <a:r>
              <a:rPr lang="en-US" dirty="0" smtClean="0">
                <a:solidFill>
                  <a:srgbClr val="0000FF"/>
                </a:solidFill>
              </a:rPr>
              <a:t>: </a:t>
            </a:r>
            <a:r>
              <a:rPr lang="en-US" dirty="0" smtClean="0">
                <a:solidFill>
                  <a:schemeClr val="accent6"/>
                </a:solidFill>
              </a:rPr>
              <a:t>synchronize LSPs among routers. </a:t>
            </a:r>
            <a:r>
              <a:rPr lang="en-US" dirty="0">
                <a:solidFill>
                  <a:srgbClr val="00B050"/>
                </a:solidFill>
              </a:rPr>
              <a:t>Service</a:t>
            </a:r>
            <a:r>
              <a:rPr lang="en-US" dirty="0"/>
              <a:t>?</a:t>
            </a:r>
            <a:endParaRPr lang="en-US" dirty="0" smtClean="0">
              <a:solidFill>
                <a:schemeClr val="accent6"/>
              </a:solidFill>
            </a:endParaRPr>
          </a:p>
          <a:p>
            <a:r>
              <a:rPr lang="en-US" dirty="0" smtClean="0">
                <a:solidFill>
                  <a:srgbClr val="0000FF"/>
                </a:solidFill>
              </a:rPr>
              <a:t>TCP Initialization</a:t>
            </a:r>
            <a:r>
              <a:rPr lang="en-US" dirty="0" smtClean="0">
                <a:solidFill>
                  <a:srgbClr val="0000FF"/>
                </a:solidFill>
              </a:rPr>
              <a:t>:</a:t>
            </a:r>
            <a:r>
              <a:rPr lang="en-US" dirty="0" smtClean="0">
                <a:solidFill>
                  <a:schemeClr val="accent6"/>
                </a:solidFill>
              </a:rPr>
              <a:t> synchronize ISNs. </a:t>
            </a:r>
            <a:r>
              <a:rPr lang="en-US" dirty="0">
                <a:solidFill>
                  <a:srgbClr val="00B050"/>
                </a:solidFill>
              </a:rPr>
              <a:t>Service</a:t>
            </a:r>
            <a:r>
              <a:rPr lang="en-US" dirty="0"/>
              <a:t>?</a:t>
            </a:r>
            <a:endParaRPr lang="en-US" dirty="0" smtClean="0">
              <a:solidFill>
                <a:schemeClr val="accent6"/>
              </a:solidFill>
            </a:endParaRPr>
          </a:p>
        </p:txBody>
      </p:sp>
      <p:sp>
        <p:nvSpPr>
          <p:cNvPr id="5" name="Slide Number Placeholder 4"/>
          <p:cNvSpPr>
            <a:spLocks noGrp="1"/>
          </p:cNvSpPr>
          <p:nvPr>
            <p:ph type="sldNum" sz="quarter" idx="11"/>
          </p:nvPr>
        </p:nvSpPr>
        <p:spPr/>
        <p:txBody>
          <a:bodyPr/>
          <a:lstStyle/>
          <a:p>
            <a:fld id="{603FE706-B21F-114E-8808-5DBE0296B0E8}" type="slidenum">
              <a:rPr lang="en-US" smtClean="0"/>
              <a:pPr/>
              <a:t>8</a:t>
            </a:fld>
            <a:endParaRPr lang="en-US" sz="1000" b="1">
              <a:solidFill>
                <a:schemeClr val="tx1"/>
              </a:solidFill>
              <a:latin typeface="+mn-lt"/>
            </a:endParaRPr>
          </a:p>
        </p:txBody>
      </p:sp>
    </p:spTree>
    <p:extLst>
      <p:ext uri="{BB962C8B-B14F-4D97-AF65-F5344CB8AC3E}">
        <p14:creationId xmlns:p14="http://schemas.microsoft.com/office/powerpoint/2010/main" val="1821134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Challenges/Threats</a:t>
            </a:r>
            <a:endParaRPr lang="en-US" dirty="0"/>
          </a:p>
        </p:txBody>
      </p:sp>
      <p:sp>
        <p:nvSpPr>
          <p:cNvPr id="3" name="Content Placeholder 2"/>
          <p:cNvSpPr>
            <a:spLocks noGrp="1"/>
          </p:cNvSpPr>
          <p:nvPr>
            <p:ph idx="1"/>
          </p:nvPr>
        </p:nvSpPr>
        <p:spPr>
          <a:xfrm>
            <a:off x="608013" y="1600200"/>
            <a:ext cx="8019520" cy="4360333"/>
          </a:xfrm>
        </p:spPr>
        <p:txBody>
          <a:bodyPr/>
          <a:lstStyle/>
          <a:p>
            <a:r>
              <a:rPr lang="en-US" dirty="0" smtClean="0">
                <a:solidFill>
                  <a:srgbClr val="0000FF"/>
                </a:solidFill>
              </a:rPr>
              <a:t>Asynchrony</a:t>
            </a:r>
            <a:r>
              <a:rPr lang="en-US" dirty="0" smtClean="0">
                <a:solidFill>
                  <a:srgbClr val="0000FF"/>
                </a:solidFill>
              </a:rPr>
              <a:t>:</a:t>
            </a:r>
            <a:r>
              <a:rPr lang="en-US" dirty="0" smtClean="0"/>
              <a:t> Different packets take different time, possibly different routes with large upper bounds</a:t>
            </a:r>
            <a:endParaRPr lang="en-US" dirty="0" smtClean="0">
              <a:solidFill>
                <a:srgbClr val="0000FF"/>
              </a:solidFill>
            </a:endParaRPr>
          </a:p>
          <a:p>
            <a:r>
              <a:rPr lang="en-US" dirty="0" smtClean="0">
                <a:solidFill>
                  <a:srgbClr val="0000FF"/>
                </a:solidFill>
              </a:rPr>
              <a:t>Loss</a:t>
            </a:r>
            <a:r>
              <a:rPr lang="en-US" dirty="0" smtClean="0">
                <a:solidFill>
                  <a:srgbClr val="0000FF"/>
                </a:solidFill>
              </a:rPr>
              <a:t>:</a:t>
            </a:r>
            <a:r>
              <a:rPr lang="en-US" dirty="0" smtClean="0">
                <a:solidFill>
                  <a:schemeClr val="accent6"/>
                </a:solidFill>
              </a:rPr>
              <a:t> Packets can be lost.  </a:t>
            </a:r>
            <a:r>
              <a:rPr lang="en-US" dirty="0" smtClean="0">
                <a:solidFill>
                  <a:srgbClr val="FF0000"/>
                </a:solidFill>
              </a:rPr>
              <a:t>How?</a:t>
            </a:r>
            <a:endParaRPr lang="en-US" dirty="0" smtClean="0">
              <a:solidFill>
                <a:srgbClr val="FF0000"/>
              </a:solidFill>
            </a:endParaRPr>
          </a:p>
          <a:p>
            <a:r>
              <a:rPr lang="en-US" dirty="0" smtClean="0">
                <a:solidFill>
                  <a:srgbClr val="0000FF"/>
                </a:solidFill>
              </a:rPr>
              <a:t>Reordering</a:t>
            </a:r>
            <a:r>
              <a:rPr lang="en-US" dirty="0" smtClean="0">
                <a:solidFill>
                  <a:srgbClr val="0000FF"/>
                </a:solidFill>
              </a:rPr>
              <a:t>: </a:t>
            </a:r>
            <a:r>
              <a:rPr lang="en-US" dirty="0" smtClean="0">
                <a:solidFill>
                  <a:schemeClr val="accent6"/>
                </a:solidFill>
              </a:rPr>
              <a:t>Packets can be reordered.  </a:t>
            </a:r>
            <a:r>
              <a:rPr lang="en-US" dirty="0" smtClean="0">
                <a:solidFill>
                  <a:srgbClr val="FF0000"/>
                </a:solidFill>
              </a:rPr>
              <a:t>How?</a:t>
            </a:r>
            <a:endParaRPr lang="en-US" dirty="0" smtClean="0">
              <a:solidFill>
                <a:srgbClr val="FF0000"/>
              </a:solidFill>
            </a:endParaRPr>
          </a:p>
          <a:p>
            <a:r>
              <a:rPr lang="en-US" dirty="0" smtClean="0">
                <a:solidFill>
                  <a:srgbClr val="0000FF"/>
                </a:solidFill>
              </a:rPr>
              <a:t>Nodes Crash</a:t>
            </a:r>
            <a:r>
              <a:rPr lang="en-US" dirty="0" smtClean="0">
                <a:solidFill>
                  <a:srgbClr val="0000FF"/>
                </a:solidFill>
              </a:rPr>
              <a:t>: </a:t>
            </a:r>
            <a:r>
              <a:rPr lang="en-US" dirty="0" smtClean="0">
                <a:solidFill>
                  <a:schemeClr val="accent6"/>
                </a:solidFill>
              </a:rPr>
              <a:t>Nodes can crash and restart any time</a:t>
            </a:r>
            <a:endParaRPr lang="en-US" dirty="0" smtClean="0">
              <a:solidFill>
                <a:schemeClr val="accent6"/>
              </a:solidFill>
            </a:endParaRPr>
          </a:p>
          <a:p>
            <a:r>
              <a:rPr lang="en-US" dirty="0" smtClean="0">
                <a:solidFill>
                  <a:srgbClr val="0000FF"/>
                </a:solidFill>
              </a:rPr>
              <a:t>Link Crashes</a:t>
            </a:r>
            <a:r>
              <a:rPr lang="en-US" dirty="0" smtClean="0">
                <a:solidFill>
                  <a:srgbClr val="0000FF"/>
                </a:solidFill>
              </a:rPr>
              <a:t>: </a:t>
            </a:r>
            <a:r>
              <a:rPr lang="en-US" dirty="0" smtClean="0">
                <a:solidFill>
                  <a:schemeClr val="accent6"/>
                </a:solidFill>
              </a:rPr>
              <a:t>So can links</a:t>
            </a:r>
            <a:endParaRPr lang="en-US" dirty="0" smtClean="0">
              <a:solidFill>
                <a:schemeClr val="accent6"/>
              </a:solidFill>
            </a:endParaRPr>
          </a:p>
          <a:p>
            <a:r>
              <a:rPr lang="en-US" dirty="0" smtClean="0">
                <a:solidFill>
                  <a:srgbClr val="0000FF"/>
                </a:solidFill>
              </a:rPr>
              <a:t>Getting started</a:t>
            </a:r>
            <a:r>
              <a:rPr lang="en-US" dirty="0" smtClean="0">
                <a:solidFill>
                  <a:srgbClr val="0000FF"/>
                </a:solidFill>
              </a:rPr>
              <a:t>:</a:t>
            </a:r>
            <a:r>
              <a:rPr lang="en-US" dirty="0" smtClean="0">
                <a:solidFill>
                  <a:schemeClr val="accent6"/>
                </a:solidFill>
              </a:rPr>
              <a:t> Unlike algorithms in a single computer, have to initialize state at sender </a:t>
            </a:r>
            <a:r>
              <a:rPr lang="en-US" dirty="0" smtClean="0">
                <a:solidFill>
                  <a:schemeClr val="accent6"/>
                </a:solidFill>
              </a:rPr>
              <a:t>&amp; </a:t>
            </a:r>
            <a:r>
              <a:rPr lang="en-US" dirty="0" smtClean="0">
                <a:solidFill>
                  <a:schemeClr val="accent6"/>
                </a:solidFill>
              </a:rPr>
              <a:t>receiver(s)</a:t>
            </a:r>
            <a:endParaRPr lang="en-US" dirty="0" smtClean="0">
              <a:solidFill>
                <a:schemeClr val="accent6"/>
              </a:solidFill>
            </a:endParaRPr>
          </a:p>
        </p:txBody>
      </p:sp>
      <p:sp>
        <p:nvSpPr>
          <p:cNvPr id="5" name="Slide Number Placeholder 4"/>
          <p:cNvSpPr>
            <a:spLocks noGrp="1"/>
          </p:cNvSpPr>
          <p:nvPr>
            <p:ph type="sldNum" sz="quarter" idx="11"/>
          </p:nvPr>
        </p:nvSpPr>
        <p:spPr/>
        <p:txBody>
          <a:bodyPr/>
          <a:lstStyle/>
          <a:p>
            <a:fld id="{603FE706-B21F-114E-8808-5DBE0296B0E8}" type="slidenum">
              <a:rPr lang="en-US" smtClean="0"/>
              <a:pPr/>
              <a:t>9</a:t>
            </a:fld>
            <a:endParaRPr lang="en-US" sz="1000" b="1">
              <a:solidFill>
                <a:schemeClr val="tx1"/>
              </a:solidFill>
              <a:latin typeface="+mn-lt"/>
            </a:endParaRPr>
          </a:p>
        </p:txBody>
      </p:sp>
    </p:spTree>
    <p:extLst>
      <p:ext uri="{BB962C8B-B14F-4D97-AF65-F5344CB8AC3E}">
        <p14:creationId xmlns:p14="http://schemas.microsoft.com/office/powerpoint/2010/main" val="290787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Helvetic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44818</TotalTime>
  <Words>767</Words>
  <Application>Microsoft Office PowerPoint</Application>
  <PresentationFormat>Letter Paper (8.5x11 in)</PresentationFormat>
  <Paragraphs>74</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ＭＳ Ｐゴシック</vt:lpstr>
      <vt:lpstr>Arial</vt:lpstr>
      <vt:lpstr>Helvetica</vt:lpstr>
      <vt:lpstr>Monotype Sorts</vt:lpstr>
      <vt:lpstr>Times New Roman</vt:lpstr>
      <vt:lpstr>Wingdings</vt:lpstr>
      <vt:lpstr>ZapfDingbats</vt:lpstr>
      <vt:lpstr>dbllineb</vt:lpstr>
      <vt:lpstr> Designing Protocols</vt:lpstr>
      <vt:lpstr>Part 1: Common system issues</vt:lpstr>
      <vt:lpstr>Systems design choices</vt:lpstr>
      <vt:lpstr>Ditto in Networks</vt:lpstr>
      <vt:lpstr>Part 2: Designing a Protocol</vt:lpstr>
      <vt:lpstr>Motivating Example</vt:lpstr>
      <vt:lpstr>What is a Protocol?</vt:lpstr>
      <vt:lpstr>Protocols studied in 118</vt:lpstr>
      <vt:lpstr>Protocol Challenges/Threats</vt:lpstr>
      <vt:lpstr>Protocol Mechanisms</vt:lpstr>
      <vt:lpstr>Part 3: Removing Protocol Assumptions Clean designs</vt:lpstr>
      <vt:lpstr>Example 1: Stock Broadcast</vt:lpstr>
      <vt:lpstr>Example 2: DNS over UDP?</vt:lpstr>
      <vt:lpstr>Example 3: Radia</vt:lpstr>
      <vt:lpstr>CLNP would finesse things</vt:lpstr>
    </vt:vector>
  </TitlesOfParts>
  <Company>UC San Diego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dc:title>
  <dc:creator>varghese</dc:creator>
  <cp:lastModifiedBy>George Varghese</cp:lastModifiedBy>
  <cp:revision>193</cp:revision>
  <cp:lastPrinted>2017-03-17T23:04:25Z</cp:lastPrinted>
  <dcterms:created xsi:type="dcterms:W3CDTF">2010-10-22T14:13:30Z</dcterms:created>
  <dcterms:modified xsi:type="dcterms:W3CDTF">2024-12-04T00:24:53Z</dcterms:modified>
</cp:coreProperties>
</file>