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147309617" r:id="rId2"/>
    <p:sldId id="2147309709" r:id="rId3"/>
    <p:sldId id="2147309627" r:id="rId4"/>
    <p:sldId id="1673" r:id="rId5"/>
    <p:sldId id="2147309628" r:id="rId6"/>
    <p:sldId id="2147309647" r:id="rId7"/>
    <p:sldId id="1544" r:id="rId8"/>
    <p:sldId id="1553" r:id="rId9"/>
    <p:sldId id="1554" r:id="rId10"/>
    <p:sldId id="2147309642" r:id="rId11"/>
    <p:sldId id="2147309643" r:id="rId12"/>
    <p:sldId id="1001165" r:id="rId13"/>
    <p:sldId id="1001166" r:id="rId14"/>
    <p:sldId id="1001168" r:id="rId15"/>
    <p:sldId id="1001169" r:id="rId16"/>
    <p:sldId id="1001170" r:id="rId17"/>
    <p:sldId id="1001171" r:id="rId18"/>
    <p:sldId id="1001172" r:id="rId19"/>
    <p:sldId id="2147309618" r:id="rId20"/>
    <p:sldId id="2147309621" r:id="rId21"/>
    <p:sldId id="2147309620" r:id="rId22"/>
    <p:sldId id="2147309619" r:id="rId23"/>
    <p:sldId id="2147309622" r:id="rId24"/>
    <p:sldId id="330" r:id="rId25"/>
    <p:sldId id="2147309623" r:id="rId26"/>
    <p:sldId id="2147309624" r:id="rId27"/>
    <p:sldId id="1001173" r:id="rId28"/>
    <p:sldId id="1001174" r:id="rId29"/>
    <p:sldId id="1737" r:id="rId30"/>
    <p:sldId id="1739" r:id="rId31"/>
    <p:sldId id="1001175" r:id="rId32"/>
    <p:sldId id="1001176" r:id="rId33"/>
    <p:sldId id="1574" r:id="rId34"/>
    <p:sldId id="1576" r:id="rId35"/>
    <p:sldId id="1577" r:id="rId36"/>
    <p:sldId id="1578" r:id="rId37"/>
    <p:sldId id="1001177" r:id="rId38"/>
    <p:sldId id="1582" r:id="rId39"/>
    <p:sldId id="1583" r:id="rId40"/>
    <p:sldId id="1585" r:id="rId41"/>
    <p:sldId id="1001179" r:id="rId42"/>
    <p:sldId id="1001180" r:id="rId43"/>
    <p:sldId id="1702" r:id="rId44"/>
    <p:sldId id="2147309648" r:id="rId45"/>
    <p:sldId id="2147309650" r:id="rId46"/>
    <p:sldId id="1001181" r:id="rId47"/>
    <p:sldId id="1589" r:id="rId48"/>
    <p:sldId id="1590" r:id="rId49"/>
    <p:sldId id="1701" r:id="rId50"/>
    <p:sldId id="1738" r:id="rId51"/>
    <p:sldId id="2147309629" r:id="rId52"/>
    <p:sldId id="1594" r:id="rId53"/>
    <p:sldId id="1595" r:id="rId54"/>
    <p:sldId id="1596" r:id="rId55"/>
    <p:sldId id="1597" r:id="rId56"/>
    <p:sldId id="2147309710" r:id="rId57"/>
    <p:sldId id="1598" r:id="rId58"/>
    <p:sldId id="1601" r:id="rId59"/>
    <p:sldId id="1602" r:id="rId60"/>
    <p:sldId id="1733" r:id="rId61"/>
    <p:sldId id="2147309644" r:id="rId62"/>
    <p:sldId id="1727" r:id="rId63"/>
    <p:sldId id="2147309651" r:id="rId64"/>
    <p:sldId id="2147309655" r:id="rId65"/>
    <p:sldId id="2147309654" r:id="rId66"/>
    <p:sldId id="2147309652" r:id="rId67"/>
    <p:sldId id="2147309653" r:id="rId68"/>
    <p:sldId id="2147309656" r:id="rId69"/>
    <p:sldId id="1425" r:id="rId70"/>
    <p:sldId id="2147309657" r:id="rId71"/>
    <p:sldId id="2147309636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FFD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34903-9E6F-44C5-8A7A-5E2D38B83B9F}" v="85" dt="2024-12-03T22:18:49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9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lman, Radia" userId="76999604-f22f-4660-bfa7-0843cc129601" providerId="ADAL" clId="{5B534903-9E6F-44C5-8A7A-5E2D38B83B9F}"/>
    <pc:docChg chg="custSel addSld delSld modSld">
      <pc:chgData name="Perlman, Radia" userId="76999604-f22f-4660-bfa7-0843cc129601" providerId="ADAL" clId="{5B534903-9E6F-44C5-8A7A-5E2D38B83B9F}" dt="2024-12-03T22:18:49.835" v="225"/>
      <pc:docMkLst>
        <pc:docMk/>
      </pc:docMkLst>
      <pc:sldChg chg="add">
        <pc:chgData name="Perlman, Radia" userId="76999604-f22f-4660-bfa7-0843cc129601" providerId="ADAL" clId="{5B534903-9E6F-44C5-8A7A-5E2D38B83B9F}" dt="2024-12-03T22:18:49.835" v="225"/>
        <pc:sldMkLst>
          <pc:docMk/>
          <pc:sldMk cId="0" sldId="330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2327385181" sldId="629"/>
        </pc:sldMkLst>
      </pc:sldChg>
      <pc:sldChg chg="modSp">
        <pc:chgData name="Perlman, Radia" userId="76999604-f22f-4660-bfa7-0843cc129601" providerId="ADAL" clId="{5B534903-9E6F-44C5-8A7A-5E2D38B83B9F}" dt="2024-12-03T21:56:07.613" v="133" actId="115"/>
        <pc:sldMkLst>
          <pc:docMk/>
          <pc:sldMk cId="625829901" sldId="1544"/>
        </pc:sldMkLst>
        <pc:spChg chg="mod">
          <ac:chgData name="Perlman, Radia" userId="76999604-f22f-4660-bfa7-0843cc129601" providerId="ADAL" clId="{5B534903-9E6F-44C5-8A7A-5E2D38B83B9F}" dt="2024-12-03T21:56:07.613" v="133" actId="115"/>
          <ac:spMkLst>
            <pc:docMk/>
            <pc:sldMk cId="625829901" sldId="1544"/>
            <ac:spMk id="3" creationId="{00000000-0000-0000-0000-000000000000}"/>
          </ac:spMkLst>
        </pc:spChg>
      </pc:sldChg>
      <pc:sldChg chg="modSp mod">
        <pc:chgData name="Perlman, Radia" userId="76999604-f22f-4660-bfa7-0843cc129601" providerId="ADAL" clId="{5B534903-9E6F-44C5-8A7A-5E2D38B83B9F}" dt="2024-12-03T21:57:06.175" v="223" actId="20577"/>
        <pc:sldMkLst>
          <pc:docMk/>
          <pc:sldMk cId="2276028396" sldId="1554"/>
        </pc:sldMkLst>
        <pc:spChg chg="mod">
          <ac:chgData name="Perlman, Radia" userId="76999604-f22f-4660-bfa7-0843cc129601" providerId="ADAL" clId="{5B534903-9E6F-44C5-8A7A-5E2D38B83B9F}" dt="2024-12-03T21:57:06.175" v="223" actId="20577"/>
          <ac:spMkLst>
            <pc:docMk/>
            <pc:sldMk cId="2276028396" sldId="1554"/>
            <ac:spMk id="3" creationId="{00000000-0000-0000-0000-000000000000}"/>
          </ac:spMkLst>
        </pc:spChg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255309243" sldId="1656"/>
        </pc:sldMkLst>
      </pc:sldChg>
      <pc:sldChg chg="modSp modAnim">
        <pc:chgData name="Perlman, Radia" userId="76999604-f22f-4660-bfa7-0843cc129601" providerId="ADAL" clId="{5B534903-9E6F-44C5-8A7A-5E2D38B83B9F}" dt="2024-12-03T06:09:29.309" v="110" actId="20577"/>
        <pc:sldMkLst>
          <pc:docMk/>
          <pc:sldMk cId="696755604" sldId="1673"/>
        </pc:sldMkLst>
        <pc:spChg chg="mod">
          <ac:chgData name="Perlman, Radia" userId="76999604-f22f-4660-bfa7-0843cc129601" providerId="ADAL" clId="{5B534903-9E6F-44C5-8A7A-5E2D38B83B9F}" dt="2024-12-03T06:09:29.309" v="110" actId="20577"/>
          <ac:spMkLst>
            <pc:docMk/>
            <pc:sldMk cId="696755604" sldId="1673"/>
            <ac:spMk id="3" creationId="{09166021-A7F7-4598-84B0-BF9064B06433}"/>
          </ac:spMkLst>
        </pc:spChg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2434894641" sldId="1740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201917870" sldId="1741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1514545923" sldId="1746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2199315238" sldId="1748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1558693052" sldId="1749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800872551" sldId="1750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4257300684" sldId="1762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2343770437" sldId="1763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2397503832" sldId="1764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370620321" sldId="1765"/>
        </pc:sldMkLst>
      </pc:sldChg>
      <pc:sldChg chg="modSp mod">
        <pc:chgData name="Perlman, Radia" userId="76999604-f22f-4660-bfa7-0843cc129601" providerId="ADAL" clId="{5B534903-9E6F-44C5-8A7A-5E2D38B83B9F}" dt="2024-12-03T06:02:33.597" v="15" actId="20577"/>
        <pc:sldMkLst>
          <pc:docMk/>
          <pc:sldMk cId="3013488694" sldId="2147309617"/>
        </pc:sldMkLst>
        <pc:spChg chg="mod">
          <ac:chgData name="Perlman, Radia" userId="76999604-f22f-4660-bfa7-0843cc129601" providerId="ADAL" clId="{5B534903-9E6F-44C5-8A7A-5E2D38B83B9F}" dt="2024-12-03T06:02:33.597" v="15" actId="20577"/>
          <ac:spMkLst>
            <pc:docMk/>
            <pc:sldMk cId="3013488694" sldId="2147309617"/>
            <ac:spMk id="2" creationId="{00000000-0000-0000-0000-000000000000}"/>
          </ac:spMkLst>
        </pc:spChg>
      </pc:sldChg>
      <pc:sldChg chg="add">
        <pc:chgData name="Perlman, Radia" userId="76999604-f22f-4660-bfa7-0843cc129601" providerId="ADAL" clId="{5B534903-9E6F-44C5-8A7A-5E2D38B83B9F}" dt="2024-12-03T22:18:49.835" v="225"/>
        <pc:sldMkLst>
          <pc:docMk/>
          <pc:sldMk cId="2501998006" sldId="2147309618"/>
        </pc:sldMkLst>
      </pc:sldChg>
      <pc:sldChg chg="add">
        <pc:chgData name="Perlman, Radia" userId="76999604-f22f-4660-bfa7-0843cc129601" providerId="ADAL" clId="{5B534903-9E6F-44C5-8A7A-5E2D38B83B9F}" dt="2024-12-03T22:18:49.835" v="225"/>
        <pc:sldMkLst>
          <pc:docMk/>
          <pc:sldMk cId="174071492" sldId="2147309619"/>
        </pc:sldMkLst>
      </pc:sldChg>
      <pc:sldChg chg="add">
        <pc:chgData name="Perlman, Radia" userId="76999604-f22f-4660-bfa7-0843cc129601" providerId="ADAL" clId="{5B534903-9E6F-44C5-8A7A-5E2D38B83B9F}" dt="2024-12-03T22:18:49.835" v="225"/>
        <pc:sldMkLst>
          <pc:docMk/>
          <pc:sldMk cId="3141316506" sldId="2147309620"/>
        </pc:sldMkLst>
      </pc:sldChg>
      <pc:sldChg chg="add">
        <pc:chgData name="Perlman, Radia" userId="76999604-f22f-4660-bfa7-0843cc129601" providerId="ADAL" clId="{5B534903-9E6F-44C5-8A7A-5E2D38B83B9F}" dt="2024-12-03T22:18:49.835" v="225"/>
        <pc:sldMkLst>
          <pc:docMk/>
          <pc:sldMk cId="1821330296" sldId="2147309621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3853425537" sldId="2147309621"/>
        </pc:sldMkLst>
      </pc:sldChg>
      <pc:sldChg chg="add">
        <pc:chgData name="Perlman, Radia" userId="76999604-f22f-4660-bfa7-0843cc129601" providerId="ADAL" clId="{5B534903-9E6F-44C5-8A7A-5E2D38B83B9F}" dt="2024-12-03T22:18:49.835" v="225"/>
        <pc:sldMkLst>
          <pc:docMk/>
          <pc:sldMk cId="3814968094" sldId="2147309622"/>
        </pc:sldMkLst>
      </pc:sldChg>
      <pc:sldChg chg="add">
        <pc:chgData name="Perlman, Radia" userId="76999604-f22f-4660-bfa7-0843cc129601" providerId="ADAL" clId="{5B534903-9E6F-44C5-8A7A-5E2D38B83B9F}" dt="2024-12-03T22:18:49.835" v="225"/>
        <pc:sldMkLst>
          <pc:docMk/>
          <pc:sldMk cId="3173879586" sldId="2147309623"/>
        </pc:sldMkLst>
      </pc:sldChg>
      <pc:sldChg chg="add">
        <pc:chgData name="Perlman, Radia" userId="76999604-f22f-4660-bfa7-0843cc129601" providerId="ADAL" clId="{5B534903-9E6F-44C5-8A7A-5E2D38B83B9F}" dt="2024-12-03T22:18:49.835" v="225"/>
        <pc:sldMkLst>
          <pc:docMk/>
          <pc:sldMk cId="362207879" sldId="2147309624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3935451421" sldId="2147309632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357994152" sldId="2147309633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2068549646" sldId="2147309635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1145839480" sldId="2147309642"/>
        </pc:sldMkLst>
      </pc:sldChg>
      <pc:sldChg chg="add">
        <pc:chgData name="Perlman, Radia" userId="76999604-f22f-4660-bfa7-0843cc129601" providerId="ADAL" clId="{5B534903-9E6F-44C5-8A7A-5E2D38B83B9F}" dt="2024-12-03T22:09:07.271" v="224"/>
        <pc:sldMkLst>
          <pc:docMk/>
          <pc:sldMk cId="2070356613" sldId="2147309642"/>
        </pc:sldMkLst>
      </pc:sldChg>
      <pc:sldChg chg="add">
        <pc:chgData name="Perlman, Radia" userId="76999604-f22f-4660-bfa7-0843cc129601" providerId="ADAL" clId="{5B534903-9E6F-44C5-8A7A-5E2D38B83B9F}" dt="2024-12-03T22:09:07.271" v="224"/>
        <pc:sldMkLst>
          <pc:docMk/>
          <pc:sldMk cId="990802619" sldId="2147309643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3989529316" sldId="2147309643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1249947089" sldId="2147309645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212163561" sldId="2147309646"/>
        </pc:sldMkLst>
      </pc:sldChg>
      <pc:sldChg chg="del">
        <pc:chgData name="Perlman, Radia" userId="76999604-f22f-4660-bfa7-0843cc129601" providerId="ADAL" clId="{5B534903-9E6F-44C5-8A7A-5E2D38B83B9F}" dt="2024-12-03T06:07:41.091" v="22" actId="47"/>
        <pc:sldMkLst>
          <pc:docMk/>
          <pc:sldMk cId="1057017498" sldId="2147309649"/>
        </pc:sldMkLst>
      </pc:sldChg>
      <pc:sldChg chg="modSp mod">
        <pc:chgData name="Perlman, Radia" userId="76999604-f22f-4660-bfa7-0843cc129601" providerId="ADAL" clId="{5B534903-9E6F-44C5-8A7A-5E2D38B83B9F}" dt="2024-12-03T06:08:13.372" v="50" actId="20577"/>
        <pc:sldMkLst>
          <pc:docMk/>
          <pc:sldMk cId="2833841374" sldId="2147309709"/>
        </pc:sldMkLst>
        <pc:spChg chg="mod">
          <ac:chgData name="Perlman, Radia" userId="76999604-f22f-4660-bfa7-0843cc129601" providerId="ADAL" clId="{5B534903-9E6F-44C5-8A7A-5E2D38B83B9F}" dt="2024-12-03T06:08:13.372" v="50" actId="20577"/>
          <ac:spMkLst>
            <pc:docMk/>
            <pc:sldMk cId="2833841374" sldId="2147309709"/>
            <ac:spMk id="3" creationId="{9AE06201-529E-4628-99AE-0D711FE3C25C}"/>
          </ac:spMkLst>
        </pc:spChg>
      </pc:sldChg>
      <pc:sldMasterChg chg="delSldLayout">
        <pc:chgData name="Perlman, Radia" userId="76999604-f22f-4660-bfa7-0843cc129601" providerId="ADAL" clId="{5B534903-9E6F-44C5-8A7A-5E2D38B83B9F}" dt="2024-12-03T06:07:41.091" v="22" actId="47"/>
        <pc:sldMasterMkLst>
          <pc:docMk/>
          <pc:sldMasterMk cId="310098645" sldId="2147483648"/>
        </pc:sldMasterMkLst>
        <pc:sldLayoutChg chg="del">
          <pc:chgData name="Perlman, Radia" userId="76999604-f22f-4660-bfa7-0843cc129601" providerId="ADAL" clId="{5B534903-9E6F-44C5-8A7A-5E2D38B83B9F}" dt="2024-12-03T06:07:41.091" v="22" actId="47"/>
          <pc:sldLayoutMkLst>
            <pc:docMk/>
            <pc:sldMasterMk cId="310098645" sldId="2147483648"/>
            <pc:sldLayoutMk cId="1664991247" sldId="21474836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3DA342-1D0B-473A-AD82-BE4BC8DE34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097CC-1723-470A-B627-38683A9037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471F3-F6C5-4118-878F-113E8B085A8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6B403-FA26-48EE-BB36-1DE6060CEE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Copyright (C) 2022 by Radia Perlman and Charlie Kaufman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4F8CD-88B1-4D25-8B2D-65D3267555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6E5E4-B3E7-4730-BD06-2A8B681F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285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2081D-295D-4BA2-8566-F50DEB52BAF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Copyright (C) 2022 by Radia Perlman and Charlie Kaufman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9831-A0D9-4D07-8180-42CC62E5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86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2002 Radia Perlman and Charlie Kaufman. All Rights Reserved.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163" y="631825"/>
            <a:ext cx="5724525" cy="322103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4068763"/>
            <a:ext cx="4662488" cy="3865562"/>
          </a:xfrm>
          <a:noFill/>
          <a:ln/>
        </p:spPr>
        <p:txBody>
          <a:bodyPr wrap="none" lIns="83426" tIns="41713" rIns="83426" bIns="4171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2002 Radia Perlman and Charlie Kaufman. All Rights Reserved.</a:t>
            </a:r>
          </a:p>
        </p:txBody>
      </p:sp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1050925" y="631825"/>
            <a:ext cx="4187825" cy="3221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/>
          </p:nvPr>
        </p:nvSpPr>
        <p:spPr>
          <a:xfrm>
            <a:off x="812800" y="4068763"/>
            <a:ext cx="4662488" cy="3865562"/>
          </a:xfrm>
          <a:noFill/>
          <a:ln/>
        </p:spPr>
        <p:txBody>
          <a:bodyPr wrap="none" lIns="83426" tIns="41713" rIns="83426" bIns="4171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3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2002 Radia Perlman and Charlie Kaufman. All Rights Reserved.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1050925" y="631825"/>
            <a:ext cx="4187825" cy="3221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/>
          </p:nvPr>
        </p:nvSpPr>
        <p:spPr>
          <a:xfrm>
            <a:off x="812800" y="4068763"/>
            <a:ext cx="4662488" cy="3865562"/>
          </a:xfrm>
          <a:noFill/>
          <a:ln/>
        </p:spPr>
        <p:txBody>
          <a:bodyPr wrap="none" lIns="83426" tIns="41713" rIns="83426" bIns="4171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3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2002 Radia Perlman and Charlie Kaufman. All Rights Reserved.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1050925" y="631825"/>
            <a:ext cx="4187825" cy="3221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/>
          </p:nvPr>
        </p:nvSpPr>
        <p:spPr>
          <a:xfrm>
            <a:off x="812800" y="4068763"/>
            <a:ext cx="4662488" cy="3865562"/>
          </a:xfrm>
          <a:noFill/>
          <a:ln/>
        </p:spPr>
        <p:txBody>
          <a:bodyPr wrap="none" lIns="83426" tIns="41713" rIns="83426" bIns="4171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2002 Radia Perlman and Charlie Kaufman. All Rights Reserved.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0" y="8139113"/>
            <a:ext cx="2743200" cy="42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7408" tIns="0" rIns="17408" bIns="0" anchor="b"/>
          <a:lstStyle/>
          <a:p>
            <a:pPr defTabSz="417513" eaLnBrk="1">
              <a:lnSpc>
                <a:spcPct val="82000"/>
              </a:lnSpc>
              <a:spcBef>
                <a:spcPts val="663"/>
              </a:spcBef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7513" algn="l"/>
                <a:tab pos="833438" algn="l"/>
                <a:tab pos="1252538" algn="l"/>
                <a:tab pos="1668463" algn="l"/>
                <a:tab pos="2085975" algn="l"/>
                <a:tab pos="2500313" algn="l"/>
                <a:tab pos="2921000" algn="l"/>
                <a:tab pos="3336925" algn="l"/>
                <a:tab pos="3754438" algn="l"/>
                <a:tab pos="4171950" algn="l"/>
                <a:tab pos="4586288" algn="l"/>
                <a:tab pos="5006975" algn="l"/>
                <a:tab pos="5421313" algn="l"/>
                <a:tab pos="5840413" algn="l"/>
                <a:tab pos="6254750" algn="l"/>
                <a:tab pos="6675438" algn="l"/>
                <a:tab pos="7092950" algn="l"/>
                <a:tab pos="7507288" algn="l"/>
                <a:tab pos="7926388" algn="l"/>
                <a:tab pos="8342313" algn="l"/>
              </a:tabLst>
            </a:pPr>
            <a:r>
              <a:rPr lang="en-GB" sz="900" i="1">
                <a:solidFill>
                  <a:srgbClr val="000000"/>
                </a:solidFill>
                <a:latin typeface="Arial Narrow" pitchFamily="34" charset="0"/>
              </a:rPr>
              <a:t>Copyright 2002 Radia Perlman and Charlie Kaufman. All Rights Reserved.</a:t>
            </a:r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792163" y="420688"/>
            <a:ext cx="4737100" cy="3643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Rectangle 4"/>
          <p:cNvSpPr>
            <a:spLocks noGrp="1" noChangeArrowheads="1"/>
          </p:cNvSpPr>
          <p:nvPr>
            <p:ph type="body"/>
          </p:nvPr>
        </p:nvSpPr>
        <p:spPr>
          <a:xfrm>
            <a:off x="812800" y="4068763"/>
            <a:ext cx="4662488" cy="3865562"/>
          </a:xfrm>
          <a:noFill/>
          <a:ln/>
        </p:spPr>
        <p:txBody>
          <a:bodyPr wrap="none" lIns="83426" tIns="41713" rIns="83426" bIns="4171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1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2002 Radia Perlman and Charlie Kaufman. All Rights Reserved.</a:t>
            </a: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163" y="631825"/>
            <a:ext cx="5724525" cy="322103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4068763"/>
            <a:ext cx="4662488" cy="3865562"/>
          </a:xfrm>
          <a:noFill/>
          <a:ln/>
        </p:spPr>
        <p:txBody>
          <a:bodyPr wrap="none" lIns="83426" tIns="41713" rIns="83426" bIns="4171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86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2002 Radia Perlman and Charlie Kaufman. All Rights Reserved.</a:t>
            </a: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1052513" y="631825"/>
            <a:ext cx="4186237" cy="3219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/>
          </p:nvPr>
        </p:nvSpPr>
        <p:spPr>
          <a:xfrm>
            <a:off x="812800" y="4068763"/>
            <a:ext cx="4662488" cy="3865562"/>
          </a:xfrm>
          <a:noFill/>
          <a:ln/>
        </p:spPr>
        <p:txBody>
          <a:bodyPr wrap="none" lIns="83426" tIns="41713" rIns="83426" bIns="4171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6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5819C-8E1E-4D7D-946A-E00C0BAD35DF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85800"/>
            <a:ext cx="6200775" cy="3489325"/>
          </a:xfrm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5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2BFB-7766-47F9-828D-4FD28D971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solidFill>
              <a:srgbClr val="FFD500"/>
            </a:solidFill>
          </a:ln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38516-593E-4644-95EC-46A501B2C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F2EAD-A6C5-48DB-BE1D-E4136BEF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1AC2-B6BC-4F59-8F94-37DE3B6899A2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1E27-E349-4618-86D5-40159999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8762-A67E-48B4-AD06-051708C3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283E-EC8C-44BD-8F98-E1DF7962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CED17-4AB7-4637-BD25-8A3A8CC82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359AE-C72E-4ADD-91E5-E604B33A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7034-5A58-475F-B0C6-E647D2402AA8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6995-7FE7-449E-92CF-589C4E33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DD245-D111-46C2-A9F9-96088B72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D28DE-C7F4-4656-B7DF-7632F4A41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28EA-DCD8-4192-9879-ECB8E0E07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9E429-4518-43D6-A741-BD0F15AB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35AD-1105-467B-9790-02ED140D414F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A390-4D38-4A69-A336-CA06F0D7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ED71-C0D1-40B1-8FF0-4E3BF1E2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bg>
      <p:bgPr>
        <a:solidFill>
          <a:srgbClr val="005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8733" y="2431804"/>
            <a:ext cx="10515600" cy="1994392"/>
          </a:xfrm>
          <a:prstGeom prst="rect">
            <a:avLst/>
          </a:prstGeom>
          <a:solidFill>
            <a:schemeClr val="bg1"/>
          </a:solidFill>
          <a:ln w="177800">
            <a:solidFill>
              <a:srgbClr val="FFD500"/>
            </a:solidFill>
          </a:ln>
        </p:spPr>
        <p:txBody>
          <a:bodyPr lIns="0" tIns="0" rIns="0" bIns="0" anchor="ctr" anchorCtr="0">
            <a:spAutoFit/>
          </a:bodyPr>
          <a:lstStyle>
            <a:lvl1pPr algn="ctr">
              <a:defRPr sz="7200">
                <a:solidFill>
                  <a:schemeClr val="tx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28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8D0E-654B-4624-BA72-BB73C221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48408-DD5E-42D3-95FA-2E950F086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B233F-72DE-4F03-AE87-90930CE2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A54D-714B-4C42-8D8C-B78FEBC77258}" type="datetime1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8D9E9-72C0-4C80-9224-3A572A0D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5498E-7D58-466E-9EDB-34651B35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3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ADCE-55BA-492E-82C3-8E8B4487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93B5-C6B1-433F-9B41-03CE0654D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AC8C-38AB-4593-AC04-08E148BA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9C95-4140-403F-9C1D-ECD1618C877D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87DA5-6C30-45F8-8C9C-2C03250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A2B4C-E6F0-4AE8-9BBE-D0D31B30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9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158C-1AC8-4EFE-8644-309E3B3E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4435-B55A-4AF1-AB0A-BB07531C2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02AC3-2B54-4D7D-8A13-DA5C196BB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C51B0-FE2E-4E31-A48B-7937FE43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67DC-E3AC-4707-87E8-D09F7229A119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DC193-946E-45B7-BCD9-D695524E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05F50-B880-4BDC-89F9-D0F892E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72B5-5BC6-4734-B29A-373627E5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ACF62-2505-4519-A9DE-DE2669704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4640C-CF1E-4B18-AA77-121DA14B7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D79C6-CA96-4B94-8359-42E3C67A7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DF1E9-F12E-4F84-98B6-CCDC0EB61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FFFE5-B885-4920-9C86-01EADD3E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A28F-1B39-4C26-B08D-1190E65378EC}" type="datetime1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217C0-5ADC-4FE6-8137-1A6B3FBD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C842B-7323-4FDF-AF4D-FC65018F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4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A537-B24D-47A7-8459-AC7FEA93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B4AFA-67D9-4449-A2AC-F751F791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4CD2-892A-4C26-B62B-A33B8251D0B4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06060-1B58-4C0D-A0E8-CB1A6730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493F5-A0B2-4765-A583-32210187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4BF55-8465-4676-A9F7-CB7D2A02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7769-85D3-42DF-9F82-FA1FFDD20104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B0859-3AE9-427A-AA99-852D7B6E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F5092-01ED-42AC-8DA2-258B50FD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432C-A81E-4376-B40D-0763220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100F-D956-4A3C-BE9E-C8CCCDDE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1319D-B5B2-400E-BDC2-9EA6E31D4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201F3-52F8-4069-A184-2095BEB3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0950-4769-4EC6-B26B-CD90B0A46934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E76BC-B58B-4AAC-84E4-9B2C891E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4AF0B-EC02-4702-AE4A-B31F9FB5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3E2B-D4F3-4FE0-B853-44797FA4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367EA-6D14-4070-B953-26594319C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CA863-65DB-4701-B0BF-F2CEA73E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5F24A-3BB3-410D-924A-8D7F858C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22BE-E484-4A52-9F26-F9B5A559E17B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E52AB-5B1B-4777-828E-D359892A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58F95-EE90-4331-9DCC-6D4B0762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210D4-F364-4070-B846-5208D4A1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6C93E-36B9-4326-B668-22C44287C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84BA-3399-4161-8B07-4AC23BFF3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8BAE-D350-4557-83FA-B16ED29928E3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E8DC-54C0-4505-B755-C9B9A6C93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Radia Perlman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5CF5-41CF-41AE-96A7-6D7CBF5C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038A-1E0C-4532-9E46-882C561A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dia.Perlman@del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08305"/>
            <a:ext cx="10363200" cy="2285999"/>
          </a:xfrm>
          <a:solidFill>
            <a:srgbClr val="FFD500"/>
          </a:solidFill>
        </p:spPr>
        <p:txBody>
          <a:bodyPr>
            <a:normAutofit/>
          </a:bodyPr>
          <a:lstStyle/>
          <a:p>
            <a:r>
              <a:rPr lang="en-US" dirty="0"/>
              <a:t>Layer 2-3 Myths, Missteps, and Mysteries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286000"/>
          </a:xfrm>
        </p:spPr>
        <p:txBody>
          <a:bodyPr/>
          <a:lstStyle/>
          <a:p>
            <a:r>
              <a:rPr lang="en-US" sz="3600" dirty="0">
                <a:solidFill>
                  <a:srgbClr val="FFD500"/>
                </a:solidFill>
              </a:rPr>
              <a:t>Radia Perlman</a:t>
            </a:r>
          </a:p>
          <a:p>
            <a:r>
              <a:rPr lang="en-US" sz="3600" dirty="0" err="1">
                <a:solidFill>
                  <a:srgbClr val="FFD500"/>
                </a:solidFill>
              </a:rPr>
              <a:t>Radia.Perlman@Dell.Com</a:t>
            </a:r>
            <a:endParaRPr lang="en-US" sz="3600" dirty="0">
              <a:solidFill>
                <a:srgbClr val="FFD500"/>
              </a:solidFill>
            </a:endParaRPr>
          </a:p>
          <a:p>
            <a:r>
              <a:rPr lang="en-US" dirty="0">
                <a:hlinkClick r:id="rId2"/>
              </a:rPr>
              <a:t>Radia.Perlman@dell.com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8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A619-9EEE-41AA-844F-265C4EA5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33" y="2930402"/>
            <a:ext cx="10515600" cy="997196"/>
          </a:xfrm>
        </p:spPr>
        <p:txBody>
          <a:bodyPr/>
          <a:lstStyle/>
          <a:p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07035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9375-41FD-6A16-E533-A581C82B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hate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2030-164C-30D6-2A35-2D558B89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design stuff for people like me</a:t>
            </a:r>
          </a:p>
          <a:p>
            <a:r>
              <a:rPr lang="en-US" dirty="0"/>
              <a:t>Avoid parameters</a:t>
            </a:r>
          </a:p>
          <a:p>
            <a:pPr lvl="1"/>
            <a:r>
              <a:rPr lang="en-US" dirty="0"/>
              <a:t>Have the designers pick a number that’s good enough</a:t>
            </a:r>
          </a:p>
          <a:p>
            <a:pPr lvl="1"/>
            <a:r>
              <a:rPr lang="en-US" dirty="0"/>
              <a:t>Have the system measure stuff and choose a number</a:t>
            </a:r>
          </a:p>
          <a:p>
            <a:r>
              <a:rPr lang="en-US" dirty="0"/>
              <a:t>If you have to have a parameter, make sure it can’t be set incorrectly</a:t>
            </a:r>
          </a:p>
          <a:p>
            <a:r>
              <a:rPr lang="en-US" dirty="0"/>
              <a:t>But sometimes it’s legal at A and at B, but the values won’t interwork</a:t>
            </a:r>
          </a:p>
          <a:p>
            <a:r>
              <a:rPr lang="en-US" dirty="0"/>
              <a:t>Example: IS-IS Hello timer</a:t>
            </a:r>
          </a:p>
          <a:p>
            <a:r>
              <a:rPr lang="en-US" dirty="0"/>
              <a:t>And the way that OSPF copied it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19E42-C861-CF0F-FCAD-BFF19611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Radia Perlman &amp; Charlie Kaufman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D98EB-C7BC-FF50-6E2A-0F071E5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0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What’s a routing algorithm?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Routers exchange information with their neighbors</a:t>
            </a:r>
          </a:p>
          <a:p>
            <a:r>
              <a:rPr lang="en-US" altLang="en-US" dirty="0"/>
              <a:t>Compute a forwarding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B0B99-AD2A-4210-8FA1-8FB17C9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878D-F5B8-4C0D-88B0-8E4BA0D02EC9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EB42D-9402-4BE2-B1ED-22EBC89B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20035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0F3-F047-4B04-B400-92645794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365125"/>
            <a:ext cx="2895600" cy="1325563"/>
          </a:xfrm>
        </p:spPr>
        <p:txBody>
          <a:bodyPr/>
          <a:lstStyle/>
          <a:p>
            <a:r>
              <a:rPr lang="en-US" dirty="0"/>
              <a:t>Forwarding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EA725E-0849-4427-9DE3-3B70D964C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113E4A6-3C3B-40EA-9B89-EC4A4F5B6F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DBD2DA-2D19-400B-BF7F-448800F5AFB4}"/>
              </a:ext>
            </a:extLst>
          </p:cNvPr>
          <p:cNvSpPr/>
          <p:nvPr/>
        </p:nvSpPr>
        <p:spPr bwMode="auto">
          <a:xfrm>
            <a:off x="4038600" y="2895600"/>
            <a:ext cx="2362200" cy="1981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EB50-E01E-4194-8E1B-6BEB6AAF5215}"/>
              </a:ext>
            </a:extLst>
          </p:cNvPr>
          <p:cNvSpPr txBox="1"/>
          <p:nvPr/>
        </p:nvSpPr>
        <p:spPr>
          <a:xfrm>
            <a:off x="4047392" y="3429001"/>
            <a:ext cx="23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Switch/router/bridge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E9526-BD18-419D-968F-5C25ACF741F0}"/>
              </a:ext>
            </a:extLst>
          </p:cNvPr>
          <p:cNvSpPr/>
          <p:nvPr/>
        </p:nvSpPr>
        <p:spPr bwMode="auto">
          <a:xfrm>
            <a:off x="914400" y="1752600"/>
            <a:ext cx="1447800" cy="250739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BA37B-B06C-4B7D-BF35-EED04F4F20BA}"/>
              </a:ext>
            </a:extLst>
          </p:cNvPr>
          <p:cNvSpPr txBox="1"/>
          <p:nvPr/>
        </p:nvSpPr>
        <p:spPr>
          <a:xfrm>
            <a:off x="905608" y="1828800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53786-8753-42AD-957A-A25BEA003DA7}"/>
              </a:ext>
            </a:extLst>
          </p:cNvPr>
          <p:cNvSpPr/>
          <p:nvPr/>
        </p:nvSpPr>
        <p:spPr bwMode="auto">
          <a:xfrm>
            <a:off x="8534400" y="1905000"/>
            <a:ext cx="3124200" cy="250739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4D7BB-8981-4180-9258-DF14BC8928AA}"/>
              </a:ext>
            </a:extLst>
          </p:cNvPr>
          <p:cNvSpPr txBox="1"/>
          <p:nvPr/>
        </p:nvSpPr>
        <p:spPr>
          <a:xfrm>
            <a:off x="8525608" y="1981200"/>
            <a:ext cx="3307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Destination/output port</a:t>
            </a:r>
          </a:p>
          <a:p>
            <a:r>
              <a:rPr lang="en-US" dirty="0"/>
              <a:t>Destination/output port</a:t>
            </a:r>
          </a:p>
          <a:p>
            <a:r>
              <a:rPr lang="en-US" dirty="0"/>
              <a:t>Destination/output port</a:t>
            </a:r>
          </a:p>
          <a:p>
            <a:r>
              <a:rPr lang="en-US" dirty="0"/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B106D7-BAAA-4E65-AE84-A82967A408F5}"/>
              </a:ext>
            </a:extLst>
          </p:cNvPr>
          <p:cNvCxnSpPr/>
          <p:nvPr/>
        </p:nvCxnSpPr>
        <p:spPr bwMode="auto">
          <a:xfrm flipH="1">
            <a:off x="3505200" y="4876800"/>
            <a:ext cx="1295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48CE18-ABBB-43A5-8A9F-A45CBB93DA86}"/>
              </a:ext>
            </a:extLst>
          </p:cNvPr>
          <p:cNvCxnSpPr/>
          <p:nvPr/>
        </p:nvCxnSpPr>
        <p:spPr bwMode="auto">
          <a:xfrm>
            <a:off x="5486400" y="4876800"/>
            <a:ext cx="152400" cy="1143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5718FF-C911-40C9-A307-2144F53B7257}"/>
              </a:ext>
            </a:extLst>
          </p:cNvPr>
          <p:cNvCxnSpPr>
            <a:stCxn id="4" idx="5"/>
          </p:cNvCxnSpPr>
          <p:nvPr/>
        </p:nvCxnSpPr>
        <p:spPr bwMode="auto">
          <a:xfrm>
            <a:off x="6054864" y="4586660"/>
            <a:ext cx="879336" cy="1204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9B8169-998F-4B78-991E-C784CEDDFF89}"/>
              </a:ext>
            </a:extLst>
          </p:cNvPr>
          <p:cNvSpPr txBox="1"/>
          <p:nvPr/>
        </p:nvSpPr>
        <p:spPr>
          <a:xfrm>
            <a:off x="2819400" y="5786735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A97E6B-5F46-4799-9FF3-2DB012F15DCD}"/>
              </a:ext>
            </a:extLst>
          </p:cNvPr>
          <p:cNvSpPr txBox="1"/>
          <p:nvPr/>
        </p:nvSpPr>
        <p:spPr>
          <a:xfrm>
            <a:off x="5091341" y="5939135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ACC878-D017-4ACB-9C66-85E9FBEC8BA0}"/>
              </a:ext>
            </a:extLst>
          </p:cNvPr>
          <p:cNvSpPr txBox="1"/>
          <p:nvPr/>
        </p:nvSpPr>
        <p:spPr>
          <a:xfrm>
            <a:off x="6539141" y="586740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E0605B-35BC-4ED8-A4E4-F7A7715819B8}"/>
              </a:ext>
            </a:extLst>
          </p:cNvPr>
          <p:cNvCxnSpPr/>
          <p:nvPr/>
        </p:nvCxnSpPr>
        <p:spPr bwMode="auto">
          <a:xfrm>
            <a:off x="2362200" y="2821632"/>
            <a:ext cx="1676400" cy="7597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6C91C6-D01C-4C4F-A8B0-6E2DE571B98F}"/>
              </a:ext>
            </a:extLst>
          </p:cNvPr>
          <p:cNvCxnSpPr/>
          <p:nvPr/>
        </p:nvCxnSpPr>
        <p:spPr bwMode="auto">
          <a:xfrm flipV="1">
            <a:off x="6400800" y="3389783"/>
            <a:ext cx="2057400" cy="1165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5DF679C-838F-461A-99CD-E213B1B0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5BA-2B05-4883-A0FD-3E0AAEFFA10E}" type="datetime1">
              <a:rPr lang="en-US" smtClean="0"/>
              <a:t>12/2/2024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1985758-1066-4E79-8C51-A22D7234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1882BCC-1DC0-44F6-B936-1184988932C2}"/>
              </a:ext>
            </a:extLst>
          </p:cNvPr>
          <p:cNvSpPr txBox="1">
            <a:spLocks/>
          </p:cNvSpPr>
          <p:nvPr/>
        </p:nvSpPr>
        <p:spPr>
          <a:xfrm>
            <a:off x="741595" y="517525"/>
            <a:ext cx="289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159238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05086-FE28-4231-B66E-C05645E1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5BD9-60AD-4EB4-8857-E59AE26A7B0C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307D4-E110-4A90-BFD5-49EC1723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268665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C45C490-DB84-4754-8405-851E3D55AA3B}" type="slidenum">
              <a:rPr 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40322" name="Rectangle 2"/>
          <p:cNvSpPr>
            <a:spLocks noChangeArrowheads="1"/>
          </p:cNvSpPr>
          <p:nvPr/>
        </p:nvSpPr>
        <p:spPr bwMode="auto">
          <a:xfrm>
            <a:off x="3717925" y="10969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4937126" y="1096964"/>
            <a:ext cx="3911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5927726" y="1096964"/>
            <a:ext cx="3911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3717925" y="20113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4937125" y="2011364"/>
            <a:ext cx="3735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440327" name="Rectangle 7"/>
          <p:cNvSpPr>
            <a:spLocks noChangeArrowheads="1"/>
          </p:cNvSpPr>
          <p:nvPr/>
        </p:nvSpPr>
        <p:spPr bwMode="auto">
          <a:xfrm>
            <a:off x="5927725" y="20113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440328" name="Rectangle 8"/>
          <p:cNvSpPr>
            <a:spLocks noChangeArrowheads="1"/>
          </p:cNvSpPr>
          <p:nvPr/>
        </p:nvSpPr>
        <p:spPr bwMode="auto">
          <a:xfrm>
            <a:off x="6918325" y="15541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G</a:t>
            </a:r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>
            <a:off x="3886200" y="1447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962400" y="2209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>
            <a:off x="3962400" y="1295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5181600" y="1295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3" name="Line 13"/>
          <p:cNvSpPr>
            <a:spLocks noChangeShapeType="1"/>
          </p:cNvSpPr>
          <p:nvPr/>
        </p:nvSpPr>
        <p:spPr bwMode="auto">
          <a:xfrm>
            <a:off x="5181600" y="2209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 flipV="1">
            <a:off x="6172200" y="17526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>
            <a:off x="61722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>
            <a:off x="6096000" y="1371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7" name="Line 17"/>
          <p:cNvSpPr>
            <a:spLocks noChangeShapeType="1"/>
          </p:cNvSpPr>
          <p:nvPr/>
        </p:nvSpPr>
        <p:spPr bwMode="auto">
          <a:xfrm>
            <a:off x="5105400" y="1371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8" name="Rectangle 18"/>
          <p:cNvSpPr>
            <a:spLocks noChangeArrowheads="1"/>
          </p:cNvSpPr>
          <p:nvPr/>
        </p:nvSpPr>
        <p:spPr bwMode="auto">
          <a:xfrm>
            <a:off x="4175126" y="8683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440339" name="Rectangle 19"/>
          <p:cNvSpPr>
            <a:spLocks noChangeArrowheads="1"/>
          </p:cNvSpPr>
          <p:nvPr/>
        </p:nvSpPr>
        <p:spPr bwMode="auto">
          <a:xfrm>
            <a:off x="5318126" y="8683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0" name="Rectangle 20"/>
          <p:cNvSpPr>
            <a:spLocks noChangeArrowheads="1"/>
          </p:cNvSpPr>
          <p:nvPr/>
        </p:nvSpPr>
        <p:spPr bwMode="auto">
          <a:xfrm>
            <a:off x="6537326" y="1096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440341" name="Rectangle 21"/>
          <p:cNvSpPr>
            <a:spLocks noChangeArrowheads="1"/>
          </p:cNvSpPr>
          <p:nvPr/>
        </p:nvSpPr>
        <p:spPr bwMode="auto">
          <a:xfrm>
            <a:off x="6461126" y="20113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40342" name="Rectangle 22"/>
          <p:cNvSpPr>
            <a:spLocks noChangeArrowheads="1"/>
          </p:cNvSpPr>
          <p:nvPr/>
        </p:nvSpPr>
        <p:spPr bwMode="auto">
          <a:xfrm>
            <a:off x="6080126" y="1477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3" name="Rectangle 23"/>
          <p:cNvSpPr>
            <a:spLocks noChangeArrowheads="1"/>
          </p:cNvSpPr>
          <p:nvPr/>
        </p:nvSpPr>
        <p:spPr bwMode="auto">
          <a:xfrm>
            <a:off x="5089526" y="15541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40344" name="Rectangle 24"/>
          <p:cNvSpPr>
            <a:spLocks noChangeArrowheads="1"/>
          </p:cNvSpPr>
          <p:nvPr/>
        </p:nvSpPr>
        <p:spPr bwMode="auto">
          <a:xfrm>
            <a:off x="3870326" y="15541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5" name="Rectangle 25"/>
          <p:cNvSpPr>
            <a:spLocks noChangeArrowheads="1"/>
          </p:cNvSpPr>
          <p:nvPr/>
        </p:nvSpPr>
        <p:spPr bwMode="auto">
          <a:xfrm>
            <a:off x="4327526" y="1858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6" name="Rectangle 26"/>
          <p:cNvSpPr>
            <a:spLocks noChangeArrowheads="1"/>
          </p:cNvSpPr>
          <p:nvPr/>
        </p:nvSpPr>
        <p:spPr bwMode="auto">
          <a:xfrm>
            <a:off x="5394326" y="1858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" name="Right Arrow 1"/>
          <p:cNvSpPr/>
          <p:nvPr/>
        </p:nvSpPr>
        <p:spPr bwMode="auto">
          <a:xfrm flipH="1" flipV="1">
            <a:off x="7632700" y="1417638"/>
            <a:ext cx="1054100" cy="33496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63001" y="1295401"/>
            <a:ext cx="147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D5CE0-C072-4006-8606-65557963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261A-B18F-4BEC-A529-DB4BF062FBFF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BA5E-7A5E-4B99-B549-F1FC4E57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60368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C45C490-DB84-4754-8405-851E3D55AA3B}" type="slidenum">
              <a:rPr 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40322" name="Rectangle 2"/>
          <p:cNvSpPr>
            <a:spLocks noChangeArrowheads="1"/>
          </p:cNvSpPr>
          <p:nvPr/>
        </p:nvSpPr>
        <p:spPr bwMode="auto">
          <a:xfrm>
            <a:off x="3717925" y="10969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4937126" y="1096964"/>
            <a:ext cx="3911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5927726" y="1096964"/>
            <a:ext cx="3911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3717925" y="20113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4937125" y="2011364"/>
            <a:ext cx="3735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440327" name="Rectangle 7"/>
          <p:cNvSpPr>
            <a:spLocks noChangeArrowheads="1"/>
          </p:cNvSpPr>
          <p:nvPr/>
        </p:nvSpPr>
        <p:spPr bwMode="auto">
          <a:xfrm>
            <a:off x="5927725" y="20113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440328" name="Rectangle 8"/>
          <p:cNvSpPr>
            <a:spLocks noChangeArrowheads="1"/>
          </p:cNvSpPr>
          <p:nvPr/>
        </p:nvSpPr>
        <p:spPr bwMode="auto">
          <a:xfrm>
            <a:off x="6918325" y="15541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G</a:t>
            </a:r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>
            <a:off x="3886200" y="1447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962400" y="2209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>
            <a:off x="3962400" y="1295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5181600" y="1295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3" name="Line 13"/>
          <p:cNvSpPr>
            <a:spLocks noChangeShapeType="1"/>
          </p:cNvSpPr>
          <p:nvPr/>
        </p:nvSpPr>
        <p:spPr bwMode="auto">
          <a:xfrm>
            <a:off x="5181600" y="2209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 flipV="1">
            <a:off x="6172200" y="17526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>
            <a:off x="61722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>
            <a:off x="6096000" y="1371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7" name="Line 17"/>
          <p:cNvSpPr>
            <a:spLocks noChangeShapeType="1"/>
          </p:cNvSpPr>
          <p:nvPr/>
        </p:nvSpPr>
        <p:spPr bwMode="auto">
          <a:xfrm>
            <a:off x="5105400" y="1371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8" name="Rectangle 18"/>
          <p:cNvSpPr>
            <a:spLocks noChangeArrowheads="1"/>
          </p:cNvSpPr>
          <p:nvPr/>
        </p:nvSpPr>
        <p:spPr bwMode="auto">
          <a:xfrm>
            <a:off x="4175126" y="8683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440339" name="Rectangle 19"/>
          <p:cNvSpPr>
            <a:spLocks noChangeArrowheads="1"/>
          </p:cNvSpPr>
          <p:nvPr/>
        </p:nvSpPr>
        <p:spPr bwMode="auto">
          <a:xfrm>
            <a:off x="5318126" y="8683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0" name="Rectangle 20"/>
          <p:cNvSpPr>
            <a:spLocks noChangeArrowheads="1"/>
          </p:cNvSpPr>
          <p:nvPr/>
        </p:nvSpPr>
        <p:spPr bwMode="auto">
          <a:xfrm>
            <a:off x="6537326" y="1096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440341" name="Rectangle 21"/>
          <p:cNvSpPr>
            <a:spLocks noChangeArrowheads="1"/>
          </p:cNvSpPr>
          <p:nvPr/>
        </p:nvSpPr>
        <p:spPr bwMode="auto">
          <a:xfrm>
            <a:off x="6461126" y="20113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40342" name="Rectangle 22"/>
          <p:cNvSpPr>
            <a:spLocks noChangeArrowheads="1"/>
          </p:cNvSpPr>
          <p:nvPr/>
        </p:nvSpPr>
        <p:spPr bwMode="auto">
          <a:xfrm>
            <a:off x="6080126" y="1477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3" name="Rectangle 23"/>
          <p:cNvSpPr>
            <a:spLocks noChangeArrowheads="1"/>
          </p:cNvSpPr>
          <p:nvPr/>
        </p:nvSpPr>
        <p:spPr bwMode="auto">
          <a:xfrm>
            <a:off x="5089526" y="15541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40344" name="Rectangle 24"/>
          <p:cNvSpPr>
            <a:spLocks noChangeArrowheads="1"/>
          </p:cNvSpPr>
          <p:nvPr/>
        </p:nvSpPr>
        <p:spPr bwMode="auto">
          <a:xfrm>
            <a:off x="3870326" y="15541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5" name="Rectangle 25"/>
          <p:cNvSpPr>
            <a:spLocks noChangeArrowheads="1"/>
          </p:cNvSpPr>
          <p:nvPr/>
        </p:nvSpPr>
        <p:spPr bwMode="auto">
          <a:xfrm>
            <a:off x="4327526" y="1858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6" name="Rectangle 26"/>
          <p:cNvSpPr>
            <a:spLocks noChangeArrowheads="1"/>
          </p:cNvSpPr>
          <p:nvPr/>
        </p:nvSpPr>
        <p:spPr bwMode="auto">
          <a:xfrm>
            <a:off x="5394326" y="1858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440361" name="Rectangle 41"/>
          <p:cNvSpPr>
            <a:spLocks noChangeArrowheads="1"/>
          </p:cNvSpPr>
          <p:nvPr/>
        </p:nvSpPr>
        <p:spPr bwMode="auto">
          <a:xfrm>
            <a:off x="2971800" y="28257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2" name="Rectangle 42"/>
          <p:cNvSpPr>
            <a:spLocks noChangeArrowheads="1"/>
          </p:cNvSpPr>
          <p:nvPr/>
        </p:nvSpPr>
        <p:spPr bwMode="auto">
          <a:xfrm>
            <a:off x="2971800" y="32829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3" name="Rectangle 43"/>
          <p:cNvSpPr>
            <a:spLocks noChangeArrowheads="1"/>
          </p:cNvSpPr>
          <p:nvPr/>
        </p:nvSpPr>
        <p:spPr bwMode="auto">
          <a:xfrm>
            <a:off x="2971800" y="37401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4" name="Rectangle 44"/>
          <p:cNvSpPr>
            <a:spLocks noChangeArrowheads="1"/>
          </p:cNvSpPr>
          <p:nvPr/>
        </p:nvSpPr>
        <p:spPr bwMode="auto">
          <a:xfrm>
            <a:off x="2971800" y="41973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5" name="Rectangle 45"/>
          <p:cNvSpPr>
            <a:spLocks noChangeArrowheads="1"/>
          </p:cNvSpPr>
          <p:nvPr/>
        </p:nvSpPr>
        <p:spPr bwMode="auto">
          <a:xfrm>
            <a:off x="3178176" y="2925764"/>
            <a:ext cx="3911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440366" name="Rectangle 46"/>
          <p:cNvSpPr>
            <a:spLocks noChangeArrowheads="1"/>
          </p:cNvSpPr>
          <p:nvPr/>
        </p:nvSpPr>
        <p:spPr bwMode="auto">
          <a:xfrm>
            <a:off x="3101976" y="3382964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B/2</a:t>
            </a:r>
          </a:p>
        </p:txBody>
      </p:sp>
      <p:sp>
        <p:nvSpPr>
          <p:cNvPr id="440367" name="Rectangle 47"/>
          <p:cNvSpPr>
            <a:spLocks noChangeArrowheads="1"/>
          </p:cNvSpPr>
          <p:nvPr/>
        </p:nvSpPr>
        <p:spPr bwMode="auto">
          <a:xfrm>
            <a:off x="3101976" y="3840164"/>
            <a:ext cx="59631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F/2</a:t>
            </a:r>
          </a:p>
        </p:txBody>
      </p:sp>
      <p:sp>
        <p:nvSpPr>
          <p:cNvPr id="440368" name="Rectangle 48"/>
          <p:cNvSpPr>
            <a:spLocks noChangeArrowheads="1"/>
          </p:cNvSpPr>
          <p:nvPr/>
        </p:nvSpPr>
        <p:spPr bwMode="auto">
          <a:xfrm>
            <a:off x="3101976" y="4297364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G/5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2925763"/>
            <a:ext cx="373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Each node creates a “link state packet” saying who it is, and who its neighbors are.  This is C’s link state packet.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It gets sent to all the other nodes</a:t>
            </a:r>
          </a:p>
        </p:txBody>
      </p:sp>
      <p:sp>
        <p:nvSpPr>
          <p:cNvPr id="79" name="Right Arrow 78"/>
          <p:cNvSpPr/>
          <p:nvPr/>
        </p:nvSpPr>
        <p:spPr bwMode="auto">
          <a:xfrm flipH="1" flipV="1">
            <a:off x="4343400" y="3017838"/>
            <a:ext cx="1054100" cy="33496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2FE4A-236B-4085-AA7E-C7387540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1784-9E81-4E21-B79B-B53E1D7226AB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85DAB-5494-40F9-9007-2A5D8195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424109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C45C490-DB84-4754-8405-851E3D55AA3B}" type="slidenum">
              <a:rPr 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40322" name="Rectangle 2"/>
          <p:cNvSpPr>
            <a:spLocks noChangeArrowheads="1"/>
          </p:cNvSpPr>
          <p:nvPr/>
        </p:nvSpPr>
        <p:spPr bwMode="auto">
          <a:xfrm>
            <a:off x="3717925" y="10969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4937126" y="1096964"/>
            <a:ext cx="3911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5927726" y="1096964"/>
            <a:ext cx="3911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3717925" y="20113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4937125" y="2011364"/>
            <a:ext cx="3735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440327" name="Rectangle 7"/>
          <p:cNvSpPr>
            <a:spLocks noChangeArrowheads="1"/>
          </p:cNvSpPr>
          <p:nvPr/>
        </p:nvSpPr>
        <p:spPr bwMode="auto">
          <a:xfrm>
            <a:off x="5927725" y="20113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440328" name="Rectangle 8"/>
          <p:cNvSpPr>
            <a:spLocks noChangeArrowheads="1"/>
          </p:cNvSpPr>
          <p:nvPr/>
        </p:nvSpPr>
        <p:spPr bwMode="auto">
          <a:xfrm>
            <a:off x="6918325" y="15541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G</a:t>
            </a:r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>
            <a:off x="3886200" y="1447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962400" y="2209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>
            <a:off x="3962400" y="1295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5181600" y="1295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3" name="Line 13"/>
          <p:cNvSpPr>
            <a:spLocks noChangeShapeType="1"/>
          </p:cNvSpPr>
          <p:nvPr/>
        </p:nvSpPr>
        <p:spPr bwMode="auto">
          <a:xfrm>
            <a:off x="5181600" y="2209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 flipV="1">
            <a:off x="6172200" y="17526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>
            <a:off x="61722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>
            <a:off x="6096000" y="1371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7" name="Line 17"/>
          <p:cNvSpPr>
            <a:spLocks noChangeShapeType="1"/>
          </p:cNvSpPr>
          <p:nvPr/>
        </p:nvSpPr>
        <p:spPr bwMode="auto">
          <a:xfrm>
            <a:off x="5105400" y="1371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8" name="Rectangle 18"/>
          <p:cNvSpPr>
            <a:spLocks noChangeArrowheads="1"/>
          </p:cNvSpPr>
          <p:nvPr/>
        </p:nvSpPr>
        <p:spPr bwMode="auto">
          <a:xfrm>
            <a:off x="4175126" y="8683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440339" name="Rectangle 19"/>
          <p:cNvSpPr>
            <a:spLocks noChangeArrowheads="1"/>
          </p:cNvSpPr>
          <p:nvPr/>
        </p:nvSpPr>
        <p:spPr bwMode="auto">
          <a:xfrm>
            <a:off x="5318126" y="8683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0" name="Rectangle 20"/>
          <p:cNvSpPr>
            <a:spLocks noChangeArrowheads="1"/>
          </p:cNvSpPr>
          <p:nvPr/>
        </p:nvSpPr>
        <p:spPr bwMode="auto">
          <a:xfrm>
            <a:off x="6537326" y="1096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440341" name="Rectangle 21"/>
          <p:cNvSpPr>
            <a:spLocks noChangeArrowheads="1"/>
          </p:cNvSpPr>
          <p:nvPr/>
        </p:nvSpPr>
        <p:spPr bwMode="auto">
          <a:xfrm>
            <a:off x="6461126" y="20113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40342" name="Rectangle 22"/>
          <p:cNvSpPr>
            <a:spLocks noChangeArrowheads="1"/>
          </p:cNvSpPr>
          <p:nvPr/>
        </p:nvSpPr>
        <p:spPr bwMode="auto">
          <a:xfrm>
            <a:off x="6080126" y="1477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3" name="Rectangle 23"/>
          <p:cNvSpPr>
            <a:spLocks noChangeArrowheads="1"/>
          </p:cNvSpPr>
          <p:nvPr/>
        </p:nvSpPr>
        <p:spPr bwMode="auto">
          <a:xfrm>
            <a:off x="5089526" y="15541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40344" name="Rectangle 24"/>
          <p:cNvSpPr>
            <a:spLocks noChangeArrowheads="1"/>
          </p:cNvSpPr>
          <p:nvPr/>
        </p:nvSpPr>
        <p:spPr bwMode="auto">
          <a:xfrm>
            <a:off x="3870326" y="15541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5" name="Rectangle 25"/>
          <p:cNvSpPr>
            <a:spLocks noChangeArrowheads="1"/>
          </p:cNvSpPr>
          <p:nvPr/>
        </p:nvSpPr>
        <p:spPr bwMode="auto">
          <a:xfrm>
            <a:off x="4327526" y="1858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6" name="Rectangle 26"/>
          <p:cNvSpPr>
            <a:spLocks noChangeArrowheads="1"/>
          </p:cNvSpPr>
          <p:nvPr/>
        </p:nvSpPr>
        <p:spPr bwMode="auto">
          <a:xfrm>
            <a:off x="5394326" y="1858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440347" name="Rectangle 27"/>
          <p:cNvSpPr>
            <a:spLocks noChangeArrowheads="1"/>
          </p:cNvSpPr>
          <p:nvPr/>
        </p:nvSpPr>
        <p:spPr bwMode="auto">
          <a:xfrm>
            <a:off x="2368550" y="28257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8" name="Rectangle 28"/>
          <p:cNvSpPr>
            <a:spLocks noChangeArrowheads="1"/>
          </p:cNvSpPr>
          <p:nvPr/>
        </p:nvSpPr>
        <p:spPr bwMode="auto">
          <a:xfrm>
            <a:off x="2368550" y="32829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9" name="Rectangle 29"/>
          <p:cNvSpPr>
            <a:spLocks noChangeArrowheads="1"/>
          </p:cNvSpPr>
          <p:nvPr/>
        </p:nvSpPr>
        <p:spPr bwMode="auto">
          <a:xfrm>
            <a:off x="2368550" y="37401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0" name="Rectangle 30"/>
          <p:cNvSpPr>
            <a:spLocks noChangeArrowheads="1"/>
          </p:cNvSpPr>
          <p:nvPr/>
        </p:nvSpPr>
        <p:spPr bwMode="auto">
          <a:xfrm>
            <a:off x="2574925" y="29257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440351" name="Rectangle 31"/>
          <p:cNvSpPr>
            <a:spLocks noChangeArrowheads="1"/>
          </p:cNvSpPr>
          <p:nvPr/>
        </p:nvSpPr>
        <p:spPr bwMode="auto">
          <a:xfrm>
            <a:off x="2498726" y="3382964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B/6</a:t>
            </a:r>
          </a:p>
        </p:txBody>
      </p:sp>
      <p:sp>
        <p:nvSpPr>
          <p:cNvPr id="440352" name="Rectangle 32"/>
          <p:cNvSpPr>
            <a:spLocks noChangeArrowheads="1"/>
          </p:cNvSpPr>
          <p:nvPr/>
        </p:nvSpPr>
        <p:spPr bwMode="auto">
          <a:xfrm>
            <a:off x="2498726" y="3840164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D/2</a:t>
            </a:r>
          </a:p>
        </p:txBody>
      </p:sp>
      <p:sp>
        <p:nvSpPr>
          <p:cNvPr id="440353" name="Rectangle 33"/>
          <p:cNvSpPr>
            <a:spLocks noChangeArrowheads="1"/>
          </p:cNvSpPr>
          <p:nvPr/>
        </p:nvSpPr>
        <p:spPr bwMode="auto">
          <a:xfrm>
            <a:off x="3511550" y="28257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4" name="Rectangle 34"/>
          <p:cNvSpPr>
            <a:spLocks noChangeArrowheads="1"/>
          </p:cNvSpPr>
          <p:nvPr/>
        </p:nvSpPr>
        <p:spPr bwMode="auto">
          <a:xfrm>
            <a:off x="3511550" y="32829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5" name="Rectangle 35"/>
          <p:cNvSpPr>
            <a:spLocks noChangeArrowheads="1"/>
          </p:cNvSpPr>
          <p:nvPr/>
        </p:nvSpPr>
        <p:spPr bwMode="auto">
          <a:xfrm>
            <a:off x="3511550" y="37401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6" name="Rectangle 36"/>
          <p:cNvSpPr>
            <a:spLocks noChangeArrowheads="1"/>
          </p:cNvSpPr>
          <p:nvPr/>
        </p:nvSpPr>
        <p:spPr bwMode="auto">
          <a:xfrm>
            <a:off x="3511550" y="41973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7" name="Rectangle 37"/>
          <p:cNvSpPr>
            <a:spLocks noChangeArrowheads="1"/>
          </p:cNvSpPr>
          <p:nvPr/>
        </p:nvSpPr>
        <p:spPr bwMode="auto">
          <a:xfrm>
            <a:off x="3717926" y="2925764"/>
            <a:ext cx="3911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440358" name="Rectangle 38"/>
          <p:cNvSpPr>
            <a:spLocks noChangeArrowheads="1"/>
          </p:cNvSpPr>
          <p:nvPr/>
        </p:nvSpPr>
        <p:spPr bwMode="auto">
          <a:xfrm>
            <a:off x="3641726" y="3382964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A/6</a:t>
            </a:r>
          </a:p>
        </p:txBody>
      </p:sp>
      <p:sp>
        <p:nvSpPr>
          <p:cNvPr id="440359" name="Rectangle 39"/>
          <p:cNvSpPr>
            <a:spLocks noChangeArrowheads="1"/>
          </p:cNvSpPr>
          <p:nvPr/>
        </p:nvSpPr>
        <p:spPr bwMode="auto">
          <a:xfrm>
            <a:off x="3641726" y="3840164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C/2</a:t>
            </a:r>
          </a:p>
        </p:txBody>
      </p:sp>
      <p:sp>
        <p:nvSpPr>
          <p:cNvPr id="440360" name="Rectangle 40"/>
          <p:cNvSpPr>
            <a:spLocks noChangeArrowheads="1"/>
          </p:cNvSpPr>
          <p:nvPr/>
        </p:nvSpPr>
        <p:spPr bwMode="auto">
          <a:xfrm>
            <a:off x="3641726" y="4297364"/>
            <a:ext cx="61234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E/1</a:t>
            </a:r>
          </a:p>
        </p:txBody>
      </p:sp>
      <p:sp>
        <p:nvSpPr>
          <p:cNvPr id="440361" name="Rectangle 41"/>
          <p:cNvSpPr>
            <a:spLocks noChangeArrowheads="1"/>
          </p:cNvSpPr>
          <p:nvPr/>
        </p:nvSpPr>
        <p:spPr bwMode="auto">
          <a:xfrm>
            <a:off x="4578350" y="28257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2" name="Rectangle 42"/>
          <p:cNvSpPr>
            <a:spLocks noChangeArrowheads="1"/>
          </p:cNvSpPr>
          <p:nvPr/>
        </p:nvSpPr>
        <p:spPr bwMode="auto">
          <a:xfrm>
            <a:off x="4578350" y="32829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3" name="Rectangle 43"/>
          <p:cNvSpPr>
            <a:spLocks noChangeArrowheads="1"/>
          </p:cNvSpPr>
          <p:nvPr/>
        </p:nvSpPr>
        <p:spPr bwMode="auto">
          <a:xfrm>
            <a:off x="4578350" y="37401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4" name="Rectangle 44"/>
          <p:cNvSpPr>
            <a:spLocks noChangeArrowheads="1"/>
          </p:cNvSpPr>
          <p:nvPr/>
        </p:nvSpPr>
        <p:spPr bwMode="auto">
          <a:xfrm>
            <a:off x="4578350" y="41973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5" name="Rectangle 45"/>
          <p:cNvSpPr>
            <a:spLocks noChangeArrowheads="1"/>
          </p:cNvSpPr>
          <p:nvPr/>
        </p:nvSpPr>
        <p:spPr bwMode="auto">
          <a:xfrm>
            <a:off x="4784726" y="2925764"/>
            <a:ext cx="3911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440366" name="Rectangle 46"/>
          <p:cNvSpPr>
            <a:spLocks noChangeArrowheads="1"/>
          </p:cNvSpPr>
          <p:nvPr/>
        </p:nvSpPr>
        <p:spPr bwMode="auto">
          <a:xfrm>
            <a:off x="4708526" y="3382964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B/2</a:t>
            </a:r>
          </a:p>
        </p:txBody>
      </p:sp>
      <p:sp>
        <p:nvSpPr>
          <p:cNvPr id="440367" name="Rectangle 47"/>
          <p:cNvSpPr>
            <a:spLocks noChangeArrowheads="1"/>
          </p:cNvSpPr>
          <p:nvPr/>
        </p:nvSpPr>
        <p:spPr bwMode="auto">
          <a:xfrm>
            <a:off x="4708526" y="3840164"/>
            <a:ext cx="59631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F/2</a:t>
            </a:r>
          </a:p>
        </p:txBody>
      </p:sp>
      <p:sp>
        <p:nvSpPr>
          <p:cNvPr id="440368" name="Rectangle 48"/>
          <p:cNvSpPr>
            <a:spLocks noChangeArrowheads="1"/>
          </p:cNvSpPr>
          <p:nvPr/>
        </p:nvSpPr>
        <p:spPr bwMode="auto">
          <a:xfrm>
            <a:off x="4708526" y="4297364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G/5</a:t>
            </a:r>
          </a:p>
        </p:txBody>
      </p:sp>
      <p:sp>
        <p:nvSpPr>
          <p:cNvPr id="440369" name="Rectangle 49"/>
          <p:cNvSpPr>
            <a:spLocks noChangeArrowheads="1"/>
          </p:cNvSpPr>
          <p:nvPr/>
        </p:nvSpPr>
        <p:spPr bwMode="auto">
          <a:xfrm>
            <a:off x="5645150" y="28257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0" name="Rectangle 50"/>
          <p:cNvSpPr>
            <a:spLocks noChangeArrowheads="1"/>
          </p:cNvSpPr>
          <p:nvPr/>
        </p:nvSpPr>
        <p:spPr bwMode="auto">
          <a:xfrm>
            <a:off x="5645150" y="32829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1" name="Rectangle 51"/>
          <p:cNvSpPr>
            <a:spLocks noChangeArrowheads="1"/>
          </p:cNvSpPr>
          <p:nvPr/>
        </p:nvSpPr>
        <p:spPr bwMode="auto">
          <a:xfrm>
            <a:off x="5645150" y="37401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2" name="Rectangle 52"/>
          <p:cNvSpPr>
            <a:spLocks noChangeArrowheads="1"/>
          </p:cNvSpPr>
          <p:nvPr/>
        </p:nvSpPr>
        <p:spPr bwMode="auto">
          <a:xfrm>
            <a:off x="5851525" y="29257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440373" name="Rectangle 53"/>
          <p:cNvSpPr>
            <a:spLocks noChangeArrowheads="1"/>
          </p:cNvSpPr>
          <p:nvPr/>
        </p:nvSpPr>
        <p:spPr bwMode="auto">
          <a:xfrm>
            <a:off x="5775326" y="3382964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A/2</a:t>
            </a:r>
          </a:p>
        </p:txBody>
      </p:sp>
      <p:sp>
        <p:nvSpPr>
          <p:cNvPr id="440374" name="Rectangle 54"/>
          <p:cNvSpPr>
            <a:spLocks noChangeArrowheads="1"/>
          </p:cNvSpPr>
          <p:nvPr/>
        </p:nvSpPr>
        <p:spPr bwMode="auto">
          <a:xfrm>
            <a:off x="5775326" y="3840164"/>
            <a:ext cx="61234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E/2</a:t>
            </a:r>
          </a:p>
        </p:txBody>
      </p:sp>
      <p:sp>
        <p:nvSpPr>
          <p:cNvPr id="440375" name="Rectangle 55"/>
          <p:cNvSpPr>
            <a:spLocks noChangeArrowheads="1"/>
          </p:cNvSpPr>
          <p:nvPr/>
        </p:nvSpPr>
        <p:spPr bwMode="auto">
          <a:xfrm>
            <a:off x="6711950" y="28257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6" name="Rectangle 56"/>
          <p:cNvSpPr>
            <a:spLocks noChangeArrowheads="1"/>
          </p:cNvSpPr>
          <p:nvPr/>
        </p:nvSpPr>
        <p:spPr bwMode="auto">
          <a:xfrm>
            <a:off x="6711950" y="32829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7" name="Rectangle 57"/>
          <p:cNvSpPr>
            <a:spLocks noChangeArrowheads="1"/>
          </p:cNvSpPr>
          <p:nvPr/>
        </p:nvSpPr>
        <p:spPr bwMode="auto">
          <a:xfrm>
            <a:off x="6711950" y="37401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8" name="Rectangle 58"/>
          <p:cNvSpPr>
            <a:spLocks noChangeArrowheads="1"/>
          </p:cNvSpPr>
          <p:nvPr/>
        </p:nvSpPr>
        <p:spPr bwMode="auto">
          <a:xfrm>
            <a:off x="6711950" y="41973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9" name="Rectangle 59"/>
          <p:cNvSpPr>
            <a:spLocks noChangeArrowheads="1"/>
          </p:cNvSpPr>
          <p:nvPr/>
        </p:nvSpPr>
        <p:spPr bwMode="auto">
          <a:xfrm>
            <a:off x="6918325" y="2925764"/>
            <a:ext cx="3735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440380" name="Rectangle 60"/>
          <p:cNvSpPr>
            <a:spLocks noChangeArrowheads="1"/>
          </p:cNvSpPr>
          <p:nvPr/>
        </p:nvSpPr>
        <p:spPr bwMode="auto">
          <a:xfrm>
            <a:off x="6842126" y="3382964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B/1</a:t>
            </a:r>
          </a:p>
        </p:txBody>
      </p:sp>
      <p:sp>
        <p:nvSpPr>
          <p:cNvPr id="440381" name="Rectangle 61"/>
          <p:cNvSpPr>
            <a:spLocks noChangeArrowheads="1"/>
          </p:cNvSpPr>
          <p:nvPr/>
        </p:nvSpPr>
        <p:spPr bwMode="auto">
          <a:xfrm>
            <a:off x="6842126" y="3840164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D/2</a:t>
            </a:r>
          </a:p>
        </p:txBody>
      </p:sp>
      <p:sp>
        <p:nvSpPr>
          <p:cNvPr id="440382" name="Rectangle 62"/>
          <p:cNvSpPr>
            <a:spLocks noChangeArrowheads="1"/>
          </p:cNvSpPr>
          <p:nvPr/>
        </p:nvSpPr>
        <p:spPr bwMode="auto">
          <a:xfrm>
            <a:off x="6842126" y="4297364"/>
            <a:ext cx="59631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F/4</a:t>
            </a:r>
          </a:p>
        </p:txBody>
      </p:sp>
      <p:sp>
        <p:nvSpPr>
          <p:cNvPr id="440383" name="Rectangle 63"/>
          <p:cNvSpPr>
            <a:spLocks noChangeArrowheads="1"/>
          </p:cNvSpPr>
          <p:nvPr/>
        </p:nvSpPr>
        <p:spPr bwMode="auto">
          <a:xfrm>
            <a:off x="7778750" y="28257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4" name="Rectangle 64"/>
          <p:cNvSpPr>
            <a:spLocks noChangeArrowheads="1"/>
          </p:cNvSpPr>
          <p:nvPr/>
        </p:nvSpPr>
        <p:spPr bwMode="auto">
          <a:xfrm>
            <a:off x="7778750" y="32829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5" name="Rectangle 65"/>
          <p:cNvSpPr>
            <a:spLocks noChangeArrowheads="1"/>
          </p:cNvSpPr>
          <p:nvPr/>
        </p:nvSpPr>
        <p:spPr bwMode="auto">
          <a:xfrm>
            <a:off x="7778750" y="37401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6" name="Rectangle 66"/>
          <p:cNvSpPr>
            <a:spLocks noChangeArrowheads="1"/>
          </p:cNvSpPr>
          <p:nvPr/>
        </p:nvSpPr>
        <p:spPr bwMode="auto">
          <a:xfrm>
            <a:off x="7778750" y="41973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7" name="Rectangle 67"/>
          <p:cNvSpPr>
            <a:spLocks noChangeArrowheads="1"/>
          </p:cNvSpPr>
          <p:nvPr/>
        </p:nvSpPr>
        <p:spPr bwMode="auto">
          <a:xfrm>
            <a:off x="7985125" y="29257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440388" name="Rectangle 68"/>
          <p:cNvSpPr>
            <a:spLocks noChangeArrowheads="1"/>
          </p:cNvSpPr>
          <p:nvPr/>
        </p:nvSpPr>
        <p:spPr bwMode="auto">
          <a:xfrm>
            <a:off x="7908926" y="3382964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C/2</a:t>
            </a:r>
          </a:p>
        </p:txBody>
      </p:sp>
      <p:sp>
        <p:nvSpPr>
          <p:cNvPr id="440389" name="Rectangle 69"/>
          <p:cNvSpPr>
            <a:spLocks noChangeArrowheads="1"/>
          </p:cNvSpPr>
          <p:nvPr/>
        </p:nvSpPr>
        <p:spPr bwMode="auto">
          <a:xfrm>
            <a:off x="7908926" y="3840164"/>
            <a:ext cx="61234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E/4</a:t>
            </a:r>
          </a:p>
        </p:txBody>
      </p:sp>
      <p:sp>
        <p:nvSpPr>
          <p:cNvPr id="440390" name="Rectangle 70"/>
          <p:cNvSpPr>
            <a:spLocks noChangeArrowheads="1"/>
          </p:cNvSpPr>
          <p:nvPr/>
        </p:nvSpPr>
        <p:spPr bwMode="auto">
          <a:xfrm>
            <a:off x="7908926" y="4297364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G/1</a:t>
            </a:r>
          </a:p>
        </p:txBody>
      </p:sp>
      <p:sp>
        <p:nvSpPr>
          <p:cNvPr id="440391" name="Rectangle 71"/>
          <p:cNvSpPr>
            <a:spLocks noChangeArrowheads="1"/>
          </p:cNvSpPr>
          <p:nvPr/>
        </p:nvSpPr>
        <p:spPr bwMode="auto">
          <a:xfrm>
            <a:off x="8845550" y="28257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2" name="Rectangle 72"/>
          <p:cNvSpPr>
            <a:spLocks noChangeArrowheads="1"/>
          </p:cNvSpPr>
          <p:nvPr/>
        </p:nvSpPr>
        <p:spPr bwMode="auto">
          <a:xfrm>
            <a:off x="8845550" y="32829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3" name="Rectangle 73"/>
          <p:cNvSpPr>
            <a:spLocks noChangeArrowheads="1"/>
          </p:cNvSpPr>
          <p:nvPr/>
        </p:nvSpPr>
        <p:spPr bwMode="auto">
          <a:xfrm>
            <a:off x="8845550" y="37401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4" name="Rectangle 74"/>
          <p:cNvSpPr>
            <a:spLocks noChangeArrowheads="1"/>
          </p:cNvSpPr>
          <p:nvPr/>
        </p:nvSpPr>
        <p:spPr bwMode="auto">
          <a:xfrm>
            <a:off x="9051925" y="29257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G</a:t>
            </a:r>
          </a:p>
        </p:txBody>
      </p:sp>
      <p:sp>
        <p:nvSpPr>
          <p:cNvPr id="440395" name="Rectangle 75"/>
          <p:cNvSpPr>
            <a:spLocks noChangeArrowheads="1"/>
          </p:cNvSpPr>
          <p:nvPr/>
        </p:nvSpPr>
        <p:spPr bwMode="auto">
          <a:xfrm>
            <a:off x="8975726" y="3382964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C/5</a:t>
            </a:r>
          </a:p>
        </p:txBody>
      </p:sp>
      <p:sp>
        <p:nvSpPr>
          <p:cNvPr id="440396" name="Rectangle 76"/>
          <p:cNvSpPr>
            <a:spLocks noChangeArrowheads="1"/>
          </p:cNvSpPr>
          <p:nvPr/>
        </p:nvSpPr>
        <p:spPr bwMode="auto">
          <a:xfrm>
            <a:off x="8975726" y="3840164"/>
            <a:ext cx="59631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F/1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8251" y="5257801"/>
            <a:ext cx="702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Everyone has the above database of link state packets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2089994" y="2108200"/>
            <a:ext cx="8438306" cy="3314700"/>
          </a:xfrm>
          <a:custGeom>
            <a:avLst/>
            <a:gdLst>
              <a:gd name="connsiteX0" fmla="*/ 437306 w 8438306"/>
              <a:gd name="connsiteY0" fmla="*/ 3276600 h 3314700"/>
              <a:gd name="connsiteX1" fmla="*/ 373806 w 8438306"/>
              <a:gd name="connsiteY1" fmla="*/ 3225800 h 3314700"/>
              <a:gd name="connsiteX2" fmla="*/ 310306 w 8438306"/>
              <a:gd name="connsiteY2" fmla="*/ 3149600 h 3314700"/>
              <a:gd name="connsiteX3" fmla="*/ 272206 w 8438306"/>
              <a:gd name="connsiteY3" fmla="*/ 3086100 h 3314700"/>
              <a:gd name="connsiteX4" fmla="*/ 221406 w 8438306"/>
              <a:gd name="connsiteY4" fmla="*/ 3009900 h 3314700"/>
              <a:gd name="connsiteX5" fmla="*/ 170606 w 8438306"/>
              <a:gd name="connsiteY5" fmla="*/ 2870200 h 3314700"/>
              <a:gd name="connsiteX6" fmla="*/ 145206 w 8438306"/>
              <a:gd name="connsiteY6" fmla="*/ 2794000 h 3314700"/>
              <a:gd name="connsiteX7" fmla="*/ 132506 w 8438306"/>
              <a:gd name="connsiteY7" fmla="*/ 2743200 h 3314700"/>
              <a:gd name="connsiteX8" fmla="*/ 107106 w 8438306"/>
              <a:gd name="connsiteY8" fmla="*/ 2565400 h 3314700"/>
              <a:gd name="connsiteX9" fmla="*/ 119806 w 8438306"/>
              <a:gd name="connsiteY9" fmla="*/ 2362200 h 3314700"/>
              <a:gd name="connsiteX10" fmla="*/ 132506 w 8438306"/>
              <a:gd name="connsiteY10" fmla="*/ 2298700 h 3314700"/>
              <a:gd name="connsiteX11" fmla="*/ 157906 w 8438306"/>
              <a:gd name="connsiteY11" fmla="*/ 2006600 h 3314700"/>
              <a:gd name="connsiteX12" fmla="*/ 145206 w 8438306"/>
              <a:gd name="connsiteY12" fmla="*/ 1676400 h 3314700"/>
              <a:gd name="connsiteX13" fmla="*/ 119806 w 8438306"/>
              <a:gd name="connsiteY13" fmla="*/ 1574800 h 3314700"/>
              <a:gd name="connsiteX14" fmla="*/ 81706 w 8438306"/>
              <a:gd name="connsiteY14" fmla="*/ 1435100 h 3314700"/>
              <a:gd name="connsiteX15" fmla="*/ 56306 w 8438306"/>
              <a:gd name="connsiteY15" fmla="*/ 1308100 h 3314700"/>
              <a:gd name="connsiteX16" fmla="*/ 18206 w 8438306"/>
              <a:gd name="connsiteY16" fmla="*/ 1181100 h 3314700"/>
              <a:gd name="connsiteX17" fmla="*/ 18206 w 8438306"/>
              <a:gd name="connsiteY17" fmla="*/ 736600 h 3314700"/>
              <a:gd name="connsiteX18" fmla="*/ 69006 w 8438306"/>
              <a:gd name="connsiteY18" fmla="*/ 558800 h 3314700"/>
              <a:gd name="connsiteX19" fmla="*/ 234106 w 8438306"/>
              <a:gd name="connsiteY19" fmla="*/ 419100 h 3314700"/>
              <a:gd name="connsiteX20" fmla="*/ 297606 w 8438306"/>
              <a:gd name="connsiteY20" fmla="*/ 368300 h 3314700"/>
              <a:gd name="connsiteX21" fmla="*/ 399206 w 8438306"/>
              <a:gd name="connsiteY21" fmla="*/ 317500 h 3314700"/>
              <a:gd name="connsiteX22" fmla="*/ 754806 w 8438306"/>
              <a:gd name="connsiteY22" fmla="*/ 330200 h 3314700"/>
              <a:gd name="connsiteX23" fmla="*/ 831006 w 8438306"/>
              <a:gd name="connsiteY23" fmla="*/ 355600 h 3314700"/>
              <a:gd name="connsiteX24" fmla="*/ 881806 w 8438306"/>
              <a:gd name="connsiteY24" fmla="*/ 368300 h 3314700"/>
              <a:gd name="connsiteX25" fmla="*/ 983406 w 8438306"/>
              <a:gd name="connsiteY25" fmla="*/ 406400 h 3314700"/>
              <a:gd name="connsiteX26" fmla="*/ 1085006 w 8438306"/>
              <a:gd name="connsiteY26" fmla="*/ 457200 h 3314700"/>
              <a:gd name="connsiteX27" fmla="*/ 1212006 w 8438306"/>
              <a:gd name="connsiteY27" fmla="*/ 495300 h 3314700"/>
              <a:gd name="connsiteX28" fmla="*/ 1910506 w 8438306"/>
              <a:gd name="connsiteY28" fmla="*/ 482600 h 3314700"/>
              <a:gd name="connsiteX29" fmla="*/ 2012106 w 8438306"/>
              <a:gd name="connsiteY29" fmla="*/ 469900 h 3314700"/>
              <a:gd name="connsiteX30" fmla="*/ 2266106 w 8438306"/>
              <a:gd name="connsiteY30" fmla="*/ 457200 h 3314700"/>
              <a:gd name="connsiteX31" fmla="*/ 2393106 w 8438306"/>
              <a:gd name="connsiteY31" fmla="*/ 444500 h 3314700"/>
              <a:gd name="connsiteX32" fmla="*/ 2951906 w 8438306"/>
              <a:gd name="connsiteY32" fmla="*/ 431800 h 3314700"/>
              <a:gd name="connsiteX33" fmla="*/ 3840906 w 8438306"/>
              <a:gd name="connsiteY33" fmla="*/ 419100 h 3314700"/>
              <a:gd name="connsiteX34" fmla="*/ 4463206 w 8438306"/>
              <a:gd name="connsiteY34" fmla="*/ 406400 h 3314700"/>
              <a:gd name="connsiteX35" fmla="*/ 4691806 w 8438306"/>
              <a:gd name="connsiteY35" fmla="*/ 381000 h 3314700"/>
              <a:gd name="connsiteX36" fmla="*/ 4806106 w 8438306"/>
              <a:gd name="connsiteY36" fmla="*/ 368300 h 3314700"/>
              <a:gd name="connsiteX37" fmla="*/ 4907706 w 8438306"/>
              <a:gd name="connsiteY37" fmla="*/ 342900 h 3314700"/>
              <a:gd name="connsiteX38" fmla="*/ 4996606 w 8438306"/>
              <a:gd name="connsiteY38" fmla="*/ 317500 h 3314700"/>
              <a:gd name="connsiteX39" fmla="*/ 5034706 w 8438306"/>
              <a:gd name="connsiteY39" fmla="*/ 304800 h 3314700"/>
              <a:gd name="connsiteX40" fmla="*/ 5098206 w 8438306"/>
              <a:gd name="connsiteY40" fmla="*/ 292100 h 3314700"/>
              <a:gd name="connsiteX41" fmla="*/ 5326806 w 8438306"/>
              <a:gd name="connsiteY41" fmla="*/ 266700 h 3314700"/>
              <a:gd name="connsiteX42" fmla="*/ 5542706 w 8438306"/>
              <a:gd name="connsiteY42" fmla="*/ 241300 h 3314700"/>
              <a:gd name="connsiteX43" fmla="*/ 5822106 w 8438306"/>
              <a:gd name="connsiteY43" fmla="*/ 228600 h 3314700"/>
              <a:gd name="connsiteX44" fmla="*/ 6253906 w 8438306"/>
              <a:gd name="connsiteY44" fmla="*/ 203200 h 3314700"/>
              <a:gd name="connsiteX45" fmla="*/ 6457106 w 8438306"/>
              <a:gd name="connsiteY45" fmla="*/ 177800 h 3314700"/>
              <a:gd name="connsiteX46" fmla="*/ 6584106 w 8438306"/>
              <a:gd name="connsiteY46" fmla="*/ 165100 h 3314700"/>
              <a:gd name="connsiteX47" fmla="*/ 6711106 w 8438306"/>
              <a:gd name="connsiteY47" fmla="*/ 127000 h 3314700"/>
              <a:gd name="connsiteX48" fmla="*/ 6825406 w 8438306"/>
              <a:gd name="connsiteY48" fmla="*/ 101600 h 3314700"/>
              <a:gd name="connsiteX49" fmla="*/ 7117506 w 8438306"/>
              <a:gd name="connsiteY49" fmla="*/ 25400 h 3314700"/>
              <a:gd name="connsiteX50" fmla="*/ 7269906 w 8438306"/>
              <a:gd name="connsiteY50" fmla="*/ 0 h 3314700"/>
              <a:gd name="connsiteX51" fmla="*/ 7739806 w 8438306"/>
              <a:gd name="connsiteY51" fmla="*/ 12700 h 3314700"/>
              <a:gd name="connsiteX52" fmla="*/ 7828706 w 8438306"/>
              <a:gd name="connsiteY52" fmla="*/ 38100 h 3314700"/>
              <a:gd name="connsiteX53" fmla="*/ 8006506 w 8438306"/>
              <a:gd name="connsiteY53" fmla="*/ 76200 h 3314700"/>
              <a:gd name="connsiteX54" fmla="*/ 8146206 w 8438306"/>
              <a:gd name="connsiteY54" fmla="*/ 139700 h 3314700"/>
              <a:gd name="connsiteX55" fmla="*/ 8222406 w 8438306"/>
              <a:gd name="connsiteY55" fmla="*/ 266700 h 3314700"/>
              <a:gd name="connsiteX56" fmla="*/ 8273206 w 8438306"/>
              <a:gd name="connsiteY56" fmla="*/ 342900 h 3314700"/>
              <a:gd name="connsiteX57" fmla="*/ 8311306 w 8438306"/>
              <a:gd name="connsiteY57" fmla="*/ 406400 h 3314700"/>
              <a:gd name="connsiteX58" fmla="*/ 8425606 w 8438306"/>
              <a:gd name="connsiteY58" fmla="*/ 647700 h 3314700"/>
              <a:gd name="connsiteX59" fmla="*/ 8438306 w 8438306"/>
              <a:gd name="connsiteY59" fmla="*/ 800100 h 3314700"/>
              <a:gd name="connsiteX60" fmla="*/ 8412906 w 8438306"/>
              <a:gd name="connsiteY60" fmla="*/ 1066800 h 3314700"/>
              <a:gd name="connsiteX61" fmla="*/ 8400206 w 8438306"/>
              <a:gd name="connsiteY61" fmla="*/ 1231900 h 3314700"/>
              <a:gd name="connsiteX62" fmla="*/ 8349406 w 8438306"/>
              <a:gd name="connsiteY62" fmla="*/ 1435100 h 3314700"/>
              <a:gd name="connsiteX63" fmla="*/ 8247806 w 8438306"/>
              <a:gd name="connsiteY63" fmla="*/ 1574800 h 3314700"/>
              <a:gd name="connsiteX64" fmla="*/ 8146206 w 8438306"/>
              <a:gd name="connsiteY64" fmla="*/ 1739900 h 3314700"/>
              <a:gd name="connsiteX65" fmla="*/ 8095406 w 8438306"/>
              <a:gd name="connsiteY65" fmla="*/ 1803400 h 3314700"/>
              <a:gd name="connsiteX66" fmla="*/ 8070006 w 8438306"/>
              <a:gd name="connsiteY66" fmla="*/ 1841500 h 3314700"/>
              <a:gd name="connsiteX67" fmla="*/ 8019206 w 8438306"/>
              <a:gd name="connsiteY67" fmla="*/ 1892300 h 3314700"/>
              <a:gd name="connsiteX68" fmla="*/ 7981106 w 8438306"/>
              <a:gd name="connsiteY68" fmla="*/ 1968500 h 3314700"/>
              <a:gd name="connsiteX69" fmla="*/ 7866806 w 8438306"/>
              <a:gd name="connsiteY69" fmla="*/ 2120900 h 3314700"/>
              <a:gd name="connsiteX70" fmla="*/ 7828706 w 8438306"/>
              <a:gd name="connsiteY70" fmla="*/ 2235200 h 3314700"/>
              <a:gd name="connsiteX71" fmla="*/ 7790606 w 8438306"/>
              <a:gd name="connsiteY71" fmla="*/ 2311400 h 3314700"/>
              <a:gd name="connsiteX72" fmla="*/ 7739806 w 8438306"/>
              <a:gd name="connsiteY72" fmla="*/ 2400300 h 3314700"/>
              <a:gd name="connsiteX73" fmla="*/ 7714406 w 8438306"/>
              <a:gd name="connsiteY73" fmla="*/ 2476500 h 3314700"/>
              <a:gd name="connsiteX74" fmla="*/ 7676306 w 8438306"/>
              <a:gd name="connsiteY74" fmla="*/ 2552700 h 3314700"/>
              <a:gd name="connsiteX75" fmla="*/ 7650906 w 8438306"/>
              <a:gd name="connsiteY75" fmla="*/ 2628900 h 3314700"/>
              <a:gd name="connsiteX76" fmla="*/ 7612806 w 8438306"/>
              <a:gd name="connsiteY76" fmla="*/ 2705100 h 3314700"/>
              <a:gd name="connsiteX77" fmla="*/ 7600106 w 8438306"/>
              <a:gd name="connsiteY77" fmla="*/ 2755900 h 3314700"/>
              <a:gd name="connsiteX78" fmla="*/ 7562006 w 8438306"/>
              <a:gd name="connsiteY78" fmla="*/ 2794000 h 3314700"/>
              <a:gd name="connsiteX79" fmla="*/ 7435006 w 8438306"/>
              <a:gd name="connsiteY79" fmla="*/ 2895600 h 3314700"/>
              <a:gd name="connsiteX80" fmla="*/ 7346106 w 8438306"/>
              <a:gd name="connsiteY80" fmla="*/ 2921000 h 3314700"/>
              <a:gd name="connsiteX81" fmla="*/ 7282606 w 8438306"/>
              <a:gd name="connsiteY81" fmla="*/ 2933700 h 3314700"/>
              <a:gd name="connsiteX82" fmla="*/ 6965106 w 8438306"/>
              <a:gd name="connsiteY82" fmla="*/ 2946400 h 3314700"/>
              <a:gd name="connsiteX83" fmla="*/ 6749206 w 8438306"/>
              <a:gd name="connsiteY83" fmla="*/ 2971800 h 3314700"/>
              <a:gd name="connsiteX84" fmla="*/ 6673006 w 8438306"/>
              <a:gd name="connsiteY84" fmla="*/ 2997200 h 3314700"/>
              <a:gd name="connsiteX85" fmla="*/ 6584106 w 8438306"/>
              <a:gd name="connsiteY85" fmla="*/ 3009900 h 3314700"/>
              <a:gd name="connsiteX86" fmla="*/ 6507906 w 8438306"/>
              <a:gd name="connsiteY86" fmla="*/ 3022600 h 3314700"/>
              <a:gd name="connsiteX87" fmla="*/ 6419006 w 8438306"/>
              <a:gd name="connsiteY87" fmla="*/ 3048000 h 3314700"/>
              <a:gd name="connsiteX88" fmla="*/ 5961806 w 8438306"/>
              <a:gd name="connsiteY88" fmla="*/ 3035300 h 3314700"/>
              <a:gd name="connsiteX89" fmla="*/ 5860206 w 8438306"/>
              <a:gd name="connsiteY89" fmla="*/ 3009900 h 3314700"/>
              <a:gd name="connsiteX90" fmla="*/ 5796706 w 8438306"/>
              <a:gd name="connsiteY90" fmla="*/ 2997200 h 3314700"/>
              <a:gd name="connsiteX91" fmla="*/ 5631606 w 8438306"/>
              <a:gd name="connsiteY91" fmla="*/ 2971800 h 3314700"/>
              <a:gd name="connsiteX92" fmla="*/ 5441106 w 8438306"/>
              <a:gd name="connsiteY92" fmla="*/ 2959100 h 3314700"/>
              <a:gd name="connsiteX93" fmla="*/ 4260006 w 8438306"/>
              <a:gd name="connsiteY93" fmla="*/ 2971800 h 3314700"/>
              <a:gd name="connsiteX94" fmla="*/ 4006006 w 8438306"/>
              <a:gd name="connsiteY94" fmla="*/ 2997200 h 3314700"/>
              <a:gd name="connsiteX95" fmla="*/ 3828206 w 8438306"/>
              <a:gd name="connsiteY95" fmla="*/ 3009900 h 3314700"/>
              <a:gd name="connsiteX96" fmla="*/ 3294806 w 8438306"/>
              <a:gd name="connsiteY96" fmla="*/ 3022600 h 3314700"/>
              <a:gd name="connsiteX97" fmla="*/ 2761406 w 8438306"/>
              <a:gd name="connsiteY97" fmla="*/ 2984500 h 3314700"/>
              <a:gd name="connsiteX98" fmla="*/ 2024806 w 8438306"/>
              <a:gd name="connsiteY98" fmla="*/ 2997200 h 3314700"/>
              <a:gd name="connsiteX99" fmla="*/ 1897806 w 8438306"/>
              <a:gd name="connsiteY99" fmla="*/ 3009900 h 3314700"/>
              <a:gd name="connsiteX100" fmla="*/ 1618406 w 8438306"/>
              <a:gd name="connsiteY100" fmla="*/ 3022600 h 3314700"/>
              <a:gd name="connsiteX101" fmla="*/ 856406 w 8438306"/>
              <a:gd name="connsiteY101" fmla="*/ 3035300 h 3314700"/>
              <a:gd name="connsiteX102" fmla="*/ 742106 w 8438306"/>
              <a:gd name="connsiteY102" fmla="*/ 3073400 h 3314700"/>
              <a:gd name="connsiteX103" fmla="*/ 577006 w 8438306"/>
              <a:gd name="connsiteY103" fmla="*/ 3124200 h 3314700"/>
              <a:gd name="connsiteX104" fmla="*/ 411906 w 8438306"/>
              <a:gd name="connsiteY104" fmla="*/ 3175000 h 3314700"/>
              <a:gd name="connsiteX105" fmla="*/ 297606 w 8438306"/>
              <a:gd name="connsiteY105" fmla="*/ 3225800 h 3314700"/>
              <a:gd name="connsiteX106" fmla="*/ 310306 w 8438306"/>
              <a:gd name="connsiteY106" fmla="*/ 3263900 h 3314700"/>
              <a:gd name="connsiteX107" fmla="*/ 348406 w 8438306"/>
              <a:gd name="connsiteY107" fmla="*/ 3289300 h 3314700"/>
              <a:gd name="connsiteX108" fmla="*/ 462706 w 8438306"/>
              <a:gd name="connsiteY108" fmla="*/ 3314700 h 3314700"/>
              <a:gd name="connsiteX109" fmla="*/ 564306 w 8438306"/>
              <a:gd name="connsiteY109" fmla="*/ 330200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8438306" h="3314700">
                <a:moveTo>
                  <a:pt x="437306" y="3276600"/>
                </a:moveTo>
                <a:cubicBezTo>
                  <a:pt x="416139" y="3259667"/>
                  <a:pt x="391656" y="3246200"/>
                  <a:pt x="373806" y="3225800"/>
                </a:cubicBezTo>
                <a:cubicBezTo>
                  <a:pt x="283573" y="3122677"/>
                  <a:pt x="410925" y="3216679"/>
                  <a:pt x="310306" y="3149600"/>
                </a:cubicBezTo>
                <a:cubicBezTo>
                  <a:pt x="297606" y="3128433"/>
                  <a:pt x="285458" y="3106925"/>
                  <a:pt x="272206" y="3086100"/>
                </a:cubicBezTo>
                <a:cubicBezTo>
                  <a:pt x="255817" y="3060346"/>
                  <a:pt x="232743" y="3038244"/>
                  <a:pt x="221406" y="3009900"/>
                </a:cubicBezTo>
                <a:cubicBezTo>
                  <a:pt x="186062" y="2921541"/>
                  <a:pt x="203215" y="2968027"/>
                  <a:pt x="170606" y="2870200"/>
                </a:cubicBezTo>
                <a:cubicBezTo>
                  <a:pt x="162139" y="2844800"/>
                  <a:pt x="151700" y="2819975"/>
                  <a:pt x="145206" y="2794000"/>
                </a:cubicBezTo>
                <a:cubicBezTo>
                  <a:pt x="140973" y="2777067"/>
                  <a:pt x="135375" y="2760417"/>
                  <a:pt x="132506" y="2743200"/>
                </a:cubicBezTo>
                <a:cubicBezTo>
                  <a:pt x="122664" y="2684146"/>
                  <a:pt x="107106" y="2565400"/>
                  <a:pt x="107106" y="2565400"/>
                </a:cubicBezTo>
                <a:cubicBezTo>
                  <a:pt x="111339" y="2497667"/>
                  <a:pt x="113372" y="2429760"/>
                  <a:pt x="119806" y="2362200"/>
                </a:cubicBezTo>
                <a:cubicBezTo>
                  <a:pt x="121853" y="2340711"/>
                  <a:pt x="130206" y="2320163"/>
                  <a:pt x="132506" y="2298700"/>
                </a:cubicBezTo>
                <a:cubicBezTo>
                  <a:pt x="142918" y="2201522"/>
                  <a:pt x="157906" y="2006600"/>
                  <a:pt x="157906" y="2006600"/>
                </a:cubicBezTo>
                <a:cubicBezTo>
                  <a:pt x="153673" y="1896533"/>
                  <a:pt x="154887" y="1786122"/>
                  <a:pt x="145206" y="1676400"/>
                </a:cubicBezTo>
                <a:cubicBezTo>
                  <a:pt x="142138" y="1641626"/>
                  <a:pt x="127656" y="1608815"/>
                  <a:pt x="119806" y="1574800"/>
                </a:cubicBezTo>
                <a:cubicBezTo>
                  <a:pt x="81228" y="1407627"/>
                  <a:pt x="139518" y="1627805"/>
                  <a:pt x="81706" y="1435100"/>
                </a:cubicBezTo>
                <a:cubicBezTo>
                  <a:pt x="64007" y="1376102"/>
                  <a:pt x="70037" y="1376756"/>
                  <a:pt x="56306" y="1308100"/>
                </a:cubicBezTo>
                <a:cubicBezTo>
                  <a:pt x="46709" y="1260116"/>
                  <a:pt x="34405" y="1229696"/>
                  <a:pt x="18206" y="1181100"/>
                </a:cubicBezTo>
                <a:cubicBezTo>
                  <a:pt x="-9567" y="986686"/>
                  <a:pt x="-2300" y="1074951"/>
                  <a:pt x="18206" y="736600"/>
                </a:cubicBezTo>
                <a:cubicBezTo>
                  <a:pt x="20400" y="700395"/>
                  <a:pt x="58280" y="569526"/>
                  <a:pt x="69006" y="558800"/>
                </a:cubicBezTo>
                <a:cubicBezTo>
                  <a:pt x="187602" y="440204"/>
                  <a:pt x="99100" y="520354"/>
                  <a:pt x="234106" y="419100"/>
                </a:cubicBezTo>
                <a:cubicBezTo>
                  <a:pt x="255791" y="402836"/>
                  <a:pt x="274520" y="382506"/>
                  <a:pt x="297606" y="368300"/>
                </a:cubicBezTo>
                <a:cubicBezTo>
                  <a:pt x="329853" y="348456"/>
                  <a:pt x="399206" y="317500"/>
                  <a:pt x="399206" y="317500"/>
                </a:cubicBezTo>
                <a:cubicBezTo>
                  <a:pt x="517739" y="321733"/>
                  <a:pt x="636656" y="319775"/>
                  <a:pt x="754806" y="330200"/>
                </a:cubicBezTo>
                <a:cubicBezTo>
                  <a:pt x="781476" y="332553"/>
                  <a:pt x="805361" y="347907"/>
                  <a:pt x="831006" y="355600"/>
                </a:cubicBezTo>
                <a:cubicBezTo>
                  <a:pt x="847724" y="360616"/>
                  <a:pt x="865023" y="363505"/>
                  <a:pt x="881806" y="368300"/>
                </a:cubicBezTo>
                <a:cubicBezTo>
                  <a:pt x="909752" y="376284"/>
                  <a:pt x="961599" y="396335"/>
                  <a:pt x="983406" y="406400"/>
                </a:cubicBezTo>
                <a:cubicBezTo>
                  <a:pt x="1017785" y="422267"/>
                  <a:pt x="1048272" y="448017"/>
                  <a:pt x="1085006" y="457200"/>
                </a:cubicBezTo>
                <a:cubicBezTo>
                  <a:pt x="1161781" y="476394"/>
                  <a:pt x="1119247" y="464380"/>
                  <a:pt x="1212006" y="495300"/>
                </a:cubicBezTo>
                <a:lnTo>
                  <a:pt x="1910506" y="482600"/>
                </a:lnTo>
                <a:cubicBezTo>
                  <a:pt x="1944619" y="481517"/>
                  <a:pt x="1978063" y="472332"/>
                  <a:pt x="2012106" y="469900"/>
                </a:cubicBezTo>
                <a:cubicBezTo>
                  <a:pt x="2096663" y="463860"/>
                  <a:pt x="2181521" y="462839"/>
                  <a:pt x="2266106" y="457200"/>
                </a:cubicBezTo>
                <a:cubicBezTo>
                  <a:pt x="2308556" y="454370"/>
                  <a:pt x="2350591" y="446075"/>
                  <a:pt x="2393106" y="444500"/>
                </a:cubicBezTo>
                <a:cubicBezTo>
                  <a:pt x="2579293" y="437604"/>
                  <a:pt x="2765639" y="436033"/>
                  <a:pt x="2951906" y="431800"/>
                </a:cubicBezTo>
                <a:cubicBezTo>
                  <a:pt x="3416564" y="385334"/>
                  <a:pt x="3120834" y="404699"/>
                  <a:pt x="3840906" y="419100"/>
                </a:cubicBezTo>
                <a:cubicBezTo>
                  <a:pt x="4048339" y="414867"/>
                  <a:pt x="4255937" y="415681"/>
                  <a:pt x="4463206" y="406400"/>
                </a:cubicBezTo>
                <a:cubicBezTo>
                  <a:pt x="4539798" y="402970"/>
                  <a:pt x="4615606" y="389467"/>
                  <a:pt x="4691806" y="381000"/>
                </a:cubicBezTo>
                <a:lnTo>
                  <a:pt x="4806106" y="368300"/>
                </a:lnTo>
                <a:lnTo>
                  <a:pt x="4907706" y="342900"/>
                </a:lnTo>
                <a:cubicBezTo>
                  <a:pt x="4937485" y="334959"/>
                  <a:pt x="4967087" y="326356"/>
                  <a:pt x="4996606" y="317500"/>
                </a:cubicBezTo>
                <a:cubicBezTo>
                  <a:pt x="5009428" y="313653"/>
                  <a:pt x="5021719" y="308047"/>
                  <a:pt x="5034706" y="304800"/>
                </a:cubicBezTo>
                <a:cubicBezTo>
                  <a:pt x="5055647" y="299565"/>
                  <a:pt x="5076914" y="295649"/>
                  <a:pt x="5098206" y="292100"/>
                </a:cubicBezTo>
                <a:cubicBezTo>
                  <a:pt x="5226924" y="270647"/>
                  <a:pt x="5167403" y="285453"/>
                  <a:pt x="5326806" y="266700"/>
                </a:cubicBezTo>
                <a:cubicBezTo>
                  <a:pt x="5505876" y="245633"/>
                  <a:pt x="5274317" y="257566"/>
                  <a:pt x="5542706" y="241300"/>
                </a:cubicBezTo>
                <a:cubicBezTo>
                  <a:pt x="5635765" y="235660"/>
                  <a:pt x="5729010" y="233587"/>
                  <a:pt x="5822106" y="228600"/>
                </a:cubicBezTo>
                <a:lnTo>
                  <a:pt x="6253906" y="203200"/>
                </a:lnTo>
                <a:lnTo>
                  <a:pt x="6457106" y="177800"/>
                </a:lnTo>
                <a:cubicBezTo>
                  <a:pt x="6499370" y="172923"/>
                  <a:pt x="6542209" y="172494"/>
                  <a:pt x="6584106" y="165100"/>
                </a:cubicBezTo>
                <a:cubicBezTo>
                  <a:pt x="6710366" y="142819"/>
                  <a:pt x="6633131" y="146494"/>
                  <a:pt x="6711106" y="127000"/>
                </a:cubicBezTo>
                <a:cubicBezTo>
                  <a:pt x="6748970" y="117534"/>
                  <a:pt x="6787542" y="111066"/>
                  <a:pt x="6825406" y="101600"/>
                </a:cubicBezTo>
                <a:cubicBezTo>
                  <a:pt x="6945413" y="71598"/>
                  <a:pt x="6966017" y="50648"/>
                  <a:pt x="7117506" y="25400"/>
                </a:cubicBezTo>
                <a:lnTo>
                  <a:pt x="7269906" y="0"/>
                </a:lnTo>
                <a:cubicBezTo>
                  <a:pt x="7426539" y="4233"/>
                  <a:pt x="7583478" y="2041"/>
                  <a:pt x="7739806" y="12700"/>
                </a:cubicBezTo>
                <a:cubicBezTo>
                  <a:pt x="7770554" y="14796"/>
                  <a:pt x="7798571" y="31642"/>
                  <a:pt x="7828706" y="38100"/>
                </a:cubicBezTo>
                <a:cubicBezTo>
                  <a:pt x="7923702" y="58456"/>
                  <a:pt x="7913959" y="39181"/>
                  <a:pt x="8006506" y="76200"/>
                </a:cubicBezTo>
                <a:cubicBezTo>
                  <a:pt x="8290440" y="189774"/>
                  <a:pt x="8011953" y="94949"/>
                  <a:pt x="8146206" y="139700"/>
                </a:cubicBezTo>
                <a:cubicBezTo>
                  <a:pt x="8259443" y="281247"/>
                  <a:pt x="8146405" y="127365"/>
                  <a:pt x="8222406" y="266700"/>
                </a:cubicBezTo>
                <a:cubicBezTo>
                  <a:pt x="8237024" y="293500"/>
                  <a:pt x="8256817" y="317146"/>
                  <a:pt x="8273206" y="342900"/>
                </a:cubicBezTo>
                <a:cubicBezTo>
                  <a:pt x="8286458" y="363725"/>
                  <a:pt x="8299756" y="384584"/>
                  <a:pt x="8311306" y="406400"/>
                </a:cubicBezTo>
                <a:cubicBezTo>
                  <a:pt x="8379270" y="534776"/>
                  <a:pt x="8377993" y="536602"/>
                  <a:pt x="8425606" y="647700"/>
                </a:cubicBezTo>
                <a:cubicBezTo>
                  <a:pt x="8429839" y="698500"/>
                  <a:pt x="8438306" y="749124"/>
                  <a:pt x="8438306" y="800100"/>
                </a:cubicBezTo>
                <a:cubicBezTo>
                  <a:pt x="8438306" y="864731"/>
                  <a:pt x="8419291" y="996567"/>
                  <a:pt x="8412906" y="1066800"/>
                </a:cubicBezTo>
                <a:cubicBezTo>
                  <a:pt x="8407909" y="1121769"/>
                  <a:pt x="8405698" y="1176978"/>
                  <a:pt x="8400206" y="1231900"/>
                </a:cubicBezTo>
                <a:cubicBezTo>
                  <a:pt x="8395219" y="1281773"/>
                  <a:pt x="8379004" y="1398102"/>
                  <a:pt x="8349406" y="1435100"/>
                </a:cubicBezTo>
                <a:cubicBezTo>
                  <a:pt x="8299022" y="1498080"/>
                  <a:pt x="8291697" y="1503478"/>
                  <a:pt x="8247806" y="1574800"/>
                </a:cubicBezTo>
                <a:cubicBezTo>
                  <a:pt x="8187869" y="1672198"/>
                  <a:pt x="8210564" y="1651408"/>
                  <a:pt x="8146206" y="1739900"/>
                </a:cubicBezTo>
                <a:cubicBezTo>
                  <a:pt x="8130263" y="1761822"/>
                  <a:pt x="8111670" y="1781715"/>
                  <a:pt x="8095406" y="1803400"/>
                </a:cubicBezTo>
                <a:cubicBezTo>
                  <a:pt x="8086248" y="1815611"/>
                  <a:pt x="8079939" y="1829911"/>
                  <a:pt x="8070006" y="1841500"/>
                </a:cubicBezTo>
                <a:cubicBezTo>
                  <a:pt x="8054421" y="1859682"/>
                  <a:pt x="8032939" y="1872682"/>
                  <a:pt x="8019206" y="1892300"/>
                </a:cubicBezTo>
                <a:cubicBezTo>
                  <a:pt x="8002921" y="1915565"/>
                  <a:pt x="7995989" y="1944315"/>
                  <a:pt x="7981106" y="1968500"/>
                </a:cubicBezTo>
                <a:cubicBezTo>
                  <a:pt x="7949404" y="2020016"/>
                  <a:pt x="7904959" y="2073209"/>
                  <a:pt x="7866806" y="2120900"/>
                </a:cubicBezTo>
                <a:cubicBezTo>
                  <a:pt x="7854106" y="2159000"/>
                  <a:pt x="7846667" y="2199279"/>
                  <a:pt x="7828706" y="2235200"/>
                </a:cubicBezTo>
                <a:cubicBezTo>
                  <a:pt x="7816006" y="2260600"/>
                  <a:pt x="7804070" y="2286396"/>
                  <a:pt x="7790606" y="2311400"/>
                </a:cubicBezTo>
                <a:cubicBezTo>
                  <a:pt x="7774425" y="2341451"/>
                  <a:pt x="7754109" y="2369311"/>
                  <a:pt x="7739806" y="2400300"/>
                </a:cubicBezTo>
                <a:cubicBezTo>
                  <a:pt x="7728586" y="2424610"/>
                  <a:pt x="7724704" y="2451786"/>
                  <a:pt x="7714406" y="2476500"/>
                </a:cubicBezTo>
                <a:cubicBezTo>
                  <a:pt x="7703484" y="2502714"/>
                  <a:pt x="7687228" y="2526486"/>
                  <a:pt x="7676306" y="2552700"/>
                </a:cubicBezTo>
                <a:cubicBezTo>
                  <a:pt x="7666008" y="2577414"/>
                  <a:pt x="7661204" y="2604186"/>
                  <a:pt x="7650906" y="2628900"/>
                </a:cubicBezTo>
                <a:cubicBezTo>
                  <a:pt x="7639984" y="2655114"/>
                  <a:pt x="7623353" y="2678733"/>
                  <a:pt x="7612806" y="2705100"/>
                </a:cubicBezTo>
                <a:cubicBezTo>
                  <a:pt x="7606324" y="2721306"/>
                  <a:pt x="7608766" y="2740745"/>
                  <a:pt x="7600106" y="2755900"/>
                </a:cubicBezTo>
                <a:cubicBezTo>
                  <a:pt x="7591195" y="2771494"/>
                  <a:pt x="7573504" y="2780202"/>
                  <a:pt x="7562006" y="2794000"/>
                </a:cubicBezTo>
                <a:cubicBezTo>
                  <a:pt x="7512725" y="2853137"/>
                  <a:pt x="7554071" y="2855912"/>
                  <a:pt x="7435006" y="2895600"/>
                </a:cubicBezTo>
                <a:cubicBezTo>
                  <a:pt x="7392578" y="2909743"/>
                  <a:pt x="7393946" y="2910369"/>
                  <a:pt x="7346106" y="2921000"/>
                </a:cubicBezTo>
                <a:cubicBezTo>
                  <a:pt x="7325034" y="2925683"/>
                  <a:pt x="7304144" y="2932264"/>
                  <a:pt x="7282606" y="2933700"/>
                </a:cubicBezTo>
                <a:cubicBezTo>
                  <a:pt x="7176923" y="2940746"/>
                  <a:pt x="7070939" y="2942167"/>
                  <a:pt x="6965106" y="2946400"/>
                </a:cubicBezTo>
                <a:cubicBezTo>
                  <a:pt x="6894108" y="2952316"/>
                  <a:pt x="6819113" y="2952734"/>
                  <a:pt x="6749206" y="2971800"/>
                </a:cubicBezTo>
                <a:cubicBezTo>
                  <a:pt x="6723375" y="2978845"/>
                  <a:pt x="6699094" y="2991180"/>
                  <a:pt x="6673006" y="2997200"/>
                </a:cubicBezTo>
                <a:cubicBezTo>
                  <a:pt x="6643838" y="3003931"/>
                  <a:pt x="6613692" y="3005348"/>
                  <a:pt x="6584106" y="3009900"/>
                </a:cubicBezTo>
                <a:cubicBezTo>
                  <a:pt x="6558655" y="3013816"/>
                  <a:pt x="6532997" y="3016810"/>
                  <a:pt x="6507906" y="3022600"/>
                </a:cubicBezTo>
                <a:cubicBezTo>
                  <a:pt x="6477876" y="3029530"/>
                  <a:pt x="6448639" y="3039533"/>
                  <a:pt x="6419006" y="3048000"/>
                </a:cubicBezTo>
                <a:cubicBezTo>
                  <a:pt x="6266606" y="3043767"/>
                  <a:pt x="6114084" y="3042728"/>
                  <a:pt x="5961806" y="3035300"/>
                </a:cubicBezTo>
                <a:cubicBezTo>
                  <a:pt x="5903648" y="3032463"/>
                  <a:pt x="5907330" y="3021681"/>
                  <a:pt x="5860206" y="3009900"/>
                </a:cubicBezTo>
                <a:cubicBezTo>
                  <a:pt x="5839265" y="3004665"/>
                  <a:pt x="5817944" y="3001061"/>
                  <a:pt x="5796706" y="2997200"/>
                </a:cubicBezTo>
                <a:cubicBezTo>
                  <a:pt x="5764831" y="2991404"/>
                  <a:pt x="5660147" y="2974395"/>
                  <a:pt x="5631606" y="2971800"/>
                </a:cubicBezTo>
                <a:cubicBezTo>
                  <a:pt x="5568226" y="2966038"/>
                  <a:pt x="5504606" y="2963333"/>
                  <a:pt x="5441106" y="2959100"/>
                </a:cubicBezTo>
                <a:lnTo>
                  <a:pt x="4260006" y="2971800"/>
                </a:lnTo>
                <a:cubicBezTo>
                  <a:pt x="3933452" y="2977904"/>
                  <a:pt x="4194151" y="2978386"/>
                  <a:pt x="4006006" y="2997200"/>
                </a:cubicBezTo>
                <a:cubicBezTo>
                  <a:pt x="3946883" y="3003112"/>
                  <a:pt x="3887473" y="3005667"/>
                  <a:pt x="3828206" y="3009900"/>
                </a:cubicBezTo>
                <a:cubicBezTo>
                  <a:pt x="3586910" y="3070224"/>
                  <a:pt x="3761500" y="3036326"/>
                  <a:pt x="3294806" y="3022600"/>
                </a:cubicBezTo>
                <a:cubicBezTo>
                  <a:pt x="2939506" y="2988762"/>
                  <a:pt x="3117307" y="3001448"/>
                  <a:pt x="2761406" y="2984500"/>
                </a:cubicBezTo>
                <a:lnTo>
                  <a:pt x="2024806" y="2997200"/>
                </a:lnTo>
                <a:cubicBezTo>
                  <a:pt x="1982280" y="2998451"/>
                  <a:pt x="1940268" y="3007246"/>
                  <a:pt x="1897806" y="3009900"/>
                </a:cubicBezTo>
                <a:cubicBezTo>
                  <a:pt x="1804758" y="3015715"/>
                  <a:pt x="1711608" y="3020327"/>
                  <a:pt x="1618406" y="3022600"/>
                </a:cubicBezTo>
                <a:lnTo>
                  <a:pt x="856406" y="3035300"/>
                </a:lnTo>
                <a:cubicBezTo>
                  <a:pt x="763961" y="3058411"/>
                  <a:pt x="847318" y="3035141"/>
                  <a:pt x="742106" y="3073400"/>
                </a:cubicBezTo>
                <a:cubicBezTo>
                  <a:pt x="689181" y="3092645"/>
                  <a:pt x="631203" y="3109747"/>
                  <a:pt x="577006" y="3124200"/>
                </a:cubicBezTo>
                <a:cubicBezTo>
                  <a:pt x="376950" y="3177548"/>
                  <a:pt x="557671" y="3121994"/>
                  <a:pt x="411906" y="3175000"/>
                </a:cubicBezTo>
                <a:cubicBezTo>
                  <a:pt x="312158" y="3211272"/>
                  <a:pt x="363153" y="3182102"/>
                  <a:pt x="297606" y="3225800"/>
                </a:cubicBezTo>
                <a:cubicBezTo>
                  <a:pt x="301839" y="3238500"/>
                  <a:pt x="301943" y="3253447"/>
                  <a:pt x="310306" y="3263900"/>
                </a:cubicBezTo>
                <a:cubicBezTo>
                  <a:pt x="319841" y="3275819"/>
                  <a:pt x="334754" y="3282474"/>
                  <a:pt x="348406" y="3289300"/>
                </a:cubicBezTo>
                <a:cubicBezTo>
                  <a:pt x="379670" y="3304932"/>
                  <a:pt x="433440" y="3309822"/>
                  <a:pt x="462706" y="3314700"/>
                </a:cubicBezTo>
                <a:cubicBezTo>
                  <a:pt x="555797" y="3301401"/>
                  <a:pt x="521672" y="3302000"/>
                  <a:pt x="564306" y="3302000"/>
                </a:cubicBezTo>
              </a:path>
            </a:pathLst>
          </a:custGeom>
          <a:noFill/>
          <a:ln w="6350" cap="flat" cmpd="sng" algn="ctr">
            <a:solidFill>
              <a:srgbClr val="00B0F0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9B6A-F4FD-4E99-A56A-95404538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E422-C0A1-4BF1-8D8E-04C73DD43BD4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ABC3F-902F-4BF3-8318-86ADB93E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286148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C45C490-DB84-4754-8405-851E3D55AA3B}" type="slidenum">
              <a:rPr 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40322" name="Rectangle 2"/>
          <p:cNvSpPr>
            <a:spLocks noChangeArrowheads="1"/>
          </p:cNvSpPr>
          <p:nvPr/>
        </p:nvSpPr>
        <p:spPr bwMode="auto">
          <a:xfrm>
            <a:off x="3717925" y="10969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4937126" y="1096964"/>
            <a:ext cx="3911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5927726" y="1096964"/>
            <a:ext cx="3911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3717925" y="20113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4937125" y="2011364"/>
            <a:ext cx="3735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440327" name="Rectangle 7"/>
          <p:cNvSpPr>
            <a:spLocks noChangeArrowheads="1"/>
          </p:cNvSpPr>
          <p:nvPr/>
        </p:nvSpPr>
        <p:spPr bwMode="auto">
          <a:xfrm>
            <a:off x="5927725" y="20113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440328" name="Rectangle 8"/>
          <p:cNvSpPr>
            <a:spLocks noChangeArrowheads="1"/>
          </p:cNvSpPr>
          <p:nvPr/>
        </p:nvSpPr>
        <p:spPr bwMode="auto">
          <a:xfrm>
            <a:off x="6918325" y="15541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G</a:t>
            </a:r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>
            <a:off x="3886200" y="1447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962400" y="2209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>
            <a:off x="3962400" y="1295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5181600" y="1295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3" name="Line 13"/>
          <p:cNvSpPr>
            <a:spLocks noChangeShapeType="1"/>
          </p:cNvSpPr>
          <p:nvPr/>
        </p:nvSpPr>
        <p:spPr bwMode="auto">
          <a:xfrm>
            <a:off x="5181600" y="2209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 flipV="1">
            <a:off x="6172200" y="17526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>
            <a:off x="61722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>
            <a:off x="6096000" y="1371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7" name="Line 17"/>
          <p:cNvSpPr>
            <a:spLocks noChangeShapeType="1"/>
          </p:cNvSpPr>
          <p:nvPr/>
        </p:nvSpPr>
        <p:spPr bwMode="auto">
          <a:xfrm>
            <a:off x="5105400" y="1371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38" name="Rectangle 18"/>
          <p:cNvSpPr>
            <a:spLocks noChangeArrowheads="1"/>
          </p:cNvSpPr>
          <p:nvPr/>
        </p:nvSpPr>
        <p:spPr bwMode="auto">
          <a:xfrm>
            <a:off x="4175126" y="8683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440339" name="Rectangle 19"/>
          <p:cNvSpPr>
            <a:spLocks noChangeArrowheads="1"/>
          </p:cNvSpPr>
          <p:nvPr/>
        </p:nvSpPr>
        <p:spPr bwMode="auto">
          <a:xfrm>
            <a:off x="5318126" y="8683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0" name="Rectangle 20"/>
          <p:cNvSpPr>
            <a:spLocks noChangeArrowheads="1"/>
          </p:cNvSpPr>
          <p:nvPr/>
        </p:nvSpPr>
        <p:spPr bwMode="auto">
          <a:xfrm>
            <a:off x="6537326" y="1096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440341" name="Rectangle 21"/>
          <p:cNvSpPr>
            <a:spLocks noChangeArrowheads="1"/>
          </p:cNvSpPr>
          <p:nvPr/>
        </p:nvSpPr>
        <p:spPr bwMode="auto">
          <a:xfrm>
            <a:off x="6461126" y="20113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40342" name="Rectangle 22"/>
          <p:cNvSpPr>
            <a:spLocks noChangeArrowheads="1"/>
          </p:cNvSpPr>
          <p:nvPr/>
        </p:nvSpPr>
        <p:spPr bwMode="auto">
          <a:xfrm>
            <a:off x="6080126" y="1477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3" name="Rectangle 23"/>
          <p:cNvSpPr>
            <a:spLocks noChangeArrowheads="1"/>
          </p:cNvSpPr>
          <p:nvPr/>
        </p:nvSpPr>
        <p:spPr bwMode="auto">
          <a:xfrm>
            <a:off x="5089526" y="15541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40344" name="Rectangle 24"/>
          <p:cNvSpPr>
            <a:spLocks noChangeArrowheads="1"/>
          </p:cNvSpPr>
          <p:nvPr/>
        </p:nvSpPr>
        <p:spPr bwMode="auto">
          <a:xfrm>
            <a:off x="3870326" y="15541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5" name="Rectangle 25"/>
          <p:cNvSpPr>
            <a:spLocks noChangeArrowheads="1"/>
          </p:cNvSpPr>
          <p:nvPr/>
        </p:nvSpPr>
        <p:spPr bwMode="auto">
          <a:xfrm>
            <a:off x="4327526" y="1858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40346" name="Rectangle 26"/>
          <p:cNvSpPr>
            <a:spLocks noChangeArrowheads="1"/>
          </p:cNvSpPr>
          <p:nvPr/>
        </p:nvSpPr>
        <p:spPr bwMode="auto">
          <a:xfrm>
            <a:off x="5394326" y="185896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440347" name="Rectangle 27"/>
          <p:cNvSpPr>
            <a:spLocks noChangeArrowheads="1"/>
          </p:cNvSpPr>
          <p:nvPr/>
        </p:nvSpPr>
        <p:spPr bwMode="auto">
          <a:xfrm>
            <a:off x="2368550" y="28257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8" name="Rectangle 28"/>
          <p:cNvSpPr>
            <a:spLocks noChangeArrowheads="1"/>
          </p:cNvSpPr>
          <p:nvPr/>
        </p:nvSpPr>
        <p:spPr bwMode="auto">
          <a:xfrm>
            <a:off x="2368550" y="32829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9" name="Rectangle 29"/>
          <p:cNvSpPr>
            <a:spLocks noChangeArrowheads="1"/>
          </p:cNvSpPr>
          <p:nvPr/>
        </p:nvSpPr>
        <p:spPr bwMode="auto">
          <a:xfrm>
            <a:off x="2368550" y="37401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0" name="Rectangle 30"/>
          <p:cNvSpPr>
            <a:spLocks noChangeArrowheads="1"/>
          </p:cNvSpPr>
          <p:nvPr/>
        </p:nvSpPr>
        <p:spPr bwMode="auto">
          <a:xfrm>
            <a:off x="2574925" y="29257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440351" name="Rectangle 31"/>
          <p:cNvSpPr>
            <a:spLocks noChangeArrowheads="1"/>
          </p:cNvSpPr>
          <p:nvPr/>
        </p:nvSpPr>
        <p:spPr bwMode="auto">
          <a:xfrm>
            <a:off x="2498726" y="3382964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B/6</a:t>
            </a:r>
          </a:p>
        </p:txBody>
      </p:sp>
      <p:sp>
        <p:nvSpPr>
          <p:cNvPr id="440352" name="Rectangle 32"/>
          <p:cNvSpPr>
            <a:spLocks noChangeArrowheads="1"/>
          </p:cNvSpPr>
          <p:nvPr/>
        </p:nvSpPr>
        <p:spPr bwMode="auto">
          <a:xfrm>
            <a:off x="2498726" y="3840164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D/2</a:t>
            </a:r>
          </a:p>
        </p:txBody>
      </p:sp>
      <p:sp>
        <p:nvSpPr>
          <p:cNvPr id="440353" name="Rectangle 33"/>
          <p:cNvSpPr>
            <a:spLocks noChangeArrowheads="1"/>
          </p:cNvSpPr>
          <p:nvPr/>
        </p:nvSpPr>
        <p:spPr bwMode="auto">
          <a:xfrm>
            <a:off x="3511550" y="28257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4" name="Rectangle 34"/>
          <p:cNvSpPr>
            <a:spLocks noChangeArrowheads="1"/>
          </p:cNvSpPr>
          <p:nvPr/>
        </p:nvSpPr>
        <p:spPr bwMode="auto">
          <a:xfrm>
            <a:off x="3511550" y="32829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5" name="Rectangle 35"/>
          <p:cNvSpPr>
            <a:spLocks noChangeArrowheads="1"/>
          </p:cNvSpPr>
          <p:nvPr/>
        </p:nvSpPr>
        <p:spPr bwMode="auto">
          <a:xfrm>
            <a:off x="3511550" y="37401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6" name="Rectangle 36"/>
          <p:cNvSpPr>
            <a:spLocks noChangeArrowheads="1"/>
          </p:cNvSpPr>
          <p:nvPr/>
        </p:nvSpPr>
        <p:spPr bwMode="auto">
          <a:xfrm>
            <a:off x="3511550" y="41973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7" name="Rectangle 37"/>
          <p:cNvSpPr>
            <a:spLocks noChangeArrowheads="1"/>
          </p:cNvSpPr>
          <p:nvPr/>
        </p:nvSpPr>
        <p:spPr bwMode="auto">
          <a:xfrm>
            <a:off x="3717926" y="2925764"/>
            <a:ext cx="3911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440358" name="Rectangle 38"/>
          <p:cNvSpPr>
            <a:spLocks noChangeArrowheads="1"/>
          </p:cNvSpPr>
          <p:nvPr/>
        </p:nvSpPr>
        <p:spPr bwMode="auto">
          <a:xfrm>
            <a:off x="3641726" y="3382964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A/6</a:t>
            </a:r>
          </a:p>
        </p:txBody>
      </p:sp>
      <p:sp>
        <p:nvSpPr>
          <p:cNvPr id="440359" name="Rectangle 39"/>
          <p:cNvSpPr>
            <a:spLocks noChangeArrowheads="1"/>
          </p:cNvSpPr>
          <p:nvPr/>
        </p:nvSpPr>
        <p:spPr bwMode="auto">
          <a:xfrm>
            <a:off x="3641726" y="3840164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C/2</a:t>
            </a:r>
          </a:p>
        </p:txBody>
      </p:sp>
      <p:sp>
        <p:nvSpPr>
          <p:cNvPr id="440360" name="Rectangle 40"/>
          <p:cNvSpPr>
            <a:spLocks noChangeArrowheads="1"/>
          </p:cNvSpPr>
          <p:nvPr/>
        </p:nvSpPr>
        <p:spPr bwMode="auto">
          <a:xfrm>
            <a:off x="3641726" y="4297364"/>
            <a:ext cx="61234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E/1</a:t>
            </a:r>
          </a:p>
        </p:txBody>
      </p:sp>
      <p:sp>
        <p:nvSpPr>
          <p:cNvPr id="440361" name="Rectangle 41"/>
          <p:cNvSpPr>
            <a:spLocks noChangeArrowheads="1"/>
          </p:cNvSpPr>
          <p:nvPr/>
        </p:nvSpPr>
        <p:spPr bwMode="auto">
          <a:xfrm>
            <a:off x="4578350" y="28257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2" name="Rectangle 42"/>
          <p:cNvSpPr>
            <a:spLocks noChangeArrowheads="1"/>
          </p:cNvSpPr>
          <p:nvPr/>
        </p:nvSpPr>
        <p:spPr bwMode="auto">
          <a:xfrm>
            <a:off x="4578350" y="32829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3" name="Rectangle 43"/>
          <p:cNvSpPr>
            <a:spLocks noChangeArrowheads="1"/>
          </p:cNvSpPr>
          <p:nvPr/>
        </p:nvSpPr>
        <p:spPr bwMode="auto">
          <a:xfrm>
            <a:off x="4578350" y="37401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4" name="Rectangle 44"/>
          <p:cNvSpPr>
            <a:spLocks noChangeArrowheads="1"/>
          </p:cNvSpPr>
          <p:nvPr/>
        </p:nvSpPr>
        <p:spPr bwMode="auto">
          <a:xfrm>
            <a:off x="4578350" y="41973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5" name="Rectangle 45"/>
          <p:cNvSpPr>
            <a:spLocks noChangeArrowheads="1"/>
          </p:cNvSpPr>
          <p:nvPr/>
        </p:nvSpPr>
        <p:spPr bwMode="auto">
          <a:xfrm>
            <a:off x="4784726" y="2925764"/>
            <a:ext cx="3911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440366" name="Rectangle 46"/>
          <p:cNvSpPr>
            <a:spLocks noChangeArrowheads="1"/>
          </p:cNvSpPr>
          <p:nvPr/>
        </p:nvSpPr>
        <p:spPr bwMode="auto">
          <a:xfrm>
            <a:off x="4708526" y="3382964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B/2</a:t>
            </a:r>
          </a:p>
        </p:txBody>
      </p:sp>
      <p:sp>
        <p:nvSpPr>
          <p:cNvPr id="440367" name="Rectangle 47"/>
          <p:cNvSpPr>
            <a:spLocks noChangeArrowheads="1"/>
          </p:cNvSpPr>
          <p:nvPr/>
        </p:nvSpPr>
        <p:spPr bwMode="auto">
          <a:xfrm>
            <a:off x="4708526" y="3840164"/>
            <a:ext cx="59631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F/2</a:t>
            </a:r>
          </a:p>
        </p:txBody>
      </p:sp>
      <p:sp>
        <p:nvSpPr>
          <p:cNvPr id="440368" name="Rectangle 48"/>
          <p:cNvSpPr>
            <a:spLocks noChangeArrowheads="1"/>
          </p:cNvSpPr>
          <p:nvPr/>
        </p:nvSpPr>
        <p:spPr bwMode="auto">
          <a:xfrm>
            <a:off x="4708526" y="4297364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G/5</a:t>
            </a:r>
          </a:p>
        </p:txBody>
      </p:sp>
      <p:sp>
        <p:nvSpPr>
          <p:cNvPr id="440369" name="Rectangle 49"/>
          <p:cNvSpPr>
            <a:spLocks noChangeArrowheads="1"/>
          </p:cNvSpPr>
          <p:nvPr/>
        </p:nvSpPr>
        <p:spPr bwMode="auto">
          <a:xfrm>
            <a:off x="5645150" y="28257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0" name="Rectangle 50"/>
          <p:cNvSpPr>
            <a:spLocks noChangeArrowheads="1"/>
          </p:cNvSpPr>
          <p:nvPr/>
        </p:nvSpPr>
        <p:spPr bwMode="auto">
          <a:xfrm>
            <a:off x="5645150" y="32829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1" name="Rectangle 51"/>
          <p:cNvSpPr>
            <a:spLocks noChangeArrowheads="1"/>
          </p:cNvSpPr>
          <p:nvPr/>
        </p:nvSpPr>
        <p:spPr bwMode="auto">
          <a:xfrm>
            <a:off x="5645150" y="37401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2" name="Rectangle 52"/>
          <p:cNvSpPr>
            <a:spLocks noChangeArrowheads="1"/>
          </p:cNvSpPr>
          <p:nvPr/>
        </p:nvSpPr>
        <p:spPr bwMode="auto">
          <a:xfrm>
            <a:off x="5851525" y="29257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440373" name="Rectangle 53"/>
          <p:cNvSpPr>
            <a:spLocks noChangeArrowheads="1"/>
          </p:cNvSpPr>
          <p:nvPr/>
        </p:nvSpPr>
        <p:spPr bwMode="auto">
          <a:xfrm>
            <a:off x="5775326" y="3382964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A/2</a:t>
            </a:r>
          </a:p>
        </p:txBody>
      </p:sp>
      <p:sp>
        <p:nvSpPr>
          <p:cNvPr id="440374" name="Rectangle 54"/>
          <p:cNvSpPr>
            <a:spLocks noChangeArrowheads="1"/>
          </p:cNvSpPr>
          <p:nvPr/>
        </p:nvSpPr>
        <p:spPr bwMode="auto">
          <a:xfrm>
            <a:off x="5775326" y="3840164"/>
            <a:ext cx="61234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E/2</a:t>
            </a:r>
          </a:p>
        </p:txBody>
      </p:sp>
      <p:sp>
        <p:nvSpPr>
          <p:cNvPr id="440375" name="Rectangle 55"/>
          <p:cNvSpPr>
            <a:spLocks noChangeArrowheads="1"/>
          </p:cNvSpPr>
          <p:nvPr/>
        </p:nvSpPr>
        <p:spPr bwMode="auto">
          <a:xfrm>
            <a:off x="6711950" y="28257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6" name="Rectangle 56"/>
          <p:cNvSpPr>
            <a:spLocks noChangeArrowheads="1"/>
          </p:cNvSpPr>
          <p:nvPr/>
        </p:nvSpPr>
        <p:spPr bwMode="auto">
          <a:xfrm>
            <a:off x="6711950" y="32829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7" name="Rectangle 57"/>
          <p:cNvSpPr>
            <a:spLocks noChangeArrowheads="1"/>
          </p:cNvSpPr>
          <p:nvPr/>
        </p:nvSpPr>
        <p:spPr bwMode="auto">
          <a:xfrm>
            <a:off x="6711950" y="37401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8" name="Rectangle 58"/>
          <p:cNvSpPr>
            <a:spLocks noChangeArrowheads="1"/>
          </p:cNvSpPr>
          <p:nvPr/>
        </p:nvSpPr>
        <p:spPr bwMode="auto">
          <a:xfrm>
            <a:off x="6711950" y="41973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9" name="Rectangle 59"/>
          <p:cNvSpPr>
            <a:spLocks noChangeArrowheads="1"/>
          </p:cNvSpPr>
          <p:nvPr/>
        </p:nvSpPr>
        <p:spPr bwMode="auto">
          <a:xfrm>
            <a:off x="6918325" y="2925764"/>
            <a:ext cx="3735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440380" name="Rectangle 60"/>
          <p:cNvSpPr>
            <a:spLocks noChangeArrowheads="1"/>
          </p:cNvSpPr>
          <p:nvPr/>
        </p:nvSpPr>
        <p:spPr bwMode="auto">
          <a:xfrm>
            <a:off x="6842126" y="3382964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B/1</a:t>
            </a:r>
          </a:p>
        </p:txBody>
      </p:sp>
      <p:sp>
        <p:nvSpPr>
          <p:cNvPr id="440381" name="Rectangle 61"/>
          <p:cNvSpPr>
            <a:spLocks noChangeArrowheads="1"/>
          </p:cNvSpPr>
          <p:nvPr/>
        </p:nvSpPr>
        <p:spPr bwMode="auto">
          <a:xfrm>
            <a:off x="6842126" y="3840164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D/2</a:t>
            </a:r>
          </a:p>
        </p:txBody>
      </p:sp>
      <p:sp>
        <p:nvSpPr>
          <p:cNvPr id="440382" name="Rectangle 62"/>
          <p:cNvSpPr>
            <a:spLocks noChangeArrowheads="1"/>
          </p:cNvSpPr>
          <p:nvPr/>
        </p:nvSpPr>
        <p:spPr bwMode="auto">
          <a:xfrm>
            <a:off x="6842126" y="4297364"/>
            <a:ext cx="59631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F/4</a:t>
            </a:r>
          </a:p>
        </p:txBody>
      </p:sp>
      <p:sp>
        <p:nvSpPr>
          <p:cNvPr id="440383" name="Rectangle 63"/>
          <p:cNvSpPr>
            <a:spLocks noChangeArrowheads="1"/>
          </p:cNvSpPr>
          <p:nvPr/>
        </p:nvSpPr>
        <p:spPr bwMode="auto">
          <a:xfrm>
            <a:off x="7778750" y="28257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4" name="Rectangle 64"/>
          <p:cNvSpPr>
            <a:spLocks noChangeArrowheads="1"/>
          </p:cNvSpPr>
          <p:nvPr/>
        </p:nvSpPr>
        <p:spPr bwMode="auto">
          <a:xfrm>
            <a:off x="7778750" y="32829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5" name="Rectangle 65"/>
          <p:cNvSpPr>
            <a:spLocks noChangeArrowheads="1"/>
          </p:cNvSpPr>
          <p:nvPr/>
        </p:nvSpPr>
        <p:spPr bwMode="auto">
          <a:xfrm>
            <a:off x="7778750" y="37401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6" name="Rectangle 66"/>
          <p:cNvSpPr>
            <a:spLocks noChangeArrowheads="1"/>
          </p:cNvSpPr>
          <p:nvPr/>
        </p:nvSpPr>
        <p:spPr bwMode="auto">
          <a:xfrm>
            <a:off x="7778750" y="41973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7" name="Rectangle 67"/>
          <p:cNvSpPr>
            <a:spLocks noChangeArrowheads="1"/>
          </p:cNvSpPr>
          <p:nvPr/>
        </p:nvSpPr>
        <p:spPr bwMode="auto">
          <a:xfrm>
            <a:off x="7985125" y="29257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440388" name="Rectangle 68"/>
          <p:cNvSpPr>
            <a:spLocks noChangeArrowheads="1"/>
          </p:cNvSpPr>
          <p:nvPr/>
        </p:nvSpPr>
        <p:spPr bwMode="auto">
          <a:xfrm>
            <a:off x="7908926" y="3382964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C/2</a:t>
            </a:r>
          </a:p>
        </p:txBody>
      </p:sp>
      <p:sp>
        <p:nvSpPr>
          <p:cNvPr id="440389" name="Rectangle 69"/>
          <p:cNvSpPr>
            <a:spLocks noChangeArrowheads="1"/>
          </p:cNvSpPr>
          <p:nvPr/>
        </p:nvSpPr>
        <p:spPr bwMode="auto">
          <a:xfrm>
            <a:off x="7908926" y="3840164"/>
            <a:ext cx="61234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E/4</a:t>
            </a:r>
          </a:p>
        </p:txBody>
      </p:sp>
      <p:sp>
        <p:nvSpPr>
          <p:cNvPr id="440390" name="Rectangle 70"/>
          <p:cNvSpPr>
            <a:spLocks noChangeArrowheads="1"/>
          </p:cNvSpPr>
          <p:nvPr/>
        </p:nvSpPr>
        <p:spPr bwMode="auto">
          <a:xfrm>
            <a:off x="7908926" y="4297364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G/1</a:t>
            </a:r>
          </a:p>
        </p:txBody>
      </p:sp>
      <p:sp>
        <p:nvSpPr>
          <p:cNvPr id="440391" name="Rectangle 71"/>
          <p:cNvSpPr>
            <a:spLocks noChangeArrowheads="1"/>
          </p:cNvSpPr>
          <p:nvPr/>
        </p:nvSpPr>
        <p:spPr bwMode="auto">
          <a:xfrm>
            <a:off x="8845550" y="28257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2" name="Rectangle 72"/>
          <p:cNvSpPr>
            <a:spLocks noChangeArrowheads="1"/>
          </p:cNvSpPr>
          <p:nvPr/>
        </p:nvSpPr>
        <p:spPr bwMode="auto">
          <a:xfrm>
            <a:off x="8845550" y="32829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3" name="Rectangle 73"/>
          <p:cNvSpPr>
            <a:spLocks noChangeArrowheads="1"/>
          </p:cNvSpPr>
          <p:nvPr/>
        </p:nvSpPr>
        <p:spPr bwMode="auto">
          <a:xfrm>
            <a:off x="8845550" y="3740150"/>
            <a:ext cx="825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4" name="Rectangle 74"/>
          <p:cNvSpPr>
            <a:spLocks noChangeArrowheads="1"/>
          </p:cNvSpPr>
          <p:nvPr/>
        </p:nvSpPr>
        <p:spPr bwMode="auto">
          <a:xfrm>
            <a:off x="9051925" y="2925764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G</a:t>
            </a:r>
          </a:p>
        </p:txBody>
      </p:sp>
      <p:sp>
        <p:nvSpPr>
          <p:cNvPr id="440395" name="Rectangle 75"/>
          <p:cNvSpPr>
            <a:spLocks noChangeArrowheads="1"/>
          </p:cNvSpPr>
          <p:nvPr/>
        </p:nvSpPr>
        <p:spPr bwMode="auto">
          <a:xfrm>
            <a:off x="8975726" y="3382964"/>
            <a:ext cx="6299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C/5</a:t>
            </a:r>
          </a:p>
        </p:txBody>
      </p:sp>
      <p:sp>
        <p:nvSpPr>
          <p:cNvPr id="440396" name="Rectangle 76"/>
          <p:cNvSpPr>
            <a:spLocks noChangeArrowheads="1"/>
          </p:cNvSpPr>
          <p:nvPr/>
        </p:nvSpPr>
        <p:spPr bwMode="auto">
          <a:xfrm>
            <a:off x="8975726" y="3840164"/>
            <a:ext cx="59631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F/1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1" y="5410201"/>
            <a:ext cx="699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database allows each node to compute its own forwarding database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5733D-D7D2-454C-9521-7F7343B1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301-E22B-4A16-96C3-18A7A32D8A5E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1C9BE-645A-450C-8741-686E720E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3883897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485B-5F10-DC60-A0E7-7F51300F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flood LSPs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FA6D-B66A-4F88-168C-7A607BBD0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most recently generated LSP from each other router</a:t>
            </a:r>
          </a:p>
          <a:p>
            <a:r>
              <a:rPr lang="en-US" dirty="0"/>
              <a:t>Receive an LSP from source Fred, from neighbor N</a:t>
            </a:r>
          </a:p>
          <a:p>
            <a:r>
              <a:rPr lang="en-US" dirty="0"/>
              <a:t>If it’s newer, replace the stored one and flood the new one</a:t>
            </a:r>
          </a:p>
          <a:p>
            <a:r>
              <a:rPr lang="en-US" dirty="0"/>
              <a:t>How to know if it’s newer than the one stored from Fred?</a:t>
            </a:r>
          </a:p>
          <a:p>
            <a:r>
              <a:rPr lang="en-US" dirty="0"/>
              <a:t>Most recently received?</a:t>
            </a:r>
          </a:p>
          <a:p>
            <a:r>
              <a:rPr lang="en-US" dirty="0"/>
              <a:t>Need sequence number</a:t>
            </a:r>
          </a:p>
          <a:p>
            <a:r>
              <a:rPr lang="en-US" dirty="0"/>
              <a:t>But, how big is the sequence number?  Use modular arithmetic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A1C92-9E66-9257-2A16-DA4F66EA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Radia Perlman &amp; Charlie Kaufman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9C62-519F-51BD-2B93-C6AF8F1F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FC28-BAF2-4790-B419-A0AA563F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 for my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6201-529E-4628-99AE-0D711FE3C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place to get them at a discount direct from the publisher (40% off print book):</a:t>
            </a:r>
          </a:p>
          <a:p>
            <a:r>
              <a:rPr lang="en-US" sz="3600" b="1" dirty="0"/>
              <a:t>informit.com</a:t>
            </a:r>
            <a:r>
              <a:rPr lang="en-US" dirty="0"/>
              <a:t>/Perlman, with code PERLMAN40 (through 2024)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0AF72-85F2-4700-BE4D-0643CCFE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BD125-23FA-A31B-8C6E-F92A07CF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547" y="3572760"/>
            <a:ext cx="2457793" cy="3238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C7323-E3A8-0A7E-9CF9-3CB4CFC6B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45" y="3653096"/>
            <a:ext cx="3108960" cy="32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41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E467-BD96-EB79-D256-72061704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sequence numbers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5AFE4-7527-14A4-4F80-9BE689DD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Radia Perlman &amp; Charlie Kaufman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DB1CA-5541-3432-03AA-63BED59C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20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240570EB-0F16-F78B-7546-6DC652E30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2647950"/>
            <a:ext cx="2273300" cy="2362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3F1A98C-3327-BD5A-2974-31461972D7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1000" y="2921000"/>
            <a:ext cx="4457700" cy="207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F2EE89E-B6B7-79C7-E7F2-A043CADA6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32353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x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1B8757-07EA-2745-3A52-5DF1338E0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25" y="2143125"/>
            <a:ext cx="50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&gt;x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28F25A8-B7EA-FC55-4769-FC0F9D212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4645025"/>
            <a:ext cx="50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&lt;x</a:t>
            </a:r>
          </a:p>
        </p:txBody>
      </p:sp>
    </p:spTree>
    <p:extLst>
      <p:ext uri="{BB962C8B-B14F-4D97-AF65-F5344CB8AC3E}">
        <p14:creationId xmlns:p14="http://schemas.microsoft.com/office/powerpoint/2010/main" val="182133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1E38-A849-1271-694F-A34E3777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things get into bad states?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D8A8-083B-E5ED-6867-244B7455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PC…reboot</a:t>
            </a:r>
          </a:p>
          <a:p>
            <a:r>
              <a:rPr lang="en-US" dirty="0"/>
              <a:t>Computer networks</a:t>
            </a:r>
          </a:p>
          <a:p>
            <a:pPr lvl="1"/>
            <a:r>
              <a:rPr lang="en-US" dirty="0"/>
              <a:t>Diagnose the problem by sending messages on the (broken) network</a:t>
            </a:r>
          </a:p>
          <a:p>
            <a:pPr lvl="1"/>
            <a:r>
              <a:rPr lang="en-US" dirty="0"/>
              <a:t>Fix it by sending messages on the (broken)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38567-CF2A-B29D-4288-7DFB179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Radia Perlman &amp; Charlie Kaufman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1F2D2-8352-6B3D-72C6-9B201A3B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6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489-5D43-4A97-8211-9688611C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ARPANET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45DC-A506-AE0E-45B9-01F990EB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sequence number of newly received LSP from source Fred, from neighbor N, with stored LSP from source Fred</a:t>
            </a:r>
          </a:p>
          <a:p>
            <a:r>
              <a:rPr lang="en-US" dirty="0"/>
              <a:t>Whichever one is bigger, keep that one</a:t>
            </a:r>
          </a:p>
          <a:p>
            <a:r>
              <a:rPr lang="en-US" dirty="0"/>
              <a:t>If it’s the newly received one, flood it to all your neighbors (other than the one you received it from)</a:t>
            </a:r>
          </a:p>
          <a:p>
            <a:r>
              <a:rPr lang="en-US" dirty="0"/>
              <a:t>“Flood it” (in ARPANET algorithm) means send it once, to your neighbors, with no acks</a:t>
            </a:r>
          </a:p>
          <a:p>
            <a:r>
              <a:rPr lang="en-US" dirty="0"/>
              <a:t>So source must issue new LSP, even if it hasn’t changed, every few seconds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9A743-3461-494E-5EF8-872F8984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Radia Perlman &amp; Charlie Kaufman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4556F-8BC4-AEC5-7CCD-9A7B38B9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2439-3C67-0A9C-1880-EFB387AF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ARPANET Disaster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16D3-B199-C2A5-E8E9-5A08D3E7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Symptom: Net didn’t work</a:t>
            </a:r>
          </a:p>
          <a:p>
            <a:r>
              <a:rPr lang="en-US" dirty="0"/>
              <a:t>These guys were really lucky</a:t>
            </a:r>
          </a:p>
          <a:p>
            <a:r>
              <a:rPr lang="en-US" dirty="0"/>
              <a:t>Same guys who designed the algorithm, wrote the code, and managed the network, all from BBN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74425-9802-353D-BC55-F38C3809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Radia Perlman &amp; Charlie Kaufman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D8241-0930-EBEE-4DB6-A14AB014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3FB8213-4576-52D4-A9D2-7373C83C6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0BDA8-5F96-4896-92D4-BC3036A33B0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0FFD8E76-E5EE-AD75-263F-476BC44F3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ARPANET disaster</a:t>
            </a:r>
          </a:p>
        </p:txBody>
      </p:sp>
      <p:sp>
        <p:nvSpPr>
          <p:cNvPr id="168963" name="Oval 3">
            <a:extLst>
              <a:ext uri="{FF2B5EF4-FFF2-40B4-BE49-F238E27FC236}">
                <a16:creationId xmlns:a16="http://schemas.microsoft.com/office/drawing/2014/main" id="{EEEAA715-3BDF-4548-CA55-E5CBDC0E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2203450"/>
            <a:ext cx="12954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942DF1D7-5D58-CC92-312C-D3A7B4A0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9426"/>
            <a:ext cx="31899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x</a:t>
            </a:r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650261A9-DE3D-8702-603D-37B547B51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5" y="1774826"/>
            <a:ext cx="32541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y</a:t>
            </a:r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283FAC81-DF2A-356A-FC43-278A0DFA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6" y="3019426"/>
            <a:ext cx="30777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z</a:t>
            </a:r>
          </a:p>
        </p:txBody>
      </p:sp>
      <p:sp>
        <p:nvSpPr>
          <p:cNvPr id="168967" name="Rectangle 7">
            <a:extLst>
              <a:ext uri="{FF2B5EF4-FFF2-40B4-BE49-F238E27FC236}">
                <a16:creationId xmlns:a16="http://schemas.microsoft.com/office/drawing/2014/main" id="{B1E5569F-F87B-5D50-8E72-23B6C3B68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4006850"/>
            <a:ext cx="304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Line 8">
            <a:extLst>
              <a:ext uri="{FF2B5EF4-FFF2-40B4-BE49-F238E27FC236}">
                <a16:creationId xmlns:a16="http://schemas.microsoft.com/office/drawing/2014/main" id="{4B4DCCFA-29D6-E48C-A256-EF50D059F2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1200" y="2921000"/>
            <a:ext cx="1079500" cy="110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69" name="Line 9">
            <a:extLst>
              <a:ext uri="{FF2B5EF4-FFF2-40B4-BE49-F238E27FC236}">
                <a16:creationId xmlns:a16="http://schemas.microsoft.com/office/drawing/2014/main" id="{3FA0E5CA-1CCD-0C02-882F-7AA732DAD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4300" y="4089400"/>
            <a:ext cx="15875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70" name="Line 10">
            <a:extLst>
              <a:ext uri="{FF2B5EF4-FFF2-40B4-BE49-F238E27FC236}">
                <a16:creationId xmlns:a16="http://schemas.microsoft.com/office/drawing/2014/main" id="{837BDB8C-D713-94AE-B38A-BFB9E4932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000" y="4356100"/>
            <a:ext cx="16256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71" name="Rectangle 11">
            <a:extLst>
              <a:ext uri="{FF2B5EF4-FFF2-40B4-BE49-F238E27FC236}">
                <a16:creationId xmlns:a16="http://schemas.microsoft.com/office/drawing/2014/main" id="{5761B939-0FA8-BABB-63DB-0B98F6DCD189}"/>
              </a:ext>
            </a:extLst>
          </p:cNvPr>
          <p:cNvSpPr>
            <a:spLocks noChangeArrowheads="1"/>
          </p:cNvSpPr>
          <p:nvPr/>
        </p:nvSpPr>
        <p:spPr bwMode="auto">
          <a:xfrm rot="420000">
            <a:off x="7307665" y="3969373"/>
            <a:ext cx="13612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xyzxyzxyz</a:t>
            </a:r>
          </a:p>
        </p:txBody>
      </p:sp>
      <p:sp>
        <p:nvSpPr>
          <p:cNvPr id="168972" name="Rectangle 12">
            <a:extLst>
              <a:ext uri="{FF2B5EF4-FFF2-40B4-BE49-F238E27FC236}">
                <a16:creationId xmlns:a16="http://schemas.microsoft.com/office/drawing/2014/main" id="{FABD5122-2812-CCD1-F3B4-E9031C3B6C89}"/>
              </a:ext>
            </a:extLst>
          </p:cNvPr>
          <p:cNvSpPr>
            <a:spLocks noChangeArrowheads="1"/>
          </p:cNvSpPr>
          <p:nvPr/>
        </p:nvSpPr>
        <p:spPr bwMode="auto">
          <a:xfrm rot="360000">
            <a:off x="5390158" y="3677273"/>
            <a:ext cx="136088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xzyxzyxzy</a:t>
            </a:r>
          </a:p>
        </p:txBody>
      </p:sp>
      <p:sp>
        <p:nvSpPr>
          <p:cNvPr id="168973" name="Rectangle 13">
            <a:extLst>
              <a:ext uri="{FF2B5EF4-FFF2-40B4-BE49-F238E27FC236}">
                <a16:creationId xmlns:a16="http://schemas.microsoft.com/office/drawing/2014/main" id="{DC0E483A-E849-5637-832C-E1DF854BA7C2}"/>
              </a:ext>
            </a:extLst>
          </p:cNvPr>
          <p:cNvSpPr>
            <a:spLocks noChangeArrowheads="1"/>
          </p:cNvSpPr>
          <p:nvPr/>
        </p:nvSpPr>
        <p:spPr bwMode="auto">
          <a:xfrm rot="18780000">
            <a:off x="6748865" y="2913686"/>
            <a:ext cx="13612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yzxyzxyzx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D4FB-89BE-0AF9-93A0-1D184A3E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5FA7-731B-F63E-7F58-3B13AEF9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Networks don’t have on/off switches</a:t>
            </a:r>
          </a:p>
          <a:p>
            <a:r>
              <a:rPr lang="en-US" altLang="en-US" sz="2800" dirty="0"/>
              <a:t>First crash and reload BBN router</a:t>
            </a:r>
          </a:p>
          <a:p>
            <a:r>
              <a:rPr lang="en-US" altLang="en-US" sz="2800" dirty="0"/>
              <a:t>Still broken---examine core dump</a:t>
            </a:r>
          </a:p>
          <a:p>
            <a:r>
              <a:rPr lang="en-US" altLang="en-US" sz="2800" dirty="0"/>
              <a:t>Realize the problem</a:t>
            </a:r>
          </a:p>
          <a:p>
            <a:r>
              <a:rPr lang="en-US" altLang="en-US" sz="2800" dirty="0"/>
              <a:t>Create patched code to ignore LSPs from Fred</a:t>
            </a:r>
          </a:p>
          <a:p>
            <a:r>
              <a:rPr lang="en-US" altLang="en-US" sz="2800" dirty="0"/>
              <a:t>One by one, crash and load </a:t>
            </a:r>
            <a:r>
              <a:rPr lang="en-US" altLang="en-US" sz="2800" dirty="0" err="1"/>
              <a:t>rtrs</a:t>
            </a:r>
            <a:r>
              <a:rPr lang="en-US" altLang="en-US" sz="2800" dirty="0"/>
              <a:t> with patch</a:t>
            </a:r>
          </a:p>
          <a:p>
            <a:r>
              <a:rPr lang="en-US" altLang="en-US" sz="2800" dirty="0"/>
              <a:t>One by one, load </a:t>
            </a:r>
            <a:r>
              <a:rPr lang="en-US" altLang="en-US" sz="2800" dirty="0" err="1"/>
              <a:t>rtrs</a:t>
            </a:r>
            <a:r>
              <a:rPr lang="en-US" altLang="en-US" sz="2800" dirty="0"/>
              <a:t> with real code again</a:t>
            </a:r>
          </a:p>
          <a:p>
            <a:r>
              <a:rPr lang="en-US" altLang="en-US" sz="2800" dirty="0"/>
              <a:t>Hope it never happens again by accident (or on purpose!)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56312-7F25-85A0-25A0-0AD28B9F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Radia Perlman &amp; Charlie Kaufman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74C20-36D4-D5F7-7EF1-B4131915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7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72B0-DD43-537E-8EA3-B4011BA7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67C2-8972-2DCA-AC80-054468DD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Predicted this in ARPANET algorithm</a:t>
            </a:r>
          </a:p>
          <a:p>
            <a:r>
              <a:rPr lang="en-US" dirty="0"/>
              <a:t>Made a case that networks need to be more resilient than single systems</a:t>
            </a:r>
          </a:p>
          <a:p>
            <a:r>
              <a:rPr lang="en-US" dirty="0"/>
              <a:t>Argued for “self-stabilization”</a:t>
            </a:r>
          </a:p>
          <a:p>
            <a:r>
              <a:rPr lang="en-US" dirty="0"/>
              <a:t>Showed how to make this type of algorithm self-stabilizing, and made it a lot more efficient</a:t>
            </a:r>
          </a:p>
          <a:p>
            <a:pPr lvl="1"/>
            <a:r>
              <a:rPr lang="en-US" dirty="0"/>
              <a:t>Various things, like large linear sequence number space, and reliable transmission to neighbors, comparing LSP database</a:t>
            </a:r>
          </a:p>
          <a:p>
            <a:r>
              <a:rPr lang="en-US" dirty="0"/>
              <a:t>The paper was rejected</a:t>
            </a:r>
          </a:p>
          <a:p>
            <a:r>
              <a:rPr lang="en-US" dirty="0"/>
              <a:t>Last sentence of the paper “This is how to make the network self-stabilizing once whatever is causing disruption is disconnected from the network, but it wouldn’t be possible to make the network function while the corruption is happening</a:t>
            </a:r>
          </a:p>
          <a:p>
            <a:r>
              <a:rPr lang="en-US" dirty="0"/>
              <a:t>When I went back to grad school 10 years after having dropped out, my manager challenged me to either prove or disprove that statement</a:t>
            </a:r>
          </a:p>
          <a:p>
            <a:r>
              <a:rPr lang="en-US" dirty="0"/>
              <a:t>That was my proposed thesis</a:t>
            </a:r>
          </a:p>
          <a:p>
            <a:r>
              <a:rPr lang="en-US" dirty="0"/>
              <a:t>And it turned out to be trivial—talk about that later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381AF-04F9-3068-9F28-471E4DF2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Radia Perlman &amp; Charlie Kaufman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37F98-7E20-7D82-35B0-3BC5804D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designing layer 3</a:t>
            </a:r>
          </a:p>
          <a:p>
            <a:r>
              <a:rPr lang="en-US" dirty="0"/>
              <a:t>Then along came Ethernet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B7E0B-A56B-400E-819E-BFB20DD2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BCAD-40CF-4F75-B07C-0C75FEBBBF82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5E1EF-0406-4E1A-B51E-EDDC8937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53124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D82B-7568-4779-86AF-E0642FE3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Ethernet: A way for a bunch of nodes to share the same wire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E4A53-89F7-488A-AE11-E5115B76CC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E0AE86-0DCB-4145-9196-8506047CC52A}"/>
              </a:ext>
            </a:extLst>
          </p:cNvPr>
          <p:cNvCxnSpPr/>
          <p:nvPr/>
        </p:nvCxnSpPr>
        <p:spPr bwMode="auto">
          <a:xfrm>
            <a:off x="2362200" y="3200400"/>
            <a:ext cx="69342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4C3480-C625-4F05-9832-EFB2AAADC4AC}"/>
              </a:ext>
            </a:extLst>
          </p:cNvPr>
          <p:cNvGrpSpPr/>
          <p:nvPr/>
        </p:nvGrpSpPr>
        <p:grpSpPr>
          <a:xfrm>
            <a:off x="3048000" y="3200400"/>
            <a:ext cx="152395" cy="838188"/>
            <a:chOff x="3048000" y="3200400"/>
            <a:chExt cx="152395" cy="83818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DB7BE2D-CCA3-4BFF-961E-0B68B15677B6}"/>
                </a:ext>
              </a:extLst>
            </p:cNvPr>
            <p:cNvCxnSpPr/>
            <p:nvPr/>
          </p:nvCxnSpPr>
          <p:spPr bwMode="auto">
            <a:xfrm>
              <a:off x="3124200" y="32004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EA4EC5-519C-45CE-97E7-90E399A67FBD}"/>
                </a:ext>
              </a:extLst>
            </p:cNvPr>
            <p:cNvSpPr/>
            <p:nvPr/>
          </p:nvSpPr>
          <p:spPr bwMode="auto">
            <a:xfrm>
              <a:off x="3048000" y="3886200"/>
              <a:ext cx="152395" cy="152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D0DEB3-7C35-4954-98EE-2E207BA08479}"/>
              </a:ext>
            </a:extLst>
          </p:cNvPr>
          <p:cNvGrpSpPr/>
          <p:nvPr/>
        </p:nvGrpSpPr>
        <p:grpSpPr>
          <a:xfrm>
            <a:off x="3520441" y="3200400"/>
            <a:ext cx="152395" cy="838188"/>
            <a:chOff x="3048000" y="3200400"/>
            <a:chExt cx="152395" cy="83818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85ABC0B-6BEA-4F31-9A69-5C57838905F8}"/>
                </a:ext>
              </a:extLst>
            </p:cNvPr>
            <p:cNvCxnSpPr/>
            <p:nvPr/>
          </p:nvCxnSpPr>
          <p:spPr bwMode="auto">
            <a:xfrm>
              <a:off x="3124200" y="32004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02EF185-11BF-4383-88B6-A9492A650077}"/>
                </a:ext>
              </a:extLst>
            </p:cNvPr>
            <p:cNvSpPr/>
            <p:nvPr/>
          </p:nvSpPr>
          <p:spPr bwMode="auto">
            <a:xfrm>
              <a:off x="3048000" y="3886200"/>
              <a:ext cx="152395" cy="152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4E1823-136F-4DC9-88F7-A8BD0A291393}"/>
              </a:ext>
            </a:extLst>
          </p:cNvPr>
          <p:cNvGrpSpPr/>
          <p:nvPr/>
        </p:nvGrpSpPr>
        <p:grpSpPr>
          <a:xfrm>
            <a:off x="3992882" y="3200400"/>
            <a:ext cx="152395" cy="838188"/>
            <a:chOff x="3048000" y="3200400"/>
            <a:chExt cx="152395" cy="8381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7B35C81-21A4-4A98-BE41-29D9AC6126AA}"/>
                </a:ext>
              </a:extLst>
            </p:cNvPr>
            <p:cNvCxnSpPr/>
            <p:nvPr/>
          </p:nvCxnSpPr>
          <p:spPr bwMode="auto">
            <a:xfrm>
              <a:off x="3124200" y="32004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5D5583-0435-4798-8215-0F6B3E913581}"/>
                </a:ext>
              </a:extLst>
            </p:cNvPr>
            <p:cNvSpPr/>
            <p:nvPr/>
          </p:nvSpPr>
          <p:spPr bwMode="auto">
            <a:xfrm>
              <a:off x="3048000" y="3886200"/>
              <a:ext cx="152395" cy="152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6A4ADBB-A5BB-4145-932C-9C5EE96582BD}"/>
              </a:ext>
            </a:extLst>
          </p:cNvPr>
          <p:cNvGrpSpPr/>
          <p:nvPr/>
        </p:nvGrpSpPr>
        <p:grpSpPr>
          <a:xfrm>
            <a:off x="4465323" y="3200400"/>
            <a:ext cx="152395" cy="838188"/>
            <a:chOff x="3048000" y="3200400"/>
            <a:chExt cx="152395" cy="83818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3E64C5-B70B-4164-9C68-2A7570A2AADD}"/>
                </a:ext>
              </a:extLst>
            </p:cNvPr>
            <p:cNvCxnSpPr/>
            <p:nvPr/>
          </p:nvCxnSpPr>
          <p:spPr bwMode="auto">
            <a:xfrm>
              <a:off x="3124200" y="32004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AA158D0-D1BD-4D59-B172-1C65C099CB1E}"/>
                </a:ext>
              </a:extLst>
            </p:cNvPr>
            <p:cNvSpPr/>
            <p:nvPr/>
          </p:nvSpPr>
          <p:spPr bwMode="auto">
            <a:xfrm>
              <a:off x="3048000" y="3886200"/>
              <a:ext cx="152395" cy="152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0A8236-C7DC-4A9A-AF7F-4B743E499B78}"/>
              </a:ext>
            </a:extLst>
          </p:cNvPr>
          <p:cNvGrpSpPr/>
          <p:nvPr/>
        </p:nvGrpSpPr>
        <p:grpSpPr>
          <a:xfrm>
            <a:off x="4937764" y="3200400"/>
            <a:ext cx="152395" cy="838188"/>
            <a:chOff x="3048000" y="3200400"/>
            <a:chExt cx="152395" cy="83818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2BE53-AAA2-47A2-A985-9E9B25E1A2A9}"/>
                </a:ext>
              </a:extLst>
            </p:cNvPr>
            <p:cNvCxnSpPr/>
            <p:nvPr/>
          </p:nvCxnSpPr>
          <p:spPr bwMode="auto">
            <a:xfrm>
              <a:off x="3124200" y="32004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D65670F-8EF7-470C-BCD7-E6F76CBF16E9}"/>
                </a:ext>
              </a:extLst>
            </p:cNvPr>
            <p:cNvSpPr/>
            <p:nvPr/>
          </p:nvSpPr>
          <p:spPr bwMode="auto">
            <a:xfrm>
              <a:off x="3048000" y="3886200"/>
              <a:ext cx="152395" cy="152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41454F-78F6-4F51-B1BC-0661210DCDA1}"/>
              </a:ext>
            </a:extLst>
          </p:cNvPr>
          <p:cNvGrpSpPr/>
          <p:nvPr/>
        </p:nvGrpSpPr>
        <p:grpSpPr>
          <a:xfrm>
            <a:off x="5410205" y="3200400"/>
            <a:ext cx="152395" cy="838188"/>
            <a:chOff x="3048000" y="3200400"/>
            <a:chExt cx="152395" cy="83818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6886A13-0410-4B7E-BC0D-DA47A3F51940}"/>
                </a:ext>
              </a:extLst>
            </p:cNvPr>
            <p:cNvCxnSpPr/>
            <p:nvPr/>
          </p:nvCxnSpPr>
          <p:spPr bwMode="auto">
            <a:xfrm>
              <a:off x="3124200" y="32004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D31D5D2-D15B-4BBF-BB21-17DEB718C3AE}"/>
                </a:ext>
              </a:extLst>
            </p:cNvPr>
            <p:cNvSpPr/>
            <p:nvPr/>
          </p:nvSpPr>
          <p:spPr bwMode="auto">
            <a:xfrm>
              <a:off x="3048000" y="3886200"/>
              <a:ext cx="152395" cy="152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AC37A5-AF30-4EAB-B3CC-13CD5EA8C8F0}"/>
              </a:ext>
            </a:extLst>
          </p:cNvPr>
          <p:cNvGrpSpPr/>
          <p:nvPr/>
        </p:nvGrpSpPr>
        <p:grpSpPr>
          <a:xfrm>
            <a:off x="5882646" y="3200400"/>
            <a:ext cx="152395" cy="838188"/>
            <a:chOff x="3048000" y="3200400"/>
            <a:chExt cx="152395" cy="83818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7F3573-90F1-4C77-984C-E8EC20F870A9}"/>
                </a:ext>
              </a:extLst>
            </p:cNvPr>
            <p:cNvCxnSpPr/>
            <p:nvPr/>
          </p:nvCxnSpPr>
          <p:spPr bwMode="auto">
            <a:xfrm>
              <a:off x="3124200" y="32004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720EC72-65A9-4B41-808F-1BE097DC7B1C}"/>
                </a:ext>
              </a:extLst>
            </p:cNvPr>
            <p:cNvSpPr/>
            <p:nvPr/>
          </p:nvSpPr>
          <p:spPr bwMode="auto">
            <a:xfrm>
              <a:off x="3048000" y="3886200"/>
              <a:ext cx="152395" cy="152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705189F-179F-4175-AF5B-4F5726CC4F95}"/>
              </a:ext>
            </a:extLst>
          </p:cNvPr>
          <p:cNvGrpSpPr/>
          <p:nvPr/>
        </p:nvGrpSpPr>
        <p:grpSpPr>
          <a:xfrm>
            <a:off x="6355087" y="3200400"/>
            <a:ext cx="152395" cy="838188"/>
            <a:chOff x="3048000" y="3200400"/>
            <a:chExt cx="152395" cy="8381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9107EA2-9680-4FF8-9801-77EBB9A00B64}"/>
                </a:ext>
              </a:extLst>
            </p:cNvPr>
            <p:cNvCxnSpPr/>
            <p:nvPr/>
          </p:nvCxnSpPr>
          <p:spPr bwMode="auto">
            <a:xfrm>
              <a:off x="3124200" y="32004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7D4984E-DE1A-46F5-96AE-1FE72ED51E92}"/>
                </a:ext>
              </a:extLst>
            </p:cNvPr>
            <p:cNvSpPr/>
            <p:nvPr/>
          </p:nvSpPr>
          <p:spPr bwMode="auto">
            <a:xfrm>
              <a:off x="3048000" y="3886200"/>
              <a:ext cx="152395" cy="152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2121BA3-2429-4AA8-B2F3-A3F634E259DC}"/>
              </a:ext>
            </a:extLst>
          </p:cNvPr>
          <p:cNvGrpSpPr/>
          <p:nvPr/>
        </p:nvGrpSpPr>
        <p:grpSpPr>
          <a:xfrm>
            <a:off x="6827528" y="3200400"/>
            <a:ext cx="152395" cy="838188"/>
            <a:chOff x="3048000" y="3200400"/>
            <a:chExt cx="152395" cy="838188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E1B43F0-4C88-481E-B06F-D3B5FEF8412E}"/>
                </a:ext>
              </a:extLst>
            </p:cNvPr>
            <p:cNvCxnSpPr/>
            <p:nvPr/>
          </p:nvCxnSpPr>
          <p:spPr bwMode="auto">
            <a:xfrm>
              <a:off x="3124200" y="32004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5897C25-110E-427A-82C3-F38CD3D821E5}"/>
                </a:ext>
              </a:extLst>
            </p:cNvPr>
            <p:cNvSpPr/>
            <p:nvPr/>
          </p:nvSpPr>
          <p:spPr bwMode="auto">
            <a:xfrm>
              <a:off x="3048000" y="3886200"/>
              <a:ext cx="152395" cy="152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88D2BFF-2077-4D9E-9C59-97C2A5F5D8BA}"/>
              </a:ext>
            </a:extLst>
          </p:cNvPr>
          <p:cNvGrpSpPr/>
          <p:nvPr/>
        </p:nvGrpSpPr>
        <p:grpSpPr>
          <a:xfrm>
            <a:off x="7299969" y="3200400"/>
            <a:ext cx="152395" cy="838188"/>
            <a:chOff x="3048000" y="3200400"/>
            <a:chExt cx="152395" cy="838188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239841-6237-4A90-9339-DD6AAF1E0881}"/>
                </a:ext>
              </a:extLst>
            </p:cNvPr>
            <p:cNvCxnSpPr/>
            <p:nvPr/>
          </p:nvCxnSpPr>
          <p:spPr bwMode="auto">
            <a:xfrm>
              <a:off x="3124200" y="32004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CBAAA90-0E9D-4E32-A414-DE6D490613D7}"/>
                </a:ext>
              </a:extLst>
            </p:cNvPr>
            <p:cNvSpPr/>
            <p:nvPr/>
          </p:nvSpPr>
          <p:spPr bwMode="auto">
            <a:xfrm>
              <a:off x="3048000" y="3886200"/>
              <a:ext cx="152395" cy="152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33C39E-A10E-4F3C-AA73-75FA73A58C7A}"/>
              </a:ext>
            </a:extLst>
          </p:cNvPr>
          <p:cNvGrpSpPr/>
          <p:nvPr/>
        </p:nvGrpSpPr>
        <p:grpSpPr>
          <a:xfrm>
            <a:off x="7772405" y="3200400"/>
            <a:ext cx="152395" cy="838188"/>
            <a:chOff x="3048000" y="3200400"/>
            <a:chExt cx="152395" cy="83818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2837C1C-89A9-4E7C-8162-8178FFBF1E89}"/>
                </a:ext>
              </a:extLst>
            </p:cNvPr>
            <p:cNvCxnSpPr/>
            <p:nvPr/>
          </p:nvCxnSpPr>
          <p:spPr bwMode="auto">
            <a:xfrm>
              <a:off x="3124200" y="32004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1518F3-0B15-46CB-818A-3FF374CAF094}"/>
                </a:ext>
              </a:extLst>
            </p:cNvPr>
            <p:cNvSpPr/>
            <p:nvPr/>
          </p:nvSpPr>
          <p:spPr bwMode="auto">
            <a:xfrm>
              <a:off x="3048000" y="3886200"/>
              <a:ext cx="152395" cy="152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3C45395-A2A0-4B0F-9A93-F3F1D0AFF907}"/>
              </a:ext>
            </a:extLst>
          </p:cNvPr>
          <p:cNvSpPr txBox="1"/>
          <p:nvPr/>
        </p:nvSpPr>
        <p:spPr>
          <a:xfrm>
            <a:off x="609600" y="4724400"/>
            <a:ext cx="5994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leader to call on them…all peers</a:t>
            </a:r>
          </a:p>
          <a:p>
            <a:r>
              <a:rPr lang="en-US" dirty="0"/>
              <a:t>If more than one speaker, receivers get garbage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69D21-BF4E-4D85-B180-C22BC8BA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C9B0-623A-4043-9B60-025BF63F4114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0A29-DAAF-4169-BB86-EF685A87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4114629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8394-2CCF-4D48-8F56-A54D7FBC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5D3F-A3DF-469F-93EF-7BC9BAA7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CS: Carrier Sense (listen before you start speaking)</a:t>
            </a:r>
          </a:p>
          <a:p>
            <a:r>
              <a:rPr lang="en-US" sz="2400" dirty="0"/>
              <a:t>MA: Lots of nodes share the same wire</a:t>
            </a:r>
          </a:p>
          <a:p>
            <a:r>
              <a:rPr lang="en-US" sz="2400" dirty="0"/>
              <a:t>CD: Collision Detect (listen even while you are talking in case someone else decides to talk at the same time, in which case both stop, and start random time later</a:t>
            </a:r>
          </a:p>
          <a:p>
            <a:r>
              <a:rPr lang="en-US" sz="2400" dirty="0"/>
              <a:t>If try to load more than 60% traffic, too many collisions</a:t>
            </a:r>
          </a:p>
          <a:p>
            <a:r>
              <a:rPr lang="en-US" sz="2400" dirty="0"/>
              <a:t>Limited number of nodes (hundreds), and distance…so OK for within a building…not for the Internet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A5048-0305-4CBC-98C0-E1BAE4B62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9B41C-8B0E-4C7A-90E7-AD427B18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AE67-7C2D-4614-8611-B123CCA1E9B6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12519-A4E4-4CD6-8DBF-902C051F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243339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EA12-36BE-406B-AF14-EE2C2498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33" y="2431804"/>
            <a:ext cx="10515600" cy="1994392"/>
          </a:xfrm>
        </p:spPr>
        <p:txBody>
          <a:bodyPr/>
          <a:lstStyle/>
          <a:p>
            <a:r>
              <a:rPr lang="en-US" dirty="0"/>
              <a:t>Understanding 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426889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F1AE-E81A-4615-8CDD-9AB1E180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DC22-406B-44AB-B347-26455208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43100"/>
            <a:ext cx="10363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Ethernet has 6 byte addresses, and only needs to identify nodes on a single link</a:t>
            </a:r>
          </a:p>
          <a:p>
            <a:r>
              <a:rPr lang="en-US" sz="2800" dirty="0"/>
              <a:t>IP has 4 byte addresses and was intended to identify all nodes in the Internet</a:t>
            </a:r>
          </a:p>
          <a:p>
            <a:r>
              <a:rPr lang="en-US" sz="2800" dirty="0"/>
              <a:t>Why would the Ethernet designers use a 6 byte address when an “Ethernet” only supported a few hundred nodes?</a:t>
            </a:r>
          </a:p>
          <a:p>
            <a:pPr lvl="1"/>
            <a:r>
              <a:rPr lang="en-US" sz="2400" dirty="0"/>
              <a:t>It eliminates the need for users to configure addresses</a:t>
            </a:r>
          </a:p>
          <a:p>
            <a:r>
              <a:rPr lang="en-US" sz="2800" dirty="0"/>
              <a:t>Manufacturer purchases a block of addresses, and configures a unique address into each device</a:t>
            </a:r>
          </a:p>
          <a:p>
            <a:r>
              <a:rPr lang="en-US" dirty="0"/>
              <a:t>Slight rant: For bizarre reasons, this built-in “address” is known as the “MAC address”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F280C-C970-4F85-8BFD-595FAE301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5CF16-BFAA-44C6-B964-05BADE1A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C748-40D8-4B0A-8D2B-29B40F5A5968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CC1E9-1BCD-4D14-BB1D-302B99D5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242653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saw Ethernet as a new type of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to modify the routing protocol to accommodate this type of link</a:t>
            </a:r>
          </a:p>
          <a:p>
            <a:r>
              <a:rPr lang="en-US" dirty="0"/>
              <a:t>For instance, the concept of “</a:t>
            </a:r>
            <a:r>
              <a:rPr lang="en-US" dirty="0" err="1"/>
              <a:t>pseudonodes</a:t>
            </a:r>
            <a:r>
              <a:rPr lang="en-US" dirty="0"/>
              <a:t>” so that instead of n</a:t>
            </a:r>
            <a:r>
              <a:rPr lang="en-US" baseline="30000" dirty="0"/>
              <a:t>2</a:t>
            </a:r>
            <a:r>
              <a:rPr lang="en-US" dirty="0"/>
              <a:t> links, it’s n links with n+1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493B1-5F12-4DAF-8315-316B2273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5123-1E16-4552-9327-E23EE3BFA84C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E57DF-128F-4706-8A6A-C7ED3AB2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1391053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C45C490-DB84-4754-8405-851E3D55AA3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0483" name="Oval 4"/>
          <p:cNvSpPr>
            <a:spLocks noChangeArrowheads="1"/>
          </p:cNvSpPr>
          <p:nvPr/>
        </p:nvSpPr>
        <p:spPr bwMode="auto">
          <a:xfrm>
            <a:off x="3124200" y="3581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5"/>
          <p:cNvSpPr>
            <a:spLocks noChangeArrowheads="1"/>
          </p:cNvSpPr>
          <p:nvPr/>
        </p:nvSpPr>
        <p:spPr bwMode="auto">
          <a:xfrm>
            <a:off x="3657600" y="3276600"/>
            <a:ext cx="152400" cy="152400"/>
          </a:xfrm>
          <a:prstGeom prst="ellipse">
            <a:avLst/>
          </a:prstGeom>
          <a:solidFill>
            <a:srgbClr val="005BBB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4191000" y="3581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4191000" y="4114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3657600" y="4495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3124200" y="4114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2727326" y="1946275"/>
            <a:ext cx="14779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Instead of:</a:t>
            </a:r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 flipH="1">
            <a:off x="3276600" y="3429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Oval 12"/>
          <p:cNvSpPr>
            <a:spLocks noChangeArrowheads="1"/>
          </p:cNvSpPr>
          <p:nvPr/>
        </p:nvSpPr>
        <p:spPr bwMode="auto">
          <a:xfrm>
            <a:off x="7162800" y="3505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13"/>
          <p:cNvSpPr>
            <a:spLocks noChangeArrowheads="1"/>
          </p:cNvSpPr>
          <p:nvPr/>
        </p:nvSpPr>
        <p:spPr bwMode="auto">
          <a:xfrm>
            <a:off x="7696200" y="3200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14"/>
          <p:cNvSpPr>
            <a:spLocks noChangeArrowheads="1"/>
          </p:cNvSpPr>
          <p:nvPr/>
        </p:nvSpPr>
        <p:spPr bwMode="auto">
          <a:xfrm>
            <a:off x="8229600" y="3505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15"/>
          <p:cNvSpPr>
            <a:spLocks noChangeArrowheads="1"/>
          </p:cNvSpPr>
          <p:nvPr/>
        </p:nvSpPr>
        <p:spPr bwMode="auto">
          <a:xfrm>
            <a:off x="8229600" y="4038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16"/>
          <p:cNvSpPr>
            <a:spLocks noChangeArrowheads="1"/>
          </p:cNvSpPr>
          <p:nvPr/>
        </p:nvSpPr>
        <p:spPr bwMode="auto">
          <a:xfrm>
            <a:off x="7696200" y="4419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17"/>
          <p:cNvSpPr>
            <a:spLocks noChangeArrowheads="1"/>
          </p:cNvSpPr>
          <p:nvPr/>
        </p:nvSpPr>
        <p:spPr bwMode="auto">
          <a:xfrm>
            <a:off x="7162800" y="4038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8"/>
          <p:cNvSpPr>
            <a:spLocks noChangeShapeType="1"/>
          </p:cNvSpPr>
          <p:nvPr/>
        </p:nvSpPr>
        <p:spPr bwMode="auto">
          <a:xfrm>
            <a:off x="7772400" y="3352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19"/>
          <p:cNvSpPr>
            <a:spLocks noChangeShapeType="1"/>
          </p:cNvSpPr>
          <p:nvPr/>
        </p:nvSpPr>
        <p:spPr bwMode="auto">
          <a:xfrm>
            <a:off x="3200400" y="373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ine 20"/>
          <p:cNvSpPr>
            <a:spLocks noChangeShapeType="1"/>
          </p:cNvSpPr>
          <p:nvPr/>
        </p:nvSpPr>
        <p:spPr bwMode="auto">
          <a:xfrm flipH="1" flipV="1">
            <a:off x="3276600" y="42672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21"/>
          <p:cNvSpPr>
            <a:spLocks noChangeShapeType="1"/>
          </p:cNvSpPr>
          <p:nvPr/>
        </p:nvSpPr>
        <p:spPr bwMode="auto">
          <a:xfrm flipH="1">
            <a:off x="3810000" y="41910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Line 22"/>
          <p:cNvSpPr>
            <a:spLocks noChangeShapeType="1"/>
          </p:cNvSpPr>
          <p:nvPr/>
        </p:nvSpPr>
        <p:spPr bwMode="auto">
          <a:xfrm>
            <a:off x="4267200" y="373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Line 23"/>
          <p:cNvSpPr>
            <a:spLocks noChangeShapeType="1"/>
          </p:cNvSpPr>
          <p:nvPr/>
        </p:nvSpPr>
        <p:spPr bwMode="auto">
          <a:xfrm flipH="1" flipV="1">
            <a:off x="3810000" y="34290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Line 24"/>
          <p:cNvSpPr>
            <a:spLocks noChangeShapeType="1"/>
          </p:cNvSpPr>
          <p:nvPr/>
        </p:nvSpPr>
        <p:spPr bwMode="auto">
          <a:xfrm flipH="1">
            <a:off x="3200400" y="34290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Line 25"/>
          <p:cNvSpPr>
            <a:spLocks noChangeShapeType="1"/>
          </p:cNvSpPr>
          <p:nvPr/>
        </p:nvSpPr>
        <p:spPr bwMode="auto">
          <a:xfrm>
            <a:off x="3733800" y="3429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26"/>
          <p:cNvSpPr>
            <a:spLocks noChangeShapeType="1"/>
          </p:cNvSpPr>
          <p:nvPr/>
        </p:nvSpPr>
        <p:spPr bwMode="auto">
          <a:xfrm>
            <a:off x="3733800" y="34290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Line 27"/>
          <p:cNvSpPr>
            <a:spLocks noChangeShapeType="1"/>
          </p:cNvSpPr>
          <p:nvPr/>
        </p:nvSpPr>
        <p:spPr bwMode="auto">
          <a:xfrm flipH="1">
            <a:off x="3276600" y="3657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7" name="Line 28"/>
          <p:cNvSpPr>
            <a:spLocks noChangeShapeType="1"/>
          </p:cNvSpPr>
          <p:nvPr/>
        </p:nvSpPr>
        <p:spPr bwMode="auto">
          <a:xfrm flipH="1" flipV="1">
            <a:off x="3276600" y="3657600"/>
            <a:ext cx="914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Line 29"/>
          <p:cNvSpPr>
            <a:spLocks noChangeShapeType="1"/>
          </p:cNvSpPr>
          <p:nvPr/>
        </p:nvSpPr>
        <p:spPr bwMode="auto">
          <a:xfrm flipH="1" flipV="1">
            <a:off x="3200400" y="36576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9" name="Line 30"/>
          <p:cNvSpPr>
            <a:spLocks noChangeShapeType="1"/>
          </p:cNvSpPr>
          <p:nvPr/>
        </p:nvSpPr>
        <p:spPr bwMode="auto">
          <a:xfrm flipH="1">
            <a:off x="3276600" y="3657600"/>
            <a:ext cx="990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10" name="Line 31"/>
          <p:cNvSpPr>
            <a:spLocks noChangeShapeType="1"/>
          </p:cNvSpPr>
          <p:nvPr/>
        </p:nvSpPr>
        <p:spPr bwMode="auto">
          <a:xfrm flipH="1">
            <a:off x="3733800" y="36576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11" name="Line 32"/>
          <p:cNvSpPr>
            <a:spLocks noChangeShapeType="1"/>
          </p:cNvSpPr>
          <p:nvPr/>
        </p:nvSpPr>
        <p:spPr bwMode="auto">
          <a:xfrm flipH="1">
            <a:off x="3276600" y="4191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Oval 33"/>
          <p:cNvSpPr>
            <a:spLocks noChangeArrowheads="1"/>
          </p:cNvSpPr>
          <p:nvPr/>
        </p:nvSpPr>
        <p:spPr bwMode="auto">
          <a:xfrm>
            <a:off x="7696200" y="3810000"/>
            <a:ext cx="152400" cy="152400"/>
          </a:xfrm>
          <a:prstGeom prst="ellipse">
            <a:avLst/>
          </a:prstGeom>
          <a:solidFill>
            <a:srgbClr val="FFD5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34"/>
          <p:cNvSpPr>
            <a:spLocks noChangeShapeType="1"/>
          </p:cNvSpPr>
          <p:nvPr/>
        </p:nvSpPr>
        <p:spPr bwMode="auto">
          <a:xfrm flipH="1" flipV="1">
            <a:off x="7315200" y="35814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Line 35"/>
          <p:cNvSpPr>
            <a:spLocks noChangeShapeType="1"/>
          </p:cNvSpPr>
          <p:nvPr/>
        </p:nvSpPr>
        <p:spPr bwMode="auto">
          <a:xfrm flipH="1">
            <a:off x="7315200" y="38862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15" name="Line 36"/>
          <p:cNvSpPr>
            <a:spLocks noChangeShapeType="1"/>
          </p:cNvSpPr>
          <p:nvPr/>
        </p:nvSpPr>
        <p:spPr bwMode="auto">
          <a:xfrm>
            <a:off x="7772400" y="3962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16" name="Line 37"/>
          <p:cNvSpPr>
            <a:spLocks noChangeShapeType="1"/>
          </p:cNvSpPr>
          <p:nvPr/>
        </p:nvSpPr>
        <p:spPr bwMode="auto">
          <a:xfrm>
            <a:off x="7848600" y="39624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Line 38"/>
          <p:cNvSpPr>
            <a:spLocks noChangeShapeType="1"/>
          </p:cNvSpPr>
          <p:nvPr/>
        </p:nvSpPr>
        <p:spPr bwMode="auto">
          <a:xfrm flipH="1">
            <a:off x="7848600" y="3657600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Text Box 39"/>
          <p:cNvSpPr txBox="1">
            <a:spLocks noChangeArrowheads="1"/>
          </p:cNvSpPr>
          <p:nvPr/>
        </p:nvSpPr>
        <p:spPr bwMode="auto">
          <a:xfrm>
            <a:off x="7070725" y="2022475"/>
            <a:ext cx="2190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Use pseudonode</a:t>
            </a: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2209800" y="609600"/>
            <a:ext cx="7772400" cy="12954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Pseudonodes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81A8D-BFC6-47E0-A42F-38427EBC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6985-2646-4615-A379-924B8C25A32E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BD5D2-1002-430B-A2E7-BC4C1FCB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2080238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Ethernet was a </a:t>
            </a:r>
            <a:r>
              <a:rPr lang="en-US" u="sng" dirty="0"/>
              <a:t>link in a network</a:t>
            </a:r>
            <a:r>
              <a:rPr lang="en-US" dirty="0"/>
              <a:t>, not a </a:t>
            </a:r>
            <a:r>
              <a:rPr lang="en-US" u="sng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wish they’d called it “</a:t>
            </a:r>
            <a:r>
              <a:rPr lang="en-US" dirty="0" err="1"/>
              <a:t>Etherlink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0A807-34F7-4118-8EDB-15AC64CE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540B-F601-4B5F-8BB5-C094C3704890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3B47-C04E-4490-983E-B63F27FE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1472423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113E4A6-3C3B-40EA-9B89-EC4A4F5B6F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packet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114800" y="3200400"/>
            <a:ext cx="4953000" cy="838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622925" y="3367089"/>
            <a:ext cx="69602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data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057400" y="3200400"/>
            <a:ext cx="2057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3048000" y="3200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Freeform 8"/>
          <p:cNvSpPr>
            <a:spLocks/>
          </p:cNvSpPr>
          <p:nvPr/>
        </p:nvSpPr>
        <p:spPr bwMode="auto">
          <a:xfrm>
            <a:off x="2057400" y="4038600"/>
            <a:ext cx="2057400" cy="838200"/>
          </a:xfrm>
          <a:custGeom>
            <a:avLst/>
            <a:gdLst>
              <a:gd name="T0" fmla="*/ 0 w 1968"/>
              <a:gd name="T1" fmla="*/ 0 h 528"/>
              <a:gd name="T2" fmla="*/ 602166 w 1968"/>
              <a:gd name="T3" fmla="*/ 685800 h 528"/>
              <a:gd name="T4" fmla="*/ 1003610 w 1968"/>
              <a:gd name="T5" fmla="*/ 533400 h 528"/>
              <a:gd name="T6" fmla="*/ 1405054 w 1968"/>
              <a:gd name="T7" fmla="*/ 762000 h 528"/>
              <a:gd name="T8" fmla="*/ 2057400 w 1968"/>
              <a:gd name="T9" fmla="*/ 762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8"/>
              <a:gd name="T16" fmla="*/ 0 h 528"/>
              <a:gd name="T17" fmla="*/ 1968 w 1968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8" h="528">
                <a:moveTo>
                  <a:pt x="0" y="0"/>
                </a:moveTo>
                <a:cubicBezTo>
                  <a:pt x="208" y="188"/>
                  <a:pt x="416" y="376"/>
                  <a:pt x="576" y="432"/>
                </a:cubicBezTo>
                <a:cubicBezTo>
                  <a:pt x="736" y="488"/>
                  <a:pt x="832" y="328"/>
                  <a:pt x="960" y="336"/>
                </a:cubicBezTo>
                <a:cubicBezTo>
                  <a:pt x="1088" y="344"/>
                  <a:pt x="1176" y="528"/>
                  <a:pt x="1344" y="480"/>
                </a:cubicBezTo>
                <a:cubicBezTo>
                  <a:pt x="1512" y="432"/>
                  <a:pt x="1864" y="120"/>
                  <a:pt x="1968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2117725" y="3367089"/>
            <a:ext cx="6799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/>
              <a:t>dest</a:t>
            </a:r>
            <a:endParaRPr lang="en-US" dirty="0"/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3108326" y="3367089"/>
            <a:ext cx="98777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source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614AA-C89A-45CF-A83D-13780921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77E6-454A-43A2-8BCA-D0008BBE8E28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10F97-8532-4CF1-9454-0E7117BB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2005844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113E4A6-3C3B-40EA-9B89-EC4A4F5B6F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Packet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257800" y="3200400"/>
            <a:ext cx="3810000" cy="838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622925" y="3367089"/>
            <a:ext cx="69602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data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057400" y="3200400"/>
            <a:ext cx="3200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3048000" y="3200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Freeform 8"/>
          <p:cNvSpPr>
            <a:spLocks/>
          </p:cNvSpPr>
          <p:nvPr/>
        </p:nvSpPr>
        <p:spPr bwMode="auto">
          <a:xfrm>
            <a:off x="2057400" y="4038600"/>
            <a:ext cx="2057400" cy="838200"/>
          </a:xfrm>
          <a:custGeom>
            <a:avLst/>
            <a:gdLst>
              <a:gd name="T0" fmla="*/ 0 w 1968"/>
              <a:gd name="T1" fmla="*/ 0 h 528"/>
              <a:gd name="T2" fmla="*/ 602166 w 1968"/>
              <a:gd name="T3" fmla="*/ 685800 h 528"/>
              <a:gd name="T4" fmla="*/ 1003610 w 1968"/>
              <a:gd name="T5" fmla="*/ 533400 h 528"/>
              <a:gd name="T6" fmla="*/ 1405054 w 1968"/>
              <a:gd name="T7" fmla="*/ 762000 h 528"/>
              <a:gd name="T8" fmla="*/ 2057400 w 1968"/>
              <a:gd name="T9" fmla="*/ 762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8"/>
              <a:gd name="T16" fmla="*/ 0 h 528"/>
              <a:gd name="T17" fmla="*/ 1968 w 1968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8" h="528">
                <a:moveTo>
                  <a:pt x="0" y="0"/>
                </a:moveTo>
                <a:cubicBezTo>
                  <a:pt x="208" y="188"/>
                  <a:pt x="416" y="376"/>
                  <a:pt x="576" y="432"/>
                </a:cubicBezTo>
                <a:cubicBezTo>
                  <a:pt x="736" y="488"/>
                  <a:pt x="832" y="328"/>
                  <a:pt x="960" y="336"/>
                </a:cubicBezTo>
                <a:cubicBezTo>
                  <a:pt x="1088" y="344"/>
                  <a:pt x="1176" y="528"/>
                  <a:pt x="1344" y="480"/>
                </a:cubicBezTo>
                <a:cubicBezTo>
                  <a:pt x="1512" y="432"/>
                  <a:pt x="1864" y="120"/>
                  <a:pt x="1968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2117725" y="3367089"/>
            <a:ext cx="6799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/>
              <a:t>dest</a:t>
            </a:r>
            <a:endParaRPr lang="en-US" dirty="0"/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3108326" y="3367089"/>
            <a:ext cx="98777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source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133504" y="3200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193829" y="3367089"/>
            <a:ext cx="109837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hop </a:t>
            </a:r>
            <a:r>
              <a:rPr lang="en-US" dirty="0" err="1"/>
              <a:t>cnt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2773F-3EB6-45DA-81BE-FD42432C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BC36-782D-4713-B5CF-6165C9FDA294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E9ACE-DBC1-4350-B857-6831979F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971283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easy to confuse Ethernet with layer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looks sort of the same</a:t>
            </a:r>
          </a:p>
          <a:p>
            <a:r>
              <a:rPr lang="en-US" dirty="0"/>
              <a:t>How Ethernet differs from layer 3 headers (like IP)</a:t>
            </a:r>
          </a:p>
          <a:p>
            <a:pPr lvl="1"/>
            <a:r>
              <a:rPr lang="en-US" dirty="0"/>
              <a:t>Flat addresses (no way to summarize a bunch of addresses in a forwarding table)</a:t>
            </a:r>
          </a:p>
          <a:p>
            <a:pPr lvl="2"/>
            <a:r>
              <a:rPr lang="en-US" dirty="0"/>
              <a:t>there wasn’t supposed to be “forwarding tables” in Ethernet…no forwarding </a:t>
            </a:r>
          </a:p>
          <a:p>
            <a:pPr lvl="2"/>
            <a:r>
              <a:rPr lang="en-US" dirty="0"/>
              <a:t>but great for configuration (burden on manufacturer, not user)</a:t>
            </a:r>
          </a:p>
          <a:p>
            <a:pPr lvl="1"/>
            <a:r>
              <a:rPr lang="en-US" dirty="0"/>
              <a:t>No hop count field…</a:t>
            </a:r>
          </a:p>
          <a:p>
            <a:pPr lvl="2"/>
            <a:r>
              <a:rPr lang="en-US" dirty="0"/>
              <a:t>But it never occurred to the Ethernet inventors that anyone would be forwarding an Ethernet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6710-C29C-4190-8C7E-3AA27875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5D6E-BAF2-466B-ACC7-C5E9056C5EB3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5E2AE-FB82-44AC-BF12-EF19926E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49174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Ethernet evolved from CSMA/CD to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People built apps on Ethernet, with no layer 3</a:t>
            </a:r>
          </a:p>
          <a:p>
            <a:r>
              <a:rPr lang="en-US" sz="2800" dirty="0"/>
              <a:t>(Layer 3) router  can’t forward without the right envelope</a:t>
            </a:r>
          </a:p>
          <a:p>
            <a:r>
              <a:rPr lang="en-US" sz="2800" dirty="0"/>
              <a:t>I tried to argue…</a:t>
            </a:r>
          </a:p>
          <a:p>
            <a:r>
              <a:rPr lang="en-US" sz="2800" dirty="0"/>
              <a:t>The applications were good, and the implementers were considered heroes</a:t>
            </a:r>
          </a:p>
          <a:p>
            <a:r>
              <a:rPr lang="en-US" sz="2800" dirty="0"/>
              <a:t>The application would have been just as good if they’d done it correctly…on top of layer 3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C7CF4-AE5C-486A-9674-679ECA60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0642-6616-46C6-86E0-F683C2BF98F3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D4381-5EBA-4791-BBAA-D40631CC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39967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Problem Statement (from about 1983)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265363" y="2117726"/>
            <a:ext cx="6482716" cy="7885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>
                <a:solidFill>
                  <a:srgbClr val="000000"/>
                </a:solidFill>
                <a:latin typeface="Arial Narrow" pitchFamily="34" charset="0"/>
              </a:rPr>
              <a:t>Need something that will sit between two Ethernets, and</a:t>
            </a:r>
          </a:p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>
                <a:solidFill>
                  <a:srgbClr val="000000"/>
                </a:solidFill>
                <a:latin typeface="Arial Narrow" pitchFamily="34" charset="0"/>
              </a:rPr>
              <a:t>let a station on one Ethernet talk to another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286000" y="4343400"/>
            <a:ext cx="22860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6248400" y="4343400"/>
            <a:ext cx="22860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5111750" y="3359150"/>
            <a:ext cx="520700" cy="5207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AutoShape 7"/>
          <p:cNvSpPr>
            <a:spLocks noChangeArrowheads="1"/>
          </p:cNvSpPr>
          <p:nvPr/>
        </p:nvSpPr>
        <p:spPr bwMode="auto">
          <a:xfrm>
            <a:off x="3887788" y="3582988"/>
            <a:ext cx="2438400" cy="15240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1 h 21600"/>
              <a:gd name="T20" fmla="*/ 10799 w 21600"/>
              <a:gd name="T21" fmla="*/ 107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0" y="10800"/>
                </a:moveTo>
                <a:cubicBezTo>
                  <a:pt x="0" y="4841"/>
                  <a:pt x="4826" y="8"/>
                  <a:pt x="10785" y="0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0" y="10800"/>
                </a:moveTo>
                <a:cubicBezTo>
                  <a:pt x="0" y="4841"/>
                  <a:pt x="4826" y="8"/>
                  <a:pt x="10785" y="0"/>
                </a:cubicBezTo>
              </a:path>
            </a:pathLst>
          </a:cu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2955925" y="4708525"/>
            <a:ext cx="354436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A</a:t>
            </a: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7451725" y="4708525"/>
            <a:ext cx="368862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C</a:t>
            </a:r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 flipV="1">
            <a:off x="3149600" y="4341814"/>
            <a:ext cx="1588" cy="3841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 flipV="1">
            <a:off x="7658100" y="4341814"/>
            <a:ext cx="1588" cy="3841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AutoShape 12"/>
          <p:cNvSpPr>
            <a:spLocks noChangeArrowheads="1"/>
          </p:cNvSpPr>
          <p:nvPr/>
        </p:nvSpPr>
        <p:spPr bwMode="auto">
          <a:xfrm flipH="1">
            <a:off x="4267201" y="3581400"/>
            <a:ext cx="2644775" cy="14493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1 h 21600"/>
              <a:gd name="T20" fmla="*/ 10799 w 21600"/>
              <a:gd name="T21" fmla="*/ 107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0" y="10800"/>
                </a:moveTo>
                <a:cubicBezTo>
                  <a:pt x="0" y="5086"/>
                  <a:pt x="4450" y="361"/>
                  <a:pt x="10154" y="19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0" y="10800"/>
                </a:moveTo>
                <a:cubicBezTo>
                  <a:pt x="0" y="5086"/>
                  <a:pt x="4450" y="361"/>
                  <a:pt x="10154" y="19"/>
                </a:cubicBezTo>
              </a:path>
            </a:pathLst>
          </a:cu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E1D99-F0AE-4527-A110-16BEDA18AA2A}"/>
              </a:ext>
            </a:extLst>
          </p:cNvPr>
          <p:cNvSpPr txBox="1"/>
          <p:nvPr/>
        </p:nvSpPr>
        <p:spPr>
          <a:xfrm>
            <a:off x="2209801" y="5791201"/>
            <a:ext cx="8334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Without modifying the endnode, or Ethernet packet, in any way!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13D40-C1B0-4EA4-9EA4-33C6EED7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3110-53E7-49ED-AA98-1FCCE0DBA852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91272-61EB-4D72-B2DB-B59F497D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4261100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Bridge just listens “promiscuously”, and forwards to other port(s) when the “ether” is free (or it gets the token, …)</a:t>
            </a:r>
          </a:p>
          <a:p>
            <a:r>
              <a:rPr lang="en-US" sz="2800" dirty="0"/>
              <a:t>This requires a topology without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71553-2B16-4997-8051-727A2465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6832-35DC-4AC6-847C-9242F5E63301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C41F3-1884-4FB0-943F-235A884E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227701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0E77-405B-4633-A2F4-48765889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6021-A7F7-4598-84B0-BF9064B0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Nobody would have designed what we have today</a:t>
            </a:r>
          </a:p>
          <a:p>
            <a:r>
              <a:rPr lang="en-US" dirty="0"/>
              <a:t>You need to understand the history of weird decisions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9FFA1-8C95-4247-A7F1-E3325D9606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96F09-B730-44FA-99BF-462DF293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8B2A-2843-48D0-A4F3-D37F22426497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14CCE-A7B2-4F3E-A850-EB5E27E1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6967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tell customers “no loops”?</a:t>
            </a:r>
          </a:p>
          <a:p>
            <a:pPr lvl="1"/>
            <a:r>
              <a:rPr lang="en-US" dirty="0"/>
              <a:t>What about </a:t>
            </a:r>
            <a:r>
              <a:rPr lang="en-US" dirty="0" err="1"/>
              <a:t>miscabling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about backup paths?</a:t>
            </a:r>
          </a:p>
          <a:p>
            <a:r>
              <a:rPr lang="en-US" dirty="0"/>
              <a:t>So…desire for loop-pruning algorithm</a:t>
            </a:r>
          </a:p>
          <a:p>
            <a:pPr lvl="1"/>
            <a:r>
              <a:rPr lang="en-US" dirty="0"/>
              <a:t>Allowing any physical topology</a:t>
            </a:r>
          </a:p>
          <a:p>
            <a:pPr lvl="1"/>
            <a:r>
              <a:rPr lang="en-US" dirty="0"/>
              <a:t>Pruning to a loop-free topology for sending data</a:t>
            </a:r>
          </a:p>
          <a:p>
            <a:pPr lvl="1"/>
            <a:r>
              <a:rPr lang="en-US" dirty="0"/>
              <a:t>So…the birth of the spanning tree algorithm (to be described)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0FC1A-CEF4-4196-9292-E550E6CF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93B6-6ADE-4493-B70B-9EC1A6E77C8D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66893-BAD7-41A1-8C4A-A93A2961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35704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C45C490-DB84-4754-8405-851E3D55AA3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0723" name="Line 2"/>
          <p:cNvSpPr>
            <a:spLocks noChangeShapeType="1"/>
          </p:cNvSpPr>
          <p:nvPr/>
        </p:nvSpPr>
        <p:spPr bwMode="auto">
          <a:xfrm>
            <a:off x="2971800" y="25130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2971800" y="34274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2971800" y="44180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5638800" y="26654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7239000" y="35798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5105400" y="40370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>
            <a:off x="2895600" y="56372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6400800" y="51038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>
            <a:off x="5181600" y="61706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7543800" y="59420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Oval 12"/>
          <p:cNvSpPr>
            <a:spLocks noChangeArrowheads="1"/>
          </p:cNvSpPr>
          <p:nvPr/>
        </p:nvSpPr>
        <p:spPr bwMode="auto">
          <a:xfrm>
            <a:off x="4654550" y="28241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Oval 13"/>
          <p:cNvSpPr>
            <a:spLocks noChangeArrowheads="1"/>
          </p:cNvSpPr>
          <p:nvPr/>
        </p:nvSpPr>
        <p:spPr bwMode="auto">
          <a:xfrm>
            <a:off x="4578350" y="48815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Oval 14"/>
          <p:cNvSpPr>
            <a:spLocks noChangeArrowheads="1"/>
          </p:cNvSpPr>
          <p:nvPr/>
        </p:nvSpPr>
        <p:spPr bwMode="auto">
          <a:xfrm>
            <a:off x="2520950" y="37385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Oval 15"/>
          <p:cNvSpPr>
            <a:spLocks noChangeArrowheads="1"/>
          </p:cNvSpPr>
          <p:nvPr/>
        </p:nvSpPr>
        <p:spPr bwMode="auto">
          <a:xfrm>
            <a:off x="6102350" y="31289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Oval 16"/>
          <p:cNvSpPr>
            <a:spLocks noChangeArrowheads="1"/>
          </p:cNvSpPr>
          <p:nvPr/>
        </p:nvSpPr>
        <p:spPr bwMode="auto">
          <a:xfrm>
            <a:off x="7016750" y="41957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Oval 17"/>
          <p:cNvSpPr>
            <a:spLocks noChangeArrowheads="1"/>
          </p:cNvSpPr>
          <p:nvPr/>
        </p:nvSpPr>
        <p:spPr bwMode="auto">
          <a:xfrm>
            <a:off x="6102350" y="54149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Oval 18"/>
          <p:cNvSpPr>
            <a:spLocks noChangeArrowheads="1"/>
          </p:cNvSpPr>
          <p:nvPr/>
        </p:nvSpPr>
        <p:spPr bwMode="auto">
          <a:xfrm>
            <a:off x="5492750" y="44243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Oval 19"/>
          <p:cNvSpPr>
            <a:spLocks noChangeArrowheads="1"/>
          </p:cNvSpPr>
          <p:nvPr/>
        </p:nvSpPr>
        <p:spPr bwMode="auto">
          <a:xfrm>
            <a:off x="4349750" y="36623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Oval 20"/>
          <p:cNvSpPr>
            <a:spLocks noChangeArrowheads="1"/>
          </p:cNvSpPr>
          <p:nvPr/>
        </p:nvSpPr>
        <p:spPr bwMode="auto">
          <a:xfrm>
            <a:off x="8464550" y="43481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1"/>
          <p:cNvSpPr>
            <a:spLocks noChangeShapeType="1"/>
          </p:cNvSpPr>
          <p:nvPr/>
        </p:nvSpPr>
        <p:spPr bwMode="auto">
          <a:xfrm flipV="1">
            <a:off x="2667000" y="2511426"/>
            <a:ext cx="533400" cy="12223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Line 22"/>
          <p:cNvSpPr>
            <a:spLocks noChangeShapeType="1"/>
          </p:cNvSpPr>
          <p:nvPr/>
        </p:nvSpPr>
        <p:spPr bwMode="auto">
          <a:xfrm flipV="1">
            <a:off x="2895600" y="3425826"/>
            <a:ext cx="609600" cy="4603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4" name="Line 23"/>
          <p:cNvSpPr>
            <a:spLocks noChangeShapeType="1"/>
          </p:cNvSpPr>
          <p:nvPr/>
        </p:nvSpPr>
        <p:spPr bwMode="auto">
          <a:xfrm>
            <a:off x="2667000" y="4113212"/>
            <a:ext cx="304800" cy="1524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Line 24"/>
          <p:cNvSpPr>
            <a:spLocks noChangeShapeType="1"/>
          </p:cNvSpPr>
          <p:nvPr/>
        </p:nvSpPr>
        <p:spPr bwMode="auto">
          <a:xfrm>
            <a:off x="2895600" y="4037012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25"/>
          <p:cNvSpPr>
            <a:spLocks noChangeShapeType="1"/>
          </p:cNvSpPr>
          <p:nvPr/>
        </p:nvSpPr>
        <p:spPr bwMode="auto">
          <a:xfrm flipH="1">
            <a:off x="3884614" y="3960812"/>
            <a:ext cx="536575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Line 26"/>
          <p:cNvSpPr>
            <a:spLocks noChangeShapeType="1"/>
          </p:cNvSpPr>
          <p:nvPr/>
        </p:nvSpPr>
        <p:spPr bwMode="auto">
          <a:xfrm flipH="1" flipV="1">
            <a:off x="3960814" y="3425826"/>
            <a:ext cx="384175" cy="3079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Line 27"/>
          <p:cNvSpPr>
            <a:spLocks noChangeShapeType="1"/>
          </p:cNvSpPr>
          <p:nvPr/>
        </p:nvSpPr>
        <p:spPr bwMode="auto">
          <a:xfrm flipH="1" flipV="1">
            <a:off x="3884614" y="2511426"/>
            <a:ext cx="688975" cy="11461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Line 28"/>
          <p:cNvSpPr>
            <a:spLocks noChangeShapeType="1"/>
          </p:cNvSpPr>
          <p:nvPr/>
        </p:nvSpPr>
        <p:spPr bwMode="auto">
          <a:xfrm>
            <a:off x="4953000" y="3198812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0" name="Line 29"/>
          <p:cNvSpPr>
            <a:spLocks noChangeShapeType="1"/>
          </p:cNvSpPr>
          <p:nvPr/>
        </p:nvSpPr>
        <p:spPr bwMode="auto">
          <a:xfrm flipH="1" flipV="1">
            <a:off x="4113214" y="2511426"/>
            <a:ext cx="536575" cy="3841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1" name="Line 30"/>
          <p:cNvSpPr>
            <a:spLocks noChangeShapeType="1"/>
          </p:cNvSpPr>
          <p:nvPr/>
        </p:nvSpPr>
        <p:spPr bwMode="auto">
          <a:xfrm flipH="1">
            <a:off x="6018214" y="3503612"/>
            <a:ext cx="231775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2" name="Line 31"/>
          <p:cNvSpPr>
            <a:spLocks noChangeShapeType="1"/>
          </p:cNvSpPr>
          <p:nvPr/>
        </p:nvSpPr>
        <p:spPr bwMode="auto">
          <a:xfrm flipV="1">
            <a:off x="6324600" y="2663826"/>
            <a:ext cx="1588" cy="4603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3" name="Oval 32"/>
          <p:cNvSpPr>
            <a:spLocks noChangeArrowheads="1"/>
          </p:cNvSpPr>
          <p:nvPr/>
        </p:nvSpPr>
        <p:spPr bwMode="auto">
          <a:xfrm>
            <a:off x="7473950" y="28241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Line 33"/>
          <p:cNvSpPr>
            <a:spLocks noChangeShapeType="1"/>
          </p:cNvSpPr>
          <p:nvPr/>
        </p:nvSpPr>
        <p:spPr bwMode="auto">
          <a:xfrm flipH="1" flipV="1">
            <a:off x="6627814" y="2663826"/>
            <a:ext cx="841375" cy="2317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5" name="Line 34"/>
          <p:cNvSpPr>
            <a:spLocks noChangeShapeType="1"/>
          </p:cNvSpPr>
          <p:nvPr/>
        </p:nvSpPr>
        <p:spPr bwMode="auto">
          <a:xfrm flipV="1">
            <a:off x="7696200" y="3197226"/>
            <a:ext cx="1588" cy="3841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Line 35"/>
          <p:cNvSpPr>
            <a:spLocks noChangeShapeType="1"/>
          </p:cNvSpPr>
          <p:nvPr/>
        </p:nvSpPr>
        <p:spPr bwMode="auto">
          <a:xfrm flipH="1">
            <a:off x="7313614" y="3579812"/>
            <a:ext cx="231775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Line 36"/>
          <p:cNvSpPr>
            <a:spLocks noChangeShapeType="1"/>
          </p:cNvSpPr>
          <p:nvPr/>
        </p:nvSpPr>
        <p:spPr bwMode="auto">
          <a:xfrm flipV="1">
            <a:off x="5715000" y="4035426"/>
            <a:ext cx="1588" cy="384175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8" name="Line 37"/>
          <p:cNvSpPr>
            <a:spLocks noChangeShapeType="1"/>
          </p:cNvSpPr>
          <p:nvPr/>
        </p:nvSpPr>
        <p:spPr bwMode="auto">
          <a:xfrm>
            <a:off x="3886200" y="4418012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9" name="Line 38"/>
          <p:cNvSpPr>
            <a:spLocks noChangeShapeType="1"/>
          </p:cNvSpPr>
          <p:nvPr/>
        </p:nvSpPr>
        <p:spPr bwMode="auto">
          <a:xfrm flipH="1">
            <a:off x="3656014" y="5180012"/>
            <a:ext cx="917575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Line 39"/>
          <p:cNvSpPr>
            <a:spLocks noChangeShapeType="1"/>
          </p:cNvSpPr>
          <p:nvPr/>
        </p:nvSpPr>
        <p:spPr bwMode="auto">
          <a:xfrm>
            <a:off x="4876800" y="5256212"/>
            <a:ext cx="457200" cy="914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1" name="Line 40"/>
          <p:cNvSpPr>
            <a:spLocks noChangeShapeType="1"/>
          </p:cNvSpPr>
          <p:nvPr/>
        </p:nvSpPr>
        <p:spPr bwMode="auto">
          <a:xfrm>
            <a:off x="5715000" y="4799012"/>
            <a:ext cx="1588" cy="1371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2" name="Line 41"/>
          <p:cNvSpPr>
            <a:spLocks noChangeShapeType="1"/>
          </p:cNvSpPr>
          <p:nvPr/>
        </p:nvSpPr>
        <p:spPr bwMode="auto">
          <a:xfrm flipH="1">
            <a:off x="6094414" y="5789612"/>
            <a:ext cx="155575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3" name="Line 42"/>
          <p:cNvSpPr>
            <a:spLocks noChangeShapeType="1"/>
          </p:cNvSpPr>
          <p:nvPr/>
        </p:nvSpPr>
        <p:spPr bwMode="auto">
          <a:xfrm flipV="1">
            <a:off x="6400800" y="5102226"/>
            <a:ext cx="457200" cy="3841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4" name="Line 43"/>
          <p:cNvSpPr>
            <a:spLocks noChangeShapeType="1"/>
          </p:cNvSpPr>
          <p:nvPr/>
        </p:nvSpPr>
        <p:spPr bwMode="auto">
          <a:xfrm>
            <a:off x="6477000" y="5637212"/>
            <a:ext cx="1447800" cy="3048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5" name="Line 44"/>
          <p:cNvSpPr>
            <a:spLocks noChangeShapeType="1"/>
          </p:cNvSpPr>
          <p:nvPr/>
        </p:nvSpPr>
        <p:spPr bwMode="auto">
          <a:xfrm flipH="1">
            <a:off x="8304214" y="4722812"/>
            <a:ext cx="307975" cy="114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6" name="Line 45"/>
          <p:cNvSpPr>
            <a:spLocks noChangeShapeType="1"/>
          </p:cNvSpPr>
          <p:nvPr/>
        </p:nvSpPr>
        <p:spPr bwMode="auto">
          <a:xfrm flipH="1" flipV="1">
            <a:off x="8304214" y="3578226"/>
            <a:ext cx="384175" cy="7651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7" name="Line 46"/>
          <p:cNvSpPr>
            <a:spLocks noChangeShapeType="1"/>
          </p:cNvSpPr>
          <p:nvPr/>
        </p:nvSpPr>
        <p:spPr bwMode="auto">
          <a:xfrm>
            <a:off x="7239000" y="4570412"/>
            <a:ext cx="1588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8" name="Rectangle 47"/>
          <p:cNvSpPr>
            <a:spLocks noChangeArrowheads="1"/>
          </p:cNvSpPr>
          <p:nvPr/>
        </p:nvSpPr>
        <p:spPr bwMode="auto">
          <a:xfrm>
            <a:off x="4403725" y="36401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9</a:t>
            </a:r>
          </a:p>
        </p:txBody>
      </p:sp>
      <p:sp>
        <p:nvSpPr>
          <p:cNvPr id="30769" name="Rectangle 48"/>
          <p:cNvSpPr>
            <a:spLocks noChangeArrowheads="1"/>
          </p:cNvSpPr>
          <p:nvPr/>
        </p:nvSpPr>
        <p:spPr bwMode="auto">
          <a:xfrm>
            <a:off x="2574925" y="37163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3</a:t>
            </a:r>
          </a:p>
        </p:txBody>
      </p:sp>
      <p:sp>
        <p:nvSpPr>
          <p:cNvPr id="30770" name="Rectangle 49"/>
          <p:cNvSpPr>
            <a:spLocks noChangeArrowheads="1"/>
          </p:cNvSpPr>
          <p:nvPr/>
        </p:nvSpPr>
        <p:spPr bwMode="auto">
          <a:xfrm>
            <a:off x="4632325" y="48593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4</a:t>
            </a:r>
          </a:p>
        </p:txBody>
      </p:sp>
      <p:sp>
        <p:nvSpPr>
          <p:cNvPr id="30771" name="Rectangle 50"/>
          <p:cNvSpPr>
            <a:spLocks noChangeArrowheads="1"/>
          </p:cNvSpPr>
          <p:nvPr/>
        </p:nvSpPr>
        <p:spPr bwMode="auto">
          <a:xfrm>
            <a:off x="4632325" y="2801937"/>
            <a:ext cx="449782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11</a:t>
            </a:r>
          </a:p>
        </p:txBody>
      </p:sp>
      <p:sp>
        <p:nvSpPr>
          <p:cNvPr id="30772" name="Rectangle 51"/>
          <p:cNvSpPr>
            <a:spLocks noChangeArrowheads="1"/>
          </p:cNvSpPr>
          <p:nvPr/>
        </p:nvSpPr>
        <p:spPr bwMode="auto">
          <a:xfrm>
            <a:off x="6156325" y="31067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7</a:t>
            </a:r>
          </a:p>
        </p:txBody>
      </p:sp>
      <p:sp>
        <p:nvSpPr>
          <p:cNvPr id="30773" name="Rectangle 52"/>
          <p:cNvSpPr>
            <a:spLocks noChangeArrowheads="1"/>
          </p:cNvSpPr>
          <p:nvPr/>
        </p:nvSpPr>
        <p:spPr bwMode="auto">
          <a:xfrm>
            <a:off x="5470526" y="4402137"/>
            <a:ext cx="468249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10</a:t>
            </a:r>
          </a:p>
        </p:txBody>
      </p:sp>
      <p:sp>
        <p:nvSpPr>
          <p:cNvPr id="30774" name="Rectangle 53"/>
          <p:cNvSpPr>
            <a:spLocks noChangeArrowheads="1"/>
          </p:cNvSpPr>
          <p:nvPr/>
        </p:nvSpPr>
        <p:spPr bwMode="auto">
          <a:xfrm>
            <a:off x="6080126" y="5392737"/>
            <a:ext cx="468249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14</a:t>
            </a:r>
          </a:p>
        </p:txBody>
      </p:sp>
      <p:sp>
        <p:nvSpPr>
          <p:cNvPr id="30775" name="Rectangle 54"/>
          <p:cNvSpPr>
            <a:spLocks noChangeArrowheads="1"/>
          </p:cNvSpPr>
          <p:nvPr/>
        </p:nvSpPr>
        <p:spPr bwMode="auto">
          <a:xfrm>
            <a:off x="6994525" y="41735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30776" name="Rectangle 55"/>
          <p:cNvSpPr>
            <a:spLocks noChangeArrowheads="1"/>
          </p:cNvSpPr>
          <p:nvPr/>
        </p:nvSpPr>
        <p:spPr bwMode="auto">
          <a:xfrm>
            <a:off x="8518525" y="43259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5</a:t>
            </a:r>
          </a:p>
        </p:txBody>
      </p:sp>
      <p:sp>
        <p:nvSpPr>
          <p:cNvPr id="30777" name="Rectangle 56"/>
          <p:cNvSpPr>
            <a:spLocks noChangeArrowheads="1"/>
          </p:cNvSpPr>
          <p:nvPr/>
        </p:nvSpPr>
        <p:spPr bwMode="auto">
          <a:xfrm>
            <a:off x="7451725" y="28019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67201" y="1066801"/>
            <a:ext cx="3237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Physical Topology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0F608-7778-49FB-81DD-D3AEC576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0E9-270D-46A5-9AB1-C22E88EEDE40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7475F-9071-4917-9A8C-60D95081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1027567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C45C490-DB84-4754-8405-851E3D55AA3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1747" name="Line 2"/>
          <p:cNvSpPr>
            <a:spLocks noChangeShapeType="1"/>
          </p:cNvSpPr>
          <p:nvPr/>
        </p:nvSpPr>
        <p:spPr bwMode="auto">
          <a:xfrm>
            <a:off x="2971800" y="25130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2971800" y="34274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2971800" y="44180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5638800" y="26654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7239000" y="35798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5105400" y="40370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895600" y="56372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6400800" y="51038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5181600" y="61706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>
            <a:off x="7543800" y="59420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Oval 12"/>
          <p:cNvSpPr>
            <a:spLocks noChangeArrowheads="1"/>
          </p:cNvSpPr>
          <p:nvPr/>
        </p:nvSpPr>
        <p:spPr bwMode="auto">
          <a:xfrm>
            <a:off x="4654550" y="28241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Oval 13"/>
          <p:cNvSpPr>
            <a:spLocks noChangeArrowheads="1"/>
          </p:cNvSpPr>
          <p:nvPr/>
        </p:nvSpPr>
        <p:spPr bwMode="auto">
          <a:xfrm>
            <a:off x="4578350" y="48815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Oval 14"/>
          <p:cNvSpPr>
            <a:spLocks noChangeArrowheads="1"/>
          </p:cNvSpPr>
          <p:nvPr/>
        </p:nvSpPr>
        <p:spPr bwMode="auto">
          <a:xfrm>
            <a:off x="2520950" y="37385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Oval 15"/>
          <p:cNvSpPr>
            <a:spLocks noChangeArrowheads="1"/>
          </p:cNvSpPr>
          <p:nvPr/>
        </p:nvSpPr>
        <p:spPr bwMode="auto">
          <a:xfrm>
            <a:off x="6102350" y="31289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Oval 16"/>
          <p:cNvSpPr>
            <a:spLocks noChangeArrowheads="1"/>
          </p:cNvSpPr>
          <p:nvPr/>
        </p:nvSpPr>
        <p:spPr bwMode="auto">
          <a:xfrm>
            <a:off x="7016750" y="41957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Oval 17"/>
          <p:cNvSpPr>
            <a:spLocks noChangeArrowheads="1"/>
          </p:cNvSpPr>
          <p:nvPr/>
        </p:nvSpPr>
        <p:spPr bwMode="auto">
          <a:xfrm>
            <a:off x="6102350" y="54149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Oval 18"/>
          <p:cNvSpPr>
            <a:spLocks noChangeArrowheads="1"/>
          </p:cNvSpPr>
          <p:nvPr/>
        </p:nvSpPr>
        <p:spPr bwMode="auto">
          <a:xfrm>
            <a:off x="5492750" y="44243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Oval 19"/>
          <p:cNvSpPr>
            <a:spLocks noChangeArrowheads="1"/>
          </p:cNvSpPr>
          <p:nvPr/>
        </p:nvSpPr>
        <p:spPr bwMode="auto">
          <a:xfrm>
            <a:off x="4349750" y="36623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Oval 20"/>
          <p:cNvSpPr>
            <a:spLocks noChangeArrowheads="1"/>
          </p:cNvSpPr>
          <p:nvPr/>
        </p:nvSpPr>
        <p:spPr bwMode="auto">
          <a:xfrm>
            <a:off x="8464550" y="43481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 flipV="1">
            <a:off x="2667000" y="2511426"/>
            <a:ext cx="533400" cy="1222375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Line 22"/>
          <p:cNvSpPr>
            <a:spLocks noChangeShapeType="1"/>
          </p:cNvSpPr>
          <p:nvPr/>
        </p:nvSpPr>
        <p:spPr bwMode="auto">
          <a:xfrm flipV="1">
            <a:off x="2895600" y="3425826"/>
            <a:ext cx="609600" cy="4603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Line 23"/>
          <p:cNvSpPr>
            <a:spLocks noChangeShapeType="1"/>
          </p:cNvSpPr>
          <p:nvPr/>
        </p:nvSpPr>
        <p:spPr bwMode="auto">
          <a:xfrm>
            <a:off x="2667000" y="4113212"/>
            <a:ext cx="304800" cy="1524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Line 24"/>
          <p:cNvSpPr>
            <a:spLocks noChangeShapeType="1"/>
          </p:cNvSpPr>
          <p:nvPr/>
        </p:nvSpPr>
        <p:spPr bwMode="auto">
          <a:xfrm>
            <a:off x="2895600" y="4037012"/>
            <a:ext cx="533400" cy="381000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Line 25"/>
          <p:cNvSpPr>
            <a:spLocks noChangeShapeType="1"/>
          </p:cNvSpPr>
          <p:nvPr/>
        </p:nvSpPr>
        <p:spPr bwMode="auto">
          <a:xfrm flipH="1">
            <a:off x="3884614" y="3960812"/>
            <a:ext cx="536575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Line 26"/>
          <p:cNvSpPr>
            <a:spLocks noChangeShapeType="1"/>
          </p:cNvSpPr>
          <p:nvPr/>
        </p:nvSpPr>
        <p:spPr bwMode="auto">
          <a:xfrm flipH="1" flipV="1">
            <a:off x="3960814" y="3425826"/>
            <a:ext cx="384175" cy="307975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Line 27"/>
          <p:cNvSpPr>
            <a:spLocks noChangeShapeType="1"/>
          </p:cNvSpPr>
          <p:nvPr/>
        </p:nvSpPr>
        <p:spPr bwMode="auto">
          <a:xfrm flipH="1" flipV="1">
            <a:off x="3884614" y="2511426"/>
            <a:ext cx="688975" cy="1146175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Line 28"/>
          <p:cNvSpPr>
            <a:spLocks noChangeShapeType="1"/>
          </p:cNvSpPr>
          <p:nvPr/>
        </p:nvSpPr>
        <p:spPr bwMode="auto">
          <a:xfrm>
            <a:off x="4953000" y="3198812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Line 29"/>
          <p:cNvSpPr>
            <a:spLocks noChangeShapeType="1"/>
          </p:cNvSpPr>
          <p:nvPr/>
        </p:nvSpPr>
        <p:spPr bwMode="auto">
          <a:xfrm flipH="1" flipV="1">
            <a:off x="4113214" y="2511426"/>
            <a:ext cx="536575" cy="3841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Line 30"/>
          <p:cNvSpPr>
            <a:spLocks noChangeShapeType="1"/>
          </p:cNvSpPr>
          <p:nvPr/>
        </p:nvSpPr>
        <p:spPr bwMode="auto">
          <a:xfrm flipH="1">
            <a:off x="6018214" y="3503612"/>
            <a:ext cx="231775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Line 31"/>
          <p:cNvSpPr>
            <a:spLocks noChangeShapeType="1"/>
          </p:cNvSpPr>
          <p:nvPr/>
        </p:nvSpPr>
        <p:spPr bwMode="auto">
          <a:xfrm flipV="1">
            <a:off x="6324600" y="2663826"/>
            <a:ext cx="1588" cy="4603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Oval 32"/>
          <p:cNvSpPr>
            <a:spLocks noChangeArrowheads="1"/>
          </p:cNvSpPr>
          <p:nvPr/>
        </p:nvSpPr>
        <p:spPr bwMode="auto">
          <a:xfrm>
            <a:off x="7473950" y="28241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3"/>
          <p:cNvSpPr>
            <a:spLocks noChangeShapeType="1"/>
          </p:cNvSpPr>
          <p:nvPr/>
        </p:nvSpPr>
        <p:spPr bwMode="auto">
          <a:xfrm flipH="1" flipV="1">
            <a:off x="6627814" y="2663826"/>
            <a:ext cx="841375" cy="2317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Line 34"/>
          <p:cNvSpPr>
            <a:spLocks noChangeShapeType="1"/>
          </p:cNvSpPr>
          <p:nvPr/>
        </p:nvSpPr>
        <p:spPr bwMode="auto">
          <a:xfrm flipV="1">
            <a:off x="7696200" y="3197226"/>
            <a:ext cx="1588" cy="3841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Line 35"/>
          <p:cNvSpPr>
            <a:spLocks noChangeShapeType="1"/>
          </p:cNvSpPr>
          <p:nvPr/>
        </p:nvSpPr>
        <p:spPr bwMode="auto">
          <a:xfrm flipH="1">
            <a:off x="7313614" y="3579812"/>
            <a:ext cx="231775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Line 36"/>
          <p:cNvSpPr>
            <a:spLocks noChangeShapeType="1"/>
          </p:cNvSpPr>
          <p:nvPr/>
        </p:nvSpPr>
        <p:spPr bwMode="auto">
          <a:xfrm flipV="1">
            <a:off x="5715000" y="4035426"/>
            <a:ext cx="1588" cy="384175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Line 37"/>
          <p:cNvSpPr>
            <a:spLocks noChangeShapeType="1"/>
          </p:cNvSpPr>
          <p:nvPr/>
        </p:nvSpPr>
        <p:spPr bwMode="auto">
          <a:xfrm>
            <a:off x="3886200" y="4418012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Line 38"/>
          <p:cNvSpPr>
            <a:spLocks noChangeShapeType="1"/>
          </p:cNvSpPr>
          <p:nvPr/>
        </p:nvSpPr>
        <p:spPr bwMode="auto">
          <a:xfrm flipH="1">
            <a:off x="3656014" y="5180012"/>
            <a:ext cx="917575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Line 39"/>
          <p:cNvSpPr>
            <a:spLocks noChangeShapeType="1"/>
          </p:cNvSpPr>
          <p:nvPr/>
        </p:nvSpPr>
        <p:spPr bwMode="auto">
          <a:xfrm>
            <a:off x="4876800" y="5256212"/>
            <a:ext cx="457200" cy="914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Line 40"/>
          <p:cNvSpPr>
            <a:spLocks noChangeShapeType="1"/>
          </p:cNvSpPr>
          <p:nvPr/>
        </p:nvSpPr>
        <p:spPr bwMode="auto">
          <a:xfrm>
            <a:off x="5715000" y="4799012"/>
            <a:ext cx="1588" cy="1371600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Line 41"/>
          <p:cNvSpPr>
            <a:spLocks noChangeShapeType="1"/>
          </p:cNvSpPr>
          <p:nvPr/>
        </p:nvSpPr>
        <p:spPr bwMode="auto">
          <a:xfrm flipH="1">
            <a:off x="6094414" y="5789612"/>
            <a:ext cx="155575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Line 42"/>
          <p:cNvSpPr>
            <a:spLocks noChangeShapeType="1"/>
          </p:cNvSpPr>
          <p:nvPr/>
        </p:nvSpPr>
        <p:spPr bwMode="auto">
          <a:xfrm flipV="1">
            <a:off x="6400800" y="5102226"/>
            <a:ext cx="457200" cy="3841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Line 43"/>
          <p:cNvSpPr>
            <a:spLocks noChangeShapeType="1"/>
          </p:cNvSpPr>
          <p:nvPr/>
        </p:nvSpPr>
        <p:spPr bwMode="auto">
          <a:xfrm>
            <a:off x="6477000" y="5637212"/>
            <a:ext cx="1447800" cy="304800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Line 44"/>
          <p:cNvSpPr>
            <a:spLocks noChangeShapeType="1"/>
          </p:cNvSpPr>
          <p:nvPr/>
        </p:nvSpPr>
        <p:spPr bwMode="auto">
          <a:xfrm flipH="1">
            <a:off x="8304214" y="4722812"/>
            <a:ext cx="307975" cy="114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Line 45"/>
          <p:cNvSpPr>
            <a:spLocks noChangeShapeType="1"/>
          </p:cNvSpPr>
          <p:nvPr/>
        </p:nvSpPr>
        <p:spPr bwMode="auto">
          <a:xfrm flipH="1" flipV="1">
            <a:off x="8304214" y="3578226"/>
            <a:ext cx="384175" cy="7651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Line 46"/>
          <p:cNvSpPr>
            <a:spLocks noChangeShapeType="1"/>
          </p:cNvSpPr>
          <p:nvPr/>
        </p:nvSpPr>
        <p:spPr bwMode="auto">
          <a:xfrm>
            <a:off x="7239000" y="4570412"/>
            <a:ext cx="1588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Rectangle 47"/>
          <p:cNvSpPr>
            <a:spLocks noChangeArrowheads="1"/>
          </p:cNvSpPr>
          <p:nvPr/>
        </p:nvSpPr>
        <p:spPr bwMode="auto">
          <a:xfrm>
            <a:off x="4403725" y="36401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9</a:t>
            </a:r>
          </a:p>
        </p:txBody>
      </p:sp>
      <p:sp>
        <p:nvSpPr>
          <p:cNvPr id="31793" name="Rectangle 48"/>
          <p:cNvSpPr>
            <a:spLocks noChangeArrowheads="1"/>
          </p:cNvSpPr>
          <p:nvPr/>
        </p:nvSpPr>
        <p:spPr bwMode="auto">
          <a:xfrm>
            <a:off x="2574925" y="37163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3</a:t>
            </a:r>
          </a:p>
        </p:txBody>
      </p:sp>
      <p:sp>
        <p:nvSpPr>
          <p:cNvPr id="31794" name="Rectangle 49"/>
          <p:cNvSpPr>
            <a:spLocks noChangeArrowheads="1"/>
          </p:cNvSpPr>
          <p:nvPr/>
        </p:nvSpPr>
        <p:spPr bwMode="auto">
          <a:xfrm>
            <a:off x="4632325" y="48593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4</a:t>
            </a:r>
          </a:p>
        </p:txBody>
      </p:sp>
      <p:sp>
        <p:nvSpPr>
          <p:cNvPr id="31795" name="Rectangle 50"/>
          <p:cNvSpPr>
            <a:spLocks noChangeArrowheads="1"/>
          </p:cNvSpPr>
          <p:nvPr/>
        </p:nvSpPr>
        <p:spPr bwMode="auto">
          <a:xfrm>
            <a:off x="4632325" y="2801937"/>
            <a:ext cx="449782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11</a:t>
            </a:r>
          </a:p>
        </p:txBody>
      </p:sp>
      <p:sp>
        <p:nvSpPr>
          <p:cNvPr id="31796" name="Rectangle 51"/>
          <p:cNvSpPr>
            <a:spLocks noChangeArrowheads="1"/>
          </p:cNvSpPr>
          <p:nvPr/>
        </p:nvSpPr>
        <p:spPr bwMode="auto">
          <a:xfrm>
            <a:off x="6156325" y="31067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7</a:t>
            </a:r>
          </a:p>
        </p:txBody>
      </p:sp>
      <p:sp>
        <p:nvSpPr>
          <p:cNvPr id="31797" name="Rectangle 52"/>
          <p:cNvSpPr>
            <a:spLocks noChangeArrowheads="1"/>
          </p:cNvSpPr>
          <p:nvPr/>
        </p:nvSpPr>
        <p:spPr bwMode="auto">
          <a:xfrm>
            <a:off x="5470526" y="4402137"/>
            <a:ext cx="468249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10</a:t>
            </a:r>
          </a:p>
        </p:txBody>
      </p:sp>
      <p:sp>
        <p:nvSpPr>
          <p:cNvPr id="31798" name="Rectangle 53"/>
          <p:cNvSpPr>
            <a:spLocks noChangeArrowheads="1"/>
          </p:cNvSpPr>
          <p:nvPr/>
        </p:nvSpPr>
        <p:spPr bwMode="auto">
          <a:xfrm>
            <a:off x="6080126" y="5392737"/>
            <a:ext cx="468249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14</a:t>
            </a:r>
          </a:p>
        </p:txBody>
      </p:sp>
      <p:sp>
        <p:nvSpPr>
          <p:cNvPr id="31799" name="Rectangle 54"/>
          <p:cNvSpPr>
            <a:spLocks noChangeArrowheads="1"/>
          </p:cNvSpPr>
          <p:nvPr/>
        </p:nvSpPr>
        <p:spPr bwMode="auto">
          <a:xfrm>
            <a:off x="6994525" y="41735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31800" name="Rectangle 55"/>
          <p:cNvSpPr>
            <a:spLocks noChangeArrowheads="1"/>
          </p:cNvSpPr>
          <p:nvPr/>
        </p:nvSpPr>
        <p:spPr bwMode="auto">
          <a:xfrm>
            <a:off x="8518525" y="43259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5</a:t>
            </a:r>
          </a:p>
        </p:txBody>
      </p:sp>
      <p:sp>
        <p:nvSpPr>
          <p:cNvPr id="31801" name="Rectangle 56"/>
          <p:cNvSpPr>
            <a:spLocks noChangeArrowheads="1"/>
          </p:cNvSpPr>
          <p:nvPr/>
        </p:nvSpPr>
        <p:spPr bwMode="auto">
          <a:xfrm>
            <a:off x="7451725" y="28019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6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48000" y="1066801"/>
            <a:ext cx="434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Pruned by Spanning Tree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ECE70-72A3-44C9-915A-7367C5C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AA1F-F89C-407B-B563-A3AF11C95847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15EDC-4B83-42A6-96B3-F15010DA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3317786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C45C490-DB84-4754-8405-851E3D55AA3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1747" name="Line 2"/>
          <p:cNvSpPr>
            <a:spLocks noChangeShapeType="1"/>
          </p:cNvSpPr>
          <p:nvPr/>
        </p:nvSpPr>
        <p:spPr bwMode="auto">
          <a:xfrm>
            <a:off x="2971800" y="25130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2971800" y="34274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2971800" y="44180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5638800" y="26654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7239000" y="35798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5105400" y="40370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895600" y="56372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6400800" y="51038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5181600" y="61706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>
            <a:off x="7543800" y="5942012"/>
            <a:ext cx="1219200" cy="1588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Oval 12"/>
          <p:cNvSpPr>
            <a:spLocks noChangeArrowheads="1"/>
          </p:cNvSpPr>
          <p:nvPr/>
        </p:nvSpPr>
        <p:spPr bwMode="auto">
          <a:xfrm>
            <a:off x="4654550" y="28241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Oval 13"/>
          <p:cNvSpPr>
            <a:spLocks noChangeArrowheads="1"/>
          </p:cNvSpPr>
          <p:nvPr/>
        </p:nvSpPr>
        <p:spPr bwMode="auto">
          <a:xfrm>
            <a:off x="4578350" y="48815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Oval 14"/>
          <p:cNvSpPr>
            <a:spLocks noChangeArrowheads="1"/>
          </p:cNvSpPr>
          <p:nvPr/>
        </p:nvSpPr>
        <p:spPr bwMode="auto">
          <a:xfrm>
            <a:off x="2520950" y="37385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Oval 15"/>
          <p:cNvSpPr>
            <a:spLocks noChangeArrowheads="1"/>
          </p:cNvSpPr>
          <p:nvPr/>
        </p:nvSpPr>
        <p:spPr bwMode="auto">
          <a:xfrm>
            <a:off x="6102350" y="31289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Oval 16"/>
          <p:cNvSpPr>
            <a:spLocks noChangeArrowheads="1"/>
          </p:cNvSpPr>
          <p:nvPr/>
        </p:nvSpPr>
        <p:spPr bwMode="auto">
          <a:xfrm>
            <a:off x="7016750" y="41957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Oval 17"/>
          <p:cNvSpPr>
            <a:spLocks noChangeArrowheads="1"/>
          </p:cNvSpPr>
          <p:nvPr/>
        </p:nvSpPr>
        <p:spPr bwMode="auto">
          <a:xfrm>
            <a:off x="6102350" y="54149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Oval 18"/>
          <p:cNvSpPr>
            <a:spLocks noChangeArrowheads="1"/>
          </p:cNvSpPr>
          <p:nvPr/>
        </p:nvSpPr>
        <p:spPr bwMode="auto">
          <a:xfrm>
            <a:off x="5492750" y="44243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Oval 19"/>
          <p:cNvSpPr>
            <a:spLocks noChangeArrowheads="1"/>
          </p:cNvSpPr>
          <p:nvPr/>
        </p:nvSpPr>
        <p:spPr bwMode="auto">
          <a:xfrm>
            <a:off x="4349750" y="36623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Oval 20"/>
          <p:cNvSpPr>
            <a:spLocks noChangeArrowheads="1"/>
          </p:cNvSpPr>
          <p:nvPr/>
        </p:nvSpPr>
        <p:spPr bwMode="auto">
          <a:xfrm>
            <a:off x="8464550" y="43481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 flipV="1">
            <a:off x="2667000" y="2511426"/>
            <a:ext cx="533400" cy="1222375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Line 22"/>
          <p:cNvSpPr>
            <a:spLocks noChangeShapeType="1"/>
          </p:cNvSpPr>
          <p:nvPr/>
        </p:nvSpPr>
        <p:spPr bwMode="auto">
          <a:xfrm flipV="1">
            <a:off x="2895600" y="3425826"/>
            <a:ext cx="609600" cy="46037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Line 23"/>
          <p:cNvSpPr>
            <a:spLocks noChangeShapeType="1"/>
          </p:cNvSpPr>
          <p:nvPr/>
        </p:nvSpPr>
        <p:spPr bwMode="auto">
          <a:xfrm>
            <a:off x="2667000" y="4113212"/>
            <a:ext cx="304800" cy="152400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Line 24"/>
          <p:cNvSpPr>
            <a:spLocks noChangeShapeType="1"/>
          </p:cNvSpPr>
          <p:nvPr/>
        </p:nvSpPr>
        <p:spPr bwMode="auto">
          <a:xfrm>
            <a:off x="2895600" y="4037012"/>
            <a:ext cx="533400" cy="381000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Line 25"/>
          <p:cNvSpPr>
            <a:spLocks noChangeShapeType="1"/>
          </p:cNvSpPr>
          <p:nvPr/>
        </p:nvSpPr>
        <p:spPr bwMode="auto">
          <a:xfrm flipH="1">
            <a:off x="3884614" y="3960812"/>
            <a:ext cx="536575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Line 26"/>
          <p:cNvSpPr>
            <a:spLocks noChangeShapeType="1"/>
          </p:cNvSpPr>
          <p:nvPr/>
        </p:nvSpPr>
        <p:spPr bwMode="auto">
          <a:xfrm flipH="1" flipV="1">
            <a:off x="3960814" y="3425826"/>
            <a:ext cx="384175" cy="307975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Line 27"/>
          <p:cNvSpPr>
            <a:spLocks noChangeShapeType="1"/>
          </p:cNvSpPr>
          <p:nvPr/>
        </p:nvSpPr>
        <p:spPr bwMode="auto">
          <a:xfrm flipH="1" flipV="1">
            <a:off x="3884614" y="2511426"/>
            <a:ext cx="688975" cy="1146175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Line 28"/>
          <p:cNvSpPr>
            <a:spLocks noChangeShapeType="1"/>
          </p:cNvSpPr>
          <p:nvPr/>
        </p:nvSpPr>
        <p:spPr bwMode="auto">
          <a:xfrm>
            <a:off x="4953000" y="3198812"/>
            <a:ext cx="381000" cy="83820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Line 29"/>
          <p:cNvSpPr>
            <a:spLocks noChangeShapeType="1"/>
          </p:cNvSpPr>
          <p:nvPr/>
        </p:nvSpPr>
        <p:spPr bwMode="auto">
          <a:xfrm flipH="1" flipV="1">
            <a:off x="4113214" y="2511426"/>
            <a:ext cx="536575" cy="38417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Line 30"/>
          <p:cNvSpPr>
            <a:spLocks noChangeShapeType="1"/>
          </p:cNvSpPr>
          <p:nvPr/>
        </p:nvSpPr>
        <p:spPr bwMode="auto">
          <a:xfrm flipH="1">
            <a:off x="6018214" y="3503612"/>
            <a:ext cx="231775" cy="53340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Line 31"/>
          <p:cNvSpPr>
            <a:spLocks noChangeShapeType="1"/>
          </p:cNvSpPr>
          <p:nvPr/>
        </p:nvSpPr>
        <p:spPr bwMode="auto">
          <a:xfrm flipV="1">
            <a:off x="6324600" y="2663826"/>
            <a:ext cx="1588" cy="46037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Oval 32"/>
          <p:cNvSpPr>
            <a:spLocks noChangeArrowheads="1"/>
          </p:cNvSpPr>
          <p:nvPr/>
        </p:nvSpPr>
        <p:spPr bwMode="auto">
          <a:xfrm>
            <a:off x="7473950" y="2824162"/>
            <a:ext cx="368300" cy="3683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3"/>
          <p:cNvSpPr>
            <a:spLocks noChangeShapeType="1"/>
          </p:cNvSpPr>
          <p:nvPr/>
        </p:nvSpPr>
        <p:spPr bwMode="auto">
          <a:xfrm flipH="1" flipV="1">
            <a:off x="6627814" y="2663826"/>
            <a:ext cx="841375" cy="23177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Line 34"/>
          <p:cNvSpPr>
            <a:spLocks noChangeShapeType="1"/>
          </p:cNvSpPr>
          <p:nvPr/>
        </p:nvSpPr>
        <p:spPr bwMode="auto">
          <a:xfrm flipV="1">
            <a:off x="7696200" y="3197226"/>
            <a:ext cx="1588" cy="38417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Line 35"/>
          <p:cNvSpPr>
            <a:spLocks noChangeShapeType="1"/>
          </p:cNvSpPr>
          <p:nvPr/>
        </p:nvSpPr>
        <p:spPr bwMode="auto">
          <a:xfrm flipH="1">
            <a:off x="7313614" y="3579812"/>
            <a:ext cx="231775" cy="60960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Line 36"/>
          <p:cNvSpPr>
            <a:spLocks noChangeShapeType="1"/>
          </p:cNvSpPr>
          <p:nvPr/>
        </p:nvSpPr>
        <p:spPr bwMode="auto">
          <a:xfrm flipV="1">
            <a:off x="5715000" y="4035426"/>
            <a:ext cx="1588" cy="384175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Line 37"/>
          <p:cNvSpPr>
            <a:spLocks noChangeShapeType="1"/>
          </p:cNvSpPr>
          <p:nvPr/>
        </p:nvSpPr>
        <p:spPr bwMode="auto">
          <a:xfrm>
            <a:off x="3886200" y="4418012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Line 38"/>
          <p:cNvSpPr>
            <a:spLocks noChangeShapeType="1"/>
          </p:cNvSpPr>
          <p:nvPr/>
        </p:nvSpPr>
        <p:spPr bwMode="auto">
          <a:xfrm flipH="1">
            <a:off x="3656014" y="5180012"/>
            <a:ext cx="917575" cy="45720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Line 39"/>
          <p:cNvSpPr>
            <a:spLocks noChangeShapeType="1"/>
          </p:cNvSpPr>
          <p:nvPr/>
        </p:nvSpPr>
        <p:spPr bwMode="auto">
          <a:xfrm>
            <a:off x="4876800" y="5256212"/>
            <a:ext cx="457200" cy="91440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Line 40"/>
          <p:cNvSpPr>
            <a:spLocks noChangeShapeType="1"/>
          </p:cNvSpPr>
          <p:nvPr/>
        </p:nvSpPr>
        <p:spPr bwMode="auto">
          <a:xfrm>
            <a:off x="5715000" y="4799012"/>
            <a:ext cx="1588" cy="1371600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Line 41"/>
          <p:cNvSpPr>
            <a:spLocks noChangeShapeType="1"/>
          </p:cNvSpPr>
          <p:nvPr/>
        </p:nvSpPr>
        <p:spPr bwMode="auto">
          <a:xfrm flipH="1">
            <a:off x="6094414" y="5789612"/>
            <a:ext cx="155575" cy="38100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Line 42"/>
          <p:cNvSpPr>
            <a:spLocks noChangeShapeType="1"/>
          </p:cNvSpPr>
          <p:nvPr/>
        </p:nvSpPr>
        <p:spPr bwMode="auto">
          <a:xfrm flipV="1">
            <a:off x="6400800" y="5102226"/>
            <a:ext cx="457200" cy="38417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Line 43"/>
          <p:cNvSpPr>
            <a:spLocks noChangeShapeType="1"/>
          </p:cNvSpPr>
          <p:nvPr/>
        </p:nvSpPr>
        <p:spPr bwMode="auto">
          <a:xfrm>
            <a:off x="6477000" y="5637212"/>
            <a:ext cx="1447800" cy="304800"/>
          </a:xfrm>
          <a:prstGeom prst="line">
            <a:avLst/>
          </a:prstGeom>
          <a:noFill/>
          <a:ln w="38100" cap="rnd">
            <a:solidFill>
              <a:srgbClr val="FFC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Line 44"/>
          <p:cNvSpPr>
            <a:spLocks noChangeShapeType="1"/>
          </p:cNvSpPr>
          <p:nvPr/>
        </p:nvSpPr>
        <p:spPr bwMode="auto">
          <a:xfrm flipH="1">
            <a:off x="8304214" y="4722812"/>
            <a:ext cx="307975" cy="114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Line 45"/>
          <p:cNvSpPr>
            <a:spLocks noChangeShapeType="1"/>
          </p:cNvSpPr>
          <p:nvPr/>
        </p:nvSpPr>
        <p:spPr bwMode="auto">
          <a:xfrm flipH="1" flipV="1">
            <a:off x="8304214" y="3578226"/>
            <a:ext cx="384175" cy="7651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Line 46"/>
          <p:cNvSpPr>
            <a:spLocks noChangeShapeType="1"/>
          </p:cNvSpPr>
          <p:nvPr/>
        </p:nvSpPr>
        <p:spPr bwMode="auto">
          <a:xfrm>
            <a:off x="7239000" y="4570412"/>
            <a:ext cx="1588" cy="53340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Rectangle 47"/>
          <p:cNvSpPr>
            <a:spLocks noChangeArrowheads="1"/>
          </p:cNvSpPr>
          <p:nvPr/>
        </p:nvSpPr>
        <p:spPr bwMode="auto">
          <a:xfrm>
            <a:off x="4403725" y="36401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9</a:t>
            </a:r>
          </a:p>
        </p:txBody>
      </p:sp>
      <p:sp>
        <p:nvSpPr>
          <p:cNvPr id="31793" name="Rectangle 48"/>
          <p:cNvSpPr>
            <a:spLocks noChangeArrowheads="1"/>
          </p:cNvSpPr>
          <p:nvPr/>
        </p:nvSpPr>
        <p:spPr bwMode="auto">
          <a:xfrm>
            <a:off x="2574925" y="37163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3</a:t>
            </a:r>
          </a:p>
        </p:txBody>
      </p:sp>
      <p:sp>
        <p:nvSpPr>
          <p:cNvPr id="31794" name="Rectangle 49"/>
          <p:cNvSpPr>
            <a:spLocks noChangeArrowheads="1"/>
          </p:cNvSpPr>
          <p:nvPr/>
        </p:nvSpPr>
        <p:spPr bwMode="auto">
          <a:xfrm>
            <a:off x="4632325" y="48593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4</a:t>
            </a:r>
          </a:p>
        </p:txBody>
      </p:sp>
      <p:sp>
        <p:nvSpPr>
          <p:cNvPr id="31795" name="Rectangle 50"/>
          <p:cNvSpPr>
            <a:spLocks noChangeArrowheads="1"/>
          </p:cNvSpPr>
          <p:nvPr/>
        </p:nvSpPr>
        <p:spPr bwMode="auto">
          <a:xfrm>
            <a:off x="4632325" y="2801937"/>
            <a:ext cx="449782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11</a:t>
            </a:r>
          </a:p>
        </p:txBody>
      </p:sp>
      <p:sp>
        <p:nvSpPr>
          <p:cNvPr id="31796" name="Rectangle 51"/>
          <p:cNvSpPr>
            <a:spLocks noChangeArrowheads="1"/>
          </p:cNvSpPr>
          <p:nvPr/>
        </p:nvSpPr>
        <p:spPr bwMode="auto">
          <a:xfrm>
            <a:off x="6156325" y="31067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7</a:t>
            </a:r>
          </a:p>
        </p:txBody>
      </p:sp>
      <p:sp>
        <p:nvSpPr>
          <p:cNvPr id="31797" name="Rectangle 52"/>
          <p:cNvSpPr>
            <a:spLocks noChangeArrowheads="1"/>
          </p:cNvSpPr>
          <p:nvPr/>
        </p:nvSpPr>
        <p:spPr bwMode="auto">
          <a:xfrm>
            <a:off x="5470526" y="4402137"/>
            <a:ext cx="468249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10</a:t>
            </a:r>
          </a:p>
        </p:txBody>
      </p:sp>
      <p:sp>
        <p:nvSpPr>
          <p:cNvPr id="31798" name="Rectangle 53"/>
          <p:cNvSpPr>
            <a:spLocks noChangeArrowheads="1"/>
          </p:cNvSpPr>
          <p:nvPr/>
        </p:nvSpPr>
        <p:spPr bwMode="auto">
          <a:xfrm>
            <a:off x="6080126" y="5392737"/>
            <a:ext cx="468249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  <a:latin typeface="Arial Narrow" pitchFamily="34" charset="0"/>
              </a:rPr>
              <a:t>14</a:t>
            </a:r>
          </a:p>
        </p:txBody>
      </p:sp>
      <p:sp>
        <p:nvSpPr>
          <p:cNvPr id="31799" name="Rectangle 54"/>
          <p:cNvSpPr>
            <a:spLocks noChangeArrowheads="1"/>
          </p:cNvSpPr>
          <p:nvPr/>
        </p:nvSpPr>
        <p:spPr bwMode="auto">
          <a:xfrm>
            <a:off x="6994525" y="41735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31800" name="Rectangle 55"/>
          <p:cNvSpPr>
            <a:spLocks noChangeArrowheads="1"/>
          </p:cNvSpPr>
          <p:nvPr/>
        </p:nvSpPr>
        <p:spPr bwMode="auto">
          <a:xfrm>
            <a:off x="8518525" y="43259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5</a:t>
            </a:r>
          </a:p>
        </p:txBody>
      </p:sp>
      <p:sp>
        <p:nvSpPr>
          <p:cNvPr id="31801" name="Rectangle 56"/>
          <p:cNvSpPr>
            <a:spLocks noChangeArrowheads="1"/>
          </p:cNvSpPr>
          <p:nvPr/>
        </p:nvSpPr>
        <p:spPr bwMode="auto">
          <a:xfrm>
            <a:off x="7451725" y="2801937"/>
            <a:ext cx="327184" cy="39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160" tIns="46080" rIns="92160" bIns="4608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latin typeface="Arial Narrow" pitchFamily="34" charset="0"/>
              </a:rPr>
              <a:t>6</a:t>
            </a:r>
          </a:p>
        </p:txBody>
      </p:sp>
      <p:sp>
        <p:nvSpPr>
          <p:cNvPr id="31802" name="Text Box 57"/>
          <p:cNvSpPr txBox="1">
            <a:spLocks noChangeArrowheads="1"/>
          </p:cNvSpPr>
          <p:nvPr/>
        </p:nvSpPr>
        <p:spPr bwMode="auto">
          <a:xfrm>
            <a:off x="3490913" y="1917701"/>
            <a:ext cx="322822" cy="346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FF0066"/>
                </a:solidFill>
                <a:latin typeface="Arial Narrow" pitchFamily="34" charset="0"/>
              </a:rPr>
              <a:t>A</a:t>
            </a:r>
          </a:p>
        </p:txBody>
      </p:sp>
      <p:sp>
        <p:nvSpPr>
          <p:cNvPr id="31803" name="Line 58"/>
          <p:cNvSpPr>
            <a:spLocks noChangeShapeType="1"/>
          </p:cNvSpPr>
          <p:nvPr/>
        </p:nvSpPr>
        <p:spPr bwMode="auto">
          <a:xfrm>
            <a:off x="3657600" y="2208212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4" name="Text Box 59"/>
          <p:cNvSpPr txBox="1">
            <a:spLocks noChangeArrowheads="1"/>
          </p:cNvSpPr>
          <p:nvPr/>
        </p:nvSpPr>
        <p:spPr bwMode="auto">
          <a:xfrm>
            <a:off x="3659188" y="2894013"/>
            <a:ext cx="322822" cy="346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FF0066"/>
                </a:solidFill>
                <a:latin typeface="Arial Narrow" pitchFamily="34" charset="0"/>
              </a:rPr>
              <a:t>X</a:t>
            </a:r>
          </a:p>
        </p:txBody>
      </p:sp>
      <p:sp>
        <p:nvSpPr>
          <p:cNvPr id="31805" name="Line 60"/>
          <p:cNvSpPr>
            <a:spLocks noChangeShapeType="1"/>
          </p:cNvSpPr>
          <p:nvPr/>
        </p:nvSpPr>
        <p:spPr bwMode="auto">
          <a:xfrm>
            <a:off x="3810000" y="3198812"/>
            <a:ext cx="1588" cy="2286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53400" y="1066801"/>
            <a:ext cx="2987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Path from A to X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15150-D17C-4219-A651-0B158722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25E-F838-4029-8529-792603762C6A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B4DFB-70B5-422B-8CBB-10234B53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4003700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7DB9-4526-FED1-F274-59B1B5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“Everyone knows”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366B-A6EA-2E9C-4412-C3ECA209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is wildly successful</a:t>
            </a:r>
          </a:p>
          <a:p>
            <a:r>
              <a:rPr lang="en-US" dirty="0"/>
              <a:t>“Sure is lucky the industry didn’t go with that silly token ring or token bus way of sharing a link”</a:t>
            </a:r>
          </a:p>
          <a:p>
            <a:r>
              <a:rPr lang="en-US" dirty="0"/>
              <a:t>But wired Ethernet quickly became spanning tree with point-to-point links</a:t>
            </a:r>
          </a:p>
          <a:p>
            <a:pPr lvl="1"/>
            <a:r>
              <a:rPr lang="en-US" dirty="0"/>
              <a:t>A variant is used on wireless links</a:t>
            </a:r>
          </a:p>
          <a:p>
            <a:r>
              <a:rPr lang="en-US" dirty="0"/>
              <a:t>“Ethernet” today has nothing to do with the original CSMA/CD Ethernet invention – no clever way of sharing a link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81559-398F-D2EA-4872-DD812673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A54D-714B-4C42-8D8C-B78FEBC77258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C901-C24A-8C96-CA4C-7C2DDBCD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6C39-FEE3-E248-B737-19A6CE23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4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07AF-47E9-AAA1-D2C6-2948F55F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of spanning tree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99A2-0A14-2F38-A33A-0BD8F4DC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 asked me on Friday afternoon</a:t>
            </a:r>
          </a:p>
          <a:p>
            <a:r>
              <a:rPr lang="en-US" dirty="0"/>
              <a:t>Left for vacation for a week</a:t>
            </a:r>
          </a:p>
          <a:p>
            <a:r>
              <a:rPr lang="en-US" dirty="0"/>
              <a:t>No email or cell phones</a:t>
            </a:r>
          </a:p>
          <a:p>
            <a:r>
              <a:rPr lang="en-US" dirty="0"/>
              <a:t>Friday night I realized just how to do it</a:t>
            </a:r>
          </a:p>
          <a:p>
            <a:r>
              <a:rPr lang="en-US" dirty="0"/>
              <a:t>Finished the spec by Tuesday afternoon</a:t>
            </a:r>
          </a:p>
          <a:p>
            <a:r>
              <a:rPr lang="en-US" dirty="0"/>
              <a:t>How I spent the remainder of the week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1724-2B1F-51DC-1610-64A179DF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A54D-714B-4C42-8D8C-B78FEBC77258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053B-DCC6-F4C0-6101-FCAE39ED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FD0B-CE9C-74BF-B794-EA7BAA6A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Algorhyme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5700" y="2327275"/>
            <a:ext cx="7340600" cy="3741738"/>
          </a:xfrm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39725" indent="-339725">
              <a:lnSpc>
                <a:spcPct val="77000"/>
              </a:lnSpc>
              <a:spcBef>
                <a:spcPts val="650"/>
              </a:spcBef>
              <a:buClr>
                <a:srgbClr val="000000"/>
              </a:buClr>
              <a:buNone/>
              <a:tabLst>
                <a:tab pos="384175" algn="l"/>
                <a:tab pos="841375" algn="l"/>
                <a:tab pos="1298575" algn="l"/>
                <a:tab pos="1755775" algn="l"/>
                <a:tab pos="2212975" algn="l"/>
                <a:tab pos="2670175" algn="l"/>
                <a:tab pos="3127375" algn="l"/>
                <a:tab pos="3584575" algn="l"/>
                <a:tab pos="4041775" algn="l"/>
                <a:tab pos="4498975" algn="l"/>
                <a:tab pos="4956175" algn="l"/>
                <a:tab pos="5413375" algn="l"/>
                <a:tab pos="5870575" algn="l"/>
                <a:tab pos="6327775" algn="l"/>
                <a:tab pos="6784975" algn="l"/>
                <a:tab pos="7242175" algn="l"/>
                <a:tab pos="7699375" algn="l"/>
                <a:tab pos="8156575" algn="l"/>
                <a:tab pos="8613775" algn="l"/>
                <a:tab pos="9070975" algn="l"/>
              </a:tabLst>
            </a:pPr>
            <a:r>
              <a:rPr lang="en-GB" sz="2100" i="1"/>
              <a:t>I think that I shall never see</a:t>
            </a:r>
            <a:br>
              <a:rPr lang="en-GB" sz="2100" i="1"/>
            </a:br>
            <a:r>
              <a:rPr lang="en-GB" sz="2100" i="1"/>
              <a:t>A graph more lovely than a tree.</a:t>
            </a:r>
          </a:p>
          <a:p>
            <a:pPr marL="339725" indent="-339725">
              <a:lnSpc>
                <a:spcPct val="77000"/>
              </a:lnSpc>
              <a:spcBef>
                <a:spcPts val="650"/>
              </a:spcBef>
              <a:buClr>
                <a:srgbClr val="000000"/>
              </a:buClr>
              <a:buNone/>
              <a:tabLst>
                <a:tab pos="384175" algn="l"/>
                <a:tab pos="841375" algn="l"/>
                <a:tab pos="1298575" algn="l"/>
                <a:tab pos="1755775" algn="l"/>
                <a:tab pos="2212975" algn="l"/>
                <a:tab pos="2670175" algn="l"/>
                <a:tab pos="3127375" algn="l"/>
                <a:tab pos="3584575" algn="l"/>
                <a:tab pos="4041775" algn="l"/>
                <a:tab pos="4498975" algn="l"/>
                <a:tab pos="4956175" algn="l"/>
                <a:tab pos="5413375" algn="l"/>
                <a:tab pos="5870575" algn="l"/>
                <a:tab pos="6327775" algn="l"/>
                <a:tab pos="6784975" algn="l"/>
                <a:tab pos="7242175" algn="l"/>
                <a:tab pos="7699375" algn="l"/>
                <a:tab pos="8156575" algn="l"/>
                <a:tab pos="8613775" algn="l"/>
                <a:tab pos="9070975" algn="l"/>
              </a:tabLst>
            </a:pPr>
            <a:r>
              <a:rPr lang="en-GB" sz="2100" i="1"/>
              <a:t>A tree whose crucial property</a:t>
            </a:r>
            <a:br>
              <a:rPr lang="en-GB" sz="2100" i="1"/>
            </a:br>
            <a:r>
              <a:rPr lang="en-GB" sz="2100" i="1"/>
              <a:t>Is loop-free connectivity.</a:t>
            </a:r>
          </a:p>
          <a:p>
            <a:pPr marL="339725" indent="-339725">
              <a:lnSpc>
                <a:spcPct val="77000"/>
              </a:lnSpc>
              <a:spcBef>
                <a:spcPts val="650"/>
              </a:spcBef>
              <a:buClr>
                <a:srgbClr val="000000"/>
              </a:buClr>
              <a:buNone/>
              <a:tabLst>
                <a:tab pos="384175" algn="l"/>
                <a:tab pos="841375" algn="l"/>
                <a:tab pos="1298575" algn="l"/>
                <a:tab pos="1755775" algn="l"/>
                <a:tab pos="2212975" algn="l"/>
                <a:tab pos="2670175" algn="l"/>
                <a:tab pos="3127375" algn="l"/>
                <a:tab pos="3584575" algn="l"/>
                <a:tab pos="4041775" algn="l"/>
                <a:tab pos="4498975" algn="l"/>
                <a:tab pos="4956175" algn="l"/>
                <a:tab pos="5413375" algn="l"/>
                <a:tab pos="5870575" algn="l"/>
                <a:tab pos="6327775" algn="l"/>
                <a:tab pos="6784975" algn="l"/>
                <a:tab pos="7242175" algn="l"/>
                <a:tab pos="7699375" algn="l"/>
                <a:tab pos="8156575" algn="l"/>
                <a:tab pos="8613775" algn="l"/>
                <a:tab pos="9070975" algn="l"/>
              </a:tabLst>
            </a:pPr>
            <a:r>
              <a:rPr lang="en-GB" sz="2100" i="1"/>
              <a:t>A tree which must be sure to span</a:t>
            </a:r>
            <a:br>
              <a:rPr lang="en-GB" sz="2100" i="1"/>
            </a:br>
            <a:r>
              <a:rPr lang="en-GB" sz="2100" i="1"/>
              <a:t>So packets can reach every LAN.</a:t>
            </a:r>
          </a:p>
          <a:p>
            <a:pPr marL="339725" indent="-339725">
              <a:lnSpc>
                <a:spcPct val="77000"/>
              </a:lnSpc>
              <a:spcBef>
                <a:spcPts val="650"/>
              </a:spcBef>
              <a:buClr>
                <a:srgbClr val="000000"/>
              </a:buClr>
              <a:buNone/>
              <a:tabLst>
                <a:tab pos="384175" algn="l"/>
                <a:tab pos="841375" algn="l"/>
                <a:tab pos="1298575" algn="l"/>
                <a:tab pos="1755775" algn="l"/>
                <a:tab pos="2212975" algn="l"/>
                <a:tab pos="2670175" algn="l"/>
                <a:tab pos="3127375" algn="l"/>
                <a:tab pos="3584575" algn="l"/>
                <a:tab pos="4041775" algn="l"/>
                <a:tab pos="4498975" algn="l"/>
                <a:tab pos="4956175" algn="l"/>
                <a:tab pos="5413375" algn="l"/>
                <a:tab pos="5870575" algn="l"/>
                <a:tab pos="6327775" algn="l"/>
                <a:tab pos="6784975" algn="l"/>
                <a:tab pos="7242175" algn="l"/>
                <a:tab pos="7699375" algn="l"/>
                <a:tab pos="8156575" algn="l"/>
                <a:tab pos="8613775" algn="l"/>
                <a:tab pos="9070975" algn="l"/>
              </a:tabLst>
            </a:pPr>
            <a:r>
              <a:rPr lang="en-GB" sz="2100" i="1"/>
              <a:t>First the root must be selected,</a:t>
            </a:r>
            <a:br>
              <a:rPr lang="en-GB" sz="2100" i="1"/>
            </a:br>
            <a:r>
              <a:rPr lang="en-GB" sz="2100" i="1"/>
              <a:t>By ID it is elected.</a:t>
            </a:r>
          </a:p>
          <a:p>
            <a:pPr marL="339725" indent="-339725">
              <a:lnSpc>
                <a:spcPct val="77000"/>
              </a:lnSpc>
              <a:spcBef>
                <a:spcPts val="650"/>
              </a:spcBef>
              <a:buClr>
                <a:srgbClr val="000000"/>
              </a:buClr>
              <a:buNone/>
              <a:tabLst>
                <a:tab pos="384175" algn="l"/>
                <a:tab pos="841375" algn="l"/>
                <a:tab pos="1298575" algn="l"/>
                <a:tab pos="1755775" algn="l"/>
                <a:tab pos="2212975" algn="l"/>
                <a:tab pos="2670175" algn="l"/>
                <a:tab pos="3127375" algn="l"/>
                <a:tab pos="3584575" algn="l"/>
                <a:tab pos="4041775" algn="l"/>
                <a:tab pos="4498975" algn="l"/>
                <a:tab pos="4956175" algn="l"/>
                <a:tab pos="5413375" algn="l"/>
                <a:tab pos="5870575" algn="l"/>
                <a:tab pos="6327775" algn="l"/>
                <a:tab pos="6784975" algn="l"/>
                <a:tab pos="7242175" algn="l"/>
                <a:tab pos="7699375" algn="l"/>
                <a:tab pos="8156575" algn="l"/>
                <a:tab pos="8613775" algn="l"/>
                <a:tab pos="9070975" algn="l"/>
              </a:tabLst>
            </a:pPr>
            <a:r>
              <a:rPr lang="en-GB" sz="2100" i="1"/>
              <a:t>Least cost paths from root are traced,</a:t>
            </a:r>
            <a:br>
              <a:rPr lang="en-GB" sz="2100" i="1"/>
            </a:br>
            <a:r>
              <a:rPr lang="en-GB" sz="2100" i="1"/>
              <a:t>In the tree these paths are placed.</a:t>
            </a:r>
          </a:p>
          <a:p>
            <a:pPr marL="339725" indent="-339725">
              <a:lnSpc>
                <a:spcPct val="77000"/>
              </a:lnSpc>
              <a:spcBef>
                <a:spcPts val="650"/>
              </a:spcBef>
              <a:buClr>
                <a:srgbClr val="000000"/>
              </a:buClr>
              <a:buNone/>
              <a:tabLst>
                <a:tab pos="384175" algn="l"/>
                <a:tab pos="841375" algn="l"/>
                <a:tab pos="1298575" algn="l"/>
                <a:tab pos="1755775" algn="l"/>
                <a:tab pos="2212975" algn="l"/>
                <a:tab pos="2670175" algn="l"/>
                <a:tab pos="3127375" algn="l"/>
                <a:tab pos="3584575" algn="l"/>
                <a:tab pos="4041775" algn="l"/>
                <a:tab pos="4498975" algn="l"/>
                <a:tab pos="4956175" algn="l"/>
                <a:tab pos="5413375" algn="l"/>
                <a:tab pos="5870575" algn="l"/>
                <a:tab pos="6327775" algn="l"/>
                <a:tab pos="6784975" algn="l"/>
                <a:tab pos="7242175" algn="l"/>
                <a:tab pos="7699375" algn="l"/>
                <a:tab pos="8156575" algn="l"/>
                <a:tab pos="8613775" algn="l"/>
                <a:tab pos="9070975" algn="l"/>
              </a:tabLst>
            </a:pPr>
            <a:r>
              <a:rPr lang="en-GB" sz="2100" i="1"/>
              <a:t>A mesh is made by folks like me.</a:t>
            </a:r>
            <a:br>
              <a:rPr lang="en-GB" sz="2100" i="1"/>
            </a:br>
            <a:r>
              <a:rPr lang="en-GB" sz="2100" i="1"/>
              <a:t>Then bridges find a spanning tree.</a:t>
            </a:r>
          </a:p>
          <a:p>
            <a:pPr marL="339725" indent="-339725" algn="r">
              <a:lnSpc>
                <a:spcPct val="77000"/>
              </a:lnSpc>
              <a:spcBef>
                <a:spcPts val="500"/>
              </a:spcBef>
              <a:buClr>
                <a:srgbClr val="000000"/>
              </a:buClr>
              <a:buNone/>
              <a:tabLst>
                <a:tab pos="384175" algn="l"/>
                <a:tab pos="841375" algn="l"/>
                <a:tab pos="1298575" algn="l"/>
                <a:tab pos="1755775" algn="l"/>
                <a:tab pos="2212975" algn="l"/>
                <a:tab pos="2670175" algn="l"/>
                <a:tab pos="3127375" algn="l"/>
                <a:tab pos="3584575" algn="l"/>
                <a:tab pos="4041775" algn="l"/>
                <a:tab pos="4498975" algn="l"/>
                <a:tab pos="4956175" algn="l"/>
                <a:tab pos="5413375" algn="l"/>
                <a:tab pos="5870575" algn="l"/>
                <a:tab pos="6327775" algn="l"/>
                <a:tab pos="6784975" algn="l"/>
                <a:tab pos="7242175" algn="l"/>
                <a:tab pos="7699375" algn="l"/>
                <a:tab pos="8156575" algn="l"/>
                <a:tab pos="8613775" algn="l"/>
                <a:tab pos="9070975" algn="l"/>
              </a:tabLst>
            </a:pPr>
            <a:r>
              <a:rPr lang="en-GB" sz="2000" i="1"/>
              <a:t>Radia Perlman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E6954-8107-461A-A1BA-27483C21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8B95-04A0-40A4-95F5-5A8CB6C3A837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49DA6-D3C5-4756-BAFC-A61BBE27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757870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Bother with spanning tree?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Maybe just tell customers “don’t do loops”</a:t>
            </a:r>
          </a:p>
          <a:p>
            <a:r>
              <a:rPr lang="en-US"/>
              <a:t>First bridge sold...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AF2DF-459E-4629-BCE9-B0F9857E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4656-0960-400F-A802-38F1F4E02651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4C3E9-AA08-4405-8F18-53325032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2875923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113E4A6-3C3B-40EA-9B89-EC4A4F5B6F7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First Bridge Sold</a:t>
            </a:r>
          </a:p>
        </p:txBody>
      </p:sp>
      <p:sp>
        <p:nvSpPr>
          <p:cNvPr id="369667" name="Line 3"/>
          <p:cNvSpPr>
            <a:spLocks noChangeShapeType="1"/>
          </p:cNvSpPr>
          <p:nvPr/>
        </p:nvSpPr>
        <p:spPr bwMode="auto">
          <a:xfrm>
            <a:off x="2286000" y="4343400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68" name="Line 4"/>
          <p:cNvSpPr>
            <a:spLocks noChangeShapeType="1"/>
          </p:cNvSpPr>
          <p:nvPr/>
        </p:nvSpPr>
        <p:spPr bwMode="auto">
          <a:xfrm>
            <a:off x="6248400" y="4343400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69" name="Oval 5"/>
          <p:cNvSpPr>
            <a:spLocks noChangeArrowheads="1"/>
          </p:cNvSpPr>
          <p:nvPr/>
        </p:nvSpPr>
        <p:spPr bwMode="auto">
          <a:xfrm>
            <a:off x="5111750" y="3359150"/>
            <a:ext cx="520700" cy="520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70" name="Arc 6"/>
          <p:cNvSpPr>
            <a:spLocks/>
          </p:cNvSpPr>
          <p:nvPr/>
        </p:nvSpPr>
        <p:spPr bwMode="auto">
          <a:xfrm>
            <a:off x="5638800" y="3582988"/>
            <a:ext cx="1373188" cy="762000"/>
          </a:xfrm>
          <a:custGeom>
            <a:avLst/>
            <a:gdLst>
              <a:gd name="G0" fmla="+- 25 0 0"/>
              <a:gd name="G1" fmla="+- 21600 0 0"/>
              <a:gd name="G2" fmla="+- 21600 0 0"/>
              <a:gd name="T0" fmla="*/ 0 w 21625"/>
              <a:gd name="T1" fmla="*/ 0 h 21600"/>
              <a:gd name="T2" fmla="*/ 21625 w 21625"/>
              <a:gd name="T3" fmla="*/ 21600 h 21600"/>
              <a:gd name="T4" fmla="*/ 25 w 2162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25" h="21600" fill="none" extrusionOk="0">
                <a:moveTo>
                  <a:pt x="0" y="0"/>
                </a:moveTo>
                <a:cubicBezTo>
                  <a:pt x="8" y="0"/>
                  <a:pt x="16" y="-1"/>
                  <a:pt x="25" y="0"/>
                </a:cubicBezTo>
                <a:cubicBezTo>
                  <a:pt x="11954" y="0"/>
                  <a:pt x="21625" y="9670"/>
                  <a:pt x="21625" y="21600"/>
                </a:cubicBezTo>
              </a:path>
              <a:path w="21625" h="21600" stroke="0" extrusionOk="0">
                <a:moveTo>
                  <a:pt x="0" y="0"/>
                </a:moveTo>
                <a:cubicBezTo>
                  <a:pt x="8" y="0"/>
                  <a:pt x="16" y="-1"/>
                  <a:pt x="25" y="0"/>
                </a:cubicBezTo>
                <a:cubicBezTo>
                  <a:pt x="11954" y="0"/>
                  <a:pt x="21625" y="9670"/>
                  <a:pt x="21625" y="21600"/>
                </a:cubicBezTo>
                <a:lnTo>
                  <a:pt x="25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71" name="Rectangle 7"/>
          <p:cNvSpPr>
            <a:spLocks noChangeArrowheads="1"/>
          </p:cNvSpPr>
          <p:nvPr/>
        </p:nvSpPr>
        <p:spPr bwMode="auto">
          <a:xfrm>
            <a:off x="2955925" y="4708526"/>
            <a:ext cx="40876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7451726" y="4708526"/>
            <a:ext cx="39113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369673" name="Line 9"/>
          <p:cNvSpPr>
            <a:spLocks noChangeShapeType="1"/>
          </p:cNvSpPr>
          <p:nvPr/>
        </p:nvSpPr>
        <p:spPr bwMode="auto">
          <a:xfrm flipV="1">
            <a:off x="3149600" y="434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74" name="Line 10"/>
          <p:cNvSpPr>
            <a:spLocks noChangeShapeType="1"/>
          </p:cNvSpPr>
          <p:nvPr/>
        </p:nvSpPr>
        <p:spPr bwMode="auto">
          <a:xfrm flipV="1">
            <a:off x="7658100" y="434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75" name="Arc 11"/>
          <p:cNvSpPr>
            <a:spLocks/>
          </p:cNvSpPr>
          <p:nvPr/>
        </p:nvSpPr>
        <p:spPr bwMode="auto">
          <a:xfrm>
            <a:off x="5459414" y="3836988"/>
            <a:ext cx="1017587" cy="533400"/>
          </a:xfrm>
          <a:custGeom>
            <a:avLst/>
            <a:gdLst>
              <a:gd name="G0" fmla="+- 34 0 0"/>
              <a:gd name="G1" fmla="+- 21600 0 0"/>
              <a:gd name="G2" fmla="+- 21600 0 0"/>
              <a:gd name="T0" fmla="*/ 0 w 21634"/>
              <a:gd name="T1" fmla="*/ 0 h 21600"/>
              <a:gd name="T2" fmla="*/ 21634 w 21634"/>
              <a:gd name="T3" fmla="*/ 21600 h 21600"/>
              <a:gd name="T4" fmla="*/ 34 w 216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34" h="21600" fill="none" extrusionOk="0">
                <a:moveTo>
                  <a:pt x="0" y="0"/>
                </a:moveTo>
                <a:cubicBezTo>
                  <a:pt x="11" y="0"/>
                  <a:pt x="22" y="-1"/>
                  <a:pt x="34" y="0"/>
                </a:cubicBezTo>
                <a:cubicBezTo>
                  <a:pt x="11963" y="0"/>
                  <a:pt x="21634" y="9670"/>
                  <a:pt x="21634" y="21600"/>
                </a:cubicBezTo>
              </a:path>
              <a:path w="21634" h="21600" stroke="0" extrusionOk="0">
                <a:moveTo>
                  <a:pt x="0" y="0"/>
                </a:moveTo>
                <a:cubicBezTo>
                  <a:pt x="11" y="0"/>
                  <a:pt x="22" y="-1"/>
                  <a:pt x="34" y="0"/>
                </a:cubicBezTo>
                <a:cubicBezTo>
                  <a:pt x="11963" y="0"/>
                  <a:pt x="21634" y="9670"/>
                  <a:pt x="21634" y="21600"/>
                </a:cubicBezTo>
                <a:lnTo>
                  <a:pt x="34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F9FF8-00B9-457E-B2DD-8D1694CE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66FE-9F2B-43BF-864A-9129A0139014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ECBBF-1BD6-426F-8BDC-D7CEBC5C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2982546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DF65-9190-4974-8EF4-CE21C9AE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spanning tree Ethernet is a kludge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6788-C322-4147-92C0-73AE3E2F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get optimal paths</a:t>
            </a:r>
          </a:p>
          <a:p>
            <a:r>
              <a:rPr lang="en-US" dirty="0"/>
              <a:t>Unused links (those not selected to be in tree)</a:t>
            </a:r>
          </a:p>
          <a:p>
            <a:r>
              <a:rPr lang="en-US" dirty="0"/>
              <a:t>Temporary loops really dangerous (header has no hop count)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F6389-9FDE-46EE-9633-536D05E477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A153B-DA8D-4EB1-B84B-2A710ACF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469F-5AD5-49D7-99B3-2ED2CEF8FA77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C8B76-03F6-4F1F-AB60-43D4CD3B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176950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16DB-EF38-47FB-8A4F-C1263B7B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33" y="2930402"/>
            <a:ext cx="10515600" cy="997196"/>
          </a:xfrm>
        </p:spPr>
        <p:txBody>
          <a:bodyPr/>
          <a:lstStyle/>
          <a:p>
            <a:r>
              <a:rPr lang="en-US" dirty="0"/>
              <a:t>Layers 2 and 3 Stuff</a:t>
            </a:r>
          </a:p>
        </p:txBody>
      </p:sp>
    </p:spTree>
    <p:extLst>
      <p:ext uri="{BB962C8B-B14F-4D97-AF65-F5344CB8AC3E}">
        <p14:creationId xmlns:p14="http://schemas.microsoft.com/office/powerpoint/2010/main" val="3728326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C31C-8080-4D1C-AC50-DF208D98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bridging so popular?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3B40-CD43-498B-AB7A-4447EA4C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Originally, there were lots of layer 3 protocols (IPX, </a:t>
            </a:r>
            <a:r>
              <a:rPr lang="en-US" dirty="0" err="1"/>
              <a:t>Appletalk</a:t>
            </a:r>
            <a:r>
              <a:rPr lang="en-US" dirty="0"/>
              <a:t>, IP, </a:t>
            </a:r>
            <a:r>
              <a:rPr lang="en-US" dirty="0" err="1"/>
              <a:t>DECnet</a:t>
            </a:r>
            <a:r>
              <a:rPr lang="en-US" dirty="0"/>
              <a:t>), so you’d need a lot of different routers, or expensive multi-protocol routers…bridges just worked and were cheap</a:t>
            </a:r>
          </a:p>
          <a:p>
            <a:r>
              <a:rPr lang="en-US" dirty="0"/>
              <a:t>Zero configuration required</a:t>
            </a:r>
          </a:p>
          <a:p>
            <a:r>
              <a:rPr lang="en-US" dirty="0"/>
              <a:t>And bridges really helped IP be more tolerable (more later)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D386C-E301-48E5-B1F5-3666E57B5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12B17-309C-4E9E-B8A1-9CEFA816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E66E-C21B-40F8-910F-32794F711BED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8C4E4-29BB-47A6-B0D3-6B22653A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19377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3761-86C5-4B86-8979-302E4284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33" y="2431804"/>
            <a:ext cx="10515600" cy="1994392"/>
          </a:xfrm>
        </p:spPr>
        <p:txBody>
          <a:bodyPr/>
          <a:lstStyle/>
          <a:p>
            <a:r>
              <a:rPr lang="en-US" dirty="0"/>
              <a:t>Why do we need both Ethernet and IP?</a:t>
            </a:r>
          </a:p>
        </p:txBody>
      </p:sp>
    </p:spTree>
    <p:extLst>
      <p:ext uri="{BB962C8B-B14F-4D97-AF65-F5344CB8AC3E}">
        <p14:creationId xmlns:p14="http://schemas.microsoft.com/office/powerpoint/2010/main" val="130715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get rid of Ethernet and use only 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World has converged to IP as layer 3, and it’s in the network stacks – so original reasons for needing bridged Ethernet is gone</a:t>
            </a:r>
          </a:p>
          <a:p>
            <a:r>
              <a:rPr lang="en-US" sz="2800" dirty="0"/>
              <a:t>On a link with just 2 nodes, why do you need a 6-byte source and 6-byte destination address just to talk on that one link??</a:t>
            </a:r>
          </a:p>
          <a:p>
            <a:r>
              <a:rPr lang="en-US" sz="2800" dirty="0"/>
              <a:t>Why can’t you just forward things with layer 3?</a:t>
            </a:r>
          </a:p>
          <a:p>
            <a:r>
              <a:rPr lang="en-US" sz="2800" dirty="0"/>
              <a:t>If IP were designed differently, we wouldn’t need Ethernet header anymore!</a:t>
            </a:r>
          </a:p>
          <a:p>
            <a:r>
              <a:rPr lang="en-US" dirty="0"/>
              <a:t>There were other layer 3 protocols that could have done all the link forwarding with layer 3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60369-77AC-41C4-96A9-C8DF18BA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8158-CE59-4DCE-BEEE-32C081E702E6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3551C-A799-4678-BFF7-9551A131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36907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IP is configuration intensive, moving VMs disruptive</a:t>
            </a:r>
          </a:p>
          <a:p>
            <a:pPr lvl="1"/>
            <a:r>
              <a:rPr lang="en-US" sz="2400" dirty="0"/>
              <a:t>Every link must have a unique block of addresses</a:t>
            </a:r>
          </a:p>
          <a:p>
            <a:pPr lvl="1"/>
            <a:r>
              <a:rPr lang="en-US" sz="2400" dirty="0"/>
              <a:t>Routers need to be configured with which addresses are on which ports</a:t>
            </a:r>
          </a:p>
          <a:p>
            <a:r>
              <a:rPr lang="en-US" sz="2800" dirty="0"/>
              <a:t>If something moves, its address changes</a:t>
            </a:r>
          </a:p>
          <a:p>
            <a:pPr lvl="1"/>
            <a:r>
              <a:rPr lang="en-US" sz="2400" dirty="0"/>
              <a:t>If you move from one side of an IP router to another, your layer 3 address has to change</a:t>
            </a:r>
          </a:p>
          <a:p>
            <a:pPr lvl="1"/>
            <a:r>
              <a:rPr lang="en-US" sz="2400" dirty="0"/>
              <a:t>You can’t have a cloud with a flat address space, where nodes can move around without changing IP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4987A-0EE2-4F81-8506-95BADCB6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9AB0-004A-4695-AC69-688E762DAA79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5DC32-3297-4E74-BE73-C9EFA4D5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327006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113E4A6-3C3B-40EA-9B89-EC4A4F5B6F7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IP: Each Link Different Address Block</a:t>
            </a:r>
          </a:p>
        </p:txBody>
      </p:sp>
      <p:sp>
        <p:nvSpPr>
          <p:cNvPr id="369667" name="Line 3"/>
          <p:cNvSpPr>
            <a:spLocks noChangeShapeType="1"/>
          </p:cNvSpPr>
          <p:nvPr/>
        </p:nvSpPr>
        <p:spPr bwMode="auto">
          <a:xfrm>
            <a:off x="2286000" y="4343400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68" name="Line 4"/>
          <p:cNvSpPr>
            <a:spLocks noChangeShapeType="1"/>
          </p:cNvSpPr>
          <p:nvPr/>
        </p:nvSpPr>
        <p:spPr bwMode="auto">
          <a:xfrm>
            <a:off x="6248400" y="4343400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69" name="Oval 5"/>
          <p:cNvSpPr>
            <a:spLocks noChangeArrowheads="1"/>
          </p:cNvSpPr>
          <p:nvPr/>
        </p:nvSpPr>
        <p:spPr bwMode="auto">
          <a:xfrm>
            <a:off x="5111750" y="3359150"/>
            <a:ext cx="520700" cy="520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70" name="Arc 6"/>
          <p:cNvSpPr>
            <a:spLocks/>
          </p:cNvSpPr>
          <p:nvPr/>
        </p:nvSpPr>
        <p:spPr bwMode="auto">
          <a:xfrm>
            <a:off x="5638800" y="3582988"/>
            <a:ext cx="1373188" cy="762000"/>
          </a:xfrm>
          <a:custGeom>
            <a:avLst/>
            <a:gdLst>
              <a:gd name="G0" fmla="+- 25 0 0"/>
              <a:gd name="G1" fmla="+- 21600 0 0"/>
              <a:gd name="G2" fmla="+- 21600 0 0"/>
              <a:gd name="T0" fmla="*/ 0 w 21625"/>
              <a:gd name="T1" fmla="*/ 0 h 21600"/>
              <a:gd name="T2" fmla="*/ 21625 w 21625"/>
              <a:gd name="T3" fmla="*/ 21600 h 21600"/>
              <a:gd name="T4" fmla="*/ 25 w 2162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25" h="21600" fill="none" extrusionOk="0">
                <a:moveTo>
                  <a:pt x="0" y="0"/>
                </a:moveTo>
                <a:cubicBezTo>
                  <a:pt x="8" y="0"/>
                  <a:pt x="16" y="-1"/>
                  <a:pt x="25" y="0"/>
                </a:cubicBezTo>
                <a:cubicBezTo>
                  <a:pt x="11954" y="0"/>
                  <a:pt x="21625" y="9670"/>
                  <a:pt x="21625" y="21600"/>
                </a:cubicBezTo>
              </a:path>
              <a:path w="21625" h="21600" stroke="0" extrusionOk="0">
                <a:moveTo>
                  <a:pt x="0" y="0"/>
                </a:moveTo>
                <a:cubicBezTo>
                  <a:pt x="8" y="0"/>
                  <a:pt x="16" y="-1"/>
                  <a:pt x="25" y="0"/>
                </a:cubicBezTo>
                <a:cubicBezTo>
                  <a:pt x="11954" y="0"/>
                  <a:pt x="21625" y="9670"/>
                  <a:pt x="21625" y="21600"/>
                </a:cubicBezTo>
                <a:lnTo>
                  <a:pt x="25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71" name="Rectangle 7"/>
          <p:cNvSpPr>
            <a:spLocks noChangeArrowheads="1"/>
          </p:cNvSpPr>
          <p:nvPr/>
        </p:nvSpPr>
        <p:spPr bwMode="auto">
          <a:xfrm>
            <a:off x="2955925" y="4708526"/>
            <a:ext cx="40876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7451726" y="4708526"/>
            <a:ext cx="39113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369673" name="Line 9"/>
          <p:cNvSpPr>
            <a:spLocks noChangeShapeType="1"/>
          </p:cNvSpPr>
          <p:nvPr/>
        </p:nvSpPr>
        <p:spPr bwMode="auto">
          <a:xfrm flipV="1">
            <a:off x="3149600" y="434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74" name="Line 10"/>
          <p:cNvSpPr>
            <a:spLocks noChangeShapeType="1"/>
          </p:cNvSpPr>
          <p:nvPr/>
        </p:nvSpPr>
        <p:spPr bwMode="auto">
          <a:xfrm flipV="1">
            <a:off x="7658100" y="434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rc 6"/>
          <p:cNvSpPr>
            <a:spLocks/>
          </p:cNvSpPr>
          <p:nvPr/>
        </p:nvSpPr>
        <p:spPr bwMode="auto">
          <a:xfrm flipH="1">
            <a:off x="3810000" y="3619500"/>
            <a:ext cx="1301750" cy="762000"/>
          </a:xfrm>
          <a:custGeom>
            <a:avLst/>
            <a:gdLst>
              <a:gd name="G0" fmla="+- 25 0 0"/>
              <a:gd name="G1" fmla="+- 21600 0 0"/>
              <a:gd name="G2" fmla="+- 21600 0 0"/>
              <a:gd name="T0" fmla="*/ 0 w 21625"/>
              <a:gd name="T1" fmla="*/ 0 h 21600"/>
              <a:gd name="T2" fmla="*/ 21625 w 21625"/>
              <a:gd name="T3" fmla="*/ 21600 h 21600"/>
              <a:gd name="T4" fmla="*/ 25 w 2162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25" h="21600" fill="none" extrusionOk="0">
                <a:moveTo>
                  <a:pt x="0" y="0"/>
                </a:moveTo>
                <a:cubicBezTo>
                  <a:pt x="8" y="0"/>
                  <a:pt x="16" y="-1"/>
                  <a:pt x="25" y="0"/>
                </a:cubicBezTo>
                <a:cubicBezTo>
                  <a:pt x="11954" y="0"/>
                  <a:pt x="21625" y="9670"/>
                  <a:pt x="21625" y="21600"/>
                </a:cubicBezTo>
              </a:path>
              <a:path w="21625" h="21600" stroke="0" extrusionOk="0">
                <a:moveTo>
                  <a:pt x="0" y="0"/>
                </a:moveTo>
                <a:cubicBezTo>
                  <a:pt x="8" y="0"/>
                  <a:pt x="16" y="-1"/>
                  <a:pt x="25" y="0"/>
                </a:cubicBezTo>
                <a:cubicBezTo>
                  <a:pt x="11954" y="0"/>
                  <a:pt x="21625" y="9670"/>
                  <a:pt x="21625" y="21600"/>
                </a:cubicBezTo>
                <a:lnTo>
                  <a:pt x="25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15001" y="32004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1" y="320040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1" y="38100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271*</a:t>
            </a: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7010400" y="2895600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1" y="23622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289*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8089900" y="3213100"/>
            <a:ext cx="520700" cy="520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rc 6"/>
          <p:cNvSpPr>
            <a:spLocks/>
          </p:cNvSpPr>
          <p:nvPr/>
        </p:nvSpPr>
        <p:spPr bwMode="auto">
          <a:xfrm>
            <a:off x="4419600" y="2362200"/>
            <a:ext cx="952500" cy="996950"/>
          </a:xfrm>
          <a:custGeom>
            <a:avLst/>
            <a:gdLst>
              <a:gd name="G0" fmla="+- 25 0 0"/>
              <a:gd name="G1" fmla="+- 21600 0 0"/>
              <a:gd name="G2" fmla="+- 21600 0 0"/>
              <a:gd name="T0" fmla="*/ 0 w 21625"/>
              <a:gd name="T1" fmla="*/ 0 h 21600"/>
              <a:gd name="T2" fmla="*/ 21625 w 21625"/>
              <a:gd name="T3" fmla="*/ 21600 h 21600"/>
              <a:gd name="T4" fmla="*/ 25 w 2162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25" h="21600" fill="none" extrusionOk="0">
                <a:moveTo>
                  <a:pt x="0" y="0"/>
                </a:moveTo>
                <a:cubicBezTo>
                  <a:pt x="8" y="0"/>
                  <a:pt x="16" y="-1"/>
                  <a:pt x="25" y="0"/>
                </a:cubicBezTo>
                <a:cubicBezTo>
                  <a:pt x="11954" y="0"/>
                  <a:pt x="21625" y="9670"/>
                  <a:pt x="21625" y="21600"/>
                </a:cubicBezTo>
              </a:path>
              <a:path w="21625" h="21600" stroke="0" extrusionOk="0">
                <a:moveTo>
                  <a:pt x="0" y="0"/>
                </a:moveTo>
                <a:cubicBezTo>
                  <a:pt x="8" y="0"/>
                  <a:pt x="16" y="-1"/>
                  <a:pt x="25" y="0"/>
                </a:cubicBezTo>
                <a:cubicBezTo>
                  <a:pt x="11954" y="0"/>
                  <a:pt x="21625" y="9670"/>
                  <a:pt x="21625" y="21600"/>
                </a:cubicBezTo>
                <a:lnTo>
                  <a:pt x="25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57800" y="25146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95601" y="372933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51*</a:t>
            </a:r>
          </a:p>
        </p:txBody>
      </p:sp>
      <p:cxnSp>
        <p:nvCxnSpPr>
          <p:cNvPr id="5" name="Straight Connector 4"/>
          <p:cNvCxnSpPr>
            <a:endCxn id="19" idx="0"/>
          </p:cNvCxnSpPr>
          <p:nvPr/>
        </p:nvCxnSpPr>
        <p:spPr bwMode="auto">
          <a:xfrm>
            <a:off x="8350250" y="2860676"/>
            <a:ext cx="0" cy="3524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419982" y="28911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289*</a:t>
            </a:r>
          </a:p>
        </p:txBody>
      </p:sp>
      <p:cxnSp>
        <p:nvCxnSpPr>
          <p:cNvPr id="7" name="Straight Connector 6"/>
          <p:cNvCxnSpPr>
            <a:stCxn id="19" idx="4"/>
          </p:cNvCxnSpPr>
          <p:nvPr/>
        </p:nvCxnSpPr>
        <p:spPr bwMode="auto">
          <a:xfrm flipH="1">
            <a:off x="8153400" y="3733800"/>
            <a:ext cx="196850" cy="609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8305800" y="37293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133601" y="1676400"/>
            <a:ext cx="2327275" cy="1069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90800" y="2057401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DC1B-8AF7-494B-946A-8F525CB0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40A7-4CA1-4294-9181-86273630E3AE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BE13A-E77E-43BA-9AF0-7BB70534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723200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b="1" u="sng" dirty="0">
                <a:solidFill>
                  <a:srgbClr val="FF0000"/>
                </a:solidFill>
              </a:rPr>
              <a:t>Layer 3 doesn’t have to work that way!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5700" y="2327275"/>
            <a:ext cx="7340600" cy="3741738"/>
          </a:xfrm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2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CLNP / DECnet...20 byte address</a:t>
            </a:r>
          </a:p>
          <a:p>
            <a:pPr lvl="1">
              <a:lnSpc>
                <a:spcPct val="82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solidFill>
                  <a:srgbClr val="00B0F0"/>
                </a:solidFill>
              </a:rPr>
              <a:t>Top 14 bytes shared by all nodes within cloud</a:t>
            </a:r>
          </a:p>
          <a:p>
            <a:pPr lvl="1">
              <a:lnSpc>
                <a:spcPct val="82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solidFill>
                  <a:srgbClr val="FF0000"/>
                </a:solidFill>
              </a:rPr>
              <a:t>Inside the cloud, route to 6 byte ID -- nodes can move within the cloud without changing their address </a:t>
            </a:r>
          </a:p>
          <a:p>
            <a:pPr lvl="1">
              <a:lnSpc>
                <a:spcPct val="82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Enabled by “ES-IS” protocol, where endnodes periodically announce themselves to the routers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5257800"/>
            <a:ext cx="6858000" cy="762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772400" y="5257800"/>
            <a:ext cx="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581401" y="4876801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3086" y="4876801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bytes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0" y="5405736"/>
            <a:ext cx="5217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Prefix shared by all nodes in large cloud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797" y="5410201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Endnode ID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DB3D1-5902-471C-9133-18BAF0D9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7EA6-7B4C-4502-AF0D-7B6FC3B89512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94358-7458-44BF-9EE1-66052EA1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3737875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id="{FF5F407F-DC47-4ED8-B9AA-5BA0BD2D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124" y="487539"/>
            <a:ext cx="10515600" cy="1325563"/>
          </a:xfrm>
        </p:spPr>
        <p:txBody>
          <a:bodyPr/>
          <a:lstStyle/>
          <a:p>
            <a:r>
              <a:rPr lang="en-US" dirty="0"/>
              <a:t>CLNP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B917F1-20D5-4669-A873-B356F16173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668124" y="6264275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113E4A6-3C3B-40EA-9B89-EC4A4F5B6F7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492BAB-4B76-4B5D-8E9B-38985AE7F2C2}"/>
              </a:ext>
            </a:extLst>
          </p:cNvPr>
          <p:cNvSpPr/>
          <p:nvPr/>
        </p:nvSpPr>
        <p:spPr bwMode="auto">
          <a:xfrm>
            <a:off x="1905000" y="2286000"/>
            <a:ext cx="2514600" cy="13716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52D78D-C89C-43C6-9CD5-12BFE2CDCB2B}"/>
              </a:ext>
            </a:extLst>
          </p:cNvPr>
          <p:cNvSpPr/>
          <p:nvPr/>
        </p:nvSpPr>
        <p:spPr bwMode="auto">
          <a:xfrm>
            <a:off x="2057400" y="5181600"/>
            <a:ext cx="2514600" cy="13716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DAF3E3-4E6B-4667-AE68-29BEEF66886F}"/>
              </a:ext>
            </a:extLst>
          </p:cNvPr>
          <p:cNvSpPr/>
          <p:nvPr/>
        </p:nvSpPr>
        <p:spPr bwMode="auto">
          <a:xfrm>
            <a:off x="7378700" y="3400269"/>
            <a:ext cx="2514600" cy="13716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F9462-DF65-4EF2-86E7-BBB366A93A12}"/>
              </a:ext>
            </a:extLst>
          </p:cNvPr>
          <p:cNvSpPr txBox="1"/>
          <p:nvPr/>
        </p:nvSpPr>
        <p:spPr>
          <a:xfrm>
            <a:off x="2438400" y="2590800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35335-72D0-4A49-B5DE-4AADE097924E}"/>
              </a:ext>
            </a:extLst>
          </p:cNvPr>
          <p:cNvSpPr txBox="1"/>
          <p:nvPr/>
        </p:nvSpPr>
        <p:spPr>
          <a:xfrm>
            <a:off x="2590800" y="5481935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4F91E-0546-4624-8BC0-BBFE1F42B564}"/>
              </a:ext>
            </a:extLst>
          </p:cNvPr>
          <p:cNvSpPr txBox="1"/>
          <p:nvPr/>
        </p:nvSpPr>
        <p:spPr>
          <a:xfrm>
            <a:off x="8129093" y="3729335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F6ED79-5EF0-48AD-8F21-D0435F80ED8A}"/>
              </a:ext>
            </a:extLst>
          </p:cNvPr>
          <p:cNvSpPr/>
          <p:nvPr/>
        </p:nvSpPr>
        <p:spPr bwMode="auto">
          <a:xfrm>
            <a:off x="5257800" y="2821632"/>
            <a:ext cx="152400" cy="23083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6218-CE01-4448-86FC-6417045866D5}"/>
              </a:ext>
            </a:extLst>
          </p:cNvPr>
          <p:cNvSpPr/>
          <p:nvPr/>
        </p:nvSpPr>
        <p:spPr bwMode="auto">
          <a:xfrm>
            <a:off x="6248400" y="2974032"/>
            <a:ext cx="152400" cy="23083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FB8D4B-A83C-4377-9298-008DB0C3F93D}"/>
              </a:ext>
            </a:extLst>
          </p:cNvPr>
          <p:cNvSpPr/>
          <p:nvPr/>
        </p:nvSpPr>
        <p:spPr bwMode="auto">
          <a:xfrm>
            <a:off x="5410200" y="3960167"/>
            <a:ext cx="152400" cy="23083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7B14E5-11ED-4F52-B98E-A7A52D22C3BD}"/>
              </a:ext>
            </a:extLst>
          </p:cNvPr>
          <p:cNvSpPr/>
          <p:nvPr/>
        </p:nvSpPr>
        <p:spPr bwMode="auto">
          <a:xfrm>
            <a:off x="6324600" y="3655367"/>
            <a:ext cx="152400" cy="23083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37D19F-5501-47D0-9656-AD0FF271FC86}"/>
              </a:ext>
            </a:extLst>
          </p:cNvPr>
          <p:cNvSpPr/>
          <p:nvPr/>
        </p:nvSpPr>
        <p:spPr bwMode="auto">
          <a:xfrm>
            <a:off x="4724400" y="4264967"/>
            <a:ext cx="152400" cy="23083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1D1732-D0B9-4496-B7BF-F320D6401B5E}"/>
              </a:ext>
            </a:extLst>
          </p:cNvPr>
          <p:cNvSpPr/>
          <p:nvPr/>
        </p:nvSpPr>
        <p:spPr bwMode="auto">
          <a:xfrm>
            <a:off x="5410200" y="5255567"/>
            <a:ext cx="152400" cy="23083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75DA12-0B26-43BE-AD9A-03D52017DFEB}"/>
              </a:ext>
            </a:extLst>
          </p:cNvPr>
          <p:cNvSpPr/>
          <p:nvPr/>
        </p:nvSpPr>
        <p:spPr bwMode="auto">
          <a:xfrm>
            <a:off x="6553200" y="5407967"/>
            <a:ext cx="152400" cy="23083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3617A7-B583-427C-8D1D-6F59C4DAEA00}"/>
              </a:ext>
            </a:extLst>
          </p:cNvPr>
          <p:cNvSpPr/>
          <p:nvPr/>
        </p:nvSpPr>
        <p:spPr bwMode="auto">
          <a:xfrm>
            <a:off x="7924800" y="5712767"/>
            <a:ext cx="152400" cy="23083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80EF9D-A3B0-4BD3-BF4B-B8CF7C7AF50F}"/>
              </a:ext>
            </a:extLst>
          </p:cNvPr>
          <p:cNvCxnSpPr>
            <a:endCxn id="9" idx="2"/>
          </p:cNvCxnSpPr>
          <p:nvPr/>
        </p:nvCxnSpPr>
        <p:spPr bwMode="auto">
          <a:xfrm>
            <a:off x="4419600" y="2821632"/>
            <a:ext cx="838200" cy="1154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219998-1EDD-4949-90BB-C77F819BDEB8}"/>
              </a:ext>
            </a:extLst>
          </p:cNvPr>
          <p:cNvCxnSpPr>
            <a:stCxn id="10" idx="2"/>
            <a:endCxn id="9" idx="6"/>
          </p:cNvCxnSpPr>
          <p:nvPr/>
        </p:nvCxnSpPr>
        <p:spPr bwMode="auto">
          <a:xfrm flipH="1" flipV="1">
            <a:off x="5410200" y="2937049"/>
            <a:ext cx="8382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B30B43-F66D-41DB-8718-57571AC0EA94}"/>
              </a:ext>
            </a:extLst>
          </p:cNvPr>
          <p:cNvCxnSpPr>
            <a:stCxn id="11" idx="6"/>
            <a:endCxn id="12" idx="2"/>
          </p:cNvCxnSpPr>
          <p:nvPr/>
        </p:nvCxnSpPr>
        <p:spPr bwMode="auto">
          <a:xfrm flipV="1">
            <a:off x="5562600" y="3770784"/>
            <a:ext cx="7620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BEC8CC-4244-475C-80E1-6DC1AF484726}"/>
              </a:ext>
            </a:extLst>
          </p:cNvPr>
          <p:cNvCxnSpPr>
            <a:stCxn id="9" idx="4"/>
            <a:endCxn id="11" idx="6"/>
          </p:cNvCxnSpPr>
          <p:nvPr/>
        </p:nvCxnSpPr>
        <p:spPr bwMode="auto">
          <a:xfrm>
            <a:off x="5334000" y="3052465"/>
            <a:ext cx="228600" cy="10231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7AE556-2D3B-459A-8FE4-6FEF7FA54561}"/>
              </a:ext>
            </a:extLst>
          </p:cNvPr>
          <p:cNvCxnSpPr>
            <a:stCxn id="9" idx="4"/>
            <a:endCxn id="13" idx="7"/>
          </p:cNvCxnSpPr>
          <p:nvPr/>
        </p:nvCxnSpPr>
        <p:spPr bwMode="auto">
          <a:xfrm flipH="1">
            <a:off x="4854482" y="3052465"/>
            <a:ext cx="479518" cy="124630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ED5CD1-AE87-4C35-BE6C-025B274B7B67}"/>
              </a:ext>
            </a:extLst>
          </p:cNvPr>
          <p:cNvCxnSpPr>
            <a:endCxn id="13" idx="3"/>
          </p:cNvCxnSpPr>
          <p:nvPr/>
        </p:nvCxnSpPr>
        <p:spPr bwMode="auto">
          <a:xfrm flipV="1">
            <a:off x="3952782" y="4461995"/>
            <a:ext cx="793936" cy="7935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DACF2C-1852-4C2E-B6DF-C3875CFA0721}"/>
              </a:ext>
            </a:extLst>
          </p:cNvPr>
          <p:cNvCxnSpPr>
            <a:stCxn id="14" idx="7"/>
          </p:cNvCxnSpPr>
          <p:nvPr/>
        </p:nvCxnSpPr>
        <p:spPr bwMode="auto">
          <a:xfrm flipH="1">
            <a:off x="4572000" y="5289372"/>
            <a:ext cx="968282" cy="41893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AAE0C7-B95E-4F2E-84F0-99CDA8845AF5}"/>
              </a:ext>
            </a:extLst>
          </p:cNvPr>
          <p:cNvCxnSpPr>
            <a:stCxn id="11" idx="2"/>
            <a:endCxn id="14" idx="6"/>
          </p:cNvCxnSpPr>
          <p:nvPr/>
        </p:nvCxnSpPr>
        <p:spPr bwMode="auto">
          <a:xfrm>
            <a:off x="5410200" y="4075584"/>
            <a:ext cx="15240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3FD91F-BE96-4B69-B3A2-84DAD104D528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4746718" y="4461995"/>
            <a:ext cx="685800" cy="82737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FBB6A3-CC8C-4ECA-9EEE-E5702AAD025F}"/>
              </a:ext>
            </a:extLst>
          </p:cNvPr>
          <p:cNvCxnSpPr>
            <a:stCxn id="13" idx="3"/>
            <a:endCxn id="11" idx="2"/>
          </p:cNvCxnSpPr>
          <p:nvPr/>
        </p:nvCxnSpPr>
        <p:spPr bwMode="auto">
          <a:xfrm flipV="1">
            <a:off x="4746718" y="4075584"/>
            <a:ext cx="663482" cy="38641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1E92A2-229E-4685-938B-340EC9AB18EA}"/>
              </a:ext>
            </a:extLst>
          </p:cNvPr>
          <p:cNvCxnSpPr>
            <a:stCxn id="14" idx="5"/>
            <a:endCxn id="15" idx="2"/>
          </p:cNvCxnSpPr>
          <p:nvPr/>
        </p:nvCxnSpPr>
        <p:spPr bwMode="auto">
          <a:xfrm>
            <a:off x="5540282" y="5452595"/>
            <a:ext cx="1012918" cy="707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2AA774-9046-446C-955D-DADB69C06F2D}"/>
              </a:ext>
            </a:extLst>
          </p:cNvPr>
          <p:cNvCxnSpPr>
            <a:stCxn id="12" idx="4"/>
            <a:endCxn id="15" idx="0"/>
          </p:cNvCxnSpPr>
          <p:nvPr/>
        </p:nvCxnSpPr>
        <p:spPr bwMode="auto">
          <a:xfrm>
            <a:off x="6400800" y="3886200"/>
            <a:ext cx="228600" cy="15217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4FE538-EE6C-463C-9AAB-07158EBAA793}"/>
              </a:ext>
            </a:extLst>
          </p:cNvPr>
          <p:cNvCxnSpPr>
            <a:stCxn id="16" idx="3"/>
            <a:endCxn id="15" idx="5"/>
          </p:cNvCxnSpPr>
          <p:nvPr/>
        </p:nvCxnSpPr>
        <p:spPr bwMode="auto">
          <a:xfrm flipH="1" flipV="1">
            <a:off x="6683282" y="5604995"/>
            <a:ext cx="1263836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08ADC9-9914-439B-A1A8-B12A074F5A0A}"/>
              </a:ext>
            </a:extLst>
          </p:cNvPr>
          <p:cNvCxnSpPr>
            <a:stCxn id="15" idx="5"/>
            <a:endCxn id="5" idx="3"/>
          </p:cNvCxnSpPr>
          <p:nvPr/>
        </p:nvCxnSpPr>
        <p:spPr bwMode="auto">
          <a:xfrm flipV="1">
            <a:off x="6683282" y="4571003"/>
            <a:ext cx="1063673" cy="10339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4D652A-C896-4738-A781-71287661D950}"/>
              </a:ext>
            </a:extLst>
          </p:cNvPr>
          <p:cNvCxnSpPr>
            <a:stCxn id="16" idx="5"/>
          </p:cNvCxnSpPr>
          <p:nvPr/>
        </p:nvCxnSpPr>
        <p:spPr bwMode="auto">
          <a:xfrm flipV="1">
            <a:off x="8054882" y="4771869"/>
            <a:ext cx="314418" cy="11379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917721-A939-4BBE-AEC0-6319D19A0CB8}"/>
              </a:ext>
            </a:extLst>
          </p:cNvPr>
          <p:cNvCxnSpPr>
            <a:stCxn id="12" idx="3"/>
          </p:cNvCxnSpPr>
          <p:nvPr/>
        </p:nvCxnSpPr>
        <p:spPr bwMode="auto">
          <a:xfrm>
            <a:off x="6346918" y="3852395"/>
            <a:ext cx="1120682" cy="33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891F461-C6BC-4994-908A-7FF2AF4426A1}"/>
              </a:ext>
            </a:extLst>
          </p:cNvPr>
          <p:cNvCxnSpPr>
            <a:stCxn id="10" idx="5"/>
            <a:endCxn id="5" idx="1"/>
          </p:cNvCxnSpPr>
          <p:nvPr/>
        </p:nvCxnSpPr>
        <p:spPr bwMode="auto">
          <a:xfrm>
            <a:off x="6378482" y="3171060"/>
            <a:ext cx="1368473" cy="4300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C0FF6E-280C-49BD-8903-9AA006D38061}"/>
              </a:ext>
            </a:extLst>
          </p:cNvPr>
          <p:cNvCxnSpPr>
            <a:stCxn id="10" idx="6"/>
            <a:endCxn id="11" idx="6"/>
          </p:cNvCxnSpPr>
          <p:nvPr/>
        </p:nvCxnSpPr>
        <p:spPr bwMode="auto">
          <a:xfrm flipH="1">
            <a:off x="5562600" y="3089449"/>
            <a:ext cx="838200" cy="9861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D9D501D-B779-4664-821A-A68533687FE6}"/>
              </a:ext>
            </a:extLst>
          </p:cNvPr>
          <p:cNvSpPr txBox="1"/>
          <p:nvPr/>
        </p:nvSpPr>
        <p:spPr>
          <a:xfrm>
            <a:off x="7492482" y="861510"/>
            <a:ext cx="4274244" cy="923330"/>
          </a:xfrm>
          <a:prstGeom prst="rect">
            <a:avLst/>
          </a:prstGeom>
          <a:noFill/>
          <a:ln w="57150">
            <a:solidFill>
              <a:srgbClr val="FFD5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 byte prefix, with lots of levels of hierarchy,  routes to a cloud</a:t>
            </a:r>
          </a:p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426ABC-527F-45B0-8753-FC0A0341BB64}"/>
              </a:ext>
            </a:extLst>
          </p:cNvPr>
          <p:cNvCxnSpPr/>
          <p:nvPr/>
        </p:nvCxnSpPr>
        <p:spPr bwMode="auto">
          <a:xfrm flipH="1">
            <a:off x="5746926" y="1752600"/>
            <a:ext cx="1955755" cy="106903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B2AF18-0789-41BC-8DF3-CE5EFFDC7FF2}"/>
              </a:ext>
            </a:extLst>
          </p:cNvPr>
          <p:cNvCxnSpPr>
            <a:cxnSpLocks/>
          </p:cNvCxnSpPr>
          <p:nvPr/>
        </p:nvCxnSpPr>
        <p:spPr bwMode="auto">
          <a:xfrm flipH="1">
            <a:off x="9365780" y="3171060"/>
            <a:ext cx="1073620" cy="103496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E4E6DB-15A3-452E-A75B-115EDCD2AFD5}"/>
              </a:ext>
            </a:extLst>
          </p:cNvPr>
          <p:cNvSpPr txBox="1"/>
          <p:nvPr/>
        </p:nvSpPr>
        <p:spPr>
          <a:xfrm>
            <a:off x="7718518" y="2514600"/>
            <a:ext cx="4397282" cy="646331"/>
          </a:xfrm>
          <a:prstGeom prst="rect">
            <a:avLst/>
          </a:prstGeom>
          <a:noFill/>
          <a:ln w="57150">
            <a:solidFill>
              <a:srgbClr val="FFD5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Inside cloud, route based on last 6 bytes   </a:t>
            </a:r>
          </a:p>
          <a:p>
            <a:endParaRPr lang="en-US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BF55C1D-4A92-4D0B-B77C-A6E80A07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36A6-2C6B-4C97-882A-248D10019A11}" type="datetime1">
              <a:rPr lang="en-US" smtClean="0"/>
              <a:t>12/2/2024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863A7E8D-8827-408E-96DF-6AC0A3CF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784CDC-4B1E-C4A0-DBEB-E7DD9EAE3D71}"/>
              </a:ext>
            </a:extLst>
          </p:cNvPr>
          <p:cNvSpPr txBox="1"/>
          <p:nvPr/>
        </p:nvSpPr>
        <p:spPr>
          <a:xfrm>
            <a:off x="2387085" y="758417"/>
            <a:ext cx="4274244" cy="369332"/>
          </a:xfrm>
          <a:prstGeom prst="rect">
            <a:avLst/>
          </a:prstGeom>
          <a:noFill/>
          <a:ln w="57150">
            <a:solidFill>
              <a:srgbClr val="FFD5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14 byte prefix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B7685F-A243-32CF-0C60-FCD6C7CB3776}"/>
              </a:ext>
            </a:extLst>
          </p:cNvPr>
          <p:cNvSpPr txBox="1"/>
          <p:nvPr/>
        </p:nvSpPr>
        <p:spPr>
          <a:xfrm>
            <a:off x="5466452" y="771864"/>
            <a:ext cx="1194877" cy="369332"/>
          </a:xfrm>
          <a:prstGeom prst="rect">
            <a:avLst/>
          </a:prstGeom>
          <a:noFill/>
          <a:ln w="57150">
            <a:solidFill>
              <a:srgbClr val="FFD5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 byte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8C32E2A-1E62-F886-B6CC-52E360233684}"/>
              </a:ext>
            </a:extLst>
          </p:cNvPr>
          <p:cNvSpPr/>
          <p:nvPr/>
        </p:nvSpPr>
        <p:spPr>
          <a:xfrm>
            <a:off x="4007224" y="164852"/>
            <a:ext cx="4778398" cy="603971"/>
          </a:xfrm>
          <a:custGeom>
            <a:avLst/>
            <a:gdLst>
              <a:gd name="connsiteX0" fmla="*/ 0 w 4778398"/>
              <a:gd name="connsiteY0" fmla="*/ 534395 h 603971"/>
              <a:gd name="connsiteX1" fmla="*/ 1680882 w 4778398"/>
              <a:gd name="connsiteY1" fmla="*/ 36854 h 603971"/>
              <a:gd name="connsiteX2" fmla="*/ 1680882 w 4778398"/>
              <a:gd name="connsiteY2" fmla="*/ 36854 h 603971"/>
              <a:gd name="connsiteX3" fmla="*/ 3281082 w 4778398"/>
              <a:gd name="connsiteY3" fmla="*/ 36854 h 603971"/>
              <a:gd name="connsiteX4" fmla="*/ 4585447 w 4778398"/>
              <a:gd name="connsiteY4" fmla="*/ 534395 h 603971"/>
              <a:gd name="connsiteX5" fmla="*/ 4746811 w 4778398"/>
              <a:gd name="connsiteY5" fmla="*/ 588183 h 603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8398" h="603971">
                <a:moveTo>
                  <a:pt x="0" y="534395"/>
                </a:moveTo>
                <a:lnTo>
                  <a:pt x="1680882" y="36854"/>
                </a:lnTo>
                <a:lnTo>
                  <a:pt x="1680882" y="36854"/>
                </a:lnTo>
                <a:cubicBezTo>
                  <a:pt x="1947582" y="36854"/>
                  <a:pt x="2796988" y="-46069"/>
                  <a:pt x="3281082" y="36854"/>
                </a:cubicBezTo>
                <a:cubicBezTo>
                  <a:pt x="3765176" y="119777"/>
                  <a:pt x="4341159" y="442507"/>
                  <a:pt x="4585447" y="534395"/>
                </a:cubicBezTo>
                <a:cubicBezTo>
                  <a:pt x="4829735" y="626283"/>
                  <a:pt x="4788273" y="607233"/>
                  <a:pt x="4746811" y="588183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D500"/>
                </a:solidFill>
              </a:ln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EDB6303-001F-62D4-ADF7-7C5ED1E2ADF1}"/>
              </a:ext>
            </a:extLst>
          </p:cNvPr>
          <p:cNvSpPr/>
          <p:nvPr/>
        </p:nvSpPr>
        <p:spPr>
          <a:xfrm>
            <a:off x="6091518" y="1156447"/>
            <a:ext cx="1506630" cy="1586753"/>
          </a:xfrm>
          <a:custGeom>
            <a:avLst/>
            <a:gdLst>
              <a:gd name="connsiteX0" fmla="*/ 0 w 1506630"/>
              <a:gd name="connsiteY0" fmla="*/ 0 h 1586753"/>
              <a:gd name="connsiteX1" fmla="*/ 26894 w 1506630"/>
              <a:gd name="connsiteY1" fmla="*/ 121024 h 1586753"/>
              <a:gd name="connsiteX2" fmla="*/ 67235 w 1506630"/>
              <a:gd name="connsiteY2" fmla="*/ 268941 h 1586753"/>
              <a:gd name="connsiteX3" fmla="*/ 134470 w 1506630"/>
              <a:gd name="connsiteY3" fmla="*/ 416859 h 1586753"/>
              <a:gd name="connsiteX4" fmla="*/ 147917 w 1506630"/>
              <a:gd name="connsiteY4" fmla="*/ 457200 h 1586753"/>
              <a:gd name="connsiteX5" fmla="*/ 201706 w 1506630"/>
              <a:gd name="connsiteY5" fmla="*/ 510988 h 1586753"/>
              <a:gd name="connsiteX6" fmla="*/ 228600 w 1506630"/>
              <a:gd name="connsiteY6" fmla="*/ 551329 h 1586753"/>
              <a:gd name="connsiteX7" fmla="*/ 336176 w 1506630"/>
              <a:gd name="connsiteY7" fmla="*/ 605118 h 1586753"/>
              <a:gd name="connsiteX8" fmla="*/ 484094 w 1506630"/>
              <a:gd name="connsiteY8" fmla="*/ 726141 h 1586753"/>
              <a:gd name="connsiteX9" fmla="*/ 591670 w 1506630"/>
              <a:gd name="connsiteY9" fmla="*/ 847165 h 1586753"/>
              <a:gd name="connsiteX10" fmla="*/ 699247 w 1506630"/>
              <a:gd name="connsiteY10" fmla="*/ 927847 h 1586753"/>
              <a:gd name="connsiteX11" fmla="*/ 753035 w 1506630"/>
              <a:gd name="connsiteY11" fmla="*/ 968188 h 1586753"/>
              <a:gd name="connsiteX12" fmla="*/ 820270 w 1506630"/>
              <a:gd name="connsiteY12" fmla="*/ 1035424 h 1586753"/>
              <a:gd name="connsiteX13" fmla="*/ 887506 w 1506630"/>
              <a:gd name="connsiteY13" fmla="*/ 1075765 h 1586753"/>
              <a:gd name="connsiteX14" fmla="*/ 968188 w 1506630"/>
              <a:gd name="connsiteY14" fmla="*/ 1129553 h 1586753"/>
              <a:gd name="connsiteX15" fmla="*/ 1062317 w 1506630"/>
              <a:gd name="connsiteY15" fmla="*/ 1183341 h 1586753"/>
              <a:gd name="connsiteX16" fmla="*/ 1116106 w 1506630"/>
              <a:gd name="connsiteY16" fmla="*/ 1237129 h 1586753"/>
              <a:gd name="connsiteX17" fmla="*/ 1250576 w 1506630"/>
              <a:gd name="connsiteY17" fmla="*/ 1317812 h 1586753"/>
              <a:gd name="connsiteX18" fmla="*/ 1358153 w 1506630"/>
              <a:gd name="connsiteY18" fmla="*/ 1411941 h 1586753"/>
              <a:gd name="connsiteX19" fmla="*/ 1411941 w 1506630"/>
              <a:gd name="connsiteY19" fmla="*/ 1452282 h 1586753"/>
              <a:gd name="connsiteX20" fmla="*/ 1438835 w 1506630"/>
              <a:gd name="connsiteY20" fmla="*/ 1479177 h 1586753"/>
              <a:gd name="connsiteX21" fmla="*/ 1479176 w 1506630"/>
              <a:gd name="connsiteY21" fmla="*/ 1506071 h 1586753"/>
              <a:gd name="connsiteX22" fmla="*/ 1492623 w 1506630"/>
              <a:gd name="connsiteY22" fmla="*/ 1586753 h 1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06630" h="1586753">
                <a:moveTo>
                  <a:pt x="0" y="0"/>
                </a:moveTo>
                <a:cubicBezTo>
                  <a:pt x="24267" y="145600"/>
                  <a:pt x="412" y="28335"/>
                  <a:pt x="26894" y="121024"/>
                </a:cubicBezTo>
                <a:cubicBezTo>
                  <a:pt x="51509" y="207177"/>
                  <a:pt x="29519" y="155793"/>
                  <a:pt x="67235" y="268941"/>
                </a:cubicBezTo>
                <a:cubicBezTo>
                  <a:pt x="93607" y="348057"/>
                  <a:pt x="97895" y="334564"/>
                  <a:pt x="134470" y="416859"/>
                </a:cubicBezTo>
                <a:cubicBezTo>
                  <a:pt x="140227" y="429812"/>
                  <a:pt x="139678" y="445666"/>
                  <a:pt x="147917" y="457200"/>
                </a:cubicBezTo>
                <a:cubicBezTo>
                  <a:pt x="162655" y="477833"/>
                  <a:pt x="185204" y="491736"/>
                  <a:pt x="201706" y="510988"/>
                </a:cubicBezTo>
                <a:cubicBezTo>
                  <a:pt x="212224" y="523258"/>
                  <a:pt x="216330" y="540811"/>
                  <a:pt x="228600" y="551329"/>
                </a:cubicBezTo>
                <a:cubicBezTo>
                  <a:pt x="269018" y="585973"/>
                  <a:pt x="292175" y="590451"/>
                  <a:pt x="336176" y="605118"/>
                </a:cubicBezTo>
                <a:cubicBezTo>
                  <a:pt x="435339" y="704281"/>
                  <a:pt x="384244" y="666232"/>
                  <a:pt x="484094" y="726141"/>
                </a:cubicBezTo>
                <a:cubicBezTo>
                  <a:pt x="520180" y="771249"/>
                  <a:pt x="547220" y="810123"/>
                  <a:pt x="591670" y="847165"/>
                </a:cubicBezTo>
                <a:cubicBezTo>
                  <a:pt x="626105" y="875860"/>
                  <a:pt x="663388" y="900953"/>
                  <a:pt x="699247" y="927847"/>
                </a:cubicBezTo>
                <a:cubicBezTo>
                  <a:pt x="717176" y="941294"/>
                  <a:pt x="737188" y="952340"/>
                  <a:pt x="753035" y="968188"/>
                </a:cubicBezTo>
                <a:cubicBezTo>
                  <a:pt x="775447" y="990600"/>
                  <a:pt x="795520" y="1015624"/>
                  <a:pt x="820270" y="1035424"/>
                </a:cubicBezTo>
                <a:cubicBezTo>
                  <a:pt x="840679" y="1051751"/>
                  <a:pt x="865456" y="1061733"/>
                  <a:pt x="887506" y="1075765"/>
                </a:cubicBezTo>
                <a:cubicBezTo>
                  <a:pt x="914775" y="1093118"/>
                  <a:pt x="940660" y="1112613"/>
                  <a:pt x="968188" y="1129553"/>
                </a:cubicBezTo>
                <a:cubicBezTo>
                  <a:pt x="998965" y="1148493"/>
                  <a:pt x="1033091" y="1162086"/>
                  <a:pt x="1062317" y="1183341"/>
                </a:cubicBezTo>
                <a:cubicBezTo>
                  <a:pt x="1082823" y="1198255"/>
                  <a:pt x="1097024" y="1220432"/>
                  <a:pt x="1116106" y="1237129"/>
                </a:cubicBezTo>
                <a:cubicBezTo>
                  <a:pt x="1168005" y="1282540"/>
                  <a:pt x="1184655" y="1284852"/>
                  <a:pt x="1250576" y="1317812"/>
                </a:cubicBezTo>
                <a:cubicBezTo>
                  <a:pt x="1297361" y="1387989"/>
                  <a:pt x="1260101" y="1343305"/>
                  <a:pt x="1358153" y="1411941"/>
                </a:cubicBezTo>
                <a:cubicBezTo>
                  <a:pt x="1376513" y="1424793"/>
                  <a:pt x="1394724" y="1437934"/>
                  <a:pt x="1411941" y="1452282"/>
                </a:cubicBezTo>
                <a:cubicBezTo>
                  <a:pt x="1421681" y="1460398"/>
                  <a:pt x="1428935" y="1471257"/>
                  <a:pt x="1438835" y="1479177"/>
                </a:cubicBezTo>
                <a:cubicBezTo>
                  <a:pt x="1451455" y="1489273"/>
                  <a:pt x="1465729" y="1497106"/>
                  <a:pt x="1479176" y="1506071"/>
                </a:cubicBezTo>
                <a:cubicBezTo>
                  <a:pt x="1510552" y="1568824"/>
                  <a:pt x="1515035" y="1541930"/>
                  <a:pt x="1492623" y="1586753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1" grpId="0" animBg="1"/>
      <p:bldP spid="29" grpId="0" animBg="1"/>
      <p:bldP spid="3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C45C490-DB84-4754-8405-851E3D55AA3B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2279" y="1447801"/>
            <a:ext cx="2172198" cy="461665"/>
          </a:xfrm>
          <a:prstGeom prst="rect">
            <a:avLst/>
          </a:prstGeom>
          <a:noFill/>
          <a:ln w="76200">
            <a:solidFill>
              <a:srgbClr val="FFD5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IP Plus Ethernet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3817" y="1443336"/>
            <a:ext cx="971741" cy="461665"/>
          </a:xfrm>
          <a:prstGeom prst="rect">
            <a:avLst/>
          </a:prstGeom>
          <a:noFill/>
          <a:ln w="76200">
            <a:solidFill>
              <a:srgbClr val="FFD5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CLNP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952479" y="2438400"/>
            <a:ext cx="1066800" cy="9906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200" dirty="0"/>
              <a:t>Ethernet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1167685" y="3219450"/>
            <a:ext cx="1860995" cy="2247900"/>
          </a:xfrm>
          <a:custGeom>
            <a:avLst/>
            <a:gdLst>
              <a:gd name="connsiteX0" fmla="*/ 384620 w 1860995"/>
              <a:gd name="connsiteY0" fmla="*/ 2247900 h 2247900"/>
              <a:gd name="connsiteX1" fmla="*/ 451295 w 1860995"/>
              <a:gd name="connsiteY1" fmla="*/ 2114550 h 2247900"/>
              <a:gd name="connsiteX2" fmla="*/ 470345 w 1860995"/>
              <a:gd name="connsiteY2" fmla="*/ 2085975 h 2247900"/>
              <a:gd name="connsiteX3" fmla="*/ 498920 w 1860995"/>
              <a:gd name="connsiteY3" fmla="*/ 1990725 h 2247900"/>
              <a:gd name="connsiteX4" fmla="*/ 479870 w 1860995"/>
              <a:gd name="connsiteY4" fmla="*/ 1809750 h 2247900"/>
              <a:gd name="connsiteX5" fmla="*/ 441770 w 1860995"/>
              <a:gd name="connsiteY5" fmla="*/ 1771650 h 2247900"/>
              <a:gd name="connsiteX6" fmla="*/ 413195 w 1860995"/>
              <a:gd name="connsiteY6" fmla="*/ 1724025 h 2247900"/>
              <a:gd name="connsiteX7" fmla="*/ 317945 w 1860995"/>
              <a:gd name="connsiteY7" fmla="*/ 1638300 h 2247900"/>
              <a:gd name="connsiteX8" fmla="*/ 270320 w 1860995"/>
              <a:gd name="connsiteY8" fmla="*/ 1590675 h 2247900"/>
              <a:gd name="connsiteX9" fmla="*/ 194120 w 1860995"/>
              <a:gd name="connsiteY9" fmla="*/ 1485900 h 2247900"/>
              <a:gd name="connsiteX10" fmla="*/ 41720 w 1860995"/>
              <a:gd name="connsiteY10" fmla="*/ 1371600 h 2247900"/>
              <a:gd name="connsiteX11" fmla="*/ 13145 w 1860995"/>
              <a:gd name="connsiteY11" fmla="*/ 1333500 h 2247900"/>
              <a:gd name="connsiteX12" fmla="*/ 13145 w 1860995"/>
              <a:gd name="connsiteY12" fmla="*/ 990600 h 2247900"/>
              <a:gd name="connsiteX13" fmla="*/ 32195 w 1860995"/>
              <a:gd name="connsiteY13" fmla="*/ 923925 h 2247900"/>
              <a:gd name="connsiteX14" fmla="*/ 51245 w 1860995"/>
              <a:gd name="connsiteY14" fmla="*/ 895350 h 2247900"/>
              <a:gd name="connsiteX15" fmla="*/ 60770 w 1860995"/>
              <a:gd name="connsiteY15" fmla="*/ 866775 h 2247900"/>
              <a:gd name="connsiteX16" fmla="*/ 108395 w 1860995"/>
              <a:gd name="connsiteY16" fmla="*/ 809625 h 2247900"/>
              <a:gd name="connsiteX17" fmla="*/ 127445 w 1860995"/>
              <a:gd name="connsiteY17" fmla="*/ 781050 h 2247900"/>
              <a:gd name="connsiteX18" fmla="*/ 175070 w 1860995"/>
              <a:gd name="connsiteY18" fmla="*/ 752475 h 2247900"/>
              <a:gd name="connsiteX19" fmla="*/ 222695 w 1860995"/>
              <a:gd name="connsiteY19" fmla="*/ 695325 h 2247900"/>
              <a:gd name="connsiteX20" fmla="*/ 270320 w 1860995"/>
              <a:gd name="connsiteY20" fmla="*/ 638175 h 2247900"/>
              <a:gd name="connsiteX21" fmla="*/ 298895 w 1860995"/>
              <a:gd name="connsiteY21" fmla="*/ 609600 h 2247900"/>
              <a:gd name="connsiteX22" fmla="*/ 317945 w 1860995"/>
              <a:gd name="connsiteY22" fmla="*/ 581025 h 2247900"/>
              <a:gd name="connsiteX23" fmla="*/ 346520 w 1860995"/>
              <a:gd name="connsiteY23" fmla="*/ 571500 h 2247900"/>
              <a:gd name="connsiteX24" fmla="*/ 375095 w 1860995"/>
              <a:gd name="connsiteY24" fmla="*/ 552450 h 2247900"/>
              <a:gd name="connsiteX25" fmla="*/ 432245 w 1860995"/>
              <a:gd name="connsiteY25" fmla="*/ 533400 h 2247900"/>
              <a:gd name="connsiteX26" fmla="*/ 517970 w 1860995"/>
              <a:gd name="connsiteY26" fmla="*/ 514350 h 2247900"/>
              <a:gd name="connsiteX27" fmla="*/ 537020 w 1860995"/>
              <a:gd name="connsiteY27" fmla="*/ 476250 h 2247900"/>
              <a:gd name="connsiteX28" fmla="*/ 603695 w 1860995"/>
              <a:gd name="connsiteY28" fmla="*/ 428625 h 2247900"/>
              <a:gd name="connsiteX29" fmla="*/ 622745 w 1860995"/>
              <a:gd name="connsiteY29" fmla="*/ 457200 h 2247900"/>
              <a:gd name="connsiteX30" fmla="*/ 632270 w 1860995"/>
              <a:gd name="connsiteY30" fmla="*/ 409575 h 2247900"/>
              <a:gd name="connsiteX31" fmla="*/ 660845 w 1860995"/>
              <a:gd name="connsiteY31" fmla="*/ 361950 h 2247900"/>
              <a:gd name="connsiteX32" fmla="*/ 775145 w 1860995"/>
              <a:gd name="connsiteY32" fmla="*/ 228600 h 2247900"/>
              <a:gd name="connsiteX33" fmla="*/ 841820 w 1860995"/>
              <a:gd name="connsiteY33" fmla="*/ 142875 h 2247900"/>
              <a:gd name="connsiteX34" fmla="*/ 860870 w 1860995"/>
              <a:gd name="connsiteY34" fmla="*/ 104775 h 2247900"/>
              <a:gd name="connsiteX35" fmla="*/ 898970 w 1860995"/>
              <a:gd name="connsiteY35" fmla="*/ 76200 h 2247900"/>
              <a:gd name="connsiteX36" fmla="*/ 927545 w 1860995"/>
              <a:gd name="connsiteY36" fmla="*/ 47625 h 2247900"/>
              <a:gd name="connsiteX37" fmla="*/ 1070420 w 1860995"/>
              <a:gd name="connsiteY37" fmla="*/ 66675 h 2247900"/>
              <a:gd name="connsiteX38" fmla="*/ 1098995 w 1860995"/>
              <a:gd name="connsiteY38" fmla="*/ 76200 h 2247900"/>
              <a:gd name="connsiteX39" fmla="*/ 1203770 w 1860995"/>
              <a:gd name="connsiteY39" fmla="*/ 104775 h 2247900"/>
              <a:gd name="connsiteX40" fmla="*/ 1232345 w 1860995"/>
              <a:gd name="connsiteY40" fmla="*/ 114300 h 2247900"/>
              <a:gd name="connsiteX41" fmla="*/ 1308545 w 1860995"/>
              <a:gd name="connsiteY41" fmla="*/ 123825 h 2247900"/>
              <a:gd name="connsiteX42" fmla="*/ 1337120 w 1860995"/>
              <a:gd name="connsiteY42" fmla="*/ 142875 h 2247900"/>
              <a:gd name="connsiteX43" fmla="*/ 1375220 w 1860995"/>
              <a:gd name="connsiteY43" fmla="*/ 171450 h 2247900"/>
              <a:gd name="connsiteX44" fmla="*/ 1508570 w 1860995"/>
              <a:gd name="connsiteY44" fmla="*/ 161925 h 2247900"/>
              <a:gd name="connsiteX45" fmla="*/ 1527620 w 1860995"/>
              <a:gd name="connsiteY45" fmla="*/ 133350 h 2247900"/>
              <a:gd name="connsiteX46" fmla="*/ 1556195 w 1860995"/>
              <a:gd name="connsiteY46" fmla="*/ 114300 h 2247900"/>
              <a:gd name="connsiteX47" fmla="*/ 1632395 w 1860995"/>
              <a:gd name="connsiteY47" fmla="*/ 85725 h 2247900"/>
              <a:gd name="connsiteX48" fmla="*/ 1727645 w 1860995"/>
              <a:gd name="connsiteY48" fmla="*/ 76200 h 2247900"/>
              <a:gd name="connsiteX49" fmla="*/ 1756220 w 1860995"/>
              <a:gd name="connsiteY49" fmla="*/ 57150 h 2247900"/>
              <a:gd name="connsiteX50" fmla="*/ 1813370 w 1860995"/>
              <a:gd name="connsiteY50" fmla="*/ 38100 h 2247900"/>
              <a:gd name="connsiteX51" fmla="*/ 1860995 w 1860995"/>
              <a:gd name="connsiteY51" fmla="*/ 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860995" h="2247900">
                <a:moveTo>
                  <a:pt x="384620" y="2247900"/>
                </a:moveTo>
                <a:cubicBezTo>
                  <a:pt x="406845" y="2203450"/>
                  <a:pt x="428043" y="2158471"/>
                  <a:pt x="451295" y="2114550"/>
                </a:cubicBezTo>
                <a:cubicBezTo>
                  <a:pt x="456651" y="2104433"/>
                  <a:pt x="465225" y="2096214"/>
                  <a:pt x="470345" y="2085975"/>
                </a:cubicBezTo>
                <a:cubicBezTo>
                  <a:pt x="491230" y="2044204"/>
                  <a:pt x="489997" y="2035340"/>
                  <a:pt x="498920" y="1990725"/>
                </a:cubicBezTo>
                <a:cubicBezTo>
                  <a:pt x="492570" y="1930400"/>
                  <a:pt x="495181" y="1868444"/>
                  <a:pt x="479870" y="1809750"/>
                </a:cubicBezTo>
                <a:cubicBezTo>
                  <a:pt x="475336" y="1792371"/>
                  <a:pt x="452797" y="1785827"/>
                  <a:pt x="441770" y="1771650"/>
                </a:cubicBezTo>
                <a:cubicBezTo>
                  <a:pt x="430404" y="1757037"/>
                  <a:pt x="424760" y="1738481"/>
                  <a:pt x="413195" y="1724025"/>
                </a:cubicBezTo>
                <a:cubicBezTo>
                  <a:pt x="374923" y="1676185"/>
                  <a:pt x="361614" y="1677602"/>
                  <a:pt x="317945" y="1638300"/>
                </a:cubicBezTo>
                <a:cubicBezTo>
                  <a:pt x="301258" y="1623281"/>
                  <a:pt x="284477" y="1608099"/>
                  <a:pt x="270320" y="1590675"/>
                </a:cubicBezTo>
                <a:cubicBezTo>
                  <a:pt x="243088" y="1557159"/>
                  <a:pt x="229626" y="1510481"/>
                  <a:pt x="194120" y="1485900"/>
                </a:cubicBezTo>
                <a:cubicBezTo>
                  <a:pt x="143117" y="1450590"/>
                  <a:pt x="83281" y="1420087"/>
                  <a:pt x="41720" y="1371600"/>
                </a:cubicBezTo>
                <a:cubicBezTo>
                  <a:pt x="31389" y="1359547"/>
                  <a:pt x="22670" y="1346200"/>
                  <a:pt x="13145" y="1333500"/>
                </a:cubicBezTo>
                <a:cubicBezTo>
                  <a:pt x="-3119" y="1187126"/>
                  <a:pt x="-5603" y="1203077"/>
                  <a:pt x="13145" y="990600"/>
                </a:cubicBezTo>
                <a:cubicBezTo>
                  <a:pt x="15177" y="967575"/>
                  <a:pt x="23611" y="945386"/>
                  <a:pt x="32195" y="923925"/>
                </a:cubicBezTo>
                <a:cubicBezTo>
                  <a:pt x="36447" y="913296"/>
                  <a:pt x="46125" y="905589"/>
                  <a:pt x="51245" y="895350"/>
                </a:cubicBezTo>
                <a:cubicBezTo>
                  <a:pt x="55735" y="886370"/>
                  <a:pt x="56280" y="875755"/>
                  <a:pt x="60770" y="866775"/>
                </a:cubicBezTo>
                <a:cubicBezTo>
                  <a:pt x="78507" y="831302"/>
                  <a:pt x="82063" y="841223"/>
                  <a:pt x="108395" y="809625"/>
                </a:cubicBezTo>
                <a:cubicBezTo>
                  <a:pt x="115724" y="800831"/>
                  <a:pt x="118753" y="788500"/>
                  <a:pt x="127445" y="781050"/>
                </a:cubicBezTo>
                <a:cubicBezTo>
                  <a:pt x="141501" y="769002"/>
                  <a:pt x="159195" y="762000"/>
                  <a:pt x="175070" y="752475"/>
                </a:cubicBezTo>
                <a:cubicBezTo>
                  <a:pt x="193262" y="697898"/>
                  <a:pt x="170796" y="747224"/>
                  <a:pt x="222695" y="695325"/>
                </a:cubicBezTo>
                <a:cubicBezTo>
                  <a:pt x="240230" y="677790"/>
                  <a:pt x="253845" y="656709"/>
                  <a:pt x="270320" y="638175"/>
                </a:cubicBezTo>
                <a:cubicBezTo>
                  <a:pt x="279269" y="628107"/>
                  <a:pt x="290271" y="619948"/>
                  <a:pt x="298895" y="609600"/>
                </a:cubicBezTo>
                <a:cubicBezTo>
                  <a:pt x="306224" y="600806"/>
                  <a:pt x="309006" y="588176"/>
                  <a:pt x="317945" y="581025"/>
                </a:cubicBezTo>
                <a:cubicBezTo>
                  <a:pt x="325785" y="574753"/>
                  <a:pt x="337540" y="575990"/>
                  <a:pt x="346520" y="571500"/>
                </a:cubicBezTo>
                <a:cubicBezTo>
                  <a:pt x="356759" y="566380"/>
                  <a:pt x="364634" y="557099"/>
                  <a:pt x="375095" y="552450"/>
                </a:cubicBezTo>
                <a:cubicBezTo>
                  <a:pt x="393445" y="544295"/>
                  <a:pt x="413195" y="539750"/>
                  <a:pt x="432245" y="533400"/>
                </a:cubicBezTo>
                <a:cubicBezTo>
                  <a:pt x="479142" y="517768"/>
                  <a:pt x="450916" y="525526"/>
                  <a:pt x="517970" y="514350"/>
                </a:cubicBezTo>
                <a:cubicBezTo>
                  <a:pt x="524320" y="501650"/>
                  <a:pt x="527779" y="487031"/>
                  <a:pt x="537020" y="476250"/>
                </a:cubicBezTo>
                <a:cubicBezTo>
                  <a:pt x="544896" y="467061"/>
                  <a:pt x="590310" y="437548"/>
                  <a:pt x="603695" y="428625"/>
                </a:cubicBezTo>
                <a:cubicBezTo>
                  <a:pt x="610045" y="438150"/>
                  <a:pt x="613220" y="463550"/>
                  <a:pt x="622745" y="457200"/>
                </a:cubicBezTo>
                <a:cubicBezTo>
                  <a:pt x="636215" y="448220"/>
                  <a:pt x="626257" y="424606"/>
                  <a:pt x="632270" y="409575"/>
                </a:cubicBezTo>
                <a:cubicBezTo>
                  <a:pt x="639146" y="392386"/>
                  <a:pt x="649373" y="376481"/>
                  <a:pt x="660845" y="361950"/>
                </a:cubicBezTo>
                <a:cubicBezTo>
                  <a:pt x="697122" y="316000"/>
                  <a:pt x="745024" y="278801"/>
                  <a:pt x="775145" y="228600"/>
                </a:cubicBezTo>
                <a:cubicBezTo>
                  <a:pt x="865727" y="77630"/>
                  <a:pt x="739438" y="279384"/>
                  <a:pt x="841820" y="142875"/>
                </a:cubicBezTo>
                <a:cubicBezTo>
                  <a:pt x="850339" y="131516"/>
                  <a:pt x="851629" y="115556"/>
                  <a:pt x="860870" y="104775"/>
                </a:cubicBezTo>
                <a:cubicBezTo>
                  <a:pt x="871201" y="92722"/>
                  <a:pt x="886917" y="86531"/>
                  <a:pt x="898970" y="76200"/>
                </a:cubicBezTo>
                <a:cubicBezTo>
                  <a:pt x="909197" y="67434"/>
                  <a:pt x="918020" y="57150"/>
                  <a:pt x="927545" y="47625"/>
                </a:cubicBezTo>
                <a:cubicBezTo>
                  <a:pt x="975170" y="53975"/>
                  <a:pt x="1023027" y="58776"/>
                  <a:pt x="1070420" y="66675"/>
                </a:cubicBezTo>
                <a:cubicBezTo>
                  <a:pt x="1080324" y="68326"/>
                  <a:pt x="1089255" y="73765"/>
                  <a:pt x="1098995" y="76200"/>
                </a:cubicBezTo>
                <a:cubicBezTo>
                  <a:pt x="1206700" y="103126"/>
                  <a:pt x="1081165" y="63907"/>
                  <a:pt x="1203770" y="104775"/>
                </a:cubicBezTo>
                <a:cubicBezTo>
                  <a:pt x="1213295" y="107950"/>
                  <a:pt x="1222382" y="113055"/>
                  <a:pt x="1232345" y="114300"/>
                </a:cubicBezTo>
                <a:lnTo>
                  <a:pt x="1308545" y="123825"/>
                </a:lnTo>
                <a:cubicBezTo>
                  <a:pt x="1318070" y="130175"/>
                  <a:pt x="1327805" y="136221"/>
                  <a:pt x="1337120" y="142875"/>
                </a:cubicBezTo>
                <a:cubicBezTo>
                  <a:pt x="1350038" y="152102"/>
                  <a:pt x="1359442" y="169697"/>
                  <a:pt x="1375220" y="171450"/>
                </a:cubicBezTo>
                <a:cubicBezTo>
                  <a:pt x="1419511" y="176371"/>
                  <a:pt x="1464120" y="165100"/>
                  <a:pt x="1508570" y="161925"/>
                </a:cubicBezTo>
                <a:cubicBezTo>
                  <a:pt x="1514920" y="152400"/>
                  <a:pt x="1519525" y="141445"/>
                  <a:pt x="1527620" y="133350"/>
                </a:cubicBezTo>
                <a:cubicBezTo>
                  <a:pt x="1535715" y="125255"/>
                  <a:pt x="1545956" y="119420"/>
                  <a:pt x="1556195" y="114300"/>
                </a:cubicBezTo>
                <a:cubicBezTo>
                  <a:pt x="1557136" y="113829"/>
                  <a:pt x="1620487" y="87557"/>
                  <a:pt x="1632395" y="85725"/>
                </a:cubicBezTo>
                <a:cubicBezTo>
                  <a:pt x="1663932" y="80873"/>
                  <a:pt x="1695895" y="79375"/>
                  <a:pt x="1727645" y="76200"/>
                </a:cubicBezTo>
                <a:cubicBezTo>
                  <a:pt x="1737170" y="69850"/>
                  <a:pt x="1745759" y="61799"/>
                  <a:pt x="1756220" y="57150"/>
                </a:cubicBezTo>
                <a:cubicBezTo>
                  <a:pt x="1774570" y="48995"/>
                  <a:pt x="1813370" y="38100"/>
                  <a:pt x="1813370" y="38100"/>
                </a:cubicBezTo>
                <a:cubicBezTo>
                  <a:pt x="1846965" y="4505"/>
                  <a:pt x="1829897" y="15549"/>
                  <a:pt x="1860995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455" y="3886200"/>
            <a:ext cx="314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IP gets you to destination “link”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3028679" y="3352800"/>
            <a:ext cx="990600" cy="1371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866880" y="4901684"/>
            <a:ext cx="12649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Need to do ARP to get Ethernet address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9059216" y="1905000"/>
            <a:ext cx="1066800" cy="9906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200" dirty="0"/>
              <a:t>Bottom 6 bytes of CLNP</a:t>
            </a:r>
          </a:p>
        </p:txBody>
      </p:sp>
      <p:sp>
        <p:nvSpPr>
          <p:cNvPr id="14" name="Freeform 13"/>
          <p:cNvSpPr/>
          <p:nvPr/>
        </p:nvSpPr>
        <p:spPr bwMode="auto">
          <a:xfrm>
            <a:off x="7274422" y="2686050"/>
            <a:ext cx="1860995" cy="2247900"/>
          </a:xfrm>
          <a:custGeom>
            <a:avLst/>
            <a:gdLst>
              <a:gd name="connsiteX0" fmla="*/ 384620 w 1860995"/>
              <a:gd name="connsiteY0" fmla="*/ 2247900 h 2247900"/>
              <a:gd name="connsiteX1" fmla="*/ 451295 w 1860995"/>
              <a:gd name="connsiteY1" fmla="*/ 2114550 h 2247900"/>
              <a:gd name="connsiteX2" fmla="*/ 470345 w 1860995"/>
              <a:gd name="connsiteY2" fmla="*/ 2085975 h 2247900"/>
              <a:gd name="connsiteX3" fmla="*/ 498920 w 1860995"/>
              <a:gd name="connsiteY3" fmla="*/ 1990725 h 2247900"/>
              <a:gd name="connsiteX4" fmla="*/ 479870 w 1860995"/>
              <a:gd name="connsiteY4" fmla="*/ 1809750 h 2247900"/>
              <a:gd name="connsiteX5" fmla="*/ 441770 w 1860995"/>
              <a:gd name="connsiteY5" fmla="*/ 1771650 h 2247900"/>
              <a:gd name="connsiteX6" fmla="*/ 413195 w 1860995"/>
              <a:gd name="connsiteY6" fmla="*/ 1724025 h 2247900"/>
              <a:gd name="connsiteX7" fmla="*/ 317945 w 1860995"/>
              <a:gd name="connsiteY7" fmla="*/ 1638300 h 2247900"/>
              <a:gd name="connsiteX8" fmla="*/ 270320 w 1860995"/>
              <a:gd name="connsiteY8" fmla="*/ 1590675 h 2247900"/>
              <a:gd name="connsiteX9" fmla="*/ 194120 w 1860995"/>
              <a:gd name="connsiteY9" fmla="*/ 1485900 h 2247900"/>
              <a:gd name="connsiteX10" fmla="*/ 41720 w 1860995"/>
              <a:gd name="connsiteY10" fmla="*/ 1371600 h 2247900"/>
              <a:gd name="connsiteX11" fmla="*/ 13145 w 1860995"/>
              <a:gd name="connsiteY11" fmla="*/ 1333500 h 2247900"/>
              <a:gd name="connsiteX12" fmla="*/ 13145 w 1860995"/>
              <a:gd name="connsiteY12" fmla="*/ 990600 h 2247900"/>
              <a:gd name="connsiteX13" fmla="*/ 32195 w 1860995"/>
              <a:gd name="connsiteY13" fmla="*/ 923925 h 2247900"/>
              <a:gd name="connsiteX14" fmla="*/ 51245 w 1860995"/>
              <a:gd name="connsiteY14" fmla="*/ 895350 h 2247900"/>
              <a:gd name="connsiteX15" fmla="*/ 60770 w 1860995"/>
              <a:gd name="connsiteY15" fmla="*/ 866775 h 2247900"/>
              <a:gd name="connsiteX16" fmla="*/ 108395 w 1860995"/>
              <a:gd name="connsiteY16" fmla="*/ 809625 h 2247900"/>
              <a:gd name="connsiteX17" fmla="*/ 127445 w 1860995"/>
              <a:gd name="connsiteY17" fmla="*/ 781050 h 2247900"/>
              <a:gd name="connsiteX18" fmla="*/ 175070 w 1860995"/>
              <a:gd name="connsiteY18" fmla="*/ 752475 h 2247900"/>
              <a:gd name="connsiteX19" fmla="*/ 222695 w 1860995"/>
              <a:gd name="connsiteY19" fmla="*/ 695325 h 2247900"/>
              <a:gd name="connsiteX20" fmla="*/ 270320 w 1860995"/>
              <a:gd name="connsiteY20" fmla="*/ 638175 h 2247900"/>
              <a:gd name="connsiteX21" fmla="*/ 298895 w 1860995"/>
              <a:gd name="connsiteY21" fmla="*/ 609600 h 2247900"/>
              <a:gd name="connsiteX22" fmla="*/ 317945 w 1860995"/>
              <a:gd name="connsiteY22" fmla="*/ 581025 h 2247900"/>
              <a:gd name="connsiteX23" fmla="*/ 346520 w 1860995"/>
              <a:gd name="connsiteY23" fmla="*/ 571500 h 2247900"/>
              <a:gd name="connsiteX24" fmla="*/ 375095 w 1860995"/>
              <a:gd name="connsiteY24" fmla="*/ 552450 h 2247900"/>
              <a:gd name="connsiteX25" fmla="*/ 432245 w 1860995"/>
              <a:gd name="connsiteY25" fmla="*/ 533400 h 2247900"/>
              <a:gd name="connsiteX26" fmla="*/ 517970 w 1860995"/>
              <a:gd name="connsiteY26" fmla="*/ 514350 h 2247900"/>
              <a:gd name="connsiteX27" fmla="*/ 537020 w 1860995"/>
              <a:gd name="connsiteY27" fmla="*/ 476250 h 2247900"/>
              <a:gd name="connsiteX28" fmla="*/ 603695 w 1860995"/>
              <a:gd name="connsiteY28" fmla="*/ 428625 h 2247900"/>
              <a:gd name="connsiteX29" fmla="*/ 622745 w 1860995"/>
              <a:gd name="connsiteY29" fmla="*/ 457200 h 2247900"/>
              <a:gd name="connsiteX30" fmla="*/ 632270 w 1860995"/>
              <a:gd name="connsiteY30" fmla="*/ 409575 h 2247900"/>
              <a:gd name="connsiteX31" fmla="*/ 660845 w 1860995"/>
              <a:gd name="connsiteY31" fmla="*/ 361950 h 2247900"/>
              <a:gd name="connsiteX32" fmla="*/ 775145 w 1860995"/>
              <a:gd name="connsiteY32" fmla="*/ 228600 h 2247900"/>
              <a:gd name="connsiteX33" fmla="*/ 841820 w 1860995"/>
              <a:gd name="connsiteY33" fmla="*/ 142875 h 2247900"/>
              <a:gd name="connsiteX34" fmla="*/ 860870 w 1860995"/>
              <a:gd name="connsiteY34" fmla="*/ 104775 h 2247900"/>
              <a:gd name="connsiteX35" fmla="*/ 898970 w 1860995"/>
              <a:gd name="connsiteY35" fmla="*/ 76200 h 2247900"/>
              <a:gd name="connsiteX36" fmla="*/ 927545 w 1860995"/>
              <a:gd name="connsiteY36" fmla="*/ 47625 h 2247900"/>
              <a:gd name="connsiteX37" fmla="*/ 1070420 w 1860995"/>
              <a:gd name="connsiteY37" fmla="*/ 66675 h 2247900"/>
              <a:gd name="connsiteX38" fmla="*/ 1098995 w 1860995"/>
              <a:gd name="connsiteY38" fmla="*/ 76200 h 2247900"/>
              <a:gd name="connsiteX39" fmla="*/ 1203770 w 1860995"/>
              <a:gd name="connsiteY39" fmla="*/ 104775 h 2247900"/>
              <a:gd name="connsiteX40" fmla="*/ 1232345 w 1860995"/>
              <a:gd name="connsiteY40" fmla="*/ 114300 h 2247900"/>
              <a:gd name="connsiteX41" fmla="*/ 1308545 w 1860995"/>
              <a:gd name="connsiteY41" fmla="*/ 123825 h 2247900"/>
              <a:gd name="connsiteX42" fmla="*/ 1337120 w 1860995"/>
              <a:gd name="connsiteY42" fmla="*/ 142875 h 2247900"/>
              <a:gd name="connsiteX43" fmla="*/ 1375220 w 1860995"/>
              <a:gd name="connsiteY43" fmla="*/ 171450 h 2247900"/>
              <a:gd name="connsiteX44" fmla="*/ 1508570 w 1860995"/>
              <a:gd name="connsiteY44" fmla="*/ 161925 h 2247900"/>
              <a:gd name="connsiteX45" fmla="*/ 1527620 w 1860995"/>
              <a:gd name="connsiteY45" fmla="*/ 133350 h 2247900"/>
              <a:gd name="connsiteX46" fmla="*/ 1556195 w 1860995"/>
              <a:gd name="connsiteY46" fmla="*/ 114300 h 2247900"/>
              <a:gd name="connsiteX47" fmla="*/ 1632395 w 1860995"/>
              <a:gd name="connsiteY47" fmla="*/ 85725 h 2247900"/>
              <a:gd name="connsiteX48" fmla="*/ 1727645 w 1860995"/>
              <a:gd name="connsiteY48" fmla="*/ 76200 h 2247900"/>
              <a:gd name="connsiteX49" fmla="*/ 1756220 w 1860995"/>
              <a:gd name="connsiteY49" fmla="*/ 57150 h 2247900"/>
              <a:gd name="connsiteX50" fmla="*/ 1813370 w 1860995"/>
              <a:gd name="connsiteY50" fmla="*/ 38100 h 2247900"/>
              <a:gd name="connsiteX51" fmla="*/ 1860995 w 1860995"/>
              <a:gd name="connsiteY51" fmla="*/ 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860995" h="2247900">
                <a:moveTo>
                  <a:pt x="384620" y="2247900"/>
                </a:moveTo>
                <a:cubicBezTo>
                  <a:pt x="406845" y="2203450"/>
                  <a:pt x="428043" y="2158471"/>
                  <a:pt x="451295" y="2114550"/>
                </a:cubicBezTo>
                <a:cubicBezTo>
                  <a:pt x="456651" y="2104433"/>
                  <a:pt x="465225" y="2096214"/>
                  <a:pt x="470345" y="2085975"/>
                </a:cubicBezTo>
                <a:cubicBezTo>
                  <a:pt x="491230" y="2044204"/>
                  <a:pt x="489997" y="2035340"/>
                  <a:pt x="498920" y="1990725"/>
                </a:cubicBezTo>
                <a:cubicBezTo>
                  <a:pt x="492570" y="1930400"/>
                  <a:pt x="495181" y="1868444"/>
                  <a:pt x="479870" y="1809750"/>
                </a:cubicBezTo>
                <a:cubicBezTo>
                  <a:pt x="475336" y="1792371"/>
                  <a:pt x="452797" y="1785827"/>
                  <a:pt x="441770" y="1771650"/>
                </a:cubicBezTo>
                <a:cubicBezTo>
                  <a:pt x="430404" y="1757037"/>
                  <a:pt x="424760" y="1738481"/>
                  <a:pt x="413195" y="1724025"/>
                </a:cubicBezTo>
                <a:cubicBezTo>
                  <a:pt x="374923" y="1676185"/>
                  <a:pt x="361614" y="1677602"/>
                  <a:pt x="317945" y="1638300"/>
                </a:cubicBezTo>
                <a:cubicBezTo>
                  <a:pt x="301258" y="1623281"/>
                  <a:pt x="284477" y="1608099"/>
                  <a:pt x="270320" y="1590675"/>
                </a:cubicBezTo>
                <a:cubicBezTo>
                  <a:pt x="243088" y="1557159"/>
                  <a:pt x="229626" y="1510481"/>
                  <a:pt x="194120" y="1485900"/>
                </a:cubicBezTo>
                <a:cubicBezTo>
                  <a:pt x="143117" y="1450590"/>
                  <a:pt x="83281" y="1420087"/>
                  <a:pt x="41720" y="1371600"/>
                </a:cubicBezTo>
                <a:cubicBezTo>
                  <a:pt x="31389" y="1359547"/>
                  <a:pt x="22670" y="1346200"/>
                  <a:pt x="13145" y="1333500"/>
                </a:cubicBezTo>
                <a:cubicBezTo>
                  <a:pt x="-3119" y="1187126"/>
                  <a:pt x="-5603" y="1203077"/>
                  <a:pt x="13145" y="990600"/>
                </a:cubicBezTo>
                <a:cubicBezTo>
                  <a:pt x="15177" y="967575"/>
                  <a:pt x="23611" y="945386"/>
                  <a:pt x="32195" y="923925"/>
                </a:cubicBezTo>
                <a:cubicBezTo>
                  <a:pt x="36447" y="913296"/>
                  <a:pt x="46125" y="905589"/>
                  <a:pt x="51245" y="895350"/>
                </a:cubicBezTo>
                <a:cubicBezTo>
                  <a:pt x="55735" y="886370"/>
                  <a:pt x="56280" y="875755"/>
                  <a:pt x="60770" y="866775"/>
                </a:cubicBezTo>
                <a:cubicBezTo>
                  <a:pt x="78507" y="831302"/>
                  <a:pt x="82063" y="841223"/>
                  <a:pt x="108395" y="809625"/>
                </a:cubicBezTo>
                <a:cubicBezTo>
                  <a:pt x="115724" y="800831"/>
                  <a:pt x="118753" y="788500"/>
                  <a:pt x="127445" y="781050"/>
                </a:cubicBezTo>
                <a:cubicBezTo>
                  <a:pt x="141501" y="769002"/>
                  <a:pt x="159195" y="762000"/>
                  <a:pt x="175070" y="752475"/>
                </a:cubicBezTo>
                <a:cubicBezTo>
                  <a:pt x="193262" y="697898"/>
                  <a:pt x="170796" y="747224"/>
                  <a:pt x="222695" y="695325"/>
                </a:cubicBezTo>
                <a:cubicBezTo>
                  <a:pt x="240230" y="677790"/>
                  <a:pt x="253845" y="656709"/>
                  <a:pt x="270320" y="638175"/>
                </a:cubicBezTo>
                <a:cubicBezTo>
                  <a:pt x="279269" y="628107"/>
                  <a:pt x="290271" y="619948"/>
                  <a:pt x="298895" y="609600"/>
                </a:cubicBezTo>
                <a:cubicBezTo>
                  <a:pt x="306224" y="600806"/>
                  <a:pt x="309006" y="588176"/>
                  <a:pt x="317945" y="581025"/>
                </a:cubicBezTo>
                <a:cubicBezTo>
                  <a:pt x="325785" y="574753"/>
                  <a:pt x="337540" y="575990"/>
                  <a:pt x="346520" y="571500"/>
                </a:cubicBezTo>
                <a:cubicBezTo>
                  <a:pt x="356759" y="566380"/>
                  <a:pt x="364634" y="557099"/>
                  <a:pt x="375095" y="552450"/>
                </a:cubicBezTo>
                <a:cubicBezTo>
                  <a:pt x="393445" y="544295"/>
                  <a:pt x="413195" y="539750"/>
                  <a:pt x="432245" y="533400"/>
                </a:cubicBezTo>
                <a:cubicBezTo>
                  <a:pt x="479142" y="517768"/>
                  <a:pt x="450916" y="525526"/>
                  <a:pt x="517970" y="514350"/>
                </a:cubicBezTo>
                <a:cubicBezTo>
                  <a:pt x="524320" y="501650"/>
                  <a:pt x="527779" y="487031"/>
                  <a:pt x="537020" y="476250"/>
                </a:cubicBezTo>
                <a:cubicBezTo>
                  <a:pt x="544896" y="467061"/>
                  <a:pt x="590310" y="437548"/>
                  <a:pt x="603695" y="428625"/>
                </a:cubicBezTo>
                <a:cubicBezTo>
                  <a:pt x="610045" y="438150"/>
                  <a:pt x="613220" y="463550"/>
                  <a:pt x="622745" y="457200"/>
                </a:cubicBezTo>
                <a:cubicBezTo>
                  <a:pt x="636215" y="448220"/>
                  <a:pt x="626257" y="424606"/>
                  <a:pt x="632270" y="409575"/>
                </a:cubicBezTo>
                <a:cubicBezTo>
                  <a:pt x="639146" y="392386"/>
                  <a:pt x="649373" y="376481"/>
                  <a:pt x="660845" y="361950"/>
                </a:cubicBezTo>
                <a:cubicBezTo>
                  <a:pt x="697122" y="316000"/>
                  <a:pt x="745024" y="278801"/>
                  <a:pt x="775145" y="228600"/>
                </a:cubicBezTo>
                <a:cubicBezTo>
                  <a:pt x="865727" y="77630"/>
                  <a:pt x="739438" y="279384"/>
                  <a:pt x="841820" y="142875"/>
                </a:cubicBezTo>
                <a:cubicBezTo>
                  <a:pt x="850339" y="131516"/>
                  <a:pt x="851629" y="115556"/>
                  <a:pt x="860870" y="104775"/>
                </a:cubicBezTo>
                <a:cubicBezTo>
                  <a:pt x="871201" y="92722"/>
                  <a:pt x="886917" y="86531"/>
                  <a:pt x="898970" y="76200"/>
                </a:cubicBezTo>
                <a:cubicBezTo>
                  <a:pt x="909197" y="67434"/>
                  <a:pt x="918020" y="57150"/>
                  <a:pt x="927545" y="47625"/>
                </a:cubicBezTo>
                <a:cubicBezTo>
                  <a:pt x="975170" y="53975"/>
                  <a:pt x="1023027" y="58776"/>
                  <a:pt x="1070420" y="66675"/>
                </a:cubicBezTo>
                <a:cubicBezTo>
                  <a:pt x="1080324" y="68326"/>
                  <a:pt x="1089255" y="73765"/>
                  <a:pt x="1098995" y="76200"/>
                </a:cubicBezTo>
                <a:cubicBezTo>
                  <a:pt x="1206700" y="103126"/>
                  <a:pt x="1081165" y="63907"/>
                  <a:pt x="1203770" y="104775"/>
                </a:cubicBezTo>
                <a:cubicBezTo>
                  <a:pt x="1213295" y="107950"/>
                  <a:pt x="1222382" y="113055"/>
                  <a:pt x="1232345" y="114300"/>
                </a:cubicBezTo>
                <a:lnTo>
                  <a:pt x="1308545" y="123825"/>
                </a:lnTo>
                <a:cubicBezTo>
                  <a:pt x="1318070" y="130175"/>
                  <a:pt x="1327805" y="136221"/>
                  <a:pt x="1337120" y="142875"/>
                </a:cubicBezTo>
                <a:cubicBezTo>
                  <a:pt x="1350038" y="152102"/>
                  <a:pt x="1359442" y="169697"/>
                  <a:pt x="1375220" y="171450"/>
                </a:cubicBezTo>
                <a:cubicBezTo>
                  <a:pt x="1419511" y="176371"/>
                  <a:pt x="1464120" y="165100"/>
                  <a:pt x="1508570" y="161925"/>
                </a:cubicBezTo>
                <a:cubicBezTo>
                  <a:pt x="1514920" y="152400"/>
                  <a:pt x="1519525" y="141445"/>
                  <a:pt x="1527620" y="133350"/>
                </a:cubicBezTo>
                <a:cubicBezTo>
                  <a:pt x="1535715" y="125255"/>
                  <a:pt x="1545956" y="119420"/>
                  <a:pt x="1556195" y="114300"/>
                </a:cubicBezTo>
                <a:cubicBezTo>
                  <a:pt x="1557136" y="113829"/>
                  <a:pt x="1620487" y="87557"/>
                  <a:pt x="1632395" y="85725"/>
                </a:cubicBezTo>
                <a:cubicBezTo>
                  <a:pt x="1663932" y="80873"/>
                  <a:pt x="1695895" y="79375"/>
                  <a:pt x="1727645" y="76200"/>
                </a:cubicBezTo>
                <a:cubicBezTo>
                  <a:pt x="1737170" y="69850"/>
                  <a:pt x="1745759" y="61799"/>
                  <a:pt x="1756220" y="57150"/>
                </a:cubicBezTo>
                <a:cubicBezTo>
                  <a:pt x="1774570" y="48995"/>
                  <a:pt x="1813370" y="38100"/>
                  <a:pt x="1813370" y="38100"/>
                </a:cubicBezTo>
                <a:cubicBezTo>
                  <a:pt x="1846965" y="4505"/>
                  <a:pt x="1829897" y="15549"/>
                  <a:pt x="1860995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78016" y="342900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Top 14 bytes of CLNP address gets you to “cloud”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35416" y="4724401"/>
            <a:ext cx="23823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True layer</a:t>
            </a:r>
          </a:p>
          <a:p>
            <a:r>
              <a:rPr lang="en-US" sz="1600" dirty="0">
                <a:solidFill>
                  <a:srgbClr val="FF0000"/>
                </a:solidFill>
              </a:rPr>
              <a:t>3 routing inside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final circle.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No need for layer 2 header</a:t>
            </a:r>
          </a:p>
        </p:txBody>
      </p:sp>
      <p:sp>
        <p:nvSpPr>
          <p:cNvPr id="16" name="Freeform 15"/>
          <p:cNvSpPr/>
          <p:nvPr/>
        </p:nvSpPr>
        <p:spPr bwMode="auto">
          <a:xfrm>
            <a:off x="9730328" y="2864387"/>
            <a:ext cx="490333" cy="1773715"/>
          </a:xfrm>
          <a:custGeom>
            <a:avLst/>
            <a:gdLst>
              <a:gd name="connsiteX0" fmla="*/ 0 w 490333"/>
              <a:gd name="connsiteY0" fmla="*/ 1773715 h 1773715"/>
              <a:gd name="connsiteX1" fmla="*/ 484742 w 490333"/>
              <a:gd name="connsiteY1" fmla="*/ 594910 h 1773715"/>
              <a:gd name="connsiteX2" fmla="*/ 220337 w 490333"/>
              <a:gd name="connsiteY2" fmla="*/ 0 h 177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333" h="1773715">
                <a:moveTo>
                  <a:pt x="0" y="1773715"/>
                </a:moveTo>
                <a:cubicBezTo>
                  <a:pt x="224009" y="1332122"/>
                  <a:pt x="448019" y="890529"/>
                  <a:pt x="484742" y="594910"/>
                </a:cubicBezTo>
                <a:cubicBezTo>
                  <a:pt x="521465" y="299291"/>
                  <a:pt x="370901" y="149645"/>
                  <a:pt x="220337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66879" y="1371601"/>
            <a:ext cx="1412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CSMA/CD?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Spanning tree?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TRILL?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VXLAN?</a:t>
            </a:r>
          </a:p>
        </p:txBody>
      </p:sp>
      <p:sp>
        <p:nvSpPr>
          <p:cNvPr id="19" name="Freeform 18"/>
          <p:cNvSpPr/>
          <p:nvPr/>
        </p:nvSpPr>
        <p:spPr bwMode="auto">
          <a:xfrm>
            <a:off x="4077118" y="2280493"/>
            <a:ext cx="517792" cy="679435"/>
          </a:xfrm>
          <a:custGeom>
            <a:avLst/>
            <a:gdLst>
              <a:gd name="connsiteX0" fmla="*/ 517792 w 517792"/>
              <a:gd name="connsiteY0" fmla="*/ 0 h 679435"/>
              <a:gd name="connsiteX1" fmla="*/ 385590 w 517792"/>
              <a:gd name="connsiteY1" fmla="*/ 583894 h 679435"/>
              <a:gd name="connsiteX2" fmla="*/ 0 w 517792"/>
              <a:gd name="connsiteY2" fmla="*/ 672028 h 6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792" h="679435">
                <a:moveTo>
                  <a:pt x="517792" y="0"/>
                </a:moveTo>
                <a:cubicBezTo>
                  <a:pt x="494840" y="235944"/>
                  <a:pt x="471889" y="471889"/>
                  <a:pt x="385590" y="583894"/>
                </a:cubicBezTo>
                <a:cubicBezTo>
                  <a:pt x="299291" y="695899"/>
                  <a:pt x="149645" y="683963"/>
                  <a:pt x="0" y="672028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D296EF-0D0E-4B2C-8CCF-88DA20A1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9E1C-554B-4990-A517-F6C46BA7A290}" type="datetime1">
              <a:rPr lang="en-US" smtClean="0"/>
              <a:t>12/2/2024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BCB0972-5C7F-41BE-9EC8-B4E461C7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FAAE80-34A3-4953-A837-20E4BE5FAA63}"/>
              </a:ext>
            </a:extLst>
          </p:cNvPr>
          <p:cNvCxnSpPr>
            <a:endCxn id="10" idx="0"/>
          </p:cNvCxnSpPr>
          <p:nvPr/>
        </p:nvCxnSpPr>
        <p:spPr>
          <a:xfrm>
            <a:off x="6096000" y="0"/>
            <a:ext cx="0" cy="6356350"/>
          </a:xfrm>
          <a:prstGeom prst="line">
            <a:avLst/>
          </a:prstGeom>
          <a:ln w="57150"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7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2" grpId="0"/>
      <p:bldP spid="8" grpId="0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113E4A6-3C3B-40EA-9B89-EC4A4F5B6F7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2817813" cy="1325563"/>
          </a:xfrm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With IP</a:t>
            </a:r>
            <a:endParaRPr lang="en-GB" dirty="0"/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2667000" y="2895600"/>
            <a:ext cx="83820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3200400" y="3352800"/>
            <a:ext cx="83820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4191000" y="3276600"/>
            <a:ext cx="83820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3200400" y="3810000"/>
            <a:ext cx="609600" cy="6858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 flipH="1">
            <a:off x="2513014" y="3810000"/>
            <a:ext cx="384175" cy="5334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Oval 8"/>
          <p:cNvSpPr>
            <a:spLocks noChangeArrowheads="1"/>
          </p:cNvSpPr>
          <p:nvPr/>
        </p:nvSpPr>
        <p:spPr bwMode="auto">
          <a:xfrm>
            <a:off x="2133600" y="2286000"/>
            <a:ext cx="3505200" cy="29718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Oval 9"/>
          <p:cNvSpPr>
            <a:spLocks noChangeArrowheads="1"/>
          </p:cNvSpPr>
          <p:nvPr/>
        </p:nvSpPr>
        <p:spPr bwMode="auto">
          <a:xfrm>
            <a:off x="3962400" y="3810000"/>
            <a:ext cx="152400" cy="1524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Oval 10"/>
          <p:cNvSpPr>
            <a:spLocks noChangeArrowheads="1"/>
          </p:cNvSpPr>
          <p:nvPr/>
        </p:nvSpPr>
        <p:spPr bwMode="auto">
          <a:xfrm>
            <a:off x="3810000" y="2895600"/>
            <a:ext cx="152400" cy="1524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Oval 11"/>
          <p:cNvSpPr>
            <a:spLocks noChangeArrowheads="1"/>
          </p:cNvSpPr>
          <p:nvPr/>
        </p:nvSpPr>
        <p:spPr bwMode="auto">
          <a:xfrm>
            <a:off x="4495800" y="3505200"/>
            <a:ext cx="152400" cy="1524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Oval 12"/>
          <p:cNvSpPr>
            <a:spLocks noChangeArrowheads="1"/>
          </p:cNvSpPr>
          <p:nvPr/>
        </p:nvSpPr>
        <p:spPr bwMode="auto">
          <a:xfrm>
            <a:off x="2743200" y="3048000"/>
            <a:ext cx="152400" cy="1524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Oval 13"/>
          <p:cNvSpPr>
            <a:spLocks noChangeArrowheads="1"/>
          </p:cNvSpPr>
          <p:nvPr/>
        </p:nvSpPr>
        <p:spPr bwMode="auto">
          <a:xfrm>
            <a:off x="2971800" y="3505200"/>
            <a:ext cx="152400" cy="1524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Oval 14"/>
          <p:cNvSpPr>
            <a:spLocks noChangeArrowheads="1"/>
          </p:cNvSpPr>
          <p:nvPr/>
        </p:nvSpPr>
        <p:spPr bwMode="auto">
          <a:xfrm>
            <a:off x="3048000" y="4267200"/>
            <a:ext cx="152400" cy="1524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2743200" y="4038600"/>
            <a:ext cx="304800" cy="2286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2895600" y="3200400"/>
            <a:ext cx="76200" cy="3048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 flipV="1">
            <a:off x="2667000" y="3198814"/>
            <a:ext cx="76200" cy="917575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 flipH="1">
            <a:off x="3198814" y="4114800"/>
            <a:ext cx="231775" cy="1524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Line 19"/>
          <p:cNvSpPr>
            <a:spLocks noChangeShapeType="1"/>
          </p:cNvSpPr>
          <p:nvPr/>
        </p:nvSpPr>
        <p:spPr bwMode="auto">
          <a:xfrm flipH="1">
            <a:off x="3732214" y="2971800"/>
            <a:ext cx="79375" cy="3810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 flipH="1" flipV="1">
            <a:off x="3960814" y="2970214"/>
            <a:ext cx="536575" cy="307975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 flipH="1" flipV="1">
            <a:off x="3579814" y="3351214"/>
            <a:ext cx="384175" cy="460375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Line 22"/>
          <p:cNvSpPr>
            <a:spLocks noChangeShapeType="1"/>
          </p:cNvSpPr>
          <p:nvPr/>
        </p:nvSpPr>
        <p:spPr bwMode="auto">
          <a:xfrm flipH="1">
            <a:off x="3808414" y="3657600"/>
            <a:ext cx="688975" cy="8382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6" name="Line 23"/>
          <p:cNvSpPr>
            <a:spLocks noChangeShapeType="1"/>
          </p:cNvSpPr>
          <p:nvPr/>
        </p:nvSpPr>
        <p:spPr bwMode="auto">
          <a:xfrm flipH="1">
            <a:off x="3656014" y="3962400"/>
            <a:ext cx="307975" cy="3048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7" name="Line 24"/>
          <p:cNvSpPr>
            <a:spLocks noChangeShapeType="1"/>
          </p:cNvSpPr>
          <p:nvPr/>
        </p:nvSpPr>
        <p:spPr bwMode="auto">
          <a:xfrm flipH="1" flipV="1">
            <a:off x="2894014" y="3198814"/>
            <a:ext cx="612775" cy="155575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8" name="Line 25"/>
          <p:cNvSpPr>
            <a:spLocks noChangeShapeType="1"/>
          </p:cNvSpPr>
          <p:nvPr/>
        </p:nvSpPr>
        <p:spPr bwMode="auto">
          <a:xfrm flipV="1">
            <a:off x="2895600" y="2894014"/>
            <a:ext cx="304800" cy="231775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9" name="Line 26"/>
          <p:cNvSpPr>
            <a:spLocks noChangeShapeType="1"/>
          </p:cNvSpPr>
          <p:nvPr/>
        </p:nvSpPr>
        <p:spPr bwMode="auto">
          <a:xfrm flipH="1">
            <a:off x="3351214" y="2895600"/>
            <a:ext cx="460375" cy="9906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0" name="Line 27"/>
          <p:cNvSpPr>
            <a:spLocks noChangeShapeType="1"/>
          </p:cNvSpPr>
          <p:nvPr/>
        </p:nvSpPr>
        <p:spPr bwMode="auto">
          <a:xfrm>
            <a:off x="6934200" y="2895600"/>
            <a:ext cx="83820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>
            <a:off x="7467600" y="3352800"/>
            <a:ext cx="83820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2" name="Line 29"/>
          <p:cNvSpPr>
            <a:spLocks noChangeShapeType="1"/>
          </p:cNvSpPr>
          <p:nvPr/>
        </p:nvSpPr>
        <p:spPr bwMode="auto">
          <a:xfrm>
            <a:off x="8458200" y="3276600"/>
            <a:ext cx="83820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3" name="Line 30"/>
          <p:cNvSpPr>
            <a:spLocks noChangeShapeType="1"/>
          </p:cNvSpPr>
          <p:nvPr/>
        </p:nvSpPr>
        <p:spPr bwMode="auto">
          <a:xfrm>
            <a:off x="7467600" y="3810000"/>
            <a:ext cx="609600" cy="6858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4" name="Line 31"/>
          <p:cNvSpPr>
            <a:spLocks noChangeShapeType="1"/>
          </p:cNvSpPr>
          <p:nvPr/>
        </p:nvSpPr>
        <p:spPr bwMode="auto">
          <a:xfrm flipH="1">
            <a:off x="6780214" y="3810000"/>
            <a:ext cx="384175" cy="5334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5" name="Oval 32"/>
          <p:cNvSpPr>
            <a:spLocks noChangeArrowheads="1"/>
          </p:cNvSpPr>
          <p:nvPr/>
        </p:nvSpPr>
        <p:spPr bwMode="auto">
          <a:xfrm>
            <a:off x="6400800" y="2286000"/>
            <a:ext cx="3505200" cy="29718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Oval 33"/>
          <p:cNvSpPr>
            <a:spLocks noChangeArrowheads="1"/>
          </p:cNvSpPr>
          <p:nvPr/>
        </p:nvSpPr>
        <p:spPr bwMode="auto">
          <a:xfrm>
            <a:off x="8229600" y="3810000"/>
            <a:ext cx="152400" cy="1524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Oval 34"/>
          <p:cNvSpPr>
            <a:spLocks noChangeArrowheads="1"/>
          </p:cNvSpPr>
          <p:nvPr/>
        </p:nvSpPr>
        <p:spPr bwMode="auto">
          <a:xfrm>
            <a:off x="8077200" y="2895600"/>
            <a:ext cx="152400" cy="1524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Oval 35"/>
          <p:cNvSpPr>
            <a:spLocks noChangeArrowheads="1"/>
          </p:cNvSpPr>
          <p:nvPr/>
        </p:nvSpPr>
        <p:spPr bwMode="auto">
          <a:xfrm>
            <a:off x="8763000" y="3505200"/>
            <a:ext cx="152400" cy="1524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Oval 36"/>
          <p:cNvSpPr>
            <a:spLocks noChangeArrowheads="1"/>
          </p:cNvSpPr>
          <p:nvPr/>
        </p:nvSpPr>
        <p:spPr bwMode="auto">
          <a:xfrm>
            <a:off x="7010400" y="3048000"/>
            <a:ext cx="152400" cy="1524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Oval 37"/>
          <p:cNvSpPr>
            <a:spLocks noChangeArrowheads="1"/>
          </p:cNvSpPr>
          <p:nvPr/>
        </p:nvSpPr>
        <p:spPr bwMode="auto">
          <a:xfrm>
            <a:off x="7239000" y="3505200"/>
            <a:ext cx="152400" cy="1524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Oval 38"/>
          <p:cNvSpPr>
            <a:spLocks noChangeArrowheads="1"/>
          </p:cNvSpPr>
          <p:nvPr/>
        </p:nvSpPr>
        <p:spPr bwMode="auto">
          <a:xfrm>
            <a:off x="7315200" y="4267200"/>
            <a:ext cx="152400" cy="15240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2" name="Line 39"/>
          <p:cNvSpPr>
            <a:spLocks noChangeShapeType="1"/>
          </p:cNvSpPr>
          <p:nvPr/>
        </p:nvSpPr>
        <p:spPr bwMode="auto">
          <a:xfrm>
            <a:off x="7010400" y="4038600"/>
            <a:ext cx="304800" cy="2286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3" name="Line 40"/>
          <p:cNvSpPr>
            <a:spLocks noChangeShapeType="1"/>
          </p:cNvSpPr>
          <p:nvPr/>
        </p:nvSpPr>
        <p:spPr bwMode="auto">
          <a:xfrm>
            <a:off x="7162800" y="3200400"/>
            <a:ext cx="76200" cy="3048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4" name="Line 41"/>
          <p:cNvSpPr>
            <a:spLocks noChangeShapeType="1"/>
          </p:cNvSpPr>
          <p:nvPr/>
        </p:nvSpPr>
        <p:spPr bwMode="auto">
          <a:xfrm flipV="1">
            <a:off x="6934200" y="3198814"/>
            <a:ext cx="76200" cy="917575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5" name="Line 42"/>
          <p:cNvSpPr>
            <a:spLocks noChangeShapeType="1"/>
          </p:cNvSpPr>
          <p:nvPr/>
        </p:nvSpPr>
        <p:spPr bwMode="auto">
          <a:xfrm flipH="1">
            <a:off x="7466014" y="4114800"/>
            <a:ext cx="231775" cy="1524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6" name="Line 43"/>
          <p:cNvSpPr>
            <a:spLocks noChangeShapeType="1"/>
          </p:cNvSpPr>
          <p:nvPr/>
        </p:nvSpPr>
        <p:spPr bwMode="auto">
          <a:xfrm flipH="1">
            <a:off x="7999414" y="2971800"/>
            <a:ext cx="79375" cy="3810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7" name="Line 44"/>
          <p:cNvSpPr>
            <a:spLocks noChangeShapeType="1"/>
          </p:cNvSpPr>
          <p:nvPr/>
        </p:nvSpPr>
        <p:spPr bwMode="auto">
          <a:xfrm flipH="1" flipV="1">
            <a:off x="8228014" y="2970214"/>
            <a:ext cx="536575" cy="307975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8" name="Line 45"/>
          <p:cNvSpPr>
            <a:spLocks noChangeShapeType="1"/>
          </p:cNvSpPr>
          <p:nvPr/>
        </p:nvSpPr>
        <p:spPr bwMode="auto">
          <a:xfrm flipH="1" flipV="1">
            <a:off x="7847014" y="3351214"/>
            <a:ext cx="384175" cy="460375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9" name="Line 46"/>
          <p:cNvSpPr>
            <a:spLocks noChangeShapeType="1"/>
          </p:cNvSpPr>
          <p:nvPr/>
        </p:nvSpPr>
        <p:spPr bwMode="auto">
          <a:xfrm flipH="1">
            <a:off x="8075614" y="3657600"/>
            <a:ext cx="688975" cy="8382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0" name="Line 47"/>
          <p:cNvSpPr>
            <a:spLocks noChangeShapeType="1"/>
          </p:cNvSpPr>
          <p:nvPr/>
        </p:nvSpPr>
        <p:spPr bwMode="auto">
          <a:xfrm flipH="1">
            <a:off x="7923214" y="3962400"/>
            <a:ext cx="307975" cy="3048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1" name="Line 48"/>
          <p:cNvSpPr>
            <a:spLocks noChangeShapeType="1"/>
          </p:cNvSpPr>
          <p:nvPr/>
        </p:nvSpPr>
        <p:spPr bwMode="auto">
          <a:xfrm flipH="1" flipV="1">
            <a:off x="7161214" y="3198814"/>
            <a:ext cx="612775" cy="155575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2" name="Line 49"/>
          <p:cNvSpPr>
            <a:spLocks noChangeShapeType="1"/>
          </p:cNvSpPr>
          <p:nvPr/>
        </p:nvSpPr>
        <p:spPr bwMode="auto">
          <a:xfrm flipV="1">
            <a:off x="7162800" y="2894014"/>
            <a:ext cx="304800" cy="231775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3" name="Line 50"/>
          <p:cNvSpPr>
            <a:spLocks noChangeShapeType="1"/>
          </p:cNvSpPr>
          <p:nvPr/>
        </p:nvSpPr>
        <p:spPr bwMode="auto">
          <a:xfrm flipH="1">
            <a:off x="7618414" y="2895600"/>
            <a:ext cx="460375" cy="9906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4" name="Text Box 51"/>
          <p:cNvSpPr txBox="1">
            <a:spLocks noChangeArrowheads="1"/>
          </p:cNvSpPr>
          <p:nvPr/>
        </p:nvSpPr>
        <p:spPr bwMode="auto">
          <a:xfrm>
            <a:off x="2598738" y="1752601"/>
            <a:ext cx="2658398" cy="346891"/>
          </a:xfrm>
          <a:prstGeom prst="rect">
            <a:avLst/>
          </a:prstGeom>
          <a:noFill/>
          <a:ln w="38100">
            <a:solidFill>
              <a:srgbClr val="FFD5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solidFill>
                  <a:srgbClr val="000000"/>
                </a:solidFill>
                <a:latin typeface="Arial Narrow" pitchFamily="34" charset="0"/>
              </a:rPr>
              <a:t>One prefix per link (like IP)</a:t>
            </a:r>
          </a:p>
        </p:txBody>
      </p:sp>
      <p:sp>
        <p:nvSpPr>
          <p:cNvPr id="38965" name="Text Box 52"/>
          <p:cNvSpPr txBox="1">
            <a:spLocks noChangeArrowheads="1"/>
          </p:cNvSpPr>
          <p:nvPr/>
        </p:nvSpPr>
        <p:spPr bwMode="auto">
          <a:xfrm>
            <a:off x="6854826" y="1752601"/>
            <a:ext cx="2074905" cy="346891"/>
          </a:xfrm>
          <a:prstGeom prst="rect">
            <a:avLst/>
          </a:prstGeom>
          <a:noFill/>
          <a:ln w="57150">
            <a:solidFill>
              <a:srgbClr val="FFD5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solidFill>
                  <a:srgbClr val="000000"/>
                </a:solidFill>
                <a:latin typeface="Arial Narrow" pitchFamily="34" charset="0"/>
              </a:rPr>
              <a:t>One prefix per cloud</a:t>
            </a:r>
          </a:p>
        </p:txBody>
      </p:sp>
      <p:sp>
        <p:nvSpPr>
          <p:cNvPr id="38966" name="Text Box 53"/>
          <p:cNvSpPr txBox="1">
            <a:spLocks noChangeArrowheads="1"/>
          </p:cNvSpPr>
          <p:nvPr/>
        </p:nvSpPr>
        <p:spPr bwMode="auto">
          <a:xfrm>
            <a:off x="3524250" y="5410201"/>
            <a:ext cx="380530" cy="346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00"/>
                </a:solidFill>
                <a:latin typeface="Arial Narrow" pitchFamily="34" charset="0"/>
              </a:rPr>
              <a:t>2*</a:t>
            </a:r>
          </a:p>
        </p:txBody>
      </p:sp>
      <p:sp>
        <p:nvSpPr>
          <p:cNvPr id="38967" name="Text Box 54"/>
          <p:cNvSpPr txBox="1">
            <a:spLocks noChangeArrowheads="1"/>
          </p:cNvSpPr>
          <p:nvPr/>
        </p:nvSpPr>
        <p:spPr bwMode="auto">
          <a:xfrm>
            <a:off x="3371850" y="4343401"/>
            <a:ext cx="497550" cy="346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00"/>
                </a:solidFill>
                <a:latin typeface="Arial Narrow" pitchFamily="34" charset="0"/>
              </a:rPr>
              <a:t>25*</a:t>
            </a:r>
          </a:p>
        </p:txBody>
      </p:sp>
      <p:sp>
        <p:nvSpPr>
          <p:cNvPr id="38968" name="Text Box 55"/>
          <p:cNvSpPr txBox="1">
            <a:spLocks noChangeArrowheads="1"/>
          </p:cNvSpPr>
          <p:nvPr/>
        </p:nvSpPr>
        <p:spPr bwMode="auto">
          <a:xfrm>
            <a:off x="3524250" y="3352801"/>
            <a:ext cx="497550" cy="346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00"/>
                </a:solidFill>
                <a:latin typeface="Arial Narrow" pitchFamily="34" charset="0"/>
              </a:rPr>
              <a:t>28*</a:t>
            </a:r>
          </a:p>
        </p:txBody>
      </p:sp>
      <p:sp>
        <p:nvSpPr>
          <p:cNvPr id="38969" name="Text Box 56"/>
          <p:cNvSpPr txBox="1">
            <a:spLocks noChangeArrowheads="1"/>
          </p:cNvSpPr>
          <p:nvPr/>
        </p:nvSpPr>
        <p:spPr bwMode="auto">
          <a:xfrm>
            <a:off x="2514601" y="4038601"/>
            <a:ext cx="614569" cy="346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00"/>
                </a:solidFill>
                <a:latin typeface="Arial Narrow" pitchFamily="34" charset="0"/>
              </a:rPr>
              <a:t>292*</a:t>
            </a:r>
          </a:p>
        </p:txBody>
      </p:sp>
      <p:sp>
        <p:nvSpPr>
          <p:cNvPr id="38970" name="Text Box 57"/>
          <p:cNvSpPr txBox="1">
            <a:spLocks noChangeArrowheads="1"/>
          </p:cNvSpPr>
          <p:nvPr/>
        </p:nvSpPr>
        <p:spPr bwMode="auto">
          <a:xfrm>
            <a:off x="2895600" y="2498726"/>
            <a:ext cx="497550" cy="346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00"/>
                </a:solidFill>
                <a:latin typeface="Arial Narrow" pitchFamily="34" charset="0"/>
              </a:rPr>
              <a:t>22*</a:t>
            </a:r>
          </a:p>
        </p:txBody>
      </p:sp>
      <p:sp>
        <p:nvSpPr>
          <p:cNvPr id="38971" name="Text Box 58"/>
          <p:cNvSpPr txBox="1">
            <a:spLocks noChangeArrowheads="1"/>
          </p:cNvSpPr>
          <p:nvPr/>
        </p:nvSpPr>
        <p:spPr bwMode="auto">
          <a:xfrm>
            <a:off x="4616451" y="2879726"/>
            <a:ext cx="614569" cy="346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00"/>
                </a:solidFill>
                <a:latin typeface="Arial Narrow" pitchFamily="34" charset="0"/>
              </a:rPr>
              <a:t>293*</a:t>
            </a:r>
          </a:p>
        </p:txBody>
      </p:sp>
      <p:sp>
        <p:nvSpPr>
          <p:cNvPr id="38972" name="Line 59"/>
          <p:cNvSpPr>
            <a:spLocks noChangeShapeType="1"/>
          </p:cNvSpPr>
          <p:nvPr/>
        </p:nvSpPr>
        <p:spPr bwMode="auto">
          <a:xfrm flipH="1" flipV="1">
            <a:off x="3122614" y="3579814"/>
            <a:ext cx="155575" cy="307975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3" name="Line 60"/>
          <p:cNvSpPr>
            <a:spLocks noChangeShapeType="1"/>
          </p:cNvSpPr>
          <p:nvPr/>
        </p:nvSpPr>
        <p:spPr bwMode="auto">
          <a:xfrm flipH="1" flipV="1">
            <a:off x="7389814" y="3579814"/>
            <a:ext cx="155575" cy="307975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4" name="Rectangle 61"/>
          <p:cNvSpPr>
            <a:spLocks noChangeArrowheads="1"/>
          </p:cNvSpPr>
          <p:nvPr/>
        </p:nvSpPr>
        <p:spPr bwMode="auto">
          <a:xfrm>
            <a:off x="3352800" y="5410200"/>
            <a:ext cx="838200" cy="533400"/>
          </a:xfrm>
          <a:prstGeom prst="rect">
            <a:avLst/>
          </a:prstGeom>
          <a:noFill/>
          <a:ln w="2844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5" name="Text Box 62"/>
          <p:cNvSpPr txBox="1">
            <a:spLocks noChangeArrowheads="1"/>
          </p:cNvSpPr>
          <p:nvPr/>
        </p:nvSpPr>
        <p:spPr bwMode="auto">
          <a:xfrm>
            <a:off x="8021638" y="5410201"/>
            <a:ext cx="380530" cy="346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>
              <a:lnSpc>
                <a:spcPct val="82000"/>
              </a:lnSpc>
              <a:spcBef>
                <a:spcPts val="725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00"/>
                </a:solidFill>
                <a:latin typeface="Arial Narrow" pitchFamily="34" charset="0"/>
              </a:rPr>
              <a:t>2*</a:t>
            </a:r>
          </a:p>
        </p:txBody>
      </p:sp>
      <p:sp>
        <p:nvSpPr>
          <p:cNvPr id="38976" name="Rectangle 63"/>
          <p:cNvSpPr>
            <a:spLocks noChangeArrowheads="1"/>
          </p:cNvSpPr>
          <p:nvPr/>
        </p:nvSpPr>
        <p:spPr bwMode="auto">
          <a:xfrm>
            <a:off x="7848600" y="5410200"/>
            <a:ext cx="838200" cy="533400"/>
          </a:xfrm>
          <a:prstGeom prst="rect">
            <a:avLst/>
          </a:prstGeom>
          <a:noFill/>
          <a:ln w="2844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7" name="Line 64"/>
          <p:cNvSpPr>
            <a:spLocks noChangeShapeType="1"/>
          </p:cNvSpPr>
          <p:nvPr/>
        </p:nvSpPr>
        <p:spPr bwMode="auto">
          <a:xfrm>
            <a:off x="4267200" y="3276600"/>
            <a:ext cx="381000" cy="2286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8" name="Line 65"/>
          <p:cNvSpPr>
            <a:spLocks noChangeShapeType="1"/>
          </p:cNvSpPr>
          <p:nvPr/>
        </p:nvSpPr>
        <p:spPr bwMode="auto">
          <a:xfrm>
            <a:off x="8534400" y="3276600"/>
            <a:ext cx="381000" cy="228600"/>
          </a:xfrm>
          <a:prstGeom prst="line">
            <a:avLst/>
          </a:prstGeom>
          <a:noFill/>
          <a:ln w="12600">
            <a:solidFill>
              <a:srgbClr val="FF33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A97C7-182D-4A42-834C-B96E255E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D731-179C-4C37-BB0C-3679A5D77706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53309-810F-43AB-8A3F-DE10B1E4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C3EE68F-7F51-4A99-BF2F-EA323AAB8392}"/>
              </a:ext>
            </a:extLst>
          </p:cNvPr>
          <p:cNvCxnSpPr/>
          <p:nvPr/>
        </p:nvCxnSpPr>
        <p:spPr>
          <a:xfrm>
            <a:off x="6096000" y="0"/>
            <a:ext cx="0" cy="6356350"/>
          </a:xfrm>
          <a:prstGeom prst="line">
            <a:avLst/>
          </a:prstGeom>
          <a:ln w="57150"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3B3AD576-215C-A863-EE62-378132D6AD06}"/>
              </a:ext>
            </a:extLst>
          </p:cNvPr>
          <p:cNvSpPr txBox="1">
            <a:spLocks noChangeArrowheads="1"/>
          </p:cNvSpPr>
          <p:nvPr/>
        </p:nvSpPr>
        <p:spPr>
          <a:xfrm>
            <a:off x="6464807" y="371221"/>
            <a:ext cx="5300471" cy="1325563"/>
          </a:xfrm>
          <a:prstGeom prst="rect">
            <a:avLst/>
          </a:prstGeom>
        </p:spPr>
        <p:txBody>
          <a:bodyPr vert="horz" wrap="square" lIns="92160" tIns="46080" rIns="92160" bIns="46080" numCol="1" rtlCol="0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CLNP: zero configuration inside cloud</a:t>
            </a:r>
          </a:p>
        </p:txBody>
      </p:sp>
    </p:spTree>
    <p:extLst>
      <p:ext uri="{BB962C8B-B14F-4D97-AF65-F5344CB8AC3E}">
        <p14:creationId xmlns:p14="http://schemas.microsoft.com/office/powerpoint/2010/main" val="52972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0" grpId="0" animBg="1"/>
      <p:bldP spid="38941" grpId="0" animBg="1"/>
      <p:bldP spid="38942" grpId="0" animBg="1"/>
      <p:bldP spid="38943" grpId="0" animBg="1"/>
      <p:bldP spid="38944" grpId="0" animBg="1"/>
      <p:bldP spid="38945" grpId="0" animBg="1"/>
      <p:bldP spid="38946" grpId="0" animBg="1"/>
      <p:bldP spid="38947" grpId="0" animBg="1"/>
      <p:bldP spid="38948" grpId="0" animBg="1"/>
      <p:bldP spid="38949" grpId="0" animBg="1"/>
      <p:bldP spid="38950" grpId="0" animBg="1"/>
      <p:bldP spid="38951" grpId="0" animBg="1"/>
      <p:bldP spid="38952" grpId="0" animBg="1"/>
      <p:bldP spid="38953" grpId="0" animBg="1"/>
      <p:bldP spid="38954" grpId="0" animBg="1"/>
      <p:bldP spid="38955" grpId="0" animBg="1"/>
      <p:bldP spid="38956" grpId="0" animBg="1"/>
      <p:bldP spid="38957" grpId="0" animBg="1"/>
      <p:bldP spid="38958" grpId="0" animBg="1"/>
      <p:bldP spid="38959" grpId="0" animBg="1"/>
      <p:bldP spid="38960" grpId="0" animBg="1"/>
      <p:bldP spid="38961" grpId="0" animBg="1"/>
      <p:bldP spid="38962" grpId="0" animBg="1"/>
      <p:bldP spid="38963" grpId="0" animBg="1"/>
      <p:bldP spid="38965" grpId="0" animBg="1"/>
      <p:bldP spid="38973" grpId="0" animBg="1"/>
      <p:bldP spid="38975" grpId="0"/>
      <p:bldP spid="38976" grpId="0" animBg="1"/>
      <p:bldP spid="3897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 decision ever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1992…Internet could have adopted CLNP</a:t>
            </a:r>
          </a:p>
          <a:p>
            <a:r>
              <a:rPr lang="en-US" sz="2000" dirty="0"/>
              <a:t>Someone modified TCP to work on top of CLNP…and all Internet applications therefore would work with CLNP</a:t>
            </a:r>
          </a:p>
          <a:p>
            <a:r>
              <a:rPr lang="en-US" sz="2000" dirty="0"/>
              <a:t>Easier to move to a new layer 3 back then</a:t>
            </a:r>
          </a:p>
          <a:p>
            <a:pPr lvl="1"/>
            <a:r>
              <a:rPr lang="en-US" sz="1800" dirty="0"/>
              <a:t>Internet smaller</a:t>
            </a:r>
          </a:p>
          <a:p>
            <a:pPr lvl="1"/>
            <a:r>
              <a:rPr lang="en-US" sz="1800" dirty="0"/>
              <a:t>Not so mission critical</a:t>
            </a:r>
          </a:p>
          <a:p>
            <a:pPr lvl="1"/>
            <a:r>
              <a:rPr lang="en-US" sz="1800" dirty="0"/>
              <a:t>IP hadn’t yet (out of necessity) invented DHCP, NAT (explained soon), so CLNP gave understandable advantages</a:t>
            </a:r>
          </a:p>
          <a:p>
            <a:r>
              <a:rPr lang="en-US" sz="2000" dirty="0"/>
              <a:t>CLNP much cleaner than IP</a:t>
            </a:r>
          </a:p>
          <a:p>
            <a:pPr lvl="1"/>
            <a:r>
              <a:rPr lang="en-US" sz="1800" dirty="0"/>
              <a:t>“Level 1” (routing based on bottom 6 bytes of address) is cloud with flat address, and true layer 3 routing (hop count, best paths)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16295-D5A7-4479-BEAD-2E5C9B87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E893-1CB0-4D9E-9464-3BF37060EE61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5FFA2-377D-4ACD-AC4A-4DEDCEBE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209384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5931-ECB2-7A4A-C2A4-1B83BBB3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both Ethernet and 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E8D6-D16A-F9E2-6158-E964A185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that “Everyone knows”</a:t>
            </a:r>
          </a:p>
          <a:p>
            <a:pPr lvl="1"/>
            <a:r>
              <a:rPr lang="en-US" dirty="0"/>
              <a:t>IP is “layer 3”.  Ethernet is “layer 2”</a:t>
            </a:r>
          </a:p>
          <a:p>
            <a:r>
              <a:rPr lang="en-US" dirty="0"/>
              <a:t>What does it mean to be “layer 3” vs “layer 2”?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EF47-305B-8903-C9B0-0BDC3615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A54D-714B-4C42-8D8C-B78FEBC77258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642B-410A-54D7-7443-66EA18E6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EE45-F22E-C8A4-8213-9B03B1D1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2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7D04-1B90-4BF1-8652-9E94376A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given at the time not to adopt CLNP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22A5-F14D-41D4-B9F8-76143F5E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 would be ripping out the heart of the Internet and putting in a foreign thing”</a:t>
            </a:r>
          </a:p>
          <a:p>
            <a:r>
              <a:rPr lang="en-US" dirty="0"/>
              <a:t>“We don’t like the ISO layer 6”</a:t>
            </a:r>
          </a:p>
          <a:p>
            <a:r>
              <a:rPr lang="en-US" dirty="0"/>
              <a:t>“We’re not immediately out of IPv4 addresses, and I’m sure we could invent something way more brilliant”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4EBE2-CC27-4D98-96CC-9CC7DCC1A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37B2E-21A1-4093-9ED4-3EDCD358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8678-9295-4CDD-95DD-0C258EE7C678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EFF17-86A1-4CF5-94AF-58C302EE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356802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D1E3-9223-422B-837F-A880F423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55CC-4583-425C-9680-6AF40FBCF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do something new, and call it IPv6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9D0D0-5359-4CAD-91FF-44E52252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A54D-714B-4C42-8D8C-B78FEBC77258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5F3D-2AC4-4BC3-B01C-6C15AA90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57E5-6DC6-4913-A151-1A503320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884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AA24-2B29-4D47-8CB7-6EC9A8CB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A6BA-CE30-47A6-8A4A-611E00DE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Just a 16-byte version of IP, with 8 bytes for “prefix” and 8 bytes for “node ID on last link”</a:t>
            </a:r>
          </a:p>
          <a:p>
            <a:pPr lvl="1"/>
            <a:r>
              <a:rPr lang="en-US" sz="1800" dirty="0"/>
              <a:t>8 bytes on top is inconveniently small for administering addresses</a:t>
            </a:r>
          </a:p>
          <a:p>
            <a:pPr lvl="1"/>
            <a:r>
              <a:rPr lang="en-US" sz="1800" dirty="0"/>
              <a:t>8 bytes on bottom is way too much (e.g., with DHCP dynamically handing out addresses in a cloud, 4 bytes is fine)</a:t>
            </a:r>
          </a:p>
          <a:p>
            <a:pPr lvl="2"/>
            <a:r>
              <a:rPr lang="en-US" sz="1400" dirty="0"/>
              <a:t>Why not 6 bytes?  They thought at the time 8 byte UIDs would catch on</a:t>
            </a:r>
          </a:p>
          <a:p>
            <a:r>
              <a:rPr lang="en-US" sz="2000" dirty="0"/>
              <a:t>Technically inferior to CLNP!</a:t>
            </a:r>
          </a:p>
          <a:p>
            <a:pPr lvl="1"/>
            <a:r>
              <a:rPr lang="en-US" sz="1800" dirty="0"/>
              <a:t>IPv6 (like IPv4) needs a different prefix on every “link”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F70AC-FB6B-4003-9D08-8596ADC8F6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EB384-DF9B-4E5D-A493-59F37305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CBF3-8739-4300-A4E3-D5A148659BF7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748A1-5C97-4FF2-B41A-D4131265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278468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CD63-01DC-AB2C-37FD-77B84B4B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33" y="1434608"/>
            <a:ext cx="10515600" cy="3988784"/>
          </a:xfrm>
        </p:spPr>
        <p:txBody>
          <a:bodyPr/>
          <a:lstStyle/>
          <a:p>
            <a:r>
              <a:rPr lang="en-US" dirty="0"/>
              <a:t>Some good stuff that might not have happened if the industry had made the right decision</a:t>
            </a:r>
          </a:p>
        </p:txBody>
      </p:sp>
    </p:spTree>
    <p:extLst>
      <p:ext uri="{BB962C8B-B14F-4D97-AF65-F5344CB8AC3E}">
        <p14:creationId xmlns:p14="http://schemas.microsoft.com/office/powerpoint/2010/main" val="17609769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6E32-304E-576F-3B08-87A272A7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33" y="2431804"/>
            <a:ext cx="10515600" cy="1994392"/>
          </a:xfrm>
        </p:spPr>
        <p:txBody>
          <a:bodyPr/>
          <a:lstStyle/>
          <a:p>
            <a:r>
              <a:rPr lang="en-US" dirty="0"/>
              <a:t>DHCP (Dynamic Host Configuration Protocol)</a:t>
            </a:r>
          </a:p>
        </p:txBody>
      </p:sp>
    </p:spTree>
    <p:extLst>
      <p:ext uri="{BB962C8B-B14F-4D97-AF65-F5344CB8AC3E}">
        <p14:creationId xmlns:p14="http://schemas.microsoft.com/office/powerpoint/2010/main" val="29054294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F50D-B965-B4F5-6CAC-5F5FD8FA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</a:t>
            </a:r>
            <a:r>
              <a:rPr lang="en-US" dirty="0" err="1"/>
              <a:t>endnode</a:t>
            </a:r>
            <a:r>
              <a:rPr lang="en-US" dirty="0"/>
              <a:t> get a layer 3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5C49-34B8-7853-A81F-C4DAD1000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CLNP…stick Ethernet address into bottom 6 bytes</a:t>
            </a:r>
          </a:p>
          <a:p>
            <a:r>
              <a:rPr lang="en-US" dirty="0"/>
              <a:t>IP…configure</a:t>
            </a:r>
          </a:p>
          <a:p>
            <a:r>
              <a:rPr lang="en-US" dirty="0"/>
              <a:t>Then DHCP invented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7CCE-9410-287F-BF64-FB54FF17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A54D-714B-4C42-8D8C-B78FEBC77258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BCEC6-A626-8D9B-DB09-7F3A93D1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63952-0ED9-B55C-7CB1-12534AF0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1489-742B-49CE-2B76-4D7D66C5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5BBB"/>
                </a:solidFill>
              </a:rPr>
              <a:t>DHCP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A6EA3-664F-333E-120F-A7179CE2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4CD2-892A-4C26-B62B-A33B8251D0B4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9CE98-D2E7-61EE-5ECC-B4E5B589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6603A-D5BA-4157-660F-7BEA1D94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66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BEFC7-5E34-8FE9-11F9-A2F177B56D15}"/>
              </a:ext>
            </a:extLst>
          </p:cNvPr>
          <p:cNvSpPr txBox="1"/>
          <p:nvPr/>
        </p:nvSpPr>
        <p:spPr>
          <a:xfrm>
            <a:off x="3151632" y="4245864"/>
            <a:ext cx="1905000" cy="46166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DHCP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BFE11-D32C-20CB-1581-6E5107799406}"/>
              </a:ext>
            </a:extLst>
          </p:cNvPr>
          <p:cNvSpPr txBox="1"/>
          <p:nvPr/>
        </p:nvSpPr>
        <p:spPr>
          <a:xfrm>
            <a:off x="1627632" y="2493264"/>
            <a:ext cx="243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Pool of IP addresses on the “link”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A86034-2E4D-EB12-4252-778A8F9D831A}"/>
              </a:ext>
            </a:extLst>
          </p:cNvPr>
          <p:cNvCxnSpPr/>
          <p:nvPr/>
        </p:nvCxnSpPr>
        <p:spPr bwMode="auto">
          <a:xfrm>
            <a:off x="3304032" y="3636264"/>
            <a:ext cx="457200" cy="609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424E318-3DC4-1577-B572-5B2C06D77839}"/>
              </a:ext>
            </a:extLst>
          </p:cNvPr>
          <p:cNvSpPr/>
          <p:nvPr/>
        </p:nvSpPr>
        <p:spPr bwMode="auto">
          <a:xfrm>
            <a:off x="8409432" y="3102864"/>
            <a:ext cx="457200" cy="304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0A6623-4720-EF4B-AD28-560B9EEDA73D}"/>
              </a:ext>
            </a:extLst>
          </p:cNvPr>
          <p:cNvCxnSpPr/>
          <p:nvPr/>
        </p:nvCxnSpPr>
        <p:spPr bwMode="auto">
          <a:xfrm flipH="1">
            <a:off x="5285232" y="3331464"/>
            <a:ext cx="2819400" cy="914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8ECA4E-0E1E-9044-A459-69C036A8EC22}"/>
              </a:ext>
            </a:extLst>
          </p:cNvPr>
          <p:cNvSpPr txBox="1"/>
          <p:nvPr/>
        </p:nvSpPr>
        <p:spPr>
          <a:xfrm>
            <a:off x="4828032" y="2954065"/>
            <a:ext cx="3925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(broadcast) Find DHCP server</a:t>
            </a:r>
          </a:p>
          <a:p>
            <a:r>
              <a:rPr lang="en-US" dirty="0"/>
              <a:t>I need an IP address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AE45A1-98E9-8096-444E-2C9EEF7875D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09032" y="3864864"/>
            <a:ext cx="33528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CCC0A-73C8-5EF1-80F6-ABD5B0CE96C9}"/>
              </a:ext>
            </a:extLst>
          </p:cNvPr>
          <p:cNvSpPr txBox="1"/>
          <p:nvPr/>
        </p:nvSpPr>
        <p:spPr>
          <a:xfrm>
            <a:off x="6352032" y="4707529"/>
            <a:ext cx="37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have this IP address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B07CEB-06F9-693E-CDFB-1AE7308AD9EF}"/>
              </a:ext>
            </a:extLst>
          </p:cNvPr>
          <p:cNvSpPr/>
          <p:nvPr/>
        </p:nvSpPr>
        <p:spPr>
          <a:xfrm>
            <a:off x="85344" y="1584960"/>
            <a:ext cx="10948416" cy="4218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D738-03E3-D802-1B91-9E996AFD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357"/>
            <a:ext cx="10515600" cy="1325563"/>
          </a:xfrm>
        </p:spPr>
        <p:txBody>
          <a:bodyPr/>
          <a:lstStyle/>
          <a:p>
            <a:r>
              <a:rPr lang="en-US" dirty="0"/>
              <a:t>What’s cool about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20BC-5589-1B30-C0CB-D8ED74E9C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need 6 bytes for “address on link”</a:t>
            </a:r>
          </a:p>
          <a:p>
            <a:pPr lvl="1"/>
            <a:r>
              <a:rPr lang="en-US" dirty="0"/>
              <a:t>Addresses could be smaller, or top part could be bigger</a:t>
            </a:r>
          </a:p>
          <a:p>
            <a:r>
              <a:rPr lang="en-US" dirty="0"/>
              <a:t>Enhances privacy</a:t>
            </a:r>
          </a:p>
          <a:p>
            <a:r>
              <a:rPr lang="en-US" dirty="0"/>
              <a:t>Certainly DHCP could have been used with CLNP, but would anyone have thought of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5D99C-E0AF-189A-3B45-BB19CA6D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A54D-714B-4C42-8D8C-B78FEBC77258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F7D8-C7B3-DB5E-5FBE-4A167B18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F8D7-C306-BCF6-89D3-8E1A18A6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2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E-6A91-10A8-0C98-C1249F1C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33" y="2431804"/>
            <a:ext cx="10515600" cy="1994392"/>
          </a:xfrm>
        </p:spPr>
        <p:txBody>
          <a:bodyPr/>
          <a:lstStyle/>
          <a:p>
            <a:r>
              <a:rPr lang="en-US" dirty="0"/>
              <a:t>NAT 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0340687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113E4A6-3C3B-40EA-9B89-EC4A4F5B6F70}" type="slidenum">
              <a:rPr lang="en-US" smtClean="0"/>
              <a:pPr>
                <a:defRPr/>
              </a:pPr>
              <a:t>69</a:t>
            </a:fld>
            <a:endParaRPr lang="en-US" altLang="en-US" dirty="0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5416550" y="2978150"/>
            <a:ext cx="10541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5622926" y="3230564"/>
            <a:ext cx="785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NAT</a:t>
            </a:r>
          </a:p>
        </p:txBody>
      </p:sp>
      <p:sp>
        <p:nvSpPr>
          <p:cNvPr id="218117" name="Oval 5"/>
          <p:cNvSpPr>
            <a:spLocks noChangeArrowheads="1"/>
          </p:cNvSpPr>
          <p:nvPr/>
        </p:nvSpPr>
        <p:spPr bwMode="auto">
          <a:xfrm>
            <a:off x="152400" y="1905000"/>
            <a:ext cx="4559300" cy="335726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2879725" y="3001964"/>
            <a:ext cx="114133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Internet</a:t>
            </a:r>
          </a:p>
        </p:txBody>
      </p:sp>
      <p:sp>
        <p:nvSpPr>
          <p:cNvPr id="218119" name="Oval 7"/>
          <p:cNvSpPr>
            <a:spLocks noChangeArrowheads="1"/>
          </p:cNvSpPr>
          <p:nvPr/>
        </p:nvSpPr>
        <p:spPr bwMode="auto">
          <a:xfrm>
            <a:off x="7245350" y="2749550"/>
            <a:ext cx="1739900" cy="1739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 flipV="1">
            <a:off x="3810000" y="3352800"/>
            <a:ext cx="1752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>
            <a:off x="6248400" y="3429000"/>
            <a:ext cx="1447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8346963" y="3652493"/>
            <a:ext cx="339837" cy="4623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g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5622926" y="4068764"/>
            <a:ext cx="10862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F, H, K</a:t>
            </a:r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5492750" y="4044950"/>
            <a:ext cx="11303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6" name="Line 14"/>
          <p:cNvSpPr>
            <a:spLocks noChangeShapeType="1"/>
          </p:cNvSpPr>
          <p:nvPr/>
        </p:nvSpPr>
        <p:spPr bwMode="auto">
          <a:xfrm>
            <a:off x="5943600" y="38100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4514041" y="2204693"/>
            <a:ext cx="59253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dirty="0">
                <a:highlight>
                  <a:srgbClr val="FFFF00"/>
                </a:highlight>
              </a:rPr>
              <a:t>Make mapping g/K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3BD08-539C-4E53-97EC-6A95FBF44A24}"/>
              </a:ext>
            </a:extLst>
          </p:cNvPr>
          <p:cNvSpPr txBox="1"/>
          <p:nvPr/>
        </p:nvSpPr>
        <p:spPr>
          <a:xfrm>
            <a:off x="7143214" y="307181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97457-EBFF-42AC-8629-40783E865C1C}"/>
              </a:ext>
            </a:extLst>
          </p:cNvPr>
          <p:cNvSpPr txBox="1"/>
          <p:nvPr/>
        </p:nvSpPr>
        <p:spPr>
          <a:xfrm>
            <a:off x="685800" y="358363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39E209-8B1C-4437-82FA-4733B08B4E6D}"/>
              </a:ext>
            </a:extLst>
          </p:cNvPr>
          <p:cNvCxnSpPr/>
          <p:nvPr/>
        </p:nvCxnSpPr>
        <p:spPr bwMode="auto">
          <a:xfrm flipH="1">
            <a:off x="6057900" y="4953000"/>
            <a:ext cx="245898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6911EC-D3BC-4A4B-81E0-93871F1F0367}"/>
              </a:ext>
            </a:extLst>
          </p:cNvPr>
          <p:cNvSpPr txBox="1"/>
          <p:nvPr/>
        </p:nvSpPr>
        <p:spPr>
          <a:xfrm>
            <a:off x="6623050" y="449580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S=g, D=Z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B8150A-3E61-4702-B52A-A4FA0062355C}"/>
              </a:ext>
            </a:extLst>
          </p:cNvPr>
          <p:cNvCxnSpPr/>
          <p:nvPr/>
        </p:nvCxnSpPr>
        <p:spPr bwMode="auto">
          <a:xfrm flipH="1">
            <a:off x="3505200" y="5257800"/>
            <a:ext cx="245898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F96F75-6CF1-4391-BC2B-6DDB98AC7499}"/>
              </a:ext>
            </a:extLst>
          </p:cNvPr>
          <p:cNvSpPr txBox="1"/>
          <p:nvPr/>
        </p:nvSpPr>
        <p:spPr>
          <a:xfrm>
            <a:off x="4191000" y="4724400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S=K</a:t>
            </a:r>
            <a:r>
              <a:rPr lang="en-US" dirty="0"/>
              <a:t>, D=Z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4C82B9-77A3-4EDA-9244-E3B240AA5419}"/>
              </a:ext>
            </a:extLst>
          </p:cNvPr>
          <p:cNvCxnSpPr/>
          <p:nvPr/>
        </p:nvCxnSpPr>
        <p:spPr bwMode="auto">
          <a:xfrm flipH="1">
            <a:off x="3352800" y="5832129"/>
            <a:ext cx="245898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1FD70A-764D-41E7-91E9-8783EE07324B}"/>
              </a:ext>
            </a:extLst>
          </p:cNvPr>
          <p:cNvSpPr txBox="1"/>
          <p:nvPr/>
        </p:nvSpPr>
        <p:spPr>
          <a:xfrm>
            <a:off x="4038600" y="5298729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S=Z, D=K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5B37F0-F54F-4C53-B704-5ECFC9DDA3CE}"/>
              </a:ext>
            </a:extLst>
          </p:cNvPr>
          <p:cNvCxnSpPr/>
          <p:nvPr/>
        </p:nvCxnSpPr>
        <p:spPr bwMode="auto">
          <a:xfrm flipH="1">
            <a:off x="6151619" y="6172200"/>
            <a:ext cx="245898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B0692F-1C22-4670-BD8F-08903F1B41C3}"/>
              </a:ext>
            </a:extLst>
          </p:cNvPr>
          <p:cNvSpPr txBox="1"/>
          <p:nvPr/>
        </p:nvSpPr>
        <p:spPr>
          <a:xfrm>
            <a:off x="6837419" y="563880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S=Z, </a:t>
            </a:r>
            <a:r>
              <a:rPr lang="en-US" dirty="0">
                <a:highlight>
                  <a:srgbClr val="FFFF00"/>
                </a:highlight>
              </a:rPr>
              <a:t>D=g</a:t>
            </a:r>
          </a:p>
        </p:txBody>
      </p:sp>
    </p:spTree>
    <p:extLst>
      <p:ext uri="{BB962C8B-B14F-4D97-AF65-F5344CB8AC3E}">
        <p14:creationId xmlns:p14="http://schemas.microsoft.com/office/powerpoint/2010/main" val="289747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7" grpId="0"/>
      <p:bldP spid="11" grpId="0"/>
      <p:bldP spid="28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first we need to review network “layers”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67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in all network books</a:t>
            </a:r>
          </a:p>
          <a:p>
            <a:r>
              <a:rPr lang="en-US" dirty="0"/>
              <a:t>ISO credited with naming the layers</a:t>
            </a:r>
          </a:p>
          <a:p>
            <a:r>
              <a:rPr lang="en-US" dirty="0"/>
              <a:t>It’s just a way of thinking about networks…actual implementations subdivide for more layers, or combine layers, or do “layer violation” where one layer looks at the headers of other layers</a:t>
            </a:r>
          </a:p>
          <a:p>
            <a:r>
              <a:rPr lang="en-US" dirty="0"/>
              <a:t>What’s important for this talk, though…</a:t>
            </a:r>
          </a:p>
          <a:p>
            <a:pPr lvl="1"/>
            <a:r>
              <a:rPr lang="en-US" dirty="0"/>
              <a:t>Layer 1: physical layer – send a stream of bits to a neighbor</a:t>
            </a:r>
          </a:p>
          <a:p>
            <a:pPr lvl="1"/>
            <a:r>
              <a:rPr lang="en-US" dirty="0"/>
              <a:t>Layer 2: use layer 1’s stream of bits, and mark the beginning and end of a packet, maybe a checksum.  Send a packet to a </a:t>
            </a:r>
            <a:r>
              <a:rPr lang="en-US" u="sng" dirty="0"/>
              <a:t>neighbor</a:t>
            </a:r>
          </a:p>
          <a:p>
            <a:pPr lvl="1"/>
            <a:r>
              <a:rPr lang="en-US" dirty="0"/>
              <a:t>Layer 3: have routers/switches forward packets from link to link to deliver a packet from a source to a destination across a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992D9-C7A0-48B3-867A-6680B857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E0D-6681-4D44-BF8B-58E951856AE4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0DB61-3C74-4E54-8989-2F069644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6258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743B-72DE-AD9F-BA2D-5DAB7009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cool about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ADAAC-ABF9-C82E-3A4C-4B8AAFD1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way to talk to a node inside unless it talks first</a:t>
            </a:r>
          </a:p>
          <a:p>
            <a:r>
              <a:rPr lang="en-US" dirty="0"/>
              <a:t>Certainly could have worked with CLNP, but would anyone have thought of it (since global addresses were plentiful)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4FD90-4B6C-9B65-01B1-103DB803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A54D-714B-4C42-8D8C-B78FEBC77258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FCC-4E6B-D2D3-B53A-F3B9040A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0C0DA-5E52-F16D-3C7C-86A99663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38A-1E0C-4532-9E46-882C561A9B4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11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F034-7391-4743-AA5B-A780AF00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33" y="2930402"/>
            <a:ext cx="10515600" cy="99719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3806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layer is “Ethernet”?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was intended to be layer 2</a:t>
            </a:r>
          </a:p>
          <a:p>
            <a:r>
              <a:rPr lang="en-US" dirty="0"/>
              <a:t>Layer 2: just between neighbors – not forwarded</a:t>
            </a:r>
          </a:p>
          <a:p>
            <a:r>
              <a:rPr lang="en-US" dirty="0"/>
              <a:t>But we are forwarding Ethernet packets – how did that happen?</a:t>
            </a:r>
          </a:p>
          <a:p>
            <a:r>
              <a:rPr lang="en-US" dirty="0"/>
              <a:t>Bridges/routers/switches all forward packets between links…so (I claim) all should </a:t>
            </a:r>
            <a:r>
              <a:rPr lang="en-US"/>
              <a:t>be considered layer </a:t>
            </a:r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365C6-3EDB-4EBF-B2B3-679B1690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408F-8426-42FA-8B20-CE9BF3B63FAF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DDEC4-F07A-4673-81CD-33ADC33D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272563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then…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 was the designer of layer 3 of DECnet</a:t>
            </a:r>
          </a:p>
          <a:p>
            <a:pPr lvl="1"/>
            <a:r>
              <a:rPr lang="en-US" sz="2400" dirty="0"/>
              <a:t>the routing protocol I designed for </a:t>
            </a:r>
            <a:r>
              <a:rPr lang="en-US" sz="2400" dirty="0" err="1"/>
              <a:t>DECnet</a:t>
            </a:r>
            <a:r>
              <a:rPr lang="en-US" sz="2400" dirty="0"/>
              <a:t> can work with any layer 3 protocol, and is still widely deployed for routing IP</a:t>
            </a:r>
          </a:p>
          <a:p>
            <a:pPr lvl="1"/>
            <a:r>
              <a:rPr lang="en-US" sz="2400" dirty="0"/>
              <a:t>ISO adopted it, and called it IS-IS</a:t>
            </a:r>
          </a:p>
          <a:p>
            <a:pPr lvl="1"/>
            <a:r>
              <a:rPr lang="en-US" dirty="0"/>
              <a:t>IETF pretty much copied it, making it more complicated, and called “their thing” OSPF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36000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EE5C2-2464-48B7-8787-26558A5B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D21B-A243-43CA-B32E-19FBC56E8227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5F560-454F-48B4-833B-8F5D1EFB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 Perlman</a:t>
            </a:r>
          </a:p>
        </p:txBody>
      </p:sp>
    </p:spTree>
    <p:extLst>
      <p:ext uri="{BB962C8B-B14F-4D97-AF65-F5344CB8AC3E}">
        <p14:creationId xmlns:p14="http://schemas.microsoft.com/office/powerpoint/2010/main" val="227602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49499</TotalTime>
  <Words>3461</Words>
  <Application>Microsoft Office PowerPoint</Application>
  <PresentationFormat>Widescreen</PresentationFormat>
  <Paragraphs>678</Paragraphs>
  <Slides>71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Layer 2-3 Myths, Missteps, and Mysteries</vt:lpstr>
      <vt:lpstr>Plug for my books</vt:lpstr>
      <vt:lpstr>Understanding Network Protocols</vt:lpstr>
      <vt:lpstr>Network Protocols</vt:lpstr>
      <vt:lpstr>Layers 2 and 3 Stuff</vt:lpstr>
      <vt:lpstr>Why do we need both Ethernet and IP?</vt:lpstr>
      <vt:lpstr>So, first we need to review network “layers”</vt:lpstr>
      <vt:lpstr>What layer is “Ethernet”?</vt:lpstr>
      <vt:lpstr>Back then…</vt:lpstr>
      <vt:lpstr>Parameters</vt:lpstr>
      <vt:lpstr>I hate computers</vt:lpstr>
      <vt:lpstr>What’s a routing algorithm?</vt:lpstr>
      <vt:lpstr>Forwarding Table</vt:lpstr>
      <vt:lpstr>Link State Routing</vt:lpstr>
      <vt:lpstr>PowerPoint Presentation</vt:lpstr>
      <vt:lpstr>PowerPoint Presentation</vt:lpstr>
      <vt:lpstr>PowerPoint Presentation</vt:lpstr>
      <vt:lpstr>PowerPoint Presentation</vt:lpstr>
      <vt:lpstr>How to flood LSPs</vt:lpstr>
      <vt:lpstr>Comparing sequence numbers</vt:lpstr>
      <vt:lpstr>What happens if things get into bad states?</vt:lpstr>
      <vt:lpstr>ARPANET algorithm</vt:lpstr>
      <vt:lpstr>ARPANET Disaster</vt:lpstr>
      <vt:lpstr>ARPANET disaster</vt:lpstr>
      <vt:lpstr>What now?</vt:lpstr>
      <vt:lpstr>My first paper</vt:lpstr>
      <vt:lpstr>Back to history</vt:lpstr>
      <vt:lpstr>Original Ethernet: A way for a bunch of nodes to share the same wire</vt:lpstr>
      <vt:lpstr>CSMA/CD</vt:lpstr>
      <vt:lpstr>Ethernet Addresses</vt:lpstr>
      <vt:lpstr>I saw Ethernet as a new type of link</vt:lpstr>
      <vt:lpstr>PowerPoint Presentation</vt:lpstr>
      <vt:lpstr>But Ethernet was a link in a network, not a network</vt:lpstr>
      <vt:lpstr>Ethernet packet</vt:lpstr>
      <vt:lpstr>Layer 3 Packet</vt:lpstr>
      <vt:lpstr>It’s easy to confuse Ethernet with layer 3</vt:lpstr>
      <vt:lpstr>How Ethernet evolved from CSMA/CD to spanning tree</vt:lpstr>
      <vt:lpstr>Problem Statement (from about 1983)</vt:lpstr>
      <vt:lpstr>The basic concept</vt:lpstr>
      <vt:lpstr>What to do about loops?</vt:lpstr>
      <vt:lpstr>PowerPoint Presentation</vt:lpstr>
      <vt:lpstr>PowerPoint Presentation</vt:lpstr>
      <vt:lpstr>PowerPoint Presentation</vt:lpstr>
      <vt:lpstr>“Everyone knows”</vt:lpstr>
      <vt:lpstr>Saga of spanning tree algorithm</vt:lpstr>
      <vt:lpstr>Algorhyme</vt:lpstr>
      <vt:lpstr>Bother with spanning tree?</vt:lpstr>
      <vt:lpstr>First Bridge Sold</vt:lpstr>
      <vt:lpstr>Why spanning tree Ethernet is a kludge</vt:lpstr>
      <vt:lpstr>Why was bridging so popular?</vt:lpstr>
      <vt:lpstr>Why do we need both Ethernet and IP?</vt:lpstr>
      <vt:lpstr>Why not get rid of Ethernet and use only IP?</vt:lpstr>
      <vt:lpstr>What’s wrong with IP?</vt:lpstr>
      <vt:lpstr>IP: Each Link Different Address Block</vt:lpstr>
      <vt:lpstr>Layer 3 doesn’t have to work that way!</vt:lpstr>
      <vt:lpstr>CLNP</vt:lpstr>
      <vt:lpstr>PowerPoint Presentation</vt:lpstr>
      <vt:lpstr>With IP</vt:lpstr>
      <vt:lpstr>Worst decision ever</vt:lpstr>
      <vt:lpstr>Reasons given at the time not to adopt CLNP</vt:lpstr>
      <vt:lpstr>Decision</vt:lpstr>
      <vt:lpstr>IPv6</vt:lpstr>
      <vt:lpstr>Some good stuff that might not have happened if the industry had made the right decision</vt:lpstr>
      <vt:lpstr>DHCP (Dynamic Host Configuration Protocol)</vt:lpstr>
      <vt:lpstr>How does an endnode get a layer 3 address?</vt:lpstr>
      <vt:lpstr>DHCP</vt:lpstr>
      <vt:lpstr>What’s cool about DHCP</vt:lpstr>
      <vt:lpstr>NAT (Network Address Translation)</vt:lpstr>
      <vt:lpstr>PowerPoint Presentation</vt:lpstr>
      <vt:lpstr>What’s cool about NAT</vt:lpstr>
      <vt:lpstr>Thank you!</vt:lpstr>
    </vt:vector>
  </TitlesOfParts>
  <Company>Dell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Perlman, Radia</dc:creator>
  <cp:lastModifiedBy>Perlman, Radia</cp:lastModifiedBy>
  <cp:revision>24</cp:revision>
  <dcterms:created xsi:type="dcterms:W3CDTF">2022-10-06T10:15:48Z</dcterms:created>
  <dcterms:modified xsi:type="dcterms:W3CDTF">2024-12-03T22:19:00Z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2022-10-06T10:17:08Z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b51094d9-ba39-4606-96ea-872efe620f86</vt:lpwstr>
  </property>
  <property fmtid="{D5CDD505-2E9C-101B-9397-08002B2CF9AE}" pid="8" name="MSIP_Label_dad3be33-4108-4738-9e07-d8656a181486_ContentBits">
    <vt:lpwstr>0</vt:lpwstr>
  </property>
</Properties>
</file>