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1096" r:id="rId3"/>
    <p:sldId id="1091" r:id="rId4"/>
    <p:sldId id="1092" r:id="rId5"/>
    <p:sldId id="1093" r:id="rId6"/>
    <p:sldId id="1095" r:id="rId7"/>
    <p:sldId id="1112" r:id="rId8"/>
    <p:sldId id="1107" r:id="rId9"/>
    <p:sldId id="1084" r:id="rId10"/>
    <p:sldId id="1086" r:id="rId11"/>
    <p:sldId id="1113" r:id="rId12"/>
    <p:sldId id="1108" r:id="rId13"/>
    <p:sldId id="1110" r:id="rId14"/>
    <p:sldId id="1109" r:id="rId15"/>
    <p:sldId id="1111" r:id="rId16"/>
    <p:sldId id="1102" r:id="rId17"/>
    <p:sldId id="1104" r:id="rId18"/>
    <p:sldId id="1105" r:id="rId19"/>
    <p:sldId id="1099" r:id="rId20"/>
    <p:sldId id="1100" r:id="rId21"/>
    <p:sldId id="1106" r:id="rId22"/>
    <p:sldId id="1114" r:id="rId23"/>
    <p:sldId id="1115" r:id="rId24"/>
    <p:sldId id="1047" r:id="rId25"/>
    <p:sldId id="1048" r:id="rId26"/>
    <p:sldId id="1049" r:id="rId27"/>
    <p:sldId id="1050" r:id="rId28"/>
    <p:sldId id="1052" r:id="rId29"/>
    <p:sldId id="1053" r:id="rId30"/>
    <p:sldId id="1055" r:id="rId31"/>
    <p:sldId id="1056" r:id="rId32"/>
    <p:sldId id="1057" r:id="rId33"/>
    <p:sldId id="1058" r:id="rId34"/>
    <p:sldId id="1059" r:id="rId35"/>
    <p:sldId id="1060" r:id="rId36"/>
    <p:sldId id="1061" r:id="rId37"/>
    <p:sldId id="1117" r:id="rId38"/>
    <p:sldId id="1120" r:id="rId39"/>
    <p:sldId id="1122" r:id="rId40"/>
    <p:sldId id="1119" r:id="rId41"/>
    <p:sldId id="1088" r:id="rId42"/>
    <p:sldId id="1089" r:id="rId43"/>
    <p:sldId id="1090" r:id="rId44"/>
    <p:sldId id="1121" r:id="rId45"/>
    <p:sldId id="1123" r:id="rId46"/>
    <p:sldId id="1097" r:id="rId47"/>
    <p:sldId id="1073" r:id="rId48"/>
    <p:sldId id="1074" r:id="rId49"/>
    <p:sldId id="1075" r:id="rId50"/>
    <p:sldId id="1076" r:id="rId51"/>
    <p:sldId id="1078" r:id="rId5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E9EC"/>
    <a:srgbClr val="D60093"/>
    <a:srgbClr val="0000FF"/>
    <a:srgbClr val="333399"/>
    <a:srgbClr val="FFCCCC"/>
    <a:srgbClr val="99CCFF"/>
    <a:srgbClr val="00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22" autoAdjust="0"/>
    <p:restoredTop sz="80028" autoAdjust="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fld id="{8E3A0081-7913-1543-8EB0-3ACA61D3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3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fld id="{29E27AF2-2F30-A940-B0F3-840A072272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9" tIns="48582" rIns="97159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44457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9557B8-BFD2-824E-9FE1-EFCF840D4D8F}" type="slidenum">
              <a:rPr lang="en-US" sz="1000" b="0">
                <a:latin typeface="Times New Roman" charset="0"/>
              </a:rPr>
              <a:pPr/>
              <a:t>17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4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9557B8-BFD2-824E-9FE1-EFCF840D4D8F}" type="slidenum">
              <a:rPr lang="en-US" sz="1000" b="0">
                <a:latin typeface="Times New Roman" charset="0"/>
              </a:rPr>
              <a:pPr/>
              <a:t>18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0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FCE56A-48E8-564A-AA95-8738A4DCA801}" type="slidenum">
              <a:rPr lang="en-US" sz="1000" b="0">
                <a:latin typeface="Times New Roman" charset="0"/>
              </a:rPr>
              <a:pPr/>
              <a:t>19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5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23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079FDE-E1F4-BE46-AF8C-73AA44D5C29D}" type="slidenum">
              <a:rPr lang="en-US" sz="1000" b="0">
                <a:latin typeface="Times New Roman" charset="0"/>
              </a:rPr>
              <a:pPr/>
              <a:t>24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71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34AE5D-80AC-0C40-9D01-EB14B46BF504}" type="slidenum">
              <a:rPr lang="en-US" sz="1000" b="0">
                <a:latin typeface="Times New Roman" charset="0"/>
              </a:rPr>
              <a:pPr/>
              <a:t>25</a:t>
            </a:fld>
            <a:endParaRPr lang="en-US" sz="1000" b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6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A6A228-8F33-6549-8CFC-4E3D5E0523E1}" type="slidenum">
              <a:rPr lang="en-US" sz="1000" b="0">
                <a:latin typeface="Times New Roman" charset="0"/>
              </a:rPr>
              <a:pPr/>
              <a:t>26</a:t>
            </a:fld>
            <a:endParaRPr lang="en-US" sz="10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6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C3D84-E2DD-4B79-A1C8-A9D3FC0ED5B7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98092DF7-A984-7346-AF9E-626B8A228F4E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9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616076-2752-0F49-90FA-B3517E65C249}" type="slidenum">
              <a:rPr lang="en-US" sz="1000" b="0">
                <a:latin typeface="Times New Roman" charset="0"/>
              </a:rPr>
              <a:pPr/>
              <a:t>29</a:t>
            </a:fld>
            <a:endParaRPr lang="en-US" sz="10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7D648-E089-5849-BD21-BB5F695DC749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44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7B49A97-C424-FC4E-8584-4184E68A3994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429" y="4563070"/>
            <a:ext cx="5428343" cy="433387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87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95BDB8-2D08-1C47-818E-B137E35EDD50}" type="slidenum">
              <a:rPr lang="en-US" sz="1000" b="0">
                <a:latin typeface="Times New Roman" charset="0"/>
              </a:rPr>
              <a:pPr/>
              <a:t>31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FDDAAF4E-6B44-734C-9696-0EF6E52D06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75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1326D188-B039-F747-A678-076D4C7128A5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7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F0002CED-A34F-0748-B37D-70AD5C191FA9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4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722556-90D5-9547-9FC2-FC0DE0373337}" type="slidenum">
              <a:rPr lang="en-US" sz="1000" b="0">
                <a:latin typeface="Times New Roman" charset="0"/>
              </a:rPr>
              <a:pPr/>
              <a:t>35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2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2AC860-FDF7-5F42-BD23-8628F72C28D8}" type="slidenum">
              <a:rPr lang="en-US" sz="1000" b="0">
                <a:latin typeface="Times New Roman" charset="0"/>
              </a:rPr>
              <a:pPr/>
              <a:t>36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83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38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9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D6FB3-4C03-1B46-B8BF-4FD6090D22B4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5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10709-43A8-BE43-8A53-D449ECC68F8C}" type="slidenum">
              <a:rPr lang="en-US"/>
              <a:pPr/>
              <a:t>42</a:t>
            </a:fld>
            <a:endParaRPr lang="en-US"/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0924-8E57-4339-987A-853EA4011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4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1FDA-0465-3649-9758-EB68BF17F98B}" type="slidenum">
              <a:rPr lang="en-US"/>
              <a:pPr/>
              <a:t>43</a:t>
            </a:fld>
            <a:endParaRPr 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35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44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8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4B4C3-AD41-4741-ADE0-03E00E8B554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9557B8-BFD2-824E-9FE1-EFCF840D4D8F}" type="slidenum">
              <a:rPr lang="en-US" sz="1000" b="0">
                <a:latin typeface="Times New Roman" charset="0"/>
              </a:rPr>
              <a:pPr/>
              <a:t>11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9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12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D4C56-8CA4-0740-A968-2EE63126C50F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D4C56-8CA4-0740-A968-2EE63126C50F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1688E-3F28-CD4F-A8E5-4DE4C380A17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9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98500" y="75565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2" name="Line 10"/>
          <p:cNvSpPr>
            <a:spLocks noChangeShapeType="1"/>
          </p:cNvSpPr>
          <p:nvPr userDrawn="1"/>
        </p:nvSpPr>
        <p:spPr bwMode="auto">
          <a:xfrm>
            <a:off x="444500" y="3005138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3FE706-B21F-114E-8808-5DBE0296B0E8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C8815A-B8E5-8A4F-B8B8-69B5FF478331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27201CC6-B576-4B4A-A2F8-7086DFF45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1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7318">
              <a:lnSpc>
                <a:spcPts val="842"/>
              </a:lnSpc>
              <a:spcBef>
                <a:spcPts val="37"/>
              </a:spcBef>
            </a:pPr>
            <a:fld id="{81D60167-4931-47E6-BA6A-407CBD079E47}" type="slidenum">
              <a:rPr lang="en-US" spc="-3" smtClean="0"/>
              <a:pPr marL="17318">
                <a:lnSpc>
                  <a:spcPts val="842"/>
                </a:lnSpc>
                <a:spcBef>
                  <a:spcPts val="37"/>
                </a:spcBef>
              </a:pPr>
              <a:t>‹#›</a:t>
            </a:fld>
            <a:endParaRPr lang="en-US" spc="-3" dirty="0"/>
          </a:p>
        </p:txBody>
      </p:sp>
    </p:spTree>
    <p:extLst>
      <p:ext uri="{BB962C8B-B14F-4D97-AF65-F5344CB8AC3E}">
        <p14:creationId xmlns:p14="http://schemas.microsoft.com/office/powerpoint/2010/main" val="12811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fld id="{36C0DA32-C36E-2D4B-8581-9FEBA8A803B3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9" name="Picture 15" descr="CSELogo_4COnly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870825" y="249238"/>
            <a:ext cx="904875" cy="955675"/>
          </a:xfrm>
          <a:prstGeom prst="rect">
            <a:avLst/>
          </a:prstGeom>
          <a:noFill/>
        </p:spPr>
      </p:pic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63663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pitchFamily="82" charset="2"/>
        <a:buChar char="u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46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47" Type="http://schemas.openxmlformats.org/officeDocument/2006/relationships/tags" Target="../tags/tag67.xml"/><Relationship Id="rId63" Type="http://schemas.openxmlformats.org/officeDocument/2006/relationships/tags" Target="../tags/tag83.xml"/><Relationship Id="rId68" Type="http://schemas.openxmlformats.org/officeDocument/2006/relationships/tags" Target="../tags/tag88.xml"/><Relationship Id="rId84" Type="http://schemas.openxmlformats.org/officeDocument/2006/relationships/tags" Target="../tags/tag104.xml"/><Relationship Id="rId89" Type="http://schemas.openxmlformats.org/officeDocument/2006/relationships/tags" Target="../tags/tag109.xml"/><Relationship Id="rId16" Type="http://schemas.openxmlformats.org/officeDocument/2006/relationships/tags" Target="../tags/tag36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53" Type="http://schemas.openxmlformats.org/officeDocument/2006/relationships/tags" Target="../tags/tag73.xml"/><Relationship Id="rId58" Type="http://schemas.openxmlformats.org/officeDocument/2006/relationships/tags" Target="../tags/tag78.xml"/><Relationship Id="rId74" Type="http://schemas.openxmlformats.org/officeDocument/2006/relationships/tags" Target="../tags/tag94.xml"/><Relationship Id="rId79" Type="http://schemas.openxmlformats.org/officeDocument/2006/relationships/tags" Target="../tags/tag99.xml"/><Relationship Id="rId5" Type="http://schemas.openxmlformats.org/officeDocument/2006/relationships/tags" Target="../tags/tag25.xml"/><Relationship Id="rId90" Type="http://schemas.openxmlformats.org/officeDocument/2006/relationships/tags" Target="../tags/tag110.xml"/><Relationship Id="rId95" Type="http://schemas.openxmlformats.org/officeDocument/2006/relationships/tags" Target="../tags/tag115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43" Type="http://schemas.openxmlformats.org/officeDocument/2006/relationships/tags" Target="../tags/tag63.xml"/><Relationship Id="rId48" Type="http://schemas.openxmlformats.org/officeDocument/2006/relationships/tags" Target="../tags/tag68.xml"/><Relationship Id="rId64" Type="http://schemas.openxmlformats.org/officeDocument/2006/relationships/tags" Target="../tags/tag84.xml"/><Relationship Id="rId69" Type="http://schemas.openxmlformats.org/officeDocument/2006/relationships/tags" Target="../tags/tag89.xml"/><Relationship Id="rId80" Type="http://schemas.openxmlformats.org/officeDocument/2006/relationships/tags" Target="../tags/tag100.xml"/><Relationship Id="rId85" Type="http://schemas.openxmlformats.org/officeDocument/2006/relationships/tags" Target="../tags/tag105.xml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46" Type="http://schemas.openxmlformats.org/officeDocument/2006/relationships/tags" Target="../tags/tag66.xml"/><Relationship Id="rId59" Type="http://schemas.openxmlformats.org/officeDocument/2006/relationships/tags" Target="../tags/tag79.xml"/><Relationship Id="rId67" Type="http://schemas.openxmlformats.org/officeDocument/2006/relationships/tags" Target="../tags/tag87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54" Type="http://schemas.openxmlformats.org/officeDocument/2006/relationships/tags" Target="../tags/tag74.xml"/><Relationship Id="rId62" Type="http://schemas.openxmlformats.org/officeDocument/2006/relationships/tags" Target="../tags/tag82.xml"/><Relationship Id="rId70" Type="http://schemas.openxmlformats.org/officeDocument/2006/relationships/tags" Target="../tags/tag90.xml"/><Relationship Id="rId75" Type="http://schemas.openxmlformats.org/officeDocument/2006/relationships/tags" Target="../tags/tag95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91" Type="http://schemas.openxmlformats.org/officeDocument/2006/relationships/tags" Target="../tags/tag111.xml"/><Relationship Id="rId96" Type="http://schemas.openxmlformats.org/officeDocument/2006/relationships/tags" Target="../tags/tag11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49" Type="http://schemas.openxmlformats.org/officeDocument/2006/relationships/tags" Target="../tags/tag69.xml"/><Relationship Id="rId57" Type="http://schemas.openxmlformats.org/officeDocument/2006/relationships/tags" Target="../tags/tag7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44" Type="http://schemas.openxmlformats.org/officeDocument/2006/relationships/tags" Target="../tags/tag64.xml"/><Relationship Id="rId52" Type="http://schemas.openxmlformats.org/officeDocument/2006/relationships/tags" Target="../tags/tag72.xml"/><Relationship Id="rId60" Type="http://schemas.openxmlformats.org/officeDocument/2006/relationships/tags" Target="../tags/tag80.xml"/><Relationship Id="rId65" Type="http://schemas.openxmlformats.org/officeDocument/2006/relationships/tags" Target="../tags/tag85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81" Type="http://schemas.openxmlformats.org/officeDocument/2006/relationships/tags" Target="../tags/tag101.xml"/><Relationship Id="rId86" Type="http://schemas.openxmlformats.org/officeDocument/2006/relationships/tags" Target="../tags/tag106.xml"/><Relationship Id="rId94" Type="http://schemas.openxmlformats.org/officeDocument/2006/relationships/tags" Target="../tags/tag114.xml"/><Relationship Id="rId99" Type="http://schemas.openxmlformats.org/officeDocument/2006/relationships/notesSlide" Target="../notesSlides/notesSlide1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tags" Target="../tags/tag5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1787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CS 118: </a:t>
            </a:r>
            <a:r>
              <a:rPr lang="en-US" dirty="0" smtClean="0"/>
              <a:t>Computer Networks</a:t>
            </a:r>
          </a:p>
          <a:p>
            <a:pPr algn="r"/>
            <a:r>
              <a:rPr lang="en-US" dirty="0" smtClean="0"/>
              <a:t>George Varghese</a:t>
            </a:r>
          </a:p>
          <a:p>
            <a:pPr algn="r"/>
            <a:r>
              <a:rPr lang="en-US" dirty="0" smtClean="0"/>
              <a:t>(some slides from Alex </a:t>
            </a:r>
            <a:r>
              <a:rPr lang="en-US" dirty="0" err="1" smtClean="0"/>
              <a:t>Snoeren</a:t>
            </a:r>
            <a:r>
              <a:rPr lang="en-US" dirty="0" smtClean="0"/>
              <a:t>)          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7202" y="858287"/>
            <a:ext cx="8361524" cy="177294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Last Lecture: Putting it Together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/>
              <a:t>E</a:t>
            </a:r>
            <a:r>
              <a:rPr lang="en-US" sz="3600" dirty="0" smtClean="0"/>
              <a:t>ncapsulation via </a:t>
            </a:r>
            <a:r>
              <a:rPr lang="en-US" sz="3600" dirty="0"/>
              <a:t>H</a:t>
            </a:r>
            <a:r>
              <a:rPr lang="en-US" sz="3600" dirty="0" smtClean="0"/>
              <a:t>eaders</a:t>
            </a:r>
            <a:endParaRPr lang="en-US" sz="3600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Typical Web packet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Notice that layers add overhead</a:t>
            </a:r>
          </a:p>
          <a:p>
            <a:pPr lvl="1"/>
            <a:r>
              <a:rPr lang="en-US"/>
              <a:t>Space (headers), effective bandwidth</a:t>
            </a:r>
          </a:p>
          <a:p>
            <a:pPr lvl="1"/>
            <a:r>
              <a:rPr lang="en-US"/>
              <a:t>Time (processing headers, “peeling the onion”), latency</a:t>
            </a:r>
          </a:p>
        </p:txBody>
      </p:sp>
      <p:sp>
        <p:nvSpPr>
          <p:cNvPr id="11315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8088" y="2381250"/>
            <a:ext cx="84137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800" b="0"/>
              <a:t>IP Hdr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50432" y="2381250"/>
            <a:ext cx="2287587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Payload (Web object)</a:t>
            </a:r>
          </a:p>
        </p:txBody>
      </p:sp>
      <p:sp>
        <p:nvSpPr>
          <p:cNvPr id="113152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8567" y="2381250"/>
            <a:ext cx="989013" cy="376238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TCP Hdr</a:t>
            </a:r>
          </a:p>
        </p:txBody>
      </p:sp>
      <p:sp>
        <p:nvSpPr>
          <p:cNvPr id="113152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3618" y="2381250"/>
            <a:ext cx="1122363" cy="3762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HTTP Hdr</a:t>
            </a:r>
          </a:p>
        </p:txBody>
      </p:sp>
      <p:sp>
        <p:nvSpPr>
          <p:cNvPr id="113152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3300" y="2381250"/>
            <a:ext cx="1458913" cy="3762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b="0">
                <a:solidFill>
                  <a:schemeClr val="accent2"/>
                </a:solidFill>
              </a:rPr>
              <a:t>Ethernet Hdr</a:t>
            </a:r>
          </a:p>
        </p:txBody>
      </p:sp>
      <p:sp>
        <p:nvSpPr>
          <p:cNvPr id="113152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989013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153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7825319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153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8775" y="3124200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Start of packet</a:t>
            </a:r>
          </a:p>
        </p:txBody>
      </p:sp>
      <p:sp>
        <p:nvSpPr>
          <p:cNvPr id="113153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04482" y="3133725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b="0"/>
              <a:t>End of packet</a:t>
            </a:r>
          </a:p>
        </p:txBody>
      </p:sp>
      <p:sp>
        <p:nvSpPr>
          <p:cNvPr id="1131533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01738" y="275907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datalink</a:t>
            </a:r>
          </a:p>
        </p:txBody>
      </p:sp>
      <p:sp>
        <p:nvSpPr>
          <p:cNvPr id="1131534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60613" y="2743200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1131535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276600" y="2743200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transport</a:t>
            </a:r>
          </a:p>
        </p:txBody>
      </p:sp>
      <p:sp>
        <p:nvSpPr>
          <p:cNvPr id="1131536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0281" y="2759075"/>
            <a:ext cx="1239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9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 the course we went bottom up from physical to transport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Lets now review top down just as we started in first lecture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From DNS down to the physical layer, but by now we’ve learned a lot</a:t>
            </a:r>
            <a:endParaRPr lang="en-US" dirty="0" smtClean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8499" y="755650"/>
            <a:ext cx="8126413" cy="178051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3600" dirty="0" smtClean="0"/>
              <a:t>DNS Review: From user friendly names to IP addresses</a:t>
            </a:r>
            <a:endParaRPr lang="en-US" sz="3600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Whats in a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7" y="3836870"/>
            <a:ext cx="4339848" cy="27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DNS </a:t>
            </a:r>
            <a:r>
              <a:rPr lang="en-US" sz="4800" dirty="0" smtClean="0"/>
              <a:t>Abstraction</a:t>
            </a:r>
            <a:endParaRPr lang="en-US" sz="4800" dirty="0" smtClean="0"/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780662" y="1569098"/>
            <a:ext cx="7094376" cy="1108788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 dirty="0"/>
              <a:t>Host at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cis.poly.edu </a:t>
            </a:r>
            <a:r>
              <a:rPr lang="en-US" sz="2400" dirty="0"/>
              <a:t>wants IP address 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gaia.cs.umass.edu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7983" y="3189285"/>
            <a:ext cx="3525834" cy="1298573"/>
            <a:chOff x="2838" y="2178"/>
            <a:chExt cx="2221" cy="818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3490" y="2608"/>
              <a:ext cx="156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 dirty="0" smtClean="0">
                  <a:latin typeface="Comic Sans MS" charset="0"/>
                </a:rPr>
                <a:t>Ask local </a:t>
              </a:r>
              <a:r>
                <a:rPr lang="en-US" sz="1800" b="0" dirty="0">
                  <a:latin typeface="Comic Sans MS" charset="0"/>
                </a:rPr>
                <a:t>DNS server</a:t>
              </a:r>
              <a:endParaRPr lang="en-US" sz="2400" b="0" dirty="0">
                <a:latin typeface="Times New Roman" charset="0"/>
              </a:endParaRPr>
            </a:p>
            <a:p>
              <a:pPr eaLnBrk="0" hangingPunct="0"/>
              <a:r>
                <a:rPr lang="en-US" sz="1600" dirty="0"/>
                <a:t>dns.poly.edu</a:t>
              </a:r>
              <a:endParaRPr lang="en-US" sz="1600" b="0" dirty="0">
                <a:latin typeface="Times New Roman" charset="0"/>
              </a:endParaRPr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13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3703508" y="239213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DNS </a:t>
            </a:r>
            <a:r>
              <a:rPr lang="en-US" sz="3600" dirty="0" smtClean="0"/>
              <a:t>Mechanisms in Reality</a:t>
            </a:r>
            <a:endParaRPr lang="en-US" sz="3600" dirty="0" smtClean="0"/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/>
              <a:t>Host at </a:t>
            </a:r>
            <a:r>
              <a:rPr lang="en-US" sz="2400">
                <a:latin typeface="Courier" charset="0"/>
                <a:ea typeface="Courier" charset="0"/>
                <a:cs typeface="Courier" charset="0"/>
              </a:rPr>
              <a:t>cis.poly.edu </a:t>
            </a:r>
            <a:r>
              <a:rPr lang="en-US" sz="2400"/>
              <a:t>wants IP address for </a:t>
            </a:r>
            <a:r>
              <a:rPr lang="en-US" sz="2400">
                <a:latin typeface="Courier" charset="0"/>
                <a:ea typeface="Courier" charset="0"/>
                <a:cs typeface="Courier" charset="0"/>
              </a:rPr>
              <a:t>gaia.cs.umass.edu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1593850" y="5271293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 dirty="0">
                <a:latin typeface="Comic Sans MS" charset="0"/>
              </a:rPr>
              <a:t>requesting host</a:t>
            </a:r>
            <a:endParaRPr lang="en-US" sz="2400" b="0" dirty="0">
              <a:latin typeface="Times New Roman" charset="0"/>
            </a:endParaRPr>
          </a:p>
          <a:p>
            <a:pPr eaLnBrk="0" hangingPunct="0"/>
            <a:r>
              <a:rPr lang="en-US" sz="1600" dirty="0" err="1"/>
              <a:t>cis.poly.edu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1225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5243026" y="1621240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charset="0"/>
              </a:rPr>
              <a:t>root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charset="0"/>
                </a:rPr>
                <a:t>local DNS server</a:t>
              </a:r>
              <a:endParaRPr lang="en-US" sz="2400" b="0">
                <a:latin typeface="Times New Roman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sz="2400" b="0">
              <a:latin typeface="Times New Roman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charset="0"/>
              </a:rPr>
              <a:t>authoritative DNS server</a:t>
            </a:r>
            <a:endParaRPr lang="en-US" sz="2400" b="0">
              <a:latin typeface="Times New Roman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charset="0"/>
              </a:rPr>
              <a:t>TLD DNS server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14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9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Transport Layer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onn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3" y="3743018"/>
            <a:ext cx="2963965" cy="2220113"/>
          </a:xfrm>
          <a:prstGeom prst="rect">
            <a:avLst/>
          </a:prstGeom>
        </p:spPr>
      </p:pic>
      <p:sp>
        <p:nvSpPr>
          <p:cNvPr id="8" name="object 25"/>
          <p:cNvSpPr/>
          <p:nvPr/>
        </p:nvSpPr>
        <p:spPr>
          <a:xfrm>
            <a:off x="3972542" y="3967224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3" y="152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9" name="object 26"/>
          <p:cNvSpPr/>
          <p:nvPr/>
        </p:nvSpPr>
        <p:spPr>
          <a:xfrm>
            <a:off x="4076297" y="4070977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2" y="44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27"/>
          <p:cNvSpPr/>
          <p:nvPr/>
        </p:nvSpPr>
        <p:spPr>
          <a:xfrm>
            <a:off x="4056217" y="4050897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0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28"/>
          <p:cNvSpPr/>
          <p:nvPr/>
        </p:nvSpPr>
        <p:spPr>
          <a:xfrm>
            <a:off x="6841371" y="3994483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395"/>
                </a:moveTo>
                <a:lnTo>
                  <a:pt x="255598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2" name="object 29"/>
          <p:cNvSpPr/>
          <p:nvPr/>
        </p:nvSpPr>
        <p:spPr>
          <a:xfrm>
            <a:off x="7015643" y="3975492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53"/>
                </a:moveTo>
                <a:lnTo>
                  <a:pt x="4178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30"/>
          <p:cNvSpPr/>
          <p:nvPr/>
        </p:nvSpPr>
        <p:spPr>
          <a:xfrm>
            <a:off x="6990074" y="3973918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62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graphicFrame>
        <p:nvGraphicFramePr>
          <p:cNvPr id="16" name="object 76"/>
          <p:cNvGraphicFramePr>
            <a:graphicFrameLocks noGrp="1"/>
          </p:cNvGraphicFramePr>
          <p:nvPr/>
        </p:nvGraphicFramePr>
        <p:xfrm>
          <a:off x="4114189" y="4001288"/>
          <a:ext cx="2725388" cy="25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830"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15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6-8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15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2-5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480"/>
                        </a:lnSpc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i="1" spc="22" baseline="-19323" dirty="0">
                          <a:latin typeface="Arial"/>
                          <a:cs typeface="Arial"/>
                        </a:rPr>
                        <a:t>1</a:t>
                      </a:r>
                      <a:endParaRPr sz="1200" baseline="-1932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80"/>
          <p:cNvSpPr txBox="1"/>
          <p:nvPr/>
        </p:nvSpPr>
        <p:spPr>
          <a:xfrm>
            <a:off x="7766977" y="3851083"/>
            <a:ext cx="8464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2000" i="1" spc="7" dirty="0" smtClean="0">
                <a:latin typeface="Arial"/>
                <a:cs typeface="Arial"/>
              </a:rPr>
              <a:t>(TCP)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81"/>
          <p:cNvSpPr txBox="1"/>
          <p:nvPr/>
        </p:nvSpPr>
        <p:spPr>
          <a:xfrm>
            <a:off x="3533560" y="3782924"/>
            <a:ext cx="166860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Write (m) to connection</a:t>
            </a:r>
            <a:r>
              <a:rPr sz="886" i="1" spc="-20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queue</a:t>
            </a:r>
            <a:endParaRPr sz="886">
              <a:latin typeface="Arial"/>
              <a:cs typeface="Arial"/>
            </a:endParaRPr>
          </a:p>
        </p:txBody>
      </p:sp>
      <p:sp>
        <p:nvSpPr>
          <p:cNvPr id="19" name="object 82"/>
          <p:cNvSpPr txBox="1"/>
          <p:nvPr/>
        </p:nvSpPr>
        <p:spPr>
          <a:xfrm>
            <a:off x="6975993" y="3782924"/>
            <a:ext cx="50828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Read</a:t>
            </a:r>
            <a:r>
              <a:rPr sz="886" i="1" spc="-58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(m)</a:t>
            </a:r>
            <a:endParaRPr sz="88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5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2794000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Freeform 5"/>
          <p:cNvSpPr>
            <a:spLocks/>
          </p:cNvSpPr>
          <p:nvPr/>
        </p:nvSpPr>
        <p:spPr bwMode="auto">
          <a:xfrm>
            <a:off x="2794000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Freeform 6"/>
          <p:cNvSpPr>
            <a:spLocks/>
          </p:cNvSpPr>
          <p:nvPr/>
        </p:nvSpPr>
        <p:spPr bwMode="auto">
          <a:xfrm>
            <a:off x="3927475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Freeform 7"/>
          <p:cNvSpPr>
            <a:spLocks/>
          </p:cNvSpPr>
          <p:nvPr/>
        </p:nvSpPr>
        <p:spPr bwMode="auto">
          <a:xfrm>
            <a:off x="3927475" y="5092700"/>
            <a:ext cx="938213" cy="238125"/>
          </a:xfrm>
          <a:custGeom>
            <a:avLst/>
            <a:gdLst>
              <a:gd name="T0" fmla="*/ 591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Freeform 8"/>
          <p:cNvSpPr>
            <a:spLocks/>
          </p:cNvSpPr>
          <p:nvPr/>
        </p:nvSpPr>
        <p:spPr bwMode="auto">
          <a:xfrm>
            <a:off x="5207000" y="5092700"/>
            <a:ext cx="938213" cy="238125"/>
          </a:xfrm>
          <a:custGeom>
            <a:avLst/>
            <a:gdLst>
              <a:gd name="T0" fmla="*/ 588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588 w 591"/>
              <a:gd name="T13" fmla="*/ 150 h 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1"/>
              <a:gd name="T22" fmla="*/ 0 h 150"/>
              <a:gd name="T23" fmla="*/ 591 w 591"/>
              <a:gd name="T24" fmla="*/ 150 h 1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lnTo>
                  <a:pt x="588" y="15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1" name="Freeform 9"/>
          <p:cNvSpPr>
            <a:spLocks/>
          </p:cNvSpPr>
          <p:nvPr/>
        </p:nvSpPr>
        <p:spPr bwMode="auto">
          <a:xfrm>
            <a:off x="5207000" y="5092700"/>
            <a:ext cx="938213" cy="238125"/>
          </a:xfrm>
          <a:custGeom>
            <a:avLst/>
            <a:gdLst>
              <a:gd name="T0" fmla="*/ 588 w 591"/>
              <a:gd name="T1" fmla="*/ 150 h 150"/>
              <a:gd name="T2" fmla="*/ 591 w 591"/>
              <a:gd name="T3" fmla="*/ 0 h 150"/>
              <a:gd name="T4" fmla="*/ 0 w 591"/>
              <a:gd name="T5" fmla="*/ 0 h 150"/>
              <a:gd name="T6" fmla="*/ 0 w 591"/>
              <a:gd name="T7" fmla="*/ 150 h 150"/>
              <a:gd name="T8" fmla="*/ 591 w 591"/>
              <a:gd name="T9" fmla="*/ 150 h 150"/>
              <a:gd name="T10" fmla="*/ 591 w 5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557338" y="2436813"/>
            <a:ext cx="175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Application 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306763" y="3143250"/>
            <a:ext cx="192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W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489325" y="3143250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rite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306763" y="3387725"/>
            <a:ext cx="485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bytes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246313" y="4038600"/>
            <a:ext cx="40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TCP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958975" y="4362450"/>
            <a:ext cx="1050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Send buffer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886075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1447800" y="2260600"/>
            <a:ext cx="1931988" cy="620713"/>
          </a:xfrm>
          <a:custGeom>
            <a:avLst/>
            <a:gdLst>
              <a:gd name="T0" fmla="*/ 606 w 1217"/>
              <a:gd name="T1" fmla="*/ 391 h 391"/>
              <a:gd name="T2" fmla="*/ 687 w 1217"/>
              <a:gd name="T3" fmla="*/ 391 h 391"/>
              <a:gd name="T4" fmla="*/ 771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09 w 1217"/>
              <a:gd name="T11" fmla="*/ 341 h 391"/>
              <a:gd name="T12" fmla="*/ 1075 w 1217"/>
              <a:gd name="T13" fmla="*/ 318 h 391"/>
              <a:gd name="T14" fmla="*/ 1132 w 1217"/>
              <a:gd name="T15" fmla="*/ 295 h 391"/>
              <a:gd name="T16" fmla="*/ 1178 w 1217"/>
              <a:gd name="T17" fmla="*/ 264 h 391"/>
              <a:gd name="T18" fmla="*/ 1205 w 1217"/>
              <a:gd name="T19" fmla="*/ 234 h 391"/>
              <a:gd name="T20" fmla="*/ 1217 w 1217"/>
              <a:gd name="T21" fmla="*/ 199 h 391"/>
              <a:gd name="T22" fmla="*/ 1205 w 1217"/>
              <a:gd name="T23" fmla="*/ 165 h 391"/>
              <a:gd name="T24" fmla="*/ 1178 w 1217"/>
              <a:gd name="T25" fmla="*/ 134 h 391"/>
              <a:gd name="T26" fmla="*/ 1132 w 1217"/>
              <a:gd name="T27" fmla="*/ 103 h 391"/>
              <a:gd name="T28" fmla="*/ 1075 w 1217"/>
              <a:gd name="T29" fmla="*/ 76 h 391"/>
              <a:gd name="T30" fmla="*/ 1009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1 w 1217"/>
              <a:gd name="T37" fmla="*/ 11 h 391"/>
              <a:gd name="T38" fmla="*/ 687 w 1217"/>
              <a:gd name="T39" fmla="*/ 3 h 391"/>
              <a:gd name="T40" fmla="*/ 606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0 w 1217"/>
              <a:gd name="T55" fmla="*/ 103 h 391"/>
              <a:gd name="T56" fmla="*/ 38 w 1217"/>
              <a:gd name="T57" fmla="*/ 134 h 391"/>
              <a:gd name="T58" fmla="*/ 11 w 1217"/>
              <a:gd name="T59" fmla="*/ 165 h 391"/>
              <a:gd name="T60" fmla="*/ 0 w 1217"/>
              <a:gd name="T61" fmla="*/ 199 h 391"/>
              <a:gd name="T62" fmla="*/ 11 w 1217"/>
              <a:gd name="T63" fmla="*/ 234 h 391"/>
              <a:gd name="T64" fmla="*/ 38 w 1217"/>
              <a:gd name="T65" fmla="*/ 264 h 391"/>
              <a:gd name="T66" fmla="*/ 80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6 w 1217"/>
              <a:gd name="T81" fmla="*/ 391 h 391"/>
              <a:gd name="T82" fmla="*/ 606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7"/>
              <a:gd name="T127" fmla="*/ 0 h 391"/>
              <a:gd name="T128" fmla="*/ 1217 w 1217"/>
              <a:gd name="T129" fmla="*/ 391 h 3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7" h="391">
                <a:moveTo>
                  <a:pt x="606" y="391"/>
                </a:moveTo>
                <a:lnTo>
                  <a:pt x="687" y="391"/>
                </a:lnTo>
                <a:lnTo>
                  <a:pt x="771" y="383"/>
                </a:lnTo>
                <a:lnTo>
                  <a:pt x="852" y="372"/>
                </a:lnTo>
                <a:lnTo>
                  <a:pt x="933" y="360"/>
                </a:lnTo>
                <a:lnTo>
                  <a:pt x="1009" y="341"/>
                </a:lnTo>
                <a:lnTo>
                  <a:pt x="1075" y="318"/>
                </a:lnTo>
                <a:lnTo>
                  <a:pt x="1132" y="295"/>
                </a:lnTo>
                <a:lnTo>
                  <a:pt x="1178" y="264"/>
                </a:lnTo>
                <a:lnTo>
                  <a:pt x="1205" y="234"/>
                </a:lnTo>
                <a:lnTo>
                  <a:pt x="1217" y="199"/>
                </a:lnTo>
                <a:lnTo>
                  <a:pt x="1205" y="165"/>
                </a:lnTo>
                <a:lnTo>
                  <a:pt x="1178" y="134"/>
                </a:lnTo>
                <a:lnTo>
                  <a:pt x="1132" y="103"/>
                </a:lnTo>
                <a:lnTo>
                  <a:pt x="1075" y="76"/>
                </a:lnTo>
                <a:lnTo>
                  <a:pt x="1009" y="57"/>
                </a:lnTo>
                <a:lnTo>
                  <a:pt x="933" y="38"/>
                </a:lnTo>
                <a:lnTo>
                  <a:pt x="852" y="23"/>
                </a:lnTo>
                <a:lnTo>
                  <a:pt x="771" y="11"/>
                </a:lnTo>
                <a:lnTo>
                  <a:pt x="687" y="3"/>
                </a:lnTo>
                <a:lnTo>
                  <a:pt x="606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0" y="103"/>
                </a:lnTo>
                <a:lnTo>
                  <a:pt x="38" y="134"/>
                </a:lnTo>
                <a:lnTo>
                  <a:pt x="11" y="165"/>
                </a:lnTo>
                <a:lnTo>
                  <a:pt x="0" y="199"/>
                </a:lnTo>
                <a:lnTo>
                  <a:pt x="11" y="234"/>
                </a:lnTo>
                <a:lnTo>
                  <a:pt x="38" y="264"/>
                </a:lnTo>
                <a:lnTo>
                  <a:pt x="80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6" y="3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0" name="Freeform 18"/>
          <p:cNvSpPr>
            <a:spLocks/>
          </p:cNvSpPr>
          <p:nvPr/>
        </p:nvSpPr>
        <p:spPr bwMode="auto">
          <a:xfrm>
            <a:off x="2538413" y="2973388"/>
            <a:ext cx="414337" cy="152400"/>
          </a:xfrm>
          <a:custGeom>
            <a:avLst/>
            <a:gdLst>
              <a:gd name="T0" fmla="*/ 261 w 261"/>
              <a:gd name="T1" fmla="*/ 92 h 96"/>
              <a:gd name="T2" fmla="*/ 261 w 261"/>
              <a:gd name="T3" fmla="*/ 0 h 96"/>
              <a:gd name="T4" fmla="*/ 0 w 261"/>
              <a:gd name="T5" fmla="*/ 0 h 96"/>
              <a:gd name="T6" fmla="*/ 0 w 261"/>
              <a:gd name="T7" fmla="*/ 96 h 96"/>
              <a:gd name="T8" fmla="*/ 261 w 261"/>
              <a:gd name="T9" fmla="*/ 96 h 96"/>
              <a:gd name="T10" fmla="*/ 261 w 26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"/>
              <a:gd name="T19" fmla="*/ 0 h 96"/>
              <a:gd name="T20" fmla="*/ 261 w 26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" h="96">
                <a:moveTo>
                  <a:pt x="261" y="92"/>
                </a:moveTo>
                <a:lnTo>
                  <a:pt x="261" y="0"/>
                </a:lnTo>
                <a:lnTo>
                  <a:pt x="0" y="0"/>
                </a:lnTo>
                <a:lnTo>
                  <a:pt x="0" y="96"/>
                </a:lnTo>
                <a:lnTo>
                  <a:pt x="26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1" name="Freeform 19"/>
          <p:cNvSpPr>
            <a:spLocks/>
          </p:cNvSpPr>
          <p:nvPr/>
        </p:nvSpPr>
        <p:spPr bwMode="auto">
          <a:xfrm>
            <a:off x="2538413" y="3722688"/>
            <a:ext cx="285750" cy="152400"/>
          </a:xfrm>
          <a:custGeom>
            <a:avLst/>
            <a:gdLst>
              <a:gd name="T0" fmla="*/ 180 w 180"/>
              <a:gd name="T1" fmla="*/ 96 h 96"/>
              <a:gd name="T2" fmla="*/ 180 w 180"/>
              <a:gd name="T3" fmla="*/ 0 h 96"/>
              <a:gd name="T4" fmla="*/ 0 w 180"/>
              <a:gd name="T5" fmla="*/ 0 h 96"/>
              <a:gd name="T6" fmla="*/ 0 w 180"/>
              <a:gd name="T7" fmla="*/ 96 h 96"/>
              <a:gd name="T8" fmla="*/ 180 w 180"/>
              <a:gd name="T9" fmla="*/ 96 h 96"/>
              <a:gd name="T10" fmla="*/ 180 w 180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96"/>
              <a:gd name="T20" fmla="*/ 180 w 180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96">
                <a:moveTo>
                  <a:pt x="180" y="96"/>
                </a:moveTo>
                <a:lnTo>
                  <a:pt x="180" y="0"/>
                </a:lnTo>
                <a:lnTo>
                  <a:pt x="0" y="0"/>
                </a:lnTo>
                <a:lnTo>
                  <a:pt x="0" y="96"/>
                </a:lnTo>
                <a:lnTo>
                  <a:pt x="180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2" name="Freeform 20"/>
          <p:cNvSpPr>
            <a:spLocks/>
          </p:cNvSpPr>
          <p:nvPr/>
        </p:nvSpPr>
        <p:spPr bwMode="auto">
          <a:xfrm>
            <a:off x="6638925" y="3722688"/>
            <a:ext cx="287338" cy="152400"/>
          </a:xfrm>
          <a:custGeom>
            <a:avLst/>
            <a:gdLst>
              <a:gd name="T0" fmla="*/ 181 w 181"/>
              <a:gd name="T1" fmla="*/ 96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3" name="Freeform 21"/>
          <p:cNvSpPr>
            <a:spLocks/>
          </p:cNvSpPr>
          <p:nvPr/>
        </p:nvSpPr>
        <p:spPr bwMode="auto">
          <a:xfrm>
            <a:off x="6638925" y="2973388"/>
            <a:ext cx="287338" cy="152400"/>
          </a:xfrm>
          <a:custGeom>
            <a:avLst/>
            <a:gdLst>
              <a:gd name="T0" fmla="*/ 181 w 181"/>
              <a:gd name="T1" fmla="*/ 96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4" name="Freeform 22"/>
          <p:cNvSpPr>
            <a:spLocks/>
          </p:cNvSpPr>
          <p:nvPr/>
        </p:nvSpPr>
        <p:spPr bwMode="auto">
          <a:xfrm>
            <a:off x="6638925" y="3179763"/>
            <a:ext cx="287338" cy="152400"/>
          </a:xfrm>
          <a:custGeom>
            <a:avLst/>
            <a:gdLst>
              <a:gd name="T0" fmla="*/ 181 w 181"/>
              <a:gd name="T1" fmla="*/ 92 h 96"/>
              <a:gd name="T2" fmla="*/ 181 w 181"/>
              <a:gd name="T3" fmla="*/ 0 h 96"/>
              <a:gd name="T4" fmla="*/ 0 w 181"/>
              <a:gd name="T5" fmla="*/ 0 h 96"/>
              <a:gd name="T6" fmla="*/ 0 w 181"/>
              <a:gd name="T7" fmla="*/ 96 h 96"/>
              <a:gd name="T8" fmla="*/ 181 w 181"/>
              <a:gd name="T9" fmla="*/ 96 h 96"/>
              <a:gd name="T10" fmla="*/ 181 w 181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2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5" name="Freeform 23"/>
          <p:cNvSpPr>
            <a:spLocks/>
          </p:cNvSpPr>
          <p:nvPr/>
        </p:nvSpPr>
        <p:spPr bwMode="auto">
          <a:xfrm>
            <a:off x="2538413" y="3173413"/>
            <a:ext cx="633412" cy="152400"/>
          </a:xfrm>
          <a:custGeom>
            <a:avLst/>
            <a:gdLst>
              <a:gd name="T0" fmla="*/ 399 w 399"/>
              <a:gd name="T1" fmla="*/ 96 h 96"/>
              <a:gd name="T2" fmla="*/ 399 w 399"/>
              <a:gd name="T3" fmla="*/ 0 h 96"/>
              <a:gd name="T4" fmla="*/ 0 w 399"/>
              <a:gd name="T5" fmla="*/ 0 h 96"/>
              <a:gd name="T6" fmla="*/ 0 w 399"/>
              <a:gd name="T7" fmla="*/ 96 h 96"/>
              <a:gd name="T8" fmla="*/ 399 w 399"/>
              <a:gd name="T9" fmla="*/ 96 h 96"/>
              <a:gd name="T10" fmla="*/ 399 w 399"/>
              <a:gd name="T11" fmla="*/ 9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9"/>
              <a:gd name="T19" fmla="*/ 0 h 96"/>
              <a:gd name="T20" fmla="*/ 399 w 399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9" h="96">
                <a:moveTo>
                  <a:pt x="399" y="96"/>
                </a:moveTo>
                <a:lnTo>
                  <a:pt x="399" y="0"/>
                </a:lnTo>
                <a:lnTo>
                  <a:pt x="0" y="0"/>
                </a:lnTo>
                <a:lnTo>
                  <a:pt x="0" y="96"/>
                </a:lnTo>
                <a:lnTo>
                  <a:pt x="399" y="9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1716088" y="3959225"/>
            <a:ext cx="1449387" cy="731838"/>
          </a:xfrm>
          <a:custGeom>
            <a:avLst/>
            <a:gdLst>
              <a:gd name="T0" fmla="*/ 909 w 913"/>
              <a:gd name="T1" fmla="*/ 457 h 461"/>
              <a:gd name="T2" fmla="*/ 913 w 913"/>
              <a:gd name="T3" fmla="*/ 0 h 461"/>
              <a:gd name="T4" fmla="*/ 0 w 913"/>
              <a:gd name="T5" fmla="*/ 0 h 461"/>
              <a:gd name="T6" fmla="*/ 0 w 913"/>
              <a:gd name="T7" fmla="*/ 461 h 461"/>
              <a:gd name="T8" fmla="*/ 913 w 913"/>
              <a:gd name="T9" fmla="*/ 461 h 461"/>
              <a:gd name="T10" fmla="*/ 913 w 913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3"/>
              <a:gd name="T19" fmla="*/ 0 h 461"/>
              <a:gd name="T20" fmla="*/ 913 w 913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3" h="461">
                <a:moveTo>
                  <a:pt x="909" y="457"/>
                </a:moveTo>
                <a:lnTo>
                  <a:pt x="913" y="0"/>
                </a:lnTo>
                <a:lnTo>
                  <a:pt x="0" y="0"/>
                </a:lnTo>
                <a:lnTo>
                  <a:pt x="0" y="461"/>
                </a:lnTo>
                <a:lnTo>
                  <a:pt x="913" y="46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019550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292725" y="5075238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Segment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3644900" y="4749800"/>
            <a:ext cx="1728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Transmit segments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0" name="Freeform 28"/>
          <p:cNvSpPr>
            <a:spLocks/>
          </p:cNvSpPr>
          <p:nvPr/>
        </p:nvSpPr>
        <p:spPr bwMode="auto">
          <a:xfrm>
            <a:off x="2435225" y="4749800"/>
            <a:ext cx="4094163" cy="690563"/>
          </a:xfrm>
          <a:custGeom>
            <a:avLst/>
            <a:gdLst>
              <a:gd name="T0" fmla="*/ 0 w 2579"/>
              <a:gd name="T1" fmla="*/ 0 h 572"/>
              <a:gd name="T2" fmla="*/ 0 w 2579"/>
              <a:gd name="T3" fmla="*/ 572 h 572"/>
              <a:gd name="T4" fmla="*/ 2579 w 2579"/>
              <a:gd name="T5" fmla="*/ 572 h 572"/>
              <a:gd name="T6" fmla="*/ 2579 w 2579"/>
              <a:gd name="T7" fmla="*/ 92 h 572"/>
              <a:gd name="T8" fmla="*/ 0 60000 65536"/>
              <a:gd name="T9" fmla="*/ 0 60000 65536"/>
              <a:gd name="T10" fmla="*/ 0 60000 65536"/>
              <a:gd name="T11" fmla="*/ 0 60000 65536"/>
              <a:gd name="T12" fmla="*/ 0 w 2579"/>
              <a:gd name="T13" fmla="*/ 0 h 572"/>
              <a:gd name="T14" fmla="*/ 2579 w 2579"/>
              <a:gd name="T15" fmla="*/ 572 h 5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9" h="572">
                <a:moveTo>
                  <a:pt x="0" y="0"/>
                </a:moveTo>
                <a:lnTo>
                  <a:pt x="0" y="572"/>
                </a:lnTo>
                <a:lnTo>
                  <a:pt x="2579" y="572"/>
                </a:lnTo>
                <a:lnTo>
                  <a:pt x="2579" y="9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1" name="Freeform 29"/>
          <p:cNvSpPr>
            <a:spLocks/>
          </p:cNvSpPr>
          <p:nvPr/>
        </p:nvSpPr>
        <p:spPr bwMode="auto">
          <a:xfrm>
            <a:off x="6492875" y="4697413"/>
            <a:ext cx="73025" cy="133350"/>
          </a:xfrm>
          <a:custGeom>
            <a:avLst/>
            <a:gdLst>
              <a:gd name="T0" fmla="*/ 46 w 46"/>
              <a:gd name="T1" fmla="*/ 84 h 84"/>
              <a:gd name="T2" fmla="*/ 23 w 46"/>
              <a:gd name="T3" fmla="*/ 0 h 84"/>
              <a:gd name="T4" fmla="*/ 0 w 46"/>
              <a:gd name="T5" fmla="*/ 84 h 84"/>
              <a:gd name="T6" fmla="*/ 46 w 46"/>
              <a:gd name="T7" fmla="*/ 84 h 84"/>
              <a:gd name="T8" fmla="*/ 46 w 46"/>
              <a:gd name="T9" fmla="*/ 84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4"/>
              <a:gd name="T17" fmla="*/ 46 w 4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4">
                <a:moveTo>
                  <a:pt x="46" y="84"/>
                </a:moveTo>
                <a:lnTo>
                  <a:pt x="23" y="0"/>
                </a:lnTo>
                <a:lnTo>
                  <a:pt x="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2435225" y="2881313"/>
            <a:ext cx="1588" cy="950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3" name="Freeform 31"/>
          <p:cNvSpPr>
            <a:spLocks/>
          </p:cNvSpPr>
          <p:nvPr/>
        </p:nvSpPr>
        <p:spPr bwMode="auto">
          <a:xfrm>
            <a:off x="2398713" y="3806825"/>
            <a:ext cx="77787" cy="141288"/>
          </a:xfrm>
          <a:custGeom>
            <a:avLst/>
            <a:gdLst>
              <a:gd name="T0" fmla="*/ 0 w 49"/>
              <a:gd name="T1" fmla="*/ 0 h 89"/>
              <a:gd name="T2" fmla="*/ 26 w 49"/>
              <a:gd name="T3" fmla="*/ 89 h 89"/>
              <a:gd name="T4" fmla="*/ 49 w 49"/>
              <a:gd name="T5" fmla="*/ 0 h 89"/>
              <a:gd name="T6" fmla="*/ 0 w 49"/>
              <a:gd name="T7" fmla="*/ 0 h 89"/>
              <a:gd name="T8" fmla="*/ 0 w 49"/>
              <a:gd name="T9" fmla="*/ 0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89"/>
              <a:gd name="T17" fmla="*/ 49 w 49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89">
                <a:moveTo>
                  <a:pt x="0" y="0"/>
                </a:moveTo>
                <a:lnTo>
                  <a:pt x="26" y="89"/>
                </a:lnTo>
                <a:lnTo>
                  <a:pt x="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5657850" y="2436813"/>
            <a:ext cx="1758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Application process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089775" y="3143250"/>
            <a:ext cx="4841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Read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7089775" y="3387725"/>
            <a:ext cx="485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bytes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6346825" y="4038600"/>
            <a:ext cx="40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TCP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5945188" y="4362450"/>
            <a:ext cx="1309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</a:rPr>
              <a:t>Receive buffer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49" name="Freeform 37"/>
          <p:cNvSpPr>
            <a:spLocks/>
          </p:cNvSpPr>
          <p:nvPr/>
        </p:nvSpPr>
        <p:spPr bwMode="auto">
          <a:xfrm>
            <a:off x="5548313" y="2260600"/>
            <a:ext cx="1931987" cy="620713"/>
          </a:xfrm>
          <a:custGeom>
            <a:avLst/>
            <a:gdLst>
              <a:gd name="T0" fmla="*/ 607 w 1217"/>
              <a:gd name="T1" fmla="*/ 391 h 391"/>
              <a:gd name="T2" fmla="*/ 687 w 1217"/>
              <a:gd name="T3" fmla="*/ 391 h 391"/>
              <a:gd name="T4" fmla="*/ 772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10 w 1217"/>
              <a:gd name="T11" fmla="*/ 341 h 391"/>
              <a:gd name="T12" fmla="*/ 1075 w 1217"/>
              <a:gd name="T13" fmla="*/ 318 h 391"/>
              <a:gd name="T14" fmla="*/ 1133 w 1217"/>
              <a:gd name="T15" fmla="*/ 295 h 391"/>
              <a:gd name="T16" fmla="*/ 1179 w 1217"/>
              <a:gd name="T17" fmla="*/ 264 h 391"/>
              <a:gd name="T18" fmla="*/ 1206 w 1217"/>
              <a:gd name="T19" fmla="*/ 234 h 391"/>
              <a:gd name="T20" fmla="*/ 1217 w 1217"/>
              <a:gd name="T21" fmla="*/ 199 h 391"/>
              <a:gd name="T22" fmla="*/ 1206 w 1217"/>
              <a:gd name="T23" fmla="*/ 165 h 391"/>
              <a:gd name="T24" fmla="*/ 1179 w 1217"/>
              <a:gd name="T25" fmla="*/ 134 h 391"/>
              <a:gd name="T26" fmla="*/ 1133 w 1217"/>
              <a:gd name="T27" fmla="*/ 103 h 391"/>
              <a:gd name="T28" fmla="*/ 1075 w 1217"/>
              <a:gd name="T29" fmla="*/ 76 h 391"/>
              <a:gd name="T30" fmla="*/ 1010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2 w 1217"/>
              <a:gd name="T37" fmla="*/ 11 h 391"/>
              <a:gd name="T38" fmla="*/ 687 w 1217"/>
              <a:gd name="T39" fmla="*/ 3 h 391"/>
              <a:gd name="T40" fmla="*/ 607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1 w 1217"/>
              <a:gd name="T55" fmla="*/ 103 h 391"/>
              <a:gd name="T56" fmla="*/ 39 w 1217"/>
              <a:gd name="T57" fmla="*/ 134 h 391"/>
              <a:gd name="T58" fmla="*/ 8 w 1217"/>
              <a:gd name="T59" fmla="*/ 165 h 391"/>
              <a:gd name="T60" fmla="*/ 0 w 1217"/>
              <a:gd name="T61" fmla="*/ 199 h 391"/>
              <a:gd name="T62" fmla="*/ 8 w 1217"/>
              <a:gd name="T63" fmla="*/ 234 h 391"/>
              <a:gd name="T64" fmla="*/ 39 w 1217"/>
              <a:gd name="T65" fmla="*/ 264 h 391"/>
              <a:gd name="T66" fmla="*/ 81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7 w 1217"/>
              <a:gd name="T81" fmla="*/ 391 h 391"/>
              <a:gd name="T82" fmla="*/ 607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7"/>
              <a:gd name="T127" fmla="*/ 0 h 391"/>
              <a:gd name="T128" fmla="*/ 1217 w 1217"/>
              <a:gd name="T129" fmla="*/ 391 h 39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7" h="391">
                <a:moveTo>
                  <a:pt x="607" y="391"/>
                </a:moveTo>
                <a:lnTo>
                  <a:pt x="687" y="391"/>
                </a:lnTo>
                <a:lnTo>
                  <a:pt x="772" y="383"/>
                </a:lnTo>
                <a:lnTo>
                  <a:pt x="852" y="372"/>
                </a:lnTo>
                <a:lnTo>
                  <a:pt x="933" y="360"/>
                </a:lnTo>
                <a:lnTo>
                  <a:pt x="1010" y="341"/>
                </a:lnTo>
                <a:lnTo>
                  <a:pt x="1075" y="318"/>
                </a:lnTo>
                <a:lnTo>
                  <a:pt x="1133" y="295"/>
                </a:lnTo>
                <a:lnTo>
                  <a:pt x="1179" y="264"/>
                </a:lnTo>
                <a:lnTo>
                  <a:pt x="1206" y="234"/>
                </a:lnTo>
                <a:lnTo>
                  <a:pt x="1217" y="199"/>
                </a:lnTo>
                <a:lnTo>
                  <a:pt x="1206" y="165"/>
                </a:lnTo>
                <a:lnTo>
                  <a:pt x="1179" y="134"/>
                </a:lnTo>
                <a:lnTo>
                  <a:pt x="1133" y="103"/>
                </a:lnTo>
                <a:lnTo>
                  <a:pt x="1075" y="76"/>
                </a:lnTo>
                <a:lnTo>
                  <a:pt x="1010" y="57"/>
                </a:lnTo>
                <a:lnTo>
                  <a:pt x="933" y="38"/>
                </a:lnTo>
                <a:lnTo>
                  <a:pt x="852" y="23"/>
                </a:lnTo>
                <a:lnTo>
                  <a:pt x="772" y="11"/>
                </a:lnTo>
                <a:lnTo>
                  <a:pt x="687" y="3"/>
                </a:lnTo>
                <a:lnTo>
                  <a:pt x="607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1" y="103"/>
                </a:lnTo>
                <a:lnTo>
                  <a:pt x="39" y="134"/>
                </a:lnTo>
                <a:lnTo>
                  <a:pt x="8" y="165"/>
                </a:lnTo>
                <a:lnTo>
                  <a:pt x="0" y="199"/>
                </a:lnTo>
                <a:lnTo>
                  <a:pt x="8" y="234"/>
                </a:lnTo>
                <a:lnTo>
                  <a:pt x="39" y="264"/>
                </a:lnTo>
                <a:lnTo>
                  <a:pt x="81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7" y="39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0" name="Freeform 38"/>
          <p:cNvSpPr>
            <a:spLocks/>
          </p:cNvSpPr>
          <p:nvPr/>
        </p:nvSpPr>
        <p:spPr bwMode="auto">
          <a:xfrm>
            <a:off x="5743575" y="3959225"/>
            <a:ext cx="1597025" cy="731838"/>
          </a:xfrm>
          <a:custGeom>
            <a:avLst/>
            <a:gdLst>
              <a:gd name="T0" fmla="*/ 1006 w 1006"/>
              <a:gd name="T1" fmla="*/ 457 h 461"/>
              <a:gd name="T2" fmla="*/ 1006 w 1006"/>
              <a:gd name="T3" fmla="*/ 0 h 461"/>
              <a:gd name="T4" fmla="*/ 0 w 1006"/>
              <a:gd name="T5" fmla="*/ 0 h 461"/>
              <a:gd name="T6" fmla="*/ 0 w 1006"/>
              <a:gd name="T7" fmla="*/ 461 h 461"/>
              <a:gd name="T8" fmla="*/ 1006 w 1006"/>
              <a:gd name="T9" fmla="*/ 461 h 461"/>
              <a:gd name="T10" fmla="*/ 1006 w 1006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6"/>
              <a:gd name="T19" fmla="*/ 0 h 461"/>
              <a:gd name="T20" fmla="*/ 1006 w 1006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6" h="461">
                <a:moveTo>
                  <a:pt x="1006" y="457"/>
                </a:moveTo>
                <a:lnTo>
                  <a:pt x="1006" y="0"/>
                </a:lnTo>
                <a:lnTo>
                  <a:pt x="0" y="0"/>
                </a:lnTo>
                <a:lnTo>
                  <a:pt x="0" y="461"/>
                </a:lnTo>
                <a:lnTo>
                  <a:pt x="1006" y="46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1" name="Freeform 39"/>
          <p:cNvSpPr>
            <a:spLocks/>
          </p:cNvSpPr>
          <p:nvPr/>
        </p:nvSpPr>
        <p:spPr bwMode="auto">
          <a:xfrm>
            <a:off x="5840413" y="4356100"/>
            <a:ext cx="1408112" cy="238125"/>
          </a:xfrm>
          <a:custGeom>
            <a:avLst/>
            <a:gdLst>
              <a:gd name="T0" fmla="*/ 887 w 887"/>
              <a:gd name="T1" fmla="*/ 150 h 150"/>
              <a:gd name="T2" fmla="*/ 887 w 887"/>
              <a:gd name="T3" fmla="*/ 0 h 150"/>
              <a:gd name="T4" fmla="*/ 0 w 887"/>
              <a:gd name="T5" fmla="*/ 0 h 150"/>
              <a:gd name="T6" fmla="*/ 0 w 887"/>
              <a:gd name="T7" fmla="*/ 150 h 150"/>
              <a:gd name="T8" fmla="*/ 887 w 887"/>
              <a:gd name="T9" fmla="*/ 150 h 150"/>
              <a:gd name="T10" fmla="*/ 887 w 887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7"/>
              <a:gd name="T19" fmla="*/ 0 h 150"/>
              <a:gd name="T20" fmla="*/ 887 w 887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7" h="150">
                <a:moveTo>
                  <a:pt x="887" y="150"/>
                </a:moveTo>
                <a:lnTo>
                  <a:pt x="887" y="0"/>
                </a:lnTo>
                <a:lnTo>
                  <a:pt x="0" y="0"/>
                </a:lnTo>
                <a:lnTo>
                  <a:pt x="0" y="150"/>
                </a:lnTo>
                <a:lnTo>
                  <a:pt x="887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2" name="Freeform 40"/>
          <p:cNvSpPr>
            <a:spLocks/>
          </p:cNvSpPr>
          <p:nvPr/>
        </p:nvSpPr>
        <p:spPr bwMode="auto">
          <a:xfrm>
            <a:off x="1812925" y="4356100"/>
            <a:ext cx="1255713" cy="238125"/>
          </a:xfrm>
          <a:custGeom>
            <a:avLst/>
            <a:gdLst>
              <a:gd name="T0" fmla="*/ 787 w 791"/>
              <a:gd name="T1" fmla="*/ 150 h 150"/>
              <a:gd name="T2" fmla="*/ 791 w 791"/>
              <a:gd name="T3" fmla="*/ 0 h 150"/>
              <a:gd name="T4" fmla="*/ 0 w 791"/>
              <a:gd name="T5" fmla="*/ 0 h 150"/>
              <a:gd name="T6" fmla="*/ 0 w 791"/>
              <a:gd name="T7" fmla="*/ 150 h 150"/>
              <a:gd name="T8" fmla="*/ 791 w 791"/>
              <a:gd name="T9" fmla="*/ 150 h 150"/>
              <a:gd name="T10" fmla="*/ 791 w 791"/>
              <a:gd name="T11" fmla="*/ 150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1"/>
              <a:gd name="T19" fmla="*/ 0 h 150"/>
              <a:gd name="T20" fmla="*/ 791 w 7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1" h="150">
                <a:moveTo>
                  <a:pt x="787" y="150"/>
                </a:moveTo>
                <a:lnTo>
                  <a:pt x="791" y="0"/>
                </a:lnTo>
                <a:lnTo>
                  <a:pt x="0" y="0"/>
                </a:lnTo>
                <a:lnTo>
                  <a:pt x="0" y="150"/>
                </a:lnTo>
                <a:lnTo>
                  <a:pt x="791" y="15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6529388" y="2997200"/>
            <a:ext cx="1587" cy="962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4" name="Freeform 42"/>
          <p:cNvSpPr>
            <a:spLocks/>
          </p:cNvSpPr>
          <p:nvPr/>
        </p:nvSpPr>
        <p:spPr bwMode="auto">
          <a:xfrm>
            <a:off x="6492875" y="2881313"/>
            <a:ext cx="73025" cy="139700"/>
          </a:xfrm>
          <a:custGeom>
            <a:avLst/>
            <a:gdLst>
              <a:gd name="T0" fmla="*/ 46 w 46"/>
              <a:gd name="T1" fmla="*/ 88 h 88"/>
              <a:gd name="T2" fmla="*/ 23 w 46"/>
              <a:gd name="T3" fmla="*/ 0 h 88"/>
              <a:gd name="T4" fmla="*/ 0 w 46"/>
              <a:gd name="T5" fmla="*/ 88 h 88"/>
              <a:gd name="T6" fmla="*/ 46 w 46"/>
              <a:gd name="T7" fmla="*/ 88 h 88"/>
              <a:gd name="T8" fmla="*/ 46 w 46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8"/>
              <a:gd name="T17" fmla="*/ 46 w 4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8">
                <a:moveTo>
                  <a:pt x="46" y="88"/>
                </a:moveTo>
                <a:lnTo>
                  <a:pt x="23" y="0"/>
                </a:lnTo>
                <a:lnTo>
                  <a:pt x="0" y="88"/>
                </a:lnTo>
                <a:lnTo>
                  <a:pt x="46" y="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4891088" y="4953000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 rot="-5400000">
            <a:off x="2467769" y="3334544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 rot="-5400000">
            <a:off x="6569869" y="3334544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300" b="0">
                <a:solidFill>
                  <a:srgbClr val="000000"/>
                </a:solidFill>
              </a:rPr>
              <a:t>…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5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 118</a:t>
            </a:r>
            <a:r>
              <a:rPr lang="en-US" b="0" dirty="0" smtClean="0">
                <a:latin typeface="+mj-lt"/>
              </a:rPr>
              <a:t>: Transport Protocols</a:t>
            </a:r>
            <a:endParaRPr lang="en-US" b="0" dirty="0">
              <a:latin typeface="+mj-lt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852488" y="1404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b="0" kern="0" dirty="0" smtClean="0"/>
              <a:t>TCP </a:t>
            </a:r>
            <a:r>
              <a:rPr lang="en-US" b="0" kern="0" dirty="0" smtClean="0"/>
              <a:t>Abstraction</a:t>
            </a:r>
            <a:endParaRPr lang="en-US" b="0" kern="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3306763" y="3959225"/>
            <a:ext cx="2436812" cy="79375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endCxn id="38951" idx="2"/>
          </p:cNvCxnSpPr>
          <p:nvPr/>
        </p:nvCxnSpPr>
        <p:spPr bwMode="auto">
          <a:xfrm flipV="1">
            <a:off x="3165475" y="4356100"/>
            <a:ext cx="2674938" cy="6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434016" y="430220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ILLUSION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1154" y="4936749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REALITY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3-way handshake using ISN to defend against delayed duplicates</a:t>
            </a:r>
          </a:p>
          <a:p>
            <a:r>
              <a:rPr lang="en-US" dirty="0" smtClean="0">
                <a:latin typeface="Arial" charset="0"/>
              </a:rPr>
              <a:t>Sliding Window for reliability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Flow and congestion control by dynamically adjusting window </a:t>
            </a:r>
            <a:endParaRPr lang="en-US" dirty="0" smtClean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Window-based congestion control</a:t>
            </a:r>
          </a:p>
          <a:p>
            <a:pPr lvl="1"/>
            <a:r>
              <a:rPr lang="en-US" dirty="0" smtClean="0">
                <a:latin typeface="Arial" charset="0"/>
              </a:rPr>
              <a:t>Unified congestion </a:t>
            </a:r>
            <a:r>
              <a:rPr lang="en-US" dirty="0">
                <a:latin typeface="Arial" charset="0"/>
              </a:rPr>
              <a:t>control and flow control </a:t>
            </a:r>
            <a:r>
              <a:rPr lang="en-US" dirty="0" smtClean="0">
                <a:latin typeface="Arial" charset="0"/>
              </a:rPr>
              <a:t>mechanism</a:t>
            </a:r>
            <a:endParaRPr lang="en-US" dirty="0">
              <a:latin typeface="Arial" charset="0"/>
            </a:endParaRPr>
          </a:p>
          <a:p>
            <a:pPr lvl="1"/>
            <a:r>
              <a:rPr lang="en-US" i="1" dirty="0" err="1">
                <a:latin typeface="Arial" charset="0"/>
              </a:rPr>
              <a:t>rwin</a:t>
            </a:r>
            <a:r>
              <a:rPr lang="en-US" dirty="0">
                <a:latin typeface="Arial" charset="0"/>
              </a:rPr>
              <a:t>: advertised flow control window from receiver</a:t>
            </a:r>
          </a:p>
          <a:p>
            <a:pPr lvl="1"/>
            <a:r>
              <a:rPr lang="en-US" i="1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: congestion control window</a:t>
            </a:r>
          </a:p>
          <a:p>
            <a:pPr lvl="2"/>
            <a:r>
              <a:rPr lang="en-US" dirty="0">
                <a:latin typeface="Arial" charset="0"/>
              </a:rPr>
              <a:t>Estimate of how much outstanding data network can deliver in a round-trip time</a:t>
            </a:r>
          </a:p>
          <a:p>
            <a:pPr lvl="1"/>
            <a:r>
              <a:rPr lang="en-US" dirty="0">
                <a:latin typeface="Arial" charset="0"/>
              </a:rPr>
              <a:t>Sender can only send MIN(</a:t>
            </a:r>
            <a:r>
              <a:rPr lang="en-US" i="1" dirty="0" err="1">
                <a:latin typeface="Arial" charset="0"/>
              </a:rPr>
              <a:t>rwin,cwnd</a:t>
            </a:r>
            <a:r>
              <a:rPr lang="en-US" dirty="0">
                <a:latin typeface="Arial" charset="0"/>
              </a:rPr>
              <a:t>) at any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Idea: </a:t>
            </a:r>
            <a:r>
              <a:rPr lang="en-US" dirty="0" smtClean="0">
                <a:latin typeface="Arial" charset="0"/>
              </a:rPr>
              <a:t>decrease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when congestion is encountered; increase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otherwise</a:t>
            </a:r>
            <a:endParaRPr lang="en-US" dirty="0" smtClean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TCP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1303338" y="2482850"/>
            <a:ext cx="0" cy="3060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4613275" y="2341563"/>
            <a:ext cx="0" cy="3060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8" name="Group 5"/>
          <p:cNvGrpSpPr>
            <a:grpSpLocks/>
          </p:cNvGrpSpPr>
          <p:nvPr/>
        </p:nvGrpSpPr>
        <p:grpSpPr bwMode="auto">
          <a:xfrm rot="174096">
            <a:off x="1303338" y="2339975"/>
            <a:ext cx="3309937" cy="336550"/>
            <a:chOff x="480" y="1727"/>
            <a:chExt cx="1728" cy="227"/>
          </a:xfrm>
        </p:grpSpPr>
        <p:sp>
          <p:nvSpPr>
            <p:cNvPr id="3124" name="Line 6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Text Box 7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1</a:t>
              </a:r>
            </a:p>
          </p:txBody>
        </p:sp>
      </p:grpSp>
      <p:grpSp>
        <p:nvGrpSpPr>
          <p:cNvPr id="3079" name="Group 8"/>
          <p:cNvGrpSpPr>
            <a:grpSpLocks/>
          </p:cNvGrpSpPr>
          <p:nvPr/>
        </p:nvGrpSpPr>
        <p:grpSpPr bwMode="auto">
          <a:xfrm rot="174096">
            <a:off x="1303338" y="3049588"/>
            <a:ext cx="3309937" cy="336550"/>
            <a:chOff x="480" y="1726"/>
            <a:chExt cx="1728" cy="228"/>
          </a:xfrm>
        </p:grpSpPr>
        <p:sp>
          <p:nvSpPr>
            <p:cNvPr id="3122" name="Line 9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Text Box 10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2</a:t>
              </a:r>
            </a:p>
          </p:txBody>
        </p:sp>
      </p:grpSp>
      <p:grpSp>
        <p:nvGrpSpPr>
          <p:cNvPr id="3080" name="Group 11"/>
          <p:cNvGrpSpPr>
            <a:grpSpLocks/>
          </p:cNvGrpSpPr>
          <p:nvPr/>
        </p:nvGrpSpPr>
        <p:grpSpPr bwMode="auto">
          <a:xfrm rot="-345744">
            <a:off x="1304925" y="2698750"/>
            <a:ext cx="3309938" cy="334963"/>
            <a:chOff x="481" y="1728"/>
            <a:chExt cx="1728" cy="227"/>
          </a:xfrm>
        </p:grpSpPr>
        <p:sp>
          <p:nvSpPr>
            <p:cNvPr id="3120" name="Line 12"/>
            <p:cNvSpPr>
              <a:spLocks noChangeShapeType="1"/>
            </p:cNvSpPr>
            <p:nvPr/>
          </p:nvSpPr>
          <p:spPr bwMode="auto">
            <a:xfrm>
              <a:off x="481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13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2</a:t>
              </a:r>
            </a:p>
          </p:txBody>
        </p:sp>
      </p:grpSp>
      <p:grpSp>
        <p:nvGrpSpPr>
          <p:cNvPr id="3081" name="Group 14"/>
          <p:cNvGrpSpPr>
            <a:grpSpLocks/>
          </p:cNvGrpSpPr>
          <p:nvPr/>
        </p:nvGrpSpPr>
        <p:grpSpPr bwMode="auto">
          <a:xfrm rot="174096">
            <a:off x="1303338" y="3265488"/>
            <a:ext cx="3309937" cy="334962"/>
            <a:chOff x="480" y="1728"/>
            <a:chExt cx="1728" cy="227"/>
          </a:xfrm>
        </p:grpSpPr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Text Box 16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3</a:t>
              </a:r>
            </a:p>
          </p:txBody>
        </p:sp>
      </p:grpSp>
      <p:grpSp>
        <p:nvGrpSpPr>
          <p:cNvPr id="3082" name="Group 17"/>
          <p:cNvGrpSpPr>
            <a:grpSpLocks/>
          </p:cNvGrpSpPr>
          <p:nvPr/>
        </p:nvGrpSpPr>
        <p:grpSpPr bwMode="auto">
          <a:xfrm rot="-345744">
            <a:off x="1292225" y="3370263"/>
            <a:ext cx="4411663" cy="336550"/>
            <a:chOff x="480" y="1690"/>
            <a:chExt cx="2303" cy="227"/>
          </a:xfrm>
        </p:grpSpPr>
        <p:sp>
          <p:nvSpPr>
            <p:cNvPr id="3116" name="Line 18"/>
            <p:cNvSpPr>
              <a:spLocks noChangeShapeType="1"/>
            </p:cNvSpPr>
            <p:nvPr/>
          </p:nvSpPr>
          <p:spPr bwMode="auto">
            <a:xfrm>
              <a:off x="480" y="1885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3657600" anchor="ctr"/>
            <a:lstStyle/>
            <a:p>
              <a:endParaRPr lang="en-US"/>
            </a:p>
          </p:txBody>
        </p:sp>
        <p:sp>
          <p:nvSpPr>
            <p:cNvPr id="3117" name="Text Box 19"/>
            <p:cNvSpPr txBox="1">
              <a:spLocks noChangeArrowheads="1"/>
            </p:cNvSpPr>
            <p:nvPr/>
          </p:nvSpPr>
          <p:spPr bwMode="auto">
            <a:xfrm>
              <a:off x="591" y="1690"/>
              <a:ext cx="2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0" rIns="36576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3</a:t>
              </a:r>
            </a:p>
          </p:txBody>
        </p:sp>
      </p:grpSp>
      <p:grpSp>
        <p:nvGrpSpPr>
          <p:cNvPr id="3083" name="Group 20"/>
          <p:cNvGrpSpPr>
            <a:grpSpLocks/>
          </p:cNvGrpSpPr>
          <p:nvPr/>
        </p:nvGrpSpPr>
        <p:grpSpPr bwMode="auto">
          <a:xfrm rot="174096">
            <a:off x="1303338" y="3975100"/>
            <a:ext cx="3309937" cy="336550"/>
            <a:chOff x="480" y="1728"/>
            <a:chExt cx="1728" cy="227"/>
          </a:xfrm>
        </p:grpSpPr>
        <p:sp>
          <p:nvSpPr>
            <p:cNvPr id="3114" name="Line 21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22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4</a:t>
              </a:r>
            </a:p>
          </p:txBody>
        </p:sp>
      </p:grpSp>
      <p:grpSp>
        <p:nvGrpSpPr>
          <p:cNvPr id="3084" name="Group 23"/>
          <p:cNvGrpSpPr>
            <a:grpSpLocks/>
          </p:cNvGrpSpPr>
          <p:nvPr/>
        </p:nvGrpSpPr>
        <p:grpSpPr bwMode="auto">
          <a:xfrm rot="174096">
            <a:off x="1303338" y="4186238"/>
            <a:ext cx="3309937" cy="336550"/>
            <a:chOff x="480" y="1726"/>
            <a:chExt cx="1728" cy="228"/>
          </a:xfrm>
        </p:grpSpPr>
        <p:sp>
          <p:nvSpPr>
            <p:cNvPr id="3112" name="Line 24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Text Box 25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5</a:t>
              </a:r>
            </a:p>
          </p:txBody>
        </p:sp>
      </p:grpSp>
      <p:grpSp>
        <p:nvGrpSpPr>
          <p:cNvPr id="3085" name="Group 26"/>
          <p:cNvGrpSpPr>
            <a:grpSpLocks/>
          </p:cNvGrpSpPr>
          <p:nvPr/>
        </p:nvGrpSpPr>
        <p:grpSpPr bwMode="auto">
          <a:xfrm rot="174096">
            <a:off x="1303338" y="4402138"/>
            <a:ext cx="3309937" cy="334962"/>
            <a:chOff x="480" y="1728"/>
            <a:chExt cx="1728" cy="227"/>
          </a:xfrm>
        </p:grpSpPr>
        <p:sp>
          <p:nvSpPr>
            <p:cNvPr id="3110" name="Line 27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28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6</a:t>
              </a:r>
            </a:p>
          </p:txBody>
        </p:sp>
      </p:grpSp>
      <p:grpSp>
        <p:nvGrpSpPr>
          <p:cNvPr id="3086" name="Group 29"/>
          <p:cNvGrpSpPr>
            <a:grpSpLocks/>
          </p:cNvGrpSpPr>
          <p:nvPr/>
        </p:nvGrpSpPr>
        <p:grpSpPr bwMode="auto">
          <a:xfrm rot="174096">
            <a:off x="1303338" y="4613275"/>
            <a:ext cx="3309937" cy="336550"/>
            <a:chOff x="480" y="1727"/>
            <a:chExt cx="1728" cy="227"/>
          </a:xfrm>
        </p:grpSpPr>
        <p:sp>
          <p:nvSpPr>
            <p:cNvPr id="3108" name="Line 30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Text Box 31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7</a:t>
              </a:r>
            </a:p>
          </p:txBody>
        </p:sp>
      </p:grpSp>
      <p:sp>
        <p:nvSpPr>
          <p:cNvPr id="3087" name="Text Box 32"/>
          <p:cNvSpPr txBox="1">
            <a:spLocks noChangeArrowheads="1"/>
          </p:cNvSpPr>
          <p:nvPr/>
        </p:nvSpPr>
        <p:spPr bwMode="auto">
          <a:xfrm>
            <a:off x="304800" y="2540000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cwnd=1</a:t>
            </a:r>
          </a:p>
        </p:txBody>
      </p:sp>
      <p:sp>
        <p:nvSpPr>
          <p:cNvPr id="3088" name="Text Box 33"/>
          <p:cNvSpPr txBox="1">
            <a:spLocks noChangeArrowheads="1"/>
          </p:cNvSpPr>
          <p:nvPr/>
        </p:nvSpPr>
        <p:spPr bwMode="auto">
          <a:xfrm>
            <a:off x="317500" y="3194050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cwnd=2</a:t>
            </a:r>
          </a:p>
        </p:txBody>
      </p:sp>
      <p:sp>
        <p:nvSpPr>
          <p:cNvPr id="3089" name="Text Box 34"/>
          <p:cNvSpPr txBox="1">
            <a:spLocks noChangeArrowheads="1"/>
          </p:cNvSpPr>
          <p:nvPr/>
        </p:nvSpPr>
        <p:spPr bwMode="auto">
          <a:xfrm>
            <a:off x="317500" y="4117975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cwnd=4</a:t>
            </a:r>
          </a:p>
        </p:txBody>
      </p:sp>
      <p:sp>
        <p:nvSpPr>
          <p:cNvPr id="3090" name="Text Box 35"/>
          <p:cNvSpPr txBox="1">
            <a:spLocks noChangeArrowheads="1"/>
          </p:cNvSpPr>
          <p:nvPr/>
        </p:nvSpPr>
        <p:spPr bwMode="auto">
          <a:xfrm>
            <a:off x="317500" y="5324475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cwnd=8</a:t>
            </a:r>
          </a:p>
        </p:txBody>
      </p:sp>
      <p:sp>
        <p:nvSpPr>
          <p:cNvPr id="3091" name="Text Box 36"/>
          <p:cNvSpPr txBox="1">
            <a:spLocks noChangeArrowheads="1"/>
          </p:cNvSpPr>
          <p:nvPr/>
        </p:nvSpPr>
        <p:spPr bwMode="auto">
          <a:xfrm>
            <a:off x="955675" y="2128838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Sender</a:t>
            </a:r>
          </a:p>
        </p:txBody>
      </p:sp>
      <p:sp>
        <p:nvSpPr>
          <p:cNvPr id="3092" name="Text Box 37"/>
          <p:cNvSpPr txBox="1">
            <a:spLocks noChangeArrowheads="1"/>
          </p:cNvSpPr>
          <p:nvPr/>
        </p:nvSpPr>
        <p:spPr bwMode="auto">
          <a:xfrm>
            <a:off x="4083050" y="20574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Receiver</a:t>
            </a:r>
          </a:p>
        </p:txBody>
      </p:sp>
      <p:graphicFrame>
        <p:nvGraphicFramePr>
          <p:cNvPr id="3074" name="Object 38"/>
          <p:cNvGraphicFramePr>
            <a:graphicFrameLocks noChangeAspect="1"/>
          </p:cNvGraphicFramePr>
          <p:nvPr>
            <p:extLst/>
          </p:nvPr>
        </p:nvGraphicFramePr>
        <p:xfrm>
          <a:off x="4948238" y="1673225"/>
          <a:ext cx="4198937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hart" r:id="rId4" imgW="4254500" imgH="4102100" progId="MSGraph.Chart.8">
                  <p:embed followColorScheme="full"/>
                </p:oleObj>
              </mc:Choice>
              <mc:Fallback>
                <p:oleObj name="Chart" r:id="rId4" imgW="4254500" imgH="4102100" progId="MSGraph.Chart.8">
                  <p:embed followColorScheme="full"/>
                  <p:pic>
                    <p:nvPicPr>
                      <p:cNvPr id="30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673225"/>
                        <a:ext cx="4198937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" name="Group 39"/>
          <p:cNvGrpSpPr>
            <a:grpSpLocks/>
          </p:cNvGrpSpPr>
          <p:nvPr/>
        </p:nvGrpSpPr>
        <p:grpSpPr bwMode="auto">
          <a:xfrm rot="-345744">
            <a:off x="1198563" y="3641725"/>
            <a:ext cx="3741737" cy="336550"/>
            <a:chOff x="433" y="1716"/>
            <a:chExt cx="1951" cy="227"/>
          </a:xfrm>
        </p:grpSpPr>
        <p:sp>
          <p:nvSpPr>
            <p:cNvPr id="3106" name="Line 40"/>
            <p:cNvSpPr>
              <a:spLocks noChangeShapeType="1"/>
            </p:cNvSpPr>
            <p:nvPr/>
          </p:nvSpPr>
          <p:spPr bwMode="auto">
            <a:xfrm>
              <a:off x="482" y="1924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834640" anchor="ctr"/>
            <a:lstStyle/>
            <a:p>
              <a:endParaRPr lang="en-US"/>
            </a:p>
          </p:txBody>
        </p:sp>
        <p:sp>
          <p:nvSpPr>
            <p:cNvPr id="3107" name="Text Box 41"/>
            <p:cNvSpPr txBox="1">
              <a:spLocks noChangeArrowheads="1"/>
            </p:cNvSpPr>
            <p:nvPr/>
          </p:nvSpPr>
          <p:spPr bwMode="auto">
            <a:xfrm>
              <a:off x="433" y="1716"/>
              <a:ext cx="195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8346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94" name="Group 42"/>
          <p:cNvGrpSpPr>
            <a:grpSpLocks/>
          </p:cNvGrpSpPr>
          <p:nvPr/>
        </p:nvGrpSpPr>
        <p:grpSpPr bwMode="auto">
          <a:xfrm rot="-345744">
            <a:off x="1219200" y="4341813"/>
            <a:ext cx="3649663" cy="336550"/>
            <a:chOff x="457" y="1717"/>
            <a:chExt cx="1906" cy="227"/>
          </a:xfrm>
        </p:grpSpPr>
        <p:sp>
          <p:nvSpPr>
            <p:cNvPr id="3104" name="Line 43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5" name="Text Box 44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5</a:t>
              </a:r>
            </a:p>
          </p:txBody>
        </p:sp>
      </p:grpSp>
      <p:grpSp>
        <p:nvGrpSpPr>
          <p:cNvPr id="3095" name="Group 45"/>
          <p:cNvGrpSpPr>
            <a:grpSpLocks/>
          </p:cNvGrpSpPr>
          <p:nvPr/>
        </p:nvGrpSpPr>
        <p:grpSpPr bwMode="auto">
          <a:xfrm rot="-345744">
            <a:off x="1219200" y="4570413"/>
            <a:ext cx="3649663" cy="336550"/>
            <a:chOff x="457" y="1717"/>
            <a:chExt cx="1906" cy="227"/>
          </a:xfrm>
        </p:grpSpPr>
        <p:sp>
          <p:nvSpPr>
            <p:cNvPr id="3102" name="Line 46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3" name="Text Box 47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6</a:t>
              </a:r>
            </a:p>
          </p:txBody>
        </p:sp>
      </p:grpSp>
      <p:grpSp>
        <p:nvGrpSpPr>
          <p:cNvPr id="3096" name="Group 48"/>
          <p:cNvGrpSpPr>
            <a:grpSpLocks/>
          </p:cNvGrpSpPr>
          <p:nvPr/>
        </p:nvGrpSpPr>
        <p:grpSpPr bwMode="auto">
          <a:xfrm rot="-345744">
            <a:off x="1219200" y="4799013"/>
            <a:ext cx="3649663" cy="336550"/>
            <a:chOff x="457" y="1717"/>
            <a:chExt cx="1906" cy="251"/>
          </a:xfrm>
        </p:grpSpPr>
        <p:sp>
          <p:nvSpPr>
            <p:cNvPr id="3100" name="Line 49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1" name="Text Box 50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7</a:t>
              </a:r>
            </a:p>
          </p:txBody>
        </p:sp>
      </p:grpSp>
      <p:grpSp>
        <p:nvGrpSpPr>
          <p:cNvPr id="3097" name="Group 51"/>
          <p:cNvGrpSpPr>
            <a:grpSpLocks/>
          </p:cNvGrpSpPr>
          <p:nvPr/>
        </p:nvGrpSpPr>
        <p:grpSpPr bwMode="auto">
          <a:xfrm rot="-345744">
            <a:off x="1219200" y="5027613"/>
            <a:ext cx="3649663" cy="336550"/>
            <a:chOff x="457" y="1716"/>
            <a:chExt cx="1906" cy="251"/>
          </a:xfrm>
        </p:grpSpPr>
        <p:sp>
          <p:nvSpPr>
            <p:cNvPr id="3098" name="Line 52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99" name="Text Box 53"/>
            <p:cNvSpPr txBox="1">
              <a:spLocks noChangeArrowheads="1"/>
            </p:cNvSpPr>
            <p:nvPr/>
          </p:nvSpPr>
          <p:spPr bwMode="auto">
            <a:xfrm>
              <a:off x="457" y="1716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8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TCP </a:t>
            </a:r>
            <a:r>
              <a:rPr lang="en-US" sz="3600" dirty="0" smtClean="0"/>
              <a:t>is a Sliding Window Protocol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3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topics since the midterm</a:t>
            </a:r>
          </a:p>
          <a:p>
            <a:pPr lvl="1"/>
            <a:r>
              <a:rPr lang="en-US" dirty="0" smtClean="0"/>
              <a:t>Very little on earlier lectures, a few small basic questions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Roughly </a:t>
            </a:r>
            <a:r>
              <a:rPr lang="en-US" dirty="0" smtClean="0"/>
              <a:t>the same </a:t>
            </a:r>
            <a:r>
              <a:rPr lang="en-US" dirty="0" smtClean="0"/>
              <a:t>style, as midterm</a:t>
            </a:r>
            <a:r>
              <a:rPr lang="en-US" dirty="0" smtClean="0"/>
              <a:t>, </a:t>
            </a:r>
            <a:r>
              <a:rPr lang="en-US" dirty="0" smtClean="0"/>
              <a:t>maybe 7-8 questions instead of 5</a:t>
            </a:r>
            <a:endParaRPr lang="en-US" dirty="0" smtClean="0"/>
          </a:p>
          <a:p>
            <a:pPr lvl="1"/>
            <a:r>
              <a:rPr lang="en-US" dirty="0" smtClean="0"/>
              <a:t>It won’t take the whole time</a:t>
            </a:r>
          </a:p>
          <a:p>
            <a:pPr lvl="1"/>
            <a:r>
              <a:rPr lang="en-US" dirty="0" smtClean="0"/>
              <a:t>We’ll </a:t>
            </a:r>
            <a:r>
              <a:rPr lang="en-US" dirty="0" smtClean="0"/>
              <a:t>do a full exam review next lecture</a:t>
            </a:r>
          </a:p>
          <a:p>
            <a:pPr lvl="1"/>
            <a:r>
              <a:rPr lang="en-US" dirty="0" smtClean="0"/>
              <a:t>Will post a sample final as well (two different old finals)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with the midterm, you can bring crib sheet</a:t>
            </a:r>
          </a:p>
          <a:p>
            <a:pPr lvl="1"/>
            <a:r>
              <a:rPr lang="en-US" dirty="0" smtClean="0"/>
              <a:t>One double-sided 8x5.x11” paper that you turn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9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8360" y="3089358"/>
            <a:ext cx="0" cy="1620726"/>
          </a:xfrm>
          <a:custGeom>
            <a:avLst/>
            <a:gdLst/>
            <a:ahLst/>
            <a:cxnLst/>
            <a:rect l="l" t="t" r="r" b="b"/>
            <a:pathLst>
              <a:path h="2254885">
                <a:moveTo>
                  <a:pt x="0" y="0"/>
                </a:moveTo>
                <a:lnTo>
                  <a:pt x="0" y="2254592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2648488" y="4693078"/>
            <a:ext cx="2931205" cy="0"/>
          </a:xfrm>
          <a:custGeom>
            <a:avLst/>
            <a:gdLst/>
            <a:ahLst/>
            <a:cxnLst/>
            <a:rect l="l" t="t" r="r" b="b"/>
            <a:pathLst>
              <a:path w="3469640">
                <a:moveTo>
                  <a:pt x="0" y="0"/>
                </a:moveTo>
                <a:lnTo>
                  <a:pt x="346948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3329446" y="2140565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47" y="186905"/>
                </a:moveTo>
                <a:lnTo>
                  <a:pt x="414994" y="144049"/>
                </a:lnTo>
                <a:lnTo>
                  <a:pt x="399174" y="104709"/>
                </a:lnTo>
                <a:lnTo>
                  <a:pt x="374352" y="70005"/>
                </a:lnTo>
                <a:lnTo>
                  <a:pt x="341788" y="41061"/>
                </a:lnTo>
                <a:lnTo>
                  <a:pt x="302746" y="18997"/>
                </a:lnTo>
                <a:lnTo>
                  <a:pt x="258487" y="4936"/>
                </a:lnTo>
                <a:lnTo>
                  <a:pt x="210273" y="0"/>
                </a:lnTo>
                <a:lnTo>
                  <a:pt x="162060" y="4936"/>
                </a:lnTo>
                <a:lnTo>
                  <a:pt x="117801" y="18997"/>
                </a:lnTo>
                <a:lnTo>
                  <a:pt x="78759" y="41061"/>
                </a:lnTo>
                <a:lnTo>
                  <a:pt x="46195" y="70005"/>
                </a:lnTo>
                <a:lnTo>
                  <a:pt x="21372" y="104709"/>
                </a:lnTo>
                <a:lnTo>
                  <a:pt x="5553" y="144049"/>
                </a:lnTo>
                <a:lnTo>
                  <a:pt x="0" y="186905"/>
                </a:lnTo>
                <a:lnTo>
                  <a:pt x="5553" y="229762"/>
                </a:lnTo>
                <a:lnTo>
                  <a:pt x="21372" y="269105"/>
                </a:lnTo>
                <a:lnTo>
                  <a:pt x="46195" y="303811"/>
                </a:lnTo>
                <a:lnTo>
                  <a:pt x="78759" y="332758"/>
                </a:lnTo>
                <a:lnTo>
                  <a:pt x="117801" y="354824"/>
                </a:lnTo>
                <a:lnTo>
                  <a:pt x="162060" y="368887"/>
                </a:lnTo>
                <a:lnTo>
                  <a:pt x="210273" y="373824"/>
                </a:lnTo>
                <a:lnTo>
                  <a:pt x="258487" y="368887"/>
                </a:lnTo>
                <a:lnTo>
                  <a:pt x="302746" y="354824"/>
                </a:lnTo>
                <a:lnTo>
                  <a:pt x="341788" y="332758"/>
                </a:lnTo>
                <a:lnTo>
                  <a:pt x="374352" y="303811"/>
                </a:lnTo>
                <a:lnTo>
                  <a:pt x="399174" y="269105"/>
                </a:lnTo>
                <a:lnTo>
                  <a:pt x="414994" y="229762"/>
                </a:lnTo>
                <a:lnTo>
                  <a:pt x="420547" y="186905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4543333" y="2123769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35" y="186918"/>
                </a:moveTo>
                <a:lnTo>
                  <a:pt x="414981" y="144061"/>
                </a:lnTo>
                <a:lnTo>
                  <a:pt x="399162" y="104719"/>
                </a:lnTo>
                <a:lnTo>
                  <a:pt x="374339" y="70013"/>
                </a:lnTo>
                <a:lnTo>
                  <a:pt x="341775" y="41066"/>
                </a:lnTo>
                <a:lnTo>
                  <a:pt x="302733" y="18999"/>
                </a:lnTo>
                <a:lnTo>
                  <a:pt x="258474" y="4937"/>
                </a:lnTo>
                <a:lnTo>
                  <a:pt x="210261" y="0"/>
                </a:lnTo>
                <a:lnTo>
                  <a:pt x="162048" y="4937"/>
                </a:lnTo>
                <a:lnTo>
                  <a:pt x="117791" y="18999"/>
                </a:lnTo>
                <a:lnTo>
                  <a:pt x="78751" y="41066"/>
                </a:lnTo>
                <a:lnTo>
                  <a:pt x="46190" y="70013"/>
                </a:lnTo>
                <a:lnTo>
                  <a:pt x="21370" y="104719"/>
                </a:lnTo>
                <a:lnTo>
                  <a:pt x="5552" y="144061"/>
                </a:lnTo>
                <a:lnTo>
                  <a:pt x="0" y="186918"/>
                </a:lnTo>
                <a:lnTo>
                  <a:pt x="5552" y="229774"/>
                </a:lnTo>
                <a:lnTo>
                  <a:pt x="21370" y="269115"/>
                </a:lnTo>
                <a:lnTo>
                  <a:pt x="46190" y="303818"/>
                </a:lnTo>
                <a:lnTo>
                  <a:pt x="78751" y="332763"/>
                </a:lnTo>
                <a:lnTo>
                  <a:pt x="117791" y="354827"/>
                </a:lnTo>
                <a:lnTo>
                  <a:pt x="162048" y="368888"/>
                </a:lnTo>
                <a:lnTo>
                  <a:pt x="210261" y="373824"/>
                </a:lnTo>
                <a:lnTo>
                  <a:pt x="258474" y="368888"/>
                </a:lnTo>
                <a:lnTo>
                  <a:pt x="302733" y="354827"/>
                </a:lnTo>
                <a:lnTo>
                  <a:pt x="341775" y="332763"/>
                </a:lnTo>
                <a:lnTo>
                  <a:pt x="374339" y="303818"/>
                </a:lnTo>
                <a:lnTo>
                  <a:pt x="399162" y="269115"/>
                </a:lnTo>
                <a:lnTo>
                  <a:pt x="414981" y="229774"/>
                </a:lnTo>
                <a:lnTo>
                  <a:pt x="420535" y="186918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3684732" y="2266517"/>
            <a:ext cx="858868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04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4898606" y="2266517"/>
            <a:ext cx="582593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22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 txBox="1"/>
          <p:nvPr/>
        </p:nvSpPr>
        <p:spPr>
          <a:xfrm>
            <a:off x="3940461" y="2280721"/>
            <a:ext cx="3943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10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5777" y="2322703"/>
            <a:ext cx="10943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2589" y="2266517"/>
            <a:ext cx="24677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 txBox="1"/>
          <p:nvPr/>
        </p:nvSpPr>
        <p:spPr>
          <a:xfrm>
            <a:off x="2847022" y="2123769"/>
            <a:ext cx="1271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629" y="2194744"/>
            <a:ext cx="1357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10"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8360" y="3794663"/>
            <a:ext cx="780010" cy="898680"/>
          </a:xfrm>
          <a:custGeom>
            <a:avLst/>
            <a:gdLst/>
            <a:ahLst/>
            <a:cxnLst/>
            <a:rect l="l" t="t" r="r" b="b"/>
            <a:pathLst>
              <a:path w="923289" h="1250314">
                <a:moveTo>
                  <a:pt x="0" y="1249946"/>
                </a:moveTo>
                <a:lnTo>
                  <a:pt x="1247" y="1249520"/>
                </a:lnTo>
                <a:lnTo>
                  <a:pt x="9977" y="1246539"/>
                </a:lnTo>
                <a:lnTo>
                  <a:pt x="33673" y="1238448"/>
                </a:lnTo>
                <a:lnTo>
                  <a:pt x="79819" y="1222692"/>
                </a:lnTo>
                <a:lnTo>
                  <a:pt x="109247" y="1212541"/>
                </a:lnTo>
                <a:lnTo>
                  <a:pt x="182508" y="1184902"/>
                </a:lnTo>
                <a:lnTo>
                  <a:pt x="224674" y="1166772"/>
                </a:lnTo>
                <a:lnTo>
                  <a:pt x="269419" y="1145343"/>
                </a:lnTo>
                <a:lnTo>
                  <a:pt x="315911" y="1120291"/>
                </a:lnTo>
                <a:lnTo>
                  <a:pt x="363315" y="1091298"/>
                </a:lnTo>
                <a:lnTo>
                  <a:pt x="410799" y="1058042"/>
                </a:lnTo>
                <a:lnTo>
                  <a:pt x="457530" y="1020203"/>
                </a:lnTo>
                <a:lnTo>
                  <a:pt x="491631" y="988688"/>
                </a:lnTo>
                <a:lnTo>
                  <a:pt x="524765" y="954664"/>
                </a:lnTo>
                <a:lnTo>
                  <a:pt x="556858" y="918383"/>
                </a:lnTo>
                <a:lnTo>
                  <a:pt x="587835" y="880094"/>
                </a:lnTo>
                <a:lnTo>
                  <a:pt x="617622" y="840047"/>
                </a:lnTo>
                <a:lnTo>
                  <a:pt x="646145" y="798493"/>
                </a:lnTo>
                <a:lnTo>
                  <a:pt x="673330" y="755682"/>
                </a:lnTo>
                <a:lnTo>
                  <a:pt x="699102" y="711863"/>
                </a:lnTo>
                <a:lnTo>
                  <a:pt x="723386" y="667288"/>
                </a:lnTo>
                <a:lnTo>
                  <a:pt x="746109" y="622205"/>
                </a:lnTo>
                <a:lnTo>
                  <a:pt x="767197" y="576866"/>
                </a:lnTo>
                <a:lnTo>
                  <a:pt x="786574" y="531520"/>
                </a:lnTo>
                <a:lnTo>
                  <a:pt x="809684" y="471490"/>
                </a:lnTo>
                <a:lnTo>
                  <a:pt x="829847" y="412567"/>
                </a:lnTo>
                <a:lnTo>
                  <a:pt x="847286" y="355423"/>
                </a:lnTo>
                <a:lnTo>
                  <a:pt x="862226" y="300731"/>
                </a:lnTo>
                <a:lnTo>
                  <a:pt x="874891" y="249164"/>
                </a:lnTo>
                <a:lnTo>
                  <a:pt x="885505" y="201395"/>
                </a:lnTo>
                <a:lnTo>
                  <a:pt x="894293" y="158097"/>
                </a:lnTo>
                <a:lnTo>
                  <a:pt x="901479" y="119942"/>
                </a:lnTo>
                <a:lnTo>
                  <a:pt x="916289" y="36958"/>
                </a:lnTo>
                <a:lnTo>
                  <a:pt x="920911" y="10950"/>
                </a:lnTo>
                <a:lnTo>
                  <a:pt x="922614" y="1368"/>
                </a:ln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2668230" y="3828247"/>
            <a:ext cx="78001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3428132" y="3114552"/>
            <a:ext cx="829364" cy="705616"/>
          </a:xfrm>
          <a:custGeom>
            <a:avLst/>
            <a:gdLst/>
            <a:ahLst/>
            <a:cxnLst/>
            <a:rect l="l" t="t" r="r" b="b"/>
            <a:pathLst>
              <a:path w="981710" h="981710">
                <a:moveTo>
                  <a:pt x="0" y="981265"/>
                </a:moveTo>
                <a:lnTo>
                  <a:pt x="98127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4257132" y="3106154"/>
            <a:ext cx="0" cy="848474"/>
          </a:xfrm>
          <a:custGeom>
            <a:avLst/>
            <a:gdLst/>
            <a:ahLst/>
            <a:cxnLst/>
            <a:rect l="l" t="t" r="r" b="b"/>
            <a:pathLst>
              <a:path h="1180464">
                <a:moveTo>
                  <a:pt x="0" y="0"/>
                </a:moveTo>
                <a:lnTo>
                  <a:pt x="0" y="1179855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4247261" y="3551167"/>
            <a:ext cx="602442" cy="394798"/>
          </a:xfrm>
          <a:custGeom>
            <a:avLst/>
            <a:gdLst/>
            <a:ahLst/>
            <a:cxnLst/>
            <a:rect l="l" t="t" r="r" b="b"/>
            <a:pathLst>
              <a:path w="713104" h="549275">
                <a:moveTo>
                  <a:pt x="0" y="549033"/>
                </a:moveTo>
                <a:lnTo>
                  <a:pt x="712584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 txBox="1"/>
          <p:nvPr/>
        </p:nvSpPr>
        <p:spPr>
          <a:xfrm>
            <a:off x="3339359" y="3216890"/>
            <a:ext cx="5789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Arial"/>
                <a:cs typeface="Arial"/>
              </a:rPr>
              <a:t>Linear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1016" y="3432334"/>
            <a:ext cx="3740183" cy="205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56"/>
            <a:r>
              <a:rPr sz="1400" i="1" spc="7" dirty="0">
                <a:latin typeface="Arial"/>
                <a:cs typeface="Arial"/>
              </a:rPr>
              <a:t>threshold</a:t>
            </a:r>
            <a:endParaRPr sz="1400" dirty="0">
              <a:latin typeface="Arial"/>
              <a:cs typeface="Arial"/>
            </a:endParaRPr>
          </a:p>
          <a:p>
            <a:pPr marR="3464" algn="r">
              <a:spcBef>
                <a:spcPts val="944"/>
              </a:spcBef>
            </a:pPr>
            <a:r>
              <a:rPr sz="1400" spc="7" dirty="0" smtClean="0">
                <a:latin typeface="Arial"/>
                <a:cs typeface="Arial"/>
              </a:rPr>
              <a:t>Timeout</a:t>
            </a:r>
            <a:endParaRPr sz="1400" dirty="0" smtClean="0"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sz="1800" i="1" dirty="0" smtClean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endParaRPr lang="en-US" sz="1800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1800" i="1" dirty="0" err="1" smtClean="0">
                <a:solidFill>
                  <a:srgbClr val="FF0000"/>
                </a:solidFill>
                <a:latin typeface="Arial"/>
                <a:cs typeface="Arial"/>
              </a:rPr>
              <a:t>cwnd</a:t>
            </a: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R="216472" algn="ctr">
              <a:spcBef>
                <a:spcPts val="447"/>
              </a:spcBef>
            </a:pPr>
            <a:r>
              <a:rPr sz="1400" spc="7" dirty="0">
                <a:latin typeface="Arial"/>
                <a:cs typeface="Arial"/>
              </a:rPr>
              <a:t>Slow</a:t>
            </a:r>
            <a:r>
              <a:rPr sz="1400" spc="-48" dirty="0">
                <a:latin typeface="Arial"/>
                <a:cs typeface="Arial"/>
              </a:rPr>
              <a:t> </a:t>
            </a:r>
            <a:r>
              <a:rPr sz="1400" spc="3" dirty="0">
                <a:latin typeface="Arial"/>
                <a:cs typeface="Arial"/>
              </a:rPr>
              <a:t>Start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91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886" dirty="0">
              <a:latin typeface="Times New Roman"/>
              <a:cs typeface="Times New Roman"/>
            </a:endParaRPr>
          </a:p>
          <a:p>
            <a:pPr marL="73167" algn="ctr"/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11793" y="4189288"/>
            <a:ext cx="355672" cy="503881"/>
          </a:xfrm>
          <a:custGeom>
            <a:avLst/>
            <a:gdLst/>
            <a:ahLst/>
            <a:cxnLst/>
            <a:rect l="l" t="t" r="r" b="b"/>
            <a:pathLst>
              <a:path w="421004" h="701039">
                <a:moveTo>
                  <a:pt x="0" y="700913"/>
                </a:moveTo>
                <a:lnTo>
                  <a:pt x="578" y="700547"/>
                </a:lnTo>
                <a:lnTo>
                  <a:pt x="4624" y="697992"/>
                </a:lnTo>
                <a:lnTo>
                  <a:pt x="15607" y="691054"/>
                </a:lnTo>
                <a:lnTo>
                  <a:pt x="63303" y="660352"/>
                </a:lnTo>
                <a:lnTo>
                  <a:pt x="96525" y="635307"/>
                </a:lnTo>
                <a:lnTo>
                  <a:pt x="134699" y="600167"/>
                </a:lnTo>
                <a:lnTo>
                  <a:pt x="175864" y="552692"/>
                </a:lnTo>
                <a:lnTo>
                  <a:pt x="218059" y="490639"/>
                </a:lnTo>
                <a:lnTo>
                  <a:pt x="241238" y="449329"/>
                </a:lnTo>
                <a:lnTo>
                  <a:pt x="263888" y="404173"/>
                </a:lnTo>
                <a:lnTo>
                  <a:pt x="285769" y="356517"/>
                </a:lnTo>
                <a:lnTo>
                  <a:pt x="306641" y="307707"/>
                </a:lnTo>
                <a:lnTo>
                  <a:pt x="326263" y="259090"/>
                </a:lnTo>
                <a:lnTo>
                  <a:pt x="344395" y="212010"/>
                </a:lnTo>
                <a:lnTo>
                  <a:pt x="360798" y="167814"/>
                </a:lnTo>
                <a:lnTo>
                  <a:pt x="375230" y="127849"/>
                </a:lnTo>
                <a:lnTo>
                  <a:pt x="406585" y="39428"/>
                </a:lnTo>
                <a:lnTo>
                  <a:pt x="416410" y="11682"/>
                </a:lnTo>
                <a:lnTo>
                  <a:pt x="420030" y="1460"/>
                </a:lnTo>
                <a:lnTo>
                  <a:pt x="42054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5776948" y="3954189"/>
            <a:ext cx="335823" cy="235510"/>
          </a:xfrm>
          <a:custGeom>
            <a:avLst/>
            <a:gdLst/>
            <a:ahLst/>
            <a:cxnLst/>
            <a:rect l="l" t="t" r="r" b="b"/>
            <a:pathLst>
              <a:path w="397510" h="327660">
                <a:moveTo>
                  <a:pt x="0" y="327088"/>
                </a:moveTo>
                <a:lnTo>
                  <a:pt x="397179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 txBox="1"/>
          <p:nvPr/>
        </p:nvSpPr>
        <p:spPr>
          <a:xfrm>
            <a:off x="4276006" y="3248913"/>
            <a:ext cx="1033413" cy="280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2" marR="3464" indent="-8226">
              <a:lnSpc>
                <a:spcPts val="1132"/>
              </a:lnSpc>
            </a:pPr>
            <a:r>
              <a:rPr sz="1400" spc="7" dirty="0">
                <a:latin typeface="Arial"/>
                <a:cs typeface="Arial"/>
              </a:rPr>
              <a:t>Fast  Retransmit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504336" y="678126"/>
            <a:ext cx="6194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TCP CONGESTION CONTROL SUMMARY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2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576" y="1968986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3117853" y="1862359"/>
            <a:ext cx="2499824" cy="323794"/>
          </a:xfrm>
          <a:custGeom>
            <a:avLst/>
            <a:gdLst/>
            <a:ahLst/>
            <a:cxnLst/>
            <a:rect l="l" t="t" r="r" b="b"/>
            <a:pathLst>
              <a:path w="3106420" h="386080">
                <a:moveTo>
                  <a:pt x="0" y="385747"/>
                </a:moveTo>
                <a:lnTo>
                  <a:pt x="3106064" y="385747"/>
                </a:lnTo>
                <a:lnTo>
                  <a:pt x="3106064" y="0"/>
                </a:lnTo>
                <a:lnTo>
                  <a:pt x="0" y="0"/>
                </a:lnTo>
                <a:lnTo>
                  <a:pt x="0" y="3857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5641778" y="1973598"/>
            <a:ext cx="389894" cy="0"/>
          </a:xfrm>
          <a:custGeom>
            <a:avLst/>
            <a:gdLst/>
            <a:ahLst/>
            <a:cxnLst/>
            <a:rect l="l" t="t" r="r" b="b"/>
            <a:pathLst>
              <a:path w="484504">
                <a:moveTo>
                  <a:pt x="0" y="0"/>
                </a:moveTo>
                <a:lnTo>
                  <a:pt x="4842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5942870" y="1950527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 txBox="1"/>
          <p:nvPr/>
        </p:nvSpPr>
        <p:spPr>
          <a:xfrm>
            <a:off x="2593984" y="2323178"/>
            <a:ext cx="1213165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38561" algn="l"/>
              </a:tabLst>
            </a:pPr>
            <a:r>
              <a:rPr sz="920" i="1" spc="14" dirty="0">
                <a:latin typeface="Arial"/>
                <a:cs typeface="Arial"/>
              </a:rPr>
              <a:t>P1	</a:t>
            </a:r>
            <a:r>
              <a:rPr lang="en-US" sz="920" i="1" spc="14" dirty="0" smtClean="0">
                <a:latin typeface="Arial"/>
                <a:cs typeface="Arial"/>
              </a:rPr>
              <a:t>  </a:t>
            </a:r>
            <a:r>
              <a:rPr sz="920" i="1" spc="10" dirty="0" smtClean="0">
                <a:latin typeface="Arial"/>
                <a:cs typeface="Arial"/>
              </a:rPr>
              <a:t>Transport</a:t>
            </a:r>
            <a:endParaRPr sz="92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0795" y="2295490"/>
            <a:ext cx="1521550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188330" algn="l"/>
              </a:tabLst>
            </a:pPr>
            <a:r>
              <a:rPr sz="920" i="1" u="sng" spc="7" dirty="0">
                <a:latin typeface="Arial"/>
                <a:cs typeface="Arial"/>
              </a:rPr>
              <a:t> 	</a:t>
            </a:r>
            <a:r>
              <a:rPr sz="920" i="1" spc="10" dirty="0">
                <a:latin typeface="Arial"/>
                <a:cs typeface="Arial"/>
              </a:rPr>
              <a:t>Transport</a:t>
            </a:r>
            <a:endParaRPr sz="92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638" y="2258571"/>
            <a:ext cx="194181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i="1" spc="14" dirty="0">
                <a:latin typeface="Arial"/>
                <a:cs typeface="Arial"/>
              </a:rPr>
              <a:t>P2</a:t>
            </a:r>
            <a:endParaRPr sz="92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9204" y="2425834"/>
            <a:ext cx="27492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1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3835179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/>
          <p:nvPr/>
        </p:nvSpPr>
        <p:spPr>
          <a:xfrm>
            <a:off x="5074994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58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2" name="object 12"/>
          <p:cNvSpPr/>
          <p:nvPr/>
        </p:nvSpPr>
        <p:spPr>
          <a:xfrm>
            <a:off x="3888312" y="2250484"/>
            <a:ext cx="1062885" cy="553859"/>
          </a:xfrm>
          <a:custGeom>
            <a:avLst/>
            <a:gdLst/>
            <a:ahLst/>
            <a:cxnLst/>
            <a:rect l="l" t="t" r="r" b="b"/>
            <a:pathLst>
              <a:path w="1320800" h="660400">
                <a:moveTo>
                  <a:pt x="1320571" y="330136"/>
                </a:moveTo>
                <a:lnTo>
                  <a:pt x="1308665" y="267401"/>
                </a:lnTo>
                <a:lnTo>
                  <a:pt x="1274423" y="208641"/>
                </a:lnTo>
                <a:lnTo>
                  <a:pt x="1220059" y="154961"/>
                </a:lnTo>
                <a:lnTo>
                  <a:pt x="1186023" y="130372"/>
                </a:lnTo>
                <a:lnTo>
                  <a:pt x="1147786" y="107469"/>
                </a:lnTo>
                <a:lnTo>
                  <a:pt x="1105625" y="86389"/>
                </a:lnTo>
                <a:lnTo>
                  <a:pt x="1059817" y="67271"/>
                </a:lnTo>
                <a:lnTo>
                  <a:pt x="1010639" y="50254"/>
                </a:lnTo>
                <a:lnTo>
                  <a:pt x="958367" y="35475"/>
                </a:lnTo>
                <a:lnTo>
                  <a:pt x="903278" y="23072"/>
                </a:lnTo>
                <a:lnTo>
                  <a:pt x="845648" y="13186"/>
                </a:lnTo>
                <a:lnTo>
                  <a:pt x="785755" y="5952"/>
                </a:lnTo>
                <a:lnTo>
                  <a:pt x="723875" y="1511"/>
                </a:lnTo>
                <a:lnTo>
                  <a:pt x="660285" y="0"/>
                </a:lnTo>
                <a:lnTo>
                  <a:pt x="596695" y="1511"/>
                </a:lnTo>
                <a:lnTo>
                  <a:pt x="534815" y="5952"/>
                </a:lnTo>
                <a:lnTo>
                  <a:pt x="474922" y="13186"/>
                </a:lnTo>
                <a:lnTo>
                  <a:pt x="417293" y="23072"/>
                </a:lnTo>
                <a:lnTo>
                  <a:pt x="362204" y="35475"/>
                </a:lnTo>
                <a:lnTo>
                  <a:pt x="309932" y="50254"/>
                </a:lnTo>
                <a:lnTo>
                  <a:pt x="260753" y="67271"/>
                </a:lnTo>
                <a:lnTo>
                  <a:pt x="214945" y="86389"/>
                </a:lnTo>
                <a:lnTo>
                  <a:pt x="172785" y="107469"/>
                </a:lnTo>
                <a:lnTo>
                  <a:pt x="134548" y="130372"/>
                </a:lnTo>
                <a:lnTo>
                  <a:pt x="100512" y="154961"/>
                </a:lnTo>
                <a:lnTo>
                  <a:pt x="70952" y="181096"/>
                </a:lnTo>
                <a:lnTo>
                  <a:pt x="26373" y="237455"/>
                </a:lnTo>
                <a:lnTo>
                  <a:pt x="3022" y="298341"/>
                </a:lnTo>
                <a:lnTo>
                  <a:pt x="0" y="330136"/>
                </a:lnTo>
                <a:lnTo>
                  <a:pt x="3022" y="361931"/>
                </a:lnTo>
                <a:lnTo>
                  <a:pt x="26373" y="422818"/>
                </a:lnTo>
                <a:lnTo>
                  <a:pt x="70952" y="479178"/>
                </a:lnTo>
                <a:lnTo>
                  <a:pt x="100512" y="505315"/>
                </a:lnTo>
                <a:lnTo>
                  <a:pt x="134548" y="529904"/>
                </a:lnTo>
                <a:lnTo>
                  <a:pt x="172785" y="552809"/>
                </a:lnTo>
                <a:lnTo>
                  <a:pt x="214945" y="573890"/>
                </a:lnTo>
                <a:lnTo>
                  <a:pt x="260753" y="593009"/>
                </a:lnTo>
                <a:lnTo>
                  <a:pt x="309932" y="610027"/>
                </a:lnTo>
                <a:lnTo>
                  <a:pt x="362204" y="624807"/>
                </a:lnTo>
                <a:lnTo>
                  <a:pt x="417293" y="637210"/>
                </a:lnTo>
                <a:lnTo>
                  <a:pt x="474922" y="647098"/>
                </a:lnTo>
                <a:lnTo>
                  <a:pt x="534815" y="654332"/>
                </a:lnTo>
                <a:lnTo>
                  <a:pt x="596695" y="658774"/>
                </a:lnTo>
                <a:lnTo>
                  <a:pt x="660285" y="660285"/>
                </a:lnTo>
                <a:lnTo>
                  <a:pt x="723875" y="658774"/>
                </a:lnTo>
                <a:lnTo>
                  <a:pt x="785755" y="654332"/>
                </a:lnTo>
                <a:lnTo>
                  <a:pt x="845648" y="647098"/>
                </a:lnTo>
                <a:lnTo>
                  <a:pt x="903278" y="637210"/>
                </a:lnTo>
                <a:lnTo>
                  <a:pt x="958367" y="624807"/>
                </a:lnTo>
                <a:lnTo>
                  <a:pt x="1010639" y="610027"/>
                </a:lnTo>
                <a:lnTo>
                  <a:pt x="1059817" y="593009"/>
                </a:lnTo>
                <a:lnTo>
                  <a:pt x="1105625" y="573890"/>
                </a:lnTo>
                <a:lnTo>
                  <a:pt x="1147786" y="552809"/>
                </a:lnTo>
                <a:lnTo>
                  <a:pt x="1186023" y="529904"/>
                </a:lnTo>
                <a:lnTo>
                  <a:pt x="1220059" y="505315"/>
                </a:lnTo>
                <a:lnTo>
                  <a:pt x="1249618" y="479178"/>
                </a:lnTo>
                <a:lnTo>
                  <a:pt x="1294198" y="422818"/>
                </a:lnTo>
                <a:lnTo>
                  <a:pt x="1317548" y="361931"/>
                </a:lnTo>
                <a:lnTo>
                  <a:pt x="1320571" y="330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/>
          <p:nvPr/>
        </p:nvSpPr>
        <p:spPr>
          <a:xfrm>
            <a:off x="2834463" y="2425834"/>
            <a:ext cx="13286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2878746" y="2402764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5801179" y="2398151"/>
            <a:ext cx="168631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0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5880886" y="2375082"/>
            <a:ext cx="88913" cy="46331"/>
          </a:xfrm>
          <a:custGeom>
            <a:avLst/>
            <a:gdLst/>
            <a:ahLst/>
            <a:cxnLst/>
            <a:rect l="l" t="t" r="r" b="b"/>
            <a:pathLst>
              <a:path w="110489" h="55244">
                <a:moveTo>
                  <a:pt x="0" y="0"/>
                </a:moveTo>
                <a:lnTo>
                  <a:pt x="110045" y="27508"/>
                </a:lnTo>
                <a:lnTo>
                  <a:pt x="0" y="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 txBox="1"/>
          <p:nvPr/>
        </p:nvSpPr>
        <p:spPr>
          <a:xfrm>
            <a:off x="2558561" y="1834014"/>
            <a:ext cx="551883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458487" algn="l"/>
              </a:tabLst>
            </a:pPr>
            <a:r>
              <a:rPr sz="920" i="1" spc="14" dirty="0">
                <a:latin typeface="Arial"/>
                <a:cs typeface="Arial"/>
              </a:rPr>
              <a:t>P</a:t>
            </a:r>
            <a:r>
              <a:rPr sz="920" i="1" u="sng" spc="14" dirty="0">
                <a:latin typeface="Arial"/>
                <a:cs typeface="Arial"/>
              </a:rPr>
              <a:t>1	</a:t>
            </a:r>
            <a:endParaRPr sz="92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7778" y="1880162"/>
            <a:ext cx="194181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i="1" spc="14" dirty="0">
                <a:latin typeface="Arial"/>
                <a:cs typeface="Arial"/>
              </a:rPr>
              <a:t>P2</a:t>
            </a:r>
            <a:endParaRPr sz="92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7349" y="2804247"/>
            <a:ext cx="549327" cy="148050"/>
          </a:xfrm>
          <a:custGeom>
            <a:avLst/>
            <a:gdLst/>
            <a:ahLst/>
            <a:cxnLst/>
            <a:rect l="l" t="t" r="r" b="b"/>
            <a:pathLst>
              <a:path w="682625" h="176529">
                <a:moveTo>
                  <a:pt x="0" y="0"/>
                </a:moveTo>
                <a:lnTo>
                  <a:pt x="682294" y="1760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3115125" y="2906508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3754" y="0"/>
                </a:moveTo>
                <a:lnTo>
                  <a:pt x="113436" y="54140"/>
                </a:lnTo>
                <a:lnTo>
                  <a:pt x="0" y="532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2657348" y="3044207"/>
            <a:ext cx="531443" cy="175744"/>
          </a:xfrm>
          <a:custGeom>
            <a:avLst/>
            <a:gdLst/>
            <a:ahLst/>
            <a:cxnLst/>
            <a:rect l="l" t="t" r="r" b="b"/>
            <a:pathLst>
              <a:path w="660400" h="209550">
                <a:moveTo>
                  <a:pt x="660285" y="0"/>
                </a:moveTo>
                <a:lnTo>
                  <a:pt x="0" y="209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2657349" y="3169709"/>
            <a:ext cx="91468" cy="50061"/>
          </a:xfrm>
          <a:custGeom>
            <a:avLst/>
            <a:gdLst/>
            <a:ahLst/>
            <a:cxnLst/>
            <a:rect l="l" t="t" r="r" b="b"/>
            <a:pathLst>
              <a:path w="113664" h="59689">
                <a:moveTo>
                  <a:pt x="113207" y="52451"/>
                </a:moveTo>
                <a:lnTo>
                  <a:pt x="0" y="59448"/>
                </a:lnTo>
                <a:lnTo>
                  <a:pt x="965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/>
          <p:nvPr/>
        </p:nvSpPr>
        <p:spPr>
          <a:xfrm>
            <a:off x="2639628" y="3367234"/>
            <a:ext cx="602471" cy="120358"/>
          </a:xfrm>
          <a:custGeom>
            <a:avLst/>
            <a:gdLst/>
            <a:ahLst/>
            <a:cxnLst/>
            <a:rect l="l" t="t" r="r" b="b"/>
            <a:pathLst>
              <a:path w="748664" h="143510">
                <a:moveTo>
                  <a:pt x="0" y="0"/>
                </a:moveTo>
                <a:lnTo>
                  <a:pt x="748334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24"/>
          <p:cNvSpPr/>
          <p:nvPr/>
        </p:nvSpPr>
        <p:spPr>
          <a:xfrm>
            <a:off x="3150691" y="3447224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337" y="0"/>
                </a:moveTo>
                <a:lnTo>
                  <a:pt x="113258" y="47688"/>
                </a:lnTo>
                <a:lnTo>
                  <a:pt x="0" y="540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25"/>
          <p:cNvSpPr/>
          <p:nvPr/>
        </p:nvSpPr>
        <p:spPr>
          <a:xfrm>
            <a:off x="2595355" y="3764105"/>
            <a:ext cx="575900" cy="120358"/>
          </a:xfrm>
          <a:custGeom>
            <a:avLst/>
            <a:gdLst/>
            <a:ahLst/>
            <a:cxnLst/>
            <a:rect l="l" t="t" r="r" b="b"/>
            <a:pathLst>
              <a:path w="715644" h="143510">
                <a:moveTo>
                  <a:pt x="0" y="0"/>
                </a:moveTo>
                <a:lnTo>
                  <a:pt x="715314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26"/>
          <p:cNvSpPr/>
          <p:nvPr/>
        </p:nvSpPr>
        <p:spPr>
          <a:xfrm>
            <a:off x="3079805" y="3843361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0795" y="0"/>
                </a:moveTo>
                <a:lnTo>
                  <a:pt x="113309" y="48564"/>
                </a:lnTo>
                <a:lnTo>
                  <a:pt x="0" y="539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27"/>
          <p:cNvSpPr/>
          <p:nvPr/>
        </p:nvSpPr>
        <p:spPr>
          <a:xfrm>
            <a:off x="2595355" y="4234801"/>
            <a:ext cx="584587" cy="120358"/>
          </a:xfrm>
          <a:custGeom>
            <a:avLst/>
            <a:gdLst/>
            <a:ahLst/>
            <a:cxnLst/>
            <a:rect l="l" t="t" r="r" b="b"/>
            <a:pathLst>
              <a:path w="726439" h="143510">
                <a:moveTo>
                  <a:pt x="0" y="0"/>
                </a:moveTo>
                <a:lnTo>
                  <a:pt x="726313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28"/>
          <p:cNvSpPr/>
          <p:nvPr/>
        </p:nvSpPr>
        <p:spPr>
          <a:xfrm>
            <a:off x="3088676" y="4314311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629" y="0"/>
                </a:moveTo>
                <a:lnTo>
                  <a:pt x="113284" y="48260"/>
                </a:lnTo>
                <a:lnTo>
                  <a:pt x="0" y="53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29"/>
          <p:cNvSpPr/>
          <p:nvPr/>
        </p:nvSpPr>
        <p:spPr>
          <a:xfrm>
            <a:off x="2613066" y="4631672"/>
            <a:ext cx="575900" cy="221543"/>
          </a:xfrm>
          <a:custGeom>
            <a:avLst/>
            <a:gdLst/>
            <a:ahLst/>
            <a:cxnLst/>
            <a:rect l="l" t="t" r="r" b="b"/>
            <a:pathLst>
              <a:path w="715644" h="264160">
                <a:moveTo>
                  <a:pt x="715314" y="0"/>
                </a:moveTo>
                <a:lnTo>
                  <a:pt x="0" y="264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0"/>
          <p:cNvSpPr/>
          <p:nvPr/>
        </p:nvSpPr>
        <p:spPr>
          <a:xfrm>
            <a:off x="2613066" y="4799565"/>
            <a:ext cx="90959" cy="53788"/>
          </a:xfrm>
          <a:custGeom>
            <a:avLst/>
            <a:gdLst/>
            <a:ahLst/>
            <a:cxnLst/>
            <a:rect l="l" t="t" r="r" b="b"/>
            <a:pathLst>
              <a:path w="113030" h="64135">
                <a:moveTo>
                  <a:pt x="112763" y="51612"/>
                </a:moveTo>
                <a:lnTo>
                  <a:pt x="0" y="63919"/>
                </a:lnTo>
                <a:lnTo>
                  <a:pt x="93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1"/>
          <p:cNvSpPr/>
          <p:nvPr/>
        </p:nvSpPr>
        <p:spPr>
          <a:xfrm>
            <a:off x="5544358" y="2850387"/>
            <a:ext cx="531443" cy="110772"/>
          </a:xfrm>
          <a:custGeom>
            <a:avLst/>
            <a:gdLst/>
            <a:ahLst/>
            <a:cxnLst/>
            <a:rect l="l" t="t" r="r" b="b"/>
            <a:pathLst>
              <a:path w="660400" h="132079">
                <a:moveTo>
                  <a:pt x="660285" y="0"/>
                </a:moveTo>
                <a:lnTo>
                  <a:pt x="0" y="132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/>
          <p:nvPr/>
        </p:nvSpPr>
        <p:spPr>
          <a:xfrm>
            <a:off x="5544360" y="2920419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09" y="53949"/>
                </a:moveTo>
                <a:lnTo>
                  <a:pt x="0" y="48564"/>
                </a:lnTo>
                <a:lnTo>
                  <a:pt x="1025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3"/>
          <p:cNvSpPr/>
          <p:nvPr/>
        </p:nvSpPr>
        <p:spPr>
          <a:xfrm>
            <a:off x="5562071" y="3173426"/>
            <a:ext cx="558014" cy="138464"/>
          </a:xfrm>
          <a:custGeom>
            <a:avLst/>
            <a:gdLst/>
            <a:ahLst/>
            <a:cxnLst/>
            <a:rect l="l" t="t" r="r" b="b"/>
            <a:pathLst>
              <a:path w="693420" h="165100">
                <a:moveTo>
                  <a:pt x="693305" y="0"/>
                </a:moveTo>
                <a:lnTo>
                  <a:pt x="0" y="165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4" name="object 34"/>
          <p:cNvSpPr/>
          <p:nvPr/>
        </p:nvSpPr>
        <p:spPr>
          <a:xfrm>
            <a:off x="5562071" y="3268040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423" y="53530"/>
                </a:moveTo>
                <a:lnTo>
                  <a:pt x="0" y="52247"/>
                </a:lnTo>
                <a:lnTo>
                  <a:pt x="1006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/>
          <p:nvPr/>
        </p:nvSpPr>
        <p:spPr>
          <a:xfrm>
            <a:off x="5606354" y="3358011"/>
            <a:ext cx="549327" cy="129411"/>
          </a:xfrm>
          <a:custGeom>
            <a:avLst/>
            <a:gdLst/>
            <a:ahLst/>
            <a:cxnLst/>
            <a:rect l="l" t="t" r="r" b="b"/>
            <a:pathLst>
              <a:path w="682625" h="154304">
                <a:moveTo>
                  <a:pt x="682294" y="0"/>
                </a:moveTo>
                <a:lnTo>
                  <a:pt x="0" y="1540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6" name="object 36"/>
          <p:cNvSpPr/>
          <p:nvPr/>
        </p:nvSpPr>
        <p:spPr>
          <a:xfrm>
            <a:off x="5606353" y="3444390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98" y="53670"/>
                </a:moveTo>
                <a:lnTo>
                  <a:pt x="0" y="51066"/>
                </a:lnTo>
                <a:lnTo>
                  <a:pt x="1012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7" name="object 37"/>
          <p:cNvSpPr/>
          <p:nvPr/>
        </p:nvSpPr>
        <p:spPr>
          <a:xfrm>
            <a:off x="5570932" y="3985607"/>
            <a:ext cx="549327" cy="120358"/>
          </a:xfrm>
          <a:custGeom>
            <a:avLst/>
            <a:gdLst/>
            <a:ahLst/>
            <a:cxnLst/>
            <a:rect l="l" t="t" r="r" b="b"/>
            <a:pathLst>
              <a:path w="682625" h="143510">
                <a:moveTo>
                  <a:pt x="682294" y="0"/>
                </a:moveTo>
                <a:lnTo>
                  <a:pt x="0" y="1430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8" name="object 38"/>
          <p:cNvSpPr/>
          <p:nvPr/>
        </p:nvSpPr>
        <p:spPr>
          <a:xfrm>
            <a:off x="5570931" y="4064074"/>
            <a:ext cx="91468" cy="45267"/>
          </a:xfrm>
          <a:custGeom>
            <a:avLst/>
            <a:gdLst/>
            <a:ahLst/>
            <a:cxnLst/>
            <a:rect l="l" t="t" r="r" b="b"/>
            <a:pathLst>
              <a:path w="113664" h="53975">
                <a:moveTo>
                  <a:pt x="113347" y="53848"/>
                </a:moveTo>
                <a:lnTo>
                  <a:pt x="0" y="49504"/>
                </a:lnTo>
                <a:lnTo>
                  <a:pt x="102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9" name="object 39"/>
          <p:cNvSpPr txBox="1"/>
          <p:nvPr/>
        </p:nvSpPr>
        <p:spPr>
          <a:xfrm>
            <a:off x="3222753" y="2748170"/>
            <a:ext cx="54176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socket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3644" y="3071199"/>
            <a:ext cx="53804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sockfd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49321" y="3375771"/>
            <a:ext cx="399883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bind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8166" y="2692792"/>
            <a:ext cx="646472" cy="174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20" spc="10" dirty="0">
                <a:latin typeface="Times New Roman"/>
                <a:cs typeface="Times New Roman"/>
              </a:rPr>
              <a:t>socket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64714" y="3186696"/>
            <a:ext cx="559288" cy="560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52386">
              <a:lnSpc>
                <a:spcPct val="160500"/>
              </a:lnSpc>
            </a:pPr>
            <a:r>
              <a:rPr sz="920" spc="7" dirty="0">
                <a:latin typeface="Times New Roman"/>
                <a:cs typeface="Times New Roman"/>
              </a:rPr>
              <a:t>bind  listen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87330" y="3744946"/>
            <a:ext cx="2968352" cy="797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995"/>
              </a:lnSpc>
            </a:pPr>
            <a:r>
              <a:rPr sz="920" spc="10" dirty="0">
                <a:latin typeface="Times New Roman"/>
                <a:cs typeface="Times New Roman"/>
              </a:rPr>
              <a:t>connect</a:t>
            </a:r>
            <a:r>
              <a:rPr sz="920" spc="-55" dirty="0">
                <a:latin typeface="Times New Roman"/>
                <a:cs typeface="Times New Roman"/>
              </a:rPr>
              <a:t> </a:t>
            </a:r>
            <a:r>
              <a:rPr sz="920" spc="10" dirty="0">
                <a:latin typeface="Times New Roman"/>
                <a:cs typeface="Times New Roman"/>
              </a:rPr>
              <a:t>P2</a:t>
            </a:r>
            <a:endParaRPr sz="920" dirty="0">
              <a:latin typeface="Times New Roman"/>
              <a:cs typeface="Times New Roman"/>
            </a:endParaRPr>
          </a:p>
          <a:p>
            <a:pPr marL="1786756">
              <a:lnSpc>
                <a:spcPts val="995"/>
              </a:lnSpc>
            </a:pPr>
            <a:r>
              <a:rPr lang="en-US" sz="920" spc="10" dirty="0" smtClean="0">
                <a:latin typeface="Times New Roman"/>
                <a:cs typeface="Times New Roman"/>
              </a:rPr>
              <a:t>            </a:t>
            </a:r>
            <a:r>
              <a:rPr sz="920" spc="10" dirty="0" smtClean="0">
                <a:latin typeface="Times New Roman"/>
                <a:cs typeface="Times New Roman"/>
              </a:rPr>
              <a:t>accept</a:t>
            </a:r>
            <a:endParaRPr sz="920" dirty="0">
              <a:latin typeface="Times New Roman"/>
              <a:cs typeface="Times New Roman"/>
            </a:endParaRPr>
          </a:p>
          <a:p>
            <a:pPr marL="53252" marR="1852996" indent="-30306">
              <a:lnSpc>
                <a:spcPct val="155100"/>
              </a:lnSpc>
              <a:spcBef>
                <a:spcPts val="412"/>
              </a:spcBef>
            </a:pPr>
            <a:r>
              <a:rPr sz="920" spc="7" dirty="0">
                <a:latin typeface="Times New Roman"/>
                <a:cs typeface="Times New Roman"/>
              </a:rPr>
              <a:t>send </a:t>
            </a:r>
            <a:endParaRPr lang="en-US" sz="920" spc="7" dirty="0" smtClean="0">
              <a:latin typeface="Times New Roman"/>
              <a:cs typeface="Times New Roman"/>
            </a:endParaRPr>
          </a:p>
          <a:p>
            <a:pPr marL="53252" marR="1852996" indent="-30306">
              <a:lnSpc>
                <a:spcPct val="155100"/>
              </a:lnSpc>
              <a:spcBef>
                <a:spcPts val="412"/>
              </a:spcBef>
            </a:pPr>
            <a:r>
              <a:rPr sz="920" spc="7" dirty="0" smtClean="0">
                <a:latin typeface="Times New Roman"/>
                <a:cs typeface="Times New Roman"/>
              </a:rPr>
              <a:t> </a:t>
            </a:r>
            <a:r>
              <a:rPr sz="920" spc="10" dirty="0">
                <a:latin typeface="Times New Roman"/>
                <a:cs typeface="Times New Roman"/>
              </a:rPr>
              <a:t>rcv</a:t>
            </a:r>
            <a:endParaRPr sz="92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64653" y="4345561"/>
            <a:ext cx="584587" cy="120358"/>
          </a:xfrm>
          <a:custGeom>
            <a:avLst/>
            <a:gdLst/>
            <a:ahLst/>
            <a:cxnLst/>
            <a:rect l="l" t="t" r="r" b="b"/>
            <a:pathLst>
              <a:path w="726439" h="143510">
                <a:moveTo>
                  <a:pt x="0" y="0"/>
                </a:moveTo>
                <a:lnTo>
                  <a:pt x="726325" y="1430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46"/>
          <p:cNvSpPr/>
          <p:nvPr/>
        </p:nvSpPr>
        <p:spPr>
          <a:xfrm>
            <a:off x="5957975" y="4425061"/>
            <a:ext cx="91468" cy="45800"/>
          </a:xfrm>
          <a:custGeom>
            <a:avLst/>
            <a:gdLst/>
            <a:ahLst/>
            <a:cxnLst/>
            <a:rect l="l" t="t" r="r" b="b"/>
            <a:pathLst>
              <a:path w="113664" h="54610">
                <a:moveTo>
                  <a:pt x="10629" y="0"/>
                </a:moveTo>
                <a:lnTo>
                  <a:pt x="113296" y="48260"/>
                </a:lnTo>
                <a:lnTo>
                  <a:pt x="0" y="53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852488" y="1404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600" b="0" kern="0" dirty="0" smtClean="0"/>
              <a:t>Socket </a:t>
            </a:r>
            <a:r>
              <a:rPr lang="en-US" sz="3600" b="0" kern="0" dirty="0" smtClean="0"/>
              <a:t>Interface to Abstraction</a:t>
            </a:r>
            <a:endParaRPr lang="en-US" sz="36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3407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H="1">
            <a:off x="3818900" y="2054203"/>
            <a:ext cx="45719" cy="2825236"/>
          </a:xfrm>
          <a:custGeom>
            <a:avLst/>
            <a:gdLst/>
            <a:ahLst/>
            <a:cxnLst/>
            <a:rect l="l" t="t" r="r" b="b"/>
            <a:pathLst>
              <a:path h="5358130">
                <a:moveTo>
                  <a:pt x="0" y="0"/>
                </a:moveTo>
                <a:lnTo>
                  <a:pt x="0" y="5357647"/>
                </a:lnTo>
              </a:path>
            </a:pathLst>
          </a:custGeom>
          <a:ln w="10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17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76550" y="2284852"/>
            <a:ext cx="3755015" cy="2626022"/>
            <a:chOff x="2979887" y="2383814"/>
            <a:chExt cx="3099228" cy="2450859"/>
          </a:xfrm>
        </p:grpSpPr>
        <p:sp>
          <p:nvSpPr>
            <p:cNvPr id="2" name="object 2"/>
            <p:cNvSpPr txBox="1"/>
            <p:nvPr/>
          </p:nvSpPr>
          <p:spPr>
            <a:xfrm>
              <a:off x="3094326" y="2383814"/>
              <a:ext cx="560676" cy="1469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lang="en-US" sz="1023" dirty="0" smtClean="0">
                  <a:latin typeface="Arial"/>
                  <a:cs typeface="Arial"/>
                </a:rPr>
                <a:t>IDEAS</a:t>
              </a:r>
              <a:endParaRPr sz="1023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02985" y="2604403"/>
              <a:ext cx="2976130" cy="0"/>
            </a:xfrm>
            <a:custGeom>
              <a:avLst/>
              <a:gdLst/>
              <a:ahLst/>
              <a:cxnLst/>
              <a:rect l="l" t="t" r="r" b="b"/>
              <a:pathLst>
                <a:path w="4364990">
                  <a:moveTo>
                    <a:pt x="0" y="0"/>
                  </a:moveTo>
                  <a:lnTo>
                    <a:pt x="4364736" y="0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2979887" y="3364680"/>
              <a:ext cx="2976130" cy="7360"/>
            </a:xfrm>
            <a:custGeom>
              <a:avLst/>
              <a:gdLst/>
              <a:ahLst/>
              <a:cxnLst/>
              <a:rect l="l" t="t" r="r" b="b"/>
              <a:pathLst>
                <a:path w="4364990" h="10794">
                  <a:moveTo>
                    <a:pt x="0" y="0"/>
                  </a:moveTo>
                  <a:lnTo>
                    <a:pt x="4364736" y="1061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3102985" y="4023594"/>
              <a:ext cx="2976130" cy="7360"/>
            </a:xfrm>
            <a:custGeom>
              <a:avLst/>
              <a:gdLst/>
              <a:ahLst/>
              <a:cxnLst/>
              <a:rect l="l" t="t" r="r" b="b"/>
              <a:pathLst>
                <a:path w="4364990" h="10795">
                  <a:moveTo>
                    <a:pt x="0" y="0"/>
                  </a:moveTo>
                  <a:lnTo>
                    <a:pt x="4364736" y="1061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/>
            <p:nvPr/>
          </p:nvSpPr>
          <p:spPr>
            <a:xfrm>
              <a:off x="2994373" y="4827313"/>
              <a:ext cx="2976130" cy="7360"/>
            </a:xfrm>
            <a:custGeom>
              <a:avLst/>
              <a:gdLst/>
              <a:ahLst/>
              <a:cxnLst/>
              <a:rect l="l" t="t" r="r" b="b"/>
              <a:pathLst>
                <a:path w="4364990" h="10795">
                  <a:moveTo>
                    <a:pt x="0" y="0"/>
                  </a:moveTo>
                  <a:lnTo>
                    <a:pt x="4364736" y="10629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274569" y="2398300"/>
              <a:ext cx="1624878" cy="1469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>
                  <a:latin typeface="Arial"/>
                  <a:cs typeface="Arial"/>
                </a:rPr>
                <a:t>TRANSPORT</a:t>
              </a:r>
              <a:r>
                <a:rPr sz="1023" spc="-27" dirty="0">
                  <a:latin typeface="Arial"/>
                  <a:cs typeface="Arial"/>
                </a:rPr>
                <a:t> </a:t>
              </a:r>
              <a:r>
                <a:rPr lang="en-US" sz="1023" dirty="0" smtClean="0">
                  <a:latin typeface="Arial"/>
                  <a:cs typeface="Arial"/>
                </a:rPr>
                <a:t>MECHANISMS</a:t>
              </a:r>
              <a:endParaRPr sz="1023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101564" y="2684757"/>
              <a:ext cx="710045" cy="3085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2946" marR="3464" indent="-14720">
                <a:lnSpc>
                  <a:spcPct val="97600"/>
                </a:lnSpc>
              </a:pPr>
              <a:r>
                <a:rPr sz="682" dirty="0">
                  <a:latin typeface="Courier New"/>
                  <a:cs typeface="Courier New"/>
                </a:rPr>
                <a:t>Just like  reliable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Data  Links</a:t>
              </a:r>
              <a:r>
                <a:rPr sz="682" spc="-55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except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898049" y="2620345"/>
              <a:ext cx="2036618" cy="6020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>
                  <a:latin typeface="Courier New"/>
                  <a:cs typeface="Courier New"/>
                </a:rPr>
                <a:t>Error Control,</a:t>
              </a:r>
              <a:r>
                <a:rPr sz="1023" spc="-20" dirty="0">
                  <a:latin typeface="Courier New"/>
                  <a:cs typeface="Courier New"/>
                </a:rPr>
                <a:t> </a:t>
              </a:r>
              <a:r>
                <a:rPr sz="1023" dirty="0">
                  <a:latin typeface="Courier New"/>
                  <a:cs typeface="Courier New"/>
                </a:rPr>
                <a:t>Sequencing</a:t>
              </a:r>
              <a:endParaRPr sz="1023">
                <a:latin typeface="Courier New"/>
                <a:cs typeface="Courier New"/>
              </a:endParaRPr>
            </a:p>
            <a:p>
              <a:pPr marL="80960">
                <a:spcBef>
                  <a:spcPts val="361"/>
                </a:spcBef>
              </a:pPr>
              <a:r>
                <a:rPr sz="886" spc="14" dirty="0">
                  <a:latin typeface="Courier New"/>
                  <a:cs typeface="Courier New"/>
                </a:rPr>
                <a:t>Multiple connections,</a:t>
              </a:r>
              <a:r>
                <a:rPr sz="886" spc="-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larger</a:t>
              </a:r>
              <a:endParaRPr sz="886">
                <a:latin typeface="Courier New"/>
                <a:cs typeface="Courier New"/>
              </a:endParaRPr>
            </a:p>
            <a:p>
              <a:pPr marL="102607">
                <a:spcBef>
                  <a:spcPts val="37"/>
                </a:spcBef>
              </a:pPr>
              <a:r>
                <a:rPr sz="784" spc="7" dirty="0">
                  <a:latin typeface="Courier New"/>
                  <a:cs typeface="Courier New"/>
                </a:rPr>
                <a:t>sequence</a:t>
              </a:r>
              <a:r>
                <a:rPr sz="784" spc="-37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numbers</a:t>
              </a:r>
              <a:endParaRPr sz="784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129753" y="3456776"/>
              <a:ext cx="1575955" cy="4956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3464">
                <a:lnSpc>
                  <a:spcPct val="112599"/>
                </a:lnSpc>
              </a:pPr>
              <a:r>
                <a:rPr sz="886" spc="14" dirty="0">
                  <a:latin typeface="Courier New"/>
                  <a:cs typeface="Courier New"/>
                </a:rPr>
                <a:t>3−way handshakes,  Timer−based</a:t>
              </a:r>
              <a:r>
                <a:rPr sz="886" spc="-1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Management</a:t>
              </a:r>
              <a:endParaRPr sz="886" dirty="0">
                <a:latin typeface="Courier New"/>
                <a:cs typeface="Courier New"/>
              </a:endParaRPr>
            </a:p>
            <a:p>
              <a:pPr marL="37233">
                <a:spcBef>
                  <a:spcPts val="361"/>
                </a:spcBef>
              </a:pPr>
              <a:r>
                <a:rPr sz="886" spc="14" dirty="0">
                  <a:latin typeface="Courier New"/>
                  <a:cs typeface="Courier New"/>
                </a:rPr>
                <a:t>Graceful</a:t>
              </a:r>
              <a:r>
                <a:rPr sz="886" spc="-1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disconnection</a:t>
              </a:r>
              <a:endParaRPr sz="886" dirty="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094323" y="3351663"/>
              <a:ext cx="2485592" cy="1574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baseline="-36111" dirty="0">
                  <a:latin typeface="Courier New"/>
                  <a:cs typeface="Courier New"/>
                </a:rPr>
                <a:t>Fault−tolerance </a:t>
              </a:r>
              <a:r>
                <a:rPr sz="1023" dirty="0">
                  <a:latin typeface="Courier New"/>
                  <a:cs typeface="Courier New"/>
                </a:rPr>
                <a:t>Connection</a:t>
              </a:r>
              <a:r>
                <a:rPr sz="1023" spc="-75" dirty="0">
                  <a:latin typeface="Courier New"/>
                  <a:cs typeface="Courier New"/>
                </a:rPr>
                <a:t> </a:t>
              </a:r>
              <a:r>
                <a:rPr sz="1023" dirty="0">
                  <a:latin typeface="Courier New"/>
                  <a:cs typeface="Courier New"/>
                </a:rPr>
                <a:t>Management</a:t>
              </a:r>
              <a:endParaRPr sz="1023">
                <a:latin typeface="Courier New"/>
                <a:cs typeface="Courier New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058119" y="3587359"/>
              <a:ext cx="955964" cy="1049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682" dirty="0">
                  <a:latin typeface="Courier New"/>
                  <a:cs typeface="Courier New"/>
                </a:rPr>
                <a:t>Delayed</a:t>
              </a:r>
              <a:r>
                <a:rPr sz="682" spc="-44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duplicates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130530" y="3688730"/>
              <a:ext cx="539028" cy="2740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3600"/>
              <a:r>
                <a:rPr sz="682" dirty="0">
                  <a:latin typeface="Courier New"/>
                  <a:cs typeface="Courier New"/>
                </a:rPr>
                <a:t>Crashes</a:t>
              </a:r>
              <a:endParaRPr sz="682">
                <a:latin typeface="Courier New"/>
                <a:cs typeface="Courier New"/>
              </a:endParaRPr>
            </a:p>
            <a:p>
              <a:pPr marL="8659">
                <a:spcBef>
                  <a:spcPts val="491"/>
                </a:spcBef>
              </a:pPr>
              <a:r>
                <a:rPr sz="682" dirty="0">
                  <a:latin typeface="Courier New"/>
                  <a:cs typeface="Courier New"/>
                </a:rPr>
                <a:t>2</a:t>
              </a:r>
              <a:r>
                <a:rPr sz="682" spc="-58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generals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955975" y="4025054"/>
              <a:ext cx="1425286" cy="1574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>
                  <a:latin typeface="Courier New"/>
                  <a:cs typeface="Courier New"/>
                </a:rPr>
                <a:t>Congestion</a:t>
              </a:r>
              <a:r>
                <a:rPr sz="1023" spc="-34" dirty="0">
                  <a:latin typeface="Courier New"/>
                  <a:cs typeface="Courier New"/>
                </a:rPr>
                <a:t> </a:t>
              </a:r>
              <a:r>
                <a:rPr sz="1023" dirty="0">
                  <a:latin typeface="Courier New"/>
                  <a:cs typeface="Courier New"/>
                </a:rPr>
                <a:t>Control</a:t>
              </a:r>
              <a:endParaRPr sz="1023">
                <a:latin typeface="Courier New"/>
                <a:cs typeface="Courier New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123984" y="4154430"/>
              <a:ext cx="1755631" cy="2726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886" spc="14" dirty="0">
                  <a:latin typeface="Courier New"/>
                  <a:cs typeface="Courier New"/>
                </a:rPr>
                <a:t>Matching to network</a:t>
              </a:r>
              <a:r>
                <a:rPr sz="886" spc="-14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speed</a:t>
              </a:r>
              <a:endParaRPr sz="886">
                <a:latin typeface="Courier New"/>
                <a:cs typeface="Courier New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22513" y="4283654"/>
              <a:ext cx="1294967" cy="4625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0306" marR="3464" indent="-22079">
                <a:lnSpc>
                  <a:spcPct val="103000"/>
                </a:lnSpc>
              </a:pPr>
              <a:r>
                <a:rPr sz="784" spc="7" dirty="0">
                  <a:latin typeface="Courier New"/>
                  <a:cs typeface="Courier New"/>
                </a:rPr>
                <a:t>Control vs.</a:t>
              </a:r>
              <a:r>
                <a:rPr sz="784" spc="-31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Avoidance  Congestion Collapse  Bit or timeout</a:t>
              </a:r>
              <a:r>
                <a:rPr sz="784" spc="-34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based</a:t>
              </a:r>
              <a:endParaRPr sz="784" dirty="0">
                <a:latin typeface="Courier New"/>
                <a:cs typeface="Courier New"/>
              </a:endParaRPr>
            </a:p>
            <a:p>
              <a:pPr marL="283578">
                <a:lnSpc>
                  <a:spcPts val="740"/>
                </a:lnSpc>
              </a:pPr>
              <a:r>
                <a:rPr sz="784" spc="7" dirty="0">
                  <a:latin typeface="Courier New"/>
                  <a:cs typeface="Courier New"/>
                </a:rPr>
                <a:t>feedback.</a:t>
              </a:r>
              <a:endParaRPr sz="784" dirty="0">
                <a:latin typeface="Courier New"/>
                <a:cs typeface="Courier New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079844" y="4147469"/>
              <a:ext cx="955964" cy="2623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2946" marR="3464" indent="-14720">
                <a:lnSpc>
                  <a:spcPct val="125400"/>
                </a:lnSpc>
              </a:pPr>
              <a:r>
                <a:rPr sz="682" dirty="0">
                  <a:latin typeface="Courier New"/>
                  <a:cs typeface="Courier New"/>
                </a:rPr>
                <a:t>Adaptive</a:t>
              </a:r>
              <a:r>
                <a:rPr sz="682" spc="-44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Protocols  Passing info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in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08807" y="4342980"/>
              <a:ext cx="643370" cy="4403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3464" indent="72301">
                <a:lnSpc>
                  <a:spcPct val="167200"/>
                </a:lnSpc>
              </a:pPr>
              <a:r>
                <a:rPr sz="682" dirty="0">
                  <a:latin typeface="Courier New"/>
                  <a:cs typeface="Courier New"/>
                </a:rPr>
                <a:t>headers.  Deadlock</a:t>
              </a:r>
              <a:r>
                <a:rPr sz="682" spc="-55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vs.</a:t>
              </a:r>
              <a:endParaRPr sz="682">
                <a:latin typeface="Courier New"/>
                <a:cs typeface="Courier New"/>
              </a:endParaRPr>
            </a:p>
            <a:p>
              <a:pPr marL="138975">
                <a:lnSpc>
                  <a:spcPts val="685"/>
                </a:lnSpc>
              </a:pPr>
              <a:r>
                <a:rPr sz="682" dirty="0">
                  <a:latin typeface="Courier New"/>
                  <a:cs typeface="Courier New"/>
                </a:rPr>
                <a:t>Livelock</a:t>
              </a:r>
              <a:endParaRPr sz="682">
                <a:latin typeface="Courier New"/>
                <a:cs typeface="Courier New"/>
              </a:endParaRP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852488" y="14044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3600" b="0" kern="0" dirty="0" smtClean="0"/>
              <a:t>Transport Protocol Ideas</a:t>
            </a:r>
            <a:endParaRPr lang="en-US" sz="36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606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Routing Review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onn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335337"/>
            <a:ext cx="2862263" cy="2862263"/>
          </a:xfrm>
          <a:prstGeom prst="rect">
            <a:avLst/>
          </a:prstGeom>
        </p:spPr>
      </p:pic>
      <p:sp>
        <p:nvSpPr>
          <p:cNvPr id="21" name="object 4"/>
          <p:cNvSpPr/>
          <p:nvPr/>
        </p:nvSpPr>
        <p:spPr>
          <a:xfrm>
            <a:off x="6389882" y="4369350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75" y="189344"/>
                </a:moveTo>
                <a:lnTo>
                  <a:pt x="371912" y="239679"/>
                </a:lnTo>
                <a:lnTo>
                  <a:pt x="352824" y="284909"/>
                </a:lnTo>
                <a:lnTo>
                  <a:pt x="323218" y="323230"/>
                </a:lnTo>
                <a:lnTo>
                  <a:pt x="284897" y="352837"/>
                </a:lnTo>
                <a:lnTo>
                  <a:pt x="239666" y="371925"/>
                </a:lnTo>
                <a:lnTo>
                  <a:pt x="189331" y="378688"/>
                </a:lnTo>
                <a:lnTo>
                  <a:pt x="138997" y="371925"/>
                </a:lnTo>
                <a:lnTo>
                  <a:pt x="93769" y="352837"/>
                </a:lnTo>
                <a:lnTo>
                  <a:pt x="55451" y="323230"/>
                </a:lnTo>
                <a:lnTo>
                  <a:pt x="25847" y="284909"/>
                </a:lnTo>
                <a:lnTo>
                  <a:pt x="6762" y="239679"/>
                </a:lnTo>
                <a:lnTo>
                  <a:pt x="0" y="189344"/>
                </a:lnTo>
                <a:lnTo>
                  <a:pt x="6762" y="139009"/>
                </a:lnTo>
                <a:lnTo>
                  <a:pt x="25847" y="93778"/>
                </a:lnTo>
                <a:lnTo>
                  <a:pt x="55451" y="55457"/>
                </a:lnTo>
                <a:lnTo>
                  <a:pt x="93769" y="25851"/>
                </a:lnTo>
                <a:lnTo>
                  <a:pt x="138997" y="6763"/>
                </a:lnTo>
                <a:lnTo>
                  <a:pt x="189331" y="0"/>
                </a:lnTo>
                <a:lnTo>
                  <a:pt x="239666" y="6763"/>
                </a:lnTo>
                <a:lnTo>
                  <a:pt x="284897" y="25851"/>
                </a:lnTo>
                <a:lnTo>
                  <a:pt x="323218" y="55457"/>
                </a:lnTo>
                <a:lnTo>
                  <a:pt x="352824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5"/>
          <p:cNvSpPr/>
          <p:nvPr/>
        </p:nvSpPr>
        <p:spPr>
          <a:xfrm>
            <a:off x="7169719" y="4333977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75" y="189331"/>
                </a:moveTo>
                <a:lnTo>
                  <a:pt x="371912" y="239666"/>
                </a:lnTo>
                <a:lnTo>
                  <a:pt x="352825" y="284897"/>
                </a:lnTo>
                <a:lnTo>
                  <a:pt x="323219" y="323218"/>
                </a:lnTo>
                <a:lnTo>
                  <a:pt x="284900" y="352824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1" y="93774"/>
                </a:lnTo>
                <a:lnTo>
                  <a:pt x="55457" y="55456"/>
                </a:lnTo>
                <a:lnTo>
                  <a:pt x="93778" y="25850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0"/>
                </a:lnTo>
                <a:lnTo>
                  <a:pt x="323219" y="55456"/>
                </a:lnTo>
                <a:lnTo>
                  <a:pt x="352825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9"/>
          <p:cNvSpPr/>
          <p:nvPr/>
        </p:nvSpPr>
        <p:spPr>
          <a:xfrm>
            <a:off x="4417556" y="4319153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8" y="189331"/>
                </a:moveTo>
                <a:lnTo>
                  <a:pt x="371914" y="239666"/>
                </a:lnTo>
                <a:lnTo>
                  <a:pt x="352827" y="284897"/>
                </a:lnTo>
                <a:lnTo>
                  <a:pt x="323221" y="323218"/>
                </a:lnTo>
                <a:lnTo>
                  <a:pt x="284901" y="352824"/>
                </a:lnTo>
                <a:lnTo>
                  <a:pt x="239672" y="371912"/>
                </a:lnTo>
                <a:lnTo>
                  <a:pt x="189339" y="378675"/>
                </a:lnTo>
                <a:lnTo>
                  <a:pt x="139006" y="371912"/>
                </a:lnTo>
                <a:lnTo>
                  <a:pt x="93777" y="352824"/>
                </a:lnTo>
                <a:lnTo>
                  <a:pt x="55457" y="323218"/>
                </a:lnTo>
                <a:lnTo>
                  <a:pt x="25850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0" y="93774"/>
                </a:lnTo>
                <a:lnTo>
                  <a:pt x="55457" y="55456"/>
                </a:lnTo>
                <a:lnTo>
                  <a:pt x="93777" y="25850"/>
                </a:lnTo>
                <a:lnTo>
                  <a:pt x="139006" y="6763"/>
                </a:lnTo>
                <a:lnTo>
                  <a:pt x="189339" y="0"/>
                </a:lnTo>
                <a:lnTo>
                  <a:pt x="239672" y="6763"/>
                </a:lnTo>
                <a:lnTo>
                  <a:pt x="284901" y="25850"/>
                </a:lnTo>
                <a:lnTo>
                  <a:pt x="323221" y="55456"/>
                </a:lnTo>
                <a:lnTo>
                  <a:pt x="352827" y="93774"/>
                </a:lnTo>
                <a:lnTo>
                  <a:pt x="371914" y="139001"/>
                </a:lnTo>
                <a:lnTo>
                  <a:pt x="37867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10"/>
          <p:cNvSpPr/>
          <p:nvPr/>
        </p:nvSpPr>
        <p:spPr>
          <a:xfrm>
            <a:off x="5170630" y="4319153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5" y="189331"/>
                </a:moveTo>
                <a:lnTo>
                  <a:pt x="371912" y="239666"/>
                </a:lnTo>
                <a:lnTo>
                  <a:pt x="352824" y="284897"/>
                </a:lnTo>
                <a:lnTo>
                  <a:pt x="323218" y="323218"/>
                </a:lnTo>
                <a:lnTo>
                  <a:pt x="284897" y="352824"/>
                </a:lnTo>
                <a:lnTo>
                  <a:pt x="239666" y="371912"/>
                </a:lnTo>
                <a:lnTo>
                  <a:pt x="189331" y="378675"/>
                </a:lnTo>
                <a:lnTo>
                  <a:pt x="139001" y="371912"/>
                </a:lnTo>
                <a:lnTo>
                  <a:pt x="93774" y="352824"/>
                </a:lnTo>
                <a:lnTo>
                  <a:pt x="55456" y="323218"/>
                </a:lnTo>
                <a:lnTo>
                  <a:pt x="25850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0" y="93774"/>
                </a:lnTo>
                <a:lnTo>
                  <a:pt x="55456" y="55456"/>
                </a:lnTo>
                <a:lnTo>
                  <a:pt x="93774" y="25850"/>
                </a:lnTo>
                <a:lnTo>
                  <a:pt x="139001" y="6763"/>
                </a:lnTo>
                <a:lnTo>
                  <a:pt x="189331" y="0"/>
                </a:lnTo>
                <a:lnTo>
                  <a:pt x="239666" y="6763"/>
                </a:lnTo>
                <a:lnTo>
                  <a:pt x="284897" y="25850"/>
                </a:lnTo>
                <a:lnTo>
                  <a:pt x="323218" y="55456"/>
                </a:lnTo>
                <a:lnTo>
                  <a:pt x="352824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15"/>
          <p:cNvSpPr/>
          <p:nvPr/>
        </p:nvSpPr>
        <p:spPr>
          <a:xfrm>
            <a:off x="4654234" y="4448243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16"/>
          <p:cNvSpPr/>
          <p:nvPr/>
        </p:nvSpPr>
        <p:spPr>
          <a:xfrm>
            <a:off x="5443157" y="4448243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17"/>
          <p:cNvSpPr/>
          <p:nvPr/>
        </p:nvSpPr>
        <p:spPr>
          <a:xfrm>
            <a:off x="6662409" y="4484100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4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31"/>
          <p:cNvSpPr/>
          <p:nvPr/>
        </p:nvSpPr>
        <p:spPr>
          <a:xfrm>
            <a:off x="4367350" y="4233081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8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32"/>
          <p:cNvSpPr/>
          <p:nvPr/>
        </p:nvSpPr>
        <p:spPr>
          <a:xfrm>
            <a:off x="4471108" y="4336835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62" y="4416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3"/>
          <p:cNvSpPr/>
          <p:nvPr/>
        </p:nvSpPr>
        <p:spPr>
          <a:xfrm>
            <a:off x="4451025" y="4316754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0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4"/>
          <p:cNvSpPr/>
          <p:nvPr/>
        </p:nvSpPr>
        <p:spPr>
          <a:xfrm>
            <a:off x="7343759" y="4260332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8"/>
                </a:moveTo>
                <a:lnTo>
                  <a:pt x="25561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5"/>
          <p:cNvSpPr/>
          <p:nvPr/>
        </p:nvSpPr>
        <p:spPr>
          <a:xfrm>
            <a:off x="7518043" y="4241349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41"/>
                </a:moveTo>
                <a:lnTo>
                  <a:pt x="4176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6"/>
          <p:cNvSpPr/>
          <p:nvPr/>
        </p:nvSpPr>
        <p:spPr>
          <a:xfrm>
            <a:off x="7492462" y="4239775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49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4" name="object 55"/>
          <p:cNvSpPr/>
          <p:nvPr/>
        </p:nvSpPr>
        <p:spPr>
          <a:xfrm>
            <a:off x="4618373" y="4555823"/>
            <a:ext cx="466292" cy="143741"/>
          </a:xfrm>
          <a:custGeom>
            <a:avLst/>
            <a:gdLst/>
            <a:ahLst/>
            <a:cxnLst/>
            <a:rect l="l" t="t" r="r" b="b"/>
            <a:pathLst>
              <a:path w="683894" h="210820">
                <a:moveTo>
                  <a:pt x="0" y="0"/>
                </a:moveTo>
                <a:lnTo>
                  <a:pt x="683738" y="210375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60"/>
          <p:cNvSpPr txBox="1"/>
          <p:nvPr/>
        </p:nvSpPr>
        <p:spPr>
          <a:xfrm>
            <a:off x="4502131" y="4384520"/>
            <a:ext cx="8442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S</a:t>
            </a:r>
            <a:endParaRPr sz="784">
              <a:latin typeface="Arial"/>
              <a:cs typeface="Arial"/>
            </a:endParaRPr>
          </a:p>
        </p:txBody>
      </p:sp>
      <p:sp>
        <p:nvSpPr>
          <p:cNvPr id="36" name="object 61"/>
          <p:cNvSpPr txBox="1"/>
          <p:nvPr/>
        </p:nvSpPr>
        <p:spPr>
          <a:xfrm>
            <a:off x="5219337" y="4384520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37" name="object 62"/>
          <p:cNvSpPr txBox="1"/>
          <p:nvPr/>
        </p:nvSpPr>
        <p:spPr>
          <a:xfrm>
            <a:off x="6438589" y="4420381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38" name="object 63"/>
          <p:cNvSpPr txBox="1"/>
          <p:nvPr/>
        </p:nvSpPr>
        <p:spPr>
          <a:xfrm>
            <a:off x="7263410" y="4420381"/>
            <a:ext cx="90055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D</a:t>
            </a:r>
            <a:endParaRPr sz="784">
              <a:latin typeface="Arial"/>
              <a:cs typeface="Arial"/>
            </a:endParaRPr>
          </a:p>
        </p:txBody>
      </p:sp>
      <p:sp>
        <p:nvSpPr>
          <p:cNvPr id="39" name="object 66"/>
          <p:cNvSpPr txBox="1"/>
          <p:nvPr/>
        </p:nvSpPr>
        <p:spPr>
          <a:xfrm>
            <a:off x="4000094" y="4084645"/>
            <a:ext cx="113693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 </a:t>
            </a:r>
            <a:r>
              <a:rPr sz="886" i="1" spc="7" dirty="0">
                <a:latin typeface="Arial"/>
                <a:cs typeface="Arial"/>
              </a:rPr>
              <a:t>(segment) to</a:t>
            </a:r>
            <a:r>
              <a:rPr sz="886" i="1" spc="-20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D</a:t>
            </a:r>
            <a:endParaRPr sz="886">
              <a:latin typeface="Arial"/>
              <a:cs typeface="Arial"/>
            </a:endParaRPr>
          </a:p>
        </p:txBody>
      </p:sp>
      <p:sp>
        <p:nvSpPr>
          <p:cNvPr id="40" name="object 67"/>
          <p:cNvSpPr txBox="1"/>
          <p:nvPr/>
        </p:nvSpPr>
        <p:spPr>
          <a:xfrm>
            <a:off x="7155804" y="4084645"/>
            <a:ext cx="103173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27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(segment)</a:t>
            </a:r>
            <a:endParaRPr sz="886">
              <a:latin typeface="Arial"/>
              <a:cs typeface="Arial"/>
            </a:endParaRPr>
          </a:p>
        </p:txBody>
      </p:sp>
      <p:sp>
        <p:nvSpPr>
          <p:cNvPr id="41" name="object 79"/>
          <p:cNvSpPr txBox="1"/>
          <p:nvPr/>
        </p:nvSpPr>
        <p:spPr>
          <a:xfrm>
            <a:off x="5156461" y="3468219"/>
            <a:ext cx="1687399" cy="326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60" marR="3464" indent="-35934">
              <a:lnSpc>
                <a:spcPct val="106200"/>
              </a:lnSpc>
            </a:pPr>
            <a:r>
              <a:rPr sz="2000" i="1" spc="7" dirty="0">
                <a:latin typeface="Arial"/>
                <a:cs typeface="Arial"/>
              </a:rPr>
              <a:t>Routing</a:t>
            </a:r>
            <a:r>
              <a:rPr sz="2000" i="1" spc="-51" dirty="0">
                <a:latin typeface="Arial"/>
                <a:cs typeface="Arial"/>
              </a:rPr>
              <a:t> </a:t>
            </a:r>
            <a:r>
              <a:rPr sz="2000" i="1" spc="7" dirty="0">
                <a:latin typeface="Arial"/>
                <a:cs typeface="Arial"/>
              </a:rPr>
              <a:t>(IP)  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1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to choose best path?</a:t>
            </a:r>
          </a:p>
          <a:p>
            <a:pPr lvl="1"/>
            <a:r>
              <a:rPr lang="en-US">
                <a:latin typeface="Arial" charset="0"/>
              </a:rPr>
              <a:t>Defining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best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can be slippery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How to scale to millions of users?</a:t>
            </a:r>
          </a:p>
          <a:p>
            <a:pPr lvl="1"/>
            <a:r>
              <a:rPr lang="en-US">
                <a:latin typeface="Arial" charset="0"/>
              </a:rPr>
              <a:t>Minimize control messages and routing table size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How to adapt to failures or changes?</a:t>
            </a:r>
          </a:p>
          <a:p>
            <a:pPr lvl="1"/>
            <a:r>
              <a:rPr lang="en-US">
                <a:latin typeface="Arial" charset="0"/>
              </a:rPr>
              <a:t>Node and link failures, plus message loss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Source routing</a:t>
            </a:r>
          </a:p>
          <a:p>
            <a:pPr lvl="1"/>
            <a:r>
              <a:rPr lang="en-US" dirty="0">
                <a:latin typeface="Arial" charset="0"/>
              </a:rPr>
              <a:t>Complete path listed in </a:t>
            </a:r>
            <a:r>
              <a:rPr lang="en-US" dirty="0" smtClean="0">
                <a:latin typeface="Arial" charset="0"/>
              </a:rPr>
              <a:t>packet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Virtual circuits</a:t>
            </a:r>
          </a:p>
          <a:p>
            <a:pPr lvl="1"/>
            <a:r>
              <a:rPr lang="en-US" dirty="0">
                <a:latin typeface="Arial" charset="0"/>
              </a:rPr>
              <a:t>Set up path out-of-band and store path identifier in routers</a:t>
            </a:r>
          </a:p>
          <a:p>
            <a:pPr lvl="1"/>
            <a:r>
              <a:rPr lang="en-US" dirty="0">
                <a:latin typeface="Arial" charset="0"/>
              </a:rPr>
              <a:t>Local path identifier in </a:t>
            </a:r>
            <a:r>
              <a:rPr lang="en-US" dirty="0" smtClean="0">
                <a:latin typeface="Arial" charset="0"/>
              </a:rPr>
              <a:t>packet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Destination-based forwarding</a:t>
            </a:r>
          </a:p>
          <a:p>
            <a:pPr lvl="1"/>
            <a:r>
              <a:rPr lang="en-US" dirty="0">
                <a:latin typeface="Arial" charset="0"/>
              </a:rPr>
              <a:t>Router looks up address in forwarding table</a:t>
            </a:r>
          </a:p>
          <a:p>
            <a:pPr lvl="1"/>
            <a:r>
              <a:rPr lang="en-US" dirty="0">
                <a:latin typeface="Arial" charset="0"/>
              </a:rPr>
              <a:t>Forwarding table contains (address, next-hop) tuples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Two </a:t>
            </a:r>
            <a:r>
              <a:rPr lang="en-US" dirty="0">
                <a:latin typeface="Arial" charset="0"/>
              </a:rPr>
              <a:t>phases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Reliable flooding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Tell all routers what you know about your local topology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Path calculation (</a:t>
            </a:r>
            <a:r>
              <a:rPr lang="en-US" dirty="0" err="1">
                <a:latin typeface="Arial" charset="0"/>
              </a:rPr>
              <a:t>Dijkstra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algorithm)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Each router computes best path over complete </a:t>
            </a:r>
            <a:r>
              <a:rPr lang="en-US" dirty="0" smtClean="0">
                <a:latin typeface="Arial" charset="0"/>
              </a:rPr>
              <a:t>network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Global information allows optimal route computation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Straightforward to implement and verify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Mechanism: Link-state </a:t>
            </a:r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So you have all of these LSPs.  Now what?</a:t>
            </a:r>
          </a:p>
          <a:p>
            <a:r>
              <a:rPr lang="en-US" dirty="0"/>
              <a:t>Graph algorithm for single-source shortest path tree (find best route to all </a:t>
            </a:r>
            <a:r>
              <a:rPr lang="en-US" dirty="0" smtClean="0"/>
              <a:t>nodes, either prefixes or routers</a:t>
            </a:r>
            <a:endParaRPr lang="en-US" dirty="0"/>
          </a:p>
        </p:txBody>
      </p:sp>
      <p:sp>
        <p:nvSpPr>
          <p:cNvPr id="184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209925"/>
            <a:ext cx="7555273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{} </a:t>
            </a:r>
            <a:r>
              <a:rPr lang="en-US" sz="2400" b="0" i="1" dirty="0" smtClean="0">
                <a:solidFill>
                  <a:schemeClr val="tx2"/>
                </a:solidFill>
                <a:sym typeface="Wingdings" pitchFamily="2" charset="2"/>
              </a:rPr>
              <a:t>permanent set is empty</a:t>
            </a:r>
            <a:endParaRPr lang="en-US" sz="2400" dirty="0">
              <a:solidFill>
                <a:schemeClr val="accent2"/>
              </a:solidFill>
              <a:sym typeface="Wingdings" pitchFamily="2" charset="2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T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 &lt;remaining nodes keyed by distance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&gt;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While T </a:t>
            </a:r>
            <a:r>
              <a:rPr lang="en-US" sz="2400" dirty="0">
                <a:solidFill>
                  <a:schemeClr val="accent2"/>
                </a:solidFill>
              </a:rPr>
              <a:t>!= </a:t>
            </a:r>
            <a:r>
              <a:rPr lang="en-US" sz="2400" dirty="0" smtClean="0">
                <a:solidFill>
                  <a:schemeClr val="accent2"/>
                </a:solidFill>
              </a:rPr>
              <a:t>{} </a:t>
            </a:r>
            <a:r>
              <a:rPr lang="en-US" sz="2400" b="0" i="1" dirty="0" smtClean="0">
                <a:solidFill>
                  <a:schemeClr val="tx2"/>
                </a:solidFill>
                <a:sym typeface="Wingdings" pitchFamily="2" charset="2"/>
              </a:rPr>
              <a:t>while temp is not empty</a:t>
            </a:r>
            <a:endParaRPr lang="en-US" sz="24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</a:rPr>
              <a:t>	u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extract-min(T)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sz="2400" b="0" i="1" dirty="0">
                <a:solidFill>
                  <a:schemeClr val="tx2"/>
                </a:solidFill>
                <a:sym typeface="Wingdings" pitchFamily="2" charset="2"/>
              </a:rPr>
              <a:t>u = node with lowest cost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P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P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plus {u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}</a:t>
            </a:r>
          </a:p>
          <a:p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	Within 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T:</a:t>
            </a:r>
            <a:endParaRPr lang="en-US" sz="2400" dirty="0">
              <a:solidFill>
                <a:schemeClr val="accent2"/>
              </a:solidFill>
              <a:sym typeface="Wingdings" pitchFamily="2" charset="2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      for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each node v adjacent to u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		“relax” the cost of v  </a:t>
            </a:r>
            <a:r>
              <a:rPr lang="en-US" sz="2400" b="0" i="1" dirty="0">
                <a:solidFill>
                  <a:schemeClr val="tx2"/>
                </a:solidFill>
                <a:sym typeface="Wingdings" pitchFamily="2" charset="2"/>
              </a:rPr>
              <a:t>is it cheaper to go</a:t>
            </a:r>
          </a:p>
          <a:p>
            <a:pPr eaLnBrk="0" hangingPunct="0"/>
            <a:r>
              <a:rPr lang="en-US" sz="2400" b="0" i="1" dirty="0">
                <a:solidFill>
                  <a:schemeClr val="tx2"/>
                </a:solidFill>
                <a:sym typeface="Wingdings" pitchFamily="2" charset="2"/>
              </a:rPr>
              <a:t>					  </a:t>
            </a:r>
            <a:r>
              <a:rPr lang="en-US" sz="2400" b="0" i="1" dirty="0" smtClean="0">
                <a:solidFill>
                  <a:schemeClr val="tx2"/>
                </a:solidFill>
                <a:sym typeface="Wingdings" pitchFamily="2" charset="2"/>
              </a:rPr>
              <a:t>  through </a:t>
            </a:r>
            <a:r>
              <a:rPr lang="en-US" sz="2400" b="0" i="1" dirty="0">
                <a:solidFill>
                  <a:schemeClr val="tx2"/>
                </a:solidFill>
                <a:sym typeface="Wingdings" pitchFamily="2" charset="2"/>
              </a:rPr>
              <a:t>u?</a:t>
            </a:r>
            <a:endParaRPr lang="en-US" sz="2400" b="0" i="1" dirty="0">
              <a:solidFill>
                <a:schemeClr val="tx2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4724400"/>
            <a:ext cx="180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tx2"/>
                </a:solidFill>
                <a:sym typeface="Wingdings" pitchFamily="2" charset="2"/>
              </a:rPr>
              <a:t> u is done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4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73200"/>
            <a:ext cx="4267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Iterative, asynchronous: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each local iteration caused by: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Local link cost change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Distance vector update message from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neighbor</a:t>
            </a:r>
          </a:p>
          <a:p>
            <a:pPr eaLnBrk="1" hangingPunct="1"/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Distributed: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Each node notifies neighbors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when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its DV changes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Neighbors then notify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their neighbors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if necessary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4953000" y="1727200"/>
            <a:ext cx="4038600" cy="4521200"/>
            <a:chOff x="3262" y="932"/>
            <a:chExt cx="2354" cy="2848"/>
          </a:xfrm>
        </p:grpSpPr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3396" y="932"/>
              <a:ext cx="2220" cy="2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sz="2400" b="0">
                <a:latin typeface="+mn-lt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2400" b="0" i="1">
                  <a:solidFill>
                    <a:srgbClr val="0000FF"/>
                  </a:solidFill>
                  <a:latin typeface="+mn-lt"/>
                </a:rPr>
                <a:t>wait</a:t>
              </a:r>
              <a:r>
                <a:rPr lang="en-US" b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en-US" b="0">
                  <a:latin typeface="+mn-lt"/>
                </a:rPr>
                <a:t>for (change in local link cost or message from neighbor)</a:t>
              </a:r>
            </a:p>
            <a:p>
              <a:pPr algn="l">
                <a:spcBef>
                  <a:spcPct val="50000"/>
                </a:spcBef>
              </a:pPr>
              <a:endParaRPr lang="en-US" sz="2400" b="0">
                <a:latin typeface="+mn-lt"/>
              </a:endParaRPr>
            </a:p>
            <a:p>
              <a:pPr algn="l">
                <a:spcBef>
                  <a:spcPct val="50000"/>
                </a:spcBef>
              </a:pPr>
              <a:r>
                <a:rPr lang="en-US" sz="2400" b="0" i="1">
                  <a:solidFill>
                    <a:srgbClr val="0000FF"/>
                  </a:solidFill>
                  <a:latin typeface="+mn-lt"/>
                </a:rPr>
                <a:t>recompute</a:t>
              </a:r>
              <a:r>
                <a:rPr lang="en-US" b="0">
                  <a:latin typeface="+mn-lt"/>
                </a:rPr>
                <a:t> estimates</a:t>
              </a:r>
            </a:p>
            <a:p>
              <a:pPr algn="l">
                <a:spcBef>
                  <a:spcPct val="50000"/>
                </a:spcBef>
              </a:pPr>
              <a:endParaRPr lang="en-US" sz="2800" b="0">
                <a:latin typeface="+mn-lt"/>
              </a:endParaRPr>
            </a:p>
            <a:p>
              <a:pPr algn="l">
                <a:spcBef>
                  <a:spcPct val="50000"/>
                </a:spcBef>
              </a:pPr>
              <a:r>
                <a:rPr lang="en-US" b="0">
                  <a:latin typeface="+mn-lt"/>
                </a:rPr>
                <a:t>if distance to any destination has changed, </a:t>
              </a:r>
              <a:r>
                <a:rPr lang="en-US" sz="2400" b="0" i="1">
                  <a:solidFill>
                    <a:srgbClr val="0000FF"/>
                  </a:solidFill>
                  <a:latin typeface="+mn-lt"/>
                </a:rPr>
                <a:t>notify</a:t>
              </a:r>
              <a:r>
                <a:rPr lang="en-US" b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en-US" b="0">
                  <a:latin typeface="+mn-lt"/>
                </a:rPr>
                <a:t>neighbors </a:t>
              </a:r>
              <a:endParaRPr lang="en-US" sz="2400" b="0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sz="2400" b="0">
                <a:latin typeface="+mn-lt"/>
              </a:endParaRPr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>
              <a:off x="4328" y="1824"/>
              <a:ext cx="0" cy="37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09" name="Line 7"/>
            <p:cNvSpPr>
              <a:spLocks noChangeShapeType="1"/>
            </p:cNvSpPr>
            <p:nvPr/>
          </p:nvSpPr>
          <p:spPr bwMode="auto">
            <a:xfrm>
              <a:off x="4328" y="2496"/>
              <a:ext cx="0" cy="37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10" name="Freeform 8"/>
            <p:cNvSpPr>
              <a:spLocks/>
            </p:cNvSpPr>
            <p:nvPr/>
          </p:nvSpPr>
          <p:spPr bwMode="auto">
            <a:xfrm>
              <a:off x="3262" y="1140"/>
              <a:ext cx="1070" cy="2640"/>
            </a:xfrm>
            <a:custGeom>
              <a:avLst/>
              <a:gdLst>
                <a:gd name="T0" fmla="*/ 1257 w 978"/>
                <a:gd name="T1" fmla="*/ 3220 h 2256"/>
                <a:gd name="T2" fmla="*/ 1258 w 978"/>
                <a:gd name="T3" fmla="*/ 3615 h 2256"/>
                <a:gd name="T4" fmla="*/ 0 w 978"/>
                <a:gd name="T5" fmla="*/ 3615 h 2256"/>
                <a:gd name="T6" fmla="*/ 0 w 978"/>
                <a:gd name="T7" fmla="*/ 0 h 2256"/>
                <a:gd name="T8" fmla="*/ 1281 w 978"/>
                <a:gd name="T9" fmla="*/ 0 h 2256"/>
                <a:gd name="T10" fmla="*/ 1281 w 978"/>
                <a:gd name="T11" fmla="*/ 248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4873625" y="1379538"/>
            <a:ext cx="1741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+mn-lt"/>
              </a:rPr>
              <a:t>Each node: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Mechanism: Distance </a:t>
            </a:r>
            <a:r>
              <a:rPr lang="en-US" sz="3600" dirty="0" smtClean="0"/>
              <a:t>Vector Algorithm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3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3" name="AutoShape 3"/>
          <p:cNvCxnSpPr>
            <a:cxnSpLocks noChangeShapeType="1"/>
            <a:stCxn id="25687" idx="6"/>
            <a:endCxn id="25695" idx="2"/>
          </p:cNvCxnSpPr>
          <p:nvPr>
            <p:custDataLst>
              <p:tags r:id="rId1"/>
            </p:custDataLst>
          </p:nvPr>
        </p:nvCxnSpPr>
        <p:spPr bwMode="auto">
          <a:xfrm>
            <a:off x="4597400" y="2479675"/>
            <a:ext cx="150812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1</a:t>
            </a:r>
          </a:p>
        </p:txBody>
      </p:sp>
      <p:grpSp>
        <p:nvGrpSpPr>
          <p:cNvPr id="25605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7800" y="2286000"/>
            <a:ext cx="801688" cy="541338"/>
            <a:chOff x="252" y="2440"/>
            <a:chExt cx="432" cy="274"/>
          </a:xfrm>
        </p:grpSpPr>
        <p:grpSp>
          <p:nvGrpSpPr>
            <p:cNvPr id="25700" name="Group 6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705" name="Rectangle 7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706" name="Oval 8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707" name="Oval 9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701" name="Rectangle 1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702" name="Oval 1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703" name="Oval 12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704" name="Text Box 13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68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25606" name="Group 1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0" y="2286000"/>
            <a:ext cx="801688" cy="541338"/>
            <a:chOff x="252" y="2440"/>
            <a:chExt cx="432" cy="274"/>
          </a:xfrm>
        </p:grpSpPr>
        <p:grpSp>
          <p:nvGrpSpPr>
            <p:cNvPr id="25692" name="Group 15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97" name="Rectangle 16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98" name="Oval 17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99" name="Oval 18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93" name="Rectangle 19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94" name="Oval 20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95" name="Oval 21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96" name="Text Box 22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25607" name="Group 2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0" y="2286000"/>
            <a:ext cx="801688" cy="541338"/>
            <a:chOff x="252" y="2440"/>
            <a:chExt cx="432" cy="274"/>
          </a:xfrm>
        </p:grpSpPr>
        <p:grpSp>
          <p:nvGrpSpPr>
            <p:cNvPr id="25684" name="Group 24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89" name="Rectangle 25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90" name="Oval 26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91" name="Oval 27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85" name="Rectangle 2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86" name="Oval 2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87" name="Oval 30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88" name="Text Box 31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5608" name="Line 3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2362200"/>
            <a:ext cx="0" cy="3733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/>
          <a:lstStyle/>
          <a:p>
            <a:endParaRPr lang="en-US"/>
          </a:p>
        </p:txBody>
      </p:sp>
      <p:cxnSp>
        <p:nvCxnSpPr>
          <p:cNvPr id="25609" name="AutoShape 33"/>
          <p:cNvCxnSpPr>
            <a:cxnSpLocks noChangeShapeType="1"/>
            <a:stCxn id="25703" idx="6"/>
            <a:endCxn id="25687" idx="2"/>
          </p:cNvCxnSpPr>
          <p:nvPr>
            <p:custDataLst>
              <p:tags r:id="rId7"/>
            </p:custDataLst>
          </p:nvPr>
        </p:nvCxnSpPr>
        <p:spPr bwMode="auto">
          <a:xfrm>
            <a:off x="2235200" y="2479675"/>
            <a:ext cx="158432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0" name="Text Box 3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05400" y="213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2</a:t>
            </a:r>
          </a:p>
        </p:txBody>
      </p:sp>
      <p:sp>
        <p:nvSpPr>
          <p:cNvPr id="25611" name="Text Box 3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76400" y="19812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12" name="Text Box 3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38600" y="19812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13" name="AutoShape 3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5257800" y="2133600"/>
            <a:ext cx="533400" cy="4572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91440" anchor="ctr"/>
          <a:lstStyle/>
          <a:p>
            <a:endParaRPr lang="en-US"/>
          </a:p>
        </p:txBody>
      </p:sp>
      <p:sp>
        <p:nvSpPr>
          <p:cNvPr id="25614" name="Text Box 3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19400" y="3581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1</a:t>
            </a:r>
          </a:p>
        </p:txBody>
      </p:sp>
      <p:grpSp>
        <p:nvGrpSpPr>
          <p:cNvPr id="25615" name="Group 3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447800" y="3733800"/>
            <a:ext cx="801688" cy="541338"/>
            <a:chOff x="252" y="2440"/>
            <a:chExt cx="432" cy="274"/>
          </a:xfrm>
        </p:grpSpPr>
        <p:grpSp>
          <p:nvGrpSpPr>
            <p:cNvPr id="25676" name="Group 40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81" name="Rectangle 4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82" name="Oval 4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83" name="Oval 43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77" name="Rectangle 4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78" name="Oval 45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79" name="Oval 4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80" name="Text Box 47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68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25616" name="Group 4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096000" y="3733800"/>
            <a:ext cx="801688" cy="541338"/>
            <a:chOff x="252" y="2440"/>
            <a:chExt cx="432" cy="274"/>
          </a:xfrm>
        </p:grpSpPr>
        <p:grpSp>
          <p:nvGrpSpPr>
            <p:cNvPr id="25668" name="Group 49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73" name="Rectangle 50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74" name="Oval 5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75" name="Oval 5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69" name="Rectangle 5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70" name="Oval 5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71" name="Oval 5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72" name="Text Box 56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25617" name="Group 57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3810000" y="3733800"/>
            <a:ext cx="801688" cy="541338"/>
            <a:chOff x="252" y="2440"/>
            <a:chExt cx="432" cy="274"/>
          </a:xfrm>
        </p:grpSpPr>
        <p:grpSp>
          <p:nvGrpSpPr>
            <p:cNvPr id="25660" name="Group 58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65" name="Rectangle 59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66" name="Oval 60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67" name="Oval 61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61" name="Rectangle 62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62" name="Oval 63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63" name="Oval 6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64" name="Text Box 65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25618" name="AutoShape 66"/>
          <p:cNvCxnSpPr>
            <a:cxnSpLocks noChangeShapeType="1"/>
            <a:stCxn id="25679" idx="6"/>
            <a:endCxn id="25663" idx="2"/>
          </p:cNvCxnSpPr>
          <p:nvPr>
            <p:custDataLst>
              <p:tags r:id="rId16"/>
            </p:custDataLst>
          </p:nvPr>
        </p:nvCxnSpPr>
        <p:spPr bwMode="auto">
          <a:xfrm>
            <a:off x="2235200" y="3927475"/>
            <a:ext cx="158432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Text Box 6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76400" y="34290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20" name="Text Box 6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38600" y="34290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25621" name="Line 6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286000" y="4114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tIns="91440"/>
          <a:lstStyle/>
          <a:p>
            <a:endParaRPr lang="en-US"/>
          </a:p>
        </p:txBody>
      </p:sp>
      <p:sp>
        <p:nvSpPr>
          <p:cNvPr id="25622" name="Text Box 7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62200" y="4038600"/>
            <a:ext cx="10414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Update 3</a:t>
            </a:r>
          </a:p>
        </p:txBody>
      </p:sp>
      <p:sp>
        <p:nvSpPr>
          <p:cNvPr id="25623" name="Text Box 7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19400" y="5029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1</a:t>
            </a:r>
          </a:p>
        </p:txBody>
      </p:sp>
      <p:grpSp>
        <p:nvGrpSpPr>
          <p:cNvPr id="25624" name="Group 72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1447800" y="5181600"/>
            <a:ext cx="801688" cy="541338"/>
            <a:chOff x="252" y="2440"/>
            <a:chExt cx="432" cy="274"/>
          </a:xfrm>
        </p:grpSpPr>
        <p:grpSp>
          <p:nvGrpSpPr>
            <p:cNvPr id="25652" name="Group 73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57" name="Rectangle 7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58" name="Oval 75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59" name="Oval 76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53" name="Rectangle 7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54" name="Oval 78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55" name="Oval 7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56" name="Text Box 80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8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25625" name="Group 81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6096000" y="5181600"/>
            <a:ext cx="801688" cy="541338"/>
            <a:chOff x="252" y="2440"/>
            <a:chExt cx="432" cy="274"/>
          </a:xfrm>
        </p:grpSpPr>
        <p:grpSp>
          <p:nvGrpSpPr>
            <p:cNvPr id="25644" name="Group 82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49" name="Rectangle 83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50" name="Oval 84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51" name="Oval 85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45" name="Rectangle 8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46" name="Oval 8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47" name="Oval 8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48" name="Text Box 89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25626" name="Group 90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810000" y="5181600"/>
            <a:ext cx="801688" cy="541338"/>
            <a:chOff x="252" y="2440"/>
            <a:chExt cx="432" cy="274"/>
          </a:xfrm>
        </p:grpSpPr>
        <p:grpSp>
          <p:nvGrpSpPr>
            <p:cNvPr id="25636" name="Group 91"/>
            <p:cNvGrpSpPr>
              <a:grpSpLocks/>
            </p:cNvGrpSpPr>
            <p:nvPr/>
          </p:nvGrpSpPr>
          <p:grpSpPr bwMode="auto">
            <a:xfrm>
              <a:off x="261" y="2473"/>
              <a:ext cx="423" cy="241"/>
              <a:chOff x="261" y="2473"/>
              <a:chExt cx="423" cy="241"/>
            </a:xfrm>
          </p:grpSpPr>
          <p:sp>
            <p:nvSpPr>
              <p:cNvPr id="25641" name="Rectangle 92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61" y="2550"/>
                <a:ext cx="423" cy="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42" name="Oval 93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65" y="2559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  <p:sp>
            <p:nvSpPr>
              <p:cNvPr id="25643" name="Oval 94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65" y="2473"/>
                <a:ext cx="419" cy="1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91440"/>
              <a:lstStyle/>
              <a:p>
                <a:endParaRPr lang="en-US"/>
              </a:p>
            </p:txBody>
          </p:sp>
        </p:grpSp>
        <p:sp>
          <p:nvSpPr>
            <p:cNvPr id="25637" name="Rectangle 9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" y="2538"/>
              <a:ext cx="424" cy="8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38" name="Oval 9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57" y="2546"/>
              <a:ext cx="419" cy="156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39" name="Oval 9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57" y="2460"/>
              <a:ext cx="419" cy="156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1440"/>
            <a:lstStyle/>
            <a:p>
              <a:endParaRPr lang="en-US"/>
            </a:p>
          </p:txBody>
        </p:sp>
        <p:sp>
          <p:nvSpPr>
            <p:cNvPr id="25640" name="Text Box 98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69" y="2440"/>
              <a:ext cx="1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tIns="914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25627" name="AutoShape 99"/>
          <p:cNvCxnSpPr>
            <a:cxnSpLocks noChangeShapeType="1"/>
            <a:stCxn id="25655" idx="6"/>
            <a:endCxn id="25639" idx="2"/>
          </p:cNvCxnSpPr>
          <p:nvPr>
            <p:custDataLst>
              <p:tags r:id="rId25"/>
            </p:custDataLst>
          </p:nvPr>
        </p:nvCxnSpPr>
        <p:spPr bwMode="auto">
          <a:xfrm>
            <a:off x="2235200" y="5375275"/>
            <a:ext cx="158432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28" name="Line 10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286000" y="55626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tIns="91440"/>
          <a:lstStyle/>
          <a:p>
            <a:endParaRPr lang="en-US"/>
          </a:p>
        </p:txBody>
      </p:sp>
      <p:sp>
        <p:nvSpPr>
          <p:cNvPr id="25629" name="Text Box 10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390775" y="5486400"/>
            <a:ext cx="105118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Update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630" name="Text Box 102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676400" y="48768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25631" name="Text Box 10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038600" y="4876800"/>
            <a:ext cx="2968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32" name="AutoShape 10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038600" y="28956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tIns="91440" anchor="ctr"/>
          <a:lstStyle/>
          <a:p>
            <a:endParaRPr lang="en-US"/>
          </a:p>
        </p:txBody>
      </p:sp>
      <p:sp>
        <p:nvSpPr>
          <p:cNvPr id="25633" name="AutoShape 105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038600" y="43434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tIns="91440" anchor="ctr"/>
          <a:lstStyle/>
          <a:p>
            <a:endParaRPr lang="en-US"/>
          </a:p>
        </p:txBody>
      </p:sp>
      <p:sp>
        <p:nvSpPr>
          <p:cNvPr id="25634" name="Text Box 10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521575" y="5235575"/>
            <a:ext cx="963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</a:rPr>
              <a:t>Etc…</a:t>
            </a:r>
          </a:p>
        </p:txBody>
      </p:sp>
      <p:sp>
        <p:nvSpPr>
          <p:cNvPr id="25635" name="AutoShape 107"/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244475" y="1638300"/>
            <a:ext cx="1127125" cy="647700"/>
          </a:xfrm>
          <a:prstGeom prst="borderCallout2">
            <a:avLst>
              <a:gd name="adj1" fmla="val 17648"/>
              <a:gd name="adj2" fmla="val 106759"/>
              <a:gd name="adj3" fmla="val 17648"/>
              <a:gd name="adj4" fmla="val 116620"/>
              <a:gd name="adj5" fmla="val 69361"/>
              <a:gd name="adj6" fmla="val 12704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/>
          <a:lstStyle/>
          <a:p>
            <a:pPr algn="ctr"/>
            <a:r>
              <a:rPr lang="en-US" b="0" dirty="0">
                <a:solidFill>
                  <a:srgbClr val="000000"/>
                </a:solidFill>
              </a:rPr>
              <a:t>Distance to </a:t>
            </a:r>
            <a:r>
              <a:rPr lang="en-US" b="0" i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/>
        <p:txBody>
          <a:bodyPr/>
          <a:lstStyle/>
          <a:p>
            <a:r>
              <a:rPr lang="en-US" dirty="0" smtClean="0"/>
              <a:t>Problem: Counting to Infinity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29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83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/>
      <p:bldP spid="25619" grpId="0"/>
      <p:bldP spid="25620" grpId="0"/>
      <p:bldP spid="25621" grpId="0" animBg="1"/>
      <p:bldP spid="25622" grpId="0"/>
      <p:bldP spid="25623" grpId="0"/>
      <p:bldP spid="25628" grpId="0" animBg="1"/>
      <p:bldP spid="25629" grpId="0"/>
      <p:bldP spid="25630" grpId="0"/>
      <p:bldP spid="25631" grpId="0"/>
      <p:bldP spid="25632" grpId="0" animBg="1"/>
      <p:bldP spid="256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904" y="1544782"/>
            <a:ext cx="6615545" cy="4758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PMingLiU"/>
              <a:cs typeface="PMingLiU"/>
            </a:endParaRPr>
          </a:p>
          <a:p>
            <a:pPr marL="8659" marR="3896">
              <a:lnSpc>
                <a:spcPct val="116399"/>
              </a:lnSpc>
              <a:spcBef>
                <a:spcPts val="1139"/>
              </a:spcBef>
            </a:pPr>
            <a:r>
              <a:rPr spc="20" dirty="0">
                <a:latin typeface="Garamond"/>
                <a:cs typeface="Garamond"/>
              </a:rPr>
              <a:t>Abstractions </a:t>
            </a:r>
            <a:r>
              <a:rPr spc="31" dirty="0">
                <a:latin typeface="Garamond"/>
                <a:cs typeface="Garamond"/>
              </a:rPr>
              <a:t>are </a:t>
            </a:r>
            <a:r>
              <a:rPr spc="20" dirty="0">
                <a:latin typeface="Garamond"/>
                <a:cs typeface="Garamond"/>
              </a:rPr>
              <a:t>idealizations </a:t>
            </a:r>
            <a:r>
              <a:rPr spc="-20" dirty="0">
                <a:latin typeface="Garamond"/>
                <a:cs typeface="Garamond"/>
              </a:rPr>
              <a:t>we </a:t>
            </a:r>
            <a:r>
              <a:rPr spc="7" dirty="0">
                <a:latin typeface="Garamond"/>
                <a:cs typeface="Garamond"/>
              </a:rPr>
              <a:t>invent </a:t>
            </a:r>
            <a:r>
              <a:rPr spc="10" dirty="0">
                <a:latin typeface="Garamond"/>
                <a:cs typeface="Garamond"/>
              </a:rPr>
              <a:t>to </a:t>
            </a:r>
            <a:r>
              <a:rPr spc="27" dirty="0">
                <a:latin typeface="Garamond"/>
                <a:cs typeface="Garamond"/>
              </a:rPr>
              <a:t>deal </a:t>
            </a:r>
            <a:r>
              <a:rPr spc="34" dirty="0">
                <a:latin typeface="Garamond"/>
                <a:cs typeface="Garamond"/>
              </a:rPr>
              <a:t>with  </a:t>
            </a:r>
            <a:r>
              <a:rPr spc="27" dirty="0">
                <a:latin typeface="Garamond"/>
                <a:cs typeface="Garamond"/>
              </a:rPr>
              <a:t>the </a:t>
            </a:r>
            <a:r>
              <a:rPr spc="24" dirty="0">
                <a:latin typeface="Garamond"/>
                <a:cs typeface="Garamond"/>
              </a:rPr>
              <a:t>perversity </a:t>
            </a:r>
            <a:r>
              <a:rPr spc="34" dirty="0">
                <a:latin typeface="Garamond"/>
                <a:cs typeface="Garamond"/>
              </a:rPr>
              <a:t>and </a:t>
            </a:r>
            <a:r>
              <a:rPr spc="17" dirty="0">
                <a:latin typeface="Garamond"/>
                <a:cs typeface="Garamond"/>
              </a:rPr>
              <a:t>complexity </a:t>
            </a:r>
            <a:r>
              <a:rPr spc="-65" dirty="0">
                <a:latin typeface="Garamond"/>
                <a:cs typeface="Garamond"/>
              </a:rPr>
              <a:t>of </a:t>
            </a:r>
            <a:r>
              <a:rPr spc="31" dirty="0">
                <a:latin typeface="Garamond"/>
                <a:cs typeface="Garamond"/>
              </a:rPr>
              <a:t>reality. </a:t>
            </a:r>
            <a:r>
              <a:rPr spc="-10" dirty="0">
                <a:latin typeface="Garamond"/>
                <a:cs typeface="Garamond"/>
              </a:rPr>
              <a:t>We </a:t>
            </a:r>
            <a:r>
              <a:rPr spc="7" dirty="0">
                <a:latin typeface="Garamond"/>
                <a:cs typeface="Garamond"/>
              </a:rPr>
              <a:t>use </a:t>
            </a:r>
            <a:r>
              <a:rPr spc="24" dirty="0">
                <a:latin typeface="Garamond"/>
                <a:cs typeface="Garamond"/>
              </a:rPr>
              <a:t>them  </a:t>
            </a:r>
            <a:r>
              <a:rPr spc="48" dirty="0">
                <a:latin typeface="Garamond"/>
                <a:cs typeface="Garamond"/>
              </a:rPr>
              <a:t>all </a:t>
            </a:r>
            <a:r>
              <a:rPr spc="27" dirty="0">
                <a:latin typeface="Garamond"/>
                <a:cs typeface="Garamond"/>
              </a:rPr>
              <a:t>the </a:t>
            </a:r>
            <a:r>
              <a:rPr spc="31" dirty="0">
                <a:latin typeface="Garamond"/>
                <a:cs typeface="Garamond"/>
              </a:rPr>
              <a:t>time </a:t>
            </a:r>
            <a:r>
              <a:rPr spc="10" dirty="0">
                <a:latin typeface="Garamond"/>
                <a:cs typeface="Garamond"/>
              </a:rPr>
              <a:t>to </a:t>
            </a:r>
            <a:r>
              <a:rPr spc="27" dirty="0">
                <a:latin typeface="Garamond"/>
                <a:cs typeface="Garamond"/>
              </a:rPr>
              <a:t>deal </a:t>
            </a:r>
            <a:r>
              <a:rPr spc="34" dirty="0">
                <a:latin typeface="Garamond"/>
                <a:cs typeface="Garamond"/>
              </a:rPr>
              <a:t>with </a:t>
            </a:r>
            <a:r>
              <a:rPr spc="27" dirty="0">
                <a:latin typeface="Garamond"/>
                <a:cs typeface="Garamond"/>
              </a:rPr>
              <a:t>the </a:t>
            </a:r>
            <a:r>
              <a:rPr spc="17" dirty="0">
                <a:latin typeface="Garamond"/>
                <a:cs typeface="Garamond"/>
              </a:rPr>
              <a:t>complexity </a:t>
            </a:r>
            <a:r>
              <a:rPr spc="-65" dirty="0">
                <a:latin typeface="Garamond"/>
                <a:cs typeface="Garamond"/>
              </a:rPr>
              <a:t>of </a:t>
            </a:r>
            <a:r>
              <a:rPr spc="27" dirty="0">
                <a:latin typeface="Garamond"/>
                <a:cs typeface="Garamond"/>
              </a:rPr>
              <a:t>the </a:t>
            </a:r>
            <a:r>
              <a:rPr spc="-3" dirty="0">
                <a:latin typeface="Garamond"/>
                <a:cs typeface="Garamond"/>
              </a:rPr>
              <a:t>world  </a:t>
            </a:r>
            <a:r>
              <a:rPr spc="17" dirty="0">
                <a:latin typeface="Garamond"/>
                <a:cs typeface="Garamond"/>
              </a:rPr>
              <a:t>around </a:t>
            </a:r>
            <a:r>
              <a:rPr spc="24" dirty="0">
                <a:latin typeface="Garamond"/>
                <a:cs typeface="Garamond"/>
              </a:rPr>
              <a:t>us. </a:t>
            </a:r>
            <a:r>
              <a:rPr spc="14" dirty="0">
                <a:latin typeface="Garamond"/>
                <a:cs typeface="Garamond"/>
              </a:rPr>
              <a:t>Examples</a:t>
            </a:r>
            <a:r>
              <a:rPr spc="290" dirty="0">
                <a:latin typeface="Garamond"/>
                <a:cs typeface="Garamond"/>
              </a:rPr>
              <a:t> </a:t>
            </a:r>
            <a:r>
              <a:rPr spc="14" dirty="0">
                <a:latin typeface="Garamond"/>
                <a:cs typeface="Garamond"/>
              </a:rPr>
              <a:t>include</a:t>
            </a:r>
            <a:endParaRPr dirty="0">
              <a:latin typeface="Garamond"/>
              <a:cs typeface="Garamond"/>
            </a:endParaRPr>
          </a:p>
          <a:p>
            <a:pPr marL="244180" marR="5628" indent="-135944">
              <a:lnSpc>
                <a:spcPct val="116399"/>
              </a:lnSpc>
              <a:spcBef>
                <a:spcPts val="1145"/>
              </a:spcBef>
              <a:buFont typeface="Arial"/>
              <a:buChar char="•"/>
              <a:tabLst>
                <a:tab pos="244613" algn="l"/>
              </a:tabLst>
            </a:pPr>
            <a:r>
              <a:rPr i="1" spc="-44" dirty="0">
                <a:latin typeface="Trebuchet MS"/>
                <a:cs typeface="Trebuchet MS"/>
              </a:rPr>
              <a:t>Models </a:t>
            </a:r>
            <a:r>
              <a:rPr i="1" dirty="0">
                <a:latin typeface="Trebuchet MS"/>
                <a:cs typeface="Trebuchet MS"/>
              </a:rPr>
              <a:t>in </a:t>
            </a:r>
            <a:r>
              <a:rPr i="1" spc="-7" dirty="0">
                <a:latin typeface="Trebuchet MS"/>
                <a:cs typeface="Trebuchet MS"/>
              </a:rPr>
              <a:t>Physics: </a:t>
            </a:r>
            <a:r>
              <a:rPr spc="-10" dirty="0">
                <a:latin typeface="Garamond"/>
                <a:cs typeface="Garamond"/>
              </a:rPr>
              <a:t>We </a:t>
            </a:r>
            <a:r>
              <a:rPr spc="44" dirty="0">
                <a:latin typeface="Garamond"/>
                <a:cs typeface="Garamond"/>
              </a:rPr>
              <a:t>abstract </a:t>
            </a:r>
            <a:r>
              <a:rPr spc="27" dirty="0">
                <a:latin typeface="Garamond"/>
                <a:cs typeface="Garamond"/>
              </a:rPr>
              <a:t>planets </a:t>
            </a:r>
            <a:r>
              <a:rPr spc="34" dirty="0">
                <a:latin typeface="Garamond"/>
                <a:cs typeface="Garamond"/>
              </a:rPr>
              <a:t>as </a:t>
            </a:r>
            <a:r>
              <a:rPr spc="10" dirty="0">
                <a:latin typeface="Garamond"/>
                <a:cs typeface="Garamond"/>
              </a:rPr>
              <a:t>point  masses </a:t>
            </a:r>
            <a:r>
              <a:rPr spc="31" dirty="0">
                <a:latin typeface="Garamond"/>
                <a:cs typeface="Garamond"/>
              </a:rPr>
              <a:t>interacting </a:t>
            </a:r>
            <a:r>
              <a:rPr spc="41" dirty="0">
                <a:latin typeface="Garamond"/>
                <a:cs typeface="Garamond"/>
              </a:rPr>
              <a:t>via </a:t>
            </a:r>
            <a:r>
              <a:rPr spc="34" dirty="0">
                <a:latin typeface="Garamond"/>
                <a:cs typeface="Garamond"/>
              </a:rPr>
              <a:t>gravitation </a:t>
            </a:r>
            <a:r>
              <a:rPr spc="10" dirty="0">
                <a:latin typeface="Garamond"/>
                <a:cs typeface="Garamond"/>
              </a:rPr>
              <a:t>to </a:t>
            </a:r>
            <a:r>
              <a:rPr spc="20" dirty="0">
                <a:latin typeface="Garamond"/>
                <a:cs typeface="Garamond"/>
              </a:rPr>
              <a:t>predict </a:t>
            </a:r>
            <a:r>
              <a:rPr spc="14" dirty="0">
                <a:latin typeface="Garamond"/>
                <a:cs typeface="Garamond"/>
              </a:rPr>
              <a:t>orbits  </a:t>
            </a:r>
            <a:r>
              <a:rPr spc="10" dirty="0">
                <a:latin typeface="Garamond"/>
                <a:cs typeface="Garamond"/>
              </a:rPr>
              <a:t>ignoring </a:t>
            </a:r>
            <a:r>
              <a:rPr spc="-7" dirty="0">
                <a:latin typeface="Garamond"/>
                <a:cs typeface="Garamond"/>
              </a:rPr>
              <a:t>different </a:t>
            </a:r>
            <a:r>
              <a:rPr dirty="0">
                <a:latin typeface="Garamond"/>
                <a:cs typeface="Garamond"/>
              </a:rPr>
              <a:t>compositions, </a:t>
            </a:r>
            <a:r>
              <a:rPr spc="20" dirty="0">
                <a:latin typeface="Garamond"/>
                <a:cs typeface="Garamond"/>
              </a:rPr>
              <a:t>shapes, </a:t>
            </a:r>
            <a:r>
              <a:rPr spc="10" dirty="0">
                <a:latin typeface="Garamond"/>
                <a:cs typeface="Garamond"/>
              </a:rPr>
              <a:t>other  </a:t>
            </a:r>
            <a:r>
              <a:rPr spc="-24" dirty="0">
                <a:latin typeface="Garamond"/>
                <a:cs typeface="Garamond"/>
              </a:rPr>
              <a:t>forces</a:t>
            </a:r>
            <a:r>
              <a:rPr spc="41" dirty="0">
                <a:latin typeface="Garamond"/>
                <a:cs typeface="Garamond"/>
              </a:rPr>
              <a:t> </a:t>
            </a:r>
            <a:r>
              <a:rPr spc="27" dirty="0">
                <a:latin typeface="Garamond"/>
                <a:cs typeface="Garamond"/>
              </a:rPr>
              <a:t>etc.</a:t>
            </a:r>
            <a:endParaRPr dirty="0">
              <a:latin typeface="Garamond"/>
              <a:cs typeface="Garamond"/>
            </a:endParaRPr>
          </a:p>
          <a:p>
            <a:pPr marL="244180" marR="422552" indent="-135944">
              <a:lnSpc>
                <a:spcPct val="116599"/>
              </a:lnSpc>
              <a:spcBef>
                <a:spcPts val="586"/>
              </a:spcBef>
              <a:buFont typeface="Arial"/>
              <a:buChar char="•"/>
              <a:tabLst>
                <a:tab pos="244613" algn="l"/>
              </a:tabLst>
            </a:pPr>
            <a:r>
              <a:rPr i="1" dirty="0">
                <a:latin typeface="Trebuchet MS"/>
                <a:cs typeface="Trebuchet MS"/>
              </a:rPr>
              <a:t>Music: </a:t>
            </a:r>
            <a:r>
              <a:rPr spc="-10" dirty="0">
                <a:latin typeface="Garamond"/>
                <a:cs typeface="Garamond"/>
              </a:rPr>
              <a:t>We </a:t>
            </a:r>
            <a:r>
              <a:rPr spc="44" dirty="0">
                <a:latin typeface="Garamond"/>
                <a:cs typeface="Garamond"/>
              </a:rPr>
              <a:t>abstract </a:t>
            </a:r>
            <a:r>
              <a:rPr spc="27" dirty="0">
                <a:latin typeface="Garamond"/>
                <a:cs typeface="Garamond"/>
              </a:rPr>
              <a:t>the </a:t>
            </a:r>
            <a:r>
              <a:rPr spc="17" dirty="0">
                <a:latin typeface="Garamond"/>
                <a:cs typeface="Garamond"/>
              </a:rPr>
              <a:t>complexity </a:t>
            </a:r>
            <a:r>
              <a:rPr spc="-65" dirty="0">
                <a:latin typeface="Garamond"/>
                <a:cs typeface="Garamond"/>
              </a:rPr>
              <a:t>of </a:t>
            </a:r>
            <a:r>
              <a:rPr spc="3" dirty="0">
                <a:latin typeface="Garamond"/>
                <a:cs typeface="Garamond"/>
              </a:rPr>
              <a:t>music  </a:t>
            </a:r>
            <a:r>
              <a:rPr spc="24" dirty="0">
                <a:latin typeface="Garamond"/>
                <a:cs typeface="Garamond"/>
              </a:rPr>
              <a:t>(tone, </a:t>
            </a:r>
            <a:r>
              <a:rPr spc="34" dirty="0">
                <a:latin typeface="Garamond"/>
                <a:cs typeface="Garamond"/>
              </a:rPr>
              <a:t>timber) </a:t>
            </a:r>
            <a:r>
              <a:rPr spc="17" dirty="0">
                <a:latin typeface="Garamond"/>
                <a:cs typeface="Garamond"/>
              </a:rPr>
              <a:t>using</a:t>
            </a:r>
            <a:r>
              <a:rPr spc="130" dirty="0">
                <a:latin typeface="Garamond"/>
                <a:cs typeface="Garamond"/>
              </a:rPr>
              <a:t> </a:t>
            </a:r>
            <a:r>
              <a:rPr spc="3" dirty="0">
                <a:latin typeface="Garamond"/>
                <a:cs typeface="Garamond"/>
              </a:rPr>
              <a:t>notes</a:t>
            </a:r>
            <a:endParaRPr dirty="0">
              <a:latin typeface="Garamond"/>
              <a:cs typeface="Garamond"/>
            </a:endParaRPr>
          </a:p>
          <a:p>
            <a:pPr marL="244180" marR="3464" indent="-135944">
              <a:lnSpc>
                <a:spcPct val="116100"/>
              </a:lnSpc>
              <a:spcBef>
                <a:spcPts val="597"/>
              </a:spcBef>
              <a:buFont typeface="Arial"/>
              <a:buChar char="•"/>
              <a:tabLst>
                <a:tab pos="244613" algn="l"/>
              </a:tabLst>
            </a:pPr>
            <a:r>
              <a:rPr i="1" spc="-34" dirty="0">
                <a:latin typeface="Trebuchet MS"/>
                <a:cs typeface="Trebuchet MS"/>
              </a:rPr>
              <a:t>Math: </a:t>
            </a:r>
            <a:r>
              <a:rPr spc="-10" dirty="0">
                <a:latin typeface="Garamond"/>
                <a:cs typeface="Garamond"/>
              </a:rPr>
              <a:t>We </a:t>
            </a:r>
            <a:r>
              <a:rPr spc="44" dirty="0">
                <a:latin typeface="Garamond"/>
                <a:cs typeface="Garamond"/>
              </a:rPr>
              <a:t>abstract </a:t>
            </a:r>
            <a:r>
              <a:rPr spc="27" dirty="0">
                <a:latin typeface="Garamond"/>
                <a:cs typeface="Garamond"/>
              </a:rPr>
              <a:t>matrices </a:t>
            </a:r>
            <a:r>
              <a:rPr spc="34" dirty="0">
                <a:latin typeface="Garamond"/>
                <a:cs typeface="Garamond"/>
              </a:rPr>
              <a:t>and </a:t>
            </a:r>
            <a:r>
              <a:rPr spc="3" dirty="0">
                <a:latin typeface="Garamond"/>
                <a:cs typeface="Garamond"/>
              </a:rPr>
              <a:t>numbers </a:t>
            </a:r>
            <a:r>
              <a:rPr spc="34" dirty="0">
                <a:latin typeface="Garamond"/>
                <a:cs typeface="Garamond"/>
              </a:rPr>
              <a:t>as </a:t>
            </a:r>
            <a:r>
              <a:rPr spc="-7" dirty="0">
                <a:latin typeface="Garamond"/>
                <a:cs typeface="Garamond"/>
              </a:rPr>
              <a:t>fields  </a:t>
            </a:r>
            <a:r>
              <a:rPr spc="10" dirty="0">
                <a:latin typeface="Garamond"/>
                <a:cs typeface="Garamond"/>
              </a:rPr>
              <a:t>ignoring </a:t>
            </a:r>
            <a:r>
              <a:rPr spc="27" dirty="0">
                <a:latin typeface="Garamond"/>
                <a:cs typeface="Garamond"/>
              </a:rPr>
              <a:t>their</a:t>
            </a:r>
            <a:r>
              <a:rPr spc="95" dirty="0">
                <a:latin typeface="Garamond"/>
                <a:cs typeface="Garamond"/>
              </a:rPr>
              <a:t> </a:t>
            </a:r>
            <a:r>
              <a:rPr spc="-7" dirty="0">
                <a:latin typeface="Garamond"/>
                <a:cs typeface="Garamond"/>
              </a:rPr>
              <a:t>differences.</a:t>
            </a:r>
            <a:endParaRPr dirty="0">
              <a:latin typeface="Garamond"/>
              <a:cs typeface="Garamond"/>
            </a:endParaRPr>
          </a:p>
          <a:p>
            <a:pPr marL="244180" marR="178805" indent="-135944">
              <a:lnSpc>
                <a:spcPct val="116500"/>
              </a:lnSpc>
              <a:spcBef>
                <a:spcPts val="590"/>
              </a:spcBef>
              <a:buFont typeface="Arial"/>
              <a:buChar char="•"/>
              <a:tabLst>
                <a:tab pos="244613" algn="l"/>
              </a:tabLst>
            </a:pPr>
            <a:r>
              <a:rPr i="1" spc="-41" dirty="0">
                <a:latin typeface="Trebuchet MS"/>
                <a:cs typeface="Trebuchet MS"/>
              </a:rPr>
              <a:t>Computer </a:t>
            </a:r>
            <a:r>
              <a:rPr i="1" spc="-44" dirty="0">
                <a:latin typeface="Trebuchet MS"/>
                <a:cs typeface="Trebuchet MS"/>
              </a:rPr>
              <a:t>Science: </a:t>
            </a:r>
            <a:r>
              <a:rPr spc="-10" dirty="0">
                <a:latin typeface="Garamond"/>
                <a:cs typeface="Garamond"/>
              </a:rPr>
              <a:t>We </a:t>
            </a:r>
            <a:r>
              <a:rPr spc="-3" dirty="0">
                <a:latin typeface="Garamond"/>
                <a:cs typeface="Garamond"/>
              </a:rPr>
              <a:t>would </a:t>
            </a:r>
            <a:r>
              <a:rPr spc="10" dirty="0">
                <a:latin typeface="Garamond"/>
                <a:cs typeface="Garamond"/>
              </a:rPr>
              <a:t>like to hide </a:t>
            </a:r>
            <a:r>
              <a:rPr spc="27" dirty="0">
                <a:latin typeface="Garamond"/>
                <a:cs typeface="Garamond"/>
              </a:rPr>
              <a:t>the  </a:t>
            </a:r>
            <a:r>
              <a:rPr spc="17" dirty="0">
                <a:latin typeface="Garamond"/>
                <a:cs typeface="Garamond"/>
              </a:rPr>
              <a:t>messy </a:t>
            </a:r>
            <a:r>
              <a:rPr spc="34" dirty="0">
                <a:latin typeface="Garamond"/>
                <a:cs typeface="Garamond"/>
              </a:rPr>
              <a:t>details </a:t>
            </a:r>
            <a:r>
              <a:rPr spc="-65" dirty="0">
                <a:latin typeface="Garamond"/>
                <a:cs typeface="Garamond"/>
              </a:rPr>
              <a:t>of </a:t>
            </a:r>
            <a:r>
              <a:rPr spc="10" dirty="0">
                <a:latin typeface="Garamond"/>
                <a:cs typeface="Garamond"/>
              </a:rPr>
              <a:t>computer </a:t>
            </a:r>
            <a:r>
              <a:rPr spc="34" dirty="0">
                <a:latin typeface="Garamond"/>
                <a:cs typeface="Garamond"/>
              </a:rPr>
              <a:t>and </a:t>
            </a:r>
            <a:r>
              <a:rPr dirty="0">
                <a:latin typeface="Garamond"/>
                <a:cs typeface="Garamond"/>
              </a:rPr>
              <a:t>networks </a:t>
            </a:r>
            <a:r>
              <a:rPr spc="-24" dirty="0">
                <a:latin typeface="Garamond"/>
                <a:cs typeface="Garamond"/>
              </a:rPr>
              <a:t>from  </a:t>
            </a:r>
            <a:r>
              <a:rPr spc="10" dirty="0">
                <a:latin typeface="Garamond"/>
                <a:cs typeface="Garamond"/>
              </a:rPr>
              <a:t>programmers to </a:t>
            </a:r>
            <a:r>
              <a:rPr spc="17" dirty="0">
                <a:latin typeface="Garamond"/>
                <a:cs typeface="Garamond"/>
              </a:rPr>
              <a:t>make </a:t>
            </a:r>
            <a:r>
              <a:rPr spc="24" dirty="0">
                <a:latin typeface="Garamond"/>
                <a:cs typeface="Garamond"/>
              </a:rPr>
              <a:t>them </a:t>
            </a:r>
            <a:r>
              <a:rPr spc="-10" dirty="0">
                <a:latin typeface="Garamond"/>
                <a:cs typeface="Garamond"/>
              </a:rPr>
              <a:t>more </a:t>
            </a:r>
            <a:r>
              <a:rPr i="1" spc="-75" dirty="0">
                <a:latin typeface="Trebuchet MS"/>
                <a:cs typeface="Trebuchet MS"/>
              </a:rPr>
              <a:t>productive </a:t>
            </a:r>
            <a:r>
              <a:rPr spc="34" dirty="0">
                <a:latin typeface="Garamond"/>
                <a:cs typeface="Garamond"/>
              </a:rPr>
              <a:t>by  </a:t>
            </a:r>
            <a:r>
              <a:rPr spc="17" dirty="0">
                <a:latin typeface="Garamond"/>
                <a:cs typeface="Garamond"/>
              </a:rPr>
              <a:t>hiding implementation </a:t>
            </a:r>
            <a:r>
              <a:rPr spc="34" dirty="0">
                <a:latin typeface="Garamond"/>
                <a:cs typeface="Garamond"/>
              </a:rPr>
              <a:t>details </a:t>
            </a:r>
            <a:r>
              <a:rPr spc="14" dirty="0">
                <a:latin typeface="Garamond"/>
                <a:cs typeface="Garamond"/>
              </a:rPr>
              <a:t>behind </a:t>
            </a:r>
            <a:r>
              <a:rPr spc="78" dirty="0">
                <a:latin typeface="Garamond"/>
                <a:cs typeface="Garamond"/>
              </a:rPr>
              <a:t>a  </a:t>
            </a:r>
            <a:r>
              <a:rPr spc="14" dirty="0">
                <a:latin typeface="Garamond"/>
                <a:cs typeface="Garamond"/>
              </a:rPr>
              <a:t>programming</a:t>
            </a:r>
            <a:r>
              <a:rPr spc="58" dirty="0">
                <a:latin typeface="Garamond"/>
                <a:cs typeface="Garamond"/>
              </a:rPr>
              <a:t> </a:t>
            </a:r>
            <a:r>
              <a:rPr spc="14" dirty="0">
                <a:latin typeface="Garamond"/>
                <a:cs typeface="Garamond"/>
              </a:rPr>
              <a:t>interface.</a:t>
            </a:r>
            <a:endParaRPr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sz="3200" b="0" kern="0" dirty="0" smtClean="0"/>
              <a:t>Network complexity conquered by abstractions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1464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Internet is divided into 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Autonomous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Distinct regions of administrative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Routers/links managed by a single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institution</a:t>
            </a:r>
            <a:r>
              <a:rPr lang="ja-JP" altLang="en-US" dirty="0">
                <a:ea typeface="ＭＳ Ｐゴシック" charset="0"/>
              </a:rPr>
              <a:t>”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Service provider, company, university, …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000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Hierarchy of Autonomous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Large, </a:t>
            </a:r>
            <a:r>
              <a:rPr lang="en-US" dirty="0" smtClean="0">
                <a:ea typeface="ＭＳ Ｐゴシック" charset="0"/>
              </a:rPr>
              <a:t>“tier</a:t>
            </a:r>
            <a:r>
              <a:rPr lang="en-US" dirty="0">
                <a:ea typeface="ＭＳ Ｐゴシック" charset="0"/>
              </a:rPr>
              <a:t>-</a:t>
            </a:r>
            <a:r>
              <a:rPr lang="en-US" dirty="0" smtClean="0">
                <a:ea typeface="ＭＳ Ｐゴシック" charset="0"/>
              </a:rPr>
              <a:t>1” </a:t>
            </a:r>
            <a:r>
              <a:rPr lang="en-US" dirty="0">
                <a:ea typeface="ＭＳ Ｐゴシック" charset="0"/>
              </a:rPr>
              <a:t>provider with a nationwide backbone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Medium-sized regional provider with smaller backbone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Small network run by a single company or university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Interaction between Autonomous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Internal topology is not shared between </a:t>
            </a:r>
            <a:r>
              <a:rPr lang="en-US" dirty="0" err="1">
                <a:ea typeface="ＭＳ Ｐゴシック" charset="0"/>
              </a:rPr>
              <a:t>ASes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… but, neighboring </a:t>
            </a:r>
            <a:r>
              <a:rPr lang="en-US" dirty="0" err="1">
                <a:ea typeface="ＭＳ Ｐゴシック" charset="0"/>
              </a:rPr>
              <a:t>ASes</a:t>
            </a:r>
            <a:r>
              <a:rPr lang="en-US" dirty="0">
                <a:ea typeface="ＭＳ Ｐゴシック" charset="0"/>
              </a:rPr>
              <a:t> interact to coordinate routing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7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0350"/>
            <a:ext cx="4267200" cy="417195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Border routers </a:t>
            </a:r>
            <a:r>
              <a:rPr lang="en-US" sz="2000" dirty="0"/>
              <a:t>summarize and advertise </a:t>
            </a:r>
            <a:r>
              <a:rPr lang="en-US" sz="2000" dirty="0" smtClean="0"/>
              <a:t>their routes </a:t>
            </a:r>
            <a:r>
              <a:rPr lang="en-US" sz="2000" dirty="0"/>
              <a:t>to external neighbors and vice-</a:t>
            </a:r>
            <a:r>
              <a:rPr lang="en-US" sz="2000" dirty="0" smtClean="0"/>
              <a:t>versa</a:t>
            </a:r>
            <a:endParaRPr lang="en-US" sz="1600" dirty="0"/>
          </a:p>
          <a:p>
            <a:pPr lvl="1"/>
            <a:r>
              <a:rPr lang="en-US" sz="1600" dirty="0"/>
              <a:t>Border routers apply </a:t>
            </a:r>
            <a:r>
              <a:rPr lang="en-US" sz="1600" dirty="0" smtClean="0">
                <a:solidFill>
                  <a:srgbClr val="0000FF"/>
                </a:solidFill>
              </a:rPr>
              <a:t>policy</a:t>
            </a:r>
          </a:p>
          <a:p>
            <a:pPr lvl="2"/>
            <a:endParaRPr lang="en-US" sz="1600" dirty="0">
              <a:solidFill>
                <a:srgbClr val="0000FF"/>
              </a:solidFill>
            </a:endParaRPr>
          </a:p>
          <a:p>
            <a:r>
              <a:rPr lang="en-US" sz="2000" dirty="0"/>
              <a:t>Internal routers can use notion of </a:t>
            </a:r>
            <a:r>
              <a:rPr lang="en-US" sz="2000" dirty="0">
                <a:solidFill>
                  <a:srgbClr val="0000FF"/>
                </a:solidFill>
              </a:rPr>
              <a:t>default </a:t>
            </a:r>
            <a:r>
              <a:rPr lang="en-US" sz="2000" dirty="0" smtClean="0">
                <a:solidFill>
                  <a:srgbClr val="0000FF"/>
                </a:solidFill>
              </a:rPr>
              <a:t>routes</a:t>
            </a:r>
          </a:p>
          <a:p>
            <a:pPr lvl="2"/>
            <a:endParaRPr lang="en-US" sz="1600" b="1" dirty="0"/>
          </a:p>
          <a:p>
            <a:r>
              <a:rPr lang="en-US" sz="2000" dirty="0"/>
              <a:t>Core is </a:t>
            </a:r>
            <a:r>
              <a:rPr lang="en-US" sz="2000" dirty="0" smtClean="0">
                <a:solidFill>
                  <a:srgbClr val="0000FF"/>
                </a:solidFill>
              </a:rPr>
              <a:t>default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 smtClean="0">
                <a:solidFill>
                  <a:srgbClr val="0000FF"/>
                </a:solidFill>
              </a:rPr>
              <a:t>free</a:t>
            </a:r>
            <a:r>
              <a:rPr lang="en-US" sz="2000" dirty="0" smtClean="0"/>
              <a:t>; </a:t>
            </a:r>
            <a:r>
              <a:rPr lang="en-US" sz="2000" dirty="0"/>
              <a:t>routers must have a route to all networks in the </a:t>
            </a:r>
            <a:r>
              <a:rPr lang="en-US" sz="2000" dirty="0" smtClean="0"/>
              <a:t>world</a:t>
            </a:r>
          </a:p>
          <a:p>
            <a:pPr lvl="2"/>
            <a:endParaRPr lang="en-US" sz="1400" dirty="0"/>
          </a:p>
          <a:p>
            <a:r>
              <a:rPr lang="en-US" sz="2000" dirty="0" smtClean="0"/>
              <a:t>But what routing protocol?</a:t>
            </a:r>
            <a:endParaRPr lang="en-US" sz="2000" dirty="0"/>
          </a:p>
          <a:p>
            <a:pPr lvl="1"/>
            <a:endParaRPr lang="en-US" sz="2000" dirty="0">
              <a:latin typeface="Arial" charset="0"/>
            </a:endParaRPr>
          </a:p>
        </p:txBody>
      </p:sp>
      <p:pic>
        <p:nvPicPr>
          <p:cNvPr id="28676" name="Picture 4" descr="PE04F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905000"/>
            <a:ext cx="39084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0" y="19050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AS1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197600" y="3771900"/>
            <a:ext cx="1371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400" b="0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197600" y="4521200"/>
            <a:ext cx="1371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935788" y="4953000"/>
            <a:ext cx="76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AS2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261100" y="3492500"/>
            <a:ext cx="167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Border router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210300" y="4365625"/>
            <a:ext cx="167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/>
              <a:t>Border router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8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524000"/>
            <a:ext cx="81026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Extension of distance-vector routing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ea typeface="ＭＳ Ｐゴシック" charset="0"/>
              </a:rPr>
              <a:t>Support flexible routing policies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ea typeface="ＭＳ Ｐゴシック" charset="0"/>
              </a:rPr>
              <a:t>Avoid count-to-infinity problem</a:t>
            </a:r>
          </a:p>
          <a:p>
            <a:pPr eaLnBrk="1" hangingPunct="1">
              <a:spcBef>
                <a:spcPts val="60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ea typeface="ＭＳ Ｐゴシック" charset="0"/>
              </a:rPr>
              <a:t>Distance vector: send </a:t>
            </a:r>
            <a:r>
              <a:rPr lang="en-US" sz="2400" i="1" dirty="0">
                <a:ea typeface="ＭＳ Ｐゴシック" charset="0"/>
              </a:rPr>
              <a:t>distance metric</a:t>
            </a:r>
            <a:r>
              <a:rPr lang="en-US" sz="2400" dirty="0">
                <a:ea typeface="ＭＳ Ｐゴシック" charset="0"/>
              </a:rPr>
              <a:t> per </a:t>
            </a:r>
            <a:r>
              <a:rPr lang="en-US" sz="2400" dirty="0" smtClean="0">
                <a:ea typeface="ＭＳ Ｐゴシック" charset="0"/>
              </a:rPr>
              <a:t>destination</a:t>
            </a:r>
            <a:endParaRPr lang="en-US" sz="2400" dirty="0">
              <a:ea typeface="ＭＳ Ｐゴシック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2400" dirty="0">
                <a:ea typeface="ＭＳ Ｐゴシック" charset="0"/>
              </a:rPr>
              <a:t>Path vector: send the </a:t>
            </a:r>
            <a:r>
              <a:rPr lang="en-US" sz="2400" i="1" dirty="0">
                <a:ea typeface="ＭＳ Ｐゴシック" charset="0"/>
              </a:rPr>
              <a:t>entire path</a:t>
            </a:r>
            <a:r>
              <a:rPr lang="en-US" sz="2400" dirty="0">
                <a:ea typeface="ＭＳ Ｐゴシック" charset="0"/>
              </a:rPr>
              <a:t> for each </a:t>
            </a:r>
            <a:r>
              <a:rPr lang="en-US" sz="2400" dirty="0" smtClean="0">
                <a:ea typeface="ＭＳ Ｐゴシック" charset="0"/>
              </a:rPr>
              <a:t>destination</a:t>
            </a:r>
            <a:endParaRPr lang="en-US" sz="2400" dirty="0">
              <a:ea typeface="ＭＳ Ｐゴシック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/>
          </p:nvPr>
        </p:nvGraphicFramePr>
        <p:xfrm>
          <a:off x="420688" y="4110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110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5"/>
          <p:cNvSpPr txBox="1">
            <a:spLocks noChangeArrowheads="1"/>
          </p:cNvSpPr>
          <p:nvPr/>
        </p:nvSpPr>
        <p:spPr bwMode="auto">
          <a:xfrm>
            <a:off x="1557338" y="4867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3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44041" name="Line 6"/>
          <p:cNvSpPr>
            <a:spLocks noChangeShapeType="1"/>
          </p:cNvSpPr>
          <p:nvPr/>
        </p:nvSpPr>
        <p:spPr bwMode="auto">
          <a:xfrm flipH="1" flipV="1">
            <a:off x="6084888" y="5386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2" name="Group 7"/>
          <p:cNvGrpSpPr>
            <a:grpSpLocks/>
          </p:cNvGrpSpPr>
          <p:nvPr/>
        </p:nvGrpSpPr>
        <p:grpSpPr bwMode="auto">
          <a:xfrm>
            <a:off x="4867275" y="4738688"/>
            <a:ext cx="1290638" cy="1098550"/>
            <a:chOff x="2193" y="3325"/>
            <a:chExt cx="813" cy="692"/>
          </a:xfrm>
        </p:grpSpPr>
        <p:graphicFrame>
          <p:nvGraphicFramePr>
            <p:cNvPr id="4403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2</a:t>
              </a:r>
            </a:p>
          </p:txBody>
        </p:sp>
      </p:grpSp>
      <p:sp>
        <p:nvSpPr>
          <p:cNvPr id="44043" name="Line 10"/>
          <p:cNvSpPr>
            <a:spLocks noChangeShapeType="1"/>
          </p:cNvSpPr>
          <p:nvPr/>
        </p:nvSpPr>
        <p:spPr bwMode="auto">
          <a:xfrm flipH="1">
            <a:off x="2852738" y="5365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/>
          </p:nvPr>
        </p:nvGraphicFramePr>
        <p:xfrm>
          <a:off x="8040688" y="4887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887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2"/>
          <p:cNvSpPr>
            <a:spLocks noChangeShapeType="1"/>
          </p:cNvSpPr>
          <p:nvPr/>
        </p:nvSpPr>
        <p:spPr bwMode="auto">
          <a:xfrm flipH="1" flipV="1">
            <a:off x="8435975" y="5497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8315325" y="5014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1</a:t>
            </a:r>
            <a:endParaRPr lang="en-US" sz="1600" b="0">
              <a:latin typeface="Times New Roman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243888" y="58181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2800" dirty="0">
                <a:latin typeface="Times New Roman" charset="0"/>
              </a:rPr>
              <a:t>d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213100" y="4603750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2928938" y="5057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323013" y="4605338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6051550" y="5060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187700" y="5462588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426200" y="54927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Mechanism 3: Path-vector </a:t>
            </a:r>
            <a:r>
              <a:rPr lang="en-US" sz="3600" dirty="0" smtClean="0"/>
              <a:t>Routing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8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1613"/>
            <a:ext cx="8458200" cy="240188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Destination prefix (e.g., 128.112.0.0/16)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Route attributes, including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AS path (e.g.,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7018 88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Next-hop IP address (e.g., 12.127.0.121)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75064CDC-010A-384E-B1C1-BD1A07D8A100}" type="slidenum">
              <a:rPr lang="en-US" sz="1200" b="0">
                <a:solidFill>
                  <a:srgbClr val="898989"/>
                </a:solidFill>
                <a:latin typeface="+mn-lt"/>
              </a:rPr>
              <a:pPr eaLnBrk="1" hangingPunct="1"/>
              <a:t>33</a:t>
            </a:fld>
            <a:endParaRPr lang="en-US" sz="1200" b="0">
              <a:solidFill>
                <a:srgbClr val="898989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8275" y="4267200"/>
            <a:ext cx="2298700" cy="1435101"/>
            <a:chOff x="168275" y="4267200"/>
            <a:chExt cx="2298700" cy="1435101"/>
          </a:xfrm>
        </p:grpSpPr>
        <p:sp>
          <p:nvSpPr>
            <p:cNvPr id="62558" name="Oval 6"/>
            <p:cNvSpPr>
              <a:spLocks noChangeArrowheads="1"/>
            </p:cNvSpPr>
            <p:nvPr/>
          </p:nvSpPr>
          <p:spPr bwMode="auto">
            <a:xfrm>
              <a:off x="365125" y="4395788"/>
              <a:ext cx="1970088" cy="10937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9" name="Oval 7"/>
            <p:cNvSpPr>
              <a:spLocks noChangeArrowheads="1"/>
            </p:cNvSpPr>
            <p:nvPr/>
          </p:nvSpPr>
          <p:spPr bwMode="auto">
            <a:xfrm>
              <a:off x="431800" y="4395788"/>
              <a:ext cx="449263" cy="1571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0" name="Oval 8"/>
            <p:cNvSpPr>
              <a:spLocks noChangeArrowheads="1"/>
            </p:cNvSpPr>
            <p:nvPr/>
          </p:nvSpPr>
          <p:spPr bwMode="auto">
            <a:xfrm>
              <a:off x="1620838" y="4351338"/>
              <a:ext cx="647700" cy="285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1" name="Oval 9"/>
            <p:cNvSpPr>
              <a:spLocks noChangeArrowheads="1"/>
            </p:cNvSpPr>
            <p:nvPr/>
          </p:nvSpPr>
          <p:spPr bwMode="auto">
            <a:xfrm>
              <a:off x="1025525" y="4267200"/>
              <a:ext cx="781050" cy="582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2" name="Oval 10"/>
            <p:cNvSpPr>
              <a:spLocks noChangeArrowheads="1"/>
            </p:cNvSpPr>
            <p:nvPr/>
          </p:nvSpPr>
          <p:spPr bwMode="auto">
            <a:xfrm>
              <a:off x="168275" y="4521200"/>
              <a:ext cx="1439863" cy="3286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3" name="Oval 11"/>
            <p:cNvSpPr>
              <a:spLocks noChangeArrowheads="1"/>
            </p:cNvSpPr>
            <p:nvPr/>
          </p:nvSpPr>
          <p:spPr bwMode="auto">
            <a:xfrm>
              <a:off x="893763" y="5033963"/>
              <a:ext cx="781050" cy="6683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4" name="Oval 12"/>
            <p:cNvSpPr>
              <a:spLocks noChangeArrowheads="1"/>
            </p:cNvSpPr>
            <p:nvPr/>
          </p:nvSpPr>
          <p:spPr bwMode="auto">
            <a:xfrm>
              <a:off x="1885950" y="4565650"/>
              <a:ext cx="581025" cy="3698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5" name="Oval 13"/>
            <p:cNvSpPr>
              <a:spLocks noChangeArrowheads="1"/>
            </p:cNvSpPr>
            <p:nvPr/>
          </p:nvSpPr>
          <p:spPr bwMode="auto">
            <a:xfrm>
              <a:off x="300038" y="4737100"/>
              <a:ext cx="382588" cy="6667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6" name="Oval 14"/>
            <p:cNvSpPr>
              <a:spLocks noChangeArrowheads="1"/>
            </p:cNvSpPr>
            <p:nvPr/>
          </p:nvSpPr>
          <p:spPr bwMode="auto">
            <a:xfrm>
              <a:off x="1951038" y="5075238"/>
              <a:ext cx="38417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7" name="Oval 15"/>
            <p:cNvSpPr>
              <a:spLocks noChangeArrowheads="1"/>
            </p:cNvSpPr>
            <p:nvPr/>
          </p:nvSpPr>
          <p:spPr bwMode="auto">
            <a:xfrm>
              <a:off x="630238" y="5245100"/>
              <a:ext cx="382588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68" name="Oval 16"/>
            <p:cNvSpPr>
              <a:spLocks noChangeArrowheads="1"/>
            </p:cNvSpPr>
            <p:nvPr/>
          </p:nvSpPr>
          <p:spPr bwMode="auto">
            <a:xfrm>
              <a:off x="1555750" y="5245100"/>
              <a:ext cx="581025" cy="2444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7475" y="4267200"/>
            <a:ext cx="2298700" cy="1435101"/>
            <a:chOff x="117475" y="4267200"/>
            <a:chExt cx="2298700" cy="1435101"/>
          </a:xfrm>
        </p:grpSpPr>
        <p:sp>
          <p:nvSpPr>
            <p:cNvPr id="62547" name="Oval 18"/>
            <p:cNvSpPr>
              <a:spLocks noChangeArrowheads="1"/>
            </p:cNvSpPr>
            <p:nvPr/>
          </p:nvSpPr>
          <p:spPr bwMode="auto">
            <a:xfrm>
              <a:off x="315913" y="4395788"/>
              <a:ext cx="1968500" cy="10937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8" name="Oval 19"/>
            <p:cNvSpPr>
              <a:spLocks noChangeArrowheads="1"/>
            </p:cNvSpPr>
            <p:nvPr/>
          </p:nvSpPr>
          <p:spPr bwMode="auto">
            <a:xfrm>
              <a:off x="381000" y="4395788"/>
              <a:ext cx="449263" cy="15716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9" name="Oval 20"/>
            <p:cNvSpPr>
              <a:spLocks noChangeArrowheads="1"/>
            </p:cNvSpPr>
            <p:nvPr/>
          </p:nvSpPr>
          <p:spPr bwMode="auto">
            <a:xfrm>
              <a:off x="1571625" y="4351338"/>
              <a:ext cx="647700" cy="285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0" name="Oval 21"/>
            <p:cNvSpPr>
              <a:spLocks noChangeArrowheads="1"/>
            </p:cNvSpPr>
            <p:nvPr/>
          </p:nvSpPr>
          <p:spPr bwMode="auto">
            <a:xfrm>
              <a:off x="976313" y="4267200"/>
              <a:ext cx="779463" cy="582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1" name="Oval 22"/>
            <p:cNvSpPr>
              <a:spLocks noChangeArrowheads="1"/>
            </p:cNvSpPr>
            <p:nvPr/>
          </p:nvSpPr>
          <p:spPr bwMode="auto">
            <a:xfrm>
              <a:off x="117475" y="4521200"/>
              <a:ext cx="1441450" cy="3286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2" name="Oval 23"/>
            <p:cNvSpPr>
              <a:spLocks noChangeArrowheads="1"/>
            </p:cNvSpPr>
            <p:nvPr/>
          </p:nvSpPr>
          <p:spPr bwMode="auto">
            <a:xfrm>
              <a:off x="842963" y="5033963"/>
              <a:ext cx="781050" cy="6683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3" name="Oval 24"/>
            <p:cNvSpPr>
              <a:spLocks noChangeArrowheads="1"/>
            </p:cNvSpPr>
            <p:nvPr/>
          </p:nvSpPr>
          <p:spPr bwMode="auto">
            <a:xfrm>
              <a:off x="1835150" y="4565650"/>
              <a:ext cx="581025" cy="3698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4" name="Oval 25"/>
            <p:cNvSpPr>
              <a:spLocks noChangeArrowheads="1"/>
            </p:cNvSpPr>
            <p:nvPr/>
          </p:nvSpPr>
          <p:spPr bwMode="auto">
            <a:xfrm>
              <a:off x="249238" y="4737100"/>
              <a:ext cx="384175" cy="6667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5" name="Oval 26"/>
            <p:cNvSpPr>
              <a:spLocks noChangeArrowheads="1"/>
            </p:cNvSpPr>
            <p:nvPr/>
          </p:nvSpPr>
          <p:spPr bwMode="auto">
            <a:xfrm>
              <a:off x="1901825" y="5075238"/>
              <a:ext cx="382588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6" name="Oval 27"/>
            <p:cNvSpPr>
              <a:spLocks noChangeArrowheads="1"/>
            </p:cNvSpPr>
            <p:nvPr/>
          </p:nvSpPr>
          <p:spPr bwMode="auto">
            <a:xfrm>
              <a:off x="579438" y="5245100"/>
              <a:ext cx="384175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57" name="Oval 28"/>
            <p:cNvSpPr>
              <a:spLocks noChangeArrowheads="1"/>
            </p:cNvSpPr>
            <p:nvPr/>
          </p:nvSpPr>
          <p:spPr bwMode="auto">
            <a:xfrm>
              <a:off x="1504950" y="5245100"/>
              <a:ext cx="582613" cy="2444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0" name="Rectangle 29"/>
          <p:cNvSpPr>
            <a:spLocks noChangeArrowheads="1"/>
          </p:cNvSpPr>
          <p:nvPr/>
        </p:nvSpPr>
        <p:spPr bwMode="auto">
          <a:xfrm>
            <a:off x="693738" y="4445000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>
                <a:latin typeface="+mn-lt"/>
              </a:rPr>
              <a:t>AS 88</a:t>
            </a:r>
          </a:p>
        </p:txBody>
      </p:sp>
      <p:sp>
        <p:nvSpPr>
          <p:cNvPr id="62471" name="Rectangle 30"/>
          <p:cNvSpPr>
            <a:spLocks noChangeArrowheads="1"/>
          </p:cNvSpPr>
          <p:nvPr/>
        </p:nvSpPr>
        <p:spPr bwMode="auto">
          <a:xfrm>
            <a:off x="731838" y="5021263"/>
            <a:ext cx="94441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>
                <a:latin typeface="+mn-lt"/>
              </a:rPr>
              <a:t>Princeton</a:t>
            </a:r>
          </a:p>
        </p:txBody>
      </p:sp>
      <p:sp>
        <p:nvSpPr>
          <p:cNvPr id="62472" name="Rectangle 31"/>
          <p:cNvSpPr>
            <a:spLocks noChangeArrowheads="1"/>
          </p:cNvSpPr>
          <p:nvPr/>
        </p:nvSpPr>
        <p:spPr bwMode="auto">
          <a:xfrm>
            <a:off x="2473325" y="5937250"/>
            <a:ext cx="2212975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128.112.0.0/16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AS path = 88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Next  Hop = 192.0.2.1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3438" y="3200400"/>
            <a:ext cx="2522538" cy="2349500"/>
            <a:chOff x="3373438" y="3200400"/>
            <a:chExt cx="2522538" cy="2349500"/>
          </a:xfrm>
        </p:grpSpPr>
        <p:sp>
          <p:nvSpPr>
            <p:cNvPr id="62534" name="Oval 34"/>
            <p:cNvSpPr>
              <a:spLocks noChangeArrowheads="1"/>
            </p:cNvSpPr>
            <p:nvPr/>
          </p:nvSpPr>
          <p:spPr bwMode="auto">
            <a:xfrm>
              <a:off x="3589338" y="3408363"/>
              <a:ext cx="2162175" cy="17938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5" name="Oval 35"/>
            <p:cNvSpPr>
              <a:spLocks noChangeArrowheads="1"/>
            </p:cNvSpPr>
            <p:nvPr/>
          </p:nvSpPr>
          <p:spPr bwMode="auto">
            <a:xfrm>
              <a:off x="3662363" y="3408363"/>
              <a:ext cx="495300" cy="2651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6" name="Oval 36"/>
            <p:cNvSpPr>
              <a:spLocks noChangeArrowheads="1"/>
            </p:cNvSpPr>
            <p:nvPr/>
          </p:nvSpPr>
          <p:spPr bwMode="auto">
            <a:xfrm>
              <a:off x="4967288" y="3340100"/>
              <a:ext cx="711200" cy="4730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7" name="Oval 37"/>
            <p:cNvSpPr>
              <a:spLocks noChangeArrowheads="1"/>
            </p:cNvSpPr>
            <p:nvPr/>
          </p:nvSpPr>
          <p:spPr bwMode="auto">
            <a:xfrm>
              <a:off x="4314826" y="3200400"/>
              <a:ext cx="857250" cy="9604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8" name="Oval 38"/>
            <p:cNvSpPr>
              <a:spLocks noChangeArrowheads="1"/>
            </p:cNvSpPr>
            <p:nvPr/>
          </p:nvSpPr>
          <p:spPr bwMode="auto">
            <a:xfrm>
              <a:off x="3373438" y="3617913"/>
              <a:ext cx="1581150" cy="5429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9" name="Oval 39"/>
            <p:cNvSpPr>
              <a:spLocks noChangeArrowheads="1"/>
            </p:cNvSpPr>
            <p:nvPr/>
          </p:nvSpPr>
          <p:spPr bwMode="auto">
            <a:xfrm>
              <a:off x="4170363" y="4451350"/>
              <a:ext cx="855663" cy="10985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0" name="Oval 40"/>
            <p:cNvSpPr>
              <a:spLocks noChangeArrowheads="1"/>
            </p:cNvSpPr>
            <p:nvPr/>
          </p:nvSpPr>
          <p:spPr bwMode="auto">
            <a:xfrm>
              <a:off x="5256213" y="3686175"/>
              <a:ext cx="639763" cy="6127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1" name="Oval 41"/>
            <p:cNvSpPr>
              <a:spLocks noChangeArrowheads="1"/>
            </p:cNvSpPr>
            <p:nvPr/>
          </p:nvSpPr>
          <p:spPr bwMode="auto">
            <a:xfrm>
              <a:off x="3517901" y="3963988"/>
              <a:ext cx="422275" cy="110013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2" name="Oval 42"/>
            <p:cNvSpPr>
              <a:spLocks noChangeArrowheads="1"/>
            </p:cNvSpPr>
            <p:nvPr/>
          </p:nvSpPr>
          <p:spPr bwMode="auto">
            <a:xfrm>
              <a:off x="5329238" y="4521200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3" name="Oval 43"/>
            <p:cNvSpPr>
              <a:spLocks noChangeArrowheads="1"/>
            </p:cNvSpPr>
            <p:nvPr/>
          </p:nvSpPr>
          <p:spPr bwMode="auto">
            <a:xfrm>
              <a:off x="3879851" y="4799013"/>
              <a:ext cx="422275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44" name="Oval 44"/>
            <p:cNvSpPr>
              <a:spLocks noChangeArrowheads="1"/>
            </p:cNvSpPr>
            <p:nvPr/>
          </p:nvSpPr>
          <p:spPr bwMode="auto">
            <a:xfrm>
              <a:off x="4894263" y="4799013"/>
              <a:ext cx="639763" cy="4032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7875" y="3200400"/>
            <a:ext cx="2522538" cy="2349500"/>
            <a:chOff x="3317875" y="3200400"/>
            <a:chExt cx="2522538" cy="2349500"/>
          </a:xfrm>
        </p:grpSpPr>
        <p:sp>
          <p:nvSpPr>
            <p:cNvPr id="62523" name="Oval 46"/>
            <p:cNvSpPr>
              <a:spLocks noChangeArrowheads="1"/>
            </p:cNvSpPr>
            <p:nvPr/>
          </p:nvSpPr>
          <p:spPr bwMode="auto">
            <a:xfrm>
              <a:off x="3535363" y="3408363"/>
              <a:ext cx="2160588" cy="17938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4" name="Oval 47"/>
            <p:cNvSpPr>
              <a:spLocks noChangeArrowheads="1"/>
            </p:cNvSpPr>
            <p:nvPr/>
          </p:nvSpPr>
          <p:spPr bwMode="auto">
            <a:xfrm>
              <a:off x="3606800" y="3408363"/>
              <a:ext cx="495300" cy="265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5" name="Oval 48"/>
            <p:cNvSpPr>
              <a:spLocks noChangeArrowheads="1"/>
            </p:cNvSpPr>
            <p:nvPr/>
          </p:nvSpPr>
          <p:spPr bwMode="auto">
            <a:xfrm>
              <a:off x="4911725" y="3340100"/>
              <a:ext cx="712788" cy="4730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6" name="Oval 49"/>
            <p:cNvSpPr>
              <a:spLocks noChangeArrowheads="1"/>
            </p:cNvSpPr>
            <p:nvPr/>
          </p:nvSpPr>
          <p:spPr bwMode="auto">
            <a:xfrm>
              <a:off x="4259263" y="3200400"/>
              <a:ext cx="857250" cy="9604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7" name="Oval 50"/>
            <p:cNvSpPr>
              <a:spLocks noChangeArrowheads="1"/>
            </p:cNvSpPr>
            <p:nvPr/>
          </p:nvSpPr>
          <p:spPr bwMode="auto">
            <a:xfrm>
              <a:off x="3317875" y="3617913"/>
              <a:ext cx="1581150" cy="5429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8" name="Oval 51"/>
            <p:cNvSpPr>
              <a:spLocks noChangeArrowheads="1"/>
            </p:cNvSpPr>
            <p:nvPr/>
          </p:nvSpPr>
          <p:spPr bwMode="auto">
            <a:xfrm>
              <a:off x="4114800" y="4451350"/>
              <a:ext cx="857250" cy="109855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9" name="Oval 52"/>
            <p:cNvSpPr>
              <a:spLocks noChangeArrowheads="1"/>
            </p:cNvSpPr>
            <p:nvPr/>
          </p:nvSpPr>
          <p:spPr bwMode="auto">
            <a:xfrm>
              <a:off x="5200650" y="3686175"/>
              <a:ext cx="639763" cy="61277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0" name="Oval 53"/>
            <p:cNvSpPr>
              <a:spLocks noChangeArrowheads="1"/>
            </p:cNvSpPr>
            <p:nvPr/>
          </p:nvSpPr>
          <p:spPr bwMode="auto">
            <a:xfrm>
              <a:off x="3462338" y="3963988"/>
              <a:ext cx="422275" cy="110013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1" name="Oval 54"/>
            <p:cNvSpPr>
              <a:spLocks noChangeArrowheads="1"/>
            </p:cNvSpPr>
            <p:nvPr/>
          </p:nvSpPr>
          <p:spPr bwMode="auto">
            <a:xfrm>
              <a:off x="5273675" y="4521200"/>
              <a:ext cx="4222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2" name="Oval 55"/>
            <p:cNvSpPr>
              <a:spLocks noChangeArrowheads="1"/>
            </p:cNvSpPr>
            <p:nvPr/>
          </p:nvSpPr>
          <p:spPr bwMode="auto">
            <a:xfrm>
              <a:off x="3825875" y="4799013"/>
              <a:ext cx="420688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33" name="Oval 56"/>
            <p:cNvSpPr>
              <a:spLocks noChangeArrowheads="1"/>
            </p:cNvSpPr>
            <p:nvPr/>
          </p:nvSpPr>
          <p:spPr bwMode="auto">
            <a:xfrm>
              <a:off x="4840288" y="4799013"/>
              <a:ext cx="638175" cy="40322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4" name="Rectangle 57"/>
          <p:cNvSpPr>
            <a:spLocks noChangeArrowheads="1"/>
          </p:cNvSpPr>
          <p:nvPr/>
        </p:nvSpPr>
        <p:spPr bwMode="auto">
          <a:xfrm>
            <a:off x="3844925" y="3498850"/>
            <a:ext cx="1570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>
                <a:latin typeface="+mn-lt"/>
              </a:rPr>
              <a:t>AS 7018</a:t>
            </a:r>
          </a:p>
        </p:txBody>
      </p:sp>
      <p:sp>
        <p:nvSpPr>
          <p:cNvPr id="62475" name="Rectangle 58"/>
          <p:cNvSpPr>
            <a:spLocks noChangeArrowheads="1"/>
          </p:cNvSpPr>
          <p:nvPr/>
        </p:nvSpPr>
        <p:spPr bwMode="auto">
          <a:xfrm>
            <a:off x="4225925" y="4032250"/>
            <a:ext cx="78867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AT&amp;T </a:t>
            </a:r>
          </a:p>
        </p:txBody>
      </p:sp>
      <p:sp>
        <p:nvSpPr>
          <p:cNvPr id="62476" name="Line 59"/>
          <p:cNvSpPr>
            <a:spLocks noChangeShapeType="1"/>
          </p:cNvSpPr>
          <p:nvPr/>
        </p:nvSpPr>
        <p:spPr bwMode="auto">
          <a:xfrm>
            <a:off x="5673725" y="4641850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77" name="Line 60"/>
          <p:cNvSpPr>
            <a:spLocks noChangeShapeType="1"/>
          </p:cNvSpPr>
          <p:nvPr/>
        </p:nvSpPr>
        <p:spPr bwMode="auto">
          <a:xfrm flipV="1">
            <a:off x="2320925" y="4641850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72251" y="4419600"/>
            <a:ext cx="2522538" cy="1282700"/>
            <a:chOff x="6572251" y="4419600"/>
            <a:chExt cx="2522538" cy="1282700"/>
          </a:xfrm>
        </p:grpSpPr>
        <p:sp>
          <p:nvSpPr>
            <p:cNvPr id="62510" name="Oval 63"/>
            <p:cNvSpPr>
              <a:spLocks noChangeArrowheads="1"/>
            </p:cNvSpPr>
            <p:nvPr/>
          </p:nvSpPr>
          <p:spPr bwMode="auto">
            <a:xfrm>
              <a:off x="6788151" y="4533900"/>
              <a:ext cx="2162175" cy="977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1" name="Oval 64"/>
            <p:cNvSpPr>
              <a:spLocks noChangeArrowheads="1"/>
            </p:cNvSpPr>
            <p:nvPr/>
          </p:nvSpPr>
          <p:spPr bwMode="auto">
            <a:xfrm>
              <a:off x="6861176" y="4533900"/>
              <a:ext cx="495300" cy="139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2" name="Oval 65"/>
            <p:cNvSpPr>
              <a:spLocks noChangeArrowheads="1"/>
            </p:cNvSpPr>
            <p:nvPr/>
          </p:nvSpPr>
          <p:spPr bwMode="auto">
            <a:xfrm>
              <a:off x="8166101" y="4495800"/>
              <a:ext cx="711200" cy="254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3" name="Oval 66"/>
            <p:cNvSpPr>
              <a:spLocks noChangeArrowheads="1"/>
            </p:cNvSpPr>
            <p:nvPr/>
          </p:nvSpPr>
          <p:spPr bwMode="auto">
            <a:xfrm>
              <a:off x="7513639" y="4419600"/>
              <a:ext cx="857250" cy="5207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4" name="Oval 67"/>
            <p:cNvSpPr>
              <a:spLocks noChangeArrowheads="1"/>
            </p:cNvSpPr>
            <p:nvPr/>
          </p:nvSpPr>
          <p:spPr bwMode="auto">
            <a:xfrm>
              <a:off x="6572251" y="4648200"/>
              <a:ext cx="1581150" cy="2921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5" name="Oval 68"/>
            <p:cNvSpPr>
              <a:spLocks noChangeArrowheads="1"/>
            </p:cNvSpPr>
            <p:nvPr/>
          </p:nvSpPr>
          <p:spPr bwMode="auto">
            <a:xfrm>
              <a:off x="7369176" y="5105400"/>
              <a:ext cx="855663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6" name="Oval 69"/>
            <p:cNvSpPr>
              <a:spLocks noChangeArrowheads="1"/>
            </p:cNvSpPr>
            <p:nvPr/>
          </p:nvSpPr>
          <p:spPr bwMode="auto">
            <a:xfrm>
              <a:off x="8455026" y="4686300"/>
              <a:ext cx="639763" cy="330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7" name="Oval 70"/>
            <p:cNvSpPr>
              <a:spLocks noChangeArrowheads="1"/>
            </p:cNvSpPr>
            <p:nvPr/>
          </p:nvSpPr>
          <p:spPr bwMode="auto">
            <a:xfrm>
              <a:off x="6716714" y="4838700"/>
              <a:ext cx="422275" cy="596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8" name="Oval 71"/>
            <p:cNvSpPr>
              <a:spLocks noChangeArrowheads="1"/>
            </p:cNvSpPr>
            <p:nvPr/>
          </p:nvSpPr>
          <p:spPr bwMode="auto">
            <a:xfrm>
              <a:off x="8528051" y="51435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19" name="Oval 72"/>
            <p:cNvSpPr>
              <a:spLocks noChangeArrowheads="1"/>
            </p:cNvSpPr>
            <p:nvPr/>
          </p:nvSpPr>
          <p:spPr bwMode="auto">
            <a:xfrm>
              <a:off x="7078664" y="5295900"/>
              <a:ext cx="422275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20" name="Oval 73"/>
            <p:cNvSpPr>
              <a:spLocks noChangeArrowheads="1"/>
            </p:cNvSpPr>
            <p:nvPr/>
          </p:nvSpPr>
          <p:spPr bwMode="auto">
            <a:xfrm>
              <a:off x="8093076" y="5295900"/>
              <a:ext cx="639763" cy="2159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16688" y="4419600"/>
            <a:ext cx="2522538" cy="1282700"/>
            <a:chOff x="6516688" y="4419600"/>
            <a:chExt cx="2522538" cy="1282700"/>
          </a:xfrm>
        </p:grpSpPr>
        <p:sp>
          <p:nvSpPr>
            <p:cNvPr id="62499" name="Oval 75"/>
            <p:cNvSpPr>
              <a:spLocks noChangeArrowheads="1"/>
            </p:cNvSpPr>
            <p:nvPr/>
          </p:nvSpPr>
          <p:spPr bwMode="auto">
            <a:xfrm>
              <a:off x="6734176" y="4533900"/>
              <a:ext cx="2160588" cy="977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0" name="Oval 76"/>
            <p:cNvSpPr>
              <a:spLocks noChangeArrowheads="1"/>
            </p:cNvSpPr>
            <p:nvPr/>
          </p:nvSpPr>
          <p:spPr bwMode="auto">
            <a:xfrm>
              <a:off x="6805613" y="4533900"/>
              <a:ext cx="495300" cy="139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1" name="Oval 77"/>
            <p:cNvSpPr>
              <a:spLocks noChangeArrowheads="1"/>
            </p:cNvSpPr>
            <p:nvPr/>
          </p:nvSpPr>
          <p:spPr bwMode="auto">
            <a:xfrm>
              <a:off x="8110538" y="4495800"/>
              <a:ext cx="712788" cy="2540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2" name="Oval 78"/>
            <p:cNvSpPr>
              <a:spLocks noChangeArrowheads="1"/>
            </p:cNvSpPr>
            <p:nvPr/>
          </p:nvSpPr>
          <p:spPr bwMode="auto">
            <a:xfrm>
              <a:off x="7458076" y="4419600"/>
              <a:ext cx="857250" cy="5207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3" name="Oval 79"/>
            <p:cNvSpPr>
              <a:spLocks noChangeArrowheads="1"/>
            </p:cNvSpPr>
            <p:nvPr/>
          </p:nvSpPr>
          <p:spPr bwMode="auto">
            <a:xfrm>
              <a:off x="6516688" y="4648200"/>
              <a:ext cx="1581150" cy="2921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4" name="Oval 80"/>
            <p:cNvSpPr>
              <a:spLocks noChangeArrowheads="1"/>
            </p:cNvSpPr>
            <p:nvPr/>
          </p:nvSpPr>
          <p:spPr bwMode="auto">
            <a:xfrm>
              <a:off x="7313613" y="5105400"/>
              <a:ext cx="857250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5" name="Oval 81"/>
            <p:cNvSpPr>
              <a:spLocks noChangeArrowheads="1"/>
            </p:cNvSpPr>
            <p:nvPr/>
          </p:nvSpPr>
          <p:spPr bwMode="auto">
            <a:xfrm>
              <a:off x="8399463" y="4686300"/>
              <a:ext cx="639763" cy="3302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6" name="Oval 82"/>
            <p:cNvSpPr>
              <a:spLocks noChangeArrowheads="1"/>
            </p:cNvSpPr>
            <p:nvPr/>
          </p:nvSpPr>
          <p:spPr bwMode="auto">
            <a:xfrm>
              <a:off x="6661151" y="4838700"/>
              <a:ext cx="422275" cy="596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7" name="Oval 83"/>
            <p:cNvSpPr>
              <a:spLocks noChangeArrowheads="1"/>
            </p:cNvSpPr>
            <p:nvPr/>
          </p:nvSpPr>
          <p:spPr bwMode="auto">
            <a:xfrm>
              <a:off x="8472488" y="5143500"/>
              <a:ext cx="4222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8" name="Oval 84"/>
            <p:cNvSpPr>
              <a:spLocks noChangeArrowheads="1"/>
            </p:cNvSpPr>
            <p:nvPr/>
          </p:nvSpPr>
          <p:spPr bwMode="auto">
            <a:xfrm>
              <a:off x="7024688" y="5295900"/>
              <a:ext cx="420688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62509" name="Oval 85"/>
            <p:cNvSpPr>
              <a:spLocks noChangeArrowheads="1"/>
            </p:cNvSpPr>
            <p:nvPr/>
          </p:nvSpPr>
          <p:spPr bwMode="auto">
            <a:xfrm>
              <a:off x="8039101" y="5295900"/>
              <a:ext cx="638175" cy="215900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sp>
        <p:nvSpPr>
          <p:cNvPr id="62479" name="Rectangle 86"/>
          <p:cNvSpPr>
            <a:spLocks noChangeArrowheads="1"/>
          </p:cNvSpPr>
          <p:nvPr/>
        </p:nvSpPr>
        <p:spPr bwMode="auto">
          <a:xfrm>
            <a:off x="7259638" y="4459288"/>
            <a:ext cx="117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b="0">
                <a:latin typeface="+mn-lt"/>
              </a:rPr>
              <a:t>AS 11</a:t>
            </a:r>
          </a:p>
        </p:txBody>
      </p:sp>
      <p:sp>
        <p:nvSpPr>
          <p:cNvPr id="62480" name="Rectangle 87"/>
          <p:cNvSpPr>
            <a:spLocks noChangeArrowheads="1"/>
          </p:cNvSpPr>
          <p:nvPr/>
        </p:nvSpPr>
        <p:spPr bwMode="auto">
          <a:xfrm>
            <a:off x="7451725" y="4957763"/>
            <a:ext cx="82449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400" b="0" dirty="0" smtClean="0">
                <a:latin typeface="+mn-lt"/>
              </a:rPr>
              <a:t>Harvard </a:t>
            </a:r>
            <a:endParaRPr lang="en-US" sz="1400" b="0" dirty="0">
              <a:latin typeface="+mn-lt"/>
            </a:endParaRPr>
          </a:p>
        </p:txBody>
      </p:sp>
      <p:pic>
        <p:nvPicPr>
          <p:cNvPr id="62481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6815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2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9863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45293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Line 92"/>
          <p:cNvSpPr>
            <a:spLocks noChangeShapeType="1"/>
          </p:cNvSpPr>
          <p:nvPr/>
        </p:nvSpPr>
        <p:spPr bwMode="auto">
          <a:xfrm>
            <a:off x="3921125" y="4641850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6" name="Line 93"/>
          <p:cNvSpPr>
            <a:spLocks noChangeShapeType="1"/>
          </p:cNvSpPr>
          <p:nvPr/>
        </p:nvSpPr>
        <p:spPr bwMode="auto">
          <a:xfrm>
            <a:off x="2397125" y="3879850"/>
            <a:ext cx="76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87" name="Rectangle 94"/>
          <p:cNvSpPr>
            <a:spLocks noChangeArrowheads="1"/>
          </p:cNvSpPr>
          <p:nvPr/>
        </p:nvSpPr>
        <p:spPr bwMode="auto">
          <a:xfrm>
            <a:off x="1652588" y="3460750"/>
            <a:ext cx="146950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>
                <a:latin typeface="+mn-lt"/>
              </a:rPr>
              <a:t>192.0.2.1</a:t>
            </a:r>
          </a:p>
        </p:txBody>
      </p:sp>
      <p:sp>
        <p:nvSpPr>
          <p:cNvPr id="62488" name="Rectangle 95"/>
          <p:cNvSpPr>
            <a:spLocks noChangeArrowheads="1"/>
          </p:cNvSpPr>
          <p:nvPr/>
        </p:nvSpPr>
        <p:spPr bwMode="auto">
          <a:xfrm>
            <a:off x="5978525" y="5937250"/>
            <a:ext cx="2551113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128.112.0.0/16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AS path = 7018 88</a:t>
            </a:r>
          </a:p>
          <a:p>
            <a:pPr algn="l" eaLnBrk="0" hangingPunct="0"/>
            <a:r>
              <a:rPr lang="en-US" sz="1600" b="0">
                <a:solidFill>
                  <a:schemeClr val="bg1"/>
                </a:solidFill>
                <a:latin typeface="+mn-lt"/>
              </a:rPr>
              <a:t>Next  Hop = 12.127.0.121</a:t>
            </a:r>
          </a:p>
        </p:txBody>
      </p:sp>
      <p:sp>
        <p:nvSpPr>
          <p:cNvPr id="62489" name="Line 96"/>
          <p:cNvSpPr>
            <a:spLocks noChangeShapeType="1"/>
          </p:cNvSpPr>
          <p:nvPr/>
        </p:nvSpPr>
        <p:spPr bwMode="auto">
          <a:xfrm flipH="1">
            <a:off x="5749925" y="3727450"/>
            <a:ext cx="685800" cy="838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0" name="Rectangle 97"/>
          <p:cNvSpPr>
            <a:spLocks noChangeArrowheads="1"/>
          </p:cNvSpPr>
          <p:nvPr/>
        </p:nvSpPr>
        <p:spPr bwMode="auto">
          <a:xfrm>
            <a:off x="5962650" y="3330575"/>
            <a:ext cx="198301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>
                <a:latin typeface="+mn-lt"/>
              </a:rPr>
              <a:t>12.127.0.121</a:t>
            </a:r>
          </a:p>
        </p:txBody>
      </p:sp>
      <p:sp>
        <p:nvSpPr>
          <p:cNvPr id="62491" name="Line 98"/>
          <p:cNvSpPr>
            <a:spLocks noChangeShapeType="1"/>
          </p:cNvSpPr>
          <p:nvPr/>
        </p:nvSpPr>
        <p:spPr bwMode="auto">
          <a:xfrm>
            <a:off x="2930525" y="50990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2" name="Line 99"/>
          <p:cNvSpPr>
            <a:spLocks noChangeShapeType="1"/>
          </p:cNvSpPr>
          <p:nvPr/>
        </p:nvSpPr>
        <p:spPr bwMode="auto">
          <a:xfrm>
            <a:off x="6030913" y="50673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3" name="Line 100"/>
          <p:cNvSpPr>
            <a:spLocks noChangeShapeType="1"/>
          </p:cNvSpPr>
          <p:nvPr/>
        </p:nvSpPr>
        <p:spPr bwMode="auto">
          <a:xfrm>
            <a:off x="4530725" y="487045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4" name="AutoShape 101"/>
          <p:cNvSpPr>
            <a:spLocks noChangeArrowheads="1"/>
          </p:cNvSpPr>
          <p:nvPr/>
        </p:nvSpPr>
        <p:spPr bwMode="auto">
          <a:xfrm rot="-424274">
            <a:off x="2701925" y="47942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5" name="AutoShape 102"/>
          <p:cNvSpPr>
            <a:spLocks noChangeArrowheads="1"/>
          </p:cNvSpPr>
          <p:nvPr/>
        </p:nvSpPr>
        <p:spPr bwMode="auto">
          <a:xfrm>
            <a:off x="4225925" y="47180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2496" name="AutoShape 103"/>
          <p:cNvSpPr>
            <a:spLocks noChangeArrowheads="1"/>
          </p:cNvSpPr>
          <p:nvPr/>
        </p:nvSpPr>
        <p:spPr bwMode="auto">
          <a:xfrm rot="1635718">
            <a:off x="5902325" y="494665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BGP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Neighboring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ASes</a:t>
            </a:r>
            <a:r>
              <a:rPr lang="en-US" dirty="0">
                <a:ea typeface="ＭＳ Ｐゴシック" charset="0"/>
                <a:cs typeface="ＭＳ Ｐゴシック" charset="0"/>
              </a:rPr>
              <a:t> have business contracts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How much traffic to carry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Which destinations to reach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How much money to </a:t>
            </a:r>
            <a:r>
              <a:rPr lang="en-US" dirty="0" smtClean="0">
                <a:ea typeface="ＭＳ Ｐゴシック" charset="0"/>
              </a:rPr>
              <a:t>pay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Common business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Customer-provider</a:t>
            </a:r>
            <a:endParaRPr lang="en-US" dirty="0"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E.g., MIT is a customer of Level3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Peer-peer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E.g., UUNET is a peer of </a:t>
            </a:r>
            <a:r>
              <a:rPr lang="en-US" dirty="0" smtClean="0">
                <a:ea typeface="ＭＳ Ｐゴシック" charset="0"/>
              </a:rPr>
              <a:t>Sprint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architecture 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" y="1676400"/>
            <a:ext cx="4267200" cy="2209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05000" y="1676400"/>
            <a:ext cx="13716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Reservation/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Admission 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Control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76600" y="1676400"/>
            <a:ext cx="18288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Routing 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Protocols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581400" y="3200400"/>
            <a:ext cx="12192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Routing 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447800" y="3200400"/>
            <a:ext cx="15240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Classification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Rules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38200" y="1676400"/>
            <a:ext cx="10668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Firewall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114800" y="28194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600200" y="2819400"/>
            <a:ext cx="3048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2286000" y="2819400"/>
            <a:ext cx="2286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38200" y="4419600"/>
            <a:ext cx="4267200" cy="2209800"/>
          </a:xfrm>
          <a:prstGeom prst="rect">
            <a:avLst/>
          </a:prstGeom>
          <a:solidFill>
            <a:srgbClr val="CC99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38200" y="5562600"/>
            <a:ext cx="13716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Packet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Classification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209800" y="5562600"/>
            <a:ext cx="15240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Switching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743200" y="4572000"/>
            <a:ext cx="12192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Forwarding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3352800" y="3733800"/>
            <a:ext cx="7620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733800" y="5562600"/>
            <a:ext cx="1371600" cy="106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Output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+mn-lt"/>
              </a:rPr>
              <a:t>Scheduling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048000" y="51816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352800" y="51816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1600200" y="3733800"/>
            <a:ext cx="304800" cy="1828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33" name="Freeform 21"/>
          <p:cNvSpPr>
            <a:spLocks/>
          </p:cNvSpPr>
          <p:nvPr/>
        </p:nvSpPr>
        <p:spPr bwMode="auto">
          <a:xfrm>
            <a:off x="2743200" y="3733800"/>
            <a:ext cx="1981200" cy="1828800"/>
          </a:xfrm>
          <a:custGeom>
            <a:avLst/>
            <a:gdLst>
              <a:gd name="T0" fmla="*/ 0 w 1248"/>
              <a:gd name="T1" fmla="*/ 0 h 1152"/>
              <a:gd name="T2" fmla="*/ 1053 w 1248"/>
              <a:gd name="T3" fmla="*/ 378 h 1152"/>
              <a:gd name="T4" fmla="*/ 1248 w 1248"/>
              <a:gd name="T5" fmla="*/ 1152 h 1152"/>
              <a:gd name="T6" fmla="*/ 0 60000 65536"/>
              <a:gd name="T7" fmla="*/ 0 60000 65536"/>
              <a:gd name="T8" fmla="*/ 0 60000 65536"/>
              <a:gd name="T9" fmla="*/ 0 w 1248"/>
              <a:gd name="T10" fmla="*/ 0 h 1152"/>
              <a:gd name="T11" fmla="*/ 1248 w 124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152">
                <a:moveTo>
                  <a:pt x="0" y="0"/>
                </a:moveTo>
                <a:lnTo>
                  <a:pt x="1053" y="378"/>
                </a:lnTo>
                <a:lnTo>
                  <a:pt x="1248" y="115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486400" y="2057400"/>
            <a:ext cx="2326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Control Plane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Complex</a:t>
            </a:r>
          </a:p>
          <a:p>
            <a:pPr>
              <a:buFontTx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 Per-control action</a:t>
            </a:r>
          </a:p>
          <a:p>
            <a:pPr>
              <a:buFontTx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 May be slow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5486400" y="4724400"/>
            <a:ext cx="17363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Data plane</a:t>
            </a:r>
          </a:p>
          <a:p>
            <a:pPr>
              <a:buFontTx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Simple</a:t>
            </a:r>
          </a:p>
          <a:p>
            <a:pPr>
              <a:buFontTx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 Per-packet</a:t>
            </a:r>
          </a:p>
          <a:p>
            <a:pPr>
              <a:buFontTx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+mn-lt"/>
              </a:rPr>
              <a:t> Must be fast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Interconnect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6231467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Input &amp; output connected via switch </a:t>
            </a:r>
            <a:r>
              <a:rPr lang="en-US" dirty="0" smtClean="0">
                <a:latin typeface="Arial" charset="0"/>
              </a:rPr>
              <a:t>fabric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Kinds of switch fabric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Shared </a:t>
            </a:r>
            <a:r>
              <a:rPr lang="en-US" dirty="0" smtClean="0">
                <a:latin typeface="Arial" charset="0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Bus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Crossbar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How to deal with </a:t>
            </a:r>
            <a:r>
              <a:rPr lang="en-US" dirty="0" smtClean="0">
                <a:latin typeface="Arial" charset="0"/>
              </a:rPr>
              <a:t>transient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contention</a:t>
            </a:r>
            <a:r>
              <a:rPr lang="en-US" dirty="0"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Input queuing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Output </a:t>
            </a:r>
            <a:r>
              <a:rPr lang="en-US" dirty="0" smtClean="0">
                <a:latin typeface="Arial" charset="0"/>
              </a:rPr>
              <a:t>queuing</a:t>
            </a:r>
            <a:endParaRPr lang="en-US" dirty="0">
              <a:latin typeface="Arial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29200" y="2667000"/>
            <a:ext cx="3657600" cy="2209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81600" y="3048000"/>
            <a:ext cx="685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181600" y="3581400"/>
            <a:ext cx="685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181600" y="4419600"/>
            <a:ext cx="685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486400" y="39624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486400" y="41148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848600" y="3048000"/>
            <a:ext cx="685800" cy="304800"/>
          </a:xfrm>
          <a:prstGeom prst="rect">
            <a:avLst/>
          </a:prstGeom>
          <a:solidFill>
            <a:srgbClr val="00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848600" y="3581400"/>
            <a:ext cx="685800" cy="304800"/>
          </a:xfrm>
          <a:prstGeom prst="rect">
            <a:avLst/>
          </a:prstGeom>
          <a:solidFill>
            <a:srgbClr val="00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848600" y="4419600"/>
            <a:ext cx="685800" cy="304800"/>
          </a:xfrm>
          <a:prstGeom prst="rect">
            <a:avLst/>
          </a:prstGeom>
          <a:solidFill>
            <a:srgbClr val="00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8153400" y="39624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8153400" y="41148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8153400" y="4267200"/>
            <a:ext cx="76200" cy="76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800600" y="32004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800600" y="37338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800600" y="45720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8534400" y="32004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8534400" y="37338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8534400" y="45720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181600" y="2667000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Input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7764463" y="2667000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Output</a:t>
            </a:r>
          </a:p>
        </p:txBody>
      </p:sp>
      <p:grpSp>
        <p:nvGrpSpPr>
          <p:cNvPr id="14361" name="Group 25"/>
          <p:cNvGrpSpPr>
            <a:grpSpLocks/>
          </p:cNvGrpSpPr>
          <p:nvPr/>
        </p:nvGrpSpPr>
        <p:grpSpPr bwMode="auto">
          <a:xfrm flipV="1">
            <a:off x="6629400" y="3505200"/>
            <a:ext cx="571500" cy="457200"/>
            <a:chOff x="2256" y="1392"/>
            <a:chExt cx="720" cy="576"/>
          </a:xfrm>
        </p:grpSpPr>
        <p:sp>
          <p:nvSpPr>
            <p:cNvPr id="14370" name="Line 26"/>
            <p:cNvSpPr>
              <a:spLocks noChangeShapeType="1"/>
            </p:cNvSpPr>
            <p:nvPr/>
          </p:nvSpPr>
          <p:spPr bwMode="auto">
            <a:xfrm>
              <a:off x="2400" y="139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27"/>
            <p:cNvSpPr>
              <a:spLocks noChangeShapeType="1"/>
            </p:cNvSpPr>
            <p:nvPr/>
          </p:nvSpPr>
          <p:spPr bwMode="auto">
            <a:xfrm rot="-5400000">
              <a:off x="2616" y="1320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28"/>
            <p:cNvSpPr>
              <a:spLocks noChangeShapeType="1"/>
            </p:cNvSpPr>
            <p:nvPr/>
          </p:nvSpPr>
          <p:spPr bwMode="auto">
            <a:xfrm rot="-5400000">
              <a:off x="2616" y="1176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29"/>
            <p:cNvSpPr>
              <a:spLocks noChangeShapeType="1"/>
            </p:cNvSpPr>
            <p:nvPr/>
          </p:nvSpPr>
          <p:spPr bwMode="auto">
            <a:xfrm rot="-5400000">
              <a:off x="2616" y="1464"/>
              <a:ext cx="0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30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1"/>
            <p:cNvSpPr>
              <a:spLocks noChangeShapeType="1"/>
            </p:cNvSpPr>
            <p:nvPr/>
          </p:nvSpPr>
          <p:spPr bwMode="auto">
            <a:xfrm>
              <a:off x="2688" y="139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32"/>
            <p:cNvSpPr>
              <a:spLocks noChangeShapeType="1"/>
            </p:cNvSpPr>
            <p:nvPr/>
          </p:nvSpPr>
          <p:spPr bwMode="auto">
            <a:xfrm>
              <a:off x="2832" y="1392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AutoShape 33"/>
          <p:cNvSpPr>
            <a:spLocks noChangeArrowheads="1"/>
          </p:cNvSpPr>
          <p:nvPr/>
        </p:nvSpPr>
        <p:spPr bwMode="auto">
          <a:xfrm flipV="1">
            <a:off x="6477000" y="3352800"/>
            <a:ext cx="838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4"/>
          <p:cNvSpPr txBox="1">
            <a:spLocks noChangeArrowheads="1"/>
          </p:cNvSpPr>
          <p:nvPr/>
        </p:nvSpPr>
        <p:spPr bwMode="auto">
          <a:xfrm>
            <a:off x="6475413" y="297180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Switch</a:t>
            </a:r>
          </a:p>
        </p:txBody>
      </p:sp>
      <p:sp>
        <p:nvSpPr>
          <p:cNvPr id="14364" name="Line 35"/>
          <p:cNvSpPr>
            <a:spLocks noChangeShapeType="1"/>
          </p:cNvSpPr>
          <p:nvPr/>
        </p:nvSpPr>
        <p:spPr bwMode="auto">
          <a:xfrm flipV="1">
            <a:off x="5867400" y="3886200"/>
            <a:ext cx="6096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6"/>
          <p:cNvSpPr>
            <a:spLocks noChangeShapeType="1"/>
          </p:cNvSpPr>
          <p:nvPr/>
        </p:nvSpPr>
        <p:spPr bwMode="auto">
          <a:xfrm>
            <a:off x="5867400" y="3733800"/>
            <a:ext cx="6096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7"/>
          <p:cNvSpPr>
            <a:spLocks noChangeShapeType="1"/>
          </p:cNvSpPr>
          <p:nvPr/>
        </p:nvSpPr>
        <p:spPr bwMode="auto">
          <a:xfrm>
            <a:off x="5867400" y="3200400"/>
            <a:ext cx="6096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8"/>
          <p:cNvSpPr>
            <a:spLocks noChangeShapeType="1"/>
          </p:cNvSpPr>
          <p:nvPr/>
        </p:nvSpPr>
        <p:spPr bwMode="auto">
          <a:xfrm flipV="1">
            <a:off x="7315200" y="3200400"/>
            <a:ext cx="533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>
            <a:off x="7315200" y="37338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40"/>
          <p:cNvSpPr>
            <a:spLocks noChangeShapeType="1"/>
          </p:cNvSpPr>
          <p:nvPr/>
        </p:nvSpPr>
        <p:spPr bwMode="auto">
          <a:xfrm>
            <a:off x="7315200" y="3733800"/>
            <a:ext cx="5334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36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16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67000" y="1695450"/>
            <a:ext cx="4229100" cy="3009900"/>
            <a:chOff x="1662861" y="1642023"/>
            <a:chExt cx="4741291" cy="4780821"/>
          </a:xfrm>
        </p:grpSpPr>
        <p:sp>
          <p:nvSpPr>
            <p:cNvPr id="2" name="object 2"/>
            <p:cNvSpPr txBox="1"/>
            <p:nvPr/>
          </p:nvSpPr>
          <p:spPr>
            <a:xfrm>
              <a:off x="1830703" y="1722069"/>
              <a:ext cx="822325" cy="2500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 smtClean="0">
                  <a:latin typeface="Arial"/>
                  <a:cs typeface="Arial"/>
                </a:rPr>
                <a:t>T</a:t>
              </a:r>
              <a:r>
                <a:rPr lang="en-US" sz="1023" dirty="0" smtClean="0">
                  <a:latin typeface="Arial"/>
                  <a:cs typeface="Arial"/>
                </a:rPr>
                <a:t>IDEAS</a:t>
              </a:r>
              <a:endParaRPr sz="1023" dirty="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3011234" y="1642023"/>
              <a:ext cx="45719" cy="4780821"/>
            </a:xfrm>
            <a:custGeom>
              <a:avLst/>
              <a:gdLst/>
              <a:ahLst/>
              <a:cxnLst/>
              <a:rect l="l" t="t" r="r" b="b"/>
              <a:pathLst>
                <a:path h="5358130">
                  <a:moveTo>
                    <a:pt x="0" y="0"/>
                  </a:moveTo>
                  <a:lnTo>
                    <a:pt x="0" y="535764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/>
            <p:nvPr/>
          </p:nvSpPr>
          <p:spPr>
            <a:xfrm>
              <a:off x="1822157" y="1684527"/>
              <a:ext cx="4354195" cy="10795"/>
            </a:xfrm>
            <a:custGeom>
              <a:avLst/>
              <a:gdLst/>
              <a:ahLst/>
              <a:cxnLst/>
              <a:rect l="l" t="t" r="r" b="b"/>
              <a:pathLst>
                <a:path w="4354195" h="10794">
                  <a:moveTo>
                    <a:pt x="0" y="10617"/>
                  </a:moveTo>
                  <a:lnTo>
                    <a:pt x="4354118" y="0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5" name="object 5"/>
            <p:cNvSpPr/>
            <p:nvPr/>
          </p:nvSpPr>
          <p:spPr>
            <a:xfrm>
              <a:off x="1843405" y="2045601"/>
              <a:ext cx="4364990" cy="0"/>
            </a:xfrm>
            <a:custGeom>
              <a:avLst/>
              <a:gdLst/>
              <a:ahLst/>
              <a:cxnLst/>
              <a:rect l="l" t="t" r="r" b="b"/>
              <a:pathLst>
                <a:path w="4364990">
                  <a:moveTo>
                    <a:pt x="0" y="0"/>
                  </a:moveTo>
                  <a:lnTo>
                    <a:pt x="4364736" y="0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6" name="object 6"/>
            <p:cNvSpPr/>
            <p:nvPr/>
          </p:nvSpPr>
          <p:spPr>
            <a:xfrm>
              <a:off x="1662861" y="3160674"/>
              <a:ext cx="4364990" cy="10795"/>
            </a:xfrm>
            <a:custGeom>
              <a:avLst/>
              <a:gdLst/>
              <a:ahLst/>
              <a:cxnLst/>
              <a:rect l="l" t="t" r="r" b="b"/>
              <a:pathLst>
                <a:path w="4364990" h="10794">
                  <a:moveTo>
                    <a:pt x="0" y="0"/>
                  </a:moveTo>
                  <a:lnTo>
                    <a:pt x="4364736" y="1061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7" name="object 7"/>
            <p:cNvSpPr/>
            <p:nvPr/>
          </p:nvSpPr>
          <p:spPr>
            <a:xfrm>
              <a:off x="1843405" y="4127080"/>
              <a:ext cx="4364990" cy="10795"/>
            </a:xfrm>
            <a:custGeom>
              <a:avLst/>
              <a:gdLst/>
              <a:ahLst/>
              <a:cxnLst/>
              <a:rect l="l" t="t" r="r" b="b"/>
              <a:pathLst>
                <a:path w="4364990" h="10795">
                  <a:moveTo>
                    <a:pt x="0" y="0"/>
                  </a:moveTo>
                  <a:lnTo>
                    <a:pt x="4364736" y="1061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873185" y="3522891"/>
              <a:ext cx="1096644" cy="3233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1615" marR="3464" indent="-123389">
                <a:lnSpc>
                  <a:spcPct val="104500"/>
                </a:lnSpc>
              </a:pPr>
              <a:r>
                <a:rPr sz="682" dirty="0">
                  <a:latin typeface="Courier New"/>
                  <a:cs typeface="Courier New"/>
                </a:rPr>
                <a:t>Initialization  Failures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 flipV="1">
              <a:off x="2990341" y="5916088"/>
              <a:ext cx="45719" cy="80077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56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4108" y="5305869"/>
              <a:ext cx="4364990" cy="10795"/>
            </a:xfrm>
            <a:custGeom>
              <a:avLst/>
              <a:gdLst/>
              <a:ahLst/>
              <a:cxnLst/>
              <a:rect l="l" t="t" r="r" b="b"/>
              <a:pathLst>
                <a:path w="4364990" h="10795">
                  <a:moveTo>
                    <a:pt x="0" y="0"/>
                  </a:moveTo>
                  <a:lnTo>
                    <a:pt x="4364736" y="10629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561740" y="1743315"/>
              <a:ext cx="2171064" cy="2500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 smtClean="0">
                  <a:latin typeface="Arial"/>
                  <a:cs typeface="Arial"/>
                </a:rPr>
                <a:t>ROUTIN</a:t>
              </a:r>
              <a:r>
                <a:rPr lang="en-US" sz="1023" dirty="0" smtClean="0">
                  <a:latin typeface="Arial"/>
                  <a:cs typeface="Arial"/>
                </a:rPr>
                <a:t>G MECHANISMS</a:t>
              </a:r>
              <a:endParaRPr sz="1023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009511" y="2068981"/>
              <a:ext cx="3237865" cy="11713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>
                  <a:latin typeface="Courier New"/>
                  <a:cs typeface="Courier New"/>
                </a:rPr>
                <a:t>Addressing</a:t>
              </a:r>
              <a:endParaRPr sz="1023">
                <a:latin typeface="Courier New"/>
                <a:cs typeface="Courier New"/>
              </a:endParaRPr>
            </a:p>
            <a:p>
              <a:pPr marL="80960">
                <a:lnSpc>
                  <a:spcPts val="1026"/>
                </a:lnSpc>
                <a:spcBef>
                  <a:spcPts val="361"/>
                </a:spcBef>
              </a:pPr>
              <a:r>
                <a:rPr sz="886" spc="14" dirty="0">
                  <a:latin typeface="Courier New"/>
                  <a:cs typeface="Courier New"/>
                </a:rPr>
                <a:t>Partition address to</a:t>
              </a:r>
              <a:r>
                <a:rPr sz="886" spc="-10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reflect</a:t>
              </a:r>
              <a:endParaRPr sz="886">
                <a:latin typeface="Courier New"/>
                <a:cs typeface="Courier New"/>
              </a:endParaRPr>
            </a:p>
            <a:p>
              <a:pPr marL="380557">
                <a:lnSpc>
                  <a:spcPts val="822"/>
                </a:lnSpc>
              </a:pPr>
              <a:r>
                <a:rPr sz="784" spc="7" dirty="0">
                  <a:latin typeface="Courier New"/>
                  <a:cs typeface="Courier New"/>
                </a:rPr>
                <a:t>hierarchy.</a:t>
              </a:r>
              <a:endParaRPr sz="784">
                <a:latin typeface="Courier New"/>
                <a:cs typeface="Courier New"/>
              </a:endParaRPr>
            </a:p>
            <a:p>
              <a:pPr marL="196556" marR="3464" indent="-14720">
                <a:lnSpc>
                  <a:spcPts val="852"/>
                </a:lnSpc>
                <a:spcBef>
                  <a:spcPts val="123"/>
                </a:spcBef>
              </a:pPr>
              <a:r>
                <a:rPr sz="886" spc="14" dirty="0">
                  <a:latin typeface="Courier New"/>
                  <a:cs typeface="Courier New"/>
                </a:rPr>
                <a:t>Flexible Partition (IP</a:t>
              </a:r>
              <a:r>
                <a:rPr sz="886" spc="-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masks)  Unlimited levels</a:t>
              </a:r>
              <a:r>
                <a:rPr sz="886" spc="-1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(OSI)</a:t>
              </a:r>
              <a:endParaRPr sz="886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041374" y="3141581"/>
              <a:ext cx="1976119" cy="230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dirty="0">
                  <a:latin typeface="Courier New"/>
                  <a:cs typeface="Courier New"/>
                </a:rPr>
                <a:t>Neighbor</a:t>
              </a:r>
              <a:r>
                <a:rPr sz="1023" spc="-37" dirty="0">
                  <a:latin typeface="Courier New"/>
                  <a:cs typeface="Courier New"/>
                </a:rPr>
                <a:t> </a:t>
              </a:r>
              <a:r>
                <a:rPr sz="1023" dirty="0">
                  <a:latin typeface="Courier New"/>
                  <a:cs typeface="Courier New"/>
                </a:rPr>
                <a:t>Greeting</a:t>
              </a:r>
              <a:endParaRPr sz="1023">
                <a:latin typeface="Courier New"/>
                <a:cs typeface="Courier New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830714" y="2205974"/>
              <a:ext cx="1138554" cy="4976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3464" indent="6927">
                <a:lnSpc>
                  <a:spcPct val="69700"/>
                </a:lnSpc>
              </a:pPr>
              <a:r>
                <a:rPr sz="682" dirty="0">
                  <a:latin typeface="Courier New"/>
                  <a:cs typeface="Courier New"/>
                </a:rPr>
                <a:t>Flexible:  Hierarchies</a:t>
              </a:r>
              <a:endParaRPr sz="682">
                <a:latin typeface="Courier New"/>
                <a:cs typeface="Courier New"/>
              </a:endParaRPr>
            </a:p>
            <a:p>
              <a:pPr marL="51953" marR="3464" indent="-14720">
                <a:lnSpc>
                  <a:spcPts val="743"/>
                </a:lnSpc>
                <a:spcBef>
                  <a:spcPts val="65"/>
                </a:spcBef>
              </a:pPr>
              <a:r>
                <a:rPr sz="682" dirty="0">
                  <a:latin typeface="Courier New"/>
                  <a:cs typeface="Courier New"/>
                </a:rPr>
                <a:t>Scalability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vs  Efficiency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820088" y="3320712"/>
              <a:ext cx="4584064" cy="3998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023" baseline="-11111" dirty="0">
                  <a:latin typeface="Courier New"/>
                  <a:cs typeface="Courier New"/>
                </a:rPr>
                <a:t>Autoconfiguration</a:t>
              </a:r>
              <a:r>
                <a:rPr sz="886" dirty="0">
                  <a:latin typeface="Courier New"/>
                  <a:cs typeface="Courier New"/>
                </a:rPr>
                <a:t>Send </a:t>
              </a:r>
              <a:r>
                <a:rPr sz="886" spc="14" dirty="0">
                  <a:latin typeface="Courier New"/>
                  <a:cs typeface="Courier New"/>
                </a:rPr>
                <a:t>hellos to discover</a:t>
              </a:r>
              <a:r>
                <a:rPr sz="886" spc="65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neighbor</a:t>
              </a:r>
              <a:endParaRPr sz="886">
                <a:latin typeface="Courier New"/>
                <a:cs typeface="Courier New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809473" y="4245435"/>
              <a:ext cx="1172845" cy="2633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7887" marR="3464" indent="-79661">
                <a:lnSpc>
                  <a:spcPts val="682"/>
                </a:lnSpc>
              </a:pPr>
              <a:r>
                <a:rPr sz="682" dirty="0">
                  <a:latin typeface="Courier New"/>
                  <a:cs typeface="Courier New"/>
                </a:rPr>
                <a:t>Post Office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vs.  Phone</a:t>
              </a:r>
              <a:r>
                <a:rPr sz="682" spc="-55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Model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30714" y="4528011"/>
              <a:ext cx="1172845" cy="1539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682" dirty="0">
                  <a:latin typeface="Courier New"/>
                  <a:cs typeface="Courier New"/>
                </a:rPr>
                <a:t>Failure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Methods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885951" y="4963423"/>
              <a:ext cx="1096644" cy="1539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682" dirty="0">
                  <a:latin typeface="Courier New"/>
                  <a:cs typeface="Courier New"/>
                </a:rPr>
                <a:t>Crash</a:t>
              </a:r>
              <a:r>
                <a:rPr sz="682" spc="-51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Recovery</a:t>
              </a:r>
              <a:endParaRPr sz="682">
                <a:latin typeface="Courier New"/>
                <a:cs typeface="Courier New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1675" y="6412049"/>
              <a:ext cx="4364990" cy="10795"/>
            </a:xfrm>
            <a:custGeom>
              <a:avLst/>
              <a:gdLst/>
              <a:ahLst/>
              <a:cxnLst/>
              <a:rect l="l" t="t" r="r" b="b"/>
              <a:pathLst>
                <a:path w="4364990" h="10795">
                  <a:moveTo>
                    <a:pt x="0" y="0"/>
                  </a:moveTo>
                  <a:lnTo>
                    <a:pt x="4364736" y="10617"/>
                  </a:lnTo>
                </a:path>
              </a:pathLst>
            </a:custGeom>
            <a:ln w="10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76062" y="5377256"/>
              <a:ext cx="790575" cy="1539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682" dirty="0">
                  <a:latin typeface="Courier New"/>
                  <a:cs typeface="Courier New"/>
                </a:rPr>
                <a:t>2</a:t>
              </a:r>
              <a:r>
                <a:rPr sz="682" spc="-58" dirty="0">
                  <a:latin typeface="Courier New"/>
                  <a:cs typeface="Courier New"/>
                </a:rPr>
                <a:t> </a:t>
              </a:r>
              <a:r>
                <a:rPr sz="682" dirty="0">
                  <a:latin typeface="Courier New"/>
                  <a:cs typeface="Courier New"/>
                </a:rPr>
                <a:t>generals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731970" y="5702720"/>
              <a:ext cx="1249679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750" spc="-65" dirty="0">
                  <a:latin typeface="Courier New"/>
                  <a:cs typeface="Courier New"/>
                </a:rPr>
                <a:t>Handle</a:t>
              </a:r>
              <a:r>
                <a:rPr sz="750" spc="-112" dirty="0">
                  <a:latin typeface="Courier New"/>
                  <a:cs typeface="Courier New"/>
                </a:rPr>
                <a:t> </a:t>
              </a:r>
              <a:r>
                <a:rPr sz="750" spc="-65" dirty="0">
                  <a:latin typeface="Courier New"/>
                  <a:cs typeface="Courier New"/>
                </a:rPr>
                <a:t>Diversity!</a:t>
              </a:r>
              <a:endParaRPr sz="750" dirty="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011235" y="5848555"/>
              <a:ext cx="2167255" cy="1853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0622" marR="3464" indent="-152396">
                <a:lnSpc>
                  <a:spcPts val="914"/>
                </a:lnSpc>
              </a:pPr>
              <a:endParaRPr sz="784" dirty="0">
                <a:latin typeface="Courier New"/>
                <a:cs typeface="Courier New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051993" y="3469390"/>
              <a:ext cx="3328669" cy="25836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6556"/>
              <a:r>
                <a:rPr sz="886" spc="14" dirty="0">
                  <a:latin typeface="Courier New"/>
                  <a:cs typeface="Courier New"/>
                </a:rPr>
                <a:t>and detect</a:t>
              </a:r>
              <a:r>
                <a:rPr sz="886" spc="-2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failure</a:t>
              </a:r>
              <a:endParaRPr sz="886" dirty="0">
                <a:latin typeface="Courier New"/>
                <a:cs typeface="Courier New"/>
              </a:endParaRPr>
            </a:p>
            <a:p>
              <a:pPr marL="225563" marR="20781" indent="-137676">
                <a:lnSpc>
                  <a:spcPts val="968"/>
                </a:lnSpc>
                <a:spcBef>
                  <a:spcPts val="245"/>
                </a:spcBef>
              </a:pPr>
              <a:r>
                <a:rPr sz="886" spc="14" dirty="0">
                  <a:latin typeface="Courier New"/>
                  <a:cs typeface="Courier New"/>
                </a:rPr>
                <a:t>Endnode Routing: must be</a:t>
              </a:r>
              <a:r>
                <a:rPr sz="886" spc="-7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simple  Send to Router +</a:t>
              </a:r>
              <a:r>
                <a:rPr sz="886" spc="-14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Redirects</a:t>
              </a:r>
              <a:endParaRPr sz="886" dirty="0">
                <a:latin typeface="Courier New"/>
                <a:cs typeface="Courier New"/>
              </a:endParaRPr>
            </a:p>
            <a:p>
              <a:pPr marL="37233">
                <a:lnSpc>
                  <a:spcPts val="1122"/>
                </a:lnSpc>
                <a:spcBef>
                  <a:spcPts val="293"/>
                </a:spcBef>
              </a:pPr>
              <a:r>
                <a:rPr sz="1023" dirty="0">
                  <a:latin typeface="Courier New"/>
                  <a:cs typeface="Courier New"/>
                </a:rPr>
                <a:t>Connectionless</a:t>
              </a:r>
              <a:r>
                <a:rPr sz="1023" spc="-24" dirty="0">
                  <a:latin typeface="Courier New"/>
                  <a:cs typeface="Courier New"/>
                </a:rPr>
                <a:t> </a:t>
              </a:r>
              <a:r>
                <a:rPr sz="1023" dirty="0">
                  <a:latin typeface="Courier New"/>
                  <a:cs typeface="Courier New"/>
                </a:rPr>
                <a:t>Routing</a:t>
              </a:r>
            </a:p>
            <a:p>
              <a:pPr marL="225563" marR="251107" indent="-90052">
                <a:lnSpc>
                  <a:spcPct val="89100"/>
                </a:lnSpc>
                <a:spcBef>
                  <a:spcPts val="7"/>
                </a:spcBef>
              </a:pPr>
              <a:r>
                <a:rPr sz="886" spc="14" dirty="0">
                  <a:latin typeface="Courier New"/>
                  <a:cs typeface="Courier New"/>
                </a:rPr>
                <a:t>Distance Vector: Similar</a:t>
              </a:r>
              <a:r>
                <a:rPr sz="886" spc="-10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to  </a:t>
              </a:r>
              <a:r>
                <a:rPr sz="784" spc="7" dirty="0">
                  <a:latin typeface="Courier New"/>
                  <a:cs typeface="Courier New"/>
                </a:rPr>
                <a:t>Spanning Tree except for Age  Fields: Count to</a:t>
              </a:r>
              <a:r>
                <a:rPr sz="784" spc="-24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infinity.</a:t>
              </a:r>
              <a:endParaRPr sz="784" dirty="0">
                <a:latin typeface="Courier New"/>
                <a:cs typeface="Courier New"/>
              </a:endParaRPr>
            </a:p>
            <a:p>
              <a:pPr marR="384453" algn="ctr">
                <a:lnSpc>
                  <a:spcPts val="726"/>
                </a:lnSpc>
              </a:pPr>
              <a:r>
                <a:rPr sz="784" spc="7" dirty="0">
                  <a:latin typeface="Courier New"/>
                  <a:cs typeface="Courier New"/>
                </a:rPr>
                <a:t>Solved by limit on</a:t>
              </a:r>
              <a:r>
                <a:rPr sz="784" spc="-31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cost</a:t>
              </a:r>
              <a:endParaRPr sz="784" dirty="0">
                <a:latin typeface="Courier New"/>
                <a:cs typeface="Courier New"/>
              </a:endParaRPr>
            </a:p>
            <a:p>
              <a:pPr marL="240283" marR="243747" indent="-166683">
                <a:lnSpc>
                  <a:spcPts val="798"/>
                </a:lnSpc>
                <a:spcBef>
                  <a:spcPts val="75"/>
                </a:spcBef>
              </a:pPr>
              <a:r>
                <a:rPr sz="784" spc="7" dirty="0">
                  <a:latin typeface="Courier New"/>
                  <a:cs typeface="Courier New"/>
                </a:rPr>
                <a:t>Link State: Intelligent</a:t>
              </a:r>
              <a:r>
                <a:rPr sz="784" spc="-14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flooding </a:t>
              </a:r>
              <a:endParaRPr lang="en-US" sz="784" spc="7" dirty="0" smtClean="0">
                <a:latin typeface="Courier New"/>
                <a:cs typeface="Courier New"/>
              </a:endParaRPr>
            </a:p>
            <a:p>
              <a:pPr marL="240283" marR="243747" indent="-166683">
                <a:lnSpc>
                  <a:spcPts val="798"/>
                </a:lnSpc>
                <a:spcBef>
                  <a:spcPts val="75"/>
                </a:spcBef>
              </a:pPr>
              <a:endParaRPr sz="784" dirty="0">
                <a:latin typeface="Courier New"/>
                <a:cs typeface="Courier New"/>
              </a:endParaRPr>
            </a:p>
            <a:p>
              <a:pPr marL="15586">
                <a:lnSpc>
                  <a:spcPts val="1094"/>
                </a:lnSpc>
                <a:spcBef>
                  <a:spcPts val="14"/>
                </a:spcBef>
              </a:pPr>
              <a:r>
                <a:rPr sz="1023" dirty="0">
                  <a:latin typeface="Courier New"/>
                  <a:cs typeface="Courier New"/>
                </a:rPr>
                <a:t>Forwarding</a:t>
              </a:r>
              <a:endParaRPr sz="1023" dirty="0">
                <a:latin typeface="Courier New"/>
                <a:cs typeface="Courier New"/>
              </a:endParaRPr>
            </a:p>
            <a:p>
              <a:pPr marL="87887">
                <a:lnSpc>
                  <a:spcPts val="920"/>
                </a:lnSpc>
              </a:pPr>
              <a:r>
                <a:rPr sz="886" spc="14" dirty="0">
                  <a:latin typeface="Courier New"/>
                  <a:cs typeface="Courier New"/>
                </a:rPr>
                <a:t>Stop Looping</a:t>
              </a:r>
              <a:r>
                <a:rPr sz="886" spc="-24" dirty="0">
                  <a:latin typeface="Courier New"/>
                  <a:cs typeface="Courier New"/>
                </a:rPr>
                <a:t> </a:t>
              </a:r>
              <a:r>
                <a:rPr sz="886" spc="14" dirty="0">
                  <a:latin typeface="Courier New"/>
                  <a:cs typeface="Courier New"/>
                </a:rPr>
                <a:t>packets</a:t>
              </a:r>
              <a:endParaRPr sz="886" dirty="0">
                <a:latin typeface="Courier New"/>
                <a:cs typeface="Courier New"/>
              </a:endParaRPr>
            </a:p>
            <a:p>
              <a:pPr marL="225563">
                <a:lnSpc>
                  <a:spcPts val="931"/>
                </a:lnSpc>
              </a:pPr>
              <a:r>
                <a:rPr sz="784" spc="7" dirty="0">
                  <a:latin typeface="Courier New"/>
                  <a:cs typeface="Courier New"/>
                </a:rPr>
                <a:t>Hop Counts,Time to</a:t>
              </a:r>
              <a:r>
                <a:rPr sz="784" spc="-31" dirty="0">
                  <a:latin typeface="Courier New"/>
                  <a:cs typeface="Courier New"/>
                </a:rPr>
                <a:t> </a:t>
              </a:r>
              <a:r>
                <a:rPr sz="784" spc="7" dirty="0">
                  <a:latin typeface="Courier New"/>
                  <a:cs typeface="Courier New"/>
                </a:rPr>
                <a:t>Live</a:t>
              </a:r>
              <a:endParaRPr sz="784" dirty="0">
                <a:latin typeface="Courier New"/>
                <a:cs typeface="Courier New"/>
              </a:endParaRPr>
            </a:p>
          </p:txBody>
        </p:sp>
      </p:grpSp>
      <p:sp>
        <p:nvSpPr>
          <p:cNvPr id="27" name="Title 5"/>
          <p:cNvSpPr txBox="1">
            <a:spLocks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Routing Ideas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8506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Data Link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onn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bject 6"/>
          <p:cNvSpPr/>
          <p:nvPr/>
        </p:nvSpPr>
        <p:spPr>
          <a:xfrm>
            <a:off x="3160949" y="4296806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5">
                <a:moveTo>
                  <a:pt x="378675" y="189344"/>
                </a:moveTo>
                <a:lnTo>
                  <a:pt x="371912" y="239674"/>
                </a:lnTo>
                <a:lnTo>
                  <a:pt x="352825" y="284900"/>
                </a:lnTo>
                <a:lnTo>
                  <a:pt x="323219" y="323219"/>
                </a:lnTo>
                <a:lnTo>
                  <a:pt x="284900" y="352825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5"/>
                </a:lnTo>
                <a:lnTo>
                  <a:pt x="55457" y="323219"/>
                </a:lnTo>
                <a:lnTo>
                  <a:pt x="25851" y="284900"/>
                </a:lnTo>
                <a:lnTo>
                  <a:pt x="6763" y="239674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1"/>
                </a:lnTo>
                <a:lnTo>
                  <a:pt x="323219" y="55457"/>
                </a:lnTo>
                <a:lnTo>
                  <a:pt x="352825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3" name="object 7"/>
          <p:cNvSpPr/>
          <p:nvPr/>
        </p:nvSpPr>
        <p:spPr>
          <a:xfrm>
            <a:off x="4375898" y="4262377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75" y="189344"/>
                </a:moveTo>
                <a:lnTo>
                  <a:pt x="371912" y="239679"/>
                </a:lnTo>
                <a:lnTo>
                  <a:pt x="352825" y="284909"/>
                </a:lnTo>
                <a:lnTo>
                  <a:pt x="323219" y="323230"/>
                </a:lnTo>
                <a:lnTo>
                  <a:pt x="284900" y="352837"/>
                </a:lnTo>
                <a:lnTo>
                  <a:pt x="239674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1"/>
                </a:lnTo>
                <a:lnTo>
                  <a:pt x="323219" y="55457"/>
                </a:lnTo>
                <a:lnTo>
                  <a:pt x="352825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4" name="object 18"/>
          <p:cNvSpPr/>
          <p:nvPr/>
        </p:nvSpPr>
        <p:spPr>
          <a:xfrm>
            <a:off x="3427744" y="4408204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5" name="object 37"/>
          <p:cNvSpPr/>
          <p:nvPr/>
        </p:nvSpPr>
        <p:spPr>
          <a:xfrm>
            <a:off x="3069145" y="4228900"/>
            <a:ext cx="139844" cy="13984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0"/>
                </a:moveTo>
                <a:lnTo>
                  <a:pt x="204775" y="204775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38"/>
          <p:cNvSpPr/>
          <p:nvPr/>
        </p:nvSpPr>
        <p:spPr>
          <a:xfrm>
            <a:off x="3208764" y="4368520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object 39"/>
          <p:cNvSpPr/>
          <p:nvPr/>
        </p:nvSpPr>
        <p:spPr>
          <a:xfrm>
            <a:off x="3188675" y="4348439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64" y="0"/>
                </a:moveTo>
                <a:lnTo>
                  <a:pt x="73647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8" name="object 40"/>
          <p:cNvSpPr/>
          <p:nvPr/>
        </p:nvSpPr>
        <p:spPr>
          <a:xfrm>
            <a:off x="4539424" y="4251380"/>
            <a:ext cx="211715" cy="121227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18"/>
                </a:moveTo>
                <a:lnTo>
                  <a:pt x="31046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9" name="object 41"/>
          <p:cNvSpPr/>
          <p:nvPr/>
        </p:nvSpPr>
        <p:spPr>
          <a:xfrm>
            <a:off x="4751107" y="4235948"/>
            <a:ext cx="27276" cy="15586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22633"/>
                </a:moveTo>
                <a:lnTo>
                  <a:pt x="3960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0" name="object 42"/>
          <p:cNvSpPr/>
          <p:nvPr/>
        </p:nvSpPr>
        <p:spPr>
          <a:xfrm>
            <a:off x="4722070" y="4235118"/>
            <a:ext cx="57150" cy="41131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50"/>
                </a:moveTo>
                <a:lnTo>
                  <a:pt x="83451" y="0"/>
                </a:lnTo>
                <a:lnTo>
                  <a:pt x="21031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1" name="object 64"/>
          <p:cNvSpPr txBox="1"/>
          <p:nvPr/>
        </p:nvSpPr>
        <p:spPr>
          <a:xfrm>
            <a:off x="3239790" y="4344488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52" name="object 65"/>
          <p:cNvSpPr txBox="1"/>
          <p:nvPr/>
        </p:nvSpPr>
        <p:spPr>
          <a:xfrm>
            <a:off x="4423213" y="4344488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53" name="object 68"/>
          <p:cNvSpPr txBox="1"/>
          <p:nvPr/>
        </p:nvSpPr>
        <p:spPr>
          <a:xfrm>
            <a:off x="4494904" y="4080471"/>
            <a:ext cx="92349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37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54" name="object 69"/>
          <p:cNvSpPr txBox="1"/>
          <p:nvPr/>
        </p:nvSpPr>
        <p:spPr>
          <a:xfrm>
            <a:off x="2701883" y="4080471"/>
            <a:ext cx="76979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5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55" name="object 77"/>
          <p:cNvSpPr txBox="1"/>
          <p:nvPr/>
        </p:nvSpPr>
        <p:spPr>
          <a:xfrm>
            <a:off x="6467219" y="4107957"/>
            <a:ext cx="838650" cy="521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200"/>
              </a:lnSpc>
            </a:pPr>
            <a:r>
              <a:rPr i="1" spc="7" dirty="0">
                <a:latin typeface="Arial"/>
                <a:cs typeface="Arial"/>
              </a:rPr>
              <a:t>Data</a:t>
            </a:r>
            <a:r>
              <a:rPr i="1" spc="-51" dirty="0">
                <a:latin typeface="Arial"/>
                <a:cs typeface="Arial"/>
              </a:rPr>
              <a:t> </a:t>
            </a:r>
            <a:r>
              <a:rPr i="1" spc="7" dirty="0" smtClean="0">
                <a:latin typeface="Arial"/>
                <a:cs typeface="Arial"/>
              </a:rPr>
              <a:t>L</a:t>
            </a:r>
            <a:r>
              <a:rPr lang="en-US" i="1" spc="7" dirty="0" smtClean="0">
                <a:latin typeface="Arial"/>
                <a:cs typeface="Arial"/>
              </a:rPr>
              <a:t>ink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4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595" y="568135"/>
            <a:ext cx="3405959" cy="335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2182" spc="218" dirty="0">
                <a:solidFill>
                  <a:srgbClr val="0070C0"/>
                </a:solidFill>
                <a:latin typeface="+mj-lt"/>
                <a:cs typeface="PMingLiU"/>
              </a:rPr>
              <a:t>Data </a:t>
            </a:r>
            <a:r>
              <a:rPr sz="2182" spc="150" dirty="0">
                <a:solidFill>
                  <a:srgbClr val="0070C0"/>
                </a:solidFill>
                <a:latin typeface="+mj-lt"/>
                <a:cs typeface="PMingLiU"/>
              </a:rPr>
              <a:t>Link</a:t>
            </a:r>
            <a:r>
              <a:rPr sz="2182" spc="9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sz="2182" spc="153" dirty="0">
                <a:solidFill>
                  <a:srgbClr val="0070C0"/>
                </a:solidFill>
                <a:latin typeface="+mj-lt"/>
                <a:cs typeface="PMingLiU"/>
              </a:rPr>
              <a:t>Sublayers</a:t>
            </a:r>
            <a:endParaRPr sz="2182" dirty="0">
              <a:solidFill>
                <a:srgbClr val="0070C0"/>
              </a:solidFill>
              <a:latin typeface="+mj-lt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1301" y="3287784"/>
            <a:ext cx="1059007" cy="34435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824" rIns="0" bIns="0" rtlCol="0">
            <a:spAutoFit/>
          </a:bodyPr>
          <a:lstStyle/>
          <a:p>
            <a:pPr marL="98278" marR="73600" indent="129450">
              <a:lnSpc>
                <a:spcPts val="1261"/>
              </a:lnSpc>
              <a:spcBef>
                <a:spcPts val="85"/>
              </a:spcBef>
            </a:pPr>
            <a:r>
              <a:rPr sz="1193" spc="3" dirty="0">
                <a:latin typeface="Arial"/>
                <a:cs typeface="Arial"/>
              </a:rPr>
              <a:t>ERROR  DETECTION</a:t>
            </a:r>
            <a:endParaRPr sz="119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447" y="3885135"/>
            <a:ext cx="720003" cy="36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93" spc="3" dirty="0">
                <a:latin typeface="Arial"/>
                <a:cs typeface="Arial"/>
              </a:rPr>
              <a:t>FRAMING</a:t>
            </a:r>
            <a:endParaRPr sz="119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3420" y="3930845"/>
            <a:ext cx="720003" cy="36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93" spc="3" dirty="0">
                <a:latin typeface="Arial"/>
                <a:cs typeface="Arial"/>
              </a:rPr>
              <a:t>FRAMING</a:t>
            </a:r>
            <a:endParaRPr sz="119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712" y="3424918"/>
            <a:ext cx="1059007" cy="35178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184" rIns="0" bIns="0" rtlCol="0">
            <a:spAutoFit/>
          </a:bodyPr>
          <a:lstStyle/>
          <a:p>
            <a:pPr marL="106071" marR="66240" indent="129450">
              <a:lnSpc>
                <a:spcPts val="1261"/>
              </a:lnSpc>
              <a:spcBef>
                <a:spcPts val="143"/>
              </a:spcBef>
            </a:pPr>
            <a:r>
              <a:rPr sz="1193" spc="3" dirty="0">
                <a:latin typeface="Arial"/>
                <a:cs typeface="Arial"/>
              </a:rPr>
              <a:t>ERROR  DETECTION</a:t>
            </a:r>
            <a:endParaRPr sz="119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760" y="3043997"/>
            <a:ext cx="1220066" cy="369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98" rIns="0" bIns="0" rtlCol="0">
            <a:spAutoFit/>
          </a:bodyPr>
          <a:lstStyle/>
          <a:p>
            <a:pPr marL="60179">
              <a:spcBef>
                <a:spcPts val="20"/>
              </a:spcBef>
            </a:pPr>
            <a:r>
              <a:rPr sz="1193" spc="3" dirty="0">
                <a:latin typeface="Arial"/>
                <a:cs typeface="Arial"/>
              </a:rPr>
              <a:t>MEDIA</a:t>
            </a:r>
            <a:r>
              <a:rPr sz="1193" spc="-58" dirty="0">
                <a:latin typeface="Arial"/>
                <a:cs typeface="Arial"/>
              </a:rPr>
              <a:t> </a:t>
            </a:r>
            <a:r>
              <a:rPr sz="1193" spc="3" dirty="0">
                <a:latin typeface="Arial"/>
                <a:cs typeface="Arial"/>
              </a:rPr>
              <a:t>ACCESS</a:t>
            </a:r>
            <a:endParaRPr sz="119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1612" y="2640224"/>
            <a:ext cx="1211407" cy="22467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98" rIns="0" bIns="0" rtlCol="0">
            <a:spAutoFit/>
          </a:bodyPr>
          <a:lstStyle/>
          <a:p>
            <a:pPr marL="60179">
              <a:spcBef>
                <a:spcPts val="320"/>
              </a:spcBef>
            </a:pPr>
            <a:r>
              <a:rPr sz="1193" spc="3" dirty="0">
                <a:latin typeface="Arial"/>
                <a:cs typeface="Arial"/>
              </a:rPr>
              <a:t>MULTIPLEXING</a:t>
            </a:r>
            <a:endParaRPr sz="1193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6061" y="3882014"/>
            <a:ext cx="1059007" cy="350693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4876852" y="3904874"/>
            <a:ext cx="1059007" cy="350693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 txBox="1"/>
          <p:nvPr/>
        </p:nvSpPr>
        <p:spPr>
          <a:xfrm>
            <a:off x="3056061" y="1742394"/>
            <a:ext cx="1388918" cy="43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indent="75765">
              <a:lnSpc>
                <a:spcPct val="79600"/>
              </a:lnSpc>
            </a:pPr>
            <a:r>
              <a:rPr sz="1193" spc="3" dirty="0">
                <a:latin typeface="Courier New"/>
                <a:cs typeface="Courier New"/>
              </a:rPr>
              <a:t>Point−to−point  Links (2</a:t>
            </a:r>
            <a:r>
              <a:rPr sz="1193" spc="-61" dirty="0">
                <a:latin typeface="Courier New"/>
                <a:cs typeface="Courier New"/>
              </a:rPr>
              <a:t> </a:t>
            </a:r>
            <a:r>
              <a:rPr sz="1193" spc="3" dirty="0">
                <a:latin typeface="Courier New"/>
                <a:cs typeface="Courier New"/>
              </a:rPr>
              <a:t>nodes)</a:t>
            </a:r>
            <a:endParaRPr sz="1193" dirty="0">
              <a:latin typeface="Courier New"/>
              <a:cs typeface="Courier New"/>
            </a:endParaRPr>
          </a:p>
          <a:p>
            <a:pPr marL="54118">
              <a:spcBef>
                <a:spcPts val="106"/>
              </a:spcBef>
            </a:pPr>
            <a:r>
              <a:rPr sz="818" i="1" spc="7" dirty="0">
                <a:latin typeface="Arial"/>
                <a:cs typeface="Arial"/>
              </a:rPr>
              <a:t>(e.g., </a:t>
            </a:r>
            <a:r>
              <a:rPr sz="818" i="1" spc="10" dirty="0">
                <a:latin typeface="Arial"/>
                <a:cs typeface="Arial"/>
              </a:rPr>
              <a:t>HDLC, Frame</a:t>
            </a:r>
            <a:r>
              <a:rPr sz="818" i="1" spc="-41" dirty="0">
                <a:latin typeface="Arial"/>
                <a:cs typeface="Arial"/>
              </a:rPr>
              <a:t> </a:t>
            </a:r>
            <a:r>
              <a:rPr sz="818" i="1" spc="10" dirty="0">
                <a:latin typeface="Arial"/>
                <a:cs typeface="Arial"/>
              </a:rPr>
              <a:t>Relay)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7458" y="1742395"/>
            <a:ext cx="1419657" cy="459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68" marR="3464" indent="-145036">
              <a:lnSpc>
                <a:spcPts val="1261"/>
              </a:lnSpc>
            </a:pPr>
            <a:r>
              <a:rPr sz="1193" spc="3" dirty="0">
                <a:latin typeface="Courier New"/>
                <a:cs typeface="Courier New"/>
              </a:rPr>
              <a:t>Broadcast</a:t>
            </a:r>
            <a:r>
              <a:rPr sz="1193" spc="-58" dirty="0">
                <a:latin typeface="Courier New"/>
                <a:cs typeface="Courier New"/>
              </a:rPr>
              <a:t> </a:t>
            </a:r>
            <a:r>
              <a:rPr sz="1193" spc="3" dirty="0">
                <a:latin typeface="Courier New"/>
                <a:cs typeface="Courier New"/>
              </a:rPr>
              <a:t>Links  (&gt;= 2</a:t>
            </a:r>
            <a:r>
              <a:rPr sz="1193" spc="-61" dirty="0">
                <a:latin typeface="Courier New"/>
                <a:cs typeface="Courier New"/>
              </a:rPr>
              <a:t> </a:t>
            </a:r>
            <a:r>
              <a:rPr sz="1193" spc="3" dirty="0">
                <a:latin typeface="Courier New"/>
                <a:cs typeface="Courier New"/>
              </a:rPr>
              <a:t>nodes)</a:t>
            </a:r>
            <a:endParaRPr sz="1193" dirty="0">
              <a:latin typeface="Courier New"/>
              <a:cs typeface="Courier New"/>
            </a:endParaRPr>
          </a:p>
          <a:p>
            <a:pPr marL="8659">
              <a:spcBef>
                <a:spcPts val="34"/>
              </a:spcBef>
            </a:pPr>
            <a:r>
              <a:rPr sz="818" i="1" spc="7" dirty="0">
                <a:latin typeface="Arial"/>
                <a:cs typeface="Arial"/>
              </a:rPr>
              <a:t>(e.g., Ethernet, </a:t>
            </a:r>
            <a:r>
              <a:rPr sz="818" i="1" spc="10" dirty="0">
                <a:latin typeface="Arial"/>
                <a:cs typeface="Arial"/>
              </a:rPr>
              <a:t>Token</a:t>
            </a:r>
            <a:r>
              <a:rPr sz="818" i="1" spc="-27" dirty="0">
                <a:latin typeface="Arial"/>
                <a:cs typeface="Arial"/>
              </a:rPr>
              <a:t> </a:t>
            </a:r>
            <a:r>
              <a:rPr sz="818" i="1" spc="10" dirty="0">
                <a:latin typeface="Arial"/>
                <a:cs typeface="Arial"/>
              </a:rPr>
              <a:t>Ring)</a:t>
            </a:r>
            <a:endParaRPr sz="818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302" y="2647840"/>
            <a:ext cx="1081953" cy="44024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885" rIns="0" bIns="0" rtlCol="0">
            <a:spAutoFit/>
          </a:bodyPr>
          <a:lstStyle/>
          <a:p>
            <a:pPr marL="113431" marR="106504" indent="113864">
              <a:lnSpc>
                <a:spcPts val="1200"/>
              </a:lnSpc>
              <a:spcBef>
                <a:spcPts val="133"/>
              </a:spcBef>
            </a:pPr>
            <a:r>
              <a:rPr sz="1193" spc="3" dirty="0">
                <a:latin typeface="Arial"/>
                <a:cs typeface="Arial"/>
              </a:rPr>
              <a:t>ERROR  RECOVERY</a:t>
            </a:r>
            <a:endParaRPr sz="1193">
              <a:latin typeface="Arial"/>
              <a:cs typeface="Arial"/>
            </a:endParaRPr>
          </a:p>
          <a:p>
            <a:pPr marL="167116">
              <a:lnSpc>
                <a:spcPts val="866"/>
              </a:lnSpc>
            </a:pPr>
            <a:r>
              <a:rPr sz="818" i="1" spc="10" dirty="0">
                <a:latin typeface="Arial"/>
                <a:cs typeface="Arial"/>
              </a:rPr>
              <a:t>(OPTIONAL)</a:t>
            </a:r>
            <a:endParaRPr sz="81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2223" y="4240079"/>
            <a:ext cx="0" cy="244186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3433173" y="4240078"/>
            <a:ext cx="38100" cy="7620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0" y="111734"/>
                </a:moveTo>
                <a:lnTo>
                  <a:pt x="27940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3433173" y="4407684"/>
            <a:ext cx="38100" cy="7620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55867" y="0"/>
                </a:moveTo>
                <a:lnTo>
                  <a:pt x="27940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5318716" y="4270550"/>
            <a:ext cx="0" cy="244186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/>
          <p:nvPr/>
        </p:nvSpPr>
        <p:spPr>
          <a:xfrm>
            <a:off x="5299675" y="4270550"/>
            <a:ext cx="38100" cy="7620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0" y="111734"/>
                </a:moveTo>
                <a:lnTo>
                  <a:pt x="27927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9" name="object 19"/>
          <p:cNvSpPr/>
          <p:nvPr/>
        </p:nvSpPr>
        <p:spPr>
          <a:xfrm>
            <a:off x="5299675" y="4438155"/>
            <a:ext cx="38100" cy="7620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55867" y="0"/>
                </a:moveTo>
                <a:lnTo>
                  <a:pt x="27927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7095043" y="5918942"/>
            <a:ext cx="126639" cy="10740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61939" y="4476256"/>
            <a:ext cx="59361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i="1" spc="7" dirty="0">
                <a:latin typeface="Arial"/>
                <a:cs typeface="Arial"/>
              </a:rPr>
              <a:t>Bits</a:t>
            </a:r>
            <a:endParaRPr sz="1364" dirty="0">
              <a:latin typeface="Arial"/>
              <a:cs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BE7593-A6AA-43D9-954D-D0F6089004BF}"/>
              </a:ext>
            </a:extLst>
          </p:cNvPr>
          <p:cNvCxnSpPr/>
          <p:nvPr/>
        </p:nvCxnSpPr>
        <p:spPr>
          <a:xfrm>
            <a:off x="3506448" y="2247328"/>
            <a:ext cx="0" cy="321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46369E-E53A-484A-92DA-F66AD4C16D8C}"/>
              </a:ext>
            </a:extLst>
          </p:cNvPr>
          <p:cNvCxnSpPr/>
          <p:nvPr/>
        </p:nvCxnSpPr>
        <p:spPr>
          <a:xfrm>
            <a:off x="5481514" y="2202193"/>
            <a:ext cx="0" cy="321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20">
            <a:extLst>
              <a:ext uri="{FF2B5EF4-FFF2-40B4-BE49-F238E27FC236}">
                <a16:creationId xmlns:a16="http://schemas.microsoft.com/office/drawing/2014/main" id="{CE691DD8-E057-49DF-9B01-6411E2A4AA26}"/>
              </a:ext>
            </a:extLst>
          </p:cNvPr>
          <p:cNvSpPr txBox="1"/>
          <p:nvPr/>
        </p:nvSpPr>
        <p:spPr>
          <a:xfrm>
            <a:off x="3559640" y="4449668"/>
            <a:ext cx="59361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i="1" spc="7" dirty="0">
                <a:latin typeface="Arial"/>
                <a:cs typeface="Arial"/>
              </a:rPr>
              <a:t>Bits</a:t>
            </a:r>
            <a:endParaRPr sz="1364" dirty="0">
              <a:latin typeface="Arial"/>
              <a:cs typeface="Arial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60944A88-EA6F-4F3C-87E9-D5A8F3D0A0E8}"/>
              </a:ext>
            </a:extLst>
          </p:cNvPr>
          <p:cNvSpPr txBox="1"/>
          <p:nvPr/>
        </p:nvSpPr>
        <p:spPr>
          <a:xfrm>
            <a:off x="3636490" y="2262915"/>
            <a:ext cx="72672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364" i="1" spc="7" dirty="0">
                <a:latin typeface="Arial"/>
                <a:cs typeface="Arial"/>
              </a:rPr>
              <a:t>Frames</a:t>
            </a:r>
            <a:endParaRPr sz="1364" dirty="0">
              <a:latin typeface="Arial"/>
              <a:cs typeface="Arial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8C0E69C9-64CF-414C-9B16-A7A603A6E856}"/>
              </a:ext>
            </a:extLst>
          </p:cNvPr>
          <p:cNvSpPr txBox="1"/>
          <p:nvPr/>
        </p:nvSpPr>
        <p:spPr>
          <a:xfrm>
            <a:off x="5611555" y="2257928"/>
            <a:ext cx="72672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364" i="1" spc="7" dirty="0">
                <a:latin typeface="Arial"/>
                <a:cs typeface="Arial"/>
              </a:rPr>
              <a:t>Frames</a:t>
            </a:r>
            <a:endParaRPr sz="1364" dirty="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5F6DD-DB57-4577-A6F8-373A6CBFF245}"/>
              </a:ext>
            </a:extLst>
          </p:cNvPr>
          <p:cNvSpPr txBox="1"/>
          <p:nvPr/>
        </p:nvSpPr>
        <p:spPr>
          <a:xfrm>
            <a:off x="2851418" y="5156579"/>
            <a:ext cx="3952081" cy="67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9" dirty="0"/>
              <a:t>QUASI-RELIABLE 1 HOP FRAME PIPE</a:t>
            </a:r>
          </a:p>
        </p:txBody>
      </p:sp>
    </p:spTree>
    <p:extLst>
      <p:ext uri="{BB962C8B-B14F-4D97-AF65-F5344CB8AC3E}">
        <p14:creationId xmlns:p14="http://schemas.microsoft.com/office/powerpoint/2010/main" val="2678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42974" y="1733552"/>
            <a:ext cx="7277101" cy="35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260199">
              <a:lnSpc>
                <a:spcPct val="116300"/>
              </a:lnSpc>
              <a:spcBef>
                <a:spcPts val="1159"/>
              </a:spcBef>
            </a:pPr>
            <a:r>
              <a:rPr sz="1800" spc="37" dirty="0" smtClean="0">
                <a:latin typeface="Garamond"/>
                <a:cs typeface="Garamond"/>
              </a:rPr>
              <a:t>Create </a:t>
            </a:r>
            <a:r>
              <a:rPr sz="1800" spc="17" dirty="0">
                <a:latin typeface="Garamond"/>
                <a:cs typeface="Garamond"/>
              </a:rPr>
              <a:t>clean </a:t>
            </a:r>
            <a:r>
              <a:rPr sz="1800" spc="27" dirty="0">
                <a:latin typeface="Garamond"/>
                <a:cs typeface="Garamond"/>
              </a:rPr>
              <a:t>abstractions </a:t>
            </a:r>
            <a:r>
              <a:rPr sz="1800" spc="-37" dirty="0">
                <a:latin typeface="Garamond"/>
                <a:cs typeface="Garamond"/>
              </a:rPr>
              <a:t>so </a:t>
            </a:r>
            <a:r>
              <a:rPr sz="1800" spc="65" dirty="0">
                <a:latin typeface="Garamond"/>
                <a:cs typeface="Garamond"/>
              </a:rPr>
              <a:t>that </a:t>
            </a:r>
            <a:r>
              <a:rPr sz="1800" spc="24" dirty="0">
                <a:latin typeface="Garamond"/>
                <a:cs typeface="Garamond"/>
              </a:rPr>
              <a:t>application  </a:t>
            </a:r>
            <a:r>
              <a:rPr sz="1800" spc="10" dirty="0">
                <a:latin typeface="Garamond"/>
                <a:cs typeface="Garamond"/>
              </a:rPr>
              <a:t>programmers </a:t>
            </a:r>
            <a:r>
              <a:rPr sz="1800" spc="-31" dirty="0">
                <a:latin typeface="Garamond"/>
                <a:cs typeface="Garamond"/>
              </a:rPr>
              <a:t>on </a:t>
            </a:r>
            <a:r>
              <a:rPr sz="1800" spc="44" dirty="0">
                <a:latin typeface="Garamond"/>
                <a:cs typeface="Garamond"/>
              </a:rPr>
              <a:t>say </a:t>
            </a:r>
            <a:r>
              <a:rPr sz="1800" spc="7" dirty="0">
                <a:latin typeface="Garamond"/>
                <a:cs typeface="Garamond"/>
              </a:rPr>
              <a:t>Windows </a:t>
            </a:r>
            <a:r>
              <a:rPr sz="1800" spc="-14" dirty="0">
                <a:latin typeface="Garamond"/>
                <a:cs typeface="Garamond"/>
              </a:rPr>
              <a:t>OS </a:t>
            </a:r>
            <a:r>
              <a:rPr sz="1800" spc="24" dirty="0">
                <a:latin typeface="Garamond"/>
                <a:cs typeface="Garamond"/>
              </a:rPr>
              <a:t>can </a:t>
            </a:r>
            <a:r>
              <a:rPr sz="1800" spc="31" dirty="0">
                <a:latin typeface="Garamond"/>
                <a:cs typeface="Garamond"/>
              </a:rPr>
              <a:t>write large  </a:t>
            </a:r>
            <a:r>
              <a:rPr sz="1800" spc="14" dirty="0">
                <a:latin typeface="Garamond"/>
                <a:cs typeface="Garamond"/>
              </a:rPr>
              <a:t>programs </a:t>
            </a:r>
            <a:r>
              <a:rPr sz="1800" spc="24" dirty="0">
                <a:latin typeface="Garamond"/>
                <a:cs typeface="Garamond"/>
              </a:rPr>
              <a:t>quickly </a:t>
            </a:r>
            <a:r>
              <a:rPr sz="1800" spc="34" dirty="0">
                <a:latin typeface="Garamond"/>
                <a:cs typeface="Garamond"/>
              </a:rPr>
              <a:t>and </a:t>
            </a:r>
            <a:r>
              <a:rPr sz="1800" spc="10" dirty="0">
                <a:latin typeface="Garamond"/>
                <a:cs typeface="Garamond"/>
              </a:rPr>
              <a:t>correctly.  </a:t>
            </a:r>
            <a:r>
              <a:rPr sz="1800" spc="14" dirty="0">
                <a:latin typeface="Garamond"/>
                <a:cs typeface="Garamond"/>
              </a:rPr>
              <a:t>Examples</a:t>
            </a:r>
            <a:r>
              <a:rPr sz="1800" spc="58" dirty="0">
                <a:latin typeface="Garamond"/>
                <a:cs typeface="Garamond"/>
              </a:rPr>
              <a:t> </a:t>
            </a:r>
            <a:r>
              <a:rPr sz="1800" spc="14" dirty="0">
                <a:latin typeface="Garamond"/>
                <a:cs typeface="Garamond"/>
              </a:rPr>
              <a:t>include</a:t>
            </a:r>
            <a:endParaRPr sz="1800" dirty="0">
              <a:latin typeface="Garamond"/>
              <a:cs typeface="Garamond"/>
            </a:endParaRPr>
          </a:p>
          <a:p>
            <a:pPr marL="244180" marR="366703" indent="-135944">
              <a:lnSpc>
                <a:spcPct val="116599"/>
              </a:lnSpc>
              <a:spcBef>
                <a:spcPts val="1145"/>
              </a:spcBef>
              <a:buFont typeface="Arial"/>
              <a:buChar char="•"/>
              <a:tabLst>
                <a:tab pos="244613" algn="l"/>
              </a:tabLst>
            </a:pPr>
            <a:r>
              <a:rPr sz="1800" i="1" spc="-48" dirty="0">
                <a:latin typeface="Trebuchet MS"/>
                <a:cs typeface="Trebuchet MS"/>
              </a:rPr>
              <a:t>Processes: </a:t>
            </a:r>
            <a:r>
              <a:rPr sz="1800" i="1" spc="-41" dirty="0">
                <a:latin typeface="Trebuchet MS"/>
                <a:cs typeface="Trebuchet MS"/>
              </a:rPr>
              <a:t>Abstraction </a:t>
            </a:r>
            <a:r>
              <a:rPr sz="1800" i="1" spc="-95" dirty="0">
                <a:latin typeface="Trebuchet MS"/>
                <a:cs typeface="Trebuchet MS"/>
              </a:rPr>
              <a:t>of </a:t>
            </a:r>
            <a:r>
              <a:rPr sz="1800" i="1" spc="-51" dirty="0">
                <a:latin typeface="Trebuchet MS"/>
                <a:cs typeface="Trebuchet MS"/>
              </a:rPr>
              <a:t>Uninterrupted  </a:t>
            </a:r>
            <a:r>
              <a:rPr sz="1800" i="1" spc="-41" dirty="0">
                <a:latin typeface="Trebuchet MS"/>
                <a:cs typeface="Trebuchet MS"/>
              </a:rPr>
              <a:t>Computation: </a:t>
            </a:r>
            <a:r>
              <a:rPr sz="1800" spc="10" dirty="0">
                <a:latin typeface="Garamond"/>
                <a:cs typeface="Garamond"/>
              </a:rPr>
              <a:t>Dealing </a:t>
            </a:r>
            <a:r>
              <a:rPr sz="1800" spc="34" dirty="0">
                <a:latin typeface="Garamond"/>
                <a:cs typeface="Garamond"/>
              </a:rPr>
              <a:t>with </a:t>
            </a:r>
            <a:r>
              <a:rPr sz="1800" spc="14" dirty="0">
                <a:latin typeface="Garamond"/>
                <a:cs typeface="Garamond"/>
              </a:rPr>
              <a:t>idiosyncrasies </a:t>
            </a:r>
            <a:r>
              <a:rPr sz="1800" spc="-65" dirty="0">
                <a:latin typeface="Garamond"/>
                <a:cs typeface="Garamond"/>
              </a:rPr>
              <a:t>of  </a:t>
            </a:r>
            <a:r>
              <a:rPr sz="1800" spc="27" dirty="0">
                <a:latin typeface="Garamond"/>
                <a:cs typeface="Garamond"/>
              </a:rPr>
              <a:t>interrupts </a:t>
            </a:r>
            <a:r>
              <a:rPr sz="1800" spc="-3" dirty="0">
                <a:latin typeface="Garamond"/>
                <a:cs typeface="Garamond"/>
              </a:rPr>
              <a:t>would </a:t>
            </a:r>
            <a:r>
              <a:rPr sz="1800" spc="14" dirty="0">
                <a:latin typeface="Garamond"/>
                <a:cs typeface="Garamond"/>
              </a:rPr>
              <a:t>be</a:t>
            </a:r>
            <a:r>
              <a:rPr sz="1800" spc="181" dirty="0">
                <a:latin typeface="Garamond"/>
                <a:cs typeface="Garamond"/>
              </a:rPr>
              <a:t> </a:t>
            </a:r>
            <a:r>
              <a:rPr sz="1800" spc="17" dirty="0">
                <a:latin typeface="Garamond"/>
                <a:cs typeface="Garamond"/>
              </a:rPr>
              <a:t>intolerable.</a:t>
            </a:r>
            <a:endParaRPr sz="1800" dirty="0">
              <a:latin typeface="Garamond"/>
              <a:cs typeface="Garamond"/>
            </a:endParaRPr>
          </a:p>
          <a:p>
            <a:pPr marL="244180" marR="3464" indent="-135944">
              <a:lnSpc>
                <a:spcPct val="116399"/>
              </a:lnSpc>
              <a:spcBef>
                <a:spcPts val="590"/>
              </a:spcBef>
              <a:buFont typeface="Arial"/>
              <a:buChar char="•"/>
              <a:tabLst>
                <a:tab pos="244613" algn="l"/>
              </a:tabLst>
            </a:pPr>
            <a:r>
              <a:rPr sz="1800" i="1" spc="-17" dirty="0">
                <a:latin typeface="Trebuchet MS"/>
                <a:cs typeface="Trebuchet MS"/>
              </a:rPr>
              <a:t>Virtual </a:t>
            </a:r>
            <a:r>
              <a:rPr sz="1800" i="1" spc="-24" dirty="0">
                <a:latin typeface="Trebuchet MS"/>
                <a:cs typeface="Trebuchet MS"/>
              </a:rPr>
              <a:t>Memory: </a:t>
            </a:r>
            <a:r>
              <a:rPr sz="1800" i="1" spc="-41" dirty="0">
                <a:latin typeface="Trebuchet MS"/>
                <a:cs typeface="Trebuchet MS"/>
              </a:rPr>
              <a:t>Abstraction </a:t>
            </a:r>
            <a:r>
              <a:rPr sz="1800" i="1" spc="-95" dirty="0">
                <a:latin typeface="Trebuchet MS"/>
                <a:cs typeface="Trebuchet MS"/>
              </a:rPr>
              <a:t>of </a:t>
            </a:r>
            <a:r>
              <a:rPr sz="1800" i="1" spc="-41" dirty="0">
                <a:latin typeface="Trebuchet MS"/>
                <a:cs typeface="Trebuchet MS"/>
              </a:rPr>
              <a:t>Infinite  </a:t>
            </a:r>
            <a:r>
              <a:rPr sz="1800" i="1" spc="-24" dirty="0">
                <a:latin typeface="Trebuchet MS"/>
                <a:cs typeface="Trebuchet MS"/>
              </a:rPr>
              <a:t>Memory: </a:t>
            </a:r>
            <a:r>
              <a:rPr sz="1800" spc="10" dirty="0">
                <a:latin typeface="Garamond"/>
                <a:cs typeface="Garamond"/>
              </a:rPr>
              <a:t>Dealing </a:t>
            </a:r>
            <a:r>
              <a:rPr sz="1800" spc="34" dirty="0">
                <a:latin typeface="Garamond"/>
                <a:cs typeface="Garamond"/>
              </a:rPr>
              <a:t>with </a:t>
            </a:r>
            <a:r>
              <a:rPr sz="1800" spc="27" dirty="0">
                <a:latin typeface="Garamond"/>
                <a:cs typeface="Garamond"/>
              </a:rPr>
              <a:t>the </a:t>
            </a:r>
            <a:r>
              <a:rPr sz="1800" spc="34" dirty="0">
                <a:latin typeface="Garamond"/>
                <a:cs typeface="Garamond"/>
              </a:rPr>
              <a:t>details </a:t>
            </a:r>
            <a:r>
              <a:rPr sz="1800" spc="-65" dirty="0">
                <a:latin typeface="Garamond"/>
                <a:cs typeface="Garamond"/>
              </a:rPr>
              <a:t>of </a:t>
            </a:r>
            <a:r>
              <a:rPr sz="1800" spc="-3" dirty="0">
                <a:latin typeface="Garamond"/>
                <a:cs typeface="Garamond"/>
              </a:rPr>
              <a:t>moving </a:t>
            </a:r>
            <a:r>
              <a:rPr sz="1800" spc="65" dirty="0">
                <a:latin typeface="Garamond"/>
                <a:cs typeface="Garamond"/>
              </a:rPr>
              <a:t>data  </a:t>
            </a:r>
            <a:r>
              <a:rPr sz="1800" spc="-24" dirty="0">
                <a:latin typeface="Garamond"/>
                <a:cs typeface="Garamond"/>
              </a:rPr>
              <a:t>from </a:t>
            </a:r>
            <a:r>
              <a:rPr sz="1800" spc="17" dirty="0">
                <a:latin typeface="Garamond"/>
                <a:cs typeface="Garamond"/>
              </a:rPr>
              <a:t>disk </a:t>
            </a:r>
            <a:r>
              <a:rPr sz="1800" spc="10" dirty="0" smtClean="0">
                <a:latin typeface="Garamond"/>
                <a:cs typeface="Garamond"/>
              </a:rPr>
              <a:t>t</a:t>
            </a:r>
            <a:r>
              <a:rPr lang="en-US" sz="1800" spc="10" dirty="0" smtClean="0">
                <a:latin typeface="Garamond"/>
                <a:cs typeface="Garamond"/>
              </a:rPr>
              <a:t>o memory would be a pain</a:t>
            </a:r>
            <a:endParaRPr sz="1800" dirty="0">
              <a:latin typeface="Garamond"/>
              <a:cs typeface="Garamond"/>
            </a:endParaRPr>
          </a:p>
          <a:p>
            <a:pPr marL="244180" marR="204349" indent="-135944">
              <a:lnSpc>
                <a:spcPct val="116500"/>
              </a:lnSpc>
              <a:spcBef>
                <a:spcPts val="586"/>
              </a:spcBef>
              <a:buFont typeface="Arial"/>
              <a:buChar char="•"/>
              <a:tabLst>
                <a:tab pos="244613" algn="l"/>
              </a:tabLst>
            </a:pPr>
            <a:r>
              <a:rPr sz="1800" i="1" spc="-41" dirty="0">
                <a:latin typeface="Trebuchet MS"/>
                <a:cs typeface="Trebuchet MS"/>
              </a:rPr>
              <a:t>Simple </a:t>
            </a:r>
            <a:r>
              <a:rPr sz="1800" i="1" spc="31" dirty="0">
                <a:latin typeface="Trebuchet MS"/>
                <a:cs typeface="Trebuchet MS"/>
              </a:rPr>
              <a:t>I/O: </a:t>
            </a:r>
            <a:r>
              <a:rPr sz="1800" i="1" spc="-44" dirty="0">
                <a:latin typeface="Trebuchet MS"/>
                <a:cs typeface="Trebuchet MS"/>
              </a:rPr>
              <a:t>Abstracting </a:t>
            </a:r>
            <a:r>
              <a:rPr sz="1800" i="1" spc="-72" dirty="0">
                <a:latin typeface="Trebuchet MS"/>
                <a:cs typeface="Trebuchet MS"/>
              </a:rPr>
              <a:t>devices </a:t>
            </a:r>
            <a:r>
              <a:rPr sz="1800" spc="10" dirty="0">
                <a:latin typeface="Garamond"/>
                <a:cs typeface="Garamond"/>
              </a:rPr>
              <a:t>Dealing </a:t>
            </a:r>
            <a:r>
              <a:rPr sz="1800" spc="34" dirty="0">
                <a:latin typeface="Garamond"/>
                <a:cs typeface="Garamond"/>
              </a:rPr>
              <a:t>with  </a:t>
            </a:r>
            <a:r>
              <a:rPr sz="1800" spc="27" dirty="0">
                <a:latin typeface="Garamond"/>
                <a:cs typeface="Garamond"/>
              </a:rPr>
              <a:t>the </a:t>
            </a:r>
            <a:r>
              <a:rPr sz="1800" spc="14" dirty="0">
                <a:latin typeface="Garamond"/>
                <a:cs typeface="Garamond"/>
              </a:rPr>
              <a:t>idiosyncrasies </a:t>
            </a:r>
            <a:r>
              <a:rPr sz="1800" spc="-65" dirty="0">
                <a:latin typeface="Garamond"/>
                <a:cs typeface="Garamond"/>
              </a:rPr>
              <a:t>of </a:t>
            </a:r>
            <a:r>
              <a:rPr sz="1800" spc="7" dirty="0">
                <a:latin typeface="Garamond"/>
                <a:cs typeface="Garamond"/>
              </a:rPr>
              <a:t>various </a:t>
            </a:r>
            <a:r>
              <a:rPr sz="1800" spc="3" dirty="0">
                <a:latin typeface="Garamond"/>
                <a:cs typeface="Garamond"/>
              </a:rPr>
              <a:t>devices </a:t>
            </a:r>
            <a:r>
              <a:rPr sz="1800" spc="37" dirty="0">
                <a:latin typeface="Garamond"/>
                <a:cs typeface="Garamond"/>
              </a:rPr>
              <a:t>(USBs,  </a:t>
            </a:r>
            <a:r>
              <a:rPr sz="1800" spc="27" dirty="0">
                <a:latin typeface="Garamond"/>
                <a:cs typeface="Garamond"/>
              </a:rPr>
              <a:t>cameras, </a:t>
            </a:r>
            <a:r>
              <a:rPr sz="1800" dirty="0">
                <a:latin typeface="Garamond"/>
                <a:cs typeface="Garamond"/>
              </a:rPr>
              <a:t>microphones) </a:t>
            </a:r>
            <a:r>
              <a:rPr sz="1800" spc="-3" dirty="0">
                <a:latin typeface="Garamond"/>
                <a:cs typeface="Garamond"/>
              </a:rPr>
              <a:t>would </a:t>
            </a:r>
            <a:r>
              <a:rPr sz="1800" spc="14" dirty="0">
                <a:latin typeface="Garamond"/>
                <a:cs typeface="Garamond"/>
              </a:rPr>
              <a:t>be </a:t>
            </a:r>
            <a:r>
              <a:rPr sz="1800" spc="34" dirty="0">
                <a:latin typeface="Garamond"/>
                <a:cs typeface="Garamond"/>
              </a:rPr>
              <a:t>hard</a:t>
            </a:r>
            <a:r>
              <a:rPr lang="en-US" sz="1800" spc="34" dirty="0">
                <a:latin typeface="Garamond"/>
                <a:cs typeface="Garamond"/>
              </a:rPr>
              <a:t>.</a:t>
            </a:r>
            <a:endParaRPr sz="1800" dirty="0">
              <a:latin typeface="Garamond"/>
              <a:cs typeface="Garamond"/>
            </a:endParaRPr>
          </a:p>
          <a:p>
            <a:pPr marL="244180" marR="317347">
              <a:lnSpc>
                <a:spcPct val="116599"/>
              </a:lnSpc>
              <a:spcBef>
                <a:spcPts val="290"/>
              </a:spcBef>
            </a:pPr>
            <a:r>
              <a:rPr sz="1800" spc="14" dirty="0" smtClean="0">
                <a:latin typeface="Garamond"/>
                <a:cs typeface="Garamond"/>
              </a:rPr>
              <a:t>simpler </a:t>
            </a:r>
            <a:r>
              <a:rPr sz="1800" spc="10" dirty="0">
                <a:latin typeface="Garamond"/>
                <a:cs typeface="Garamond"/>
              </a:rPr>
              <a:t>illusion </a:t>
            </a:r>
            <a:r>
              <a:rPr sz="1800" spc="-65" dirty="0">
                <a:latin typeface="Garamond"/>
                <a:cs typeface="Garamond"/>
              </a:rPr>
              <a:t>of </a:t>
            </a:r>
            <a:r>
              <a:rPr sz="1800" spc="24" dirty="0">
                <a:latin typeface="Garamond"/>
                <a:cs typeface="Garamond"/>
              </a:rPr>
              <a:t>reading </a:t>
            </a:r>
            <a:r>
              <a:rPr sz="1800" spc="34" dirty="0">
                <a:latin typeface="Garamond"/>
                <a:cs typeface="Garamond"/>
              </a:rPr>
              <a:t>and </a:t>
            </a:r>
            <a:r>
              <a:rPr sz="1800" spc="31" dirty="0">
                <a:latin typeface="Garamond"/>
                <a:cs typeface="Garamond"/>
              </a:rPr>
              <a:t>writing </a:t>
            </a:r>
            <a:r>
              <a:rPr sz="1800" spc="48" dirty="0">
                <a:latin typeface="Garamond"/>
                <a:cs typeface="Garamond"/>
              </a:rPr>
              <a:t> </a:t>
            </a:r>
            <a:r>
              <a:rPr sz="1800" spc="3" dirty="0">
                <a:latin typeface="Garamond"/>
                <a:cs typeface="Garamond"/>
              </a:rPr>
              <a:t>devices</a:t>
            </a:r>
            <a:r>
              <a:rPr lang="en-US" sz="1800" spc="3" dirty="0">
                <a:latin typeface="Garamond"/>
                <a:cs typeface="Garamond"/>
              </a:rPr>
              <a:t> from memory</a:t>
            </a:r>
            <a:endParaRPr sz="1800" dirty="0">
              <a:latin typeface="Garamond"/>
              <a:cs typeface="Garamon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sz="3200" b="0" kern="0" dirty="0" smtClean="0"/>
              <a:t>Just as in OSes which abstract a computer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10713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16</a:t>
            </a: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dirty="0" smtClean="0"/>
              <a:t>Data Link Ideas</a:t>
            </a:r>
            <a:endParaRPr lang="en-US" b="0" kern="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19251" y="1489530"/>
            <a:ext cx="4920050" cy="5151618"/>
            <a:chOff x="1649849" y="1866302"/>
            <a:chExt cx="4794201" cy="5041545"/>
          </a:xfrm>
        </p:grpSpPr>
        <p:sp>
          <p:nvSpPr>
            <p:cNvPr id="29" name="object 2"/>
            <p:cNvSpPr txBox="1"/>
            <p:nvPr/>
          </p:nvSpPr>
          <p:spPr>
            <a:xfrm>
              <a:off x="1671535" y="1908594"/>
              <a:ext cx="838835" cy="22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500" spc="25" dirty="0" smtClean="0">
                  <a:latin typeface="Arial"/>
                  <a:cs typeface="Arial"/>
                </a:rPr>
                <a:t>IDEAS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30" name="object 3"/>
            <p:cNvSpPr txBox="1"/>
            <p:nvPr/>
          </p:nvSpPr>
          <p:spPr>
            <a:xfrm>
              <a:off x="2842367" y="2371138"/>
              <a:ext cx="1664970" cy="2622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0" dirty="0">
                  <a:latin typeface="Courier New"/>
                  <a:cs typeface="Courier New"/>
                </a:rPr>
                <a:t>Point−to−point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31" name="object 4"/>
            <p:cNvSpPr txBox="1"/>
            <p:nvPr/>
          </p:nvSpPr>
          <p:spPr>
            <a:xfrm>
              <a:off x="3438625" y="1930276"/>
              <a:ext cx="2367280" cy="22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5" dirty="0">
                  <a:latin typeface="Arial"/>
                  <a:cs typeface="Arial"/>
                </a:rPr>
                <a:t>DATA </a:t>
              </a:r>
              <a:r>
                <a:rPr sz="1500" b="1" spc="20" dirty="0">
                  <a:latin typeface="Arial"/>
                  <a:cs typeface="Arial"/>
                </a:rPr>
                <a:t>LINK</a:t>
              </a:r>
              <a:r>
                <a:rPr sz="1500" b="1" spc="-95" dirty="0">
                  <a:latin typeface="Arial"/>
                  <a:cs typeface="Arial"/>
                </a:rPr>
                <a:t> </a:t>
              </a:r>
              <a:r>
                <a:rPr lang="en-US" sz="1500" spc="25" dirty="0" smtClean="0">
                  <a:latin typeface="Arial"/>
                  <a:cs typeface="Arial"/>
                </a:rPr>
                <a:t>MECHANISMS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32" name="object 5"/>
            <p:cNvSpPr txBox="1"/>
            <p:nvPr/>
          </p:nvSpPr>
          <p:spPr>
            <a:xfrm>
              <a:off x="2907414" y="5439147"/>
              <a:ext cx="1664970" cy="2622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0" dirty="0">
                  <a:latin typeface="Courier New"/>
                  <a:cs typeface="Courier New"/>
                </a:rPr>
                <a:t>Extending</a:t>
              </a:r>
              <a:r>
                <a:rPr sz="1500" b="1" spc="-60" dirty="0">
                  <a:latin typeface="Courier New"/>
                  <a:cs typeface="Courier New"/>
                </a:rPr>
                <a:t> </a:t>
              </a:r>
              <a:r>
                <a:rPr sz="1500" b="1" spc="20" dirty="0">
                  <a:latin typeface="Courier New"/>
                  <a:cs typeface="Courier New"/>
                </a:rPr>
                <a:t>Data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33" name="object 6"/>
            <p:cNvSpPr/>
            <p:nvPr/>
          </p:nvSpPr>
          <p:spPr>
            <a:xfrm>
              <a:off x="2855061" y="1909660"/>
              <a:ext cx="0" cy="4369435"/>
            </a:xfrm>
            <a:custGeom>
              <a:avLst/>
              <a:gdLst/>
              <a:ahLst/>
              <a:cxnLst/>
              <a:rect l="l" t="t" r="r" b="b"/>
              <a:pathLst>
                <a:path h="4369435">
                  <a:moveTo>
                    <a:pt x="0" y="0"/>
                  </a:moveTo>
                  <a:lnTo>
                    <a:pt x="0" y="4368939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/>
            <p:cNvSpPr/>
            <p:nvPr/>
          </p:nvSpPr>
          <p:spPr>
            <a:xfrm>
              <a:off x="1662544" y="1866302"/>
              <a:ext cx="4445000" cy="11430"/>
            </a:xfrm>
            <a:custGeom>
              <a:avLst/>
              <a:gdLst/>
              <a:ahLst/>
              <a:cxnLst/>
              <a:rect l="l" t="t" r="r" b="b"/>
              <a:pathLst>
                <a:path w="4445000" h="11430">
                  <a:moveTo>
                    <a:pt x="0" y="10833"/>
                  </a:moveTo>
                  <a:lnTo>
                    <a:pt x="4444834" y="0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/>
            <p:cNvSpPr/>
            <p:nvPr/>
          </p:nvSpPr>
          <p:spPr>
            <a:xfrm>
              <a:off x="1684235" y="2234895"/>
              <a:ext cx="4455795" cy="0"/>
            </a:xfrm>
            <a:custGeom>
              <a:avLst/>
              <a:gdLst/>
              <a:ahLst/>
              <a:cxnLst/>
              <a:rect l="l" t="t" r="r" b="b"/>
              <a:pathLst>
                <a:path w="4455795">
                  <a:moveTo>
                    <a:pt x="0" y="0"/>
                  </a:moveTo>
                  <a:lnTo>
                    <a:pt x="4455668" y="0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"/>
            <p:cNvSpPr txBox="1"/>
            <p:nvPr/>
          </p:nvSpPr>
          <p:spPr>
            <a:xfrm>
              <a:off x="3167599" y="4422622"/>
              <a:ext cx="54610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spc="5" dirty="0">
                  <a:latin typeface="Courier New"/>
                  <a:cs typeface="Courier New"/>
                </a:rPr>
                <a:t>802.5</a:t>
              </a:r>
              <a:endParaRPr sz="1350">
                <a:latin typeface="Courier New"/>
                <a:cs typeface="Courier New"/>
              </a:endParaRPr>
            </a:p>
          </p:txBody>
        </p:sp>
        <p:sp>
          <p:nvSpPr>
            <p:cNvPr id="37" name="object 11"/>
            <p:cNvSpPr txBox="1"/>
            <p:nvPr/>
          </p:nvSpPr>
          <p:spPr>
            <a:xfrm>
              <a:off x="2929096" y="5601763"/>
              <a:ext cx="2300605" cy="7912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0" dirty="0">
                  <a:latin typeface="Courier New"/>
                  <a:cs typeface="Courier New"/>
                </a:rPr>
                <a:t>Link</a:t>
              </a:r>
              <a:r>
                <a:rPr sz="1500" b="1" spc="-60" dirty="0">
                  <a:latin typeface="Courier New"/>
                  <a:cs typeface="Courier New"/>
                </a:rPr>
                <a:t> </a:t>
              </a:r>
              <a:r>
                <a:rPr sz="1500" b="1" spc="20" dirty="0">
                  <a:latin typeface="Courier New"/>
                  <a:cs typeface="Courier New"/>
                </a:rPr>
                <a:t>Protocols</a:t>
              </a:r>
              <a:endParaRPr sz="1500">
                <a:latin typeface="Courier New"/>
                <a:cs typeface="Courier New"/>
              </a:endParaRPr>
            </a:p>
            <a:p>
              <a:pPr marL="294005">
                <a:lnSpc>
                  <a:spcPct val="100000"/>
                </a:lnSpc>
                <a:spcBef>
                  <a:spcPts val="95"/>
                </a:spcBef>
              </a:pPr>
              <a:r>
                <a:rPr sz="1350" spc="5" dirty="0">
                  <a:latin typeface="Courier New"/>
                  <a:cs typeface="Courier New"/>
                </a:rPr>
                <a:t>Basic</a:t>
              </a:r>
              <a:r>
                <a:rPr sz="1350" spc="-40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Bridging</a:t>
              </a:r>
              <a:endParaRPr sz="1350">
                <a:latin typeface="Courier New"/>
                <a:cs typeface="Courier New"/>
              </a:endParaRPr>
            </a:p>
            <a:p>
              <a:pPr marL="283210">
                <a:lnSpc>
                  <a:spcPct val="100000"/>
                </a:lnSpc>
                <a:spcBef>
                  <a:spcPts val="1050"/>
                </a:spcBef>
              </a:pPr>
              <a:r>
                <a:rPr sz="1200" spc="-5" dirty="0">
                  <a:latin typeface="Courier New"/>
                  <a:cs typeface="Courier New"/>
                </a:rPr>
                <a:t>Loop Detection</a:t>
              </a:r>
              <a:r>
                <a:rPr sz="1200" spc="-65" dirty="0">
                  <a:latin typeface="Courier New"/>
                  <a:cs typeface="Courier New"/>
                </a:rPr>
                <a:t> </a:t>
              </a:r>
              <a:r>
                <a:rPr sz="1200" spc="-5" dirty="0">
                  <a:latin typeface="Courier New"/>
                  <a:cs typeface="Courier New"/>
                </a:rPr>
                <a:t>Attempt</a:t>
              </a:r>
              <a:endParaRPr sz="1200">
                <a:latin typeface="Courier New"/>
                <a:cs typeface="Courier New"/>
              </a:endParaRPr>
            </a:p>
          </p:txBody>
        </p:sp>
        <p:sp>
          <p:nvSpPr>
            <p:cNvPr id="38" name="object 12"/>
            <p:cNvSpPr txBox="1"/>
            <p:nvPr/>
          </p:nvSpPr>
          <p:spPr>
            <a:xfrm>
              <a:off x="3221804" y="6504102"/>
              <a:ext cx="1378585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spc="5" dirty="0">
                  <a:latin typeface="Courier New"/>
                  <a:cs typeface="Courier New"/>
                </a:rPr>
                <a:t>Spanning</a:t>
              </a:r>
              <a:r>
                <a:rPr sz="1350" spc="-45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Tree</a:t>
              </a:r>
              <a:endParaRPr sz="1350">
                <a:latin typeface="Courier New"/>
                <a:cs typeface="Courier New"/>
              </a:endParaRPr>
            </a:p>
          </p:txBody>
        </p:sp>
        <p:sp>
          <p:nvSpPr>
            <p:cNvPr id="39" name="object 14"/>
            <p:cNvSpPr txBox="1"/>
            <p:nvPr/>
          </p:nvSpPr>
          <p:spPr>
            <a:xfrm>
              <a:off x="3958994" y="4335885"/>
              <a:ext cx="2003425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spc="5" dirty="0">
                  <a:latin typeface="Courier New"/>
                  <a:cs typeface="Courier New"/>
                </a:rPr>
                <a:t>Detection &amp;</a:t>
              </a:r>
              <a:r>
                <a:rPr sz="1350" spc="-20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Backoff</a:t>
              </a:r>
              <a:endParaRPr sz="1350">
                <a:latin typeface="Courier New"/>
                <a:cs typeface="Courier New"/>
              </a:endParaRPr>
            </a:p>
          </p:txBody>
        </p:sp>
        <p:sp>
          <p:nvSpPr>
            <p:cNvPr id="40" name="object 16"/>
            <p:cNvSpPr txBox="1"/>
            <p:nvPr/>
          </p:nvSpPr>
          <p:spPr>
            <a:xfrm>
              <a:off x="1714900" y="3514096"/>
              <a:ext cx="1118870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Initialization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41" name="object 17"/>
            <p:cNvSpPr txBox="1"/>
            <p:nvPr/>
          </p:nvSpPr>
          <p:spPr>
            <a:xfrm>
              <a:off x="1844993" y="3644188"/>
              <a:ext cx="1040765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Impossibility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42" name="object 18"/>
            <p:cNvSpPr txBox="1"/>
            <p:nvPr/>
          </p:nvSpPr>
          <p:spPr>
            <a:xfrm>
              <a:off x="1888357" y="3774281"/>
              <a:ext cx="572135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Results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43" name="object 19"/>
            <p:cNvSpPr/>
            <p:nvPr/>
          </p:nvSpPr>
          <p:spPr>
            <a:xfrm>
              <a:off x="1662544" y="3980307"/>
              <a:ext cx="4455795" cy="11430"/>
            </a:xfrm>
            <a:custGeom>
              <a:avLst/>
              <a:gdLst/>
              <a:ahLst/>
              <a:cxnLst/>
              <a:rect l="l" t="t" r="r" b="b"/>
              <a:pathLst>
                <a:path w="4455795" h="11429">
                  <a:moveTo>
                    <a:pt x="0" y="0"/>
                  </a:moveTo>
                  <a:lnTo>
                    <a:pt x="4455668" y="10833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0"/>
            <p:cNvSpPr/>
            <p:nvPr/>
          </p:nvSpPr>
          <p:spPr>
            <a:xfrm>
              <a:off x="1671531" y="5285699"/>
              <a:ext cx="4455795" cy="11430"/>
            </a:xfrm>
            <a:custGeom>
              <a:avLst/>
              <a:gdLst/>
              <a:ahLst/>
              <a:cxnLst/>
              <a:rect l="l" t="t" r="r" b="b"/>
              <a:pathLst>
                <a:path w="4455795" h="11429">
                  <a:moveTo>
                    <a:pt x="0" y="0"/>
                  </a:moveTo>
                  <a:lnTo>
                    <a:pt x="4455668" y="10833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1"/>
            <p:cNvSpPr txBox="1"/>
            <p:nvPr/>
          </p:nvSpPr>
          <p:spPr>
            <a:xfrm>
              <a:off x="2896566" y="3932251"/>
              <a:ext cx="2742565" cy="49910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20" dirty="0">
                  <a:latin typeface="Courier New"/>
                  <a:cs typeface="Courier New"/>
                </a:rPr>
                <a:t>LANs: Taking</a:t>
              </a:r>
              <a:r>
                <a:rPr sz="1500" b="1" spc="-50" dirty="0">
                  <a:latin typeface="Courier New"/>
                  <a:cs typeface="Courier New"/>
                </a:rPr>
                <a:t> </a:t>
              </a:r>
              <a:r>
                <a:rPr sz="1500" b="1" spc="20" dirty="0">
                  <a:latin typeface="Courier New"/>
                  <a:cs typeface="Courier New"/>
                </a:rPr>
                <a:t>Turns</a:t>
              </a:r>
              <a:endParaRPr sz="1500">
                <a:latin typeface="Courier New"/>
                <a:cs typeface="Courier New"/>
              </a:endParaRPr>
            </a:p>
            <a:p>
              <a:pPr marL="250825">
                <a:lnSpc>
                  <a:spcPct val="100000"/>
                </a:lnSpc>
                <a:spcBef>
                  <a:spcPts val="265"/>
                </a:spcBef>
              </a:pPr>
              <a:r>
                <a:rPr sz="2025" baseline="28806" dirty="0">
                  <a:latin typeface="Courier New"/>
                  <a:cs typeface="Courier New"/>
                </a:rPr>
                <a:t>Ethernet</a:t>
              </a:r>
              <a:r>
                <a:rPr sz="1350" dirty="0">
                  <a:latin typeface="Courier New"/>
                  <a:cs typeface="Courier New"/>
                </a:rPr>
                <a:t>Collision</a:t>
              </a:r>
              <a:r>
                <a:rPr sz="1350" spc="-65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Sense,</a:t>
              </a:r>
              <a:endParaRPr sz="1350">
                <a:latin typeface="Courier New"/>
                <a:cs typeface="Courier New"/>
              </a:endParaRPr>
            </a:p>
          </p:txBody>
        </p:sp>
        <p:sp>
          <p:nvSpPr>
            <p:cNvPr id="46" name="object 23"/>
            <p:cNvSpPr txBox="1"/>
            <p:nvPr/>
          </p:nvSpPr>
          <p:spPr>
            <a:xfrm>
              <a:off x="1671531" y="5612346"/>
              <a:ext cx="1118870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Layer n</a:t>
              </a:r>
              <a:r>
                <a:rPr sz="1000" spc="-35" dirty="0">
                  <a:latin typeface="Courier New"/>
                  <a:cs typeface="Courier New"/>
                </a:rPr>
                <a:t> </a:t>
              </a:r>
              <a:r>
                <a:rPr sz="1000" spc="10" dirty="0">
                  <a:latin typeface="Courier New"/>
                  <a:cs typeface="Courier New"/>
                </a:rPr>
                <a:t>Relays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47" name="object 24"/>
            <p:cNvSpPr txBox="1"/>
            <p:nvPr/>
          </p:nvSpPr>
          <p:spPr>
            <a:xfrm>
              <a:off x="1866666" y="5932217"/>
              <a:ext cx="728345" cy="43878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 marR="5080" indent="-11430">
                <a:lnSpc>
                  <a:spcPct val="135200"/>
                </a:lnSpc>
              </a:pPr>
              <a:r>
                <a:rPr sz="1000" spc="10" dirty="0">
                  <a:latin typeface="Courier New"/>
                  <a:cs typeface="Courier New"/>
                </a:rPr>
                <a:t>In</a:t>
              </a:r>
              <a:r>
                <a:rPr sz="1000" spc="-55" dirty="0">
                  <a:latin typeface="Courier New"/>
                  <a:cs typeface="Courier New"/>
                </a:rPr>
                <a:t> </a:t>
              </a:r>
              <a:r>
                <a:rPr sz="1000" spc="10" dirty="0">
                  <a:latin typeface="Courier New"/>
                  <a:cs typeface="Courier New"/>
                </a:rPr>
                <a:t>Stages  Failures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48" name="object 25"/>
            <p:cNvSpPr/>
            <p:nvPr/>
          </p:nvSpPr>
          <p:spPr>
            <a:xfrm>
              <a:off x="2855061" y="626776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79">
                  <a:moveTo>
                    <a:pt x="0" y="0"/>
                  </a:moveTo>
                  <a:lnTo>
                    <a:pt x="0" y="639610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6"/>
            <p:cNvSpPr/>
            <p:nvPr/>
          </p:nvSpPr>
          <p:spPr>
            <a:xfrm>
              <a:off x="1673390" y="6864019"/>
              <a:ext cx="4455795" cy="11430"/>
            </a:xfrm>
            <a:custGeom>
              <a:avLst/>
              <a:gdLst/>
              <a:ahLst/>
              <a:cxnLst/>
              <a:rect l="l" t="t" r="r" b="b"/>
              <a:pathLst>
                <a:path w="4455795" h="11429">
                  <a:moveTo>
                    <a:pt x="0" y="0"/>
                  </a:moveTo>
                  <a:lnTo>
                    <a:pt x="4455668" y="10833"/>
                  </a:lnTo>
                </a:path>
              </a:pathLst>
            </a:custGeom>
            <a:ln w="1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7"/>
            <p:cNvSpPr txBox="1"/>
            <p:nvPr/>
          </p:nvSpPr>
          <p:spPr>
            <a:xfrm>
              <a:off x="1704060" y="2787751"/>
              <a:ext cx="1012190" cy="6991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8440" marR="5080" indent="-206375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Correctness:  Invariants  Reduction</a:t>
              </a:r>
              <a:endParaRPr sz="1000">
                <a:latin typeface="Courier New"/>
                <a:cs typeface="Courier New"/>
              </a:endParaRPr>
            </a:p>
            <a:p>
              <a:pPr marL="45085">
                <a:lnSpc>
                  <a:spcPct val="100000"/>
                </a:lnSpc>
                <a:spcBef>
                  <a:spcPts val="505"/>
                </a:spcBef>
              </a:pPr>
              <a:r>
                <a:rPr sz="1000" spc="10" dirty="0">
                  <a:latin typeface="Courier New"/>
                  <a:cs typeface="Courier New"/>
                </a:rPr>
                <a:t>Performance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51" name="object 28"/>
            <p:cNvSpPr txBox="1"/>
            <p:nvPr/>
          </p:nvSpPr>
          <p:spPr>
            <a:xfrm>
              <a:off x="1812470" y="4197083"/>
              <a:ext cx="650240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No</a:t>
              </a:r>
              <a:r>
                <a:rPr sz="1000" spc="-60" dirty="0">
                  <a:latin typeface="Courier New"/>
                  <a:cs typeface="Courier New"/>
                </a:rPr>
                <a:t> </a:t>
              </a:r>
              <a:r>
                <a:rPr sz="1000" spc="10" dirty="0">
                  <a:latin typeface="Courier New"/>
                  <a:cs typeface="Courier New"/>
                </a:rPr>
                <a:t>Error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52" name="object 29"/>
            <p:cNvSpPr txBox="1"/>
            <p:nvPr/>
          </p:nvSpPr>
          <p:spPr>
            <a:xfrm>
              <a:off x="1714893" y="4294652"/>
              <a:ext cx="104076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97155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Recovery  Randomization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53" name="object 30"/>
            <p:cNvSpPr txBox="1"/>
            <p:nvPr/>
          </p:nvSpPr>
          <p:spPr>
            <a:xfrm>
              <a:off x="2983300" y="2557959"/>
              <a:ext cx="3460750" cy="1384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550"/>
                </a:lnSpc>
              </a:pPr>
              <a:r>
                <a:rPr sz="1350" spc="5" dirty="0">
                  <a:latin typeface="Courier New"/>
                  <a:cs typeface="Courier New"/>
                </a:rPr>
                <a:t>Error Detection (CRCs and</a:t>
              </a:r>
              <a:r>
                <a:rPr sz="1350" spc="30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Parity)</a:t>
              </a:r>
              <a:endParaRPr sz="1350">
                <a:latin typeface="Courier New"/>
                <a:cs typeface="Courier New"/>
              </a:endParaRPr>
            </a:p>
            <a:p>
              <a:pPr marL="45085">
                <a:lnSpc>
                  <a:spcPts val="1235"/>
                </a:lnSpc>
              </a:pPr>
              <a:r>
                <a:rPr sz="1200" spc="-5" dirty="0">
                  <a:latin typeface="Courier New"/>
                  <a:cs typeface="Courier New"/>
                </a:rPr>
                <a:t>Framing</a:t>
              </a:r>
              <a:endParaRPr sz="1200">
                <a:latin typeface="Courier New"/>
                <a:cs typeface="Courier New"/>
              </a:endParaRPr>
            </a:p>
            <a:p>
              <a:pPr marL="45085">
                <a:lnSpc>
                  <a:spcPts val="1445"/>
                </a:lnSpc>
              </a:pPr>
              <a:r>
                <a:rPr sz="1350" spc="5" dirty="0">
                  <a:latin typeface="Courier New"/>
                  <a:cs typeface="Courier New"/>
                </a:rPr>
                <a:t>Error</a:t>
              </a:r>
              <a:r>
                <a:rPr sz="1350" spc="-35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Recovery:</a:t>
              </a:r>
              <a:endParaRPr sz="1350">
                <a:latin typeface="Courier New"/>
                <a:cs typeface="Courier New"/>
              </a:endParaRPr>
            </a:p>
            <a:p>
              <a:pPr marL="283210" indent="-22225">
                <a:lnSpc>
                  <a:spcPts val="1580"/>
                </a:lnSpc>
              </a:pPr>
              <a:r>
                <a:rPr sz="1350" spc="5" dirty="0">
                  <a:latin typeface="Courier New"/>
                  <a:cs typeface="Courier New"/>
                </a:rPr>
                <a:t>Alternating</a:t>
              </a:r>
              <a:r>
                <a:rPr sz="1350" spc="-35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Bit</a:t>
              </a:r>
              <a:endParaRPr sz="1350">
                <a:latin typeface="Courier New"/>
                <a:cs typeface="Courier New"/>
              </a:endParaRPr>
            </a:p>
            <a:p>
              <a:pPr marL="294005" marR="1492250" indent="-11430">
                <a:lnSpc>
                  <a:spcPts val="1540"/>
                </a:lnSpc>
                <a:spcBef>
                  <a:spcPts val="290"/>
                </a:spcBef>
              </a:pPr>
              <a:r>
                <a:rPr sz="1350" spc="5" dirty="0">
                  <a:latin typeface="Courier New"/>
                  <a:cs typeface="Courier New"/>
                </a:rPr>
                <a:t>Sliding Window  Selective</a:t>
              </a:r>
              <a:r>
                <a:rPr sz="1350" spc="-30" dirty="0">
                  <a:latin typeface="Courier New"/>
                  <a:cs typeface="Courier New"/>
                </a:rPr>
                <a:t> </a:t>
              </a:r>
              <a:r>
                <a:rPr sz="1350" spc="5" dirty="0">
                  <a:latin typeface="Courier New"/>
                  <a:cs typeface="Courier New"/>
                </a:rPr>
                <a:t>Reject</a:t>
              </a:r>
              <a:endParaRPr sz="1350">
                <a:latin typeface="Courier New"/>
                <a:cs typeface="Courier New"/>
              </a:endParaRPr>
            </a:p>
            <a:p>
              <a:pPr marL="45085">
                <a:lnSpc>
                  <a:spcPct val="100000"/>
                </a:lnSpc>
                <a:spcBef>
                  <a:spcPts val="75"/>
                </a:spcBef>
              </a:pPr>
              <a:r>
                <a:rPr sz="1200" spc="-5" dirty="0">
                  <a:latin typeface="Courier New"/>
                  <a:cs typeface="Courier New"/>
                </a:rPr>
                <a:t>Flow</a:t>
              </a:r>
              <a:r>
                <a:rPr sz="1200" spc="-85" dirty="0">
                  <a:latin typeface="Courier New"/>
                  <a:cs typeface="Courier New"/>
                </a:rPr>
                <a:t> </a:t>
              </a:r>
              <a:r>
                <a:rPr sz="1200" spc="-5" dirty="0">
                  <a:latin typeface="Courier New"/>
                  <a:cs typeface="Courier New"/>
                </a:rPr>
                <a:t>Control</a:t>
              </a:r>
              <a:endParaRPr sz="1200">
                <a:latin typeface="Courier New"/>
                <a:cs typeface="Courier New"/>
              </a:endParaRPr>
            </a:p>
          </p:txBody>
        </p:sp>
        <p:sp>
          <p:nvSpPr>
            <p:cNvPr id="54" name="object 31"/>
            <p:cNvSpPr txBox="1"/>
            <p:nvPr/>
          </p:nvSpPr>
          <p:spPr>
            <a:xfrm>
              <a:off x="1671531" y="5801557"/>
              <a:ext cx="1275080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Protocol</a:t>
              </a:r>
              <a:r>
                <a:rPr sz="1000" spc="-25" dirty="0">
                  <a:latin typeface="Courier New"/>
                  <a:cs typeface="Courier New"/>
                </a:rPr>
                <a:t> </a:t>
              </a:r>
              <a:r>
                <a:rPr sz="1000" spc="10" dirty="0">
                  <a:latin typeface="Courier New"/>
                  <a:cs typeface="Courier New"/>
                </a:rPr>
                <a:t>Design!</a:t>
              </a:r>
              <a:endParaRPr sz="1000">
                <a:latin typeface="Courier New"/>
                <a:cs typeface="Courier New"/>
              </a:endParaRPr>
            </a:p>
          </p:txBody>
        </p:sp>
        <p:sp>
          <p:nvSpPr>
            <p:cNvPr id="55" name="object 32"/>
            <p:cNvSpPr txBox="1"/>
            <p:nvPr/>
          </p:nvSpPr>
          <p:spPr>
            <a:xfrm>
              <a:off x="1714895" y="4056145"/>
              <a:ext cx="962660" cy="179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Courier New"/>
                  <a:cs typeface="Courier New"/>
                </a:rPr>
                <a:t>Performance:</a:t>
              </a:r>
              <a:endParaRPr sz="1000" dirty="0">
                <a:latin typeface="Courier New"/>
                <a:cs typeface="Courier New"/>
              </a:endParaRPr>
            </a:p>
          </p:txBody>
        </p:sp>
        <p:sp>
          <p:nvSpPr>
            <p:cNvPr id="56" name="object 33"/>
            <p:cNvSpPr txBox="1"/>
            <p:nvPr/>
          </p:nvSpPr>
          <p:spPr>
            <a:xfrm>
              <a:off x="1649849" y="6344291"/>
              <a:ext cx="1430655" cy="4171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28000"/>
                </a:lnSpc>
              </a:pPr>
              <a:r>
                <a:rPr sz="1000" spc="10" dirty="0">
                  <a:latin typeface="Courier New"/>
                  <a:cs typeface="Courier New"/>
                </a:rPr>
                <a:t>Autoconfiguration  Self−stabilization</a:t>
              </a:r>
              <a:endParaRPr sz="100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2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How can A know that a collision has taken place?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Worst case: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Latency between nodes A&amp; B is </a:t>
            </a:r>
            <a:r>
              <a:rPr lang="en-US" sz="1400" dirty="0" err="1"/>
              <a:t>d</a:t>
            </a:r>
            <a:endParaRPr lang="en-US" sz="1400" dirty="0"/>
          </a:p>
          <a:p>
            <a:pPr lvl="2">
              <a:lnSpc>
                <a:spcPct val="80000"/>
              </a:lnSpc>
            </a:pPr>
            <a:r>
              <a:rPr lang="en-US" sz="1400" dirty="0"/>
              <a:t>A sends a message at time </a:t>
            </a:r>
            <a:r>
              <a:rPr lang="en-US" sz="1400" dirty="0" err="1"/>
              <a:t>t</a:t>
            </a:r>
            <a:r>
              <a:rPr lang="en-US" sz="1400" dirty="0"/>
              <a:t> and B sends a message at </a:t>
            </a:r>
            <a:r>
              <a:rPr lang="en-US" sz="1400" dirty="0" err="1"/>
              <a:t>t</a:t>
            </a:r>
            <a:r>
              <a:rPr lang="en-US" sz="1400" dirty="0"/>
              <a:t> + </a:t>
            </a:r>
            <a:r>
              <a:rPr lang="en-US" sz="1400" dirty="0" err="1"/>
              <a:t>d</a:t>
            </a:r>
            <a:r>
              <a:rPr lang="en-US" sz="1400" dirty="0"/>
              <a:t> – epsilon (just before receiving A’s message)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B knows there is a collision, but not A… </a:t>
            </a:r>
            <a:r>
              <a:rPr lang="en-US" sz="1800" dirty="0" smtClean="0"/>
              <a:t>A </a:t>
            </a:r>
            <a:r>
              <a:rPr lang="en-US" sz="1800" dirty="0"/>
              <a:t>must keep transmitting </a:t>
            </a:r>
            <a:r>
              <a:rPr lang="en-US" sz="1800" dirty="0" smtClean="0"/>
              <a:t>until it can tell if a collision occurred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How long?  </a:t>
            </a:r>
            <a:r>
              <a:rPr lang="en-US" sz="1800" i="1" dirty="0"/>
              <a:t>2 * </a:t>
            </a:r>
            <a:r>
              <a:rPr lang="en-US" sz="1800" i="1" dirty="0" err="1"/>
              <a:t>d</a:t>
            </a:r>
            <a:endParaRPr lang="en-US" sz="1800" i="1" dirty="0"/>
          </a:p>
          <a:p>
            <a:pPr>
              <a:lnSpc>
                <a:spcPct val="80000"/>
              </a:lnSpc>
            </a:pPr>
            <a:r>
              <a:rPr lang="en-US" sz="2000" dirty="0"/>
              <a:t>IEEE 802.3 Ethernet specifies max value of </a:t>
            </a:r>
            <a:r>
              <a:rPr lang="en-US" sz="2000" i="1" dirty="0"/>
              <a:t>2d</a:t>
            </a:r>
            <a:r>
              <a:rPr lang="en-US" sz="2000" dirty="0"/>
              <a:t> to be 51.2us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This relates to maximum distance of 2500m between hosts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At 10Mbps it takes 0.1us to transmit one bit so 512 </a:t>
            </a:r>
            <a:r>
              <a:rPr lang="en-US" sz="1800" dirty="0" smtClean="0"/>
              <a:t>bits </a:t>
            </a:r>
            <a:r>
              <a:rPr lang="en-US" sz="1800" dirty="0"/>
              <a:t>take 51.2us to send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So, Ethernet frames must be at least </a:t>
            </a:r>
            <a:r>
              <a:rPr lang="en-US" sz="1800" dirty="0" smtClean="0"/>
              <a:t>64B (512 bits) </a:t>
            </a:r>
            <a:r>
              <a:rPr lang="en-US" sz="1800" dirty="0"/>
              <a:t>long</a:t>
            </a:r>
            <a:endParaRPr lang="en-US" sz="1800" dirty="0" smtClean="0"/>
          </a:p>
          <a:p>
            <a:pPr lvl="2">
              <a:lnSpc>
                <a:spcPct val="80000"/>
              </a:lnSpc>
            </a:pPr>
            <a:r>
              <a:rPr lang="en-US" sz="1600" dirty="0" smtClean="0"/>
              <a:t>Padding </a:t>
            </a:r>
            <a:r>
              <a:rPr lang="en-US" sz="1600" dirty="0"/>
              <a:t>is used if data is</a:t>
            </a:r>
            <a:r>
              <a:rPr lang="en-US" sz="1600" dirty="0" smtClean="0"/>
              <a:t> too small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Send jamming signal</a:t>
            </a:r>
            <a:r>
              <a:rPr lang="en-US" sz="2000" dirty="0" smtClean="0"/>
              <a:t> to </a:t>
            </a:r>
            <a:r>
              <a:rPr lang="en-US" sz="2000" dirty="0"/>
              <a:t>insure all hosts see collision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48 bit signal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1D97EC-81A5-7642-AD1C-1EC630B1DBB8}" type="slidenum">
              <a:rPr lang="en-US"/>
              <a:pPr/>
              <a:t>42</a:t>
            </a:fld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Cannot </a:t>
            </a:r>
            <a:r>
              <a:rPr lang="en-US" sz="2800" dirty="0"/>
              <a:t>detect collision </a:t>
            </a:r>
            <a:r>
              <a:rPr lang="en-US" sz="2800" dirty="0" smtClean="0"/>
              <a:t>w/half</a:t>
            </a:r>
            <a:r>
              <a:rPr lang="en-US" sz="2800" dirty="0"/>
              <a:t>-duplex </a:t>
            </a:r>
            <a:r>
              <a:rPr lang="en-US" sz="2800" dirty="0" smtClean="0"/>
              <a:t>radios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Wireless MAC protocols often use </a:t>
            </a:r>
            <a:r>
              <a:rPr lang="en-US" sz="2800" dirty="0">
                <a:solidFill>
                  <a:srgbClr val="0000FF"/>
                </a:solidFill>
              </a:rPr>
              <a:t>collision avoidance</a:t>
            </a:r>
            <a:r>
              <a:rPr lang="en-US" sz="2800" dirty="0"/>
              <a:t> techniques, in conjunction with a </a:t>
            </a:r>
            <a:r>
              <a:rPr lang="en-US" sz="2800" dirty="0">
                <a:solidFill>
                  <a:srgbClr val="0000FF"/>
                </a:solidFill>
              </a:rPr>
              <a:t>(physical or virtual) carrier sense </a:t>
            </a:r>
            <a:r>
              <a:rPr lang="en-US" sz="2800" dirty="0" smtClean="0"/>
              <a:t>mechanism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Collision avoidance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Nodes negotiate to reserve the channel.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Once channel becomes idle, the node waits for a randomly chosen duration before attempting to transmit.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32AB03-F934-CD48-A13C-169B03AED05E}" type="slidenum">
              <a:rPr lang="en-US"/>
              <a:pPr/>
              <a:t>43</a:t>
            </a:fld>
            <a:endParaRPr lang="en-US" sz="1000" b="1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539074" name="Group 2"/>
          <p:cNvGrpSpPr>
            <a:grpSpLocks/>
          </p:cNvGrpSpPr>
          <p:nvPr/>
        </p:nvGrpSpPr>
        <p:grpSpPr bwMode="auto">
          <a:xfrm>
            <a:off x="1905000" y="1752600"/>
            <a:ext cx="4876800" cy="609600"/>
            <a:chOff x="1200" y="2064"/>
            <a:chExt cx="3072" cy="384"/>
          </a:xfrm>
        </p:grpSpPr>
        <p:sp>
          <p:nvSpPr>
            <p:cNvPr id="1539075" name="Oval 3"/>
            <p:cNvSpPr>
              <a:spLocks noChangeArrowheads="1"/>
            </p:cNvSpPr>
            <p:nvPr/>
          </p:nvSpPr>
          <p:spPr bwMode="auto">
            <a:xfrm>
              <a:off x="1200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1539076" name="Oval 4"/>
            <p:cNvSpPr>
              <a:spLocks noChangeArrowheads="1"/>
            </p:cNvSpPr>
            <p:nvPr/>
          </p:nvSpPr>
          <p:spPr bwMode="auto">
            <a:xfrm>
              <a:off x="2592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1539077" name="Oval 5"/>
            <p:cNvSpPr>
              <a:spLocks noChangeArrowheads="1"/>
            </p:cNvSpPr>
            <p:nvPr/>
          </p:nvSpPr>
          <p:spPr bwMode="auto">
            <a:xfrm>
              <a:off x="3888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1539078" name="Line 6"/>
            <p:cNvSpPr>
              <a:spLocks noChangeShapeType="1"/>
            </p:cNvSpPr>
            <p:nvPr/>
          </p:nvSpPr>
          <p:spPr bwMode="auto">
            <a:xfrm>
              <a:off x="1584" y="22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79" name="Line 7"/>
            <p:cNvSpPr>
              <a:spLocks noChangeShapeType="1"/>
            </p:cNvSpPr>
            <p:nvPr/>
          </p:nvSpPr>
          <p:spPr bwMode="auto">
            <a:xfrm>
              <a:off x="297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9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038600"/>
          </a:xfrm>
        </p:spPr>
        <p:txBody>
          <a:bodyPr/>
          <a:lstStyle/>
          <a:p>
            <a:endParaRPr lang="en-US" dirty="0"/>
          </a:p>
          <a:p>
            <a:endParaRPr lang="en-US" sz="2000" dirty="0"/>
          </a:p>
          <a:p>
            <a:r>
              <a:rPr lang="en-US" dirty="0"/>
              <a:t>When A wants to send a packet to B, A first sends a </a:t>
            </a:r>
            <a:r>
              <a:rPr lang="en-US" dirty="0">
                <a:solidFill>
                  <a:srgbClr val="0000FF"/>
                </a:solidFill>
              </a:rPr>
              <a:t>Request-to-Send (RTS)</a:t>
            </a:r>
            <a:r>
              <a:rPr lang="en-US" i="1" dirty="0">
                <a:solidFill>
                  <a:srgbClr val="A50021"/>
                </a:solidFill>
              </a:rPr>
              <a:t> </a:t>
            </a:r>
            <a:r>
              <a:rPr lang="en-US" dirty="0"/>
              <a:t>to B</a:t>
            </a:r>
          </a:p>
          <a:p>
            <a:r>
              <a:rPr lang="en-US" dirty="0"/>
              <a:t>On receiving RTS, B responds by sending </a:t>
            </a:r>
            <a:r>
              <a:rPr lang="en-US" dirty="0">
                <a:solidFill>
                  <a:srgbClr val="0000FF"/>
                </a:solidFill>
              </a:rPr>
              <a:t>Clear-to-Send (CTS)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provided that A is able to receive the packet</a:t>
            </a:r>
          </a:p>
          <a:p>
            <a:r>
              <a:rPr lang="en-US" dirty="0"/>
              <a:t>When C overhears a CTS, it keeps quiet for the duration of the transfer</a:t>
            </a:r>
          </a:p>
          <a:p>
            <a:pPr lvl="1"/>
            <a:r>
              <a:rPr lang="en-US" dirty="0"/>
              <a:t>Transfer duration is included in both RTS and CTS</a:t>
            </a:r>
            <a:r>
              <a:rPr lang="en-US" sz="2400" dirty="0"/>
              <a:t> </a:t>
            </a:r>
          </a:p>
        </p:txBody>
      </p:sp>
      <p:sp>
        <p:nvSpPr>
          <p:cNvPr id="1539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RTS/CTS (MACA)</a:t>
            </a:r>
          </a:p>
        </p:txBody>
      </p:sp>
    </p:spTree>
    <p:extLst>
      <p:ext uri="{BB962C8B-B14F-4D97-AF65-F5344CB8AC3E}">
        <p14:creationId xmlns:p14="http://schemas.microsoft.com/office/powerpoint/2010/main" val="17969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Physical Layer Review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Conn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bject 43"/>
          <p:cNvSpPr/>
          <p:nvPr/>
        </p:nvSpPr>
        <p:spPr>
          <a:xfrm>
            <a:off x="4360121" y="5014489"/>
            <a:ext cx="138978" cy="111269"/>
          </a:xfrm>
          <a:custGeom>
            <a:avLst/>
            <a:gdLst/>
            <a:ahLst/>
            <a:cxnLst/>
            <a:rect l="l" t="t" r="r" b="b"/>
            <a:pathLst>
              <a:path w="203835" h="163195">
                <a:moveTo>
                  <a:pt x="0" y="162686"/>
                </a:moveTo>
                <a:lnTo>
                  <a:pt x="20336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44"/>
          <p:cNvSpPr/>
          <p:nvPr/>
        </p:nvSpPr>
        <p:spPr>
          <a:xfrm>
            <a:off x="4498779" y="4991536"/>
            <a:ext cx="29008" cy="22947"/>
          </a:xfrm>
          <a:custGeom>
            <a:avLst/>
            <a:gdLst/>
            <a:ahLst/>
            <a:cxnLst/>
            <a:rect l="l" t="t" r="r" b="b"/>
            <a:pathLst>
              <a:path w="42545" h="33654">
                <a:moveTo>
                  <a:pt x="0" y="33663"/>
                </a:moveTo>
                <a:lnTo>
                  <a:pt x="4208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45"/>
          <p:cNvSpPr/>
          <p:nvPr/>
        </p:nvSpPr>
        <p:spPr>
          <a:xfrm>
            <a:off x="4475347" y="4989619"/>
            <a:ext cx="53686" cy="47625"/>
          </a:xfrm>
          <a:custGeom>
            <a:avLst/>
            <a:gdLst/>
            <a:ahLst/>
            <a:cxnLst/>
            <a:rect l="l" t="t" r="r" b="b"/>
            <a:pathLst>
              <a:path w="78739" h="69850">
                <a:moveTo>
                  <a:pt x="0" y="36474"/>
                </a:moveTo>
                <a:lnTo>
                  <a:pt x="78549" y="0"/>
                </a:lnTo>
                <a:lnTo>
                  <a:pt x="26644" y="6943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46"/>
          <p:cNvSpPr/>
          <p:nvPr/>
        </p:nvSpPr>
        <p:spPr>
          <a:xfrm>
            <a:off x="3248449" y="4981973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1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47"/>
          <p:cNvSpPr/>
          <p:nvPr/>
        </p:nvSpPr>
        <p:spPr>
          <a:xfrm>
            <a:off x="3352203" y="5085726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48"/>
          <p:cNvSpPr/>
          <p:nvPr/>
        </p:nvSpPr>
        <p:spPr>
          <a:xfrm>
            <a:off x="3332122" y="5065646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49"/>
          <p:cNvSpPr/>
          <p:nvPr/>
        </p:nvSpPr>
        <p:spPr>
          <a:xfrm>
            <a:off x="3427744" y="5125411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70"/>
          <p:cNvSpPr txBox="1"/>
          <p:nvPr/>
        </p:nvSpPr>
        <p:spPr>
          <a:xfrm>
            <a:off x="4243876" y="4833542"/>
            <a:ext cx="70008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34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27" name="object 71"/>
          <p:cNvSpPr txBox="1"/>
          <p:nvPr/>
        </p:nvSpPr>
        <p:spPr>
          <a:xfrm>
            <a:off x="3060482" y="4833542"/>
            <a:ext cx="54638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28" name="object 78"/>
          <p:cNvSpPr txBox="1"/>
          <p:nvPr/>
        </p:nvSpPr>
        <p:spPr>
          <a:xfrm>
            <a:off x="6216197" y="4789368"/>
            <a:ext cx="1089671" cy="393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29" marR="3464" indent="-107803">
              <a:lnSpc>
                <a:spcPct val="79600"/>
              </a:lnSpc>
            </a:pPr>
            <a:r>
              <a:rPr i="1" spc="7" dirty="0">
                <a:latin typeface="Arial"/>
                <a:cs typeface="Arial"/>
              </a:rPr>
              <a:t>Physical</a:t>
            </a:r>
            <a:r>
              <a:rPr i="1" spc="-44" dirty="0">
                <a:latin typeface="Arial"/>
                <a:cs typeface="Arial"/>
              </a:rPr>
              <a:t> </a:t>
            </a:r>
            <a:r>
              <a:rPr i="1" spc="7" dirty="0">
                <a:latin typeface="Arial"/>
                <a:cs typeface="Arial"/>
              </a:rPr>
              <a:t>Layer  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1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/>
          <p:nvPr/>
        </p:nvSpPr>
        <p:spPr>
          <a:xfrm>
            <a:off x="3125940" y="1734227"/>
            <a:ext cx="2968842" cy="581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039"/>
            <a:r>
              <a:rPr sz="1364" i="1" spc="10" dirty="0">
                <a:solidFill>
                  <a:srgbClr val="0070C0"/>
                </a:solidFill>
                <a:latin typeface="Arial"/>
                <a:cs typeface="Arial"/>
              </a:rPr>
              <a:t>PHYSICAL LAYER:</a:t>
            </a:r>
            <a:r>
              <a:rPr sz="1364" i="1" spc="-2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364" i="1" spc="10" dirty="0">
                <a:solidFill>
                  <a:srgbClr val="0070C0"/>
                </a:solidFill>
                <a:latin typeface="Arial"/>
                <a:cs typeface="Arial"/>
              </a:rPr>
              <a:t>SUBLAYERS</a:t>
            </a:r>
            <a:endParaRPr sz="1364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27738" marR="232923" indent="-319512">
              <a:lnSpc>
                <a:spcPct val="132800"/>
              </a:lnSpc>
              <a:spcBef>
                <a:spcPts val="501"/>
              </a:spcBef>
              <a:tabLst>
                <a:tab pos="1789353" algn="l"/>
                <a:tab pos="2172508" algn="l"/>
              </a:tabLst>
            </a:pPr>
            <a:r>
              <a:rPr sz="1125" baseline="5050" dirty="0">
                <a:latin typeface="Courier New"/>
                <a:cs typeface="Courier New"/>
              </a:rPr>
              <a:t>Input</a:t>
            </a:r>
            <a:r>
              <a:rPr sz="1125" spc="20" baseline="5050" dirty="0">
                <a:latin typeface="Courier New"/>
                <a:cs typeface="Courier New"/>
              </a:rPr>
              <a:t> </a:t>
            </a:r>
            <a:r>
              <a:rPr sz="1125" baseline="5050" dirty="0">
                <a:latin typeface="Courier New"/>
                <a:cs typeface="Courier New"/>
              </a:rPr>
              <a:t>Stream	</a:t>
            </a:r>
            <a:r>
              <a:rPr sz="750" dirty="0">
                <a:latin typeface="Courier New"/>
                <a:cs typeface="Courier New"/>
              </a:rPr>
              <a:t>Output</a:t>
            </a:r>
            <a:r>
              <a:rPr sz="750" spc="-37" dirty="0">
                <a:latin typeface="Courier New"/>
                <a:cs typeface="Courier New"/>
              </a:rPr>
              <a:t> </a:t>
            </a:r>
            <a:r>
              <a:rPr sz="750" dirty="0">
                <a:latin typeface="Courier New"/>
                <a:cs typeface="Courier New"/>
              </a:rPr>
              <a:t>Stream  </a:t>
            </a:r>
            <a:r>
              <a:rPr sz="1125" baseline="5050" dirty="0">
                <a:latin typeface="Courier New"/>
                <a:cs typeface="Courier New"/>
              </a:rPr>
              <a:t>01010000		</a:t>
            </a:r>
            <a:r>
              <a:rPr sz="750" dirty="0">
                <a:latin typeface="Courier New"/>
                <a:cs typeface="Courier New"/>
              </a:rPr>
              <a:t>01010000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561936" y="5648443"/>
            <a:ext cx="82261" cy="10740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z="716" spc="-3" dirty="0">
                <a:latin typeface="Times New Roman"/>
                <a:cs typeface="Times New Roman"/>
              </a:rPr>
              <a:t>3</a:t>
            </a:r>
            <a:endParaRPr sz="716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94233" y="4092401"/>
            <a:ext cx="775295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Sublayer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8675" y="2613863"/>
            <a:ext cx="1435122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Coding</a:t>
            </a:r>
            <a:r>
              <a:rPr sz="989" spc="-55" dirty="0">
                <a:latin typeface="Courier New"/>
                <a:cs typeface="Courier New"/>
              </a:rPr>
              <a:t> </a:t>
            </a:r>
            <a:r>
              <a:rPr sz="989" spc="10" dirty="0">
                <a:latin typeface="Courier New"/>
                <a:cs typeface="Courier New"/>
              </a:rPr>
              <a:t>Sublayer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4243" y="4079755"/>
            <a:ext cx="775295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Sublayer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0621" y="4417257"/>
            <a:ext cx="869480" cy="33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dirty="0">
                <a:latin typeface="Courier New"/>
                <a:cs typeface="Courier New"/>
              </a:rPr>
              <a:t>Input</a:t>
            </a:r>
            <a:r>
              <a:rPr sz="1091" spc="-41" dirty="0">
                <a:latin typeface="Courier New"/>
                <a:cs typeface="Courier New"/>
              </a:rPr>
              <a:t> </a:t>
            </a:r>
            <a:r>
              <a:rPr sz="1091" dirty="0">
                <a:latin typeface="Courier New"/>
                <a:cs typeface="Courier New"/>
              </a:rPr>
              <a:t>Signal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4066" y="4482763"/>
            <a:ext cx="940252" cy="33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dirty="0">
                <a:latin typeface="Courier New"/>
                <a:cs typeface="Courier New"/>
              </a:rPr>
              <a:t>Output</a:t>
            </a:r>
            <a:r>
              <a:rPr sz="1091" spc="-37" dirty="0">
                <a:latin typeface="Courier New"/>
                <a:cs typeface="Courier New"/>
              </a:rPr>
              <a:t> </a:t>
            </a:r>
            <a:r>
              <a:rPr sz="1091" dirty="0">
                <a:latin typeface="Courier New"/>
                <a:cs typeface="Courier New"/>
              </a:rPr>
              <a:t>Signal</a:t>
            </a:r>
            <a:endParaRPr sz="109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9682" y="2589949"/>
            <a:ext cx="1452681" cy="430258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/>
          <p:nvPr/>
        </p:nvSpPr>
        <p:spPr>
          <a:xfrm>
            <a:off x="2747838" y="3954729"/>
            <a:ext cx="1597949" cy="441905"/>
          </a:xfrm>
          <a:custGeom>
            <a:avLst/>
            <a:gdLst/>
            <a:ahLst/>
            <a:cxnLst/>
            <a:rect l="l" t="t" r="r" b="b"/>
            <a:pathLst>
              <a:path w="1906904" h="409575">
                <a:moveTo>
                  <a:pt x="0" y="409286"/>
                </a:moveTo>
                <a:lnTo>
                  <a:pt x="1906790" y="409286"/>
                </a:lnTo>
                <a:lnTo>
                  <a:pt x="1906790" y="0"/>
                </a:lnTo>
                <a:lnTo>
                  <a:pt x="0" y="0"/>
                </a:lnTo>
                <a:lnTo>
                  <a:pt x="0" y="4092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9" name="object 9"/>
          <p:cNvSpPr/>
          <p:nvPr/>
        </p:nvSpPr>
        <p:spPr>
          <a:xfrm>
            <a:off x="4808952" y="2488853"/>
            <a:ext cx="1452681" cy="430258"/>
          </a:xfrm>
          <a:custGeom>
            <a:avLst/>
            <a:gdLst/>
            <a:ahLst/>
            <a:cxnLst/>
            <a:rect l="l" t="t" r="r" b="b"/>
            <a:pathLst>
              <a:path w="1733550" h="398780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4642102" y="3929476"/>
            <a:ext cx="1452681" cy="430258"/>
          </a:xfrm>
          <a:custGeom>
            <a:avLst/>
            <a:gdLst/>
            <a:ahLst/>
            <a:cxnLst/>
            <a:rect l="l" t="t" r="r" b="b"/>
            <a:pathLst>
              <a:path w="1733550" h="398779">
                <a:moveTo>
                  <a:pt x="0" y="398223"/>
                </a:moveTo>
                <a:lnTo>
                  <a:pt x="1733448" y="398223"/>
                </a:lnTo>
                <a:lnTo>
                  <a:pt x="1733448" y="0"/>
                </a:lnTo>
                <a:lnTo>
                  <a:pt x="0" y="0"/>
                </a:lnTo>
                <a:lnTo>
                  <a:pt x="0" y="39822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 txBox="1"/>
          <p:nvPr/>
        </p:nvSpPr>
        <p:spPr>
          <a:xfrm>
            <a:off x="2717570" y="3915488"/>
            <a:ext cx="1717676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Media</a:t>
            </a:r>
            <a:r>
              <a:rPr sz="989" spc="-55" dirty="0">
                <a:latin typeface="Courier New"/>
                <a:cs typeface="Courier New"/>
              </a:rPr>
              <a:t> </a:t>
            </a:r>
            <a:r>
              <a:rPr sz="989" spc="10" dirty="0">
                <a:latin typeface="Courier New"/>
                <a:cs typeface="Courier New"/>
              </a:rPr>
              <a:t>Transmission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9516" y="3915488"/>
            <a:ext cx="1435122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Media</a:t>
            </a:r>
            <a:r>
              <a:rPr sz="989" spc="-55" dirty="0">
                <a:latin typeface="Courier New"/>
                <a:cs typeface="Courier New"/>
              </a:rPr>
              <a:t> </a:t>
            </a:r>
            <a:r>
              <a:rPr sz="989" spc="10" dirty="0">
                <a:latin typeface="Courier New"/>
                <a:cs typeface="Courier New"/>
              </a:rPr>
              <a:t>Reception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8686" y="2563321"/>
            <a:ext cx="1623491" cy="152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89" spc="10" dirty="0">
                <a:latin typeface="Courier New"/>
                <a:cs typeface="Courier New"/>
              </a:rPr>
              <a:t>Decoding</a:t>
            </a:r>
            <a:r>
              <a:rPr sz="989" spc="-55" dirty="0">
                <a:latin typeface="Courier New"/>
                <a:cs typeface="Courier New"/>
              </a:rPr>
              <a:t> </a:t>
            </a:r>
            <a:r>
              <a:rPr sz="989" spc="10" dirty="0">
                <a:latin typeface="Courier New"/>
                <a:cs typeface="Courier New"/>
              </a:rPr>
              <a:t>Sublayer</a:t>
            </a:r>
            <a:endParaRPr sz="989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2654" y="2172931"/>
            <a:ext cx="0" cy="417241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2998124" y="2463574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5260443" y="2198198"/>
            <a:ext cx="0" cy="291178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5235902" y="2198198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/>
          <p:nvPr/>
        </p:nvSpPr>
        <p:spPr>
          <a:xfrm>
            <a:off x="3012832" y="3019607"/>
            <a:ext cx="0" cy="973561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18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9" name="object 19"/>
          <p:cNvSpPr/>
          <p:nvPr/>
        </p:nvSpPr>
        <p:spPr>
          <a:xfrm>
            <a:off x="2988301" y="3866284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86" y="11711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5260443" y="2931144"/>
            <a:ext cx="0" cy="1011243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9370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5235902" y="2931144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86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2708576" y="5117356"/>
            <a:ext cx="3660970" cy="1087291"/>
          </a:xfrm>
          <a:custGeom>
            <a:avLst/>
            <a:gdLst/>
            <a:ahLst/>
            <a:cxnLst/>
            <a:rect l="l" t="t" r="r" b="b"/>
            <a:pathLst>
              <a:path w="4368800" h="1007745">
                <a:moveTo>
                  <a:pt x="0" y="1007278"/>
                </a:moveTo>
                <a:lnTo>
                  <a:pt x="4368761" y="1007278"/>
                </a:lnTo>
                <a:lnTo>
                  <a:pt x="4368761" y="0"/>
                </a:lnTo>
                <a:lnTo>
                  <a:pt x="0" y="0"/>
                </a:lnTo>
                <a:lnTo>
                  <a:pt x="0" y="10072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/>
          <p:nvPr/>
        </p:nvSpPr>
        <p:spPr>
          <a:xfrm>
            <a:off x="3022654" y="4384401"/>
            <a:ext cx="0" cy="74610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910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24"/>
          <p:cNvSpPr/>
          <p:nvPr/>
        </p:nvSpPr>
        <p:spPr>
          <a:xfrm>
            <a:off x="2998124" y="5003616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5" h="117475">
                <a:moveTo>
                  <a:pt x="58559" y="0"/>
                </a:moveTo>
                <a:lnTo>
                  <a:pt x="29273" y="11713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25"/>
          <p:cNvSpPr/>
          <p:nvPr/>
        </p:nvSpPr>
        <p:spPr>
          <a:xfrm>
            <a:off x="5230996" y="4371768"/>
            <a:ext cx="0" cy="746100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6910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26"/>
          <p:cNvSpPr/>
          <p:nvPr/>
        </p:nvSpPr>
        <p:spPr>
          <a:xfrm>
            <a:off x="5206466" y="4371768"/>
            <a:ext cx="49487" cy="126748"/>
          </a:xfrm>
          <a:custGeom>
            <a:avLst/>
            <a:gdLst/>
            <a:ahLst/>
            <a:cxnLst/>
            <a:rect l="l" t="t" r="r" b="b"/>
            <a:pathLst>
              <a:path w="59054" h="117475">
                <a:moveTo>
                  <a:pt x="0" y="117119"/>
                </a:moveTo>
                <a:lnTo>
                  <a:pt x="29273" y="0"/>
                </a:lnTo>
                <a:lnTo>
                  <a:pt x="58559" y="117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27"/>
          <p:cNvSpPr/>
          <p:nvPr/>
        </p:nvSpPr>
        <p:spPr>
          <a:xfrm>
            <a:off x="3130621" y="4978349"/>
            <a:ext cx="176663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28"/>
          <p:cNvSpPr/>
          <p:nvPr/>
        </p:nvSpPr>
        <p:spPr>
          <a:xfrm>
            <a:off x="3317097" y="4763522"/>
            <a:ext cx="0" cy="189779"/>
          </a:xfrm>
          <a:custGeom>
            <a:avLst/>
            <a:gdLst/>
            <a:ahLst/>
            <a:cxnLst/>
            <a:rect l="l" t="t" r="r" b="b"/>
            <a:pathLst>
              <a:path h="175895">
                <a:moveTo>
                  <a:pt x="0" y="175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29"/>
          <p:cNvSpPr/>
          <p:nvPr/>
        </p:nvSpPr>
        <p:spPr>
          <a:xfrm>
            <a:off x="3326920" y="4763521"/>
            <a:ext cx="186773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0"/>
          <p:cNvSpPr/>
          <p:nvPr/>
        </p:nvSpPr>
        <p:spPr>
          <a:xfrm>
            <a:off x="3523206" y="4763521"/>
            <a:ext cx="275105" cy="215129"/>
          </a:xfrm>
          <a:custGeom>
            <a:avLst/>
            <a:gdLst/>
            <a:ahLst/>
            <a:cxnLst/>
            <a:rect l="l" t="t" r="r" b="b"/>
            <a:pathLst>
              <a:path w="328294" h="199389">
                <a:moveTo>
                  <a:pt x="0" y="0"/>
                </a:moveTo>
                <a:lnTo>
                  <a:pt x="0" y="199110"/>
                </a:lnTo>
                <a:lnTo>
                  <a:pt x="327964" y="1991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1"/>
          <p:cNvSpPr/>
          <p:nvPr/>
        </p:nvSpPr>
        <p:spPr>
          <a:xfrm>
            <a:off x="3798025" y="4801422"/>
            <a:ext cx="0" cy="177447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1639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/>
          <p:nvPr/>
        </p:nvSpPr>
        <p:spPr>
          <a:xfrm>
            <a:off x="3827472" y="4801422"/>
            <a:ext cx="294793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3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3"/>
          <p:cNvSpPr/>
          <p:nvPr/>
        </p:nvSpPr>
        <p:spPr>
          <a:xfrm>
            <a:off x="5368399" y="4826703"/>
            <a:ext cx="1011024" cy="152097"/>
          </a:xfrm>
          <a:custGeom>
            <a:avLst/>
            <a:gdLst/>
            <a:ahLst/>
            <a:cxnLst/>
            <a:rect l="l" t="t" r="r" b="b"/>
            <a:pathLst>
              <a:path w="1206500" h="140970">
                <a:moveTo>
                  <a:pt x="0" y="140550"/>
                </a:moveTo>
                <a:lnTo>
                  <a:pt x="610" y="140337"/>
                </a:lnTo>
                <a:lnTo>
                  <a:pt x="4881" y="138842"/>
                </a:lnTo>
                <a:lnTo>
                  <a:pt x="16475" y="134785"/>
                </a:lnTo>
                <a:lnTo>
                  <a:pt x="74828" y="114288"/>
                </a:lnTo>
                <a:lnTo>
                  <a:pt x="120303" y="97847"/>
                </a:lnTo>
                <a:lnTo>
                  <a:pt x="170536" y="78843"/>
                </a:lnTo>
                <a:lnTo>
                  <a:pt x="220586" y="58559"/>
                </a:lnTo>
                <a:lnTo>
                  <a:pt x="266616" y="38580"/>
                </a:lnTo>
                <a:lnTo>
                  <a:pt x="309167" y="21712"/>
                </a:lnTo>
                <a:lnTo>
                  <a:pt x="349886" y="11066"/>
                </a:lnTo>
                <a:lnTo>
                  <a:pt x="390423" y="9753"/>
                </a:lnTo>
                <a:lnTo>
                  <a:pt x="431814" y="19672"/>
                </a:lnTo>
                <a:lnTo>
                  <a:pt x="472655" y="37822"/>
                </a:lnTo>
                <a:lnTo>
                  <a:pt x="510934" y="59993"/>
                </a:lnTo>
                <a:lnTo>
                  <a:pt x="544639" y="81978"/>
                </a:lnTo>
                <a:lnTo>
                  <a:pt x="573066" y="100036"/>
                </a:lnTo>
                <a:lnTo>
                  <a:pt x="600760" y="112239"/>
                </a:lnTo>
                <a:lnTo>
                  <a:pt x="633579" y="117122"/>
                </a:lnTo>
                <a:lnTo>
                  <a:pt x="677379" y="113220"/>
                </a:lnTo>
                <a:lnTo>
                  <a:pt x="714994" y="105286"/>
                </a:lnTo>
                <a:lnTo>
                  <a:pt x="758356" y="93988"/>
                </a:lnTo>
                <a:lnTo>
                  <a:pt x="805730" y="80521"/>
                </a:lnTo>
                <a:lnTo>
                  <a:pt x="855381" y="66078"/>
                </a:lnTo>
                <a:lnTo>
                  <a:pt x="905572" y="51853"/>
                </a:lnTo>
                <a:lnTo>
                  <a:pt x="954570" y="39039"/>
                </a:lnTo>
                <a:lnTo>
                  <a:pt x="1022681" y="24219"/>
                </a:lnTo>
                <a:lnTo>
                  <a:pt x="1082190" y="14154"/>
                </a:lnTo>
                <a:lnTo>
                  <a:pt x="1131086" y="7746"/>
                </a:lnTo>
                <a:lnTo>
                  <a:pt x="1189928" y="1644"/>
                </a:lnTo>
                <a:lnTo>
                  <a:pt x="1201518" y="487"/>
                </a:lnTo>
                <a:lnTo>
                  <a:pt x="1205788" y="60"/>
                </a:lnTo>
                <a:lnTo>
                  <a:pt x="12063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 txBox="1"/>
          <p:nvPr/>
        </p:nvSpPr>
        <p:spPr>
          <a:xfrm>
            <a:off x="3061095" y="3471806"/>
            <a:ext cx="869480" cy="33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dirty="0">
                <a:latin typeface="Courier New"/>
                <a:cs typeface="Courier New"/>
              </a:rPr>
              <a:t>Coded</a:t>
            </a:r>
            <a:r>
              <a:rPr sz="1091" spc="-41" dirty="0">
                <a:latin typeface="Courier New"/>
                <a:cs typeface="Courier New"/>
              </a:rPr>
              <a:t> </a:t>
            </a:r>
            <a:r>
              <a:rPr sz="1091" dirty="0">
                <a:latin typeface="Courier New"/>
                <a:cs typeface="Courier New"/>
              </a:rPr>
              <a:t>Stream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38144" y="3509713"/>
            <a:ext cx="869480" cy="335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dirty="0">
                <a:latin typeface="Courier New"/>
                <a:cs typeface="Courier New"/>
              </a:rPr>
              <a:t>Coded</a:t>
            </a:r>
            <a:r>
              <a:rPr sz="1091" spc="-41" dirty="0">
                <a:latin typeface="Courier New"/>
                <a:cs typeface="Courier New"/>
              </a:rPr>
              <a:t> </a:t>
            </a:r>
            <a:r>
              <a:rPr sz="1091" dirty="0">
                <a:latin typeface="Courier New"/>
                <a:cs typeface="Courier New"/>
              </a:rPr>
              <a:t>Stream</a:t>
            </a:r>
            <a:endParaRPr sz="1091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8687" y="5229726"/>
            <a:ext cx="2660056" cy="331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89" spc="10" dirty="0">
                <a:latin typeface="Courier New"/>
                <a:cs typeface="Courier New"/>
              </a:rPr>
              <a:t>Signal Transmission</a:t>
            </a:r>
            <a:r>
              <a:rPr sz="989" spc="-55" dirty="0">
                <a:latin typeface="Courier New"/>
                <a:cs typeface="Courier New"/>
              </a:rPr>
              <a:t> </a:t>
            </a:r>
            <a:r>
              <a:rPr sz="989" spc="10" dirty="0">
                <a:latin typeface="Courier New"/>
                <a:cs typeface="Courier New"/>
              </a:rPr>
              <a:t>Sublayer</a:t>
            </a:r>
            <a:endParaRPr sz="989" dirty="0">
              <a:latin typeface="Courier New"/>
              <a:cs typeface="Courier New"/>
            </a:endParaRPr>
          </a:p>
          <a:p>
            <a:pPr marR="67972" algn="ctr">
              <a:spcBef>
                <a:spcPts val="505"/>
              </a:spcBef>
            </a:pPr>
            <a:r>
              <a:rPr sz="750" dirty="0">
                <a:latin typeface="Courier New"/>
                <a:cs typeface="Courier New"/>
              </a:rPr>
              <a:t>(SHANNON AND NYQUIST LIMITS)</a:t>
            </a:r>
          </a:p>
        </p:txBody>
      </p:sp>
    </p:spTree>
    <p:extLst>
      <p:ext uri="{BB962C8B-B14F-4D97-AF65-F5344CB8AC3E}">
        <p14:creationId xmlns:p14="http://schemas.microsoft.com/office/powerpoint/2010/main" val="17904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Phy</a:t>
            </a:r>
            <a:r>
              <a:rPr lang="en-US" dirty="0" smtClean="0"/>
              <a:t>/(MAC)Link layer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Signal encoding</a:t>
            </a:r>
            <a:endParaRPr lang="en-US" dirty="0"/>
          </a:p>
          <a:p>
            <a:pPr lvl="1"/>
            <a:r>
              <a:rPr lang="en-US" dirty="0"/>
              <a:t>Encode binary data from source node into signals that physical links carry</a:t>
            </a:r>
          </a:p>
          <a:p>
            <a:pPr lvl="1"/>
            <a:r>
              <a:rPr lang="en-US" dirty="0"/>
              <a:t>Signal is decoded back into binary data at receiving node</a:t>
            </a:r>
          </a:p>
          <a:p>
            <a:pPr lvl="1"/>
            <a:r>
              <a:rPr lang="en-US" dirty="0"/>
              <a:t>Work performed by network adapter at sender and </a:t>
            </a:r>
            <a:r>
              <a:rPr lang="en-US" dirty="0" smtClean="0"/>
              <a:t>receiver</a:t>
            </a:r>
          </a:p>
          <a:p>
            <a:pPr lvl="1"/>
            <a:endParaRPr lang="en-US" dirty="0"/>
          </a:p>
          <a:p>
            <a:r>
              <a:rPr lang="en-US" dirty="0"/>
              <a:t>Media access</a:t>
            </a:r>
          </a:p>
          <a:p>
            <a:pPr lvl="1"/>
            <a:r>
              <a:rPr lang="en-US" dirty="0"/>
              <a:t>Arbitrate which nodes can send frames at any point in time</a:t>
            </a:r>
          </a:p>
          <a:p>
            <a:pPr lvl="1"/>
            <a:r>
              <a:rPr lang="en-US" dirty="0"/>
              <a:t>Not always necessary; e.g. point-to-point duplex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7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Channels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signal</a:t>
            </a:r>
            <a:r>
              <a:rPr lang="en-US" dirty="0" smtClean="0"/>
              <a:t> is some form of energy (light, voltage, etc)</a:t>
            </a:r>
          </a:p>
          <a:p>
            <a:pPr lvl="1"/>
            <a:r>
              <a:rPr lang="en-US" dirty="0" smtClean="0"/>
              <a:t>Varies with time (on/off, high/low, etc.)</a:t>
            </a:r>
          </a:p>
          <a:p>
            <a:pPr lvl="1"/>
            <a:r>
              <a:rPr lang="en-US" dirty="0" smtClean="0"/>
              <a:t>Can be continuous or discrete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channel</a:t>
            </a:r>
            <a:r>
              <a:rPr lang="en-US" dirty="0" smtClean="0"/>
              <a:t> is a physical medium that conveys energy</a:t>
            </a:r>
          </a:p>
          <a:p>
            <a:pPr lvl="1"/>
            <a:r>
              <a:rPr lang="en-US" dirty="0" smtClean="0"/>
              <a:t>Any real channel will distort the input signal as it does so</a:t>
            </a:r>
          </a:p>
          <a:p>
            <a:pPr lvl="1"/>
            <a:r>
              <a:rPr lang="en-US" dirty="0" smtClean="0"/>
              <a:t>How it distorts the signal depends on the signal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Baseband </a:t>
            </a:r>
            <a:r>
              <a:rPr lang="en-US" dirty="0" smtClean="0"/>
              <a:t>modulation: send the “bare” signal</a:t>
            </a:r>
          </a:p>
          <a:p>
            <a:pPr lvl="1"/>
            <a:r>
              <a:rPr lang="en-US" dirty="0" smtClean="0"/>
              <a:t>E.g. +5 Volts for 1, -5 Volts for 0</a:t>
            </a:r>
          </a:p>
          <a:p>
            <a:pPr lvl="1"/>
            <a:r>
              <a:rPr lang="en-US" dirty="0" smtClean="0"/>
              <a:t>All signals fall in the same frequency range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Broadband</a:t>
            </a:r>
            <a:r>
              <a:rPr lang="en-US" dirty="0" smtClean="0"/>
              <a:t> modulation</a:t>
            </a:r>
          </a:p>
          <a:p>
            <a:pPr lvl="1"/>
            <a:r>
              <a:rPr lang="en-US" dirty="0" smtClean="0"/>
              <a:t>Use the signal to modulate a high frequency signal (</a:t>
            </a:r>
            <a:r>
              <a:rPr lang="en-US" dirty="0" smtClean="0">
                <a:solidFill>
                  <a:srgbClr val="0000FF"/>
                </a:solidFill>
              </a:rPr>
              <a:t>carrier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Can be viewed as the product of the two signals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>
            <a:off x="931863" y="5459952"/>
            <a:ext cx="3729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98"/>
          <p:cNvSpPr>
            <a:spLocks noChangeShapeType="1"/>
          </p:cNvSpPr>
          <p:nvPr/>
        </p:nvSpPr>
        <p:spPr bwMode="auto">
          <a:xfrm flipV="1">
            <a:off x="931863" y="4167727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1693863" y="4243927"/>
            <a:ext cx="0" cy="1228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00"/>
          <p:cNvSpPr>
            <a:spLocks noChangeShapeType="1"/>
          </p:cNvSpPr>
          <p:nvPr/>
        </p:nvSpPr>
        <p:spPr bwMode="auto">
          <a:xfrm flipV="1">
            <a:off x="1770063" y="4331240"/>
            <a:ext cx="0" cy="1141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1617663" y="4331240"/>
            <a:ext cx="0" cy="1141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2"/>
          <p:cNvSpPr>
            <a:spLocks noChangeShapeType="1"/>
          </p:cNvSpPr>
          <p:nvPr/>
        </p:nvSpPr>
        <p:spPr bwMode="auto">
          <a:xfrm flipV="1">
            <a:off x="1541463" y="4483640"/>
            <a:ext cx="0" cy="989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1846263" y="4483640"/>
            <a:ext cx="0" cy="989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4"/>
          <p:cNvSpPr>
            <a:spLocks noChangeShapeType="1"/>
          </p:cNvSpPr>
          <p:nvPr/>
        </p:nvSpPr>
        <p:spPr bwMode="auto">
          <a:xfrm flipV="1">
            <a:off x="1920875" y="4559840"/>
            <a:ext cx="0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1465263" y="4559840"/>
            <a:ext cx="0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6"/>
          <p:cNvSpPr>
            <a:spLocks noChangeShapeType="1"/>
          </p:cNvSpPr>
          <p:nvPr/>
        </p:nvSpPr>
        <p:spPr bwMode="auto">
          <a:xfrm flipV="1">
            <a:off x="1997075" y="4712240"/>
            <a:ext cx="0" cy="760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 flipV="1">
            <a:off x="1389063" y="4712240"/>
            <a:ext cx="0" cy="760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 flipV="1">
            <a:off x="1312863" y="5017040"/>
            <a:ext cx="0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 flipV="1">
            <a:off x="2073275" y="5017040"/>
            <a:ext cx="0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 flipV="1">
            <a:off x="2149475" y="5244052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 flipV="1">
            <a:off x="1236663" y="5244052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 flipV="1">
            <a:off x="1160463" y="5320252"/>
            <a:ext cx="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 flipV="1">
            <a:off x="2225675" y="5320252"/>
            <a:ext cx="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14"/>
          <p:cNvSpPr txBox="1">
            <a:spLocks noChangeArrowheads="1"/>
          </p:cNvSpPr>
          <p:nvPr/>
        </p:nvSpPr>
        <p:spPr bwMode="auto">
          <a:xfrm rot="16200000">
            <a:off x="54769" y="4720971"/>
            <a:ext cx="1200150" cy="3667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l" defTabSz="912813"/>
            <a:r>
              <a:rPr lang="en-US" sz="1800" b="0"/>
              <a:t>Amplitude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 flipV="1">
            <a:off x="3824288" y="4243927"/>
            <a:ext cx="0" cy="1228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1189038" y="5505990"/>
            <a:ext cx="8921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l" defTabSz="912813"/>
            <a:r>
              <a:rPr lang="en-US" sz="2000" b="0"/>
              <a:t>Signal</a:t>
            </a:r>
          </a:p>
        </p:txBody>
      </p:sp>
      <p:sp>
        <p:nvSpPr>
          <p:cNvPr id="26" name="Text Box 119"/>
          <p:cNvSpPr txBox="1">
            <a:spLocks noChangeArrowheads="1"/>
          </p:cNvSpPr>
          <p:nvPr/>
        </p:nvSpPr>
        <p:spPr bwMode="auto">
          <a:xfrm>
            <a:off x="3105150" y="5539327"/>
            <a:ext cx="1384300" cy="5492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>
              <a:lnSpc>
                <a:spcPct val="75000"/>
              </a:lnSpc>
            </a:pPr>
            <a:r>
              <a:rPr lang="en-US" sz="2000" b="0"/>
              <a:t>Carrier</a:t>
            </a:r>
          </a:p>
          <a:p>
            <a:pPr defTabSz="912813">
              <a:lnSpc>
                <a:spcPct val="75000"/>
              </a:lnSpc>
            </a:pPr>
            <a:r>
              <a:rPr lang="en-US" sz="2000" b="0"/>
              <a:t>Frequency</a:t>
            </a:r>
          </a:p>
        </p:txBody>
      </p:sp>
      <p:sp>
        <p:nvSpPr>
          <p:cNvPr id="27" name="Line 120"/>
          <p:cNvSpPr>
            <a:spLocks noChangeShapeType="1"/>
          </p:cNvSpPr>
          <p:nvPr/>
        </p:nvSpPr>
        <p:spPr bwMode="auto">
          <a:xfrm>
            <a:off x="5035550" y="5459952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21"/>
          <p:cNvSpPr>
            <a:spLocks noChangeShapeType="1"/>
          </p:cNvSpPr>
          <p:nvPr/>
        </p:nvSpPr>
        <p:spPr bwMode="auto">
          <a:xfrm flipV="1">
            <a:off x="5035550" y="4167727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22"/>
          <p:cNvSpPr>
            <a:spLocks noChangeShapeType="1"/>
          </p:cNvSpPr>
          <p:nvPr/>
        </p:nvSpPr>
        <p:spPr bwMode="auto">
          <a:xfrm flipV="1">
            <a:off x="7926388" y="4231227"/>
            <a:ext cx="0" cy="1228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23"/>
          <p:cNvSpPr>
            <a:spLocks noChangeShapeType="1"/>
          </p:cNvSpPr>
          <p:nvPr/>
        </p:nvSpPr>
        <p:spPr bwMode="auto">
          <a:xfrm flipV="1">
            <a:off x="8002588" y="4318540"/>
            <a:ext cx="0" cy="1141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24"/>
          <p:cNvSpPr>
            <a:spLocks noChangeShapeType="1"/>
          </p:cNvSpPr>
          <p:nvPr/>
        </p:nvSpPr>
        <p:spPr bwMode="auto">
          <a:xfrm flipV="1">
            <a:off x="7850188" y="4318540"/>
            <a:ext cx="0" cy="1141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5"/>
          <p:cNvSpPr>
            <a:spLocks noChangeShapeType="1"/>
          </p:cNvSpPr>
          <p:nvPr/>
        </p:nvSpPr>
        <p:spPr bwMode="auto">
          <a:xfrm flipV="1">
            <a:off x="7773988" y="4470940"/>
            <a:ext cx="0" cy="989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6"/>
          <p:cNvSpPr>
            <a:spLocks noChangeShapeType="1"/>
          </p:cNvSpPr>
          <p:nvPr/>
        </p:nvSpPr>
        <p:spPr bwMode="auto">
          <a:xfrm flipV="1">
            <a:off x="8078788" y="4470940"/>
            <a:ext cx="0" cy="989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27"/>
          <p:cNvSpPr>
            <a:spLocks noChangeShapeType="1"/>
          </p:cNvSpPr>
          <p:nvPr/>
        </p:nvSpPr>
        <p:spPr bwMode="auto">
          <a:xfrm flipV="1">
            <a:off x="8154988" y="4547140"/>
            <a:ext cx="0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28"/>
          <p:cNvSpPr>
            <a:spLocks noChangeShapeType="1"/>
          </p:cNvSpPr>
          <p:nvPr/>
        </p:nvSpPr>
        <p:spPr bwMode="auto">
          <a:xfrm flipV="1">
            <a:off x="7697788" y="4547140"/>
            <a:ext cx="0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29"/>
          <p:cNvSpPr>
            <a:spLocks noChangeShapeType="1"/>
          </p:cNvSpPr>
          <p:nvPr/>
        </p:nvSpPr>
        <p:spPr bwMode="auto">
          <a:xfrm flipV="1">
            <a:off x="8231188" y="4699540"/>
            <a:ext cx="0" cy="760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30"/>
          <p:cNvSpPr>
            <a:spLocks noChangeShapeType="1"/>
          </p:cNvSpPr>
          <p:nvPr/>
        </p:nvSpPr>
        <p:spPr bwMode="auto">
          <a:xfrm flipV="1">
            <a:off x="7621588" y="4699540"/>
            <a:ext cx="0" cy="760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31"/>
          <p:cNvSpPr>
            <a:spLocks noChangeShapeType="1"/>
          </p:cNvSpPr>
          <p:nvPr/>
        </p:nvSpPr>
        <p:spPr bwMode="auto">
          <a:xfrm flipV="1">
            <a:off x="7545388" y="5004340"/>
            <a:ext cx="0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32"/>
          <p:cNvSpPr>
            <a:spLocks noChangeShapeType="1"/>
          </p:cNvSpPr>
          <p:nvPr/>
        </p:nvSpPr>
        <p:spPr bwMode="auto">
          <a:xfrm flipV="1">
            <a:off x="8307388" y="5004340"/>
            <a:ext cx="0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3"/>
          <p:cNvSpPr>
            <a:spLocks noChangeShapeType="1"/>
          </p:cNvSpPr>
          <p:nvPr/>
        </p:nvSpPr>
        <p:spPr bwMode="auto">
          <a:xfrm flipV="1">
            <a:off x="8383588" y="5231352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34"/>
          <p:cNvSpPr>
            <a:spLocks noChangeShapeType="1"/>
          </p:cNvSpPr>
          <p:nvPr/>
        </p:nvSpPr>
        <p:spPr bwMode="auto">
          <a:xfrm flipV="1">
            <a:off x="7469188" y="5231352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35"/>
          <p:cNvSpPr>
            <a:spLocks noChangeShapeType="1"/>
          </p:cNvSpPr>
          <p:nvPr/>
        </p:nvSpPr>
        <p:spPr bwMode="auto">
          <a:xfrm flipV="1">
            <a:off x="7392988" y="5307552"/>
            <a:ext cx="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36"/>
          <p:cNvSpPr>
            <a:spLocks noChangeShapeType="1"/>
          </p:cNvSpPr>
          <p:nvPr/>
        </p:nvSpPr>
        <p:spPr bwMode="auto">
          <a:xfrm flipV="1">
            <a:off x="8459788" y="5307552"/>
            <a:ext cx="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37"/>
          <p:cNvSpPr txBox="1">
            <a:spLocks noChangeArrowheads="1"/>
          </p:cNvSpPr>
          <p:nvPr/>
        </p:nvSpPr>
        <p:spPr bwMode="auto">
          <a:xfrm rot="16200000">
            <a:off x="4153694" y="4722559"/>
            <a:ext cx="1200150" cy="3667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l" defTabSz="912813"/>
            <a:r>
              <a:rPr lang="en-US" sz="1800" b="0"/>
              <a:t>Amplitude</a:t>
            </a:r>
          </a:p>
        </p:txBody>
      </p:sp>
      <p:sp>
        <p:nvSpPr>
          <p:cNvPr id="45" name="Line 138"/>
          <p:cNvSpPr>
            <a:spLocks noChangeShapeType="1"/>
          </p:cNvSpPr>
          <p:nvPr/>
        </p:nvSpPr>
        <p:spPr bwMode="auto">
          <a:xfrm flipV="1">
            <a:off x="7926388" y="4243927"/>
            <a:ext cx="0" cy="1228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139"/>
          <p:cNvSpPr txBox="1">
            <a:spLocks noChangeArrowheads="1"/>
          </p:cNvSpPr>
          <p:nvPr/>
        </p:nvSpPr>
        <p:spPr bwMode="auto">
          <a:xfrm>
            <a:off x="7280275" y="5549910"/>
            <a:ext cx="1370013" cy="5492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>
              <a:lnSpc>
                <a:spcPct val="75000"/>
              </a:lnSpc>
            </a:pPr>
            <a:r>
              <a:rPr lang="en-US" sz="2000" b="0"/>
              <a:t>Modulated</a:t>
            </a:r>
          </a:p>
          <a:p>
            <a:pPr defTabSz="912813">
              <a:lnSpc>
                <a:spcPct val="75000"/>
              </a:lnSpc>
            </a:pPr>
            <a:r>
              <a:rPr lang="en-US" sz="2000" b="0"/>
              <a:t>Carrier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Lecture 26: Final Review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3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Digital Modulation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263A3-5650-294C-B16F-9F1347A2D84B}" type="slidenum">
              <a:rPr lang="en-US" smtClean="0"/>
              <a:pPr/>
              <a:t>49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4" descr="2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315" y="1532467"/>
            <a:ext cx="591978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08617" y="1852084"/>
            <a:ext cx="13586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Input Signal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588" y="3051528"/>
            <a:ext cx="2441694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Amplitude Shift Keying</a:t>
            </a:r>
          </a:p>
          <a:p>
            <a:pPr algn="r"/>
            <a:r>
              <a:rPr lang="en-US" dirty="0" smtClean="0"/>
              <a:t>(ASK)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023" y="4250972"/>
            <a:ext cx="247625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Frequency Shift Keying</a:t>
            </a:r>
          </a:p>
          <a:p>
            <a:pPr algn="r"/>
            <a:r>
              <a:rPr lang="en-US" dirty="0" smtClean="0"/>
              <a:t>(FSK)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135" y="5450417"/>
            <a:ext cx="2043147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Phase Shift Keying</a:t>
            </a:r>
          </a:p>
          <a:p>
            <a:pPr algn="r"/>
            <a:r>
              <a:rPr lang="en-US" dirty="0" smtClean="0"/>
              <a:t>(PSK)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6438" y="2803571"/>
            <a:ext cx="2697740" cy="0"/>
          </a:xfrm>
          <a:custGeom>
            <a:avLst/>
            <a:gdLst/>
            <a:ahLst/>
            <a:cxnLst/>
            <a:rect l="l" t="t" r="r" b="b"/>
            <a:pathLst>
              <a:path w="3956685">
                <a:moveTo>
                  <a:pt x="0" y="0"/>
                </a:moveTo>
                <a:lnTo>
                  <a:pt x="3956100" y="0"/>
                </a:lnTo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4" name="object 4"/>
          <p:cNvSpPr/>
          <p:nvPr/>
        </p:nvSpPr>
        <p:spPr>
          <a:xfrm>
            <a:off x="5478866" y="2794843"/>
            <a:ext cx="35069" cy="17750"/>
          </a:xfrm>
          <a:custGeom>
            <a:avLst/>
            <a:gdLst/>
            <a:ahLst/>
            <a:cxnLst/>
            <a:rect l="l" t="t" r="r" b="b"/>
            <a:pathLst>
              <a:path w="51435" h="26035">
                <a:moveTo>
                  <a:pt x="0" y="0"/>
                </a:moveTo>
                <a:lnTo>
                  <a:pt x="0" y="25603"/>
                </a:lnTo>
                <a:lnTo>
                  <a:pt x="51206" y="12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5" name="object 5"/>
          <p:cNvSpPr/>
          <p:nvPr/>
        </p:nvSpPr>
        <p:spPr>
          <a:xfrm>
            <a:off x="5478866" y="2794843"/>
            <a:ext cx="35069" cy="17750"/>
          </a:xfrm>
          <a:custGeom>
            <a:avLst/>
            <a:gdLst/>
            <a:ahLst/>
            <a:cxnLst/>
            <a:rect l="l" t="t" r="r" b="b"/>
            <a:pathLst>
              <a:path w="51435" h="26035">
                <a:moveTo>
                  <a:pt x="0" y="0"/>
                </a:moveTo>
                <a:lnTo>
                  <a:pt x="51206" y="12801"/>
                </a:lnTo>
                <a:lnTo>
                  <a:pt x="0" y="25603"/>
                </a:lnTo>
                <a:lnTo>
                  <a:pt x="0" y="0"/>
                </a:lnTo>
                <a:close/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6" name="object 6"/>
          <p:cNvSpPr/>
          <p:nvPr/>
        </p:nvSpPr>
        <p:spPr>
          <a:xfrm>
            <a:off x="2794626" y="3065361"/>
            <a:ext cx="2697740" cy="0"/>
          </a:xfrm>
          <a:custGeom>
            <a:avLst/>
            <a:gdLst/>
            <a:ahLst/>
            <a:cxnLst/>
            <a:rect l="l" t="t" r="r" b="b"/>
            <a:pathLst>
              <a:path w="3956685">
                <a:moveTo>
                  <a:pt x="0" y="0"/>
                </a:moveTo>
                <a:lnTo>
                  <a:pt x="3956087" y="0"/>
                </a:lnTo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7" name="object 7"/>
          <p:cNvSpPr/>
          <p:nvPr/>
        </p:nvSpPr>
        <p:spPr>
          <a:xfrm>
            <a:off x="5457054" y="3056633"/>
            <a:ext cx="35069" cy="17750"/>
          </a:xfrm>
          <a:custGeom>
            <a:avLst/>
            <a:gdLst/>
            <a:ahLst/>
            <a:cxnLst/>
            <a:rect l="l" t="t" r="r" b="b"/>
            <a:pathLst>
              <a:path w="51435" h="26035">
                <a:moveTo>
                  <a:pt x="0" y="0"/>
                </a:moveTo>
                <a:lnTo>
                  <a:pt x="0" y="25603"/>
                </a:lnTo>
                <a:lnTo>
                  <a:pt x="51193" y="12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8" name="object 8"/>
          <p:cNvSpPr/>
          <p:nvPr/>
        </p:nvSpPr>
        <p:spPr>
          <a:xfrm>
            <a:off x="5457054" y="3056633"/>
            <a:ext cx="35069" cy="17750"/>
          </a:xfrm>
          <a:custGeom>
            <a:avLst/>
            <a:gdLst/>
            <a:ahLst/>
            <a:cxnLst/>
            <a:rect l="l" t="t" r="r" b="b"/>
            <a:pathLst>
              <a:path w="51435" h="26035">
                <a:moveTo>
                  <a:pt x="0" y="0"/>
                </a:moveTo>
                <a:lnTo>
                  <a:pt x="51193" y="12801"/>
                </a:lnTo>
                <a:lnTo>
                  <a:pt x="0" y="25603"/>
                </a:lnTo>
                <a:lnTo>
                  <a:pt x="0" y="0"/>
                </a:lnTo>
                <a:close/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9" name="object 9"/>
          <p:cNvSpPr/>
          <p:nvPr/>
        </p:nvSpPr>
        <p:spPr>
          <a:xfrm>
            <a:off x="2816438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0" name="object 10"/>
          <p:cNvSpPr/>
          <p:nvPr/>
        </p:nvSpPr>
        <p:spPr>
          <a:xfrm>
            <a:off x="3121861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1" name="object 11"/>
          <p:cNvSpPr/>
          <p:nvPr/>
        </p:nvSpPr>
        <p:spPr>
          <a:xfrm>
            <a:off x="3689084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2" name="object 12"/>
          <p:cNvSpPr/>
          <p:nvPr/>
        </p:nvSpPr>
        <p:spPr>
          <a:xfrm>
            <a:off x="4125407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3" name="object 13"/>
          <p:cNvSpPr/>
          <p:nvPr/>
        </p:nvSpPr>
        <p:spPr>
          <a:xfrm>
            <a:off x="4474464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4" name="object 14"/>
          <p:cNvSpPr/>
          <p:nvPr/>
        </p:nvSpPr>
        <p:spPr>
          <a:xfrm>
            <a:off x="4823512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5" name="object 15"/>
          <p:cNvSpPr/>
          <p:nvPr/>
        </p:nvSpPr>
        <p:spPr>
          <a:xfrm>
            <a:off x="5085311" y="3065361"/>
            <a:ext cx="0" cy="196561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972"/>
                </a:lnTo>
              </a:path>
            </a:pathLst>
          </a:custGeom>
          <a:ln w="31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6" name="object 16"/>
          <p:cNvSpPr/>
          <p:nvPr/>
        </p:nvSpPr>
        <p:spPr>
          <a:xfrm>
            <a:off x="5696158" y="2847204"/>
            <a:ext cx="0" cy="145040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458"/>
                </a:lnTo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7" name="object 17"/>
          <p:cNvSpPr/>
          <p:nvPr/>
        </p:nvSpPr>
        <p:spPr>
          <a:xfrm>
            <a:off x="5669981" y="2887339"/>
            <a:ext cx="52388" cy="104775"/>
          </a:xfrm>
          <a:custGeom>
            <a:avLst/>
            <a:gdLst/>
            <a:ahLst/>
            <a:cxnLst/>
            <a:rect l="l" t="t" r="r" b="b"/>
            <a:pathLst>
              <a:path w="76835" h="153669">
                <a:moveTo>
                  <a:pt x="76784" y="0"/>
                </a:moveTo>
                <a:lnTo>
                  <a:pt x="0" y="0"/>
                </a:lnTo>
                <a:lnTo>
                  <a:pt x="38392" y="153593"/>
                </a:lnTo>
                <a:lnTo>
                  <a:pt x="76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8" name="object 18"/>
          <p:cNvSpPr/>
          <p:nvPr/>
        </p:nvSpPr>
        <p:spPr>
          <a:xfrm>
            <a:off x="5669981" y="2887339"/>
            <a:ext cx="52388" cy="104775"/>
          </a:xfrm>
          <a:custGeom>
            <a:avLst/>
            <a:gdLst/>
            <a:ahLst/>
            <a:cxnLst/>
            <a:rect l="l" t="t" r="r" b="b"/>
            <a:pathLst>
              <a:path w="76835" h="153669">
                <a:moveTo>
                  <a:pt x="76784" y="0"/>
                </a:moveTo>
                <a:lnTo>
                  <a:pt x="38392" y="153593"/>
                </a:lnTo>
                <a:lnTo>
                  <a:pt x="0" y="0"/>
                </a:lnTo>
                <a:lnTo>
                  <a:pt x="76784" y="0"/>
                </a:lnTo>
                <a:close/>
              </a:path>
            </a:pathLst>
          </a:custGeom>
          <a:ln w="3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55"/>
          </a:p>
        </p:txBody>
      </p:sp>
      <p:sp>
        <p:nvSpPr>
          <p:cNvPr id="19" name="object 19"/>
          <p:cNvSpPr txBox="1"/>
          <p:nvPr/>
        </p:nvSpPr>
        <p:spPr>
          <a:xfrm>
            <a:off x="4858494" y="3105167"/>
            <a:ext cx="211282" cy="293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i="1" dirty="0">
                <a:latin typeface="Arial"/>
                <a:cs typeface="Arial"/>
              </a:rPr>
              <a:t>.  .  .</a:t>
            </a:r>
            <a:r>
              <a:rPr sz="955" i="1" spc="85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.</a:t>
            </a:r>
            <a:endParaRPr sz="955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56607" y="2756108"/>
            <a:ext cx="576627" cy="146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i="1" dirty="0">
                <a:latin typeface="Arial"/>
                <a:cs typeface="Arial"/>
              </a:rPr>
              <a:t>ILLUSION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9921" y="2493690"/>
            <a:ext cx="1309688" cy="293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i="1" dirty="0">
                <a:latin typeface="Arial"/>
                <a:cs typeface="Arial"/>
              </a:rPr>
              <a:t>Process P1 runs to completion all by itself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1417" y="3097552"/>
            <a:ext cx="295628" cy="308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 marR="3464" indent="-22079">
              <a:lnSpc>
                <a:spcPct val="105000"/>
              </a:lnSpc>
            </a:pPr>
            <a:r>
              <a:rPr sz="955" i="1" dirty="0">
                <a:latin typeface="Arial"/>
                <a:cs typeface="Arial"/>
              </a:rPr>
              <a:t>P1</a:t>
            </a:r>
            <a:r>
              <a:rPr sz="955" i="1" spc="-51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star</a:t>
            </a:r>
            <a:r>
              <a:rPr lang="en-US" sz="955" i="1" dirty="0">
                <a:latin typeface="Arial"/>
                <a:cs typeface="Arial"/>
              </a:rPr>
              <a:t>t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8649" y="3097552"/>
            <a:ext cx="545402" cy="926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 marR="3464" indent="-22079">
              <a:lnSpc>
                <a:spcPct val="105000"/>
              </a:lnSpc>
            </a:pPr>
            <a:r>
              <a:rPr sz="955" i="1" dirty="0">
                <a:latin typeface="Arial"/>
                <a:cs typeface="Arial"/>
              </a:rPr>
              <a:t>On interrupt,</a:t>
            </a:r>
            <a:r>
              <a:rPr sz="955" i="1" spc="-41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kernel  saves P1’s</a:t>
            </a:r>
            <a:r>
              <a:rPr sz="955" i="1" spc="-48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state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24060" y="3097551"/>
            <a:ext cx="414551" cy="77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33" marR="3464" indent="-65807">
              <a:lnSpc>
                <a:spcPct val="105000"/>
              </a:lnSpc>
            </a:pPr>
            <a:r>
              <a:rPr sz="955" i="1" dirty="0">
                <a:latin typeface="Arial"/>
                <a:cs typeface="Arial"/>
              </a:rPr>
              <a:t>Scheduler</a:t>
            </a:r>
            <a:r>
              <a:rPr sz="955" i="1" spc="-44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runs  </a:t>
            </a:r>
            <a:r>
              <a:rPr sz="955" i="1" dirty="0" smtClean="0">
                <a:latin typeface="Arial"/>
                <a:cs typeface="Arial"/>
              </a:rPr>
              <a:t>Pick</a:t>
            </a:r>
            <a:endParaRPr lang="en-US" sz="955" i="1" dirty="0" smtClean="0">
              <a:latin typeface="Arial"/>
              <a:cs typeface="Arial"/>
            </a:endParaRPr>
          </a:p>
          <a:p>
            <a:pPr marL="74033" marR="3464" indent="-65807">
              <a:lnSpc>
                <a:spcPct val="105000"/>
              </a:lnSpc>
            </a:pPr>
            <a:r>
              <a:rPr lang="en-US" sz="955" i="1" dirty="0">
                <a:latin typeface="Arial"/>
                <a:cs typeface="Arial"/>
              </a:rPr>
              <a:t> </a:t>
            </a:r>
            <a:r>
              <a:rPr lang="en-US" sz="955" i="1" dirty="0" smtClean="0">
                <a:latin typeface="Arial"/>
                <a:cs typeface="Arial"/>
              </a:rPr>
              <a:t>  </a:t>
            </a:r>
            <a:r>
              <a:rPr sz="955" i="1" dirty="0" smtClean="0">
                <a:latin typeface="Arial"/>
                <a:cs typeface="Arial"/>
              </a:rPr>
              <a:t>P2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38620" y="3097551"/>
            <a:ext cx="335835" cy="771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953" marR="3464" indent="-43727">
              <a:lnSpc>
                <a:spcPct val="105000"/>
              </a:lnSpc>
            </a:pPr>
            <a:r>
              <a:rPr sz="955" i="1" dirty="0">
                <a:latin typeface="Arial"/>
                <a:cs typeface="Arial"/>
              </a:rPr>
              <a:t>P2’s state</a:t>
            </a:r>
            <a:r>
              <a:rPr sz="955" i="1" spc="-51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is  restored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1254" y="3122485"/>
            <a:ext cx="292248" cy="293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i="1" dirty="0">
                <a:latin typeface="Arial"/>
                <a:cs typeface="Arial"/>
              </a:rPr>
              <a:t>P2</a:t>
            </a:r>
            <a:r>
              <a:rPr sz="955" i="1" spc="-61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runs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0288" y="3097551"/>
            <a:ext cx="436319" cy="926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06" marR="3464" indent="-22079">
              <a:lnSpc>
                <a:spcPct val="105000"/>
              </a:lnSpc>
            </a:pPr>
            <a:r>
              <a:rPr sz="955" i="1" dirty="0">
                <a:latin typeface="Arial"/>
                <a:cs typeface="Arial"/>
              </a:rPr>
              <a:t>P1 runs</a:t>
            </a:r>
            <a:r>
              <a:rPr sz="955" i="1" spc="-48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again  and</a:t>
            </a:r>
            <a:r>
              <a:rPr sz="955" i="1" spc="-55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finishes</a:t>
            </a:r>
            <a:endParaRPr sz="955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4230" y="2779061"/>
            <a:ext cx="3416024" cy="345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i="1" dirty="0">
                <a:latin typeface="Arial"/>
                <a:cs typeface="Arial"/>
              </a:rPr>
              <a:t>Time</a:t>
            </a:r>
            <a:r>
              <a:rPr sz="955" i="1" spc="-48" dirty="0">
                <a:latin typeface="Arial"/>
                <a:cs typeface="Arial"/>
              </a:rPr>
              <a:t> </a:t>
            </a:r>
            <a:r>
              <a:rPr sz="955" i="1" dirty="0">
                <a:latin typeface="Arial"/>
                <a:cs typeface="Arial"/>
              </a:rPr>
              <a:t>Line</a:t>
            </a:r>
            <a:endParaRPr sz="955" dirty="0">
              <a:latin typeface="Arial"/>
              <a:cs typeface="Arial"/>
            </a:endParaRPr>
          </a:p>
          <a:p>
            <a:pPr marR="3464" algn="r">
              <a:spcBef>
                <a:spcPts val="361"/>
              </a:spcBef>
            </a:pPr>
            <a:endParaRPr sz="955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48928" y="4728891"/>
            <a:ext cx="6821362" cy="842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03" marR="3464" indent="-135944" algn="just">
              <a:lnSpc>
                <a:spcPct val="116599"/>
              </a:lnSpc>
              <a:buFont typeface="Arial"/>
              <a:buChar char="•"/>
              <a:tabLst>
                <a:tab pos="145036" algn="l"/>
              </a:tabLst>
            </a:pPr>
            <a:r>
              <a:rPr lang="en-US" sz="2400" spc="-10" dirty="0" smtClean="0">
                <a:latin typeface="Garamond"/>
                <a:cs typeface="Garamond"/>
              </a:rPr>
              <a:t>Underlying </a:t>
            </a:r>
            <a:r>
              <a:rPr sz="2400" spc="10" dirty="0" smtClean="0">
                <a:latin typeface="Garamond"/>
                <a:cs typeface="Garamond"/>
              </a:rPr>
              <a:t>mechanisms</a:t>
            </a:r>
            <a:r>
              <a:rPr sz="2400" spc="10" dirty="0">
                <a:latin typeface="Garamond"/>
                <a:cs typeface="Garamond"/>
              </a:rPr>
              <a:t>: </a:t>
            </a:r>
            <a:r>
              <a:rPr sz="2400" spc="24" dirty="0">
                <a:latin typeface="Garamond"/>
                <a:cs typeface="Garamond"/>
              </a:rPr>
              <a:t>Context </a:t>
            </a:r>
            <a:r>
              <a:rPr sz="2400" spc="14" dirty="0" smtClean="0">
                <a:latin typeface="Garamond"/>
                <a:cs typeface="Garamond"/>
              </a:rPr>
              <a:t>switc</a:t>
            </a:r>
            <a:r>
              <a:rPr lang="en-US" sz="2400" spc="14" dirty="0" smtClean="0">
                <a:latin typeface="Garamond"/>
                <a:cs typeface="Garamond"/>
              </a:rPr>
              <a:t>h</a:t>
            </a:r>
            <a:r>
              <a:rPr sz="2400" spc="20" dirty="0" smtClean="0">
                <a:latin typeface="Garamond"/>
                <a:cs typeface="Garamond"/>
              </a:rPr>
              <a:t>, </a:t>
            </a:r>
            <a:r>
              <a:rPr sz="2400" spc="10" dirty="0">
                <a:latin typeface="Garamond"/>
                <a:cs typeface="Garamond"/>
              </a:rPr>
              <a:t>scheduling,</a:t>
            </a:r>
            <a:r>
              <a:rPr sz="2400" spc="150" dirty="0">
                <a:latin typeface="Garamond"/>
                <a:cs typeface="Garamond"/>
              </a:rPr>
              <a:t> </a:t>
            </a:r>
            <a:r>
              <a:rPr sz="2400" spc="10" dirty="0" smtClean="0">
                <a:latin typeface="Garamond"/>
                <a:cs typeface="Garamond"/>
              </a:rPr>
              <a:t>protection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3048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sz="3200" b="0" kern="0" dirty="0" smtClean="0"/>
              <a:t>Abstractions require underlying </a:t>
            </a:r>
          </a:p>
          <a:p>
            <a:r>
              <a:rPr lang="en-US" sz="3200" b="0" kern="0" dirty="0" smtClean="0"/>
              <a:t>mechanisms</a:t>
            </a:r>
            <a:endParaRPr lang="en-US" sz="3200" b="0" kern="0" dirty="0"/>
          </a:p>
        </p:txBody>
      </p:sp>
      <p:sp>
        <p:nvSpPr>
          <p:cNvPr id="32" name="TextBox 31"/>
          <p:cNvSpPr txBox="1"/>
          <p:nvPr/>
        </p:nvSpPr>
        <p:spPr>
          <a:xfrm>
            <a:off x="6449134" y="262556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ILLUSION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6585" y="3043294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REALITY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513935" y="2622983"/>
            <a:ext cx="734465" cy="4111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Shannon considered noisy channels and derived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>
                <a:solidFill>
                  <a:srgbClr val="0000FF"/>
                </a:solidFill>
              </a:rPr>
              <a:t>C = B log (1 + S/N)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Gives us an upper bound on any channel’s performance regardless of signaling scheme</a:t>
            </a:r>
          </a:p>
          <a:p>
            <a:endParaRPr lang="en-US" dirty="0" smtClean="0"/>
          </a:p>
          <a:p>
            <a:r>
              <a:rPr lang="en-US" dirty="0" smtClean="0"/>
              <a:t>Old school modems approached this limit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 = 3000Hz, S/N = 30dB = 1000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 = 3000 </a:t>
            </a:r>
            <a:r>
              <a:rPr lang="en-US" dirty="0" err="1" smtClean="0"/>
              <a:t>x</a:t>
            </a:r>
            <a:r>
              <a:rPr lang="en-US" dirty="0" smtClean="0"/>
              <a:t> log(1001) =~ 30kbps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28.8Kbps</a:t>
            </a:r>
            <a:r>
              <a:rPr lang="en-US" dirty="0"/>
              <a:t> </a:t>
            </a:r>
            <a:r>
              <a:rPr lang="en-US" dirty="0" smtClean="0"/>
              <a:t>– anyone remember dialup?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50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49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training sequence to get receiver lined up</a:t>
            </a:r>
          </a:p>
          <a:p>
            <a:pPr lvl="1"/>
            <a:r>
              <a:rPr lang="en-US" dirty="0" smtClean="0"/>
              <a:t>Send a few, known </a:t>
            </a:r>
            <a:r>
              <a:rPr lang="en-US" dirty="0" smtClean="0">
                <a:solidFill>
                  <a:srgbClr val="0000FF"/>
                </a:solidFill>
              </a:rPr>
              <a:t>initial training bits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Adds inefficiency: only </a:t>
            </a:r>
            <a:r>
              <a:rPr lang="en-US" i="1" dirty="0" err="1" smtClean="0">
                <a:solidFill>
                  <a:schemeClr val="accent6"/>
                </a:solidFill>
              </a:rPr>
              <a:t>m</a:t>
            </a:r>
            <a:r>
              <a:rPr lang="en-US" dirty="0" smtClean="0">
                <a:solidFill>
                  <a:schemeClr val="accent6"/>
                </a:solidFill>
              </a:rPr>
              <a:t> data bits out of </a:t>
            </a:r>
            <a:r>
              <a:rPr lang="en-US" i="1" dirty="0" err="1" smtClean="0">
                <a:solidFill>
                  <a:schemeClr val="accent6"/>
                </a:solidFill>
              </a:rPr>
              <a:t>n</a:t>
            </a:r>
            <a:r>
              <a:rPr lang="en-US" dirty="0" smtClean="0">
                <a:solidFill>
                  <a:schemeClr val="accent6"/>
                </a:solidFill>
              </a:rPr>
              <a:t> transmitted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Need to combat clock drift as signal proceeds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Use </a:t>
            </a:r>
            <a:r>
              <a:rPr lang="en-US" dirty="0" smtClean="0">
                <a:solidFill>
                  <a:srgbClr val="0000FF"/>
                </a:solidFill>
              </a:rPr>
              <a:t>transitions</a:t>
            </a:r>
            <a:r>
              <a:rPr lang="en-US" dirty="0" smtClean="0">
                <a:solidFill>
                  <a:schemeClr val="accent6"/>
                </a:solidFill>
              </a:rPr>
              <a:t> to keep clocks synched up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Question is, how often do we do this?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Quick and dirty every time: </a:t>
            </a:r>
            <a:r>
              <a:rPr lang="en-US" dirty="0" smtClean="0">
                <a:solidFill>
                  <a:srgbClr val="0000FF"/>
                </a:solidFill>
              </a:rPr>
              <a:t>asynchronous</a:t>
            </a:r>
            <a:r>
              <a:rPr lang="en-US" dirty="0" smtClean="0">
                <a:solidFill>
                  <a:schemeClr val="accent6"/>
                </a:solidFill>
              </a:rPr>
              <a:t> coding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Spend a lot of effort to get it right, but amortize over lots of data: </a:t>
            </a:r>
            <a:r>
              <a:rPr lang="en-US" dirty="0" smtClean="0">
                <a:solidFill>
                  <a:srgbClr val="0000FF"/>
                </a:solidFill>
              </a:rPr>
              <a:t>synchronous</a:t>
            </a:r>
            <a:r>
              <a:rPr lang="en-US" dirty="0" smtClean="0">
                <a:solidFill>
                  <a:schemeClr val="accent6"/>
                </a:solidFill>
              </a:rPr>
              <a:t> coding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51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854" y="2321138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5" y="189344"/>
                </a:moveTo>
                <a:lnTo>
                  <a:pt x="371912" y="239674"/>
                </a:lnTo>
                <a:lnTo>
                  <a:pt x="352825" y="284900"/>
                </a:lnTo>
                <a:lnTo>
                  <a:pt x="323219" y="323219"/>
                </a:lnTo>
                <a:lnTo>
                  <a:pt x="284900" y="352825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5"/>
                </a:lnTo>
                <a:lnTo>
                  <a:pt x="55457" y="323219"/>
                </a:lnTo>
                <a:lnTo>
                  <a:pt x="25851" y="284900"/>
                </a:lnTo>
                <a:lnTo>
                  <a:pt x="6763" y="239674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1"/>
                </a:lnTo>
                <a:lnTo>
                  <a:pt x="323219" y="55457"/>
                </a:lnTo>
                <a:lnTo>
                  <a:pt x="352825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4374469" y="2306799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75" y="189331"/>
                </a:moveTo>
                <a:lnTo>
                  <a:pt x="371912" y="239666"/>
                </a:lnTo>
                <a:lnTo>
                  <a:pt x="352824" y="284897"/>
                </a:lnTo>
                <a:lnTo>
                  <a:pt x="323218" y="323218"/>
                </a:lnTo>
                <a:lnTo>
                  <a:pt x="284897" y="352824"/>
                </a:lnTo>
                <a:lnTo>
                  <a:pt x="239666" y="371912"/>
                </a:lnTo>
                <a:lnTo>
                  <a:pt x="189331" y="378675"/>
                </a:lnTo>
                <a:lnTo>
                  <a:pt x="138997" y="371912"/>
                </a:lnTo>
                <a:lnTo>
                  <a:pt x="93769" y="352824"/>
                </a:lnTo>
                <a:lnTo>
                  <a:pt x="55451" y="323218"/>
                </a:lnTo>
                <a:lnTo>
                  <a:pt x="25847" y="284897"/>
                </a:lnTo>
                <a:lnTo>
                  <a:pt x="6762" y="239666"/>
                </a:lnTo>
                <a:lnTo>
                  <a:pt x="0" y="189331"/>
                </a:lnTo>
                <a:lnTo>
                  <a:pt x="6762" y="139001"/>
                </a:lnTo>
                <a:lnTo>
                  <a:pt x="25847" y="93774"/>
                </a:lnTo>
                <a:lnTo>
                  <a:pt x="55451" y="55456"/>
                </a:lnTo>
                <a:lnTo>
                  <a:pt x="93769" y="25850"/>
                </a:lnTo>
                <a:lnTo>
                  <a:pt x="138997" y="6763"/>
                </a:lnTo>
                <a:lnTo>
                  <a:pt x="189331" y="0"/>
                </a:lnTo>
                <a:lnTo>
                  <a:pt x="239666" y="6763"/>
                </a:lnTo>
                <a:lnTo>
                  <a:pt x="284897" y="25850"/>
                </a:lnTo>
                <a:lnTo>
                  <a:pt x="323218" y="55456"/>
                </a:lnTo>
                <a:lnTo>
                  <a:pt x="352824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4374469" y="3576248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75" y="189344"/>
                </a:moveTo>
                <a:lnTo>
                  <a:pt x="371912" y="239679"/>
                </a:lnTo>
                <a:lnTo>
                  <a:pt x="352824" y="284909"/>
                </a:lnTo>
                <a:lnTo>
                  <a:pt x="323218" y="323230"/>
                </a:lnTo>
                <a:lnTo>
                  <a:pt x="284897" y="352837"/>
                </a:lnTo>
                <a:lnTo>
                  <a:pt x="239666" y="371925"/>
                </a:lnTo>
                <a:lnTo>
                  <a:pt x="189331" y="378688"/>
                </a:lnTo>
                <a:lnTo>
                  <a:pt x="138997" y="371925"/>
                </a:lnTo>
                <a:lnTo>
                  <a:pt x="93769" y="352837"/>
                </a:lnTo>
                <a:lnTo>
                  <a:pt x="55451" y="323230"/>
                </a:lnTo>
                <a:lnTo>
                  <a:pt x="25847" y="284909"/>
                </a:lnTo>
                <a:lnTo>
                  <a:pt x="6762" y="239679"/>
                </a:lnTo>
                <a:lnTo>
                  <a:pt x="0" y="189344"/>
                </a:lnTo>
                <a:lnTo>
                  <a:pt x="6762" y="139009"/>
                </a:lnTo>
                <a:lnTo>
                  <a:pt x="25847" y="93778"/>
                </a:lnTo>
                <a:lnTo>
                  <a:pt x="55451" y="55457"/>
                </a:lnTo>
                <a:lnTo>
                  <a:pt x="93769" y="25851"/>
                </a:lnTo>
                <a:lnTo>
                  <a:pt x="138997" y="6763"/>
                </a:lnTo>
                <a:lnTo>
                  <a:pt x="189331" y="0"/>
                </a:lnTo>
                <a:lnTo>
                  <a:pt x="239666" y="6763"/>
                </a:lnTo>
                <a:lnTo>
                  <a:pt x="284897" y="25851"/>
                </a:lnTo>
                <a:lnTo>
                  <a:pt x="323218" y="55457"/>
                </a:lnTo>
                <a:lnTo>
                  <a:pt x="352824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5154306" y="3540875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75" y="189331"/>
                </a:moveTo>
                <a:lnTo>
                  <a:pt x="371912" y="239666"/>
                </a:lnTo>
                <a:lnTo>
                  <a:pt x="352825" y="284897"/>
                </a:lnTo>
                <a:lnTo>
                  <a:pt x="323219" y="323218"/>
                </a:lnTo>
                <a:lnTo>
                  <a:pt x="284900" y="352824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1" y="93774"/>
                </a:lnTo>
                <a:lnTo>
                  <a:pt x="55457" y="55456"/>
                </a:lnTo>
                <a:lnTo>
                  <a:pt x="93778" y="25850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0"/>
                </a:lnTo>
                <a:lnTo>
                  <a:pt x="323219" y="55456"/>
                </a:lnTo>
                <a:lnTo>
                  <a:pt x="352825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3160949" y="4296806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5">
                <a:moveTo>
                  <a:pt x="378675" y="189344"/>
                </a:moveTo>
                <a:lnTo>
                  <a:pt x="371912" y="239674"/>
                </a:lnTo>
                <a:lnTo>
                  <a:pt x="352825" y="284900"/>
                </a:lnTo>
                <a:lnTo>
                  <a:pt x="323219" y="323219"/>
                </a:lnTo>
                <a:lnTo>
                  <a:pt x="284900" y="352825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5"/>
                </a:lnTo>
                <a:lnTo>
                  <a:pt x="55457" y="323219"/>
                </a:lnTo>
                <a:lnTo>
                  <a:pt x="25851" y="284900"/>
                </a:lnTo>
                <a:lnTo>
                  <a:pt x="6763" y="239674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1"/>
                </a:lnTo>
                <a:lnTo>
                  <a:pt x="323219" y="55457"/>
                </a:lnTo>
                <a:lnTo>
                  <a:pt x="352825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4375898" y="4262377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75" y="189344"/>
                </a:moveTo>
                <a:lnTo>
                  <a:pt x="371912" y="239679"/>
                </a:lnTo>
                <a:lnTo>
                  <a:pt x="352825" y="284909"/>
                </a:lnTo>
                <a:lnTo>
                  <a:pt x="323219" y="323230"/>
                </a:lnTo>
                <a:lnTo>
                  <a:pt x="284900" y="352837"/>
                </a:lnTo>
                <a:lnTo>
                  <a:pt x="239674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1"/>
                </a:lnTo>
                <a:lnTo>
                  <a:pt x="323219" y="55457"/>
                </a:lnTo>
                <a:lnTo>
                  <a:pt x="352825" y="93778"/>
                </a:lnTo>
                <a:lnTo>
                  <a:pt x="371912" y="139009"/>
                </a:lnTo>
                <a:lnTo>
                  <a:pt x="378675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/>
          <p:nvPr/>
        </p:nvSpPr>
        <p:spPr>
          <a:xfrm>
            <a:off x="2438004" y="2306799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8" y="189331"/>
                </a:moveTo>
                <a:lnTo>
                  <a:pt x="371914" y="239666"/>
                </a:lnTo>
                <a:lnTo>
                  <a:pt x="352827" y="284897"/>
                </a:lnTo>
                <a:lnTo>
                  <a:pt x="323221" y="323218"/>
                </a:lnTo>
                <a:lnTo>
                  <a:pt x="284901" y="352824"/>
                </a:lnTo>
                <a:lnTo>
                  <a:pt x="239672" y="371912"/>
                </a:lnTo>
                <a:lnTo>
                  <a:pt x="189339" y="378675"/>
                </a:lnTo>
                <a:lnTo>
                  <a:pt x="139006" y="371912"/>
                </a:lnTo>
                <a:lnTo>
                  <a:pt x="93777" y="352824"/>
                </a:lnTo>
                <a:lnTo>
                  <a:pt x="55457" y="323218"/>
                </a:lnTo>
                <a:lnTo>
                  <a:pt x="25850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0" y="93774"/>
                </a:lnTo>
                <a:lnTo>
                  <a:pt x="55457" y="55456"/>
                </a:lnTo>
                <a:lnTo>
                  <a:pt x="93777" y="25850"/>
                </a:lnTo>
                <a:lnTo>
                  <a:pt x="139006" y="6763"/>
                </a:lnTo>
                <a:lnTo>
                  <a:pt x="189339" y="0"/>
                </a:lnTo>
                <a:lnTo>
                  <a:pt x="239672" y="6763"/>
                </a:lnTo>
                <a:lnTo>
                  <a:pt x="284901" y="25850"/>
                </a:lnTo>
                <a:lnTo>
                  <a:pt x="323221" y="55456"/>
                </a:lnTo>
                <a:lnTo>
                  <a:pt x="352827" y="93774"/>
                </a:lnTo>
                <a:lnTo>
                  <a:pt x="371914" y="139001"/>
                </a:lnTo>
                <a:lnTo>
                  <a:pt x="37867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9" name="object 9"/>
          <p:cNvSpPr/>
          <p:nvPr/>
        </p:nvSpPr>
        <p:spPr>
          <a:xfrm>
            <a:off x="2402143" y="3526051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8" y="189331"/>
                </a:moveTo>
                <a:lnTo>
                  <a:pt x="371914" y="239666"/>
                </a:lnTo>
                <a:lnTo>
                  <a:pt x="352827" y="284897"/>
                </a:lnTo>
                <a:lnTo>
                  <a:pt x="323221" y="323218"/>
                </a:lnTo>
                <a:lnTo>
                  <a:pt x="284901" y="352824"/>
                </a:lnTo>
                <a:lnTo>
                  <a:pt x="239672" y="371912"/>
                </a:lnTo>
                <a:lnTo>
                  <a:pt x="189339" y="378675"/>
                </a:lnTo>
                <a:lnTo>
                  <a:pt x="139006" y="371912"/>
                </a:lnTo>
                <a:lnTo>
                  <a:pt x="93777" y="352824"/>
                </a:lnTo>
                <a:lnTo>
                  <a:pt x="55457" y="323218"/>
                </a:lnTo>
                <a:lnTo>
                  <a:pt x="25850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0" y="93774"/>
                </a:lnTo>
                <a:lnTo>
                  <a:pt x="55457" y="55456"/>
                </a:lnTo>
                <a:lnTo>
                  <a:pt x="93777" y="25850"/>
                </a:lnTo>
                <a:lnTo>
                  <a:pt x="139006" y="6763"/>
                </a:lnTo>
                <a:lnTo>
                  <a:pt x="189339" y="0"/>
                </a:lnTo>
                <a:lnTo>
                  <a:pt x="239672" y="6763"/>
                </a:lnTo>
                <a:lnTo>
                  <a:pt x="284901" y="25850"/>
                </a:lnTo>
                <a:lnTo>
                  <a:pt x="323221" y="55456"/>
                </a:lnTo>
                <a:lnTo>
                  <a:pt x="352827" y="93774"/>
                </a:lnTo>
                <a:lnTo>
                  <a:pt x="371914" y="139001"/>
                </a:lnTo>
                <a:lnTo>
                  <a:pt x="37867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0" name="object 10"/>
          <p:cNvSpPr/>
          <p:nvPr/>
        </p:nvSpPr>
        <p:spPr>
          <a:xfrm>
            <a:off x="3155217" y="3526051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75" y="189331"/>
                </a:moveTo>
                <a:lnTo>
                  <a:pt x="371912" y="239666"/>
                </a:lnTo>
                <a:lnTo>
                  <a:pt x="352824" y="284897"/>
                </a:lnTo>
                <a:lnTo>
                  <a:pt x="323218" y="323218"/>
                </a:lnTo>
                <a:lnTo>
                  <a:pt x="284897" y="352824"/>
                </a:lnTo>
                <a:lnTo>
                  <a:pt x="239666" y="371912"/>
                </a:lnTo>
                <a:lnTo>
                  <a:pt x="189331" y="378675"/>
                </a:lnTo>
                <a:lnTo>
                  <a:pt x="139001" y="371912"/>
                </a:lnTo>
                <a:lnTo>
                  <a:pt x="93774" y="352824"/>
                </a:lnTo>
                <a:lnTo>
                  <a:pt x="55456" y="323218"/>
                </a:lnTo>
                <a:lnTo>
                  <a:pt x="25850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0" y="93774"/>
                </a:lnTo>
                <a:lnTo>
                  <a:pt x="55456" y="55456"/>
                </a:lnTo>
                <a:lnTo>
                  <a:pt x="93774" y="25850"/>
                </a:lnTo>
                <a:lnTo>
                  <a:pt x="139001" y="6763"/>
                </a:lnTo>
                <a:lnTo>
                  <a:pt x="189331" y="0"/>
                </a:lnTo>
                <a:lnTo>
                  <a:pt x="239666" y="6763"/>
                </a:lnTo>
                <a:lnTo>
                  <a:pt x="284897" y="25850"/>
                </a:lnTo>
                <a:lnTo>
                  <a:pt x="323218" y="55456"/>
                </a:lnTo>
                <a:lnTo>
                  <a:pt x="352824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/>
          <p:nvPr/>
        </p:nvSpPr>
        <p:spPr>
          <a:xfrm>
            <a:off x="5163390" y="2306799"/>
            <a:ext cx="258474" cy="258474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75" y="189331"/>
                </a:moveTo>
                <a:lnTo>
                  <a:pt x="371912" y="239666"/>
                </a:lnTo>
                <a:lnTo>
                  <a:pt x="352825" y="284897"/>
                </a:lnTo>
                <a:lnTo>
                  <a:pt x="323219" y="323218"/>
                </a:lnTo>
                <a:lnTo>
                  <a:pt x="284900" y="352824"/>
                </a:lnTo>
                <a:lnTo>
                  <a:pt x="239674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1" y="93774"/>
                </a:lnTo>
                <a:lnTo>
                  <a:pt x="55457" y="55456"/>
                </a:lnTo>
                <a:lnTo>
                  <a:pt x="93778" y="25850"/>
                </a:lnTo>
                <a:lnTo>
                  <a:pt x="139009" y="6763"/>
                </a:lnTo>
                <a:lnTo>
                  <a:pt x="189344" y="0"/>
                </a:lnTo>
                <a:lnTo>
                  <a:pt x="239674" y="6763"/>
                </a:lnTo>
                <a:lnTo>
                  <a:pt x="284900" y="25850"/>
                </a:lnTo>
                <a:lnTo>
                  <a:pt x="323219" y="55456"/>
                </a:lnTo>
                <a:lnTo>
                  <a:pt x="352825" y="93774"/>
                </a:lnTo>
                <a:lnTo>
                  <a:pt x="371912" y="139001"/>
                </a:lnTo>
                <a:lnTo>
                  <a:pt x="378675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2" name="object 12"/>
          <p:cNvSpPr/>
          <p:nvPr/>
        </p:nvSpPr>
        <p:spPr>
          <a:xfrm>
            <a:off x="2710542" y="2435888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2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/>
          <p:nvPr/>
        </p:nvSpPr>
        <p:spPr>
          <a:xfrm>
            <a:off x="4646996" y="2435888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4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3463611" y="2435888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2638821" y="3655141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3427744" y="3655141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4646996" y="3690998"/>
            <a:ext cx="502227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4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/>
          <p:nvPr/>
        </p:nvSpPr>
        <p:spPr>
          <a:xfrm>
            <a:off x="3427744" y="4408204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9" name="object 19"/>
          <p:cNvSpPr/>
          <p:nvPr/>
        </p:nvSpPr>
        <p:spPr>
          <a:xfrm>
            <a:off x="2172637" y="2220728"/>
            <a:ext cx="210416" cy="150235"/>
          </a:xfrm>
          <a:custGeom>
            <a:avLst/>
            <a:gdLst/>
            <a:ahLst/>
            <a:cxnLst/>
            <a:rect l="l" t="t" r="r" b="b"/>
            <a:pathLst>
              <a:path w="308609" h="220344">
                <a:moveTo>
                  <a:pt x="0" y="0"/>
                </a:moveTo>
                <a:lnTo>
                  <a:pt x="308282" y="22019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2382829" y="2370859"/>
            <a:ext cx="30307" cy="21648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0" y="0"/>
                </a:moveTo>
                <a:lnTo>
                  <a:pt x="43857" y="31325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2358155" y="2347436"/>
            <a:ext cx="54985" cy="45027"/>
          </a:xfrm>
          <a:custGeom>
            <a:avLst/>
            <a:gdLst/>
            <a:ahLst/>
            <a:cxnLst/>
            <a:rect l="l" t="t" r="r" b="b"/>
            <a:pathLst>
              <a:path w="80645" h="66040">
                <a:moveTo>
                  <a:pt x="24541" y="0"/>
                </a:moveTo>
                <a:lnTo>
                  <a:pt x="80645" y="65913"/>
                </a:lnTo>
                <a:lnTo>
                  <a:pt x="0" y="3435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5400069" y="2279056"/>
            <a:ext cx="211715" cy="121227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18"/>
                </a:moveTo>
                <a:lnTo>
                  <a:pt x="31049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/>
          <p:nvPr/>
        </p:nvSpPr>
        <p:spPr>
          <a:xfrm>
            <a:off x="5611770" y="2263643"/>
            <a:ext cx="27276" cy="15586"/>
          </a:xfrm>
          <a:custGeom>
            <a:avLst/>
            <a:gdLst/>
            <a:ahLst/>
            <a:cxnLst/>
            <a:rect l="l" t="t" r="r" b="b"/>
            <a:pathLst>
              <a:path w="40004" h="22859">
                <a:moveTo>
                  <a:pt x="0" y="22606"/>
                </a:moveTo>
                <a:lnTo>
                  <a:pt x="3956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4" name="object 24"/>
          <p:cNvSpPr/>
          <p:nvPr/>
        </p:nvSpPr>
        <p:spPr>
          <a:xfrm>
            <a:off x="5582714" y="2262802"/>
            <a:ext cx="57150" cy="41131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37"/>
                </a:moveTo>
                <a:lnTo>
                  <a:pt x="83451" y="0"/>
                </a:lnTo>
                <a:lnTo>
                  <a:pt x="21043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5" name="object 25"/>
          <p:cNvSpPr/>
          <p:nvPr/>
        </p:nvSpPr>
        <p:spPr>
          <a:xfrm>
            <a:off x="2423659" y="2866211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3" y="152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6" name="object 26"/>
          <p:cNvSpPr/>
          <p:nvPr/>
        </p:nvSpPr>
        <p:spPr>
          <a:xfrm>
            <a:off x="2527414" y="2969964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2" y="44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7" name="object 27"/>
          <p:cNvSpPr/>
          <p:nvPr/>
        </p:nvSpPr>
        <p:spPr>
          <a:xfrm>
            <a:off x="2507334" y="2949884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0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8" name="object 28"/>
          <p:cNvSpPr/>
          <p:nvPr/>
        </p:nvSpPr>
        <p:spPr>
          <a:xfrm>
            <a:off x="5292488" y="2893470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395"/>
                </a:moveTo>
                <a:lnTo>
                  <a:pt x="255598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9" name="object 29"/>
          <p:cNvSpPr/>
          <p:nvPr/>
        </p:nvSpPr>
        <p:spPr>
          <a:xfrm>
            <a:off x="5466760" y="2874479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53"/>
                </a:moveTo>
                <a:lnTo>
                  <a:pt x="4178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0" name="object 30"/>
          <p:cNvSpPr/>
          <p:nvPr/>
        </p:nvSpPr>
        <p:spPr>
          <a:xfrm>
            <a:off x="5441191" y="2872905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62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1" name="object 31"/>
          <p:cNvSpPr/>
          <p:nvPr/>
        </p:nvSpPr>
        <p:spPr>
          <a:xfrm>
            <a:off x="2351937" y="3439979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8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/>
          <p:nvPr/>
        </p:nvSpPr>
        <p:spPr>
          <a:xfrm>
            <a:off x="2455695" y="3543733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62" y="4416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3" name="object 33"/>
          <p:cNvSpPr/>
          <p:nvPr/>
        </p:nvSpPr>
        <p:spPr>
          <a:xfrm>
            <a:off x="2435612" y="3523652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0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4" name="object 34"/>
          <p:cNvSpPr/>
          <p:nvPr/>
        </p:nvSpPr>
        <p:spPr>
          <a:xfrm>
            <a:off x="5328346" y="3467230"/>
            <a:ext cx="174480" cy="11646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8"/>
                </a:moveTo>
                <a:lnTo>
                  <a:pt x="25561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/>
          <p:nvPr/>
        </p:nvSpPr>
        <p:spPr>
          <a:xfrm>
            <a:off x="5502630" y="3448247"/>
            <a:ext cx="28575" cy="1905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41"/>
                </a:moveTo>
                <a:lnTo>
                  <a:pt x="4176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6" name="object 36"/>
          <p:cNvSpPr/>
          <p:nvPr/>
        </p:nvSpPr>
        <p:spPr>
          <a:xfrm>
            <a:off x="5477049" y="3446673"/>
            <a:ext cx="55851" cy="44594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49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7" name="object 37"/>
          <p:cNvSpPr/>
          <p:nvPr/>
        </p:nvSpPr>
        <p:spPr>
          <a:xfrm>
            <a:off x="3069145" y="4228900"/>
            <a:ext cx="139844" cy="13984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0"/>
                </a:moveTo>
                <a:lnTo>
                  <a:pt x="204775" y="204775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8" name="object 38"/>
          <p:cNvSpPr/>
          <p:nvPr/>
        </p:nvSpPr>
        <p:spPr>
          <a:xfrm>
            <a:off x="3208764" y="4368520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9" name="object 39"/>
          <p:cNvSpPr/>
          <p:nvPr/>
        </p:nvSpPr>
        <p:spPr>
          <a:xfrm>
            <a:off x="3188675" y="4348439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64" y="0"/>
                </a:moveTo>
                <a:lnTo>
                  <a:pt x="73647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0" name="object 40"/>
          <p:cNvSpPr/>
          <p:nvPr/>
        </p:nvSpPr>
        <p:spPr>
          <a:xfrm>
            <a:off x="4539424" y="4251380"/>
            <a:ext cx="211715" cy="121227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18"/>
                </a:moveTo>
                <a:lnTo>
                  <a:pt x="31046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1" name="object 41"/>
          <p:cNvSpPr/>
          <p:nvPr/>
        </p:nvSpPr>
        <p:spPr>
          <a:xfrm>
            <a:off x="4751107" y="4235948"/>
            <a:ext cx="27276" cy="15586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22633"/>
                </a:moveTo>
                <a:lnTo>
                  <a:pt x="3960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2" name="object 42"/>
          <p:cNvSpPr/>
          <p:nvPr/>
        </p:nvSpPr>
        <p:spPr>
          <a:xfrm>
            <a:off x="4722070" y="4235118"/>
            <a:ext cx="57150" cy="41131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50"/>
                </a:moveTo>
                <a:lnTo>
                  <a:pt x="83451" y="0"/>
                </a:lnTo>
                <a:lnTo>
                  <a:pt x="21031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3" name="object 43"/>
          <p:cNvSpPr/>
          <p:nvPr/>
        </p:nvSpPr>
        <p:spPr>
          <a:xfrm>
            <a:off x="4360121" y="5014489"/>
            <a:ext cx="138978" cy="111269"/>
          </a:xfrm>
          <a:custGeom>
            <a:avLst/>
            <a:gdLst/>
            <a:ahLst/>
            <a:cxnLst/>
            <a:rect l="l" t="t" r="r" b="b"/>
            <a:pathLst>
              <a:path w="203835" h="163195">
                <a:moveTo>
                  <a:pt x="0" y="162686"/>
                </a:moveTo>
                <a:lnTo>
                  <a:pt x="20336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4" name="object 44"/>
          <p:cNvSpPr/>
          <p:nvPr/>
        </p:nvSpPr>
        <p:spPr>
          <a:xfrm>
            <a:off x="4498779" y="4991536"/>
            <a:ext cx="29008" cy="22947"/>
          </a:xfrm>
          <a:custGeom>
            <a:avLst/>
            <a:gdLst/>
            <a:ahLst/>
            <a:cxnLst/>
            <a:rect l="l" t="t" r="r" b="b"/>
            <a:pathLst>
              <a:path w="42545" h="33654">
                <a:moveTo>
                  <a:pt x="0" y="33663"/>
                </a:moveTo>
                <a:lnTo>
                  <a:pt x="4208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5" name="object 45"/>
          <p:cNvSpPr/>
          <p:nvPr/>
        </p:nvSpPr>
        <p:spPr>
          <a:xfrm>
            <a:off x="4475347" y="4989619"/>
            <a:ext cx="53686" cy="47625"/>
          </a:xfrm>
          <a:custGeom>
            <a:avLst/>
            <a:gdLst/>
            <a:ahLst/>
            <a:cxnLst/>
            <a:rect l="l" t="t" r="r" b="b"/>
            <a:pathLst>
              <a:path w="78739" h="69850">
                <a:moveTo>
                  <a:pt x="0" y="36474"/>
                </a:moveTo>
                <a:lnTo>
                  <a:pt x="78549" y="0"/>
                </a:lnTo>
                <a:lnTo>
                  <a:pt x="26644" y="6943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46"/>
          <p:cNvSpPr/>
          <p:nvPr/>
        </p:nvSpPr>
        <p:spPr>
          <a:xfrm>
            <a:off x="3248449" y="4981973"/>
            <a:ext cx="103909" cy="103909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1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object 47"/>
          <p:cNvSpPr/>
          <p:nvPr/>
        </p:nvSpPr>
        <p:spPr>
          <a:xfrm>
            <a:off x="3352203" y="5085726"/>
            <a:ext cx="30307" cy="30307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8" name="object 48"/>
          <p:cNvSpPr/>
          <p:nvPr/>
        </p:nvSpPr>
        <p:spPr>
          <a:xfrm>
            <a:off x="3332122" y="5065646"/>
            <a:ext cx="50223" cy="50223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9" name="object 49"/>
          <p:cNvSpPr/>
          <p:nvPr/>
        </p:nvSpPr>
        <p:spPr>
          <a:xfrm>
            <a:off x="3427744" y="5125411"/>
            <a:ext cx="932584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0" name="object 50"/>
          <p:cNvSpPr/>
          <p:nvPr/>
        </p:nvSpPr>
        <p:spPr>
          <a:xfrm>
            <a:off x="1993336" y="2651050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6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1" name="object 51"/>
          <p:cNvSpPr/>
          <p:nvPr/>
        </p:nvSpPr>
        <p:spPr>
          <a:xfrm>
            <a:off x="1993336" y="3260675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6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2" name="object 52"/>
          <p:cNvSpPr/>
          <p:nvPr/>
        </p:nvSpPr>
        <p:spPr>
          <a:xfrm>
            <a:off x="1948819" y="3906462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6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3" name="object 53"/>
          <p:cNvSpPr/>
          <p:nvPr/>
        </p:nvSpPr>
        <p:spPr>
          <a:xfrm>
            <a:off x="1993336" y="4659231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6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4" name="object 54"/>
          <p:cNvSpPr/>
          <p:nvPr/>
        </p:nvSpPr>
        <p:spPr>
          <a:xfrm>
            <a:off x="1993336" y="5340572"/>
            <a:ext cx="4805363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6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5" name="object 55"/>
          <p:cNvSpPr/>
          <p:nvPr/>
        </p:nvSpPr>
        <p:spPr>
          <a:xfrm>
            <a:off x="2602960" y="3762721"/>
            <a:ext cx="466292" cy="143741"/>
          </a:xfrm>
          <a:custGeom>
            <a:avLst/>
            <a:gdLst/>
            <a:ahLst/>
            <a:cxnLst/>
            <a:rect l="l" t="t" r="r" b="b"/>
            <a:pathLst>
              <a:path w="683894" h="210820">
                <a:moveTo>
                  <a:pt x="0" y="0"/>
                </a:moveTo>
                <a:lnTo>
                  <a:pt x="683738" y="210375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6" name="object 56"/>
          <p:cNvSpPr txBox="1"/>
          <p:nvPr/>
        </p:nvSpPr>
        <p:spPr>
          <a:xfrm>
            <a:off x="3275647" y="2408032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xfrm>
            <a:off x="9455727" y="4362435"/>
            <a:ext cx="415636" cy="107402"/>
          </a:xfrm>
          <a:prstGeom prst="rect">
            <a:avLst/>
          </a:prstGeom>
        </p:spPr>
        <p:txBody>
          <a:bodyPr vert="horz" wrap="square" lIns="0" tIns="476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6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423176" y="2372171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22575" y="2372171"/>
            <a:ext cx="8442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S</a:t>
            </a:r>
            <a:endParaRPr sz="784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47963" y="2408032"/>
            <a:ext cx="90055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D</a:t>
            </a:r>
            <a:endParaRPr sz="784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86718" y="3591418"/>
            <a:ext cx="8442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S</a:t>
            </a:r>
            <a:endParaRPr sz="78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03924" y="3591418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23176" y="3627279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47997" y="3627279"/>
            <a:ext cx="90055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D</a:t>
            </a:r>
            <a:endParaRPr sz="78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39790" y="4344488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R1</a:t>
            </a:r>
            <a:endParaRPr sz="784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23213" y="4344488"/>
            <a:ext cx="145906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spc="3" dirty="0">
                <a:latin typeface="Arial"/>
                <a:cs typeface="Arial"/>
              </a:rPr>
              <a:t>R2</a:t>
            </a:r>
            <a:endParaRPr sz="78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84681" y="3291543"/>
            <a:ext cx="113693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 </a:t>
            </a:r>
            <a:r>
              <a:rPr sz="886" i="1" spc="7" dirty="0">
                <a:latin typeface="Arial"/>
                <a:cs typeface="Arial"/>
              </a:rPr>
              <a:t>(segment) to</a:t>
            </a:r>
            <a:r>
              <a:rPr sz="886" i="1" spc="-20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D</a:t>
            </a:r>
            <a:endParaRPr sz="88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0391" y="3291543"/>
            <a:ext cx="103173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27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(segment)</a:t>
            </a:r>
            <a:endParaRPr sz="88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94904" y="4080471"/>
            <a:ext cx="92349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37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01883" y="4080471"/>
            <a:ext cx="76979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5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(packet)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43876" y="4833542"/>
            <a:ext cx="70008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Receive</a:t>
            </a:r>
            <a:r>
              <a:rPr sz="886" i="1" spc="-34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0482" y="4833542"/>
            <a:ext cx="54638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Send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3" dirty="0">
                <a:latin typeface="Arial"/>
                <a:cs typeface="Arial"/>
              </a:rPr>
              <a:t>(bit)</a:t>
            </a:r>
            <a:endParaRPr sz="88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34852" y="2108153"/>
            <a:ext cx="70614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to File </a:t>
            </a:r>
            <a:r>
              <a:rPr sz="886" i="1" spc="10" dirty="0">
                <a:latin typeface="Arial"/>
                <a:cs typeface="Arial"/>
              </a:rPr>
              <a:t>F </a:t>
            </a:r>
            <a:r>
              <a:rPr sz="886" i="1" spc="7" dirty="0">
                <a:latin typeface="Arial"/>
                <a:cs typeface="Arial"/>
              </a:rPr>
              <a:t>at</a:t>
            </a:r>
            <a:r>
              <a:rPr sz="886" i="1" spc="-72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D</a:t>
            </a:r>
            <a:endParaRPr sz="886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948819" y="2072293"/>
            <a:ext cx="87846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Copy </a:t>
            </a:r>
            <a:r>
              <a:rPr sz="886" i="1" spc="7" dirty="0">
                <a:latin typeface="Arial"/>
                <a:cs typeface="Arial"/>
              </a:rPr>
              <a:t>File </a:t>
            </a:r>
            <a:r>
              <a:rPr sz="886" i="1" spc="10" dirty="0">
                <a:latin typeface="Arial"/>
                <a:cs typeface="Arial"/>
              </a:rPr>
              <a:t>F </a:t>
            </a:r>
            <a:r>
              <a:rPr sz="886" i="1" spc="7" dirty="0">
                <a:latin typeface="Arial"/>
                <a:cs typeface="Arial"/>
              </a:rPr>
              <a:t>at</a:t>
            </a:r>
            <a:r>
              <a:rPr sz="886" i="1" spc="-75" dirty="0">
                <a:latin typeface="Arial"/>
                <a:cs typeface="Arial"/>
              </a:rPr>
              <a:t> </a:t>
            </a:r>
            <a:r>
              <a:rPr sz="886" i="1" spc="10" dirty="0">
                <a:latin typeface="Arial"/>
                <a:cs typeface="Arial"/>
              </a:rPr>
              <a:t>S</a:t>
            </a:r>
            <a:endParaRPr sz="88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03080" y="2323311"/>
            <a:ext cx="738188" cy="27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User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6344" y="3806574"/>
            <a:ext cx="575830" cy="24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i="1" dirty="0">
                <a:latin typeface="Arial"/>
                <a:cs typeface="Arial"/>
              </a:rPr>
              <a:t>other</a:t>
            </a:r>
            <a:r>
              <a:rPr sz="784" i="1" spc="-34" dirty="0">
                <a:latin typeface="Arial"/>
                <a:cs typeface="Arial"/>
              </a:rPr>
              <a:t> </a:t>
            </a:r>
            <a:r>
              <a:rPr sz="784" i="1" dirty="0">
                <a:latin typeface="Arial"/>
                <a:cs typeface="Arial"/>
              </a:rPr>
              <a:t>paths?</a:t>
            </a:r>
            <a:endParaRPr sz="784">
              <a:latin typeface="Arial"/>
              <a:cs typeface="Arial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8757"/>
              </p:ext>
            </p:extLst>
          </p:nvPr>
        </p:nvGraphicFramePr>
        <p:xfrm>
          <a:off x="2565306" y="2900275"/>
          <a:ext cx="2725388" cy="23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830"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15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6-8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300" i="1" spc="15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800" i="1" spc="10" dirty="0">
                          <a:latin typeface="Arial"/>
                          <a:cs typeface="Arial"/>
                        </a:rPr>
                        <a:t>2-5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4943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480"/>
                        </a:lnSpc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i="1" spc="22" baseline="-19323" dirty="0">
                          <a:latin typeface="Arial"/>
                          <a:cs typeface="Arial"/>
                        </a:rPr>
                        <a:t>1</a:t>
                      </a:r>
                      <a:endParaRPr sz="1200" baseline="-1932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6467219" y="4107957"/>
            <a:ext cx="502227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200"/>
              </a:lnSpc>
            </a:pPr>
            <a:r>
              <a:rPr sz="886" i="1" spc="7" dirty="0">
                <a:latin typeface="Arial"/>
                <a:cs typeface="Arial"/>
              </a:rPr>
              <a:t>Data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Link  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16198" y="4789368"/>
            <a:ext cx="763732" cy="32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029" marR="3464" indent="-107803">
              <a:lnSpc>
                <a:spcPct val="79600"/>
              </a:lnSpc>
            </a:pPr>
            <a:r>
              <a:rPr sz="886" i="1" spc="7" dirty="0">
                <a:latin typeface="Arial"/>
                <a:cs typeface="Arial"/>
              </a:rPr>
              <a:t>Physical</a:t>
            </a:r>
            <a:r>
              <a:rPr sz="886" i="1" spc="-44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Layer  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95502" y="3390747"/>
            <a:ext cx="629949" cy="43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60" marR="3464" indent="-35934">
              <a:lnSpc>
                <a:spcPct val="106200"/>
              </a:lnSpc>
            </a:pPr>
            <a:r>
              <a:rPr sz="886" i="1" spc="7" dirty="0">
                <a:latin typeface="Arial"/>
                <a:cs typeface="Arial"/>
              </a:rPr>
              <a:t>Routing</a:t>
            </a:r>
            <a:r>
              <a:rPr sz="886" i="1" spc="-51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(IP)  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395502" y="2789495"/>
            <a:ext cx="846426" cy="421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Transport</a:t>
            </a:r>
            <a:r>
              <a:rPr sz="886" i="1" spc="-41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(TCP)</a:t>
            </a:r>
            <a:endParaRPr sz="886">
              <a:latin typeface="Arial"/>
              <a:cs typeface="Arial"/>
            </a:endParaRPr>
          </a:p>
          <a:p>
            <a:pPr marL="151963">
              <a:spcBef>
                <a:spcPts val="65"/>
              </a:spcBef>
            </a:pPr>
            <a:r>
              <a:rPr sz="886" i="1" spc="7" dirty="0">
                <a:latin typeface="Arial"/>
                <a:cs typeface="Arial"/>
              </a:rPr>
              <a:t>Interface</a:t>
            </a:r>
            <a:endParaRPr sz="886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84677" y="2681911"/>
            <a:ext cx="166860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7" dirty="0">
                <a:latin typeface="Arial"/>
                <a:cs typeface="Arial"/>
              </a:rPr>
              <a:t>Write (m) to connection</a:t>
            </a:r>
            <a:r>
              <a:rPr sz="886" i="1" spc="-20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queue</a:t>
            </a:r>
            <a:endParaRPr sz="886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27110" y="2681911"/>
            <a:ext cx="50828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10" dirty="0">
                <a:latin typeface="Arial"/>
                <a:cs typeface="Arial"/>
              </a:rPr>
              <a:t>Read</a:t>
            </a:r>
            <a:r>
              <a:rPr sz="886" i="1" spc="-58" dirty="0">
                <a:latin typeface="Arial"/>
                <a:cs typeface="Arial"/>
              </a:rPr>
              <a:t> </a:t>
            </a:r>
            <a:r>
              <a:rPr sz="886" i="1" spc="7" dirty="0">
                <a:latin typeface="Arial"/>
                <a:cs typeface="Arial"/>
              </a:rPr>
              <a:t>(m)</a:t>
            </a:r>
            <a:endParaRPr sz="886">
              <a:latin typeface="Arial"/>
              <a:cs typeface="Arial"/>
            </a:endParaRPr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457200" y="3048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sz="3200" b="0" kern="0" dirty="0" smtClean="0"/>
              <a:t>These are our network abstractions</a:t>
            </a:r>
            <a:endParaRPr lang="en-US" sz="3200" b="0" kern="0" dirty="0"/>
          </a:p>
        </p:txBody>
      </p:sp>
    </p:spTree>
    <p:extLst>
      <p:ext uri="{BB962C8B-B14F-4D97-AF65-F5344CB8AC3E}">
        <p14:creationId xmlns:p14="http://schemas.microsoft.com/office/powerpoint/2010/main" val="1540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8460" y="3908126"/>
            <a:ext cx="3094759" cy="1646526"/>
          </a:xfrm>
          <a:custGeom>
            <a:avLst/>
            <a:gdLst/>
            <a:ahLst/>
            <a:cxnLst/>
            <a:rect l="l" t="t" r="r" b="b"/>
            <a:pathLst>
              <a:path w="4538980" h="2414904">
                <a:moveTo>
                  <a:pt x="0" y="2414358"/>
                </a:moveTo>
                <a:lnTo>
                  <a:pt x="4538586" y="2414358"/>
                </a:lnTo>
                <a:lnTo>
                  <a:pt x="4538586" y="0"/>
                </a:lnTo>
                <a:lnTo>
                  <a:pt x="0" y="0"/>
                </a:lnTo>
                <a:lnTo>
                  <a:pt x="0" y="2414358"/>
                </a:lnTo>
                <a:close/>
              </a:path>
            </a:pathLst>
          </a:custGeom>
          <a:ln w="15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3152775" y="5713270"/>
            <a:ext cx="2838450" cy="1129145"/>
          </a:xfrm>
          <a:custGeom>
            <a:avLst/>
            <a:gdLst/>
            <a:ahLst/>
            <a:cxnLst/>
            <a:rect l="l" t="t" r="r" b="b"/>
            <a:pathLst>
              <a:path w="4163060" h="1656079">
                <a:moveTo>
                  <a:pt x="0" y="1655724"/>
                </a:moveTo>
                <a:lnTo>
                  <a:pt x="4162958" y="1655724"/>
                </a:lnTo>
                <a:lnTo>
                  <a:pt x="4162958" y="0"/>
                </a:lnTo>
                <a:lnTo>
                  <a:pt x="0" y="0"/>
                </a:lnTo>
                <a:lnTo>
                  <a:pt x="0" y="1655724"/>
                </a:lnTo>
                <a:close/>
              </a:path>
            </a:pathLst>
          </a:custGeom>
          <a:ln w="15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 txBox="1"/>
          <p:nvPr/>
        </p:nvSpPr>
        <p:spPr>
          <a:xfrm>
            <a:off x="3318496" y="3906696"/>
            <a:ext cx="2082078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DATA LINK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LAYER: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0828" y="4292888"/>
            <a:ext cx="1953058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Error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Detection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801" y="5034738"/>
            <a:ext cx="1565997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Taking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Turns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304" y="4486415"/>
            <a:ext cx="1845685" cy="626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73">
              <a:lnSpc>
                <a:spcPts val="1722"/>
              </a:lnSpc>
            </a:pPr>
            <a:r>
              <a:rPr sz="1670" spc="14" dirty="0">
                <a:latin typeface="Courier New"/>
                <a:cs typeface="Courier New"/>
              </a:rPr>
              <a:t>Framing</a:t>
            </a:r>
            <a:endParaRPr sz="1670">
              <a:latin typeface="Courier New"/>
              <a:cs typeface="Courier New"/>
            </a:endParaRPr>
          </a:p>
          <a:p>
            <a:pPr marL="8659" marR="3464" indent="21214">
              <a:lnSpc>
                <a:spcPct val="71800"/>
              </a:lnSpc>
              <a:spcBef>
                <a:spcPts val="282"/>
              </a:spcBef>
            </a:pPr>
            <a:r>
              <a:rPr sz="1670" spc="14" dirty="0">
                <a:latin typeface="Courier New"/>
                <a:cs typeface="Courier New"/>
              </a:rPr>
              <a:t>Error</a:t>
            </a:r>
            <a:r>
              <a:rPr sz="1670" spc="-55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Recovery  Flow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Control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9304" y="5249771"/>
            <a:ext cx="2598160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Extending Data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Links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6236" y="5769826"/>
            <a:ext cx="2148753" cy="54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25" marR="207380" indent="-268858">
              <a:lnSpc>
                <a:spcPct val="67600"/>
              </a:lnSpc>
            </a:pPr>
            <a:r>
              <a:rPr sz="1670" spc="14" dirty="0">
                <a:latin typeface="Courier New"/>
                <a:cs typeface="Courier New"/>
              </a:rPr>
              <a:t>PHYSICAL</a:t>
            </a:r>
            <a:r>
              <a:rPr sz="1670" spc="-55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LAYER:  BIT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PIPE</a:t>
            </a:r>
            <a:endParaRPr sz="1670" dirty="0">
              <a:latin typeface="Courier New"/>
              <a:cs typeface="Courier New"/>
            </a:endParaRPr>
          </a:p>
          <a:p>
            <a:pPr marL="332933">
              <a:lnSpc>
                <a:spcPts val="1517"/>
              </a:lnSpc>
            </a:pPr>
            <a:r>
              <a:rPr sz="1670" spc="14" dirty="0">
                <a:latin typeface="Courier New"/>
                <a:cs typeface="Courier New"/>
              </a:rPr>
              <a:t>Clock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Recovery</a:t>
            </a:r>
            <a:endParaRPr sz="167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7963" y="6261207"/>
            <a:ext cx="1557338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70" spc="14" dirty="0">
                <a:latin typeface="Courier New"/>
                <a:cs typeface="Courier New"/>
              </a:rPr>
              <a:t>Multiplexing</a:t>
            </a:r>
            <a:endParaRPr sz="167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2298" y="6541370"/>
            <a:ext cx="654194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70" spc="14" dirty="0">
                <a:latin typeface="Courier New"/>
                <a:cs typeface="Courier New"/>
              </a:rPr>
              <a:t>Media</a:t>
            </a:r>
            <a:endParaRPr sz="167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0628" y="1499790"/>
            <a:ext cx="3019579" cy="951998"/>
          </a:xfrm>
          <a:custGeom>
            <a:avLst/>
            <a:gdLst/>
            <a:ahLst/>
            <a:cxnLst/>
            <a:rect l="l" t="t" r="r" b="b"/>
            <a:pathLst>
              <a:path w="4163060" h="1408430">
                <a:moveTo>
                  <a:pt x="0" y="1408137"/>
                </a:moveTo>
                <a:lnTo>
                  <a:pt x="4162958" y="1408137"/>
                </a:lnTo>
                <a:lnTo>
                  <a:pt x="4162958" y="0"/>
                </a:lnTo>
                <a:lnTo>
                  <a:pt x="0" y="0"/>
                </a:lnTo>
                <a:lnTo>
                  <a:pt x="0" y="1408137"/>
                </a:lnTo>
                <a:close/>
              </a:path>
            </a:pathLst>
          </a:custGeom>
          <a:ln w="15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3" name="object 13"/>
          <p:cNvSpPr txBox="1"/>
          <p:nvPr/>
        </p:nvSpPr>
        <p:spPr>
          <a:xfrm>
            <a:off x="3079874" y="2650193"/>
            <a:ext cx="2838450" cy="1084796"/>
          </a:xfrm>
          <a:prstGeom prst="rect">
            <a:avLst/>
          </a:prstGeom>
          <a:ln w="15768">
            <a:solidFill>
              <a:srgbClr val="000000"/>
            </a:solidFill>
          </a:ln>
        </p:spPr>
        <p:txBody>
          <a:bodyPr vert="horz" wrap="square" lIns="0" tIns="118630" rIns="0" bIns="0" rtlCol="0">
            <a:spAutoFit/>
          </a:bodyPr>
          <a:lstStyle/>
          <a:p>
            <a:pPr marL="467578" marR="677123" indent="-139840">
              <a:lnSpc>
                <a:spcPct val="67600"/>
              </a:lnSpc>
              <a:spcBef>
                <a:spcPts val="934"/>
              </a:spcBef>
            </a:pPr>
            <a:r>
              <a:rPr sz="1670" spc="14" dirty="0">
                <a:latin typeface="Courier New"/>
                <a:cs typeface="Courier New"/>
              </a:rPr>
              <a:t>NETWORK LAYER:  PACKET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SWITCH</a:t>
            </a:r>
            <a:endParaRPr sz="1670">
              <a:latin typeface="Courier New"/>
              <a:cs typeface="Courier New"/>
            </a:endParaRPr>
          </a:p>
          <a:p>
            <a:pPr marL="661103">
              <a:lnSpc>
                <a:spcPts val="1275"/>
              </a:lnSpc>
            </a:pPr>
            <a:r>
              <a:rPr sz="1670" spc="14" dirty="0">
                <a:latin typeface="Courier New"/>
                <a:cs typeface="Courier New"/>
              </a:rPr>
              <a:t>Addressing</a:t>
            </a:r>
            <a:endParaRPr sz="1670">
              <a:latin typeface="Courier New"/>
              <a:cs typeface="Courier New"/>
            </a:endParaRPr>
          </a:p>
          <a:p>
            <a:pPr marL="671927" marR="859825" indent="-10824">
              <a:lnSpc>
                <a:spcPts val="1691"/>
              </a:lnSpc>
              <a:spcBef>
                <a:spcPts val="78"/>
              </a:spcBef>
            </a:pPr>
            <a:r>
              <a:rPr sz="1670" spc="14" dirty="0">
                <a:latin typeface="Courier New"/>
                <a:cs typeface="Courier New"/>
              </a:rPr>
              <a:t>Routing  Forwarding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3761" y="1552129"/>
            <a:ext cx="2082078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TRANSPORT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LAYER: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0524" y="4132476"/>
            <a:ext cx="2082078" cy="25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70" spc="14" dirty="0">
                <a:latin typeface="Courier New"/>
                <a:cs typeface="Courier New"/>
              </a:rPr>
              <a:t>1−HOP FRAME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PIPE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2048" y="1734903"/>
            <a:ext cx="2598160" cy="634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1718"/>
              </a:lnSpc>
            </a:pPr>
            <a:r>
              <a:rPr sz="1670" spc="14" dirty="0">
                <a:latin typeface="Courier New"/>
                <a:cs typeface="Courier New"/>
              </a:rPr>
              <a:t>MULTIHOP PACKET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PIPE</a:t>
            </a:r>
            <a:endParaRPr sz="1670">
              <a:latin typeface="Courier New"/>
              <a:cs typeface="Courier New"/>
            </a:endParaRPr>
          </a:p>
          <a:p>
            <a:pPr marL="223399" marR="46325">
              <a:lnSpc>
                <a:spcPct val="76000"/>
              </a:lnSpc>
              <a:spcBef>
                <a:spcPts val="194"/>
              </a:spcBef>
            </a:pPr>
            <a:r>
              <a:rPr sz="1670" spc="14" dirty="0">
                <a:latin typeface="Courier New"/>
                <a:cs typeface="Courier New"/>
              </a:rPr>
              <a:t>Same as Data Link  Congestion</a:t>
            </a:r>
            <a:r>
              <a:rPr sz="1670" spc="-58" dirty="0">
                <a:latin typeface="Courier New"/>
                <a:cs typeface="Courier New"/>
              </a:rPr>
              <a:t> </a:t>
            </a:r>
            <a:r>
              <a:rPr sz="1670" spc="14" dirty="0">
                <a:latin typeface="Courier New"/>
                <a:cs typeface="Courier New"/>
              </a:rPr>
              <a:t>Control</a:t>
            </a:r>
            <a:endParaRPr sz="167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6420" y="6643257"/>
            <a:ext cx="102177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4"/>
              </a:lnSpc>
            </a:pPr>
            <a:r>
              <a:rPr sz="716" spc="-10" dirty="0">
                <a:latin typeface="Times New Roman"/>
                <a:cs typeface="Times New Roman"/>
              </a:rPr>
              <a:t>13</a:t>
            </a:r>
            <a:endParaRPr sz="716">
              <a:latin typeface="Times New Roman"/>
              <a:cs typeface="Times New Roman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04800" y="15240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eaLnBrk="1" hangingPunct="1"/>
            <a:r>
              <a:rPr lang="en-US" sz="3600" b="0" kern="0" dirty="0" smtClean="0"/>
              <a:t>Mechanisms within each abstraction</a:t>
            </a:r>
            <a:endParaRPr lang="en-US" sz="3600" b="0" kern="0" dirty="0"/>
          </a:p>
        </p:txBody>
      </p:sp>
    </p:spTree>
    <p:extLst>
      <p:ext uri="{BB962C8B-B14F-4D97-AF65-F5344CB8AC3E}">
        <p14:creationId xmlns:p14="http://schemas.microsoft.com/office/powerpoint/2010/main" val="24211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507" y="2107230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19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2675569" y="3216712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2675569" y="4372801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2675569" y="5500917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 txBox="1"/>
          <p:nvPr/>
        </p:nvSpPr>
        <p:spPr>
          <a:xfrm>
            <a:off x="2754554" y="2420851"/>
            <a:ext cx="40698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HATS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1951" y="2625963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BOSTON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152" y="3670173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EXPORT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6152" y="4416038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BOSTON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0688" y="4621151"/>
            <a:ext cx="40698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POST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085" y="4826265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OFFICE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0353" y="5478896"/>
            <a:ext cx="50409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VARIG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4890" y="5628069"/>
            <a:ext cx="310361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AIR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6150" y="3241301"/>
            <a:ext cx="6007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/>
            <a:r>
              <a:rPr sz="1125" dirty="0">
                <a:latin typeface="Courier New"/>
                <a:cs typeface="Courier New"/>
              </a:rPr>
              <a:t>BIGWIG  IMPORT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38913" y="4363473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3876705" y="5491798"/>
            <a:ext cx="840317" cy="839201"/>
          </a:xfrm>
          <a:custGeom>
            <a:avLst/>
            <a:gdLst/>
            <a:ahLst/>
            <a:cxnLst/>
            <a:rect l="l" t="t" r="r" b="b"/>
            <a:pathLst>
              <a:path w="1093470" h="944879">
                <a:moveTo>
                  <a:pt x="0" y="944534"/>
                </a:moveTo>
                <a:lnTo>
                  <a:pt x="1092865" y="944534"/>
                </a:lnTo>
                <a:lnTo>
                  <a:pt x="1092865" y="0"/>
                </a:lnTo>
                <a:lnTo>
                  <a:pt x="0" y="0"/>
                </a:lnTo>
                <a:lnTo>
                  <a:pt x="0" y="94453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 txBox="1"/>
          <p:nvPr/>
        </p:nvSpPr>
        <p:spPr>
          <a:xfrm>
            <a:off x="4134022" y="4611830"/>
            <a:ext cx="40698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POST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1417" y="4816944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OFFICE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052" y="2088584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19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0" name="object 20"/>
          <p:cNvSpPr/>
          <p:nvPr/>
        </p:nvSpPr>
        <p:spPr>
          <a:xfrm>
            <a:off x="5386114" y="3198055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5386114" y="4354145"/>
            <a:ext cx="581195" cy="830176"/>
          </a:xfrm>
          <a:custGeom>
            <a:avLst/>
            <a:gdLst/>
            <a:ahLst/>
            <a:cxnLst/>
            <a:rect l="l" t="t" r="r" b="b"/>
            <a:pathLst>
              <a:path w="756285" h="934720">
                <a:moveTo>
                  <a:pt x="0" y="934266"/>
                </a:moveTo>
                <a:lnTo>
                  <a:pt x="755811" y="934266"/>
                </a:lnTo>
                <a:lnTo>
                  <a:pt x="755811" y="0"/>
                </a:lnTo>
                <a:lnTo>
                  <a:pt x="0" y="0"/>
                </a:lnTo>
                <a:lnTo>
                  <a:pt x="0" y="93426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/>
          <p:nvPr/>
        </p:nvSpPr>
        <p:spPr>
          <a:xfrm>
            <a:off x="5240918" y="5491583"/>
            <a:ext cx="910587" cy="839201"/>
          </a:xfrm>
          <a:custGeom>
            <a:avLst/>
            <a:gdLst/>
            <a:ahLst/>
            <a:cxnLst/>
            <a:rect l="l" t="t" r="r" b="b"/>
            <a:pathLst>
              <a:path w="1184910" h="944879">
                <a:moveTo>
                  <a:pt x="0" y="944534"/>
                </a:moveTo>
                <a:lnTo>
                  <a:pt x="1184786" y="944534"/>
                </a:lnTo>
                <a:lnTo>
                  <a:pt x="1184786" y="0"/>
                </a:lnTo>
                <a:lnTo>
                  <a:pt x="0" y="0"/>
                </a:lnTo>
                <a:lnTo>
                  <a:pt x="0" y="94453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3" name="object 23"/>
          <p:cNvSpPr txBox="1"/>
          <p:nvPr/>
        </p:nvSpPr>
        <p:spPr>
          <a:xfrm>
            <a:off x="5416690" y="3222648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BIGWIG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1227" y="4602502"/>
            <a:ext cx="40698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POST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8623" y="4807616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OFFICE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2489" y="2178446"/>
            <a:ext cx="60071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HAZELS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8288" y="2402206"/>
            <a:ext cx="697336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MOROCCO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8288" y="3446417"/>
            <a:ext cx="697336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MOROCCO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0222" y="4397394"/>
            <a:ext cx="697336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MOROCCO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8226" y="4388071"/>
            <a:ext cx="310361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RIO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45458" y="5510237"/>
            <a:ext cx="0" cy="848789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2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2" name="object 32"/>
          <p:cNvSpPr txBox="1"/>
          <p:nvPr/>
        </p:nvSpPr>
        <p:spPr>
          <a:xfrm>
            <a:off x="5182750" y="5525510"/>
            <a:ext cx="988178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CASABLANCA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79554" y="5735962"/>
            <a:ext cx="71344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46" marR="3464" indent="-14720">
              <a:lnSpc>
                <a:spcPts val="1295"/>
              </a:lnSpc>
            </a:pPr>
            <a:r>
              <a:rPr sz="1125" dirty="0">
                <a:latin typeface="Courier New"/>
                <a:cs typeface="Courier New"/>
              </a:rPr>
              <a:t>BALLOON  STATION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72536" y="4773703"/>
            <a:ext cx="758335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5" name="object 35"/>
          <p:cNvSpPr/>
          <p:nvPr/>
        </p:nvSpPr>
        <p:spPr>
          <a:xfrm>
            <a:off x="3272536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104978" y="0"/>
                </a:moveTo>
                <a:lnTo>
                  <a:pt x="0" y="26250"/>
                </a:lnTo>
                <a:lnTo>
                  <a:pt x="104978" y="52489"/>
                </a:lnTo>
                <a:lnTo>
                  <a:pt x="104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6" name="object 36"/>
          <p:cNvSpPr/>
          <p:nvPr/>
        </p:nvSpPr>
        <p:spPr>
          <a:xfrm>
            <a:off x="3272536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104978" y="52489"/>
                </a:moveTo>
                <a:lnTo>
                  <a:pt x="0" y="26250"/>
                </a:lnTo>
                <a:lnTo>
                  <a:pt x="1049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7" name="object 37"/>
          <p:cNvSpPr/>
          <p:nvPr/>
        </p:nvSpPr>
        <p:spPr>
          <a:xfrm>
            <a:off x="3950177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0" y="0"/>
                </a:moveTo>
                <a:lnTo>
                  <a:pt x="0" y="52489"/>
                </a:lnTo>
                <a:lnTo>
                  <a:pt x="104965" y="26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8" name="object 38"/>
          <p:cNvSpPr/>
          <p:nvPr/>
        </p:nvSpPr>
        <p:spPr>
          <a:xfrm>
            <a:off x="3950177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0" y="0"/>
                </a:moveTo>
                <a:lnTo>
                  <a:pt x="104965" y="26250"/>
                </a:lnTo>
                <a:lnTo>
                  <a:pt x="0" y="52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9" name="object 39"/>
          <p:cNvSpPr/>
          <p:nvPr/>
        </p:nvSpPr>
        <p:spPr>
          <a:xfrm>
            <a:off x="4627808" y="4773703"/>
            <a:ext cx="774927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7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0" name="object 40"/>
          <p:cNvSpPr/>
          <p:nvPr/>
        </p:nvSpPr>
        <p:spPr>
          <a:xfrm>
            <a:off x="4627809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104978" y="0"/>
                </a:moveTo>
                <a:lnTo>
                  <a:pt x="0" y="26250"/>
                </a:lnTo>
                <a:lnTo>
                  <a:pt x="104978" y="52489"/>
                </a:lnTo>
                <a:lnTo>
                  <a:pt x="104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1" name="object 41"/>
          <p:cNvSpPr/>
          <p:nvPr/>
        </p:nvSpPr>
        <p:spPr>
          <a:xfrm>
            <a:off x="4627809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104978" y="52489"/>
                </a:moveTo>
                <a:lnTo>
                  <a:pt x="0" y="26250"/>
                </a:lnTo>
                <a:lnTo>
                  <a:pt x="1049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2" name="object 42"/>
          <p:cNvSpPr/>
          <p:nvPr/>
        </p:nvSpPr>
        <p:spPr>
          <a:xfrm>
            <a:off x="5321582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0" y="0"/>
                </a:moveTo>
                <a:lnTo>
                  <a:pt x="0" y="52489"/>
                </a:lnTo>
                <a:lnTo>
                  <a:pt x="104978" y="26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3" name="object 43"/>
          <p:cNvSpPr/>
          <p:nvPr/>
        </p:nvSpPr>
        <p:spPr>
          <a:xfrm>
            <a:off x="5321582" y="4750388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4">
                <a:moveTo>
                  <a:pt x="0" y="0"/>
                </a:moveTo>
                <a:lnTo>
                  <a:pt x="104978" y="26250"/>
                </a:lnTo>
                <a:lnTo>
                  <a:pt x="0" y="52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4" name="object 44"/>
          <p:cNvSpPr/>
          <p:nvPr/>
        </p:nvSpPr>
        <p:spPr>
          <a:xfrm>
            <a:off x="3256403" y="3589640"/>
            <a:ext cx="2121777" cy="0"/>
          </a:xfrm>
          <a:custGeom>
            <a:avLst/>
            <a:gdLst/>
            <a:ahLst/>
            <a:cxnLst/>
            <a:rect l="l" t="t" r="r" b="b"/>
            <a:pathLst>
              <a:path w="2760979">
                <a:moveTo>
                  <a:pt x="0" y="0"/>
                </a:moveTo>
                <a:lnTo>
                  <a:pt x="2760814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5" name="object 45"/>
          <p:cNvSpPr/>
          <p:nvPr/>
        </p:nvSpPr>
        <p:spPr>
          <a:xfrm>
            <a:off x="3256403" y="3566327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104978" y="0"/>
                </a:moveTo>
                <a:lnTo>
                  <a:pt x="0" y="26250"/>
                </a:lnTo>
                <a:lnTo>
                  <a:pt x="104978" y="52489"/>
                </a:lnTo>
                <a:lnTo>
                  <a:pt x="104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6" name="object 46"/>
          <p:cNvSpPr/>
          <p:nvPr/>
        </p:nvSpPr>
        <p:spPr>
          <a:xfrm>
            <a:off x="3256403" y="3566327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104978" y="52489"/>
                </a:moveTo>
                <a:lnTo>
                  <a:pt x="0" y="26250"/>
                </a:lnTo>
                <a:lnTo>
                  <a:pt x="1049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7" name="object 47"/>
          <p:cNvSpPr/>
          <p:nvPr/>
        </p:nvSpPr>
        <p:spPr>
          <a:xfrm>
            <a:off x="5297378" y="3566327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0" y="0"/>
                </a:moveTo>
                <a:lnTo>
                  <a:pt x="0" y="52489"/>
                </a:lnTo>
                <a:lnTo>
                  <a:pt x="104978" y="26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8" name="object 48"/>
          <p:cNvSpPr/>
          <p:nvPr/>
        </p:nvSpPr>
        <p:spPr>
          <a:xfrm>
            <a:off x="5297378" y="3566327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0" y="0"/>
                </a:moveTo>
                <a:lnTo>
                  <a:pt x="104978" y="26250"/>
                </a:lnTo>
                <a:lnTo>
                  <a:pt x="0" y="52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9" name="object 49"/>
          <p:cNvSpPr/>
          <p:nvPr/>
        </p:nvSpPr>
        <p:spPr>
          <a:xfrm>
            <a:off x="3248341" y="2452196"/>
            <a:ext cx="2130072" cy="0"/>
          </a:xfrm>
          <a:custGeom>
            <a:avLst/>
            <a:gdLst/>
            <a:ahLst/>
            <a:cxnLst/>
            <a:rect l="l" t="t" r="r" b="b"/>
            <a:pathLst>
              <a:path w="2771775">
                <a:moveTo>
                  <a:pt x="0" y="0"/>
                </a:moveTo>
                <a:lnTo>
                  <a:pt x="2771305" y="0"/>
                </a:lnTo>
              </a:path>
            </a:pathLst>
          </a:custGeom>
          <a:ln w="28575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0" name="object 50"/>
          <p:cNvSpPr/>
          <p:nvPr/>
        </p:nvSpPr>
        <p:spPr>
          <a:xfrm>
            <a:off x="3248341" y="2428882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104965" y="0"/>
                </a:moveTo>
                <a:lnTo>
                  <a:pt x="0" y="26250"/>
                </a:lnTo>
                <a:lnTo>
                  <a:pt x="104965" y="52489"/>
                </a:lnTo>
                <a:lnTo>
                  <a:pt x="10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1" name="object 51"/>
          <p:cNvSpPr/>
          <p:nvPr/>
        </p:nvSpPr>
        <p:spPr>
          <a:xfrm>
            <a:off x="3248341" y="2428882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104965" y="52489"/>
                </a:moveTo>
                <a:lnTo>
                  <a:pt x="0" y="26250"/>
                </a:lnTo>
                <a:lnTo>
                  <a:pt x="1049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2" name="object 52"/>
          <p:cNvSpPr/>
          <p:nvPr/>
        </p:nvSpPr>
        <p:spPr>
          <a:xfrm>
            <a:off x="5297378" y="2428882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0" y="0"/>
                </a:moveTo>
                <a:lnTo>
                  <a:pt x="0" y="52489"/>
                </a:lnTo>
                <a:lnTo>
                  <a:pt x="104978" y="262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3" name="object 53"/>
          <p:cNvSpPr/>
          <p:nvPr/>
        </p:nvSpPr>
        <p:spPr>
          <a:xfrm>
            <a:off x="5297378" y="2428882"/>
            <a:ext cx="81006" cy="46810"/>
          </a:xfrm>
          <a:custGeom>
            <a:avLst/>
            <a:gdLst/>
            <a:ahLst/>
            <a:cxnLst/>
            <a:rect l="l" t="t" r="r" b="b"/>
            <a:pathLst>
              <a:path w="105410" h="52705">
                <a:moveTo>
                  <a:pt x="0" y="0"/>
                </a:moveTo>
                <a:lnTo>
                  <a:pt x="104978" y="26250"/>
                </a:lnTo>
                <a:lnTo>
                  <a:pt x="0" y="52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4" name="object 54"/>
          <p:cNvSpPr txBox="1"/>
          <p:nvPr/>
        </p:nvSpPr>
        <p:spPr>
          <a:xfrm>
            <a:off x="3875876" y="5516182"/>
            <a:ext cx="899364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VARI</a:t>
            </a:r>
            <a:r>
              <a:rPr sz="1125" spc="55" dirty="0">
                <a:latin typeface="Courier New"/>
                <a:cs typeface="Courier New"/>
              </a:rPr>
              <a:t>G</a:t>
            </a:r>
            <a:r>
              <a:rPr sz="1125" dirty="0">
                <a:latin typeface="Courier New"/>
                <a:cs typeface="Courier New"/>
              </a:rPr>
              <a:t>B.S.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64621" y="5758592"/>
            <a:ext cx="729543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125" dirty="0">
                <a:latin typeface="Courier New"/>
                <a:cs typeface="Courier New"/>
              </a:rPr>
              <a:t>RIO</a:t>
            </a:r>
            <a:r>
              <a:rPr sz="1125" spc="164" dirty="0">
                <a:latin typeface="Courier New"/>
                <a:cs typeface="Courier New"/>
              </a:rPr>
              <a:t> </a:t>
            </a:r>
            <a:r>
              <a:rPr sz="1125" dirty="0">
                <a:latin typeface="Courier New"/>
                <a:cs typeface="Courier New"/>
              </a:rPr>
              <a:t>RIO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72536" y="5824126"/>
            <a:ext cx="605106" cy="96440"/>
          </a:xfrm>
          <a:custGeom>
            <a:avLst/>
            <a:gdLst/>
            <a:ahLst/>
            <a:cxnLst/>
            <a:rect l="l" t="t" r="r" b="b"/>
            <a:pathLst>
              <a:path w="787400" h="108585">
                <a:moveTo>
                  <a:pt x="0" y="87477"/>
                </a:moveTo>
                <a:lnTo>
                  <a:pt x="765" y="87122"/>
                </a:lnTo>
                <a:lnTo>
                  <a:pt x="6124" y="84634"/>
                </a:lnTo>
                <a:lnTo>
                  <a:pt x="20670" y="77881"/>
                </a:lnTo>
                <a:lnTo>
                  <a:pt x="77498" y="51795"/>
                </a:lnTo>
                <a:lnTo>
                  <a:pt x="113728" y="37061"/>
                </a:lnTo>
                <a:lnTo>
                  <a:pt x="157249" y="22521"/>
                </a:lnTo>
                <a:lnTo>
                  <a:pt x="207623" y="10169"/>
                </a:lnTo>
                <a:lnTo>
                  <a:pt x="264411" y="1998"/>
                </a:lnTo>
                <a:lnTo>
                  <a:pt x="327177" y="0"/>
                </a:lnTo>
                <a:lnTo>
                  <a:pt x="377715" y="3459"/>
                </a:lnTo>
                <a:lnTo>
                  <a:pt x="430017" y="10630"/>
                </a:lnTo>
                <a:lnTo>
                  <a:pt x="482728" y="20632"/>
                </a:lnTo>
                <a:lnTo>
                  <a:pt x="534496" y="32581"/>
                </a:lnTo>
                <a:lnTo>
                  <a:pt x="583969" y="45598"/>
                </a:lnTo>
                <a:lnTo>
                  <a:pt x="629792" y="58800"/>
                </a:lnTo>
                <a:lnTo>
                  <a:pt x="670612" y="71305"/>
                </a:lnTo>
                <a:lnTo>
                  <a:pt x="752619" y="97401"/>
                </a:lnTo>
                <a:lnTo>
                  <a:pt x="777032" y="105190"/>
                </a:lnTo>
                <a:lnTo>
                  <a:pt x="786026" y="108060"/>
                </a:lnTo>
                <a:lnTo>
                  <a:pt x="787311" y="108470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7" name="object 57"/>
          <p:cNvSpPr/>
          <p:nvPr/>
        </p:nvSpPr>
        <p:spPr>
          <a:xfrm>
            <a:off x="3257457" y="5834041"/>
            <a:ext cx="102965" cy="76137"/>
          </a:xfrm>
          <a:custGeom>
            <a:avLst/>
            <a:gdLst/>
            <a:ahLst/>
            <a:cxnLst/>
            <a:rect l="l" t="t" r="r" b="b"/>
            <a:pathLst>
              <a:path w="133985" h="85725">
                <a:moveTo>
                  <a:pt x="105714" y="0"/>
                </a:moveTo>
                <a:lnTo>
                  <a:pt x="0" y="85432"/>
                </a:lnTo>
                <a:lnTo>
                  <a:pt x="133477" y="59804"/>
                </a:lnTo>
                <a:lnTo>
                  <a:pt x="105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8" name="object 58"/>
          <p:cNvSpPr/>
          <p:nvPr/>
        </p:nvSpPr>
        <p:spPr>
          <a:xfrm>
            <a:off x="3272536" y="5841417"/>
            <a:ext cx="81983" cy="60910"/>
          </a:xfrm>
          <a:custGeom>
            <a:avLst/>
            <a:gdLst/>
            <a:ahLst/>
            <a:cxnLst/>
            <a:rect l="l" t="t" r="r" b="b"/>
            <a:pathLst>
              <a:path w="106680" h="68579">
                <a:moveTo>
                  <a:pt x="106260" y="47599"/>
                </a:moveTo>
                <a:lnTo>
                  <a:pt x="0" y="68008"/>
                </a:lnTo>
                <a:lnTo>
                  <a:pt x="84162" y="0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9" name="object 59"/>
          <p:cNvSpPr/>
          <p:nvPr/>
        </p:nvSpPr>
        <p:spPr>
          <a:xfrm>
            <a:off x="3789170" y="5862814"/>
            <a:ext cx="104429" cy="63730"/>
          </a:xfrm>
          <a:custGeom>
            <a:avLst/>
            <a:gdLst/>
            <a:ahLst/>
            <a:cxnLst/>
            <a:rect l="l" t="t" r="r" b="b"/>
            <a:pathLst>
              <a:path w="135889" h="71754">
                <a:moveTo>
                  <a:pt x="20053" y="0"/>
                </a:moveTo>
                <a:lnTo>
                  <a:pt x="0" y="62801"/>
                </a:lnTo>
                <a:lnTo>
                  <a:pt x="135648" y="71488"/>
                </a:lnTo>
                <a:lnTo>
                  <a:pt x="20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0" name="object 60"/>
          <p:cNvSpPr/>
          <p:nvPr/>
        </p:nvSpPr>
        <p:spPr>
          <a:xfrm>
            <a:off x="3794586" y="5869910"/>
            <a:ext cx="83446" cy="50758"/>
          </a:xfrm>
          <a:custGeom>
            <a:avLst/>
            <a:gdLst/>
            <a:ahLst/>
            <a:cxnLst/>
            <a:rect l="l" t="t" r="r" b="b"/>
            <a:pathLst>
              <a:path w="108585" h="57150">
                <a:moveTo>
                  <a:pt x="15963" y="0"/>
                </a:moveTo>
                <a:lnTo>
                  <a:pt x="107988" y="56921"/>
                </a:lnTo>
                <a:lnTo>
                  <a:pt x="0" y="50012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1" name="object 61"/>
          <p:cNvSpPr/>
          <p:nvPr/>
        </p:nvSpPr>
        <p:spPr>
          <a:xfrm>
            <a:off x="4732687" y="5817911"/>
            <a:ext cx="500189" cy="84033"/>
          </a:xfrm>
          <a:custGeom>
            <a:avLst/>
            <a:gdLst/>
            <a:ahLst/>
            <a:cxnLst/>
            <a:rect l="l" t="t" r="r" b="b"/>
            <a:pathLst>
              <a:path w="650875" h="94614">
                <a:moveTo>
                  <a:pt x="0" y="94475"/>
                </a:moveTo>
                <a:lnTo>
                  <a:pt x="656" y="94119"/>
                </a:lnTo>
                <a:lnTo>
                  <a:pt x="5248" y="91632"/>
                </a:lnTo>
                <a:lnTo>
                  <a:pt x="17712" y="84879"/>
                </a:lnTo>
                <a:lnTo>
                  <a:pt x="72077" y="55870"/>
                </a:lnTo>
                <a:lnTo>
                  <a:pt x="111408" y="37660"/>
                </a:lnTo>
                <a:lnTo>
                  <a:pt x="159137" y="20206"/>
                </a:lnTo>
                <a:lnTo>
                  <a:pt x="214424" y="6617"/>
                </a:lnTo>
                <a:lnTo>
                  <a:pt x="276428" y="0"/>
                </a:lnTo>
                <a:lnTo>
                  <a:pt x="332283" y="1463"/>
                </a:lnTo>
                <a:lnTo>
                  <a:pt x="389695" y="8225"/>
                </a:lnTo>
                <a:lnTo>
                  <a:pt x="446135" y="18584"/>
                </a:lnTo>
                <a:lnTo>
                  <a:pt x="499076" y="30839"/>
                </a:lnTo>
                <a:lnTo>
                  <a:pt x="545990" y="43287"/>
                </a:lnTo>
                <a:lnTo>
                  <a:pt x="584352" y="54229"/>
                </a:lnTo>
                <a:lnTo>
                  <a:pt x="622788" y="65359"/>
                </a:lnTo>
                <a:lnTo>
                  <a:pt x="642526" y="71075"/>
                </a:lnTo>
                <a:lnTo>
                  <a:pt x="649798" y="73181"/>
                </a:lnTo>
                <a:lnTo>
                  <a:pt x="650836" y="73482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2" name="object 62"/>
          <p:cNvSpPr/>
          <p:nvPr/>
        </p:nvSpPr>
        <p:spPr>
          <a:xfrm>
            <a:off x="4718057" y="5829450"/>
            <a:ext cx="101502" cy="81777"/>
          </a:xfrm>
          <a:custGeom>
            <a:avLst/>
            <a:gdLst/>
            <a:ahLst/>
            <a:cxnLst/>
            <a:rect l="l" t="t" r="r" b="b"/>
            <a:pathLst>
              <a:path w="132079" h="92075">
                <a:moveTo>
                  <a:pt x="100253" y="0"/>
                </a:moveTo>
                <a:lnTo>
                  <a:pt x="0" y="91795"/>
                </a:lnTo>
                <a:lnTo>
                  <a:pt x="131648" y="57975"/>
                </a:lnTo>
                <a:lnTo>
                  <a:pt x="100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3" name="object 63"/>
          <p:cNvSpPr/>
          <p:nvPr/>
        </p:nvSpPr>
        <p:spPr>
          <a:xfrm>
            <a:off x="4732687" y="5836916"/>
            <a:ext cx="81006" cy="65422"/>
          </a:xfrm>
          <a:custGeom>
            <a:avLst/>
            <a:gdLst/>
            <a:ahLst/>
            <a:cxnLst/>
            <a:rect l="l" t="t" r="r" b="b"/>
            <a:pathLst>
              <a:path w="105410" h="73660">
                <a:moveTo>
                  <a:pt x="104800" y="46151"/>
                </a:moveTo>
                <a:lnTo>
                  <a:pt x="0" y="73075"/>
                </a:lnTo>
                <a:lnTo>
                  <a:pt x="79794" y="0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4" name="object 64"/>
          <p:cNvSpPr/>
          <p:nvPr/>
        </p:nvSpPr>
        <p:spPr>
          <a:xfrm>
            <a:off x="5144433" y="5827825"/>
            <a:ext cx="104429" cy="60910"/>
          </a:xfrm>
          <a:custGeom>
            <a:avLst/>
            <a:gdLst/>
            <a:ahLst/>
            <a:cxnLst/>
            <a:rect l="l" t="t" r="r" b="b"/>
            <a:pathLst>
              <a:path w="135889" h="68579">
                <a:moveTo>
                  <a:pt x="18338" y="0"/>
                </a:moveTo>
                <a:lnTo>
                  <a:pt x="0" y="63334"/>
                </a:lnTo>
                <a:lnTo>
                  <a:pt x="135826" y="68338"/>
                </a:lnTo>
                <a:lnTo>
                  <a:pt x="18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5" name="object 65"/>
          <p:cNvSpPr/>
          <p:nvPr/>
        </p:nvSpPr>
        <p:spPr>
          <a:xfrm>
            <a:off x="5149742" y="5834864"/>
            <a:ext cx="83446" cy="48503"/>
          </a:xfrm>
          <a:custGeom>
            <a:avLst/>
            <a:gdLst/>
            <a:ahLst/>
            <a:cxnLst/>
            <a:rect l="l" t="t" r="r" b="b"/>
            <a:pathLst>
              <a:path w="108585" h="54610">
                <a:moveTo>
                  <a:pt x="14605" y="0"/>
                </a:moveTo>
                <a:lnTo>
                  <a:pt x="108140" y="54394"/>
                </a:lnTo>
                <a:lnTo>
                  <a:pt x="0" y="50406"/>
                </a:lnTo>
              </a:path>
            </a:pathLst>
          </a:custGeom>
          <a:ln w="104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6" name="object 66"/>
          <p:cNvSpPr txBox="1"/>
          <p:nvPr/>
        </p:nvSpPr>
        <p:spPr>
          <a:xfrm>
            <a:off x="2670429" y="5847888"/>
            <a:ext cx="1093465" cy="17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87" baseline="-13468" dirty="0">
                <a:latin typeface="Courier New"/>
                <a:cs typeface="Courier New"/>
              </a:rPr>
              <a:t>(LOGAN</a:t>
            </a:r>
            <a:r>
              <a:rPr sz="1091" baseline="-13468" dirty="0">
                <a:latin typeface="Courier New"/>
                <a:cs typeface="Courier New"/>
              </a:rPr>
              <a:t>)</a:t>
            </a:r>
            <a:r>
              <a:rPr sz="1091" spc="-920" baseline="-13468" dirty="0">
                <a:latin typeface="Courier New"/>
                <a:cs typeface="Courier New"/>
              </a:rPr>
              <a:t> </a:t>
            </a:r>
            <a:r>
              <a:rPr lang="en-US" sz="1091" spc="-920" baseline="-13468" dirty="0">
                <a:latin typeface="Courier New"/>
                <a:cs typeface="Courier New"/>
              </a:rPr>
              <a:t>   </a:t>
            </a:r>
            <a:r>
              <a:rPr sz="1091" dirty="0">
                <a:latin typeface="Arial"/>
                <a:cs typeface="Arial"/>
              </a:rPr>
              <a:t>Airline</a:t>
            </a:r>
            <a:r>
              <a:rPr lang="en-US" sz="1091" dirty="0">
                <a:latin typeface="Arial"/>
                <a:cs typeface="Arial"/>
              </a:rPr>
              <a:t> </a:t>
            </a:r>
            <a:endParaRPr sz="1091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71325" y="5874755"/>
            <a:ext cx="519718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dirty="0">
                <a:latin typeface="Arial"/>
                <a:cs typeface="Arial"/>
              </a:rPr>
              <a:t>Balloon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2853050" y="1680054"/>
            <a:ext cx="3874153" cy="173061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87" baseline="-10101" dirty="0">
                <a:latin typeface="Courier New"/>
                <a:cs typeface="Courier New"/>
              </a:rPr>
              <a:t>HAZELS</a:t>
            </a:r>
            <a:r>
              <a:rPr sz="1687" spc="-751" baseline="-10101" dirty="0">
                <a:latin typeface="Courier New"/>
                <a:cs typeface="Courier New"/>
              </a:rPr>
              <a:t> </a:t>
            </a:r>
            <a:r>
              <a:rPr sz="784" dirty="0">
                <a:latin typeface="Courier New"/>
                <a:cs typeface="Courier New"/>
              </a:rPr>
              <a:t>"</a:t>
            </a:r>
            <a:r>
              <a:rPr sz="955" dirty="0">
                <a:latin typeface="Courier New"/>
                <a:cs typeface="Courier New"/>
              </a:rPr>
              <a:t>3 Shipments of Plumed Hats"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3577395" y="2454539"/>
            <a:ext cx="1242164" cy="146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84" dirty="0">
                <a:latin typeface="Courier New"/>
                <a:cs typeface="Courier New"/>
              </a:rPr>
              <a:t>"</a:t>
            </a:r>
            <a:r>
              <a:rPr sz="955" dirty="0">
                <a:latin typeface="Courier New"/>
                <a:cs typeface="Courier New"/>
              </a:rPr>
              <a:t>Check</a:t>
            </a:r>
            <a:r>
              <a:rPr sz="955" spc="-24" dirty="0">
                <a:latin typeface="Courier New"/>
                <a:cs typeface="Courier New"/>
              </a:rPr>
              <a:t> </a:t>
            </a:r>
            <a:r>
              <a:rPr sz="955" dirty="0">
                <a:latin typeface="Courier New"/>
                <a:cs typeface="Courier New"/>
              </a:rPr>
              <a:t>Inventory"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432187" y="3312282"/>
            <a:ext cx="2383895" cy="146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dirty="0">
                <a:latin typeface="Courier New"/>
                <a:cs typeface="Courier New"/>
              </a:rPr>
              <a:t>"Did shipment</a:t>
            </a:r>
            <a:r>
              <a:rPr sz="955" spc="-10" dirty="0">
                <a:latin typeface="Courier New"/>
                <a:cs typeface="Courier New"/>
              </a:rPr>
              <a:t> </a:t>
            </a:r>
            <a:r>
              <a:rPr sz="955" dirty="0">
                <a:latin typeface="Courier New"/>
                <a:cs typeface="Courier New"/>
              </a:rPr>
              <a:t>arrive?"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3617730" y="3610628"/>
            <a:ext cx="1742491" cy="146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dirty="0">
                <a:latin typeface="Courier New"/>
                <a:cs typeface="Courier New"/>
              </a:rPr>
              <a:t>"Whoa, too</a:t>
            </a:r>
            <a:r>
              <a:rPr sz="955" spc="-27" dirty="0">
                <a:latin typeface="Courier New"/>
                <a:cs typeface="Courier New"/>
              </a:rPr>
              <a:t> </a:t>
            </a:r>
            <a:r>
              <a:rPr sz="955" dirty="0">
                <a:latin typeface="Courier New"/>
                <a:cs typeface="Courier New"/>
              </a:rPr>
              <a:t>fast"</a:t>
            </a:r>
            <a:endParaRPr sz="955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59914" y="5202576"/>
            <a:ext cx="0" cy="289321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412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3" name="object 73"/>
          <p:cNvSpPr/>
          <p:nvPr/>
        </p:nvSpPr>
        <p:spPr>
          <a:xfrm>
            <a:off x="4134588" y="5183356"/>
            <a:ext cx="50751" cy="117308"/>
          </a:xfrm>
          <a:custGeom>
            <a:avLst/>
            <a:gdLst/>
            <a:ahLst/>
            <a:cxnLst/>
            <a:rect l="l" t="t" r="r" b="b"/>
            <a:pathLst>
              <a:path w="66039" h="132079">
                <a:moveTo>
                  <a:pt x="32956" y="0"/>
                </a:moveTo>
                <a:lnTo>
                  <a:pt x="0" y="131864"/>
                </a:lnTo>
                <a:lnTo>
                  <a:pt x="65925" y="131864"/>
                </a:lnTo>
                <a:lnTo>
                  <a:pt x="3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4" name="object 74"/>
          <p:cNvSpPr/>
          <p:nvPr/>
        </p:nvSpPr>
        <p:spPr>
          <a:xfrm>
            <a:off x="4139751" y="5202576"/>
            <a:ext cx="40503" cy="93620"/>
          </a:xfrm>
          <a:custGeom>
            <a:avLst/>
            <a:gdLst/>
            <a:ahLst/>
            <a:cxnLst/>
            <a:rect l="l" t="t" r="r" b="b"/>
            <a:pathLst>
              <a:path w="52704" h="105410">
                <a:moveTo>
                  <a:pt x="0" y="104965"/>
                </a:moveTo>
                <a:lnTo>
                  <a:pt x="26238" y="0"/>
                </a:lnTo>
                <a:lnTo>
                  <a:pt x="52489" y="104965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5" name="object 75"/>
          <p:cNvSpPr/>
          <p:nvPr/>
        </p:nvSpPr>
        <p:spPr>
          <a:xfrm>
            <a:off x="4134588" y="5393697"/>
            <a:ext cx="50751" cy="117308"/>
          </a:xfrm>
          <a:custGeom>
            <a:avLst/>
            <a:gdLst/>
            <a:ahLst/>
            <a:cxnLst/>
            <a:rect l="l" t="t" r="r" b="b"/>
            <a:pathLst>
              <a:path w="66039" h="132079">
                <a:moveTo>
                  <a:pt x="65925" y="0"/>
                </a:moveTo>
                <a:lnTo>
                  <a:pt x="0" y="0"/>
                </a:lnTo>
                <a:lnTo>
                  <a:pt x="32956" y="131864"/>
                </a:lnTo>
                <a:lnTo>
                  <a:pt x="65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6" name="object 76"/>
          <p:cNvSpPr/>
          <p:nvPr/>
        </p:nvSpPr>
        <p:spPr>
          <a:xfrm>
            <a:off x="4139751" y="5398355"/>
            <a:ext cx="40503" cy="93620"/>
          </a:xfrm>
          <a:custGeom>
            <a:avLst/>
            <a:gdLst/>
            <a:ahLst/>
            <a:cxnLst/>
            <a:rect l="l" t="t" r="r" b="b"/>
            <a:pathLst>
              <a:path w="52704" h="105410">
                <a:moveTo>
                  <a:pt x="52489" y="0"/>
                </a:moveTo>
                <a:lnTo>
                  <a:pt x="26238" y="104978"/>
                </a:lnTo>
                <a:lnTo>
                  <a:pt x="0" y="0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7" name="object 77"/>
          <p:cNvSpPr/>
          <p:nvPr/>
        </p:nvSpPr>
        <p:spPr>
          <a:xfrm>
            <a:off x="4498735" y="5202576"/>
            <a:ext cx="0" cy="279734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21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8" name="object 78"/>
          <p:cNvSpPr/>
          <p:nvPr/>
        </p:nvSpPr>
        <p:spPr>
          <a:xfrm>
            <a:off x="4473399" y="5183356"/>
            <a:ext cx="50751" cy="117308"/>
          </a:xfrm>
          <a:custGeom>
            <a:avLst/>
            <a:gdLst/>
            <a:ahLst/>
            <a:cxnLst/>
            <a:rect l="l" t="t" r="r" b="b"/>
            <a:pathLst>
              <a:path w="66039" h="132079">
                <a:moveTo>
                  <a:pt x="32969" y="0"/>
                </a:moveTo>
                <a:lnTo>
                  <a:pt x="0" y="131864"/>
                </a:lnTo>
                <a:lnTo>
                  <a:pt x="65938" y="131864"/>
                </a:lnTo>
                <a:lnTo>
                  <a:pt x="3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9" name="object 79"/>
          <p:cNvSpPr/>
          <p:nvPr/>
        </p:nvSpPr>
        <p:spPr>
          <a:xfrm>
            <a:off x="4478572" y="5202576"/>
            <a:ext cx="40503" cy="93620"/>
          </a:xfrm>
          <a:custGeom>
            <a:avLst/>
            <a:gdLst/>
            <a:ahLst/>
            <a:cxnLst/>
            <a:rect l="l" t="t" r="r" b="b"/>
            <a:pathLst>
              <a:path w="52704" h="105410">
                <a:moveTo>
                  <a:pt x="0" y="104965"/>
                </a:moveTo>
                <a:lnTo>
                  <a:pt x="26238" y="0"/>
                </a:lnTo>
                <a:lnTo>
                  <a:pt x="52489" y="104965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0" name="object 80"/>
          <p:cNvSpPr/>
          <p:nvPr/>
        </p:nvSpPr>
        <p:spPr>
          <a:xfrm>
            <a:off x="4473399" y="5384379"/>
            <a:ext cx="50751" cy="117308"/>
          </a:xfrm>
          <a:custGeom>
            <a:avLst/>
            <a:gdLst/>
            <a:ahLst/>
            <a:cxnLst/>
            <a:rect l="l" t="t" r="r" b="b"/>
            <a:pathLst>
              <a:path w="66039" h="132079">
                <a:moveTo>
                  <a:pt x="65938" y="0"/>
                </a:moveTo>
                <a:lnTo>
                  <a:pt x="0" y="0"/>
                </a:lnTo>
                <a:lnTo>
                  <a:pt x="32969" y="131864"/>
                </a:lnTo>
                <a:lnTo>
                  <a:pt x="65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1" name="object 81"/>
          <p:cNvSpPr/>
          <p:nvPr/>
        </p:nvSpPr>
        <p:spPr>
          <a:xfrm>
            <a:off x="4478572" y="5389038"/>
            <a:ext cx="40503" cy="93620"/>
          </a:xfrm>
          <a:custGeom>
            <a:avLst/>
            <a:gdLst/>
            <a:ahLst/>
            <a:cxnLst/>
            <a:rect l="l" t="t" r="r" b="b"/>
            <a:pathLst>
              <a:path w="52704" h="105410">
                <a:moveTo>
                  <a:pt x="52489" y="0"/>
                </a:moveTo>
                <a:lnTo>
                  <a:pt x="26238" y="104978"/>
                </a:lnTo>
                <a:lnTo>
                  <a:pt x="0" y="0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2" name="object 82"/>
          <p:cNvSpPr/>
          <p:nvPr/>
        </p:nvSpPr>
        <p:spPr>
          <a:xfrm>
            <a:off x="2853050" y="1892797"/>
            <a:ext cx="0" cy="233487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432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3" name="object 83"/>
          <p:cNvSpPr/>
          <p:nvPr/>
        </p:nvSpPr>
        <p:spPr>
          <a:xfrm>
            <a:off x="2827715" y="2027982"/>
            <a:ext cx="50751" cy="117308"/>
          </a:xfrm>
          <a:custGeom>
            <a:avLst/>
            <a:gdLst/>
            <a:ahLst/>
            <a:cxnLst/>
            <a:rect l="l" t="t" r="r" b="b"/>
            <a:pathLst>
              <a:path w="66039" h="132080">
                <a:moveTo>
                  <a:pt x="65938" y="0"/>
                </a:moveTo>
                <a:lnTo>
                  <a:pt x="0" y="0"/>
                </a:lnTo>
                <a:lnTo>
                  <a:pt x="32969" y="131864"/>
                </a:lnTo>
                <a:lnTo>
                  <a:pt x="65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4" name="object 84"/>
          <p:cNvSpPr/>
          <p:nvPr/>
        </p:nvSpPr>
        <p:spPr>
          <a:xfrm>
            <a:off x="2832888" y="2032641"/>
            <a:ext cx="40503" cy="93620"/>
          </a:xfrm>
          <a:custGeom>
            <a:avLst/>
            <a:gdLst/>
            <a:ahLst/>
            <a:cxnLst/>
            <a:rect l="l" t="t" r="r" b="b"/>
            <a:pathLst>
              <a:path w="52705" h="105409">
                <a:moveTo>
                  <a:pt x="52476" y="0"/>
                </a:moveTo>
                <a:lnTo>
                  <a:pt x="26238" y="104978"/>
                </a:lnTo>
                <a:lnTo>
                  <a:pt x="0" y="0"/>
                </a:lnTo>
              </a:path>
            </a:pathLst>
          </a:custGeom>
          <a:ln w="10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5" name="object 85"/>
          <p:cNvSpPr txBox="1"/>
          <p:nvPr/>
        </p:nvSpPr>
        <p:spPr>
          <a:xfrm>
            <a:off x="2397185" y="589866"/>
            <a:ext cx="4142804" cy="58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758"/>
            <a:r>
              <a:rPr lang="en-US" sz="1909" i="1" dirty="0" smtClean="0">
                <a:solidFill>
                  <a:srgbClr val="0070C0"/>
                </a:solidFill>
                <a:latin typeface="Arial"/>
                <a:cs typeface="Arial"/>
              </a:rPr>
              <a:t>SIMILAR ABSTRACTIONS USED BY SOCIETY</a:t>
            </a:r>
            <a:endParaRPr sz="1909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4294967295"/>
          </p:nvPr>
        </p:nvSpPr>
        <p:spPr>
          <a:xfrm>
            <a:off x="1922318" y="0"/>
            <a:ext cx="0" cy="10740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7318">
              <a:lnSpc>
                <a:spcPts val="842"/>
              </a:lnSpc>
              <a:spcBef>
                <a:spcPts val="37"/>
              </a:spcBef>
            </a:pPr>
            <a:r>
              <a:rPr spc="-3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37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Protocol </a:t>
            </a:r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18304" y="1366394"/>
            <a:ext cx="7713684" cy="4848758"/>
            <a:chOff x="538163" y="1147763"/>
            <a:chExt cx="8258175" cy="5238750"/>
          </a:xfrm>
        </p:grpSpPr>
        <p:sp>
          <p:nvSpPr>
            <p:cNvPr id="68612" name="Rectangle 3"/>
            <p:cNvSpPr>
              <a:spLocks noChangeArrowheads="1"/>
            </p:cNvSpPr>
            <p:nvPr/>
          </p:nvSpPr>
          <p:spPr bwMode="auto">
            <a:xfrm>
              <a:off x="693738" y="1739900"/>
              <a:ext cx="914400" cy="582613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13" name="Rectangle 4"/>
            <p:cNvSpPr>
              <a:spLocks noChangeArrowheads="1"/>
            </p:cNvSpPr>
            <p:nvPr/>
          </p:nvSpPr>
          <p:spPr bwMode="auto">
            <a:xfrm>
              <a:off x="703263" y="2932113"/>
              <a:ext cx="914400" cy="5826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14" name="Text Box 5"/>
            <p:cNvSpPr txBox="1">
              <a:spLocks noChangeArrowheads="1"/>
            </p:cNvSpPr>
            <p:nvPr/>
          </p:nvSpPr>
          <p:spPr bwMode="auto">
            <a:xfrm>
              <a:off x="806450" y="1839913"/>
              <a:ext cx="7556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HTTP</a:t>
              </a:r>
            </a:p>
          </p:txBody>
        </p:sp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890588" y="3030538"/>
              <a:ext cx="6032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TCP</a:t>
              </a:r>
            </a:p>
          </p:txBody>
        </p:sp>
        <p:sp>
          <p:nvSpPr>
            <p:cNvPr id="68679" name="Rectangle 8"/>
            <p:cNvSpPr>
              <a:spLocks noChangeArrowheads="1"/>
            </p:cNvSpPr>
            <p:nvPr/>
          </p:nvSpPr>
          <p:spPr bwMode="auto">
            <a:xfrm>
              <a:off x="688975" y="4119563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80" name="Text Box 9"/>
            <p:cNvSpPr txBox="1">
              <a:spLocks noChangeArrowheads="1"/>
            </p:cNvSpPr>
            <p:nvPr/>
          </p:nvSpPr>
          <p:spPr bwMode="auto">
            <a:xfrm>
              <a:off x="969963" y="4222750"/>
              <a:ext cx="387350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68617" name="Rectangle 11"/>
            <p:cNvSpPr>
              <a:spLocks noChangeArrowheads="1"/>
            </p:cNvSpPr>
            <p:nvPr/>
          </p:nvSpPr>
          <p:spPr bwMode="auto">
            <a:xfrm>
              <a:off x="669925" y="5349875"/>
              <a:ext cx="906463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18" name="Text Box 12"/>
            <p:cNvSpPr txBox="1">
              <a:spLocks noChangeArrowheads="1"/>
            </p:cNvSpPr>
            <p:nvPr/>
          </p:nvSpPr>
          <p:spPr bwMode="auto">
            <a:xfrm>
              <a:off x="677863" y="53879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68619" name="Line 13"/>
            <p:cNvSpPr>
              <a:spLocks noChangeShapeType="1"/>
            </p:cNvSpPr>
            <p:nvPr/>
          </p:nvSpPr>
          <p:spPr bwMode="auto">
            <a:xfrm>
              <a:off x="1147763" y="23145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0" name="Line 14"/>
            <p:cNvSpPr>
              <a:spLocks noChangeShapeType="1"/>
            </p:cNvSpPr>
            <p:nvPr/>
          </p:nvSpPr>
          <p:spPr bwMode="auto">
            <a:xfrm>
              <a:off x="1147763" y="35210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1" name="Line 15"/>
            <p:cNvSpPr>
              <a:spLocks noChangeShapeType="1"/>
            </p:cNvSpPr>
            <p:nvPr/>
          </p:nvSpPr>
          <p:spPr bwMode="auto">
            <a:xfrm>
              <a:off x="1147763" y="4713288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2" name="Rectangle 16"/>
            <p:cNvSpPr>
              <a:spLocks noChangeArrowheads="1"/>
            </p:cNvSpPr>
            <p:nvPr/>
          </p:nvSpPr>
          <p:spPr bwMode="auto">
            <a:xfrm>
              <a:off x="538163" y="1538288"/>
              <a:ext cx="1303337" cy="4848225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3" name="Rectangle 17"/>
            <p:cNvSpPr>
              <a:spLocks noChangeArrowheads="1"/>
            </p:cNvSpPr>
            <p:nvPr/>
          </p:nvSpPr>
          <p:spPr bwMode="auto">
            <a:xfrm>
              <a:off x="7648575" y="1739900"/>
              <a:ext cx="914400" cy="582613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4" name="Rectangle 18"/>
            <p:cNvSpPr>
              <a:spLocks noChangeArrowheads="1"/>
            </p:cNvSpPr>
            <p:nvPr/>
          </p:nvSpPr>
          <p:spPr bwMode="auto">
            <a:xfrm>
              <a:off x="7658100" y="2932113"/>
              <a:ext cx="914400" cy="5826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5" name="Rectangle 19"/>
            <p:cNvSpPr>
              <a:spLocks noChangeArrowheads="1"/>
            </p:cNvSpPr>
            <p:nvPr/>
          </p:nvSpPr>
          <p:spPr bwMode="auto">
            <a:xfrm>
              <a:off x="7643813" y="4119563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6" name="Rectangle 20"/>
            <p:cNvSpPr>
              <a:spLocks noChangeArrowheads="1"/>
            </p:cNvSpPr>
            <p:nvPr/>
          </p:nvSpPr>
          <p:spPr bwMode="auto">
            <a:xfrm>
              <a:off x="7659688" y="5310188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27" name="Text Box 21"/>
            <p:cNvSpPr txBox="1">
              <a:spLocks noChangeArrowheads="1"/>
            </p:cNvSpPr>
            <p:nvPr/>
          </p:nvSpPr>
          <p:spPr bwMode="auto">
            <a:xfrm>
              <a:off x="7761288" y="1839913"/>
              <a:ext cx="7556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HTTP</a:t>
              </a:r>
            </a:p>
          </p:txBody>
        </p:sp>
        <p:sp>
          <p:nvSpPr>
            <p:cNvPr id="68628" name="Text Box 22"/>
            <p:cNvSpPr txBox="1">
              <a:spLocks noChangeArrowheads="1"/>
            </p:cNvSpPr>
            <p:nvPr/>
          </p:nvSpPr>
          <p:spPr bwMode="auto">
            <a:xfrm>
              <a:off x="7845425" y="3030538"/>
              <a:ext cx="6032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TCP</a:t>
              </a:r>
            </a:p>
          </p:txBody>
        </p:sp>
        <p:sp>
          <p:nvSpPr>
            <p:cNvPr id="68629" name="Text Box 23"/>
            <p:cNvSpPr txBox="1">
              <a:spLocks noChangeArrowheads="1"/>
            </p:cNvSpPr>
            <p:nvPr/>
          </p:nvSpPr>
          <p:spPr bwMode="auto">
            <a:xfrm>
              <a:off x="7940675" y="4235450"/>
              <a:ext cx="387350" cy="36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68630" name="Text Box 24"/>
            <p:cNvSpPr txBox="1">
              <a:spLocks noChangeArrowheads="1"/>
            </p:cNvSpPr>
            <p:nvPr/>
          </p:nvSpPr>
          <p:spPr bwMode="auto">
            <a:xfrm>
              <a:off x="7683500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68631" name="Line 25"/>
            <p:cNvSpPr>
              <a:spLocks noChangeShapeType="1"/>
            </p:cNvSpPr>
            <p:nvPr/>
          </p:nvSpPr>
          <p:spPr bwMode="auto">
            <a:xfrm>
              <a:off x="8102600" y="23145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32" name="Line 26"/>
            <p:cNvSpPr>
              <a:spLocks noChangeShapeType="1"/>
            </p:cNvSpPr>
            <p:nvPr/>
          </p:nvSpPr>
          <p:spPr bwMode="auto">
            <a:xfrm>
              <a:off x="8102600" y="3521075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33" name="Line 27"/>
            <p:cNvSpPr>
              <a:spLocks noChangeShapeType="1"/>
            </p:cNvSpPr>
            <p:nvPr/>
          </p:nvSpPr>
          <p:spPr bwMode="auto">
            <a:xfrm>
              <a:off x="8102600" y="4713288"/>
              <a:ext cx="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34" name="Rectangle 28"/>
            <p:cNvSpPr>
              <a:spLocks noChangeArrowheads="1"/>
            </p:cNvSpPr>
            <p:nvPr/>
          </p:nvSpPr>
          <p:spPr bwMode="auto">
            <a:xfrm>
              <a:off x="7493000" y="1538288"/>
              <a:ext cx="1303338" cy="4848225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35" name="Line 29"/>
            <p:cNvSpPr>
              <a:spLocks noChangeShapeType="1"/>
            </p:cNvSpPr>
            <p:nvPr/>
          </p:nvSpPr>
          <p:spPr bwMode="auto">
            <a:xfrm>
              <a:off x="1139825" y="5935663"/>
              <a:ext cx="0" cy="3730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36" name="Line 30"/>
            <p:cNvSpPr>
              <a:spLocks noChangeShapeType="1"/>
            </p:cNvSpPr>
            <p:nvPr/>
          </p:nvSpPr>
          <p:spPr bwMode="auto">
            <a:xfrm>
              <a:off x="808038" y="6308725"/>
              <a:ext cx="2327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77" name="Rectangle 32"/>
            <p:cNvSpPr>
              <a:spLocks noChangeArrowheads="1"/>
            </p:cNvSpPr>
            <p:nvPr/>
          </p:nvSpPr>
          <p:spPr bwMode="auto">
            <a:xfrm>
              <a:off x="2905125" y="4148138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78" name="Text Box 33"/>
            <p:cNvSpPr txBox="1">
              <a:spLocks noChangeArrowheads="1"/>
            </p:cNvSpPr>
            <p:nvPr/>
          </p:nvSpPr>
          <p:spPr bwMode="auto">
            <a:xfrm>
              <a:off x="3186113" y="4251325"/>
              <a:ext cx="387350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68675" name="Rectangle 35"/>
            <p:cNvSpPr>
              <a:spLocks noChangeArrowheads="1"/>
            </p:cNvSpPr>
            <p:nvPr/>
          </p:nvSpPr>
          <p:spPr bwMode="auto">
            <a:xfrm>
              <a:off x="5549900" y="4148138"/>
              <a:ext cx="914400" cy="5826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76" name="Text Box 36"/>
            <p:cNvSpPr txBox="1">
              <a:spLocks noChangeArrowheads="1"/>
            </p:cNvSpPr>
            <p:nvPr/>
          </p:nvSpPr>
          <p:spPr bwMode="auto">
            <a:xfrm>
              <a:off x="5830888" y="4251325"/>
              <a:ext cx="387350" cy="36578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0">
                  <a:latin typeface="Times New Roman" charset="0"/>
                </a:rPr>
                <a:t>IP</a:t>
              </a:r>
            </a:p>
          </p:txBody>
        </p:sp>
        <p:sp>
          <p:nvSpPr>
            <p:cNvPr id="68639" name="Rectangle 38"/>
            <p:cNvSpPr>
              <a:spLocks noChangeArrowheads="1"/>
            </p:cNvSpPr>
            <p:nvPr/>
          </p:nvSpPr>
          <p:spPr bwMode="auto">
            <a:xfrm>
              <a:off x="2306638" y="5349875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0" name="Text Box 39"/>
            <p:cNvSpPr txBox="1">
              <a:spLocks noChangeArrowheads="1"/>
            </p:cNvSpPr>
            <p:nvPr/>
          </p:nvSpPr>
          <p:spPr bwMode="auto">
            <a:xfrm>
              <a:off x="2306638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68673" name="Rectangle 41"/>
            <p:cNvSpPr>
              <a:spLocks noChangeArrowheads="1"/>
            </p:cNvSpPr>
            <p:nvPr/>
          </p:nvSpPr>
          <p:spPr bwMode="auto">
            <a:xfrm>
              <a:off x="6205538" y="5324475"/>
              <a:ext cx="906531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74" name="Text Box 42"/>
            <p:cNvSpPr txBox="1">
              <a:spLocks noChangeArrowheads="1"/>
            </p:cNvSpPr>
            <p:nvPr/>
          </p:nvSpPr>
          <p:spPr bwMode="auto">
            <a:xfrm>
              <a:off x="6221276" y="5337694"/>
              <a:ext cx="898662" cy="52262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Ethernet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68642" name="Line 43"/>
            <p:cNvSpPr>
              <a:spLocks noChangeShapeType="1"/>
            </p:cNvSpPr>
            <p:nvPr/>
          </p:nvSpPr>
          <p:spPr bwMode="auto">
            <a:xfrm flipH="1">
              <a:off x="2744788" y="5964238"/>
              <a:ext cx="1587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3" name="Line 44"/>
            <p:cNvSpPr>
              <a:spLocks noChangeShapeType="1"/>
            </p:cNvSpPr>
            <p:nvPr/>
          </p:nvSpPr>
          <p:spPr bwMode="auto">
            <a:xfrm flipH="1">
              <a:off x="2725738" y="4727575"/>
              <a:ext cx="541337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4" name="Line 45"/>
            <p:cNvSpPr>
              <a:spLocks noChangeShapeType="1"/>
            </p:cNvSpPr>
            <p:nvPr/>
          </p:nvSpPr>
          <p:spPr bwMode="auto">
            <a:xfrm>
              <a:off x="3529013" y="4741863"/>
              <a:ext cx="541337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5" name="Rectangle 46"/>
            <p:cNvSpPr>
              <a:spLocks noChangeArrowheads="1"/>
            </p:cNvSpPr>
            <p:nvPr/>
          </p:nvSpPr>
          <p:spPr bwMode="auto">
            <a:xfrm>
              <a:off x="3614738" y="5324475"/>
              <a:ext cx="906462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6" name="Text Box 47"/>
            <p:cNvSpPr txBox="1">
              <a:spLocks noChangeArrowheads="1"/>
            </p:cNvSpPr>
            <p:nvPr/>
          </p:nvSpPr>
          <p:spPr bwMode="auto">
            <a:xfrm>
              <a:off x="3635375" y="53498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SONET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>
                  <a:latin typeface="Times New Roman" charset="0"/>
                </a:rPr>
                <a:t>interface</a:t>
              </a:r>
            </a:p>
          </p:txBody>
        </p:sp>
        <p:sp>
          <p:nvSpPr>
            <p:cNvPr id="68647" name="Rectangle 48"/>
            <p:cNvSpPr>
              <a:spLocks noChangeArrowheads="1"/>
            </p:cNvSpPr>
            <p:nvPr/>
          </p:nvSpPr>
          <p:spPr bwMode="auto">
            <a:xfrm>
              <a:off x="4889500" y="5337175"/>
              <a:ext cx="906463" cy="6064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48" name="Text Box 49"/>
            <p:cNvSpPr txBox="1">
              <a:spLocks noChangeArrowheads="1"/>
            </p:cNvSpPr>
            <p:nvPr/>
          </p:nvSpPr>
          <p:spPr bwMode="auto">
            <a:xfrm>
              <a:off x="4902200" y="5387975"/>
              <a:ext cx="898525" cy="522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latin typeface="Times New Roman" charset="0"/>
                </a:rPr>
                <a:t>SONET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 b="0" dirty="0">
                  <a:latin typeface="Times New Roman" charset="0"/>
                </a:rPr>
                <a:t>interface</a:t>
              </a:r>
            </a:p>
          </p:txBody>
        </p:sp>
        <p:sp>
          <p:nvSpPr>
            <p:cNvPr id="68649" name="Line 50"/>
            <p:cNvSpPr>
              <a:spLocks noChangeShapeType="1"/>
            </p:cNvSpPr>
            <p:nvPr/>
          </p:nvSpPr>
          <p:spPr bwMode="auto">
            <a:xfrm flipH="1">
              <a:off x="6680200" y="5924550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0" name="Line 51"/>
            <p:cNvSpPr>
              <a:spLocks noChangeShapeType="1"/>
            </p:cNvSpPr>
            <p:nvPr/>
          </p:nvSpPr>
          <p:spPr bwMode="auto">
            <a:xfrm flipH="1">
              <a:off x="6223000" y="6270625"/>
              <a:ext cx="2327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1" name="Line 52"/>
            <p:cNvSpPr>
              <a:spLocks noChangeShapeType="1"/>
            </p:cNvSpPr>
            <p:nvPr/>
          </p:nvSpPr>
          <p:spPr bwMode="auto">
            <a:xfrm>
              <a:off x="8132763" y="5927725"/>
              <a:ext cx="1587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2" name="Line 53"/>
            <p:cNvSpPr>
              <a:spLocks noChangeShapeType="1"/>
            </p:cNvSpPr>
            <p:nvPr/>
          </p:nvSpPr>
          <p:spPr bwMode="auto">
            <a:xfrm flipH="1">
              <a:off x="5302250" y="4754563"/>
              <a:ext cx="541338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3" name="Line 54"/>
            <p:cNvSpPr>
              <a:spLocks noChangeShapeType="1"/>
            </p:cNvSpPr>
            <p:nvPr/>
          </p:nvSpPr>
          <p:spPr bwMode="auto">
            <a:xfrm>
              <a:off x="6119813" y="4754563"/>
              <a:ext cx="527050" cy="595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4" name="Rectangle 55"/>
            <p:cNvSpPr>
              <a:spLocks noChangeArrowheads="1"/>
            </p:cNvSpPr>
            <p:nvPr/>
          </p:nvSpPr>
          <p:spPr bwMode="auto">
            <a:xfrm>
              <a:off x="2144713" y="3948113"/>
              <a:ext cx="2522537" cy="2162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5" name="Rectangle 56"/>
            <p:cNvSpPr>
              <a:spLocks noChangeArrowheads="1"/>
            </p:cNvSpPr>
            <p:nvPr/>
          </p:nvSpPr>
          <p:spPr bwMode="auto">
            <a:xfrm>
              <a:off x="4776788" y="3948113"/>
              <a:ext cx="2522537" cy="21621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6" name="Line 57"/>
            <p:cNvSpPr>
              <a:spLocks noChangeShapeType="1"/>
            </p:cNvSpPr>
            <p:nvPr/>
          </p:nvSpPr>
          <p:spPr bwMode="auto">
            <a:xfrm flipH="1">
              <a:off x="4054475" y="5926138"/>
              <a:ext cx="1588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7" name="Line 58"/>
            <p:cNvSpPr>
              <a:spLocks noChangeShapeType="1"/>
            </p:cNvSpPr>
            <p:nvPr/>
          </p:nvSpPr>
          <p:spPr bwMode="auto">
            <a:xfrm flipH="1">
              <a:off x="5314950" y="5938838"/>
              <a:ext cx="1588" cy="33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8" name="Line 59"/>
            <p:cNvSpPr>
              <a:spLocks noChangeShapeType="1"/>
            </p:cNvSpPr>
            <p:nvPr/>
          </p:nvSpPr>
          <p:spPr bwMode="auto">
            <a:xfrm>
              <a:off x="4071938" y="6270625"/>
              <a:ext cx="12461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8659" name="Text Box 60"/>
            <p:cNvSpPr txBox="1">
              <a:spLocks noChangeArrowheads="1"/>
            </p:cNvSpPr>
            <p:nvPr/>
          </p:nvSpPr>
          <p:spPr bwMode="auto">
            <a:xfrm>
              <a:off x="798513" y="1162050"/>
              <a:ext cx="7254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68660" name="Text Box 61"/>
            <p:cNvSpPr txBox="1">
              <a:spLocks noChangeArrowheads="1"/>
            </p:cNvSpPr>
            <p:nvPr/>
          </p:nvSpPr>
          <p:spPr bwMode="auto">
            <a:xfrm>
              <a:off x="7716838" y="1147763"/>
              <a:ext cx="7254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68661" name="Text Box 62"/>
            <p:cNvSpPr txBox="1">
              <a:spLocks noChangeArrowheads="1"/>
            </p:cNvSpPr>
            <p:nvPr/>
          </p:nvSpPr>
          <p:spPr bwMode="auto">
            <a:xfrm>
              <a:off x="2917825" y="3544888"/>
              <a:ext cx="928688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router</a:t>
              </a:r>
            </a:p>
          </p:txBody>
        </p:sp>
        <p:sp>
          <p:nvSpPr>
            <p:cNvPr id="68662" name="Text Box 63"/>
            <p:cNvSpPr txBox="1">
              <a:spLocks noChangeArrowheads="1"/>
            </p:cNvSpPr>
            <p:nvPr/>
          </p:nvSpPr>
          <p:spPr bwMode="auto">
            <a:xfrm>
              <a:off x="5548313" y="3559175"/>
              <a:ext cx="928687" cy="332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7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29600" y="6248400"/>
            <a:ext cx="609600" cy="457200"/>
          </a:xfrm>
        </p:spPr>
        <p:txBody>
          <a:bodyPr/>
          <a:lstStyle/>
          <a:p>
            <a:fld id="{603FE706-B21F-114E-8808-5DBE0296B0E8}" type="slidenum">
              <a:rPr lang="en-US" smtClean="0"/>
              <a:pPr/>
              <a:t>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8046" y="1821860"/>
            <a:ext cx="8234415" cy="728743"/>
          </a:xfrm>
          <a:prstGeom prst="rect">
            <a:avLst/>
          </a:prstGeom>
          <a:solidFill>
            <a:srgbClr val="0000FF">
              <a:alpha val="67000"/>
            </a:srgbClr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64706" y="2911250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67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6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Transport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64706" y="4025227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80000"/>
                </a:schemeClr>
              </a:gs>
              <a:gs pos="35000">
                <a:schemeClr val="accent4">
                  <a:tint val="37000"/>
                  <a:satMod val="300000"/>
                  <a:alpha val="80000"/>
                </a:schemeClr>
              </a:gs>
              <a:gs pos="100000">
                <a:schemeClr val="accent4">
                  <a:tint val="15000"/>
                  <a:satMod val="350000"/>
                  <a:alpha val="80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64706" y="5149615"/>
            <a:ext cx="8234415" cy="72874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Link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Layer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43068</TotalTime>
  <Words>2733</Words>
  <Application>Microsoft Office PowerPoint</Application>
  <PresentationFormat>Letter Paper (8.5x11 in)</PresentationFormat>
  <Paragraphs>785</Paragraphs>
  <Slides>51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ＭＳ Ｐゴシック</vt:lpstr>
      <vt:lpstr>PMingLiU</vt:lpstr>
      <vt:lpstr>Arial</vt:lpstr>
      <vt:lpstr>Comic Sans MS</vt:lpstr>
      <vt:lpstr>Courier</vt:lpstr>
      <vt:lpstr>Courier New</vt:lpstr>
      <vt:lpstr>Garamond</vt:lpstr>
      <vt:lpstr>Helvetica</vt:lpstr>
      <vt:lpstr>Monotype Sorts</vt:lpstr>
      <vt:lpstr>Times New Roman</vt:lpstr>
      <vt:lpstr>Trebuchet MS</vt:lpstr>
      <vt:lpstr>Wingdings</vt:lpstr>
      <vt:lpstr>ZapfDingbats</vt:lpstr>
      <vt:lpstr>dbllineb</vt:lpstr>
      <vt:lpstr>Photo Editor Photo</vt:lpstr>
      <vt:lpstr>Chart</vt:lpstr>
      <vt:lpstr>Clip</vt:lpstr>
      <vt:lpstr> Last Lecture: Putting it Together</vt:lpstr>
      <vt:lpstr>Exam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Protocol Stack</vt:lpstr>
      <vt:lpstr>Encapsulation via Headers</vt:lpstr>
      <vt:lpstr>Quick Review of Layers</vt:lpstr>
      <vt:lpstr> DNS Review: From user friendly names to IP addresses</vt:lpstr>
      <vt:lpstr>DNS Abstraction</vt:lpstr>
      <vt:lpstr>DNS Mechanisms in Reality</vt:lpstr>
      <vt:lpstr> Transport Layer Review</vt:lpstr>
      <vt:lpstr>PowerPoint Presentation</vt:lpstr>
      <vt:lpstr>TCP Mechanisms</vt:lpstr>
      <vt:lpstr>Basic TCP Algorithm</vt:lpstr>
      <vt:lpstr>TCP is a Sliding Window Protocol</vt:lpstr>
      <vt:lpstr>PowerPoint Presentation</vt:lpstr>
      <vt:lpstr>PowerPoint Presentation</vt:lpstr>
      <vt:lpstr>PowerPoint Presentation</vt:lpstr>
      <vt:lpstr> Routing Review</vt:lpstr>
      <vt:lpstr>Routing Challenges</vt:lpstr>
      <vt:lpstr>Forwarding Options</vt:lpstr>
      <vt:lpstr>Mechanism: Link-state Routing</vt:lpstr>
      <vt:lpstr>Dijkstra’s Shortest Path Tree</vt:lpstr>
      <vt:lpstr>Mechanism: Distance Vector Algorithm</vt:lpstr>
      <vt:lpstr>Problem: Counting to Infinity</vt:lpstr>
      <vt:lpstr>Autonomous Systems</vt:lpstr>
      <vt:lpstr>Inter-domain Routing</vt:lpstr>
      <vt:lpstr>Mechanism 3: Path-vector Routing</vt:lpstr>
      <vt:lpstr>A Simple BGP Route</vt:lpstr>
      <vt:lpstr>Business Relationships</vt:lpstr>
      <vt:lpstr>Router architecture </vt:lpstr>
      <vt:lpstr>Interconnect architecture</vt:lpstr>
      <vt:lpstr>PowerPoint Presentation</vt:lpstr>
      <vt:lpstr> Data Link Review</vt:lpstr>
      <vt:lpstr>PowerPoint Presentation</vt:lpstr>
      <vt:lpstr>PowerPoint Presentation</vt:lpstr>
      <vt:lpstr>CSMA/CD</vt:lpstr>
      <vt:lpstr>CSMA/CA</vt:lpstr>
      <vt:lpstr>RTS/CTS (MACA)</vt:lpstr>
      <vt:lpstr> Physical Layer Review</vt:lpstr>
      <vt:lpstr>PowerPoint Presentation</vt:lpstr>
      <vt:lpstr>Phy/(MAC)Link layer</vt:lpstr>
      <vt:lpstr>Signals and Channels </vt:lpstr>
      <vt:lpstr>Carrier Signals</vt:lpstr>
      <vt:lpstr>Forms of Digital Modulation</vt:lpstr>
      <vt:lpstr>Shannon’s Law</vt:lpstr>
      <vt:lpstr>Clock Recovery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</dc:title>
  <dc:creator>varghese</dc:creator>
  <cp:lastModifiedBy>varghese</cp:lastModifiedBy>
  <cp:revision>168</cp:revision>
  <cp:lastPrinted>2017-03-17T23:04:25Z</cp:lastPrinted>
  <dcterms:created xsi:type="dcterms:W3CDTF">2010-10-22T14:13:30Z</dcterms:created>
  <dcterms:modified xsi:type="dcterms:W3CDTF">2017-12-05T21:55:13Z</dcterms:modified>
</cp:coreProperties>
</file>