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1101" r:id="rId3"/>
    <p:sldId id="1098" r:id="rId4"/>
    <p:sldId id="1099" r:id="rId5"/>
    <p:sldId id="1082" r:id="rId6"/>
    <p:sldId id="1090" r:id="rId7"/>
    <p:sldId id="1063" r:id="rId8"/>
    <p:sldId id="1064" r:id="rId9"/>
    <p:sldId id="1065" r:id="rId10"/>
    <p:sldId id="1066" r:id="rId11"/>
    <p:sldId id="1086" r:id="rId12"/>
    <p:sldId id="1067" r:id="rId13"/>
    <p:sldId id="1068" r:id="rId14"/>
    <p:sldId id="1069" r:id="rId15"/>
    <p:sldId id="1087" r:id="rId16"/>
    <p:sldId id="1070" r:id="rId17"/>
    <p:sldId id="1072" r:id="rId18"/>
    <p:sldId id="1073" r:id="rId19"/>
    <p:sldId id="1074" r:id="rId20"/>
    <p:sldId id="1075" r:id="rId21"/>
    <p:sldId id="1076" r:id="rId22"/>
    <p:sldId id="1093" r:id="rId23"/>
    <p:sldId id="1052" r:id="rId24"/>
    <p:sldId id="1095" r:id="rId25"/>
    <p:sldId id="1094" r:id="rId26"/>
    <p:sldId id="1054" r:id="rId27"/>
    <p:sldId id="1055" r:id="rId28"/>
    <p:sldId id="1056" r:id="rId29"/>
    <p:sldId id="1057" r:id="rId30"/>
    <p:sldId id="1058" r:id="rId31"/>
    <p:sldId id="1060" r:id="rId32"/>
    <p:sldId id="1061" r:id="rId33"/>
    <p:sldId id="1062" r:id="rId34"/>
    <p:sldId id="1097" r:id="rId35"/>
    <p:sldId id="1040" r:id="rId36"/>
    <p:sldId id="1050" r:id="rId37"/>
    <p:sldId id="1051" r:id="rId38"/>
    <p:sldId id="1041" r:id="rId39"/>
    <p:sldId id="1042" r:id="rId40"/>
    <p:sldId id="1102" r:id="rId41"/>
    <p:sldId id="1103" r:id="rId42"/>
    <p:sldId id="1088" r:id="rId43"/>
    <p:sldId id="1096" r:id="rId44"/>
    <p:sldId id="1100" r:id="rId4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E9EC"/>
    <a:srgbClr val="D60093"/>
    <a:srgbClr val="0000FF"/>
    <a:srgbClr val="FF3300"/>
    <a:srgbClr val="333399"/>
    <a:srgbClr val="FFCCCC"/>
    <a:srgbClr val="99CCFF"/>
    <a:srgbClr val="00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96272" autoAdjust="0"/>
  </p:normalViewPr>
  <p:slideViewPr>
    <p:cSldViewPr snapToGrid="0">
      <p:cViewPr varScale="1">
        <p:scale>
          <a:sx n="122" d="100"/>
          <a:sy n="122" d="100"/>
        </p:scale>
        <p:origin x="9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/>
            </a:lvl1pPr>
          </a:lstStyle>
          <a:p>
            <a:fld id="{8E3A0081-7913-1543-8EB0-3ACA61D3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3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defTabSz="965200">
              <a:defRPr sz="10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1" tIns="0" rIns="20101" bIns="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000" b="0" i="1">
                <a:latin typeface="Times New Roman" charset="0"/>
              </a:defRPr>
            </a:lvl1pPr>
          </a:lstStyle>
          <a:p>
            <a:fld id="{29E27AF2-2F30-A940-B0F3-840A072272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9" tIns="48582" rIns="97159" bIns="48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44457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FD1A5-A28A-5048-9F7C-A6DB0A698016}" type="slidenum">
              <a:rPr lang="en-US"/>
              <a:pPr/>
              <a:t>1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60305D-15D2-714E-A51B-93051DA7AECA}" type="slidenum">
              <a:rPr lang="en-US" sz="1000" b="0">
                <a:latin typeface="Times New Roman" charset="0"/>
              </a:rPr>
              <a:pPr/>
              <a:t>17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610FC3-DCF6-0E46-AD4E-ADDCA1C2BDAF}" type="slidenum">
              <a:rPr lang="en-US" sz="1000" b="0">
                <a:latin typeface="Times New Roman" charset="0"/>
              </a:rPr>
              <a:pPr/>
              <a:t>18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35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D4C895-8A84-E140-A3B0-1DF74EF59FEF}" type="slidenum">
              <a:rPr lang="en-US" sz="1000" b="0">
                <a:latin typeface="Times New Roman" charset="0"/>
              </a:rPr>
              <a:pPr/>
              <a:t>19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3F851E-78C8-404D-8CF0-B924C6A6B34D}" type="slidenum">
              <a:rPr lang="en-US" sz="1000" b="0">
                <a:latin typeface="Times New Roman" charset="0"/>
              </a:rPr>
              <a:pPr/>
              <a:t>20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0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9557B8-BFD2-824E-9FE1-EFCF840D4D8F}" type="slidenum">
              <a:rPr lang="en-US" sz="1000" b="0">
                <a:latin typeface="Times New Roman" charset="0"/>
              </a:rPr>
              <a:pPr/>
              <a:t>21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A6FE24-6218-3D4D-9C6B-0369422267CD}" type="slidenum">
              <a:rPr lang="en-US" sz="1000" b="0">
                <a:latin typeface="Times New Roman" charset="0"/>
              </a:rPr>
              <a:pPr/>
              <a:t>22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80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44483A-D7B1-4D4E-A039-535B8A1C0F4A}" type="slidenum">
              <a:rPr lang="en-US" sz="1000" b="0">
                <a:latin typeface="Times New Roman" charset="0"/>
              </a:rPr>
              <a:pPr/>
              <a:t>24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2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FCE56A-48E8-564A-AA95-8738A4DCA801}" type="slidenum">
              <a:rPr lang="en-US" sz="1000" b="0">
                <a:latin typeface="Times New Roman" charset="0"/>
              </a:rPr>
              <a:pPr/>
              <a:t>26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6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D52E03-CCED-0848-AC15-7E3FDB0A65F9}" type="slidenum">
              <a:rPr lang="en-US" sz="1000" b="0">
                <a:latin typeface="Times New Roman" charset="0"/>
              </a:rPr>
              <a:pPr/>
              <a:t>27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32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AFBD10-8BB2-0B47-BEC0-F95F8EFD0079}" type="slidenum">
              <a:rPr lang="en-US" sz="1000" b="0">
                <a:latin typeface="Times New Roman" charset="0"/>
              </a:rPr>
              <a:pPr/>
              <a:t>28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7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C6213-B8BA-8D42-9ED8-2C469728EEDD}" type="slidenum">
              <a:rPr lang="en-US" sz="1000" b="0">
                <a:latin typeface="Times New Roman" charset="0"/>
              </a:rPr>
              <a:pPr/>
              <a:t>7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5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41F644-F0F7-1545-B82C-873C6CC32FAD}" type="slidenum">
              <a:rPr lang="en-US" sz="1000" b="0">
                <a:latin typeface="Times New Roman" charset="0"/>
              </a:rPr>
              <a:pPr/>
              <a:t>29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57E182-744F-8E47-AFA5-FE82486682FB}" type="slidenum">
              <a:rPr lang="en-US" sz="1000" b="0">
                <a:latin typeface="Times New Roman" charset="0"/>
              </a:rPr>
              <a:pPr/>
              <a:t>30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42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4C2F11-DEDE-8C41-A4D8-CA6712769CC8}" type="slidenum">
              <a:rPr lang="en-US" sz="1000" b="0">
                <a:latin typeface="Times New Roman" charset="0"/>
              </a:rPr>
              <a:pPr/>
              <a:t>31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9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AF2CE-A2BC-B349-8BF7-0D6D0EE4CD61}" type="slidenum">
              <a:rPr lang="en-US" sz="1000" b="0">
                <a:latin typeface="Times New Roman" charset="0"/>
              </a:rPr>
              <a:pPr/>
              <a:t>32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4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BA941A-64B1-BB48-8591-15169F978E79}" type="slidenum">
              <a:rPr lang="en-US" sz="1000" b="0">
                <a:latin typeface="Times New Roman" charset="0"/>
              </a:rPr>
              <a:pPr/>
              <a:t>33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80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13F8C8-017B-1642-82E8-B76690D1B887}" type="slidenum">
              <a:rPr lang="en-US" sz="1000" b="0">
                <a:latin typeface="Times New Roman" charset="0"/>
              </a:rPr>
              <a:pPr/>
              <a:t>35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37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C6213-B8BA-8D42-9ED8-2C469728EEDD}" type="slidenum">
              <a:rPr lang="en-US" sz="1000" b="0">
                <a:latin typeface="Times New Roman" charset="0"/>
              </a:rPr>
              <a:pPr/>
              <a:t>43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94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C6213-B8BA-8D42-9ED8-2C469728EEDD}" type="slidenum">
              <a:rPr lang="en-US" sz="1000" b="0">
                <a:latin typeface="Times New Roman" charset="0"/>
              </a:rPr>
              <a:pPr/>
              <a:t>44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8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A6C379-4BAD-AE40-9731-7B36570DDE62}" type="slidenum">
              <a:rPr lang="en-US" sz="1000" b="0">
                <a:latin typeface="Times New Roman" charset="0"/>
              </a:rPr>
              <a:pPr/>
              <a:t>8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6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3C6A79-F0E8-4F4A-94D9-B1A79E884493}" type="slidenum">
              <a:rPr lang="en-US" sz="1000" b="0">
                <a:latin typeface="Times New Roman" charset="0"/>
              </a:rPr>
              <a:pPr/>
              <a:t>9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5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CB1734-9CC2-5D47-B018-E3B6831D6FDF}" type="slidenum">
              <a:rPr lang="en-US" sz="1000" b="0">
                <a:latin typeface="Times New Roman" charset="0"/>
              </a:rPr>
              <a:pPr/>
              <a:t>10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6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796294-1FCE-E942-B5EE-B99567939A27}" type="slidenum">
              <a:rPr lang="en-US" sz="1000" b="0">
                <a:latin typeface="Times New Roman" charset="0"/>
              </a:rPr>
              <a:pPr/>
              <a:t>12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9F05EC-2A67-7549-9779-53FBF4FD9288}" type="slidenum">
              <a:rPr lang="en-US" sz="1000" b="0">
                <a:latin typeface="Times New Roman" charset="0"/>
              </a:rPr>
              <a:pPr/>
              <a:t>13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9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3EF730-A623-A846-B062-C8A6BAAB5956}" type="slidenum">
              <a:rPr lang="en-US" sz="1000" b="0">
                <a:latin typeface="Times New Roman" charset="0"/>
              </a:rPr>
              <a:pPr/>
              <a:t>14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1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09C42-CA3A-074D-9AA5-36ECCAB1AB1C}" type="slidenum">
              <a:rPr lang="en-US" sz="1000" b="0">
                <a:latin typeface="Times New Roman" charset="0"/>
              </a:rPr>
              <a:pPr/>
              <a:t>16</a:t>
            </a:fld>
            <a:endParaRPr lang="en-US" sz="10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4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98500" y="75565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42" name="Line 10"/>
          <p:cNvSpPr>
            <a:spLocks noChangeShapeType="1"/>
          </p:cNvSpPr>
          <p:nvPr userDrawn="1"/>
        </p:nvSpPr>
        <p:spPr bwMode="auto">
          <a:xfrm>
            <a:off x="444500" y="3005138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3FE706-B21F-114E-8808-5DBE0296B0E8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fr-FR" smtClean="0"/>
              <a:t>CSE 123 – Lecture 15: Routers and QoS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fr-FR" smtClean="0"/>
              <a:t>CSE 123 – Lecture 15: Routers and QoS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C8815A-B8E5-8A4F-B8B8-69B5FF478331}" type="slidenum">
              <a:rPr lang="en-US"/>
              <a:pPr/>
              <a:t>‹#›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fr-FR" smtClean="0"/>
              <a:t>CSE 123 – Lecture 15: Routers and QoS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27201CC6-B576-4B4A-A2F8-7086DFF45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2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accent2"/>
                </a:solidFill>
                <a:latin typeface="+mj-lt"/>
              </a:defRPr>
            </a:lvl1pPr>
          </a:lstStyle>
          <a:p>
            <a:fld id="{36C0DA32-C36E-2D4B-8581-9FEBA8A803B3}" type="slidenum">
              <a:rPr lang="en-US"/>
              <a:pPr/>
              <a:t>‹#›</a:t>
            </a:fld>
            <a:endParaRPr lang="en-US" sz="1000"/>
          </a:p>
        </p:txBody>
      </p:sp>
      <p:pic>
        <p:nvPicPr>
          <p:cNvPr id="1039" name="Picture 15" descr="CSELogo_4COnly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870825" y="249238"/>
            <a:ext cx="904875" cy="955675"/>
          </a:xfrm>
          <a:prstGeom prst="rect">
            <a:avLst/>
          </a:prstGeom>
          <a:noFill/>
        </p:spPr>
      </p:pic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63663"/>
            <a:ext cx="8305800" cy="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>
            <a:outerShdw blurRad="63500" dist="53882" dir="2700000" algn="ctr" rotWithShape="0">
              <a:srgbClr val="333399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15: Routers and QoS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24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pitchFamily="82" charset="2"/>
        <a:buChar char="u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sz="16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l"/>
        <a:defRPr sz="16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17875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CSE </a:t>
            </a:r>
            <a:r>
              <a:rPr lang="en-US" dirty="0" smtClean="0"/>
              <a:t>118: Computer Networks</a:t>
            </a:r>
          </a:p>
          <a:p>
            <a:pPr algn="r"/>
            <a:r>
              <a:rPr lang="en-US" dirty="0" smtClean="0"/>
              <a:t>George Varghese</a:t>
            </a:r>
          </a:p>
          <a:p>
            <a:pPr algn="r"/>
            <a:r>
              <a:rPr lang="en-US" dirty="0" smtClean="0"/>
              <a:t>(some slides by Alex </a:t>
            </a:r>
            <a:r>
              <a:rPr lang="en-US" dirty="0" err="1" smtClean="0"/>
              <a:t>Snoeren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81725" y="6007100"/>
            <a:ext cx="2643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497513" y="2571750"/>
            <a:ext cx="1066800" cy="31115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1741488" y="2547938"/>
            <a:ext cx="0" cy="3195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rot="5400000" flipV="1">
            <a:off x="4425157" y="3009106"/>
            <a:ext cx="0" cy="5402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>
            <a:off x="1741488" y="2493963"/>
            <a:ext cx="4822825" cy="3205162"/>
          </a:xfrm>
          <a:custGeom>
            <a:avLst/>
            <a:gdLst>
              <a:gd name="T0" fmla="*/ 0 w 3038"/>
              <a:gd name="T1" fmla="*/ 3192462 h 2019"/>
              <a:gd name="T2" fmla="*/ 568325 w 3038"/>
              <a:gd name="T3" fmla="*/ 1762125 h 2019"/>
              <a:gd name="T4" fmla="*/ 1606550 w 3038"/>
              <a:gd name="T5" fmla="*/ 358775 h 2019"/>
              <a:gd name="T6" fmla="*/ 3790950 w 3038"/>
              <a:gd name="T7" fmla="*/ 114300 h 2019"/>
              <a:gd name="T8" fmla="*/ 4822825 w 3038"/>
              <a:gd name="T9" fmla="*/ 3205162 h 20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8"/>
              <a:gd name="T16" fmla="*/ 0 h 2019"/>
              <a:gd name="T17" fmla="*/ 3038 w 3038"/>
              <a:gd name="T18" fmla="*/ 2019 h 20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8" h="2019">
                <a:moveTo>
                  <a:pt x="0" y="2011"/>
                </a:moveTo>
                <a:cubicBezTo>
                  <a:pt x="73" y="1874"/>
                  <a:pt x="264" y="1276"/>
                  <a:pt x="358" y="1110"/>
                </a:cubicBezTo>
                <a:cubicBezTo>
                  <a:pt x="530" y="873"/>
                  <a:pt x="532" y="450"/>
                  <a:pt x="1012" y="226"/>
                </a:cubicBezTo>
                <a:cubicBezTo>
                  <a:pt x="1345" y="49"/>
                  <a:pt x="1921" y="0"/>
                  <a:pt x="2388" y="72"/>
                </a:cubicBezTo>
                <a:lnTo>
                  <a:pt x="3038" y="201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459163" y="5816600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Network Load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 rot="-5400000">
            <a:off x="469107" y="4021931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Throughput</a:t>
            </a:r>
          </a:p>
          <a:p>
            <a:r>
              <a:rPr lang="en-US">
                <a:solidFill>
                  <a:schemeClr val="tx2"/>
                </a:solidFill>
              </a:rPr>
              <a:t>Latency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532438" y="2381250"/>
            <a:ext cx="0" cy="334168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1778000" y="2362200"/>
            <a:ext cx="3859213" cy="3328988"/>
          </a:xfrm>
          <a:custGeom>
            <a:avLst/>
            <a:gdLst>
              <a:gd name="T0" fmla="*/ 0 w 2170"/>
              <a:gd name="T1" fmla="*/ 3328988 h 1984"/>
              <a:gd name="T2" fmla="*/ 1348057 w 2170"/>
              <a:gd name="T3" fmla="*/ 3137705 h 1984"/>
              <a:gd name="T4" fmla="*/ 3250986 w 2170"/>
              <a:gd name="T5" fmla="*/ 1711476 h 1984"/>
              <a:gd name="T6" fmla="*/ 3859213 w 2170"/>
              <a:gd name="T7" fmla="*/ 0 h 1984"/>
              <a:gd name="T8" fmla="*/ 0 60000 65536"/>
              <a:gd name="T9" fmla="*/ 0 60000 65536"/>
              <a:gd name="T10" fmla="*/ 0 60000 65536"/>
              <a:gd name="T11" fmla="*/ 0 60000 65536"/>
              <a:gd name="T12" fmla="*/ 0 w 2170"/>
              <a:gd name="T13" fmla="*/ 0 h 1984"/>
              <a:gd name="T14" fmla="*/ 2170 w 2170"/>
              <a:gd name="T15" fmla="*/ 1984 h 19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0" h="1984">
                <a:moveTo>
                  <a:pt x="0" y="1984"/>
                </a:moveTo>
                <a:lnTo>
                  <a:pt x="758" y="1870"/>
                </a:lnTo>
                <a:cubicBezTo>
                  <a:pt x="982" y="1761"/>
                  <a:pt x="1545" y="1372"/>
                  <a:pt x="1828" y="1020"/>
                </a:cubicBezTo>
                <a:cubicBezTo>
                  <a:pt x="2071" y="740"/>
                  <a:pt x="2113" y="94"/>
                  <a:pt x="217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11"/>
          <p:cNvSpPr>
            <a:spLocks/>
          </p:cNvSpPr>
          <p:nvPr/>
        </p:nvSpPr>
        <p:spPr bwMode="auto">
          <a:xfrm rot="5400000">
            <a:off x="5972176" y="1770062"/>
            <a:ext cx="171450" cy="968375"/>
          </a:xfrm>
          <a:prstGeom prst="leftBrace">
            <a:avLst>
              <a:gd name="adj1" fmla="val 47068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rIns="82296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545263" y="2409825"/>
            <a:ext cx="0" cy="334168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100888" y="4340225"/>
            <a:ext cx="13573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Congestion </a:t>
            </a:r>
          </a:p>
          <a:p>
            <a:r>
              <a:rPr lang="en-US" dirty="0">
                <a:solidFill>
                  <a:srgbClr val="000000"/>
                </a:solidFill>
              </a:rPr>
              <a:t>collapse</a:t>
            </a:r>
          </a:p>
        </p:txBody>
      </p:sp>
      <p:cxnSp>
        <p:nvCxnSpPr>
          <p:cNvPr id="14350" name="AutoShape 14"/>
          <p:cNvCxnSpPr>
            <a:cxnSpLocks noChangeShapeType="1"/>
            <a:stCxn id="14349" idx="2"/>
          </p:cNvCxnSpPr>
          <p:nvPr/>
        </p:nvCxnSpPr>
        <p:spPr bwMode="auto">
          <a:xfrm flipH="1">
            <a:off x="6602413" y="4921250"/>
            <a:ext cx="1177925" cy="6985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10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Uncontrolled congestion?</a:t>
            </a:r>
            <a:endParaRPr lang="en-US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379245" y="1587499"/>
            <a:ext cx="13692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Loss due to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Congestion 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1674" y="2535205"/>
            <a:ext cx="331501" cy="34035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439" y="95719"/>
                </a:moveTo>
                <a:lnTo>
                  <a:pt x="183916" y="58464"/>
                </a:lnTo>
                <a:lnTo>
                  <a:pt x="163401" y="28038"/>
                </a:lnTo>
                <a:lnTo>
                  <a:pt x="132975" y="7523"/>
                </a:lnTo>
                <a:lnTo>
                  <a:pt x="95719" y="0"/>
                </a:lnTo>
                <a:lnTo>
                  <a:pt x="58459" y="7523"/>
                </a:lnTo>
                <a:lnTo>
                  <a:pt x="28033" y="28038"/>
                </a:lnTo>
                <a:lnTo>
                  <a:pt x="7521" y="58464"/>
                </a:lnTo>
                <a:lnTo>
                  <a:pt x="0" y="95719"/>
                </a:lnTo>
                <a:lnTo>
                  <a:pt x="7521" y="132980"/>
                </a:lnTo>
                <a:lnTo>
                  <a:pt x="28033" y="163406"/>
                </a:lnTo>
                <a:lnTo>
                  <a:pt x="58459" y="183918"/>
                </a:lnTo>
                <a:lnTo>
                  <a:pt x="95719" y="191439"/>
                </a:lnTo>
                <a:lnTo>
                  <a:pt x="132975" y="183918"/>
                </a:lnTo>
                <a:lnTo>
                  <a:pt x="163401" y="163406"/>
                </a:lnTo>
                <a:lnTo>
                  <a:pt x="183916" y="132980"/>
                </a:lnTo>
                <a:lnTo>
                  <a:pt x="191439" y="95719"/>
                </a:lnTo>
              </a:path>
            </a:pathLst>
          </a:custGeom>
          <a:ln w="10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85395" y="3824347"/>
            <a:ext cx="331501" cy="34035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439" y="95719"/>
                </a:moveTo>
                <a:lnTo>
                  <a:pt x="183918" y="58464"/>
                </a:lnTo>
                <a:lnTo>
                  <a:pt x="163406" y="28038"/>
                </a:lnTo>
                <a:lnTo>
                  <a:pt x="132980" y="7523"/>
                </a:lnTo>
                <a:lnTo>
                  <a:pt x="95719" y="0"/>
                </a:lnTo>
                <a:lnTo>
                  <a:pt x="58464" y="7523"/>
                </a:lnTo>
                <a:lnTo>
                  <a:pt x="28038" y="28038"/>
                </a:lnTo>
                <a:lnTo>
                  <a:pt x="7523" y="58464"/>
                </a:lnTo>
                <a:lnTo>
                  <a:pt x="0" y="95719"/>
                </a:lnTo>
                <a:lnTo>
                  <a:pt x="7523" y="132980"/>
                </a:lnTo>
                <a:lnTo>
                  <a:pt x="28038" y="163406"/>
                </a:lnTo>
                <a:lnTo>
                  <a:pt x="58464" y="183918"/>
                </a:lnTo>
                <a:lnTo>
                  <a:pt x="95719" y="191439"/>
                </a:lnTo>
                <a:lnTo>
                  <a:pt x="132980" y="183918"/>
                </a:lnTo>
                <a:lnTo>
                  <a:pt x="163406" y="163406"/>
                </a:lnTo>
                <a:lnTo>
                  <a:pt x="183918" y="132980"/>
                </a:lnTo>
                <a:lnTo>
                  <a:pt x="191439" y="95719"/>
                </a:lnTo>
              </a:path>
            </a:pathLst>
          </a:custGeom>
          <a:ln w="10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294463" y="2565519"/>
            <a:ext cx="331501" cy="34035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427" y="95719"/>
                </a:moveTo>
                <a:lnTo>
                  <a:pt x="183905" y="58464"/>
                </a:lnTo>
                <a:lnTo>
                  <a:pt x="163393" y="28038"/>
                </a:lnTo>
                <a:lnTo>
                  <a:pt x="132968" y="7523"/>
                </a:lnTo>
                <a:lnTo>
                  <a:pt x="95707" y="0"/>
                </a:lnTo>
                <a:lnTo>
                  <a:pt x="58453" y="7523"/>
                </a:lnTo>
                <a:lnTo>
                  <a:pt x="28032" y="28038"/>
                </a:lnTo>
                <a:lnTo>
                  <a:pt x="7521" y="58464"/>
                </a:lnTo>
                <a:lnTo>
                  <a:pt x="0" y="95719"/>
                </a:lnTo>
                <a:lnTo>
                  <a:pt x="7521" y="132980"/>
                </a:lnTo>
                <a:lnTo>
                  <a:pt x="28032" y="163406"/>
                </a:lnTo>
                <a:lnTo>
                  <a:pt x="58453" y="183918"/>
                </a:lnTo>
                <a:lnTo>
                  <a:pt x="95707" y="191439"/>
                </a:lnTo>
                <a:lnTo>
                  <a:pt x="132968" y="183918"/>
                </a:lnTo>
                <a:lnTo>
                  <a:pt x="163393" y="163406"/>
                </a:lnTo>
                <a:lnTo>
                  <a:pt x="183905" y="132980"/>
                </a:lnTo>
                <a:lnTo>
                  <a:pt x="191427" y="95719"/>
                </a:lnTo>
              </a:path>
            </a:pathLst>
          </a:custGeom>
          <a:ln w="10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2370226" y="2479417"/>
            <a:ext cx="198682" cy="430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2800" spc="7" dirty="0">
                <a:latin typeface="Courier New"/>
                <a:cs typeface="Courier New"/>
              </a:rPr>
              <a:t>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514" y="2476832"/>
            <a:ext cx="198682" cy="430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2800" spc="7" dirty="0"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7708" y="3836268"/>
            <a:ext cx="331501" cy="340350"/>
          </a:xfrm>
          <a:custGeom>
            <a:avLst/>
            <a:gdLst/>
            <a:ahLst/>
            <a:cxnLst/>
            <a:rect l="l" t="t" r="r" b="b"/>
            <a:pathLst>
              <a:path w="191770" h="191770">
                <a:moveTo>
                  <a:pt x="191439" y="95719"/>
                </a:moveTo>
                <a:lnTo>
                  <a:pt x="183916" y="58459"/>
                </a:lnTo>
                <a:lnTo>
                  <a:pt x="163401" y="28033"/>
                </a:lnTo>
                <a:lnTo>
                  <a:pt x="132975" y="7521"/>
                </a:lnTo>
                <a:lnTo>
                  <a:pt x="95719" y="0"/>
                </a:lnTo>
                <a:lnTo>
                  <a:pt x="58464" y="7521"/>
                </a:lnTo>
                <a:lnTo>
                  <a:pt x="28038" y="28033"/>
                </a:lnTo>
                <a:lnTo>
                  <a:pt x="7523" y="58459"/>
                </a:lnTo>
                <a:lnTo>
                  <a:pt x="0" y="95719"/>
                </a:lnTo>
                <a:lnTo>
                  <a:pt x="7523" y="132975"/>
                </a:lnTo>
                <a:lnTo>
                  <a:pt x="28038" y="163401"/>
                </a:lnTo>
                <a:lnTo>
                  <a:pt x="58464" y="183916"/>
                </a:lnTo>
                <a:lnTo>
                  <a:pt x="95719" y="191439"/>
                </a:lnTo>
                <a:lnTo>
                  <a:pt x="132975" y="183916"/>
                </a:lnTo>
                <a:lnTo>
                  <a:pt x="163401" y="163401"/>
                </a:lnTo>
                <a:lnTo>
                  <a:pt x="183916" y="132975"/>
                </a:lnTo>
                <a:lnTo>
                  <a:pt x="191439" y="95719"/>
                </a:lnTo>
              </a:path>
            </a:pathLst>
          </a:custGeom>
          <a:ln w="10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542386" y="2886938"/>
            <a:ext cx="0" cy="897082"/>
          </a:xfrm>
          <a:custGeom>
            <a:avLst/>
            <a:gdLst/>
            <a:ahLst/>
            <a:cxnLst/>
            <a:rect l="l" t="t" r="r" b="b"/>
            <a:pathLst>
              <a:path h="505459">
                <a:moveTo>
                  <a:pt x="0" y="0"/>
                </a:moveTo>
                <a:lnTo>
                  <a:pt x="0" y="504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2625989" y="2687078"/>
            <a:ext cx="1825454" cy="0"/>
          </a:xfrm>
          <a:custGeom>
            <a:avLst/>
            <a:gdLst/>
            <a:ahLst/>
            <a:cxnLst/>
            <a:rect l="l" t="t" r="r" b="b"/>
            <a:pathLst>
              <a:path w="1056004">
                <a:moveTo>
                  <a:pt x="0" y="0"/>
                </a:moveTo>
                <a:lnTo>
                  <a:pt x="10556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4672956" y="2915160"/>
            <a:ext cx="0" cy="897082"/>
          </a:xfrm>
          <a:custGeom>
            <a:avLst/>
            <a:gdLst/>
            <a:ahLst/>
            <a:cxnLst/>
            <a:rect l="l" t="t" r="r" b="b"/>
            <a:pathLst>
              <a:path h="505459">
                <a:moveTo>
                  <a:pt x="0" y="0"/>
                </a:moveTo>
                <a:lnTo>
                  <a:pt x="0" y="504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2461045" y="3756772"/>
            <a:ext cx="2345760" cy="430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855062" algn="l"/>
              </a:tabLst>
            </a:pPr>
            <a:r>
              <a:rPr sz="2800" spc="10" baseline="2415" dirty="0">
                <a:latin typeface="Courier New"/>
                <a:cs typeface="Courier New"/>
              </a:rPr>
              <a:t>C</a:t>
            </a:r>
            <a:r>
              <a:rPr sz="2800" spc="-414" baseline="2415" dirty="0">
                <a:latin typeface="Courier New"/>
                <a:cs typeface="Courier New"/>
              </a:rPr>
              <a:t> </a:t>
            </a:r>
            <a:r>
              <a:rPr sz="2800" u="sng" spc="10" baseline="2415" dirty="0">
                <a:latin typeface="Courier New"/>
                <a:cs typeface="Courier New"/>
              </a:rPr>
              <a:t> </a:t>
            </a:r>
            <a:r>
              <a:rPr sz="2800" u="sng" baseline="2415" dirty="0">
                <a:latin typeface="Courier New"/>
                <a:cs typeface="Courier New"/>
              </a:rPr>
              <a:t>	</a:t>
            </a:r>
            <a:r>
              <a:rPr lang="en-US" sz="2800" u="sng" baseline="2415" dirty="0" smtClean="0">
                <a:latin typeface="Courier New"/>
                <a:cs typeface="Courier New"/>
              </a:rPr>
              <a:t>       </a:t>
            </a:r>
            <a:r>
              <a:rPr sz="2800" spc="7" dirty="0" smtClean="0">
                <a:latin typeface="Courier New"/>
                <a:cs typeface="Courier New"/>
              </a:rPr>
              <a:t>D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2790" y="2834516"/>
            <a:ext cx="1778254" cy="965831"/>
          </a:xfrm>
          <a:custGeom>
            <a:avLst/>
            <a:gdLst/>
            <a:ahLst/>
            <a:cxnLst/>
            <a:rect l="l" t="t" r="r" b="b"/>
            <a:pathLst>
              <a:path w="1028700" h="544195">
                <a:moveTo>
                  <a:pt x="0" y="2003"/>
                </a:moveTo>
                <a:lnTo>
                  <a:pt x="67770" y="1355"/>
                </a:lnTo>
                <a:lnTo>
                  <a:pt x="160642" y="467"/>
                </a:lnTo>
                <a:lnTo>
                  <a:pt x="200423" y="131"/>
                </a:lnTo>
                <a:lnTo>
                  <a:pt x="245060" y="0"/>
                </a:lnTo>
                <a:lnTo>
                  <a:pt x="293704" y="332"/>
                </a:lnTo>
                <a:lnTo>
                  <a:pt x="345506" y="1387"/>
                </a:lnTo>
                <a:lnTo>
                  <a:pt x="399619" y="3424"/>
                </a:lnTo>
                <a:lnTo>
                  <a:pt x="455194" y="6701"/>
                </a:lnTo>
                <a:lnTo>
                  <a:pt x="511383" y="11479"/>
                </a:lnTo>
                <a:lnTo>
                  <a:pt x="567338" y="18016"/>
                </a:lnTo>
                <a:lnTo>
                  <a:pt x="622211" y="26571"/>
                </a:lnTo>
                <a:lnTo>
                  <a:pt x="675154" y="37403"/>
                </a:lnTo>
                <a:lnTo>
                  <a:pt x="725318" y="50771"/>
                </a:lnTo>
                <a:lnTo>
                  <a:pt x="771855" y="66935"/>
                </a:lnTo>
                <a:lnTo>
                  <a:pt x="813917" y="86153"/>
                </a:lnTo>
                <a:lnTo>
                  <a:pt x="865671" y="119443"/>
                </a:lnTo>
                <a:lnTo>
                  <a:pt x="907465" y="158121"/>
                </a:lnTo>
                <a:lnTo>
                  <a:pt x="940444" y="200667"/>
                </a:lnTo>
                <a:lnTo>
                  <a:pt x="965755" y="245554"/>
                </a:lnTo>
                <a:lnTo>
                  <a:pt x="984544" y="291260"/>
                </a:lnTo>
                <a:lnTo>
                  <a:pt x="997956" y="336262"/>
                </a:lnTo>
                <a:lnTo>
                  <a:pt x="1007138" y="379034"/>
                </a:lnTo>
                <a:lnTo>
                  <a:pt x="1013237" y="418055"/>
                </a:lnTo>
                <a:lnTo>
                  <a:pt x="1023586" y="504868"/>
                </a:lnTo>
                <a:lnTo>
                  <a:pt x="1026764" y="532120"/>
                </a:lnTo>
                <a:lnTo>
                  <a:pt x="1027935" y="542160"/>
                </a:lnTo>
                <a:lnTo>
                  <a:pt x="1028103" y="543595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4430301" y="3595546"/>
            <a:ext cx="115257" cy="243430"/>
          </a:xfrm>
          <a:custGeom>
            <a:avLst/>
            <a:gdLst/>
            <a:ahLst/>
            <a:cxnLst/>
            <a:rect l="l" t="t" r="r" b="b"/>
            <a:pathLst>
              <a:path w="66675" h="137159">
                <a:moveTo>
                  <a:pt x="66344" y="0"/>
                </a:moveTo>
                <a:lnTo>
                  <a:pt x="0" y="7747"/>
                </a:lnTo>
                <a:lnTo>
                  <a:pt x="48653" y="136563"/>
                </a:lnTo>
                <a:lnTo>
                  <a:pt x="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4443057" y="3606317"/>
            <a:ext cx="92205" cy="193842"/>
          </a:xfrm>
          <a:custGeom>
            <a:avLst/>
            <a:gdLst/>
            <a:ahLst/>
            <a:cxnLst/>
            <a:rect l="l" t="t" r="r" b="b"/>
            <a:pathLst>
              <a:path w="53339" h="109220">
                <a:moveTo>
                  <a:pt x="52819" y="0"/>
                </a:moveTo>
                <a:lnTo>
                  <a:pt x="38735" y="108724"/>
                </a:lnTo>
                <a:lnTo>
                  <a:pt x="0" y="6159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5" name="object 15"/>
          <p:cNvSpPr/>
          <p:nvPr/>
        </p:nvSpPr>
        <p:spPr>
          <a:xfrm>
            <a:off x="2701071" y="2952102"/>
            <a:ext cx="1540056" cy="897082"/>
          </a:xfrm>
          <a:custGeom>
            <a:avLst/>
            <a:gdLst/>
            <a:ahLst/>
            <a:cxnLst/>
            <a:rect l="l" t="t" r="r" b="b"/>
            <a:pathLst>
              <a:path w="890904" h="505459">
                <a:moveTo>
                  <a:pt x="890397" y="504875"/>
                </a:moveTo>
                <a:lnTo>
                  <a:pt x="888221" y="504851"/>
                </a:lnTo>
                <a:lnTo>
                  <a:pt x="872994" y="504683"/>
                </a:lnTo>
                <a:lnTo>
                  <a:pt x="831664" y="504227"/>
                </a:lnTo>
                <a:lnTo>
                  <a:pt x="751179" y="503339"/>
                </a:lnTo>
                <a:lnTo>
                  <a:pt x="713630" y="502880"/>
                </a:lnTo>
                <a:lnTo>
                  <a:pt x="671215" y="502080"/>
                </a:lnTo>
                <a:lnTo>
                  <a:pt x="624868" y="500665"/>
                </a:lnTo>
                <a:lnTo>
                  <a:pt x="575525" y="498356"/>
                </a:lnTo>
                <a:lnTo>
                  <a:pt x="524121" y="494879"/>
                </a:lnTo>
                <a:lnTo>
                  <a:pt x="471590" y="489958"/>
                </a:lnTo>
                <a:lnTo>
                  <a:pt x="418868" y="483315"/>
                </a:lnTo>
                <a:lnTo>
                  <a:pt x="366890" y="474674"/>
                </a:lnTo>
                <a:lnTo>
                  <a:pt x="316591" y="463760"/>
                </a:lnTo>
                <a:lnTo>
                  <a:pt x="268905" y="450297"/>
                </a:lnTo>
                <a:lnTo>
                  <a:pt x="224768" y="434008"/>
                </a:lnTo>
                <a:lnTo>
                  <a:pt x="185115" y="414616"/>
                </a:lnTo>
                <a:lnTo>
                  <a:pt x="135324" y="379579"/>
                </a:lnTo>
                <a:lnTo>
                  <a:pt x="96309" y="338860"/>
                </a:lnTo>
                <a:lnTo>
                  <a:pt x="66651" y="294375"/>
                </a:lnTo>
                <a:lnTo>
                  <a:pt x="44937" y="248045"/>
                </a:lnTo>
                <a:lnTo>
                  <a:pt x="29749" y="201786"/>
                </a:lnTo>
                <a:lnTo>
                  <a:pt x="19671" y="157518"/>
                </a:lnTo>
                <a:lnTo>
                  <a:pt x="13287" y="117159"/>
                </a:lnTo>
                <a:lnTo>
                  <a:pt x="3873" y="34857"/>
                </a:lnTo>
                <a:lnTo>
                  <a:pt x="1147" y="10328"/>
                </a:lnTo>
                <a:lnTo>
                  <a:pt x="143" y="1291"/>
                </a:lnTo>
                <a:lnTo>
                  <a:pt x="0" y="0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2665000" y="2913445"/>
            <a:ext cx="115257" cy="242302"/>
          </a:xfrm>
          <a:custGeom>
            <a:avLst/>
            <a:gdLst/>
            <a:ahLst/>
            <a:cxnLst/>
            <a:rect l="l" t="t" r="r" b="b"/>
            <a:pathLst>
              <a:path w="66675" h="136525">
                <a:moveTo>
                  <a:pt x="18440" y="0"/>
                </a:moveTo>
                <a:lnTo>
                  <a:pt x="0" y="136461"/>
                </a:lnTo>
                <a:lnTo>
                  <a:pt x="66395" y="129082"/>
                </a:lnTo>
                <a:lnTo>
                  <a:pt x="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7" name="object 17"/>
          <p:cNvSpPr/>
          <p:nvPr/>
        </p:nvSpPr>
        <p:spPr>
          <a:xfrm>
            <a:off x="2675689" y="2952102"/>
            <a:ext cx="92205" cy="193842"/>
          </a:xfrm>
          <a:custGeom>
            <a:avLst/>
            <a:gdLst/>
            <a:ahLst/>
            <a:cxnLst/>
            <a:rect l="l" t="t" r="r" b="b"/>
            <a:pathLst>
              <a:path w="53339" h="109220">
                <a:moveTo>
                  <a:pt x="0" y="108648"/>
                </a:moveTo>
                <a:lnTo>
                  <a:pt x="14681" y="0"/>
                </a:lnTo>
                <a:lnTo>
                  <a:pt x="52844" y="102768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8" name="object 18"/>
          <p:cNvSpPr/>
          <p:nvPr/>
        </p:nvSpPr>
        <p:spPr>
          <a:xfrm>
            <a:off x="2113936" y="2251587"/>
            <a:ext cx="2270019" cy="1841503"/>
          </a:xfrm>
          <a:custGeom>
            <a:avLst/>
            <a:gdLst/>
            <a:ahLst/>
            <a:cxnLst/>
            <a:rect l="l" t="t" r="r" b="b"/>
            <a:pathLst>
              <a:path w="1313179" h="1037590">
                <a:moveTo>
                  <a:pt x="0" y="1037272"/>
                </a:moveTo>
                <a:lnTo>
                  <a:pt x="0" y="1034738"/>
                </a:lnTo>
                <a:lnTo>
                  <a:pt x="0" y="1017000"/>
                </a:lnTo>
                <a:lnTo>
                  <a:pt x="0" y="968853"/>
                </a:lnTo>
                <a:lnTo>
                  <a:pt x="0" y="875093"/>
                </a:lnTo>
                <a:lnTo>
                  <a:pt x="6" y="834931"/>
                </a:lnTo>
                <a:lnTo>
                  <a:pt x="50" y="789852"/>
                </a:lnTo>
                <a:lnTo>
                  <a:pt x="169" y="740695"/>
                </a:lnTo>
                <a:lnTo>
                  <a:pt x="401" y="688299"/>
                </a:lnTo>
                <a:lnTo>
                  <a:pt x="783" y="633506"/>
                </a:lnTo>
                <a:lnTo>
                  <a:pt x="1354" y="577154"/>
                </a:lnTo>
                <a:lnTo>
                  <a:pt x="2151" y="520082"/>
                </a:lnTo>
                <a:lnTo>
                  <a:pt x="3211" y="463132"/>
                </a:lnTo>
                <a:lnTo>
                  <a:pt x="4572" y="407143"/>
                </a:lnTo>
                <a:lnTo>
                  <a:pt x="6271" y="352954"/>
                </a:lnTo>
                <a:lnTo>
                  <a:pt x="8347" y="301405"/>
                </a:lnTo>
                <a:lnTo>
                  <a:pt x="10837" y="253337"/>
                </a:lnTo>
                <a:lnTo>
                  <a:pt x="13779" y="209588"/>
                </a:lnTo>
                <a:lnTo>
                  <a:pt x="19121" y="155157"/>
                </a:lnTo>
                <a:lnTo>
                  <a:pt x="26944" y="110598"/>
                </a:lnTo>
                <a:lnTo>
                  <a:pt x="55874" y="47520"/>
                </a:lnTo>
                <a:lnTo>
                  <a:pt x="112256" y="13200"/>
                </a:lnTo>
                <a:lnTo>
                  <a:pt x="154393" y="4590"/>
                </a:lnTo>
                <a:lnTo>
                  <a:pt x="207775" y="488"/>
                </a:lnTo>
                <a:lnTo>
                  <a:pt x="273862" y="0"/>
                </a:lnTo>
                <a:lnTo>
                  <a:pt x="317026" y="988"/>
                </a:lnTo>
                <a:lnTo>
                  <a:pt x="364092" y="2754"/>
                </a:lnTo>
                <a:lnTo>
                  <a:pt x="414479" y="5216"/>
                </a:lnTo>
                <a:lnTo>
                  <a:pt x="467608" y="8289"/>
                </a:lnTo>
                <a:lnTo>
                  <a:pt x="522896" y="11892"/>
                </a:lnTo>
                <a:lnTo>
                  <a:pt x="579765" y="15942"/>
                </a:lnTo>
                <a:lnTo>
                  <a:pt x="637634" y="20354"/>
                </a:lnTo>
                <a:lnTo>
                  <a:pt x="695921" y="25047"/>
                </a:lnTo>
                <a:lnTo>
                  <a:pt x="754048" y="29937"/>
                </a:lnTo>
                <a:lnTo>
                  <a:pt x="811432" y="34942"/>
                </a:lnTo>
                <a:lnTo>
                  <a:pt x="867494" y="39978"/>
                </a:lnTo>
                <a:lnTo>
                  <a:pt x="921654" y="44962"/>
                </a:lnTo>
                <a:lnTo>
                  <a:pt x="973330" y="49812"/>
                </a:lnTo>
                <a:lnTo>
                  <a:pt x="1021943" y="54445"/>
                </a:lnTo>
                <a:lnTo>
                  <a:pt x="1066911" y="58776"/>
                </a:lnTo>
                <a:lnTo>
                  <a:pt x="1107655" y="62725"/>
                </a:lnTo>
                <a:lnTo>
                  <a:pt x="1226173" y="74223"/>
                </a:lnTo>
                <a:lnTo>
                  <a:pt x="1287033" y="80127"/>
                </a:lnTo>
                <a:lnTo>
                  <a:pt x="1309456" y="82302"/>
                </a:lnTo>
                <a:lnTo>
                  <a:pt x="1312659" y="82613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9" name="object 19"/>
          <p:cNvSpPr/>
          <p:nvPr/>
        </p:nvSpPr>
        <p:spPr>
          <a:xfrm>
            <a:off x="4185364" y="2320062"/>
            <a:ext cx="236002" cy="118333"/>
          </a:xfrm>
          <a:custGeom>
            <a:avLst/>
            <a:gdLst/>
            <a:ahLst/>
            <a:cxnLst/>
            <a:rect l="l" t="t" r="r" b="b"/>
            <a:pathLst>
              <a:path w="136525" h="66675">
                <a:moveTo>
                  <a:pt x="6451" y="0"/>
                </a:moveTo>
                <a:lnTo>
                  <a:pt x="0" y="66484"/>
                </a:lnTo>
                <a:lnTo>
                  <a:pt x="136194" y="46139"/>
                </a:lnTo>
                <a:lnTo>
                  <a:pt x="6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0" name="object 20"/>
          <p:cNvSpPr/>
          <p:nvPr/>
        </p:nvSpPr>
        <p:spPr>
          <a:xfrm>
            <a:off x="4195638" y="2332999"/>
            <a:ext cx="187704" cy="94667"/>
          </a:xfrm>
          <a:custGeom>
            <a:avLst/>
            <a:gdLst/>
            <a:ahLst/>
            <a:cxnLst/>
            <a:rect l="l" t="t" r="r" b="b"/>
            <a:pathLst>
              <a:path w="108585" h="53340">
                <a:moveTo>
                  <a:pt x="5143" y="0"/>
                </a:moveTo>
                <a:lnTo>
                  <a:pt x="108419" y="36741"/>
                </a:lnTo>
                <a:lnTo>
                  <a:pt x="0" y="52933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1" name="object 21"/>
          <p:cNvSpPr/>
          <p:nvPr/>
        </p:nvSpPr>
        <p:spPr>
          <a:xfrm>
            <a:off x="2685197" y="2658859"/>
            <a:ext cx="2527975" cy="1679215"/>
          </a:xfrm>
          <a:custGeom>
            <a:avLst/>
            <a:gdLst/>
            <a:ahLst/>
            <a:cxnLst/>
            <a:rect l="l" t="t" r="r" b="b"/>
            <a:pathLst>
              <a:path w="1462404" h="946150">
                <a:moveTo>
                  <a:pt x="1450352" y="0"/>
                </a:moveTo>
                <a:lnTo>
                  <a:pt x="1450376" y="2079"/>
                </a:lnTo>
                <a:lnTo>
                  <a:pt x="1450543" y="16638"/>
                </a:lnTo>
                <a:lnTo>
                  <a:pt x="1450995" y="56155"/>
                </a:lnTo>
                <a:lnTo>
                  <a:pt x="1451876" y="133108"/>
                </a:lnTo>
                <a:lnTo>
                  <a:pt x="1452333" y="172533"/>
                </a:lnTo>
                <a:lnTo>
                  <a:pt x="1452866" y="217509"/>
                </a:lnTo>
                <a:lnTo>
                  <a:pt x="1453474" y="266989"/>
                </a:lnTo>
                <a:lnTo>
                  <a:pt x="1454157" y="319925"/>
                </a:lnTo>
                <a:lnTo>
                  <a:pt x="1454916" y="375268"/>
                </a:lnTo>
                <a:lnTo>
                  <a:pt x="1455751" y="431970"/>
                </a:lnTo>
                <a:lnTo>
                  <a:pt x="1456661" y="488983"/>
                </a:lnTo>
                <a:lnTo>
                  <a:pt x="1457647" y="545258"/>
                </a:lnTo>
                <a:lnTo>
                  <a:pt x="1458709" y="599746"/>
                </a:lnTo>
                <a:lnTo>
                  <a:pt x="1459846" y="651401"/>
                </a:lnTo>
                <a:lnTo>
                  <a:pt x="1461058" y="699173"/>
                </a:lnTo>
                <a:lnTo>
                  <a:pt x="1462299" y="751132"/>
                </a:lnTo>
                <a:lnTo>
                  <a:pt x="1461589" y="796080"/>
                </a:lnTo>
                <a:lnTo>
                  <a:pt x="1456862" y="834366"/>
                </a:lnTo>
                <a:lnTo>
                  <a:pt x="1427099" y="892369"/>
                </a:lnTo>
                <a:lnTo>
                  <a:pt x="1356488" y="927958"/>
                </a:lnTo>
                <a:lnTo>
                  <a:pt x="1300702" y="938228"/>
                </a:lnTo>
                <a:lnTo>
                  <a:pt x="1228509" y="943952"/>
                </a:lnTo>
                <a:lnTo>
                  <a:pt x="1188100" y="945184"/>
                </a:lnTo>
                <a:lnTo>
                  <a:pt x="1143980" y="945545"/>
                </a:lnTo>
                <a:lnTo>
                  <a:pt x="1096583" y="945103"/>
                </a:lnTo>
                <a:lnTo>
                  <a:pt x="1046342" y="943930"/>
                </a:lnTo>
                <a:lnTo>
                  <a:pt x="993691" y="942095"/>
                </a:lnTo>
                <a:lnTo>
                  <a:pt x="939063" y="939667"/>
                </a:lnTo>
                <a:lnTo>
                  <a:pt x="882892" y="936715"/>
                </a:lnTo>
                <a:lnTo>
                  <a:pt x="825612" y="933310"/>
                </a:lnTo>
                <a:lnTo>
                  <a:pt x="767656" y="929521"/>
                </a:lnTo>
                <a:lnTo>
                  <a:pt x="709458" y="925418"/>
                </a:lnTo>
                <a:lnTo>
                  <a:pt x="651451" y="921070"/>
                </a:lnTo>
                <a:lnTo>
                  <a:pt x="594069" y="916546"/>
                </a:lnTo>
                <a:lnTo>
                  <a:pt x="537746" y="911917"/>
                </a:lnTo>
                <a:lnTo>
                  <a:pt x="482914" y="907252"/>
                </a:lnTo>
                <a:lnTo>
                  <a:pt x="430009" y="902621"/>
                </a:lnTo>
                <a:lnTo>
                  <a:pt x="379463" y="898093"/>
                </a:lnTo>
                <a:lnTo>
                  <a:pt x="331709" y="893738"/>
                </a:lnTo>
                <a:lnTo>
                  <a:pt x="287183" y="889625"/>
                </a:lnTo>
                <a:lnTo>
                  <a:pt x="246316" y="885825"/>
                </a:lnTo>
                <a:lnTo>
                  <a:pt x="103914" y="872557"/>
                </a:lnTo>
                <a:lnTo>
                  <a:pt x="30789" y="865744"/>
                </a:lnTo>
                <a:lnTo>
                  <a:pt x="3848" y="863234"/>
                </a:lnTo>
                <a:lnTo>
                  <a:pt x="0" y="862876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2" name="object 22"/>
          <p:cNvSpPr/>
          <p:nvPr/>
        </p:nvSpPr>
        <p:spPr>
          <a:xfrm>
            <a:off x="2647458" y="4149641"/>
            <a:ext cx="236002" cy="118333"/>
          </a:xfrm>
          <a:custGeom>
            <a:avLst/>
            <a:gdLst/>
            <a:ahLst/>
            <a:cxnLst/>
            <a:rect l="l" t="t" r="r" b="b"/>
            <a:pathLst>
              <a:path w="136525" h="66675">
                <a:moveTo>
                  <a:pt x="136118" y="0"/>
                </a:moveTo>
                <a:lnTo>
                  <a:pt x="0" y="20853"/>
                </a:lnTo>
                <a:lnTo>
                  <a:pt x="129921" y="66509"/>
                </a:lnTo>
                <a:lnTo>
                  <a:pt x="136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3" name="object 23"/>
          <p:cNvSpPr/>
          <p:nvPr/>
        </p:nvSpPr>
        <p:spPr>
          <a:xfrm>
            <a:off x="2685197" y="4160798"/>
            <a:ext cx="187704" cy="94667"/>
          </a:xfrm>
          <a:custGeom>
            <a:avLst/>
            <a:gdLst/>
            <a:ahLst/>
            <a:cxnLst/>
            <a:rect l="l" t="t" r="r" b="b"/>
            <a:pathLst>
              <a:path w="108585" h="53340">
                <a:moveTo>
                  <a:pt x="103428" y="52946"/>
                </a:moveTo>
                <a:lnTo>
                  <a:pt x="0" y="16611"/>
                </a:lnTo>
                <a:lnTo>
                  <a:pt x="108356" y="0"/>
                </a:lnTo>
              </a:path>
            </a:pathLst>
          </a:custGeom>
          <a:ln w="1063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5" name="object 6"/>
          <p:cNvSpPr txBox="1"/>
          <p:nvPr/>
        </p:nvSpPr>
        <p:spPr>
          <a:xfrm>
            <a:off x="834250" y="697791"/>
            <a:ext cx="6813754" cy="373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WHY CONGESTION COLLAPSE CAN OCCUR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1819" y="5142271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packets go one hop and get dropped because of congestion</a:t>
            </a:r>
          </a:p>
          <a:p>
            <a:r>
              <a:rPr lang="en-US" dirty="0" smtClean="0"/>
              <a:t>So no packets make progress.  </a:t>
            </a:r>
            <a:r>
              <a:rPr lang="en-US" dirty="0" err="1" smtClean="0"/>
              <a:t>Goodput</a:t>
            </a:r>
            <a:r>
              <a:rPr lang="en-US" dirty="0" smtClean="0"/>
              <a:t> goes to 0,</a:t>
            </a:r>
          </a:p>
          <a:p>
            <a:r>
              <a:rPr lang="en-US" dirty="0" smtClean="0"/>
              <a:t>Like gridlock in LA but more like </a:t>
            </a:r>
            <a:r>
              <a:rPr lang="en-US" dirty="0" err="1" smtClean="0"/>
              <a:t>livelock</a:t>
            </a:r>
            <a:r>
              <a:rPr lang="en-US" dirty="0" smtClean="0"/>
              <a:t>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Rough definition: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When an increase in network load produces a decrease in useful work</a:t>
            </a:r>
            <a:r>
              <a:rPr lang="ja-JP" altLang="en-US" dirty="0" smtClean="0">
                <a:latin typeface="Arial" charset="0"/>
              </a:rPr>
              <a:t>”</a:t>
            </a:r>
            <a:endParaRPr lang="en-US" altLang="ja-JP" dirty="0" smtClean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Why does it happen?</a:t>
            </a:r>
          </a:p>
          <a:p>
            <a:pPr lvl="1"/>
            <a:r>
              <a:rPr lang="en-US" dirty="0">
                <a:latin typeface="Arial" charset="0"/>
              </a:rPr>
              <a:t>Sender sends faster than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bottleneck link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speed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Packets queue until dropped</a:t>
            </a:r>
          </a:p>
          <a:p>
            <a:pPr lvl="1"/>
            <a:r>
              <a:rPr lang="en-US" dirty="0">
                <a:latin typeface="Arial" charset="0"/>
              </a:rPr>
              <a:t>In response to packets being dropped, sender retransmits</a:t>
            </a:r>
          </a:p>
          <a:p>
            <a:pPr lvl="1"/>
            <a:r>
              <a:rPr lang="en-US" dirty="0">
                <a:latin typeface="Arial" charset="0"/>
              </a:rPr>
              <a:t>All hosts repeat in steady state…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Collapse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8151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Increase network resources</a:t>
            </a:r>
          </a:p>
          <a:p>
            <a:pPr lvl="1"/>
            <a:r>
              <a:rPr lang="en-US" dirty="0">
                <a:latin typeface="Arial" charset="0"/>
              </a:rPr>
              <a:t>More buffers for queuing</a:t>
            </a:r>
          </a:p>
          <a:p>
            <a:pPr lvl="1"/>
            <a:r>
              <a:rPr lang="en-US" dirty="0">
                <a:latin typeface="Arial" charset="0"/>
              </a:rPr>
              <a:t>Increase link speed</a:t>
            </a:r>
          </a:p>
          <a:p>
            <a:pPr lvl="1"/>
            <a:r>
              <a:rPr lang="en-US" dirty="0">
                <a:latin typeface="Arial" charset="0"/>
              </a:rPr>
              <a:t>Pros/Cons of these approaches?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Reduce network </a:t>
            </a:r>
            <a:r>
              <a:rPr lang="en-US" dirty="0" smtClean="0">
                <a:latin typeface="Arial" charset="0"/>
              </a:rPr>
              <a:t>load (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TCP strategy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Send data more slowly </a:t>
            </a:r>
          </a:p>
          <a:p>
            <a:pPr lvl="1"/>
            <a:r>
              <a:rPr lang="en-US" dirty="0">
                <a:latin typeface="Arial" charset="0"/>
              </a:rPr>
              <a:t>How much more slowly?</a:t>
            </a:r>
          </a:p>
          <a:p>
            <a:pPr lvl="1"/>
            <a:r>
              <a:rPr lang="en-US" dirty="0">
                <a:latin typeface="Arial" charset="0"/>
              </a:rPr>
              <a:t>When to slow down?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Open loop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Explicitly reserve bandwidth in the network in </a:t>
            </a:r>
            <a:r>
              <a:rPr lang="en-US" dirty="0" smtClean="0">
                <a:latin typeface="Arial" charset="0"/>
              </a:rPr>
              <a:t>advance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Closed </a:t>
            </a:r>
            <a:r>
              <a:rPr lang="en-US" dirty="0">
                <a:latin typeface="Arial" charset="0"/>
              </a:rPr>
              <a:t>loop (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TCP Strategy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Respond </a:t>
            </a:r>
            <a:r>
              <a:rPr lang="en-US" dirty="0">
                <a:latin typeface="Arial" charset="0"/>
              </a:rPr>
              <a:t>to feedback and adjust bandwidth </a:t>
            </a:r>
            <a:r>
              <a:rPr lang="en-US" dirty="0" smtClean="0">
                <a:latin typeface="Arial" charset="0"/>
              </a:rPr>
              <a:t>allocation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Network-based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Network implements and enforces bandwidth </a:t>
            </a:r>
            <a:r>
              <a:rPr lang="en-US" dirty="0" smtClean="0">
                <a:latin typeface="Arial" charset="0"/>
              </a:rPr>
              <a:t>allocation</a:t>
            </a:r>
          </a:p>
          <a:p>
            <a:pPr lvl="3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Host-based (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TCP Strategy</a:t>
            </a:r>
            <a:r>
              <a:rPr lang="en-US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Hosts are responsible for controlling their sending </a:t>
            </a:r>
            <a:r>
              <a:rPr lang="en-US" dirty="0" smtClean="0">
                <a:latin typeface="Arial" charset="0"/>
              </a:rPr>
              <a:t>rate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Control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03367" y="3228321"/>
            <a:ext cx="6282660" cy="3190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494" indent="-478835">
              <a:buAutoNum type="arabicParenR"/>
              <a:tabLst>
                <a:tab pos="138542" algn="l"/>
              </a:tabLst>
            </a:pPr>
            <a:r>
              <a:rPr sz="1400" spc="14" dirty="0">
                <a:latin typeface="Arial"/>
                <a:cs typeface="Arial"/>
              </a:rPr>
              <a:t>DETECT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CONGESTION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10"/>
              </a:spcBef>
              <a:buFont typeface="Arial"/>
              <a:buAutoNum type="arabicParenR"/>
            </a:pPr>
            <a:endParaRPr sz="1400" dirty="0">
              <a:latin typeface="Times New Roman"/>
              <a:cs typeface="Times New Roman"/>
            </a:endParaRPr>
          </a:p>
          <a:p>
            <a:pPr marL="145036" indent="-129450">
              <a:buAutoNum type="arabicParenR"/>
              <a:tabLst>
                <a:tab pos="145469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       </a:t>
            </a:r>
            <a:r>
              <a:rPr sz="1400" spc="14" dirty="0" smtClean="0">
                <a:latin typeface="Arial"/>
                <a:cs typeface="Arial"/>
              </a:rPr>
              <a:t>FEEDBACK </a:t>
            </a:r>
            <a:r>
              <a:rPr sz="1400" spc="14" dirty="0">
                <a:latin typeface="Arial"/>
                <a:cs typeface="Arial"/>
              </a:rPr>
              <a:t>INFORMATION TO THE</a:t>
            </a:r>
            <a:r>
              <a:rPr sz="1400" spc="-61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SOURCE</a:t>
            </a:r>
            <a:endParaRPr sz="1400" dirty="0">
              <a:latin typeface="Arial"/>
              <a:cs typeface="Arial"/>
            </a:endParaRPr>
          </a:p>
          <a:p>
            <a:pPr marL="487494" marR="975421" indent="-464981">
              <a:lnSpc>
                <a:spcPct val="139000"/>
              </a:lnSpc>
              <a:spcBef>
                <a:spcPts val="764"/>
              </a:spcBef>
              <a:buAutoNum type="arabicParenR"/>
              <a:tabLst>
                <a:tab pos="152396" algn="l"/>
              </a:tabLst>
            </a:pPr>
            <a:r>
              <a:rPr sz="1400" spc="14" dirty="0">
                <a:latin typeface="Arial"/>
                <a:cs typeface="Arial"/>
              </a:rPr>
              <a:t>SOURCE ADJUSTS</a:t>
            </a:r>
            <a:r>
              <a:rPr sz="1400" spc="-48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WINDOW:  </a:t>
            </a:r>
            <a:r>
              <a:rPr sz="1400" spc="14" dirty="0" smtClean="0">
                <a:latin typeface="Arial"/>
                <a:cs typeface="Arial"/>
              </a:rPr>
              <a:t>INCREASE</a:t>
            </a:r>
            <a:r>
              <a:rPr lang="en-US" sz="1400" spc="14" dirty="0" smtClean="0">
                <a:latin typeface="Arial"/>
                <a:cs typeface="Arial"/>
              </a:rPr>
              <a:t> </a:t>
            </a:r>
            <a:r>
              <a:rPr sz="1400" spc="14" dirty="0" smtClean="0">
                <a:latin typeface="Arial"/>
                <a:cs typeface="Arial"/>
              </a:rPr>
              <a:t>POLICY  </a:t>
            </a:r>
            <a:r>
              <a:rPr sz="1400" spc="14" dirty="0">
                <a:latin typeface="Arial"/>
                <a:cs typeface="Arial"/>
              </a:rPr>
              <a:t>DECREASE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POLICY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1"/>
              </a:spcBef>
              <a:buFont typeface="Arial"/>
              <a:buAutoNum type="arabicParenR"/>
            </a:pPr>
            <a:endParaRPr sz="1400" dirty="0">
              <a:latin typeface="Times New Roman"/>
              <a:cs typeface="Times New Roman"/>
            </a:endParaRPr>
          </a:p>
          <a:p>
            <a:pPr marL="8659"/>
            <a:r>
              <a:rPr sz="1400" spc="17" dirty="0">
                <a:latin typeface="Arial"/>
                <a:cs typeface="Arial"/>
              </a:rPr>
              <a:t>TWO </a:t>
            </a:r>
            <a:r>
              <a:rPr sz="1400" spc="14" dirty="0">
                <a:latin typeface="Arial"/>
                <a:cs typeface="Arial"/>
              </a:rPr>
              <a:t>INTERESTING</a:t>
            </a:r>
            <a:r>
              <a:rPr sz="1400" spc="-78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CASES:</a:t>
            </a:r>
            <a:endParaRPr sz="1400" dirty="0">
              <a:latin typeface="Arial"/>
              <a:cs typeface="Arial"/>
            </a:endParaRPr>
          </a:p>
          <a:p>
            <a:pPr marL="293102" lvl="1" indent="-201318">
              <a:spcBef>
                <a:spcPts val="558"/>
              </a:spcBef>
              <a:buAutoNum type="alphaLcParenR"/>
              <a:tabLst>
                <a:tab pos="221667" algn="l"/>
              </a:tabLst>
            </a:pPr>
            <a:r>
              <a:rPr sz="1400" spc="17" dirty="0">
                <a:latin typeface="Arial"/>
                <a:cs typeface="Arial"/>
              </a:rPr>
              <a:t>HOW </a:t>
            </a:r>
            <a:r>
              <a:rPr sz="1400" spc="14" dirty="0">
                <a:latin typeface="Arial"/>
                <a:cs typeface="Arial"/>
              </a:rPr>
              <a:t>A SOURCE REACHES STEADY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STATE.</a:t>
            </a:r>
            <a:endParaRPr sz="1400" dirty="0">
              <a:latin typeface="Arial"/>
              <a:cs typeface="Arial"/>
            </a:endParaRPr>
          </a:p>
          <a:p>
            <a:pPr marL="293102" marR="3464" lvl="1" indent="-187464">
              <a:lnSpc>
                <a:spcPct val="139000"/>
              </a:lnSpc>
              <a:spcBef>
                <a:spcPts val="378"/>
              </a:spcBef>
              <a:buAutoNum type="alphaLcParenR"/>
              <a:tabLst>
                <a:tab pos="235521" algn="l"/>
              </a:tabLst>
            </a:pPr>
            <a:r>
              <a:rPr sz="1400" spc="17" dirty="0">
                <a:latin typeface="Arial"/>
                <a:cs typeface="Arial"/>
              </a:rPr>
              <a:t>HOW </a:t>
            </a:r>
            <a:r>
              <a:rPr sz="1400" spc="14" dirty="0">
                <a:latin typeface="Arial"/>
                <a:cs typeface="Arial"/>
              </a:rPr>
              <a:t>A SOURCE REACTS TO A </a:t>
            </a:r>
            <a:r>
              <a:rPr sz="1400" spc="17" dirty="0">
                <a:latin typeface="Arial"/>
                <a:cs typeface="Arial"/>
              </a:rPr>
              <a:t>NEW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4" dirty="0">
                <a:latin typeface="Arial"/>
                <a:cs typeface="Arial"/>
              </a:rPr>
              <a:t>SOURCE  TO PROVIDE A </a:t>
            </a:r>
            <a:r>
              <a:rPr sz="1400" spc="10" dirty="0">
                <a:latin typeface="Arial"/>
                <a:cs typeface="Arial"/>
              </a:rPr>
              <a:t>FAIR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ALLOCATION.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2513" marR="457621" indent="-7360">
              <a:lnSpc>
                <a:spcPct val="117600"/>
              </a:lnSpc>
            </a:pPr>
            <a:r>
              <a:rPr sz="1400" spc="14" dirty="0">
                <a:latin typeface="Arial"/>
                <a:cs typeface="Arial"/>
              </a:rPr>
              <a:t>CONGESTION AVOIDANCE </a:t>
            </a:r>
            <a:r>
              <a:rPr sz="1400" spc="-51" dirty="0" smtClean="0">
                <a:latin typeface="Arial"/>
                <a:cs typeface="Arial"/>
              </a:rPr>
              <a:t> </a:t>
            </a:r>
            <a:r>
              <a:rPr sz="1400" spc="14" dirty="0" smtClean="0">
                <a:latin typeface="Arial"/>
                <a:cs typeface="Arial"/>
              </a:rPr>
              <a:t>VERSUS</a:t>
            </a:r>
            <a:r>
              <a:rPr lang="en-US" sz="1400" spc="14" dirty="0" smtClean="0">
                <a:latin typeface="Arial"/>
                <a:cs typeface="Arial"/>
              </a:rPr>
              <a:t> </a:t>
            </a:r>
            <a:r>
              <a:rPr sz="1400" spc="14" dirty="0" smtClean="0">
                <a:latin typeface="Arial"/>
                <a:cs typeface="Arial"/>
              </a:rPr>
              <a:t>CONGESTION </a:t>
            </a:r>
            <a:r>
              <a:rPr sz="1400" spc="14" dirty="0">
                <a:latin typeface="Arial"/>
                <a:cs typeface="Arial"/>
              </a:rPr>
              <a:t>CONTROL</a:t>
            </a:r>
            <a:r>
              <a:rPr sz="1400" spc="-41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8568" y="2123767"/>
            <a:ext cx="834710" cy="78658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45765" y="2088507"/>
            <a:ext cx="834710" cy="78658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endCxn id="10" idx="1"/>
          </p:cNvCxnSpPr>
          <p:nvPr/>
        </p:nvCxnSpPr>
        <p:spPr bwMode="auto">
          <a:xfrm flipV="1">
            <a:off x="3263278" y="2481798"/>
            <a:ext cx="1682487" cy="17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 flipH="1">
            <a:off x="1406013" y="2281083"/>
            <a:ext cx="9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1895326" y="2548471"/>
            <a:ext cx="67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82395" y="2530085"/>
            <a:ext cx="175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825752" y="2587810"/>
            <a:ext cx="175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19.2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845923" y="1525526"/>
            <a:ext cx="0" cy="5454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682602" y="2517057"/>
            <a:ext cx="745966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5780475" y="2441740"/>
            <a:ext cx="745966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bject 6"/>
          <p:cNvSpPr txBox="1"/>
          <p:nvPr/>
        </p:nvSpPr>
        <p:spPr>
          <a:xfrm>
            <a:off x="1504336" y="678126"/>
            <a:ext cx="58807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2400" i="1" dirty="0">
                <a:latin typeface="Arial"/>
                <a:cs typeface="Arial"/>
              </a:rPr>
              <a:t>FEEDBACK CONGESTION</a:t>
            </a:r>
            <a:r>
              <a:rPr sz="2400" i="1" spc="-31" dirty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CONTRO</a:t>
            </a:r>
            <a:r>
              <a:rPr lang="en-US" sz="2400" i="1" dirty="0" smtClean="0">
                <a:latin typeface="Arial"/>
                <a:cs typeface="Arial"/>
              </a:rPr>
              <a:t>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563045" y="2364665"/>
            <a:ext cx="28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982478" y="1464958"/>
            <a:ext cx="173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201738" y="2646363"/>
            <a:ext cx="6535737" cy="3629025"/>
            <a:chOff x="529" y="1122"/>
            <a:chExt cx="4879" cy="2802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3463" y="1620"/>
              <a:ext cx="672" cy="1960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 flipV="1">
              <a:off x="1097" y="1605"/>
              <a:ext cx="0" cy="20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rot="5400000" flipV="1">
              <a:off x="2788" y="1895"/>
              <a:ext cx="0" cy="34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Freeform 7"/>
            <p:cNvSpPr>
              <a:spLocks/>
            </p:cNvSpPr>
            <p:nvPr/>
          </p:nvSpPr>
          <p:spPr bwMode="auto">
            <a:xfrm>
              <a:off x="1097" y="1571"/>
              <a:ext cx="3038" cy="2019"/>
            </a:xfrm>
            <a:custGeom>
              <a:avLst/>
              <a:gdLst>
                <a:gd name="T0" fmla="*/ 0 w 3038"/>
                <a:gd name="T1" fmla="*/ 2011 h 2019"/>
                <a:gd name="T2" fmla="*/ 358 w 3038"/>
                <a:gd name="T3" fmla="*/ 1110 h 2019"/>
                <a:gd name="T4" fmla="*/ 1012 w 3038"/>
                <a:gd name="T5" fmla="*/ 226 h 2019"/>
                <a:gd name="T6" fmla="*/ 2388 w 3038"/>
                <a:gd name="T7" fmla="*/ 72 h 2019"/>
                <a:gd name="T8" fmla="*/ 3038 w 3038"/>
                <a:gd name="T9" fmla="*/ 2019 h 20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38"/>
                <a:gd name="T16" fmla="*/ 0 h 2019"/>
                <a:gd name="T17" fmla="*/ 3038 w 3038"/>
                <a:gd name="T18" fmla="*/ 2019 h 20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38" h="2019">
                  <a:moveTo>
                    <a:pt x="0" y="2011"/>
                  </a:moveTo>
                  <a:cubicBezTo>
                    <a:pt x="73" y="1874"/>
                    <a:pt x="264" y="1276"/>
                    <a:pt x="358" y="1110"/>
                  </a:cubicBezTo>
                  <a:cubicBezTo>
                    <a:pt x="530" y="873"/>
                    <a:pt x="532" y="450"/>
                    <a:pt x="1012" y="226"/>
                  </a:cubicBezTo>
                  <a:cubicBezTo>
                    <a:pt x="1345" y="49"/>
                    <a:pt x="1921" y="0"/>
                    <a:pt x="2388" y="72"/>
                  </a:cubicBezTo>
                  <a:lnTo>
                    <a:pt x="3038" y="201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2090" y="3665"/>
              <a:ext cx="114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Network Load</a:t>
              </a: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 rot="-5400000">
              <a:off x="235" y="2496"/>
              <a:ext cx="1021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Throughput</a:t>
              </a:r>
            </a:p>
            <a:p>
              <a:r>
                <a:rPr lang="en-US">
                  <a:solidFill>
                    <a:schemeClr val="tx2"/>
                  </a:solidFill>
                </a:rPr>
                <a:t>Latency</a:t>
              </a:r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3485" y="1500"/>
              <a:ext cx="0" cy="21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1947" y="1504"/>
              <a:ext cx="0" cy="21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Freeform 12"/>
            <p:cNvSpPr>
              <a:spLocks/>
            </p:cNvSpPr>
            <p:nvPr/>
          </p:nvSpPr>
          <p:spPr bwMode="auto">
            <a:xfrm>
              <a:off x="1120" y="1488"/>
              <a:ext cx="2431" cy="2097"/>
            </a:xfrm>
            <a:custGeom>
              <a:avLst/>
              <a:gdLst>
                <a:gd name="T0" fmla="*/ 0 w 2170"/>
                <a:gd name="T1" fmla="*/ 2097 h 1984"/>
                <a:gd name="T2" fmla="*/ 849 w 2170"/>
                <a:gd name="T3" fmla="*/ 1977 h 1984"/>
                <a:gd name="T4" fmla="*/ 2048 w 2170"/>
                <a:gd name="T5" fmla="*/ 1078 h 1984"/>
                <a:gd name="T6" fmla="*/ 2431 w 2170"/>
                <a:gd name="T7" fmla="*/ 0 h 1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0"/>
                <a:gd name="T13" fmla="*/ 0 h 1984"/>
                <a:gd name="T14" fmla="*/ 2170 w 2170"/>
                <a:gd name="T15" fmla="*/ 1984 h 1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0" h="1984">
                  <a:moveTo>
                    <a:pt x="0" y="1984"/>
                  </a:moveTo>
                  <a:lnTo>
                    <a:pt x="758" y="1870"/>
                  </a:lnTo>
                  <a:cubicBezTo>
                    <a:pt x="982" y="1761"/>
                    <a:pt x="1545" y="1372"/>
                    <a:pt x="1828" y="1020"/>
                  </a:cubicBezTo>
                  <a:cubicBezTo>
                    <a:pt x="2071" y="740"/>
                    <a:pt x="2113" y="94"/>
                    <a:pt x="217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1264" y="1303"/>
              <a:ext cx="65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>
                  <a:solidFill>
                    <a:srgbClr val="000000"/>
                  </a:solidFill>
                </a:rPr>
                <a:t>“</a:t>
              </a:r>
              <a:r>
                <a:rPr lang="en-US">
                  <a:solidFill>
                    <a:srgbClr val="000000"/>
                  </a:solidFill>
                </a:rPr>
                <a:t>Knee</a:t>
              </a:r>
              <a:r>
                <a:rPr lang="ja-JP" altLang="en-US">
                  <a:solidFill>
                    <a:srgbClr val="000000"/>
                  </a:solidFill>
                </a:rPr>
                <a:t>”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2777" y="1122"/>
              <a:ext cx="5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>
                  <a:solidFill>
                    <a:srgbClr val="000000"/>
                  </a:solidFill>
                </a:rPr>
                <a:t>“</a:t>
              </a:r>
              <a:r>
                <a:rPr lang="en-US">
                  <a:solidFill>
                    <a:srgbClr val="000000"/>
                  </a:solidFill>
                </a:rPr>
                <a:t>Cliff</a:t>
              </a:r>
              <a:r>
                <a:rPr lang="ja-JP" altLang="en-US">
                  <a:solidFill>
                    <a:srgbClr val="000000"/>
                  </a:solidFill>
                </a:rPr>
                <a:t>”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448" name="AutoShape 15"/>
            <p:cNvSpPr>
              <a:spLocks/>
            </p:cNvSpPr>
            <p:nvPr/>
          </p:nvSpPr>
          <p:spPr bwMode="auto">
            <a:xfrm rot="5400000">
              <a:off x="3762" y="1115"/>
              <a:ext cx="108" cy="610"/>
            </a:xfrm>
            <a:prstGeom prst="leftBrace">
              <a:avLst>
                <a:gd name="adj1" fmla="val 47068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rIns="822960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123" y="1518"/>
              <a:ext cx="0" cy="21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0" name="AutoShape 17"/>
            <p:cNvCxnSpPr>
              <a:cxnSpLocks noChangeShapeType="1"/>
              <a:stCxn id="18446" idx="2"/>
            </p:cNvCxnSpPr>
            <p:nvPr/>
          </p:nvCxnSpPr>
          <p:spPr bwMode="auto">
            <a:xfrm>
              <a:off x="1543" y="1516"/>
              <a:ext cx="433" cy="33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51" name="AutoShape 18"/>
            <p:cNvCxnSpPr>
              <a:cxnSpLocks noChangeShapeType="1"/>
              <a:stCxn id="18447" idx="2"/>
            </p:cNvCxnSpPr>
            <p:nvPr/>
          </p:nvCxnSpPr>
          <p:spPr bwMode="auto">
            <a:xfrm>
              <a:off x="3024" y="1334"/>
              <a:ext cx="417" cy="264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4394" y="2748"/>
              <a:ext cx="10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Congestion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collapse</a:t>
              </a:r>
            </a:p>
          </p:txBody>
        </p:sp>
        <p:cxnSp>
          <p:nvCxnSpPr>
            <p:cNvPr id="18453" name="AutoShape 20"/>
            <p:cNvCxnSpPr>
              <a:cxnSpLocks noChangeShapeType="1"/>
              <a:stCxn id="18452" idx="2"/>
            </p:cNvCxnSpPr>
            <p:nvPr/>
          </p:nvCxnSpPr>
          <p:spPr bwMode="auto">
            <a:xfrm flipH="1">
              <a:off x="4159" y="3114"/>
              <a:ext cx="742" cy="440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436" name="Rectangle 21"/>
          <p:cNvSpPr>
            <a:spLocks noChangeArrowheads="1"/>
          </p:cNvSpPr>
          <p:nvPr/>
        </p:nvSpPr>
        <p:spPr bwMode="auto">
          <a:xfrm>
            <a:off x="685800" y="1600200"/>
            <a:ext cx="79248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50000"/>
              <a:buFont typeface="Monotype Sorts" charset="0"/>
              <a:buChar char="l"/>
            </a:pPr>
            <a:r>
              <a:rPr lang="en-US" sz="2000" b="0" dirty="0">
                <a:solidFill>
                  <a:srgbClr val="0000FF"/>
                </a:solidFill>
              </a:rPr>
              <a:t>Congestion avoidance</a:t>
            </a:r>
            <a:r>
              <a:rPr lang="en-US" sz="2000" b="0" dirty="0">
                <a:solidFill>
                  <a:schemeClr val="accent2"/>
                </a:solidFill>
              </a:rPr>
              <a:t>: try to stay to the left of the knee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50000"/>
              <a:buFont typeface="Monotype Sorts" charset="0"/>
              <a:buChar char="l"/>
            </a:pPr>
            <a:r>
              <a:rPr lang="en-US" sz="2000" b="0" dirty="0">
                <a:solidFill>
                  <a:srgbClr val="0000FF"/>
                </a:solidFill>
              </a:rPr>
              <a:t>Congestion control</a:t>
            </a:r>
            <a:r>
              <a:rPr lang="en-US" sz="2000" b="0" dirty="0">
                <a:solidFill>
                  <a:schemeClr val="accent2"/>
                </a:solidFill>
              </a:rPr>
              <a:t>: try to stay to the left of the cliff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16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</a:t>
            </a:r>
            <a:r>
              <a:rPr lang="en-US" i="1" dirty="0" smtClean="0"/>
              <a:t>vs.</a:t>
            </a:r>
            <a:r>
              <a:rPr lang="en-US" dirty="0" smtClean="0"/>
              <a:t> Reactive</a:t>
            </a:r>
            <a:endParaRPr lang="en-US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941095" y="2425699"/>
            <a:ext cx="13692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Loss due to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Congestion 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2578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Explicit congestion signaling</a:t>
            </a:r>
          </a:p>
          <a:p>
            <a:pPr lvl="1"/>
            <a:r>
              <a:rPr lang="en-US" sz="2000" dirty="0">
                <a:latin typeface="Arial" charset="0"/>
              </a:rPr>
              <a:t>Source Quench: ICMP message from router to sender</a:t>
            </a:r>
          </a:p>
          <a:p>
            <a:pPr lvl="1"/>
            <a:r>
              <a:rPr lang="en-US" sz="2000" dirty="0" err="1">
                <a:latin typeface="Arial" charset="0"/>
              </a:rPr>
              <a:t>DECBit</a:t>
            </a:r>
            <a:r>
              <a:rPr lang="en-US" sz="2000" dirty="0">
                <a:latin typeface="Arial" charset="0"/>
              </a:rPr>
              <a:t> / Explicit Congestion Notification (ECN):</a:t>
            </a:r>
            <a:r>
              <a:rPr lang="en-US" dirty="0">
                <a:latin typeface="Arial" charset="0"/>
              </a:rPr>
              <a:t> </a:t>
            </a:r>
          </a:p>
          <a:p>
            <a:pPr lvl="2"/>
            <a:r>
              <a:rPr lang="en-US" dirty="0">
                <a:latin typeface="Arial" charset="0"/>
              </a:rPr>
              <a:t>Router </a:t>
            </a:r>
            <a:r>
              <a:rPr lang="en-US" i="1" dirty="0">
                <a:latin typeface="Arial" charset="0"/>
              </a:rPr>
              <a:t>marks</a:t>
            </a:r>
            <a:r>
              <a:rPr lang="en-US" dirty="0">
                <a:latin typeface="Arial" charset="0"/>
              </a:rPr>
              <a:t> packet based on queue occupancy (i.e. indication that packet encountered congestion along the way)</a:t>
            </a:r>
          </a:p>
          <a:p>
            <a:pPr lvl="2"/>
            <a:r>
              <a:rPr lang="en-US" dirty="0">
                <a:latin typeface="Arial" charset="0"/>
              </a:rPr>
              <a:t>Receiver tells sender if queues are getting too full</a:t>
            </a:r>
          </a:p>
          <a:p>
            <a:r>
              <a:rPr lang="en-US" sz="2400" dirty="0">
                <a:latin typeface="Arial" charset="0"/>
              </a:rPr>
              <a:t>Implicit congestion signaling</a:t>
            </a:r>
          </a:p>
          <a:p>
            <a:pPr lvl="1"/>
            <a:r>
              <a:rPr lang="en-US" sz="2000" dirty="0">
                <a:latin typeface="Arial" charset="0"/>
              </a:rPr>
              <a:t>Packet loss</a:t>
            </a:r>
          </a:p>
          <a:p>
            <a:pPr lvl="2"/>
            <a:r>
              <a:rPr lang="en-US" dirty="0">
                <a:latin typeface="Arial" charset="0"/>
              </a:rPr>
              <a:t>Assume congestion is primary source of packet loss</a:t>
            </a:r>
          </a:p>
          <a:p>
            <a:pPr lvl="2"/>
            <a:r>
              <a:rPr lang="en-US" dirty="0">
                <a:latin typeface="Arial" charset="0"/>
              </a:rPr>
              <a:t>Lost </a:t>
            </a:r>
            <a:r>
              <a:rPr lang="en-US" dirty="0" smtClean="0">
                <a:latin typeface="Arial" charset="0"/>
              </a:rPr>
              <a:t>packets </a:t>
            </a:r>
            <a:r>
              <a:rPr lang="en-US" dirty="0">
                <a:latin typeface="Arial" charset="0"/>
              </a:rPr>
              <a:t>indicate congestion</a:t>
            </a:r>
          </a:p>
          <a:p>
            <a:pPr lvl="1"/>
            <a:r>
              <a:rPr lang="en-US" sz="2000" dirty="0">
                <a:latin typeface="Arial" charset="0"/>
              </a:rPr>
              <a:t>Packet delay</a:t>
            </a:r>
          </a:p>
          <a:p>
            <a:pPr lvl="2"/>
            <a:r>
              <a:rPr lang="en-US" dirty="0">
                <a:latin typeface="Arial" charset="0"/>
              </a:rPr>
              <a:t>Round-trip time increases as packets queue</a:t>
            </a:r>
          </a:p>
          <a:p>
            <a:pPr lvl="2"/>
            <a:r>
              <a:rPr lang="en-US" dirty="0">
                <a:latin typeface="Arial" charset="0"/>
              </a:rPr>
              <a:t>Packet inter-arrival time is a function of bottleneck link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4196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Window-based (TCP)</a:t>
            </a:r>
          </a:p>
          <a:p>
            <a:pPr lvl="1"/>
            <a:r>
              <a:rPr lang="en-US" dirty="0">
                <a:latin typeface="Arial" charset="0"/>
              </a:rPr>
              <a:t>C</a:t>
            </a:r>
            <a:r>
              <a:rPr lang="en-US" sz="2000" dirty="0" smtClean="0">
                <a:latin typeface="Arial" charset="0"/>
              </a:rPr>
              <a:t>onstrain </a:t>
            </a:r>
            <a:r>
              <a:rPr lang="en-US" sz="2000" dirty="0">
                <a:latin typeface="Arial" charset="0"/>
              </a:rPr>
              <a:t>number of outstanding packets allowed in network</a:t>
            </a:r>
          </a:p>
          <a:p>
            <a:pPr lvl="1"/>
            <a:r>
              <a:rPr lang="en-US" sz="2000" dirty="0">
                <a:latin typeface="Arial" charset="0"/>
              </a:rPr>
              <a:t>Increase window to send faster; decrease to send slower</a:t>
            </a:r>
          </a:p>
          <a:p>
            <a:pPr lvl="1"/>
            <a:r>
              <a:rPr lang="en-US" sz="2000" dirty="0">
                <a:latin typeface="Arial" charset="0"/>
              </a:rPr>
              <a:t>Pro: Cheap to implement, good failure properties</a:t>
            </a:r>
          </a:p>
          <a:p>
            <a:pPr lvl="1"/>
            <a:r>
              <a:rPr lang="en-US" sz="2000" dirty="0">
                <a:latin typeface="Arial" charset="0"/>
              </a:rPr>
              <a:t>Con: Creates traffic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bursts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(requires bigger buffers</a:t>
            </a:r>
            <a:r>
              <a:rPr lang="en-US" sz="2000" dirty="0" smtClean="0">
                <a:latin typeface="Arial" charset="0"/>
              </a:rPr>
              <a:t>)</a:t>
            </a:r>
          </a:p>
          <a:p>
            <a:pPr lvl="3"/>
            <a:endParaRPr lang="en-US" sz="1600" i="1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Rate-based </a:t>
            </a:r>
            <a:r>
              <a:rPr lang="en-US" sz="2400" b="1" dirty="0"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many streaming media protocols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</a:rPr>
              <a:t>Two parameters (period, packets)</a:t>
            </a:r>
          </a:p>
          <a:p>
            <a:pPr lvl="1"/>
            <a:r>
              <a:rPr lang="en-US" dirty="0">
                <a:latin typeface="Arial" charset="0"/>
              </a:rPr>
              <a:t>Allow sending of x packets in period y</a:t>
            </a:r>
          </a:p>
          <a:p>
            <a:pPr lvl="1"/>
            <a:r>
              <a:rPr lang="en-US" dirty="0">
                <a:latin typeface="Arial" charset="0"/>
              </a:rPr>
              <a:t>Pro: smooth traffic</a:t>
            </a:r>
          </a:p>
          <a:p>
            <a:pPr lvl="1"/>
            <a:r>
              <a:rPr lang="en-US" dirty="0">
                <a:latin typeface="Arial" charset="0"/>
              </a:rPr>
              <a:t>Con: fine-grained per-connection timers, </a:t>
            </a:r>
            <a:r>
              <a:rPr lang="en-US" dirty="0" smtClean="0">
                <a:latin typeface="Arial" charset="0"/>
              </a:rPr>
              <a:t> what </a:t>
            </a:r>
            <a:r>
              <a:rPr lang="en-US" dirty="0">
                <a:latin typeface="Arial" charset="0"/>
              </a:rPr>
              <a:t>if receiver fails?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Ideally: Keep equilibrium at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knee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of power curve</a:t>
            </a:r>
          </a:p>
          <a:p>
            <a:pPr lvl="1"/>
            <a:r>
              <a:rPr lang="en-US" sz="2000" dirty="0">
                <a:latin typeface="Arial" charset="0"/>
              </a:rPr>
              <a:t>Find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knee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somehow</a:t>
            </a:r>
          </a:p>
          <a:p>
            <a:pPr lvl="1"/>
            <a:r>
              <a:rPr lang="en-US" sz="2000" dirty="0">
                <a:latin typeface="Arial" charset="0"/>
              </a:rPr>
              <a:t>Keep number of packets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in flight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the same</a:t>
            </a:r>
          </a:p>
          <a:p>
            <a:pPr lvl="1"/>
            <a:r>
              <a:rPr lang="en-US" sz="2000" dirty="0">
                <a:latin typeface="Arial" charset="0"/>
              </a:rPr>
              <a:t>Don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send a new packet into the network until you know one has left (I.e. by receiving an ACK)</a:t>
            </a:r>
          </a:p>
          <a:p>
            <a:pPr lvl="1"/>
            <a:r>
              <a:rPr lang="en-US" sz="2000" dirty="0">
                <a:latin typeface="Arial" charset="0"/>
              </a:rPr>
              <a:t>What if you guess wrong, or if bandwidth availability changes?</a:t>
            </a: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Compromise: adaptive approximation </a:t>
            </a:r>
          </a:p>
          <a:p>
            <a:pPr lvl="1"/>
            <a:r>
              <a:rPr lang="en-US" sz="2000" dirty="0">
                <a:latin typeface="Arial" charset="0"/>
              </a:rPr>
              <a:t>If congestion signaled, reduce sending rate by </a:t>
            </a:r>
            <a:r>
              <a:rPr lang="en-US" sz="2000" i="1" dirty="0">
                <a:latin typeface="Arial" charset="0"/>
              </a:rPr>
              <a:t>x</a:t>
            </a:r>
          </a:p>
          <a:p>
            <a:pPr lvl="1"/>
            <a:r>
              <a:rPr lang="en-US" sz="2000" dirty="0">
                <a:latin typeface="Arial" charset="0"/>
              </a:rPr>
              <a:t>If data delivered successfully, increase sending rate by </a:t>
            </a:r>
            <a:r>
              <a:rPr lang="en-US" sz="2000" i="1" dirty="0">
                <a:latin typeface="Arial" charset="0"/>
              </a:rPr>
              <a:t>y</a:t>
            </a:r>
          </a:p>
          <a:p>
            <a:pPr lvl="1"/>
            <a:r>
              <a:rPr lang="en-US" sz="2000" dirty="0">
                <a:latin typeface="Arial" charset="0"/>
              </a:rPr>
              <a:t>How to relate </a:t>
            </a:r>
            <a:r>
              <a:rPr lang="en-US" sz="2000" i="1" dirty="0">
                <a:latin typeface="Arial" charset="0"/>
              </a:rPr>
              <a:t>x</a:t>
            </a:r>
            <a:r>
              <a:rPr lang="en-US" sz="2000" dirty="0">
                <a:latin typeface="Arial" charset="0"/>
              </a:rPr>
              <a:t> and </a:t>
            </a:r>
            <a:r>
              <a:rPr lang="en-US" sz="2000" i="1" dirty="0">
                <a:latin typeface="Arial" charset="0"/>
              </a:rPr>
              <a:t>y</a:t>
            </a:r>
            <a:r>
              <a:rPr lang="en-US" sz="2000" dirty="0">
                <a:latin typeface="Arial" charset="0"/>
              </a:rPr>
              <a:t>? Most choices don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converge…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19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Send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81000"/>
            <a:ext cx="7518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362450"/>
          </a:xfrm>
        </p:spPr>
        <p:txBody>
          <a:bodyPr/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 sz="2400">
                <a:latin typeface="Arial" charset="0"/>
              </a:rPr>
              <a:t>Each source independently probes the network to determine how much bandwidth is available</a:t>
            </a:r>
          </a:p>
          <a:p>
            <a:pPr lvl="1"/>
            <a:r>
              <a:rPr lang="en-US" sz="2000">
                <a:latin typeface="Arial" charset="0"/>
              </a:rPr>
              <a:t>Changes over time, since everyone does this</a:t>
            </a:r>
          </a:p>
          <a:p>
            <a:r>
              <a:rPr lang="en-US" sz="2400">
                <a:latin typeface="Arial" charset="0"/>
              </a:rPr>
              <a:t>Assume that packet loss implies congestion</a:t>
            </a:r>
          </a:p>
          <a:p>
            <a:pPr lvl="1"/>
            <a:r>
              <a:rPr lang="en-US" sz="2000">
                <a:latin typeface="Arial" charset="0"/>
              </a:rPr>
              <a:t>Since errors are rare; also, requires no support from routers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3663950" y="3054350"/>
            <a:ext cx="1081088" cy="635000"/>
          </a:xfrm>
          <a:custGeom>
            <a:avLst/>
            <a:gdLst>
              <a:gd name="T0" fmla="*/ 0 w 681"/>
              <a:gd name="T1" fmla="*/ 0 h 400"/>
              <a:gd name="T2" fmla="*/ 1081088 w 681"/>
              <a:gd name="T3" fmla="*/ 0 h 400"/>
              <a:gd name="T4" fmla="*/ 1081088 w 681"/>
              <a:gd name="T5" fmla="*/ 635000 h 400"/>
              <a:gd name="T6" fmla="*/ 0 w 681"/>
              <a:gd name="T7" fmla="*/ 635000 h 400"/>
              <a:gd name="T8" fmla="*/ 0 w 681"/>
              <a:gd name="T9" fmla="*/ 0 h 400"/>
              <a:gd name="T10" fmla="*/ 0 w 681"/>
              <a:gd name="T11" fmla="*/ 0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1"/>
              <a:gd name="T19" fmla="*/ 0 h 400"/>
              <a:gd name="T20" fmla="*/ 681 w 681"/>
              <a:gd name="T21" fmla="*/ 400 h 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1" h="400">
                <a:moveTo>
                  <a:pt x="0" y="0"/>
                </a:moveTo>
                <a:lnTo>
                  <a:pt x="681" y="0"/>
                </a:lnTo>
                <a:lnTo>
                  <a:pt x="681" y="400"/>
                </a:lnTo>
                <a:lnTo>
                  <a:pt x="0" y="4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00200" y="3344863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7042150" y="3302000"/>
            <a:ext cx="152400" cy="76200"/>
          </a:xfrm>
          <a:custGeom>
            <a:avLst/>
            <a:gdLst>
              <a:gd name="T0" fmla="*/ 0 w 96"/>
              <a:gd name="T1" fmla="*/ 69850 h 48"/>
              <a:gd name="T2" fmla="*/ 152400 w 96"/>
              <a:gd name="T3" fmla="*/ 38100 h 48"/>
              <a:gd name="T4" fmla="*/ 6350 w 96"/>
              <a:gd name="T5" fmla="*/ 0 h 48"/>
              <a:gd name="T6" fmla="*/ 6350 w 96"/>
              <a:gd name="T7" fmla="*/ 76200 h 48"/>
              <a:gd name="T8" fmla="*/ 6350 w 96"/>
              <a:gd name="T9" fmla="*/ 76200 h 48"/>
              <a:gd name="T10" fmla="*/ 0 w 96"/>
              <a:gd name="T11" fmla="*/ 69850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48"/>
              <a:gd name="T20" fmla="*/ 96 w 9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48">
                <a:moveTo>
                  <a:pt x="0" y="44"/>
                </a:moveTo>
                <a:lnTo>
                  <a:pt x="96" y="24"/>
                </a:lnTo>
                <a:lnTo>
                  <a:pt x="4" y="0"/>
                </a:lnTo>
                <a:lnTo>
                  <a:pt x="4" y="48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724400" y="3344863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5741988" y="3111500"/>
            <a:ext cx="388937" cy="152400"/>
          </a:xfrm>
          <a:custGeom>
            <a:avLst/>
            <a:gdLst>
              <a:gd name="T0" fmla="*/ 0 w 245"/>
              <a:gd name="T1" fmla="*/ 0 h 96"/>
              <a:gd name="T2" fmla="*/ 388937 w 245"/>
              <a:gd name="T3" fmla="*/ 6350 h 96"/>
              <a:gd name="T4" fmla="*/ 388937 w 245"/>
              <a:gd name="T5" fmla="*/ 152400 h 96"/>
              <a:gd name="T6" fmla="*/ 6350 w 245"/>
              <a:gd name="T7" fmla="*/ 152400 h 96"/>
              <a:gd name="T8" fmla="*/ 6350 w 245"/>
              <a:gd name="T9" fmla="*/ 6350 h 96"/>
              <a:gd name="T10" fmla="*/ 6350 w 245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5"/>
              <a:gd name="T19" fmla="*/ 0 h 96"/>
              <a:gd name="T20" fmla="*/ 245 w 245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5" h="96">
                <a:moveTo>
                  <a:pt x="0" y="0"/>
                </a:moveTo>
                <a:lnTo>
                  <a:pt x="245" y="4"/>
                </a:lnTo>
                <a:lnTo>
                  <a:pt x="245" y="96"/>
                </a:lnTo>
                <a:lnTo>
                  <a:pt x="4" y="96"/>
                </a:lnTo>
                <a:lnTo>
                  <a:pt x="4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4876800" y="3111500"/>
            <a:ext cx="382588" cy="152400"/>
          </a:xfrm>
          <a:custGeom>
            <a:avLst/>
            <a:gdLst>
              <a:gd name="T0" fmla="*/ 0 w 241"/>
              <a:gd name="T1" fmla="*/ 0 h 96"/>
              <a:gd name="T2" fmla="*/ 382588 w 241"/>
              <a:gd name="T3" fmla="*/ 6350 h 96"/>
              <a:gd name="T4" fmla="*/ 382588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6505575" y="3111500"/>
            <a:ext cx="382588" cy="152400"/>
          </a:xfrm>
          <a:custGeom>
            <a:avLst/>
            <a:gdLst>
              <a:gd name="T0" fmla="*/ 0 w 241"/>
              <a:gd name="T1" fmla="*/ 0 h 96"/>
              <a:gd name="T2" fmla="*/ 382588 w 241"/>
              <a:gd name="T3" fmla="*/ 6350 h 96"/>
              <a:gd name="T4" fmla="*/ 382588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504113" y="3213100"/>
            <a:ext cx="4206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Sink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170488" y="3390900"/>
            <a:ext cx="15271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45 Mbps T3 link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886200" y="3192463"/>
            <a:ext cx="6492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Router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609600" y="2879725"/>
            <a:ext cx="922338" cy="922338"/>
          </a:xfrm>
          <a:custGeom>
            <a:avLst/>
            <a:gdLst>
              <a:gd name="T0" fmla="*/ 484188 w 581"/>
              <a:gd name="T1" fmla="*/ 922338 h 581"/>
              <a:gd name="T2" fmla="*/ 560388 w 581"/>
              <a:gd name="T3" fmla="*/ 915988 h 581"/>
              <a:gd name="T4" fmla="*/ 630238 w 581"/>
              <a:gd name="T5" fmla="*/ 890588 h 581"/>
              <a:gd name="T6" fmla="*/ 700088 w 581"/>
              <a:gd name="T7" fmla="*/ 858838 h 581"/>
              <a:gd name="T8" fmla="*/ 757238 w 581"/>
              <a:gd name="T9" fmla="*/ 820738 h 581"/>
              <a:gd name="T10" fmla="*/ 808038 w 581"/>
              <a:gd name="T11" fmla="*/ 769938 h 581"/>
              <a:gd name="T12" fmla="*/ 852488 w 581"/>
              <a:gd name="T13" fmla="*/ 712788 h 581"/>
              <a:gd name="T14" fmla="*/ 884238 w 581"/>
              <a:gd name="T15" fmla="*/ 647700 h 581"/>
              <a:gd name="T16" fmla="*/ 909638 w 581"/>
              <a:gd name="T17" fmla="*/ 584200 h 581"/>
              <a:gd name="T18" fmla="*/ 922338 w 581"/>
              <a:gd name="T19" fmla="*/ 508000 h 581"/>
              <a:gd name="T20" fmla="*/ 922338 w 581"/>
              <a:gd name="T21" fmla="*/ 438150 h 581"/>
              <a:gd name="T22" fmla="*/ 915988 w 581"/>
              <a:gd name="T23" fmla="*/ 361950 h 581"/>
              <a:gd name="T24" fmla="*/ 890588 w 581"/>
              <a:gd name="T25" fmla="*/ 292100 h 581"/>
              <a:gd name="T26" fmla="*/ 858838 w 581"/>
              <a:gd name="T27" fmla="*/ 228600 h 581"/>
              <a:gd name="T28" fmla="*/ 820738 w 581"/>
              <a:gd name="T29" fmla="*/ 171450 h 581"/>
              <a:gd name="T30" fmla="*/ 769938 w 581"/>
              <a:gd name="T31" fmla="*/ 120650 h 581"/>
              <a:gd name="T32" fmla="*/ 712788 w 581"/>
              <a:gd name="T33" fmla="*/ 76200 h 581"/>
              <a:gd name="T34" fmla="*/ 655638 w 581"/>
              <a:gd name="T35" fmla="*/ 38100 h 581"/>
              <a:gd name="T36" fmla="*/ 585788 w 581"/>
              <a:gd name="T37" fmla="*/ 19050 h 581"/>
              <a:gd name="T38" fmla="*/ 515938 w 581"/>
              <a:gd name="T39" fmla="*/ 0 h 581"/>
              <a:gd name="T40" fmla="*/ 439738 w 581"/>
              <a:gd name="T41" fmla="*/ 0 h 581"/>
              <a:gd name="T42" fmla="*/ 363538 w 581"/>
              <a:gd name="T43" fmla="*/ 12700 h 581"/>
              <a:gd name="T44" fmla="*/ 292100 w 581"/>
              <a:gd name="T45" fmla="*/ 31750 h 581"/>
              <a:gd name="T46" fmla="*/ 228600 w 581"/>
              <a:gd name="T47" fmla="*/ 63500 h 581"/>
              <a:gd name="T48" fmla="*/ 171450 w 581"/>
              <a:gd name="T49" fmla="*/ 101600 h 581"/>
              <a:gd name="T50" fmla="*/ 120650 w 581"/>
              <a:gd name="T51" fmla="*/ 152400 h 581"/>
              <a:gd name="T52" fmla="*/ 76200 w 581"/>
              <a:gd name="T53" fmla="*/ 209550 h 581"/>
              <a:gd name="T54" fmla="*/ 38100 w 581"/>
              <a:gd name="T55" fmla="*/ 273050 h 581"/>
              <a:gd name="T56" fmla="*/ 19050 w 581"/>
              <a:gd name="T57" fmla="*/ 336550 h 581"/>
              <a:gd name="T58" fmla="*/ 6350 w 581"/>
              <a:gd name="T59" fmla="*/ 412750 h 581"/>
              <a:gd name="T60" fmla="*/ 0 w 581"/>
              <a:gd name="T61" fmla="*/ 488950 h 581"/>
              <a:gd name="T62" fmla="*/ 12700 w 581"/>
              <a:gd name="T63" fmla="*/ 558800 h 581"/>
              <a:gd name="T64" fmla="*/ 31750 w 581"/>
              <a:gd name="T65" fmla="*/ 628650 h 581"/>
              <a:gd name="T66" fmla="*/ 63500 w 581"/>
              <a:gd name="T67" fmla="*/ 700088 h 581"/>
              <a:gd name="T68" fmla="*/ 107950 w 581"/>
              <a:gd name="T69" fmla="*/ 757238 h 581"/>
              <a:gd name="T70" fmla="*/ 152400 w 581"/>
              <a:gd name="T71" fmla="*/ 808038 h 581"/>
              <a:gd name="T72" fmla="*/ 209550 w 581"/>
              <a:gd name="T73" fmla="*/ 852488 h 581"/>
              <a:gd name="T74" fmla="*/ 273050 w 581"/>
              <a:gd name="T75" fmla="*/ 884238 h 581"/>
              <a:gd name="T76" fmla="*/ 342900 w 581"/>
              <a:gd name="T77" fmla="*/ 909638 h 581"/>
              <a:gd name="T78" fmla="*/ 414338 w 581"/>
              <a:gd name="T79" fmla="*/ 922338 h 581"/>
              <a:gd name="T80" fmla="*/ 490538 w 581"/>
              <a:gd name="T81" fmla="*/ 922338 h 581"/>
              <a:gd name="T82" fmla="*/ 490538 w 581"/>
              <a:gd name="T83" fmla="*/ 922338 h 5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81"/>
              <a:gd name="T127" fmla="*/ 0 h 581"/>
              <a:gd name="T128" fmla="*/ 581 w 581"/>
              <a:gd name="T129" fmla="*/ 581 h 58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81" h="581">
                <a:moveTo>
                  <a:pt x="305" y="581"/>
                </a:moveTo>
                <a:lnTo>
                  <a:pt x="353" y="577"/>
                </a:lnTo>
                <a:lnTo>
                  <a:pt x="397" y="561"/>
                </a:lnTo>
                <a:lnTo>
                  <a:pt x="441" y="541"/>
                </a:lnTo>
                <a:lnTo>
                  <a:pt x="477" y="517"/>
                </a:lnTo>
                <a:lnTo>
                  <a:pt x="509" y="485"/>
                </a:lnTo>
                <a:lnTo>
                  <a:pt x="537" y="449"/>
                </a:lnTo>
                <a:lnTo>
                  <a:pt x="557" y="408"/>
                </a:lnTo>
                <a:lnTo>
                  <a:pt x="573" y="368"/>
                </a:lnTo>
                <a:lnTo>
                  <a:pt x="581" y="320"/>
                </a:lnTo>
                <a:lnTo>
                  <a:pt x="581" y="276"/>
                </a:lnTo>
                <a:lnTo>
                  <a:pt x="577" y="228"/>
                </a:lnTo>
                <a:lnTo>
                  <a:pt x="561" y="184"/>
                </a:lnTo>
                <a:lnTo>
                  <a:pt x="541" y="144"/>
                </a:lnTo>
                <a:lnTo>
                  <a:pt x="517" y="108"/>
                </a:lnTo>
                <a:lnTo>
                  <a:pt x="485" y="76"/>
                </a:lnTo>
                <a:lnTo>
                  <a:pt x="449" y="48"/>
                </a:lnTo>
                <a:lnTo>
                  <a:pt x="413" y="24"/>
                </a:lnTo>
                <a:lnTo>
                  <a:pt x="369" y="12"/>
                </a:lnTo>
                <a:lnTo>
                  <a:pt x="325" y="0"/>
                </a:lnTo>
                <a:lnTo>
                  <a:pt x="277" y="0"/>
                </a:lnTo>
                <a:lnTo>
                  <a:pt x="229" y="8"/>
                </a:lnTo>
                <a:lnTo>
                  <a:pt x="184" y="20"/>
                </a:lnTo>
                <a:lnTo>
                  <a:pt x="144" y="40"/>
                </a:lnTo>
                <a:lnTo>
                  <a:pt x="108" y="64"/>
                </a:lnTo>
                <a:lnTo>
                  <a:pt x="76" y="96"/>
                </a:lnTo>
                <a:lnTo>
                  <a:pt x="48" y="132"/>
                </a:lnTo>
                <a:lnTo>
                  <a:pt x="24" y="172"/>
                </a:lnTo>
                <a:lnTo>
                  <a:pt x="12" y="212"/>
                </a:lnTo>
                <a:lnTo>
                  <a:pt x="4" y="260"/>
                </a:lnTo>
                <a:lnTo>
                  <a:pt x="0" y="308"/>
                </a:lnTo>
                <a:lnTo>
                  <a:pt x="8" y="352"/>
                </a:lnTo>
                <a:lnTo>
                  <a:pt x="20" y="396"/>
                </a:lnTo>
                <a:lnTo>
                  <a:pt x="40" y="441"/>
                </a:lnTo>
                <a:lnTo>
                  <a:pt x="68" y="477"/>
                </a:lnTo>
                <a:lnTo>
                  <a:pt x="96" y="509"/>
                </a:lnTo>
                <a:lnTo>
                  <a:pt x="132" y="537"/>
                </a:lnTo>
                <a:lnTo>
                  <a:pt x="172" y="557"/>
                </a:lnTo>
                <a:lnTo>
                  <a:pt x="216" y="573"/>
                </a:lnTo>
                <a:lnTo>
                  <a:pt x="261" y="581"/>
                </a:lnTo>
                <a:lnTo>
                  <a:pt x="309" y="58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 rot="-60000">
            <a:off x="736600" y="3162300"/>
            <a:ext cx="685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Source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2581275" y="3111500"/>
            <a:ext cx="388938" cy="152400"/>
          </a:xfrm>
          <a:custGeom>
            <a:avLst/>
            <a:gdLst>
              <a:gd name="T0" fmla="*/ 0 w 245"/>
              <a:gd name="T1" fmla="*/ 0 h 96"/>
              <a:gd name="T2" fmla="*/ 388938 w 245"/>
              <a:gd name="T3" fmla="*/ 6350 h 96"/>
              <a:gd name="T4" fmla="*/ 388938 w 245"/>
              <a:gd name="T5" fmla="*/ 152400 h 96"/>
              <a:gd name="T6" fmla="*/ 6350 w 245"/>
              <a:gd name="T7" fmla="*/ 152400 h 96"/>
              <a:gd name="T8" fmla="*/ 6350 w 245"/>
              <a:gd name="T9" fmla="*/ 6350 h 96"/>
              <a:gd name="T10" fmla="*/ 6350 w 245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5"/>
              <a:gd name="T19" fmla="*/ 0 h 96"/>
              <a:gd name="T20" fmla="*/ 245 w 245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5" h="96">
                <a:moveTo>
                  <a:pt x="0" y="0"/>
                </a:moveTo>
                <a:lnTo>
                  <a:pt x="245" y="4"/>
                </a:lnTo>
                <a:lnTo>
                  <a:pt x="245" y="96"/>
                </a:lnTo>
                <a:lnTo>
                  <a:pt x="4" y="96"/>
                </a:lnTo>
                <a:lnTo>
                  <a:pt x="4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1674813" y="3111500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4037013" y="2735263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676400" y="3390900"/>
            <a:ext cx="18303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100 Mbps Ethernet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7239000" y="2887663"/>
            <a:ext cx="922338" cy="922337"/>
          </a:xfrm>
          <a:custGeom>
            <a:avLst/>
            <a:gdLst>
              <a:gd name="T0" fmla="*/ 484188 w 581"/>
              <a:gd name="T1" fmla="*/ 922337 h 581"/>
              <a:gd name="T2" fmla="*/ 560388 w 581"/>
              <a:gd name="T3" fmla="*/ 915987 h 581"/>
              <a:gd name="T4" fmla="*/ 630238 w 581"/>
              <a:gd name="T5" fmla="*/ 890587 h 581"/>
              <a:gd name="T6" fmla="*/ 700088 w 581"/>
              <a:gd name="T7" fmla="*/ 858837 h 581"/>
              <a:gd name="T8" fmla="*/ 757238 w 581"/>
              <a:gd name="T9" fmla="*/ 820737 h 581"/>
              <a:gd name="T10" fmla="*/ 808038 w 581"/>
              <a:gd name="T11" fmla="*/ 769937 h 581"/>
              <a:gd name="T12" fmla="*/ 852488 w 581"/>
              <a:gd name="T13" fmla="*/ 712787 h 581"/>
              <a:gd name="T14" fmla="*/ 884238 w 581"/>
              <a:gd name="T15" fmla="*/ 647700 h 581"/>
              <a:gd name="T16" fmla="*/ 909638 w 581"/>
              <a:gd name="T17" fmla="*/ 584200 h 581"/>
              <a:gd name="T18" fmla="*/ 922338 w 581"/>
              <a:gd name="T19" fmla="*/ 508000 h 581"/>
              <a:gd name="T20" fmla="*/ 922338 w 581"/>
              <a:gd name="T21" fmla="*/ 438150 h 581"/>
              <a:gd name="T22" fmla="*/ 915988 w 581"/>
              <a:gd name="T23" fmla="*/ 361950 h 581"/>
              <a:gd name="T24" fmla="*/ 890588 w 581"/>
              <a:gd name="T25" fmla="*/ 292100 h 581"/>
              <a:gd name="T26" fmla="*/ 858838 w 581"/>
              <a:gd name="T27" fmla="*/ 228600 h 581"/>
              <a:gd name="T28" fmla="*/ 820738 w 581"/>
              <a:gd name="T29" fmla="*/ 171450 h 581"/>
              <a:gd name="T30" fmla="*/ 769938 w 581"/>
              <a:gd name="T31" fmla="*/ 120650 h 581"/>
              <a:gd name="T32" fmla="*/ 712788 w 581"/>
              <a:gd name="T33" fmla="*/ 76200 h 581"/>
              <a:gd name="T34" fmla="*/ 655638 w 581"/>
              <a:gd name="T35" fmla="*/ 38100 h 581"/>
              <a:gd name="T36" fmla="*/ 585788 w 581"/>
              <a:gd name="T37" fmla="*/ 19050 h 581"/>
              <a:gd name="T38" fmla="*/ 515938 w 581"/>
              <a:gd name="T39" fmla="*/ 0 h 581"/>
              <a:gd name="T40" fmla="*/ 439738 w 581"/>
              <a:gd name="T41" fmla="*/ 0 h 581"/>
              <a:gd name="T42" fmla="*/ 363538 w 581"/>
              <a:gd name="T43" fmla="*/ 12700 h 581"/>
              <a:gd name="T44" fmla="*/ 292100 w 581"/>
              <a:gd name="T45" fmla="*/ 31750 h 581"/>
              <a:gd name="T46" fmla="*/ 228600 w 581"/>
              <a:gd name="T47" fmla="*/ 63500 h 581"/>
              <a:gd name="T48" fmla="*/ 171450 w 581"/>
              <a:gd name="T49" fmla="*/ 101600 h 581"/>
              <a:gd name="T50" fmla="*/ 120650 w 581"/>
              <a:gd name="T51" fmla="*/ 152400 h 581"/>
              <a:gd name="T52" fmla="*/ 76200 w 581"/>
              <a:gd name="T53" fmla="*/ 209550 h 581"/>
              <a:gd name="T54" fmla="*/ 38100 w 581"/>
              <a:gd name="T55" fmla="*/ 273050 h 581"/>
              <a:gd name="T56" fmla="*/ 19050 w 581"/>
              <a:gd name="T57" fmla="*/ 336550 h 581"/>
              <a:gd name="T58" fmla="*/ 6350 w 581"/>
              <a:gd name="T59" fmla="*/ 412750 h 581"/>
              <a:gd name="T60" fmla="*/ 0 w 581"/>
              <a:gd name="T61" fmla="*/ 488950 h 581"/>
              <a:gd name="T62" fmla="*/ 12700 w 581"/>
              <a:gd name="T63" fmla="*/ 558800 h 581"/>
              <a:gd name="T64" fmla="*/ 31750 w 581"/>
              <a:gd name="T65" fmla="*/ 628650 h 581"/>
              <a:gd name="T66" fmla="*/ 63500 w 581"/>
              <a:gd name="T67" fmla="*/ 700087 h 581"/>
              <a:gd name="T68" fmla="*/ 107950 w 581"/>
              <a:gd name="T69" fmla="*/ 757237 h 581"/>
              <a:gd name="T70" fmla="*/ 152400 w 581"/>
              <a:gd name="T71" fmla="*/ 808037 h 581"/>
              <a:gd name="T72" fmla="*/ 209550 w 581"/>
              <a:gd name="T73" fmla="*/ 852487 h 581"/>
              <a:gd name="T74" fmla="*/ 273050 w 581"/>
              <a:gd name="T75" fmla="*/ 884237 h 581"/>
              <a:gd name="T76" fmla="*/ 342900 w 581"/>
              <a:gd name="T77" fmla="*/ 909637 h 581"/>
              <a:gd name="T78" fmla="*/ 414338 w 581"/>
              <a:gd name="T79" fmla="*/ 922337 h 581"/>
              <a:gd name="T80" fmla="*/ 490538 w 581"/>
              <a:gd name="T81" fmla="*/ 922337 h 581"/>
              <a:gd name="T82" fmla="*/ 490538 w 581"/>
              <a:gd name="T83" fmla="*/ 922337 h 5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81"/>
              <a:gd name="T127" fmla="*/ 0 h 581"/>
              <a:gd name="T128" fmla="*/ 581 w 581"/>
              <a:gd name="T129" fmla="*/ 581 h 58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81" h="581">
                <a:moveTo>
                  <a:pt x="305" y="581"/>
                </a:moveTo>
                <a:lnTo>
                  <a:pt x="353" y="577"/>
                </a:lnTo>
                <a:lnTo>
                  <a:pt x="397" y="561"/>
                </a:lnTo>
                <a:lnTo>
                  <a:pt x="441" y="541"/>
                </a:lnTo>
                <a:lnTo>
                  <a:pt x="477" y="517"/>
                </a:lnTo>
                <a:lnTo>
                  <a:pt x="509" y="485"/>
                </a:lnTo>
                <a:lnTo>
                  <a:pt x="537" y="449"/>
                </a:lnTo>
                <a:lnTo>
                  <a:pt x="557" y="408"/>
                </a:lnTo>
                <a:lnTo>
                  <a:pt x="573" y="368"/>
                </a:lnTo>
                <a:lnTo>
                  <a:pt x="581" y="320"/>
                </a:lnTo>
                <a:lnTo>
                  <a:pt x="581" y="276"/>
                </a:lnTo>
                <a:lnTo>
                  <a:pt x="577" y="228"/>
                </a:lnTo>
                <a:lnTo>
                  <a:pt x="561" y="184"/>
                </a:lnTo>
                <a:lnTo>
                  <a:pt x="541" y="144"/>
                </a:lnTo>
                <a:lnTo>
                  <a:pt x="517" y="108"/>
                </a:lnTo>
                <a:lnTo>
                  <a:pt x="485" y="76"/>
                </a:lnTo>
                <a:lnTo>
                  <a:pt x="449" y="48"/>
                </a:lnTo>
                <a:lnTo>
                  <a:pt x="413" y="24"/>
                </a:lnTo>
                <a:lnTo>
                  <a:pt x="369" y="12"/>
                </a:lnTo>
                <a:lnTo>
                  <a:pt x="325" y="0"/>
                </a:lnTo>
                <a:lnTo>
                  <a:pt x="277" y="0"/>
                </a:lnTo>
                <a:lnTo>
                  <a:pt x="229" y="8"/>
                </a:lnTo>
                <a:lnTo>
                  <a:pt x="184" y="20"/>
                </a:lnTo>
                <a:lnTo>
                  <a:pt x="144" y="40"/>
                </a:lnTo>
                <a:lnTo>
                  <a:pt x="108" y="64"/>
                </a:lnTo>
                <a:lnTo>
                  <a:pt x="76" y="96"/>
                </a:lnTo>
                <a:lnTo>
                  <a:pt x="48" y="132"/>
                </a:lnTo>
                <a:lnTo>
                  <a:pt x="24" y="172"/>
                </a:lnTo>
                <a:lnTo>
                  <a:pt x="12" y="212"/>
                </a:lnTo>
                <a:lnTo>
                  <a:pt x="4" y="260"/>
                </a:lnTo>
                <a:lnTo>
                  <a:pt x="0" y="308"/>
                </a:lnTo>
                <a:lnTo>
                  <a:pt x="8" y="352"/>
                </a:lnTo>
                <a:lnTo>
                  <a:pt x="20" y="396"/>
                </a:lnTo>
                <a:lnTo>
                  <a:pt x="40" y="441"/>
                </a:lnTo>
                <a:lnTo>
                  <a:pt x="68" y="477"/>
                </a:lnTo>
                <a:lnTo>
                  <a:pt x="96" y="509"/>
                </a:lnTo>
                <a:lnTo>
                  <a:pt x="132" y="537"/>
                </a:lnTo>
                <a:lnTo>
                  <a:pt x="172" y="557"/>
                </a:lnTo>
                <a:lnTo>
                  <a:pt x="216" y="573"/>
                </a:lnTo>
                <a:lnTo>
                  <a:pt x="261" y="581"/>
                </a:lnTo>
                <a:lnTo>
                  <a:pt x="309" y="58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2132013" y="3116263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Freeform 22"/>
          <p:cNvSpPr>
            <a:spLocks/>
          </p:cNvSpPr>
          <p:nvPr/>
        </p:nvSpPr>
        <p:spPr bwMode="auto">
          <a:xfrm>
            <a:off x="3046413" y="3116263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962400" y="1973263"/>
            <a:ext cx="533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0" name="Freeform 24"/>
          <p:cNvSpPr>
            <a:spLocks/>
          </p:cNvSpPr>
          <p:nvPr/>
        </p:nvSpPr>
        <p:spPr bwMode="auto">
          <a:xfrm>
            <a:off x="4038600" y="2735263"/>
            <a:ext cx="382588" cy="152400"/>
          </a:xfrm>
          <a:custGeom>
            <a:avLst/>
            <a:gdLst>
              <a:gd name="T0" fmla="*/ 0 w 241"/>
              <a:gd name="T1" fmla="*/ 0 h 96"/>
              <a:gd name="T2" fmla="*/ 382588 w 241"/>
              <a:gd name="T3" fmla="*/ 6350 h 96"/>
              <a:gd name="T4" fmla="*/ 382588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Freeform 25"/>
          <p:cNvSpPr>
            <a:spLocks/>
          </p:cNvSpPr>
          <p:nvPr/>
        </p:nvSpPr>
        <p:spPr bwMode="auto">
          <a:xfrm>
            <a:off x="4040188" y="2506663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4041775" y="2278063"/>
            <a:ext cx="382588" cy="152400"/>
          </a:xfrm>
          <a:custGeom>
            <a:avLst/>
            <a:gdLst>
              <a:gd name="T0" fmla="*/ 0 w 241"/>
              <a:gd name="T1" fmla="*/ 0 h 96"/>
              <a:gd name="T2" fmla="*/ 382588 w 241"/>
              <a:gd name="T3" fmla="*/ 6350 h 96"/>
              <a:gd name="T4" fmla="*/ 382588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Probing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Window-based congestion control</a:t>
            </a:r>
          </a:p>
          <a:p>
            <a:pPr lvl="1"/>
            <a:r>
              <a:rPr lang="en-US" dirty="0" smtClean="0">
                <a:latin typeface="Arial" charset="0"/>
              </a:rPr>
              <a:t>Unified congestion </a:t>
            </a:r>
            <a:r>
              <a:rPr lang="en-US" dirty="0">
                <a:latin typeface="Arial" charset="0"/>
              </a:rPr>
              <a:t>control and flow control </a:t>
            </a:r>
            <a:r>
              <a:rPr lang="en-US" dirty="0" smtClean="0">
                <a:latin typeface="Arial" charset="0"/>
              </a:rPr>
              <a:t>mechanism</a:t>
            </a:r>
            <a:endParaRPr lang="en-US" dirty="0">
              <a:latin typeface="Arial" charset="0"/>
            </a:endParaRPr>
          </a:p>
          <a:p>
            <a:pPr lvl="1"/>
            <a:r>
              <a:rPr lang="en-US" i="1" dirty="0" err="1">
                <a:latin typeface="Arial" charset="0"/>
              </a:rPr>
              <a:t>rwin</a:t>
            </a:r>
            <a:r>
              <a:rPr lang="en-US" dirty="0">
                <a:latin typeface="Arial" charset="0"/>
              </a:rPr>
              <a:t>: advertised flow control window from receiver</a:t>
            </a:r>
          </a:p>
          <a:p>
            <a:pPr lvl="1"/>
            <a:r>
              <a:rPr lang="en-US" i="1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: congestion control window</a:t>
            </a:r>
          </a:p>
          <a:p>
            <a:pPr lvl="2"/>
            <a:r>
              <a:rPr lang="en-US" dirty="0">
                <a:latin typeface="Arial" charset="0"/>
              </a:rPr>
              <a:t>Estimate of how much outstanding data network can deliver in a round-trip time</a:t>
            </a:r>
          </a:p>
          <a:p>
            <a:pPr lvl="1"/>
            <a:r>
              <a:rPr lang="en-US" dirty="0">
                <a:latin typeface="Arial" charset="0"/>
              </a:rPr>
              <a:t>Sender can only send MIN(</a:t>
            </a:r>
            <a:r>
              <a:rPr lang="en-US" i="1" dirty="0" err="1">
                <a:latin typeface="Arial" charset="0"/>
              </a:rPr>
              <a:t>rwin,cwnd</a:t>
            </a:r>
            <a:r>
              <a:rPr lang="en-US" dirty="0">
                <a:latin typeface="Arial" charset="0"/>
              </a:rPr>
              <a:t>) at any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Idea: </a:t>
            </a:r>
            <a:r>
              <a:rPr lang="en-US" dirty="0" smtClean="0">
                <a:latin typeface="Arial" charset="0"/>
              </a:rPr>
              <a:t>decrease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when congestion is encountered; increase </a:t>
            </a:r>
            <a:r>
              <a:rPr lang="en-US" dirty="0" err="1">
                <a:latin typeface="Arial" charset="0"/>
              </a:rPr>
              <a:t>cwnd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otherwise</a:t>
            </a:r>
          </a:p>
          <a:p>
            <a:pPr lvl="1"/>
            <a:r>
              <a:rPr lang="en-US" dirty="0" smtClean="0">
                <a:latin typeface="Arial" charset="0"/>
              </a:rPr>
              <a:t>Question</a:t>
            </a:r>
            <a:r>
              <a:rPr lang="en-US" dirty="0">
                <a:latin typeface="Arial" charset="0"/>
              </a:rPr>
              <a:t>: how much to adjust?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TCP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Goal: Adapt to changes in available bandwidth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Additive </a:t>
            </a:r>
            <a:r>
              <a:rPr lang="en-US" sz="2400" dirty="0" smtClean="0">
                <a:latin typeface="Arial" charset="0"/>
              </a:rPr>
              <a:t>Increase</a:t>
            </a:r>
            <a:r>
              <a:rPr lang="en-US" sz="2400" dirty="0">
                <a:latin typeface="Arial" charset="0"/>
              </a:rPr>
              <a:t>, Multiplicative Decrease (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AIMD</a:t>
            </a:r>
            <a:r>
              <a:rPr lang="en-US" sz="2400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Increase sending rate by a constant (e.g. </a:t>
            </a:r>
            <a:r>
              <a:rPr lang="en-US" sz="2000" dirty="0" smtClean="0">
                <a:latin typeface="Arial" charset="0"/>
              </a:rPr>
              <a:t>MSS)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Decrease sending rate by a linear factor (e.g. divide by 2)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Rough intuition for why </a:t>
            </a:r>
            <a:r>
              <a:rPr lang="en-US" dirty="0" smtClean="0">
                <a:latin typeface="Arial" charset="0"/>
              </a:rPr>
              <a:t>multiplicative is good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One source reaches steady state window of 24</a:t>
            </a:r>
            <a:endParaRPr lang="en-US" sz="2000" i="1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New source comes up and starts with window of 1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When both increase and detect congestion, first source cuts to 12 and other to 1.  Eventually they equalize. Fairness!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Bandwidth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uses AIMD to adjust congestion window</a:t>
            </a:r>
          </a:p>
          <a:p>
            <a:pPr lvl="1"/>
            <a:r>
              <a:rPr lang="en-US" dirty="0" smtClean="0"/>
              <a:t>Converges to fair share of bottleneck link</a:t>
            </a:r>
          </a:p>
          <a:p>
            <a:pPr lvl="1"/>
            <a:r>
              <a:rPr lang="en-US" dirty="0" smtClean="0"/>
              <a:t>Increases modestly in good times</a:t>
            </a:r>
          </a:p>
          <a:p>
            <a:pPr lvl="1"/>
            <a:r>
              <a:rPr lang="en-US" dirty="0" smtClean="0"/>
              <a:t>Cuts drastically in bad times</a:t>
            </a:r>
          </a:p>
          <a:p>
            <a:pPr lvl="1"/>
            <a:endParaRPr lang="en-US" dirty="0"/>
          </a:p>
          <a:p>
            <a:r>
              <a:rPr lang="en-US" dirty="0" smtClean="0"/>
              <a:t>But what rate should a TCP flow use initially?</a:t>
            </a:r>
          </a:p>
          <a:p>
            <a:pPr lvl="1"/>
            <a:r>
              <a:rPr lang="en-US" dirty="0" smtClean="0"/>
              <a:t>Need some initial congestion window</a:t>
            </a:r>
          </a:p>
          <a:p>
            <a:pPr lvl="1"/>
            <a:r>
              <a:rPr lang="en-US" dirty="0" smtClean="0"/>
              <a:t>We’d like to TCP to work on all manner of links</a:t>
            </a:r>
          </a:p>
          <a:p>
            <a:pPr lvl="1"/>
            <a:r>
              <a:rPr lang="en-US" dirty="0" smtClean="0"/>
              <a:t>Need to span 6+ orders of magnitude, e.g., 10 K to 10 </a:t>
            </a:r>
            <a:r>
              <a:rPr lang="en-US" dirty="0" err="1" smtClean="0"/>
              <a:t>Gbps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Starting too fast is catastrophic!  So start with </a:t>
            </a:r>
            <a:r>
              <a:rPr lang="en-US" dirty="0" err="1" smtClean="0"/>
              <a:t>cwnd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5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88300" cy="44196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Goal: quickly find the equilibrium sending rate</a:t>
            </a:r>
          </a:p>
          <a:p>
            <a:pPr lvl="3"/>
            <a:endParaRPr lang="en-US" sz="16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Quickly increase sending rate until congestion detected</a:t>
            </a:r>
          </a:p>
          <a:p>
            <a:pPr lvl="1"/>
            <a:r>
              <a:rPr lang="en-US" sz="2000" dirty="0">
                <a:latin typeface="Arial" charset="0"/>
              </a:rPr>
              <a:t>Remember last rate that worked and don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sz="2000" dirty="0">
                <a:latin typeface="Arial" charset="0"/>
              </a:rPr>
              <a:t>t overshoot it</a:t>
            </a:r>
          </a:p>
          <a:p>
            <a:pPr lvl="3"/>
            <a:endParaRPr lang="en-US" sz="16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TCP Reno Algorithm</a:t>
            </a:r>
            <a:r>
              <a:rPr lang="en-US" sz="2400" dirty="0">
                <a:latin typeface="Arial" charset="0"/>
              </a:rPr>
              <a:t>: </a:t>
            </a:r>
          </a:p>
          <a:p>
            <a:pPr lvl="1"/>
            <a:r>
              <a:rPr lang="en-US" sz="2000" dirty="0">
                <a:latin typeface="Arial" charset="0"/>
              </a:rPr>
              <a:t>On new connection, or after timeout, set 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=1 </a:t>
            </a:r>
            <a:r>
              <a:rPr lang="en-US" dirty="0" smtClean="0">
                <a:latin typeface="Arial" charset="0"/>
              </a:rPr>
              <a:t>MSS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For each segment acknowledged, increment 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 by </a:t>
            </a:r>
            <a:r>
              <a:rPr lang="en-US" sz="2000" dirty="0" smtClean="0">
                <a:latin typeface="Arial" charset="0"/>
              </a:rPr>
              <a:t>1 MSS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If timeout then divide 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 by 2, and set </a:t>
            </a:r>
            <a:r>
              <a:rPr lang="en-US" sz="2000" i="1" dirty="0" err="1">
                <a:latin typeface="Arial" charset="0"/>
              </a:rPr>
              <a:t>ssthresh</a:t>
            </a:r>
            <a:r>
              <a:rPr lang="en-US" sz="2000" i="1" dirty="0">
                <a:latin typeface="Arial" charset="0"/>
              </a:rPr>
              <a:t> = </a:t>
            </a:r>
            <a:r>
              <a:rPr lang="en-US" sz="2000" i="1" dirty="0" err="1" smtClean="0">
                <a:latin typeface="Arial" charset="0"/>
              </a:rPr>
              <a:t>cwnd</a:t>
            </a:r>
            <a:endParaRPr lang="en-US" sz="2000" i="1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If 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i="1" dirty="0">
                <a:latin typeface="Arial" charset="0"/>
              </a:rPr>
              <a:t> &gt;= </a:t>
            </a:r>
            <a:r>
              <a:rPr lang="en-US" sz="2000" i="1" dirty="0" err="1">
                <a:latin typeface="Arial" charset="0"/>
              </a:rPr>
              <a:t>ssthresh</a:t>
            </a:r>
            <a:r>
              <a:rPr lang="en-US" sz="2000" dirty="0">
                <a:latin typeface="Arial" charset="0"/>
              </a:rPr>
              <a:t> then exit slow start</a:t>
            </a:r>
          </a:p>
          <a:p>
            <a:pPr lvl="3"/>
            <a:endParaRPr lang="en-US" sz="16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Why called slow?  Its exponential after all…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8360" y="3089358"/>
            <a:ext cx="0" cy="1620726"/>
          </a:xfrm>
          <a:custGeom>
            <a:avLst/>
            <a:gdLst/>
            <a:ahLst/>
            <a:cxnLst/>
            <a:rect l="l" t="t" r="r" b="b"/>
            <a:pathLst>
              <a:path h="2254885">
                <a:moveTo>
                  <a:pt x="0" y="0"/>
                </a:moveTo>
                <a:lnTo>
                  <a:pt x="0" y="2254592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2648488" y="4693078"/>
            <a:ext cx="2931205" cy="0"/>
          </a:xfrm>
          <a:custGeom>
            <a:avLst/>
            <a:gdLst/>
            <a:ahLst/>
            <a:cxnLst/>
            <a:rect l="l" t="t" r="r" b="b"/>
            <a:pathLst>
              <a:path w="3469640">
                <a:moveTo>
                  <a:pt x="0" y="0"/>
                </a:moveTo>
                <a:lnTo>
                  <a:pt x="3469487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3329446" y="2140565"/>
            <a:ext cx="355672" cy="268828"/>
          </a:xfrm>
          <a:custGeom>
            <a:avLst/>
            <a:gdLst/>
            <a:ahLst/>
            <a:cxnLst/>
            <a:rect l="l" t="t" r="r" b="b"/>
            <a:pathLst>
              <a:path w="421004" h="374014">
                <a:moveTo>
                  <a:pt x="420547" y="186905"/>
                </a:moveTo>
                <a:lnTo>
                  <a:pt x="414994" y="144049"/>
                </a:lnTo>
                <a:lnTo>
                  <a:pt x="399174" y="104709"/>
                </a:lnTo>
                <a:lnTo>
                  <a:pt x="374352" y="70005"/>
                </a:lnTo>
                <a:lnTo>
                  <a:pt x="341788" y="41061"/>
                </a:lnTo>
                <a:lnTo>
                  <a:pt x="302746" y="18997"/>
                </a:lnTo>
                <a:lnTo>
                  <a:pt x="258487" y="4936"/>
                </a:lnTo>
                <a:lnTo>
                  <a:pt x="210273" y="0"/>
                </a:lnTo>
                <a:lnTo>
                  <a:pt x="162060" y="4936"/>
                </a:lnTo>
                <a:lnTo>
                  <a:pt x="117801" y="18997"/>
                </a:lnTo>
                <a:lnTo>
                  <a:pt x="78759" y="41061"/>
                </a:lnTo>
                <a:lnTo>
                  <a:pt x="46195" y="70005"/>
                </a:lnTo>
                <a:lnTo>
                  <a:pt x="21372" y="104709"/>
                </a:lnTo>
                <a:lnTo>
                  <a:pt x="5553" y="144049"/>
                </a:lnTo>
                <a:lnTo>
                  <a:pt x="0" y="186905"/>
                </a:lnTo>
                <a:lnTo>
                  <a:pt x="5553" y="229762"/>
                </a:lnTo>
                <a:lnTo>
                  <a:pt x="21372" y="269105"/>
                </a:lnTo>
                <a:lnTo>
                  <a:pt x="46195" y="303811"/>
                </a:lnTo>
                <a:lnTo>
                  <a:pt x="78759" y="332758"/>
                </a:lnTo>
                <a:lnTo>
                  <a:pt x="117801" y="354824"/>
                </a:lnTo>
                <a:lnTo>
                  <a:pt x="162060" y="368887"/>
                </a:lnTo>
                <a:lnTo>
                  <a:pt x="210273" y="373824"/>
                </a:lnTo>
                <a:lnTo>
                  <a:pt x="258487" y="368887"/>
                </a:lnTo>
                <a:lnTo>
                  <a:pt x="302746" y="354824"/>
                </a:lnTo>
                <a:lnTo>
                  <a:pt x="341788" y="332758"/>
                </a:lnTo>
                <a:lnTo>
                  <a:pt x="374352" y="303811"/>
                </a:lnTo>
                <a:lnTo>
                  <a:pt x="399174" y="269105"/>
                </a:lnTo>
                <a:lnTo>
                  <a:pt x="414994" y="229762"/>
                </a:lnTo>
                <a:lnTo>
                  <a:pt x="420547" y="186905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4543333" y="2123769"/>
            <a:ext cx="355672" cy="268828"/>
          </a:xfrm>
          <a:custGeom>
            <a:avLst/>
            <a:gdLst/>
            <a:ahLst/>
            <a:cxnLst/>
            <a:rect l="l" t="t" r="r" b="b"/>
            <a:pathLst>
              <a:path w="421004" h="374014">
                <a:moveTo>
                  <a:pt x="420535" y="186918"/>
                </a:moveTo>
                <a:lnTo>
                  <a:pt x="414981" y="144061"/>
                </a:lnTo>
                <a:lnTo>
                  <a:pt x="399162" y="104719"/>
                </a:lnTo>
                <a:lnTo>
                  <a:pt x="374339" y="70013"/>
                </a:lnTo>
                <a:lnTo>
                  <a:pt x="341775" y="41066"/>
                </a:lnTo>
                <a:lnTo>
                  <a:pt x="302733" y="18999"/>
                </a:lnTo>
                <a:lnTo>
                  <a:pt x="258474" y="4937"/>
                </a:lnTo>
                <a:lnTo>
                  <a:pt x="210261" y="0"/>
                </a:lnTo>
                <a:lnTo>
                  <a:pt x="162048" y="4937"/>
                </a:lnTo>
                <a:lnTo>
                  <a:pt x="117791" y="18999"/>
                </a:lnTo>
                <a:lnTo>
                  <a:pt x="78751" y="41066"/>
                </a:lnTo>
                <a:lnTo>
                  <a:pt x="46190" y="70013"/>
                </a:lnTo>
                <a:lnTo>
                  <a:pt x="21370" y="104719"/>
                </a:lnTo>
                <a:lnTo>
                  <a:pt x="5552" y="144061"/>
                </a:lnTo>
                <a:lnTo>
                  <a:pt x="0" y="186918"/>
                </a:lnTo>
                <a:lnTo>
                  <a:pt x="5552" y="229774"/>
                </a:lnTo>
                <a:lnTo>
                  <a:pt x="21370" y="269115"/>
                </a:lnTo>
                <a:lnTo>
                  <a:pt x="46190" y="303818"/>
                </a:lnTo>
                <a:lnTo>
                  <a:pt x="78751" y="332763"/>
                </a:lnTo>
                <a:lnTo>
                  <a:pt x="117791" y="354827"/>
                </a:lnTo>
                <a:lnTo>
                  <a:pt x="162048" y="368888"/>
                </a:lnTo>
                <a:lnTo>
                  <a:pt x="210261" y="373824"/>
                </a:lnTo>
                <a:lnTo>
                  <a:pt x="258474" y="368888"/>
                </a:lnTo>
                <a:lnTo>
                  <a:pt x="302733" y="354827"/>
                </a:lnTo>
                <a:lnTo>
                  <a:pt x="341775" y="332763"/>
                </a:lnTo>
                <a:lnTo>
                  <a:pt x="374339" y="303818"/>
                </a:lnTo>
                <a:lnTo>
                  <a:pt x="399162" y="269115"/>
                </a:lnTo>
                <a:lnTo>
                  <a:pt x="414981" y="229774"/>
                </a:lnTo>
                <a:lnTo>
                  <a:pt x="420535" y="186918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/>
          <p:nvPr/>
        </p:nvSpPr>
        <p:spPr>
          <a:xfrm>
            <a:off x="3684732" y="2266517"/>
            <a:ext cx="858868" cy="0"/>
          </a:xfrm>
          <a:custGeom>
            <a:avLst/>
            <a:gdLst/>
            <a:ahLst/>
            <a:cxnLst/>
            <a:rect l="l" t="t" r="r" b="b"/>
            <a:pathLst>
              <a:path w="1016635">
                <a:moveTo>
                  <a:pt x="0" y="0"/>
                </a:moveTo>
                <a:lnTo>
                  <a:pt x="1016304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" name="object 7"/>
          <p:cNvSpPr/>
          <p:nvPr/>
        </p:nvSpPr>
        <p:spPr>
          <a:xfrm>
            <a:off x="4898606" y="2266517"/>
            <a:ext cx="582593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229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 txBox="1"/>
          <p:nvPr/>
        </p:nvSpPr>
        <p:spPr>
          <a:xfrm>
            <a:off x="3940461" y="2280721"/>
            <a:ext cx="3943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10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5777" y="2322703"/>
            <a:ext cx="10943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2589" y="2266517"/>
            <a:ext cx="24677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 txBox="1"/>
          <p:nvPr/>
        </p:nvSpPr>
        <p:spPr>
          <a:xfrm>
            <a:off x="2847022" y="2123769"/>
            <a:ext cx="1271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629" y="2194744"/>
            <a:ext cx="1357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10"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8360" y="3794663"/>
            <a:ext cx="780010" cy="898680"/>
          </a:xfrm>
          <a:custGeom>
            <a:avLst/>
            <a:gdLst/>
            <a:ahLst/>
            <a:cxnLst/>
            <a:rect l="l" t="t" r="r" b="b"/>
            <a:pathLst>
              <a:path w="923289" h="1250314">
                <a:moveTo>
                  <a:pt x="0" y="1249946"/>
                </a:moveTo>
                <a:lnTo>
                  <a:pt x="1247" y="1249520"/>
                </a:lnTo>
                <a:lnTo>
                  <a:pt x="9977" y="1246539"/>
                </a:lnTo>
                <a:lnTo>
                  <a:pt x="33673" y="1238448"/>
                </a:lnTo>
                <a:lnTo>
                  <a:pt x="79819" y="1222692"/>
                </a:lnTo>
                <a:lnTo>
                  <a:pt x="109247" y="1212541"/>
                </a:lnTo>
                <a:lnTo>
                  <a:pt x="182508" y="1184902"/>
                </a:lnTo>
                <a:lnTo>
                  <a:pt x="224674" y="1166772"/>
                </a:lnTo>
                <a:lnTo>
                  <a:pt x="269419" y="1145343"/>
                </a:lnTo>
                <a:lnTo>
                  <a:pt x="315911" y="1120291"/>
                </a:lnTo>
                <a:lnTo>
                  <a:pt x="363315" y="1091298"/>
                </a:lnTo>
                <a:lnTo>
                  <a:pt x="410799" y="1058042"/>
                </a:lnTo>
                <a:lnTo>
                  <a:pt x="457530" y="1020203"/>
                </a:lnTo>
                <a:lnTo>
                  <a:pt x="491631" y="988688"/>
                </a:lnTo>
                <a:lnTo>
                  <a:pt x="524765" y="954664"/>
                </a:lnTo>
                <a:lnTo>
                  <a:pt x="556858" y="918383"/>
                </a:lnTo>
                <a:lnTo>
                  <a:pt x="587835" y="880094"/>
                </a:lnTo>
                <a:lnTo>
                  <a:pt x="617622" y="840047"/>
                </a:lnTo>
                <a:lnTo>
                  <a:pt x="646145" y="798493"/>
                </a:lnTo>
                <a:lnTo>
                  <a:pt x="673330" y="755682"/>
                </a:lnTo>
                <a:lnTo>
                  <a:pt x="699102" y="711863"/>
                </a:lnTo>
                <a:lnTo>
                  <a:pt x="723386" y="667288"/>
                </a:lnTo>
                <a:lnTo>
                  <a:pt x="746109" y="622205"/>
                </a:lnTo>
                <a:lnTo>
                  <a:pt x="767197" y="576866"/>
                </a:lnTo>
                <a:lnTo>
                  <a:pt x="786574" y="531520"/>
                </a:lnTo>
                <a:lnTo>
                  <a:pt x="809684" y="471490"/>
                </a:lnTo>
                <a:lnTo>
                  <a:pt x="829847" y="412567"/>
                </a:lnTo>
                <a:lnTo>
                  <a:pt x="847286" y="355423"/>
                </a:lnTo>
                <a:lnTo>
                  <a:pt x="862226" y="300731"/>
                </a:lnTo>
                <a:lnTo>
                  <a:pt x="874891" y="249164"/>
                </a:lnTo>
                <a:lnTo>
                  <a:pt x="885505" y="201395"/>
                </a:lnTo>
                <a:lnTo>
                  <a:pt x="894293" y="158097"/>
                </a:lnTo>
                <a:lnTo>
                  <a:pt x="901479" y="119942"/>
                </a:lnTo>
                <a:lnTo>
                  <a:pt x="916289" y="36958"/>
                </a:lnTo>
                <a:lnTo>
                  <a:pt x="920911" y="10950"/>
                </a:lnTo>
                <a:lnTo>
                  <a:pt x="922614" y="1368"/>
                </a:lnTo>
                <a:lnTo>
                  <a:pt x="922858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2668230" y="3828247"/>
            <a:ext cx="780010" cy="0"/>
          </a:xfrm>
          <a:custGeom>
            <a:avLst/>
            <a:gdLst/>
            <a:ahLst/>
            <a:cxnLst/>
            <a:rect l="l" t="t" r="r" b="b"/>
            <a:pathLst>
              <a:path w="923289">
                <a:moveTo>
                  <a:pt x="0" y="0"/>
                </a:moveTo>
                <a:lnTo>
                  <a:pt x="922858" y="0"/>
                </a:lnTo>
              </a:path>
            </a:pathLst>
          </a:custGeom>
          <a:ln w="1168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3428132" y="3114552"/>
            <a:ext cx="829364" cy="705616"/>
          </a:xfrm>
          <a:custGeom>
            <a:avLst/>
            <a:gdLst/>
            <a:ahLst/>
            <a:cxnLst/>
            <a:rect l="l" t="t" r="r" b="b"/>
            <a:pathLst>
              <a:path w="981710" h="981710">
                <a:moveTo>
                  <a:pt x="0" y="981265"/>
                </a:moveTo>
                <a:lnTo>
                  <a:pt x="981278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4257132" y="3106154"/>
            <a:ext cx="0" cy="848474"/>
          </a:xfrm>
          <a:custGeom>
            <a:avLst/>
            <a:gdLst/>
            <a:ahLst/>
            <a:cxnLst/>
            <a:rect l="l" t="t" r="r" b="b"/>
            <a:pathLst>
              <a:path h="1180464">
                <a:moveTo>
                  <a:pt x="0" y="0"/>
                </a:moveTo>
                <a:lnTo>
                  <a:pt x="0" y="1179855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4247261" y="3551167"/>
            <a:ext cx="602442" cy="394798"/>
          </a:xfrm>
          <a:custGeom>
            <a:avLst/>
            <a:gdLst/>
            <a:ahLst/>
            <a:cxnLst/>
            <a:rect l="l" t="t" r="r" b="b"/>
            <a:pathLst>
              <a:path w="713104" h="549275">
                <a:moveTo>
                  <a:pt x="0" y="549033"/>
                </a:moveTo>
                <a:lnTo>
                  <a:pt x="712584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 txBox="1"/>
          <p:nvPr/>
        </p:nvSpPr>
        <p:spPr>
          <a:xfrm>
            <a:off x="3339359" y="3216890"/>
            <a:ext cx="5789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>
                <a:latin typeface="Arial"/>
                <a:cs typeface="Arial"/>
              </a:rPr>
              <a:t>Linear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1016" y="3432334"/>
            <a:ext cx="3740183" cy="205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56"/>
            <a:r>
              <a:rPr sz="1400" i="1" spc="7" dirty="0">
                <a:latin typeface="Arial"/>
                <a:cs typeface="Arial"/>
              </a:rPr>
              <a:t>threshold</a:t>
            </a:r>
            <a:endParaRPr sz="1400" dirty="0">
              <a:latin typeface="Arial"/>
              <a:cs typeface="Arial"/>
            </a:endParaRPr>
          </a:p>
          <a:p>
            <a:pPr marR="3464" algn="r">
              <a:spcBef>
                <a:spcPts val="944"/>
              </a:spcBef>
            </a:pPr>
            <a:r>
              <a:rPr sz="1400" spc="7" dirty="0" smtClean="0">
                <a:latin typeface="Arial"/>
                <a:cs typeface="Arial"/>
              </a:rPr>
              <a:t>Timeout</a:t>
            </a:r>
            <a:endParaRPr sz="1400" dirty="0" smtClean="0">
              <a:latin typeface="Arial"/>
              <a:cs typeface="Arial"/>
            </a:endParaRPr>
          </a:p>
          <a:p>
            <a:pPr marL="8659">
              <a:spcBef>
                <a:spcPts val="395"/>
              </a:spcBef>
            </a:pPr>
            <a:r>
              <a:rPr sz="1800" i="1" dirty="0" smtClean="0">
                <a:solidFill>
                  <a:srgbClr val="FF0000"/>
                </a:solidFill>
                <a:latin typeface="Arial"/>
                <a:cs typeface="Arial"/>
              </a:rPr>
              <a:t>Window</a:t>
            </a:r>
            <a:endParaRPr lang="en-US" sz="1800" i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659">
              <a:spcBef>
                <a:spcPts val="395"/>
              </a:spcBef>
            </a:pPr>
            <a:r>
              <a:rPr lang="en-US" sz="1800" i="1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1800" i="1" dirty="0" err="1" smtClean="0">
                <a:solidFill>
                  <a:srgbClr val="FF0000"/>
                </a:solidFill>
                <a:latin typeface="Arial"/>
                <a:cs typeface="Arial"/>
              </a:rPr>
              <a:t>cwnd</a:t>
            </a:r>
            <a:r>
              <a:rPr lang="en-US" sz="1800" i="1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R="216472" algn="ctr">
              <a:spcBef>
                <a:spcPts val="447"/>
              </a:spcBef>
            </a:pPr>
            <a:r>
              <a:rPr sz="1400" spc="7" dirty="0">
                <a:latin typeface="Arial"/>
                <a:cs typeface="Arial"/>
              </a:rPr>
              <a:t>Slow</a:t>
            </a:r>
            <a:r>
              <a:rPr sz="1400" spc="-48" dirty="0">
                <a:latin typeface="Arial"/>
                <a:cs typeface="Arial"/>
              </a:rPr>
              <a:t> </a:t>
            </a:r>
            <a:r>
              <a:rPr sz="1400" spc="3" dirty="0">
                <a:latin typeface="Arial"/>
                <a:cs typeface="Arial"/>
              </a:rPr>
              <a:t>Start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91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886" dirty="0">
              <a:latin typeface="Times New Roman"/>
              <a:cs typeface="Times New Roman"/>
            </a:endParaRPr>
          </a:p>
          <a:p>
            <a:pPr marL="73167" algn="ctr"/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11793" y="4189288"/>
            <a:ext cx="355672" cy="503881"/>
          </a:xfrm>
          <a:custGeom>
            <a:avLst/>
            <a:gdLst/>
            <a:ahLst/>
            <a:cxnLst/>
            <a:rect l="l" t="t" r="r" b="b"/>
            <a:pathLst>
              <a:path w="421004" h="701039">
                <a:moveTo>
                  <a:pt x="0" y="700913"/>
                </a:moveTo>
                <a:lnTo>
                  <a:pt x="578" y="700547"/>
                </a:lnTo>
                <a:lnTo>
                  <a:pt x="4624" y="697992"/>
                </a:lnTo>
                <a:lnTo>
                  <a:pt x="15607" y="691054"/>
                </a:lnTo>
                <a:lnTo>
                  <a:pt x="63303" y="660352"/>
                </a:lnTo>
                <a:lnTo>
                  <a:pt x="96525" y="635307"/>
                </a:lnTo>
                <a:lnTo>
                  <a:pt x="134699" y="600167"/>
                </a:lnTo>
                <a:lnTo>
                  <a:pt x="175864" y="552692"/>
                </a:lnTo>
                <a:lnTo>
                  <a:pt x="218059" y="490639"/>
                </a:lnTo>
                <a:lnTo>
                  <a:pt x="241238" y="449329"/>
                </a:lnTo>
                <a:lnTo>
                  <a:pt x="263888" y="404173"/>
                </a:lnTo>
                <a:lnTo>
                  <a:pt x="285769" y="356517"/>
                </a:lnTo>
                <a:lnTo>
                  <a:pt x="306641" y="307707"/>
                </a:lnTo>
                <a:lnTo>
                  <a:pt x="326263" y="259090"/>
                </a:lnTo>
                <a:lnTo>
                  <a:pt x="344395" y="212010"/>
                </a:lnTo>
                <a:lnTo>
                  <a:pt x="360798" y="167814"/>
                </a:lnTo>
                <a:lnTo>
                  <a:pt x="375230" y="127849"/>
                </a:lnTo>
                <a:lnTo>
                  <a:pt x="406585" y="39428"/>
                </a:lnTo>
                <a:lnTo>
                  <a:pt x="416410" y="11682"/>
                </a:lnTo>
                <a:lnTo>
                  <a:pt x="420030" y="1460"/>
                </a:lnTo>
                <a:lnTo>
                  <a:pt x="420547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5776948" y="3954189"/>
            <a:ext cx="335823" cy="235510"/>
          </a:xfrm>
          <a:custGeom>
            <a:avLst/>
            <a:gdLst/>
            <a:ahLst/>
            <a:cxnLst/>
            <a:rect l="l" t="t" r="r" b="b"/>
            <a:pathLst>
              <a:path w="397510" h="327660">
                <a:moveTo>
                  <a:pt x="0" y="327088"/>
                </a:moveTo>
                <a:lnTo>
                  <a:pt x="397179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 txBox="1"/>
          <p:nvPr/>
        </p:nvSpPr>
        <p:spPr>
          <a:xfrm>
            <a:off x="4276006" y="3248913"/>
            <a:ext cx="1033413" cy="280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2" marR="3464" indent="-8226">
              <a:lnSpc>
                <a:spcPts val="1132"/>
              </a:lnSpc>
            </a:pPr>
            <a:r>
              <a:rPr sz="1400" spc="7" dirty="0">
                <a:latin typeface="Arial"/>
                <a:cs typeface="Arial"/>
              </a:rPr>
              <a:t>Fast  Retransmit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1504336" y="678126"/>
            <a:ext cx="6194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TCP CONGESTION CONTROL SUMMARY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1303338" y="2482850"/>
            <a:ext cx="0" cy="3060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4613275" y="2341563"/>
            <a:ext cx="0" cy="3060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8" name="Group 5"/>
          <p:cNvGrpSpPr>
            <a:grpSpLocks/>
          </p:cNvGrpSpPr>
          <p:nvPr/>
        </p:nvGrpSpPr>
        <p:grpSpPr bwMode="auto">
          <a:xfrm rot="174096">
            <a:off x="1303338" y="2339975"/>
            <a:ext cx="3309937" cy="336550"/>
            <a:chOff x="480" y="1727"/>
            <a:chExt cx="1728" cy="227"/>
          </a:xfrm>
        </p:grpSpPr>
        <p:sp>
          <p:nvSpPr>
            <p:cNvPr id="3124" name="Line 6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Text Box 7"/>
            <p:cNvSpPr txBox="1">
              <a:spLocks noChangeArrowheads="1"/>
            </p:cNvSpPr>
            <p:nvPr/>
          </p:nvSpPr>
          <p:spPr bwMode="auto">
            <a:xfrm>
              <a:off x="1200" y="1727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1</a:t>
              </a:r>
            </a:p>
          </p:txBody>
        </p:sp>
      </p:grpSp>
      <p:grpSp>
        <p:nvGrpSpPr>
          <p:cNvPr id="3079" name="Group 8"/>
          <p:cNvGrpSpPr>
            <a:grpSpLocks/>
          </p:cNvGrpSpPr>
          <p:nvPr/>
        </p:nvGrpSpPr>
        <p:grpSpPr bwMode="auto">
          <a:xfrm rot="174096">
            <a:off x="1303338" y="3049588"/>
            <a:ext cx="3309937" cy="336550"/>
            <a:chOff x="480" y="1726"/>
            <a:chExt cx="1728" cy="228"/>
          </a:xfrm>
        </p:grpSpPr>
        <p:sp>
          <p:nvSpPr>
            <p:cNvPr id="3122" name="Line 9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Text Box 10"/>
            <p:cNvSpPr txBox="1">
              <a:spLocks noChangeArrowheads="1"/>
            </p:cNvSpPr>
            <p:nvPr/>
          </p:nvSpPr>
          <p:spPr bwMode="auto">
            <a:xfrm>
              <a:off x="1200" y="1726"/>
              <a:ext cx="1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2</a:t>
              </a:r>
            </a:p>
          </p:txBody>
        </p:sp>
      </p:grpSp>
      <p:grpSp>
        <p:nvGrpSpPr>
          <p:cNvPr id="3080" name="Group 11"/>
          <p:cNvGrpSpPr>
            <a:grpSpLocks/>
          </p:cNvGrpSpPr>
          <p:nvPr/>
        </p:nvGrpSpPr>
        <p:grpSpPr bwMode="auto">
          <a:xfrm rot="-345744">
            <a:off x="1304925" y="2698750"/>
            <a:ext cx="3309938" cy="334963"/>
            <a:chOff x="481" y="1728"/>
            <a:chExt cx="1728" cy="227"/>
          </a:xfrm>
        </p:grpSpPr>
        <p:sp>
          <p:nvSpPr>
            <p:cNvPr id="3120" name="Line 12"/>
            <p:cNvSpPr>
              <a:spLocks noChangeShapeType="1"/>
            </p:cNvSpPr>
            <p:nvPr/>
          </p:nvSpPr>
          <p:spPr bwMode="auto">
            <a:xfrm>
              <a:off x="481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13"/>
            <p:cNvSpPr txBox="1">
              <a:spLocks noChangeArrowheads="1"/>
            </p:cNvSpPr>
            <p:nvPr/>
          </p:nvSpPr>
          <p:spPr bwMode="auto">
            <a:xfrm>
              <a:off x="1200" y="1728"/>
              <a:ext cx="37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2</a:t>
              </a:r>
            </a:p>
          </p:txBody>
        </p:sp>
      </p:grpSp>
      <p:grpSp>
        <p:nvGrpSpPr>
          <p:cNvPr id="3081" name="Group 14"/>
          <p:cNvGrpSpPr>
            <a:grpSpLocks/>
          </p:cNvGrpSpPr>
          <p:nvPr/>
        </p:nvGrpSpPr>
        <p:grpSpPr bwMode="auto">
          <a:xfrm rot="174096">
            <a:off x="1303338" y="3265488"/>
            <a:ext cx="3309937" cy="334962"/>
            <a:chOff x="480" y="1728"/>
            <a:chExt cx="1728" cy="227"/>
          </a:xfrm>
        </p:grpSpPr>
        <p:sp>
          <p:nvSpPr>
            <p:cNvPr id="3118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Text Box 16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3</a:t>
              </a:r>
            </a:p>
          </p:txBody>
        </p:sp>
      </p:grpSp>
      <p:grpSp>
        <p:nvGrpSpPr>
          <p:cNvPr id="3082" name="Group 17"/>
          <p:cNvGrpSpPr>
            <a:grpSpLocks/>
          </p:cNvGrpSpPr>
          <p:nvPr/>
        </p:nvGrpSpPr>
        <p:grpSpPr bwMode="auto">
          <a:xfrm rot="-345744">
            <a:off x="1292225" y="3370263"/>
            <a:ext cx="4411663" cy="336550"/>
            <a:chOff x="480" y="1690"/>
            <a:chExt cx="2303" cy="227"/>
          </a:xfrm>
        </p:grpSpPr>
        <p:sp>
          <p:nvSpPr>
            <p:cNvPr id="3116" name="Line 18"/>
            <p:cNvSpPr>
              <a:spLocks noChangeShapeType="1"/>
            </p:cNvSpPr>
            <p:nvPr/>
          </p:nvSpPr>
          <p:spPr bwMode="auto">
            <a:xfrm>
              <a:off x="480" y="1885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3657600" anchor="ctr"/>
            <a:lstStyle/>
            <a:p>
              <a:endParaRPr lang="en-US"/>
            </a:p>
          </p:txBody>
        </p:sp>
        <p:sp>
          <p:nvSpPr>
            <p:cNvPr id="3117" name="Text Box 19"/>
            <p:cNvSpPr txBox="1">
              <a:spLocks noChangeArrowheads="1"/>
            </p:cNvSpPr>
            <p:nvPr/>
          </p:nvSpPr>
          <p:spPr bwMode="auto">
            <a:xfrm>
              <a:off x="591" y="1690"/>
              <a:ext cx="21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0" rIns="36576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3</a:t>
              </a:r>
            </a:p>
          </p:txBody>
        </p:sp>
      </p:grpSp>
      <p:grpSp>
        <p:nvGrpSpPr>
          <p:cNvPr id="3083" name="Group 20"/>
          <p:cNvGrpSpPr>
            <a:grpSpLocks/>
          </p:cNvGrpSpPr>
          <p:nvPr/>
        </p:nvGrpSpPr>
        <p:grpSpPr bwMode="auto">
          <a:xfrm rot="174096">
            <a:off x="1303338" y="3975100"/>
            <a:ext cx="3309937" cy="336550"/>
            <a:chOff x="480" y="1728"/>
            <a:chExt cx="1728" cy="227"/>
          </a:xfrm>
        </p:grpSpPr>
        <p:sp>
          <p:nvSpPr>
            <p:cNvPr id="3114" name="Line 21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22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4</a:t>
              </a:r>
            </a:p>
          </p:txBody>
        </p:sp>
      </p:grpSp>
      <p:grpSp>
        <p:nvGrpSpPr>
          <p:cNvPr id="3084" name="Group 23"/>
          <p:cNvGrpSpPr>
            <a:grpSpLocks/>
          </p:cNvGrpSpPr>
          <p:nvPr/>
        </p:nvGrpSpPr>
        <p:grpSpPr bwMode="auto">
          <a:xfrm rot="174096">
            <a:off x="1303338" y="4186238"/>
            <a:ext cx="3309937" cy="336550"/>
            <a:chOff x="480" y="1726"/>
            <a:chExt cx="1728" cy="228"/>
          </a:xfrm>
        </p:grpSpPr>
        <p:sp>
          <p:nvSpPr>
            <p:cNvPr id="3112" name="Line 24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Text Box 25"/>
            <p:cNvSpPr txBox="1">
              <a:spLocks noChangeArrowheads="1"/>
            </p:cNvSpPr>
            <p:nvPr/>
          </p:nvSpPr>
          <p:spPr bwMode="auto">
            <a:xfrm>
              <a:off x="1200" y="1726"/>
              <a:ext cx="1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5</a:t>
              </a:r>
            </a:p>
          </p:txBody>
        </p:sp>
      </p:grpSp>
      <p:grpSp>
        <p:nvGrpSpPr>
          <p:cNvPr id="3085" name="Group 26"/>
          <p:cNvGrpSpPr>
            <a:grpSpLocks/>
          </p:cNvGrpSpPr>
          <p:nvPr/>
        </p:nvGrpSpPr>
        <p:grpSpPr bwMode="auto">
          <a:xfrm rot="174096">
            <a:off x="1303338" y="4402138"/>
            <a:ext cx="3309937" cy="334962"/>
            <a:chOff x="480" y="1728"/>
            <a:chExt cx="1728" cy="227"/>
          </a:xfrm>
        </p:grpSpPr>
        <p:sp>
          <p:nvSpPr>
            <p:cNvPr id="3110" name="Line 27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28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6</a:t>
              </a:r>
            </a:p>
          </p:txBody>
        </p:sp>
      </p:grpSp>
      <p:grpSp>
        <p:nvGrpSpPr>
          <p:cNvPr id="3086" name="Group 29"/>
          <p:cNvGrpSpPr>
            <a:grpSpLocks/>
          </p:cNvGrpSpPr>
          <p:nvPr/>
        </p:nvGrpSpPr>
        <p:grpSpPr bwMode="auto">
          <a:xfrm rot="174096">
            <a:off x="1303338" y="4613275"/>
            <a:ext cx="3309937" cy="336550"/>
            <a:chOff x="480" y="1727"/>
            <a:chExt cx="1728" cy="227"/>
          </a:xfrm>
        </p:grpSpPr>
        <p:sp>
          <p:nvSpPr>
            <p:cNvPr id="3108" name="Line 30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Text Box 31"/>
            <p:cNvSpPr txBox="1">
              <a:spLocks noChangeArrowheads="1"/>
            </p:cNvSpPr>
            <p:nvPr/>
          </p:nvSpPr>
          <p:spPr bwMode="auto">
            <a:xfrm>
              <a:off x="1200" y="1727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7</a:t>
              </a:r>
            </a:p>
          </p:txBody>
        </p:sp>
      </p:grpSp>
      <p:sp>
        <p:nvSpPr>
          <p:cNvPr id="3087" name="Text Box 32"/>
          <p:cNvSpPr txBox="1">
            <a:spLocks noChangeArrowheads="1"/>
          </p:cNvSpPr>
          <p:nvPr/>
        </p:nvSpPr>
        <p:spPr bwMode="auto">
          <a:xfrm>
            <a:off x="304800" y="2540000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cwnd=1</a:t>
            </a:r>
          </a:p>
        </p:txBody>
      </p:sp>
      <p:sp>
        <p:nvSpPr>
          <p:cNvPr id="3088" name="Text Box 33"/>
          <p:cNvSpPr txBox="1">
            <a:spLocks noChangeArrowheads="1"/>
          </p:cNvSpPr>
          <p:nvPr/>
        </p:nvSpPr>
        <p:spPr bwMode="auto">
          <a:xfrm>
            <a:off x="317500" y="3194050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cwnd=2</a:t>
            </a:r>
          </a:p>
        </p:txBody>
      </p:sp>
      <p:sp>
        <p:nvSpPr>
          <p:cNvPr id="3089" name="Text Box 34"/>
          <p:cNvSpPr txBox="1">
            <a:spLocks noChangeArrowheads="1"/>
          </p:cNvSpPr>
          <p:nvPr/>
        </p:nvSpPr>
        <p:spPr bwMode="auto">
          <a:xfrm>
            <a:off x="317500" y="4117975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cwnd=4</a:t>
            </a:r>
          </a:p>
        </p:txBody>
      </p:sp>
      <p:sp>
        <p:nvSpPr>
          <p:cNvPr id="3090" name="Text Box 35"/>
          <p:cNvSpPr txBox="1">
            <a:spLocks noChangeArrowheads="1"/>
          </p:cNvSpPr>
          <p:nvPr/>
        </p:nvSpPr>
        <p:spPr bwMode="auto">
          <a:xfrm>
            <a:off x="317500" y="5324475"/>
            <a:ext cx="935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cwnd=8</a:t>
            </a:r>
          </a:p>
        </p:txBody>
      </p:sp>
      <p:sp>
        <p:nvSpPr>
          <p:cNvPr id="3091" name="Text Box 36"/>
          <p:cNvSpPr txBox="1">
            <a:spLocks noChangeArrowheads="1"/>
          </p:cNvSpPr>
          <p:nvPr/>
        </p:nvSpPr>
        <p:spPr bwMode="auto">
          <a:xfrm>
            <a:off x="955675" y="2128838"/>
            <a:ext cx="87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Sender</a:t>
            </a:r>
          </a:p>
        </p:txBody>
      </p:sp>
      <p:sp>
        <p:nvSpPr>
          <p:cNvPr id="3092" name="Text Box 37"/>
          <p:cNvSpPr txBox="1">
            <a:spLocks noChangeArrowheads="1"/>
          </p:cNvSpPr>
          <p:nvPr/>
        </p:nvSpPr>
        <p:spPr bwMode="auto">
          <a:xfrm>
            <a:off x="4083050" y="20574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Receiver</a:t>
            </a:r>
          </a:p>
        </p:txBody>
      </p:sp>
      <p:graphicFrame>
        <p:nvGraphicFramePr>
          <p:cNvPr id="3074" name="Object 38"/>
          <p:cNvGraphicFramePr>
            <a:graphicFrameLocks noChangeAspect="1"/>
          </p:cNvGraphicFramePr>
          <p:nvPr>
            <p:extLst/>
          </p:nvPr>
        </p:nvGraphicFramePr>
        <p:xfrm>
          <a:off x="4948238" y="1673225"/>
          <a:ext cx="4198937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Chart" r:id="rId4" imgW="4254500" imgH="4102100" progId="MSGraph.Chart.8">
                  <p:embed followColorScheme="full"/>
                </p:oleObj>
              </mc:Choice>
              <mc:Fallback>
                <p:oleObj name="Chart" r:id="rId4" imgW="4254500" imgH="41021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673225"/>
                        <a:ext cx="4198937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3" name="Group 39"/>
          <p:cNvGrpSpPr>
            <a:grpSpLocks/>
          </p:cNvGrpSpPr>
          <p:nvPr/>
        </p:nvGrpSpPr>
        <p:grpSpPr bwMode="auto">
          <a:xfrm rot="-345744">
            <a:off x="1198563" y="3641725"/>
            <a:ext cx="3741737" cy="336550"/>
            <a:chOff x="433" y="1716"/>
            <a:chExt cx="1951" cy="227"/>
          </a:xfrm>
        </p:grpSpPr>
        <p:sp>
          <p:nvSpPr>
            <p:cNvPr id="3106" name="Line 40"/>
            <p:cNvSpPr>
              <a:spLocks noChangeShapeType="1"/>
            </p:cNvSpPr>
            <p:nvPr/>
          </p:nvSpPr>
          <p:spPr bwMode="auto">
            <a:xfrm>
              <a:off x="482" y="1924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834640" anchor="ctr"/>
            <a:lstStyle/>
            <a:p>
              <a:endParaRPr lang="en-US"/>
            </a:p>
          </p:txBody>
        </p:sp>
        <p:sp>
          <p:nvSpPr>
            <p:cNvPr id="3107" name="Text Box 41"/>
            <p:cNvSpPr txBox="1">
              <a:spLocks noChangeArrowheads="1"/>
            </p:cNvSpPr>
            <p:nvPr/>
          </p:nvSpPr>
          <p:spPr bwMode="auto">
            <a:xfrm>
              <a:off x="433" y="1716"/>
              <a:ext cx="195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8346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94" name="Group 42"/>
          <p:cNvGrpSpPr>
            <a:grpSpLocks/>
          </p:cNvGrpSpPr>
          <p:nvPr/>
        </p:nvGrpSpPr>
        <p:grpSpPr bwMode="auto">
          <a:xfrm rot="-345744">
            <a:off x="1219200" y="4341813"/>
            <a:ext cx="3649663" cy="336550"/>
            <a:chOff x="457" y="1717"/>
            <a:chExt cx="1906" cy="227"/>
          </a:xfrm>
        </p:grpSpPr>
        <p:sp>
          <p:nvSpPr>
            <p:cNvPr id="3104" name="Line 43"/>
            <p:cNvSpPr>
              <a:spLocks noChangeShapeType="1"/>
            </p:cNvSpPr>
            <p:nvPr/>
          </p:nvSpPr>
          <p:spPr bwMode="auto">
            <a:xfrm>
              <a:off x="480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105" name="Text Box 44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5</a:t>
              </a:r>
            </a:p>
          </p:txBody>
        </p:sp>
      </p:grpSp>
      <p:grpSp>
        <p:nvGrpSpPr>
          <p:cNvPr id="3095" name="Group 45"/>
          <p:cNvGrpSpPr>
            <a:grpSpLocks/>
          </p:cNvGrpSpPr>
          <p:nvPr/>
        </p:nvGrpSpPr>
        <p:grpSpPr bwMode="auto">
          <a:xfrm rot="-345744">
            <a:off x="1219200" y="4570413"/>
            <a:ext cx="3649663" cy="336550"/>
            <a:chOff x="457" y="1717"/>
            <a:chExt cx="1906" cy="227"/>
          </a:xfrm>
        </p:grpSpPr>
        <p:sp>
          <p:nvSpPr>
            <p:cNvPr id="3102" name="Line 46"/>
            <p:cNvSpPr>
              <a:spLocks noChangeShapeType="1"/>
            </p:cNvSpPr>
            <p:nvPr/>
          </p:nvSpPr>
          <p:spPr bwMode="auto">
            <a:xfrm>
              <a:off x="480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103" name="Text Box 47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6</a:t>
              </a:r>
            </a:p>
          </p:txBody>
        </p:sp>
      </p:grpSp>
      <p:grpSp>
        <p:nvGrpSpPr>
          <p:cNvPr id="3096" name="Group 48"/>
          <p:cNvGrpSpPr>
            <a:grpSpLocks/>
          </p:cNvGrpSpPr>
          <p:nvPr/>
        </p:nvGrpSpPr>
        <p:grpSpPr bwMode="auto">
          <a:xfrm rot="-345744">
            <a:off x="1219200" y="4799013"/>
            <a:ext cx="3649663" cy="336550"/>
            <a:chOff x="457" y="1717"/>
            <a:chExt cx="1906" cy="251"/>
          </a:xfrm>
        </p:grpSpPr>
        <p:sp>
          <p:nvSpPr>
            <p:cNvPr id="3100" name="Line 49"/>
            <p:cNvSpPr>
              <a:spLocks noChangeShapeType="1"/>
            </p:cNvSpPr>
            <p:nvPr/>
          </p:nvSpPr>
          <p:spPr bwMode="auto">
            <a:xfrm>
              <a:off x="481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101" name="Text Box 50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7</a:t>
              </a:r>
            </a:p>
          </p:txBody>
        </p:sp>
      </p:grpSp>
      <p:grpSp>
        <p:nvGrpSpPr>
          <p:cNvPr id="3097" name="Group 51"/>
          <p:cNvGrpSpPr>
            <a:grpSpLocks/>
          </p:cNvGrpSpPr>
          <p:nvPr/>
        </p:nvGrpSpPr>
        <p:grpSpPr bwMode="auto">
          <a:xfrm rot="-345744">
            <a:off x="1219200" y="5027613"/>
            <a:ext cx="3649663" cy="336550"/>
            <a:chOff x="457" y="1716"/>
            <a:chExt cx="1906" cy="251"/>
          </a:xfrm>
        </p:grpSpPr>
        <p:sp>
          <p:nvSpPr>
            <p:cNvPr id="3098" name="Line 52"/>
            <p:cNvSpPr>
              <a:spLocks noChangeShapeType="1"/>
            </p:cNvSpPr>
            <p:nvPr/>
          </p:nvSpPr>
          <p:spPr bwMode="auto">
            <a:xfrm>
              <a:off x="481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099" name="Text Box 53"/>
            <p:cNvSpPr txBox="1">
              <a:spLocks noChangeArrowheads="1"/>
            </p:cNvSpPr>
            <p:nvPr/>
          </p:nvSpPr>
          <p:spPr bwMode="auto">
            <a:xfrm>
              <a:off x="457" y="1716"/>
              <a:ext cx="19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8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Grp="1" noChangeAspect="1"/>
          </p:cNvGraphicFramePr>
          <p:nvPr>
            <p:ph type="body" idx="1"/>
            <p:extLst/>
          </p:nvPr>
        </p:nvGraphicFramePr>
        <p:xfrm>
          <a:off x="0" y="1358900"/>
          <a:ext cx="8634413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Chart" r:id="rId4" imgW="6648331" imgH="4057590" progId="MSGraph.Chart.8">
                  <p:embed followColorScheme="full"/>
                </p:oleObj>
              </mc:Choice>
              <mc:Fallback>
                <p:oleObj name="Chart" r:id="rId4" imgW="6648331" imgH="40575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8900"/>
                        <a:ext cx="8634413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657600" y="205740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>
            <a:off x="2895600" y="2286000"/>
            <a:ext cx="762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419600" y="4191000"/>
            <a:ext cx="1030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00"/>
                </a:solidFill>
              </a:rPr>
              <a:t>ssthresh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 flipV="1">
            <a:off x="3886200" y="3962400"/>
            <a:ext cx="5334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962400" y="5257800"/>
            <a:ext cx="1157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Slow start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 flipV="1">
            <a:off x="1676400" y="4343400"/>
            <a:ext cx="23622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5029200" y="4648200"/>
            <a:ext cx="1676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572000" y="3429000"/>
            <a:ext cx="1300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rgbClr val="D60093"/>
                </a:solidFill>
              </a:rPr>
              <a:t>Congestion</a:t>
            </a:r>
          </a:p>
          <a:p>
            <a:pPr algn="l"/>
            <a:r>
              <a:rPr lang="en-US" dirty="0">
                <a:solidFill>
                  <a:srgbClr val="D60093"/>
                </a:solidFill>
              </a:rPr>
              <a:t>avoidance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4572000" y="2209800"/>
            <a:ext cx="1524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 flipV="1">
            <a:off x="4343400" y="3276600"/>
            <a:ext cx="228600" cy="4572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5791200" y="3429000"/>
            <a:ext cx="1676400" cy="3048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 flipV="1">
            <a:off x="3505200" y="48768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Fast retransmit</a:t>
            </a:r>
          </a:p>
          <a:p>
            <a:pPr lvl="1"/>
            <a:r>
              <a:rPr lang="en-US" sz="2000" dirty="0">
                <a:latin typeface="Arial" charset="0"/>
              </a:rPr>
              <a:t>Timeouts are slow </a:t>
            </a:r>
            <a:r>
              <a:rPr lang="en-US" sz="2000" dirty="0" smtClean="0">
                <a:latin typeface="Arial" charset="0"/>
              </a:rPr>
              <a:t>(default often 200 </a:t>
            </a:r>
            <a:r>
              <a:rPr lang="en-US" sz="2000" dirty="0" err="1" smtClean="0">
                <a:latin typeface="Arial" charset="0"/>
              </a:rPr>
              <a:t>ms</a:t>
            </a:r>
            <a:r>
              <a:rPr lang="en-US" sz="2000" dirty="0" smtClean="0">
                <a:latin typeface="Arial" charset="0"/>
              </a:rPr>
              <a:t> or 1 second)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When packet is lost, receiver still ACKs last in-order packet</a:t>
            </a:r>
          </a:p>
          <a:p>
            <a:pPr lvl="1"/>
            <a:r>
              <a:rPr lang="en-US" sz="2000" dirty="0">
                <a:latin typeface="Arial" charset="0"/>
              </a:rPr>
              <a:t>Use 3 duplicate ACKs to indicate a loss; detect losses quickly</a:t>
            </a:r>
          </a:p>
          <a:p>
            <a:pPr lvl="2"/>
            <a:r>
              <a:rPr lang="en-US" sz="1800" dirty="0">
                <a:latin typeface="Arial" charset="0"/>
              </a:rPr>
              <a:t>Why 3?  When </a:t>
            </a:r>
            <a:r>
              <a:rPr lang="en-US" sz="1800" dirty="0" err="1">
                <a:latin typeface="Arial" charset="0"/>
              </a:rPr>
              <a:t>wouldn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t this work?</a:t>
            </a:r>
          </a:p>
          <a:p>
            <a:pPr lvl="2"/>
            <a:endParaRPr lang="en-US" sz="18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Fast recovery</a:t>
            </a:r>
          </a:p>
          <a:p>
            <a:pPr lvl="1"/>
            <a:r>
              <a:rPr lang="en-US" sz="2000" dirty="0">
                <a:latin typeface="Arial" charset="0"/>
              </a:rPr>
              <a:t>Goal: avoid stalling after loss </a:t>
            </a:r>
          </a:p>
          <a:p>
            <a:pPr lvl="1"/>
            <a:r>
              <a:rPr lang="en-US" sz="2000" dirty="0">
                <a:latin typeface="Arial" charset="0"/>
              </a:rPr>
              <a:t>If there are still ACKs coming in, then no need for slow start</a:t>
            </a:r>
          </a:p>
          <a:p>
            <a:pPr lvl="1"/>
            <a:r>
              <a:rPr lang="en-US" sz="2000" dirty="0">
                <a:latin typeface="Arial" charset="0"/>
              </a:rPr>
              <a:t>If a packet has made it through -&gt; we can send another one</a:t>
            </a:r>
          </a:p>
          <a:p>
            <a:pPr lvl="1"/>
            <a:r>
              <a:rPr lang="en-US" sz="2000" dirty="0">
                <a:latin typeface="Arial" charset="0"/>
              </a:rPr>
              <a:t>Divide 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 by 2 after fast retransmit</a:t>
            </a:r>
          </a:p>
          <a:p>
            <a:pPr lvl="1"/>
            <a:r>
              <a:rPr lang="en-US" sz="2000" dirty="0">
                <a:latin typeface="Arial" charset="0"/>
              </a:rPr>
              <a:t>Increment </a:t>
            </a:r>
            <a:r>
              <a:rPr lang="en-US" sz="2000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 by 1 </a:t>
            </a:r>
            <a:r>
              <a:rPr lang="en-US" dirty="0" smtClean="0">
                <a:latin typeface="Arial" charset="0"/>
              </a:rPr>
              <a:t>MSS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for each additional duplicate ACK</a:t>
            </a:r>
          </a:p>
          <a:p>
            <a:pPr lvl="1"/>
            <a:endParaRPr lang="en-US" sz="20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Retransmit &amp;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2682875" y="1987550"/>
            <a:ext cx="0" cy="3308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5992813" y="1846263"/>
            <a:ext cx="0" cy="33734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 rot="174096">
            <a:off x="2682875" y="1844675"/>
            <a:ext cx="3309938" cy="336550"/>
            <a:chOff x="480" y="1727"/>
            <a:chExt cx="1728" cy="227"/>
          </a:xfrm>
        </p:grpSpPr>
        <p:sp>
          <p:nvSpPr>
            <p:cNvPr id="30779" name="Line 6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0" name="Text Box 7"/>
            <p:cNvSpPr txBox="1">
              <a:spLocks noChangeArrowheads="1"/>
            </p:cNvSpPr>
            <p:nvPr/>
          </p:nvSpPr>
          <p:spPr bwMode="auto">
            <a:xfrm>
              <a:off x="1200" y="1727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1</a:t>
              </a:r>
            </a:p>
          </p:txBody>
        </p:sp>
      </p:grpSp>
      <p:grpSp>
        <p:nvGrpSpPr>
          <p:cNvPr id="30726" name="Group 8"/>
          <p:cNvGrpSpPr>
            <a:grpSpLocks/>
          </p:cNvGrpSpPr>
          <p:nvPr/>
        </p:nvGrpSpPr>
        <p:grpSpPr bwMode="auto">
          <a:xfrm rot="174096">
            <a:off x="2682875" y="2554288"/>
            <a:ext cx="3309938" cy="336550"/>
            <a:chOff x="480" y="1726"/>
            <a:chExt cx="1728" cy="228"/>
          </a:xfrm>
        </p:grpSpPr>
        <p:sp>
          <p:nvSpPr>
            <p:cNvPr id="30777" name="Line 9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Text Box 10"/>
            <p:cNvSpPr txBox="1">
              <a:spLocks noChangeArrowheads="1"/>
            </p:cNvSpPr>
            <p:nvPr/>
          </p:nvSpPr>
          <p:spPr bwMode="auto">
            <a:xfrm>
              <a:off x="1200" y="1726"/>
              <a:ext cx="1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2</a:t>
              </a:r>
            </a:p>
          </p:txBody>
        </p:sp>
      </p:grpSp>
      <p:grpSp>
        <p:nvGrpSpPr>
          <p:cNvPr id="30727" name="Group 11"/>
          <p:cNvGrpSpPr>
            <a:grpSpLocks/>
          </p:cNvGrpSpPr>
          <p:nvPr/>
        </p:nvGrpSpPr>
        <p:grpSpPr bwMode="auto">
          <a:xfrm rot="-345744">
            <a:off x="2682875" y="2201863"/>
            <a:ext cx="3309938" cy="336550"/>
            <a:chOff x="481" y="1727"/>
            <a:chExt cx="1728" cy="228"/>
          </a:xfrm>
        </p:grpSpPr>
        <p:sp>
          <p:nvSpPr>
            <p:cNvPr id="30775" name="Line 12"/>
            <p:cNvSpPr>
              <a:spLocks noChangeShapeType="1"/>
            </p:cNvSpPr>
            <p:nvPr/>
          </p:nvSpPr>
          <p:spPr bwMode="auto">
            <a:xfrm>
              <a:off x="481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Text Box 13"/>
            <p:cNvSpPr txBox="1">
              <a:spLocks noChangeArrowheads="1"/>
            </p:cNvSpPr>
            <p:nvPr/>
          </p:nvSpPr>
          <p:spPr bwMode="auto">
            <a:xfrm>
              <a:off x="1200" y="1727"/>
              <a:ext cx="37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2</a:t>
              </a:r>
            </a:p>
          </p:txBody>
        </p:sp>
      </p:grpSp>
      <p:grpSp>
        <p:nvGrpSpPr>
          <p:cNvPr id="30728" name="Group 14"/>
          <p:cNvGrpSpPr>
            <a:grpSpLocks/>
          </p:cNvGrpSpPr>
          <p:nvPr/>
        </p:nvGrpSpPr>
        <p:grpSpPr bwMode="auto">
          <a:xfrm rot="174096">
            <a:off x="2682875" y="2770188"/>
            <a:ext cx="3309938" cy="334962"/>
            <a:chOff x="480" y="1728"/>
            <a:chExt cx="1728" cy="227"/>
          </a:xfrm>
        </p:grpSpPr>
        <p:sp>
          <p:nvSpPr>
            <p:cNvPr id="30773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Text Box 16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3</a:t>
              </a:r>
            </a:p>
          </p:txBody>
        </p:sp>
      </p:grpSp>
      <p:grpSp>
        <p:nvGrpSpPr>
          <p:cNvPr id="30729" name="Group 17"/>
          <p:cNvGrpSpPr>
            <a:grpSpLocks/>
          </p:cNvGrpSpPr>
          <p:nvPr/>
        </p:nvGrpSpPr>
        <p:grpSpPr bwMode="auto">
          <a:xfrm rot="174096">
            <a:off x="2682875" y="3451225"/>
            <a:ext cx="2286000" cy="336550"/>
            <a:chOff x="480" y="1727"/>
            <a:chExt cx="1728" cy="231"/>
          </a:xfrm>
        </p:grpSpPr>
        <p:sp>
          <p:nvSpPr>
            <p:cNvPr id="30771" name="Line 18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Text Box 19"/>
            <p:cNvSpPr txBox="1">
              <a:spLocks noChangeArrowheads="1"/>
            </p:cNvSpPr>
            <p:nvPr/>
          </p:nvSpPr>
          <p:spPr bwMode="auto">
            <a:xfrm>
              <a:off x="1200" y="1727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4</a:t>
              </a:r>
            </a:p>
          </p:txBody>
        </p:sp>
      </p:grpSp>
      <p:grpSp>
        <p:nvGrpSpPr>
          <p:cNvPr id="30730" name="Group 20"/>
          <p:cNvGrpSpPr>
            <a:grpSpLocks/>
          </p:cNvGrpSpPr>
          <p:nvPr/>
        </p:nvGrpSpPr>
        <p:grpSpPr bwMode="auto">
          <a:xfrm rot="174096">
            <a:off x="2682875" y="3690938"/>
            <a:ext cx="3309938" cy="336550"/>
            <a:chOff x="480" y="1726"/>
            <a:chExt cx="1728" cy="228"/>
          </a:xfrm>
        </p:grpSpPr>
        <p:sp>
          <p:nvSpPr>
            <p:cNvPr id="30769" name="Line 21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Text Box 22"/>
            <p:cNvSpPr txBox="1">
              <a:spLocks noChangeArrowheads="1"/>
            </p:cNvSpPr>
            <p:nvPr/>
          </p:nvSpPr>
          <p:spPr bwMode="auto">
            <a:xfrm>
              <a:off x="1200" y="1726"/>
              <a:ext cx="18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5</a:t>
              </a:r>
            </a:p>
          </p:txBody>
        </p:sp>
      </p:grpSp>
      <p:grpSp>
        <p:nvGrpSpPr>
          <p:cNvPr id="30731" name="Group 23"/>
          <p:cNvGrpSpPr>
            <a:grpSpLocks/>
          </p:cNvGrpSpPr>
          <p:nvPr/>
        </p:nvGrpSpPr>
        <p:grpSpPr bwMode="auto">
          <a:xfrm rot="174096">
            <a:off x="2682875" y="3906838"/>
            <a:ext cx="3309938" cy="334962"/>
            <a:chOff x="480" y="1728"/>
            <a:chExt cx="1728" cy="227"/>
          </a:xfrm>
        </p:grpSpPr>
        <p:sp>
          <p:nvSpPr>
            <p:cNvPr id="30767" name="Line 24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6</a:t>
              </a:r>
            </a:p>
          </p:txBody>
        </p:sp>
      </p:grpSp>
      <p:grpSp>
        <p:nvGrpSpPr>
          <p:cNvPr id="30732" name="Group 26"/>
          <p:cNvGrpSpPr>
            <a:grpSpLocks/>
          </p:cNvGrpSpPr>
          <p:nvPr/>
        </p:nvGrpSpPr>
        <p:grpSpPr bwMode="auto">
          <a:xfrm rot="174096">
            <a:off x="2682875" y="4117975"/>
            <a:ext cx="3309938" cy="336550"/>
            <a:chOff x="480" y="1727"/>
            <a:chExt cx="1728" cy="227"/>
          </a:xfrm>
        </p:grpSpPr>
        <p:sp>
          <p:nvSpPr>
            <p:cNvPr id="30765" name="Line 27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28"/>
            <p:cNvSpPr txBox="1">
              <a:spLocks noChangeArrowheads="1"/>
            </p:cNvSpPr>
            <p:nvPr/>
          </p:nvSpPr>
          <p:spPr bwMode="auto">
            <a:xfrm>
              <a:off x="1200" y="1727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7</a:t>
              </a:r>
            </a:p>
          </p:txBody>
        </p:sp>
      </p:grpSp>
      <p:sp>
        <p:nvSpPr>
          <p:cNvPr id="30733" name="Text Box 29"/>
          <p:cNvSpPr txBox="1">
            <a:spLocks noChangeArrowheads="1"/>
          </p:cNvSpPr>
          <p:nvPr/>
        </p:nvSpPr>
        <p:spPr bwMode="auto">
          <a:xfrm>
            <a:off x="2335213" y="1633538"/>
            <a:ext cx="871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Sender</a:t>
            </a:r>
          </a:p>
        </p:txBody>
      </p:sp>
      <p:sp>
        <p:nvSpPr>
          <p:cNvPr id="30734" name="Text Box 30"/>
          <p:cNvSpPr txBox="1">
            <a:spLocks noChangeArrowheads="1"/>
          </p:cNvSpPr>
          <p:nvPr/>
        </p:nvSpPr>
        <p:spPr bwMode="auto">
          <a:xfrm>
            <a:off x="5462588" y="1562100"/>
            <a:ext cx="1030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Receiver</a:t>
            </a:r>
          </a:p>
        </p:txBody>
      </p:sp>
      <p:grpSp>
        <p:nvGrpSpPr>
          <p:cNvPr id="30735" name="Group 31"/>
          <p:cNvGrpSpPr>
            <a:grpSpLocks/>
          </p:cNvGrpSpPr>
          <p:nvPr/>
        </p:nvGrpSpPr>
        <p:grpSpPr bwMode="auto">
          <a:xfrm rot="-345744">
            <a:off x="2578100" y="3146425"/>
            <a:ext cx="3741738" cy="336550"/>
            <a:chOff x="433" y="1716"/>
            <a:chExt cx="1951" cy="227"/>
          </a:xfrm>
        </p:grpSpPr>
        <p:sp>
          <p:nvSpPr>
            <p:cNvPr id="30763" name="Line 32"/>
            <p:cNvSpPr>
              <a:spLocks noChangeShapeType="1"/>
            </p:cNvSpPr>
            <p:nvPr/>
          </p:nvSpPr>
          <p:spPr bwMode="auto">
            <a:xfrm>
              <a:off x="482" y="1924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834640" anchor="ctr"/>
            <a:lstStyle/>
            <a:p>
              <a:endParaRPr lang="en-US"/>
            </a:p>
          </p:txBody>
        </p:sp>
        <p:sp>
          <p:nvSpPr>
            <p:cNvPr id="30764" name="Text Box 33"/>
            <p:cNvSpPr txBox="1">
              <a:spLocks noChangeArrowheads="1"/>
            </p:cNvSpPr>
            <p:nvPr/>
          </p:nvSpPr>
          <p:spPr bwMode="auto">
            <a:xfrm>
              <a:off x="433" y="1716"/>
              <a:ext cx="195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8346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736" name="Group 34"/>
          <p:cNvGrpSpPr>
            <a:grpSpLocks/>
          </p:cNvGrpSpPr>
          <p:nvPr/>
        </p:nvGrpSpPr>
        <p:grpSpPr bwMode="auto">
          <a:xfrm rot="-345744">
            <a:off x="2598738" y="3846513"/>
            <a:ext cx="3649662" cy="336550"/>
            <a:chOff x="457" y="1717"/>
            <a:chExt cx="1906" cy="227"/>
          </a:xfrm>
        </p:grpSpPr>
        <p:sp>
          <p:nvSpPr>
            <p:cNvPr id="30761" name="Line 35"/>
            <p:cNvSpPr>
              <a:spLocks noChangeShapeType="1"/>
            </p:cNvSpPr>
            <p:nvPr/>
          </p:nvSpPr>
          <p:spPr bwMode="auto">
            <a:xfrm>
              <a:off x="480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0762" name="Text Box 36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737" name="Group 37"/>
          <p:cNvGrpSpPr>
            <a:grpSpLocks/>
          </p:cNvGrpSpPr>
          <p:nvPr/>
        </p:nvGrpSpPr>
        <p:grpSpPr bwMode="auto">
          <a:xfrm rot="-345744">
            <a:off x="2598738" y="4075113"/>
            <a:ext cx="3649662" cy="336550"/>
            <a:chOff x="457" y="1717"/>
            <a:chExt cx="1906" cy="227"/>
          </a:xfrm>
        </p:grpSpPr>
        <p:sp>
          <p:nvSpPr>
            <p:cNvPr id="30759" name="Line 38"/>
            <p:cNvSpPr>
              <a:spLocks noChangeShapeType="1"/>
            </p:cNvSpPr>
            <p:nvPr/>
          </p:nvSpPr>
          <p:spPr bwMode="auto">
            <a:xfrm>
              <a:off x="480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0760" name="Text Box 39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738" name="Group 40"/>
          <p:cNvGrpSpPr>
            <a:grpSpLocks/>
          </p:cNvGrpSpPr>
          <p:nvPr/>
        </p:nvGrpSpPr>
        <p:grpSpPr bwMode="auto">
          <a:xfrm rot="-345744">
            <a:off x="2598738" y="4303713"/>
            <a:ext cx="3649662" cy="336550"/>
            <a:chOff x="457" y="1717"/>
            <a:chExt cx="1906" cy="251"/>
          </a:xfrm>
        </p:grpSpPr>
        <p:sp>
          <p:nvSpPr>
            <p:cNvPr id="30757" name="Line 41"/>
            <p:cNvSpPr>
              <a:spLocks noChangeShapeType="1"/>
            </p:cNvSpPr>
            <p:nvPr/>
          </p:nvSpPr>
          <p:spPr bwMode="auto">
            <a:xfrm>
              <a:off x="481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0758" name="Text Box 42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739" name="Group 43"/>
          <p:cNvGrpSpPr>
            <a:grpSpLocks/>
          </p:cNvGrpSpPr>
          <p:nvPr/>
        </p:nvGrpSpPr>
        <p:grpSpPr bwMode="auto">
          <a:xfrm rot="-345744">
            <a:off x="2598738" y="4532313"/>
            <a:ext cx="3649662" cy="336550"/>
            <a:chOff x="457" y="1717"/>
            <a:chExt cx="1906" cy="251"/>
          </a:xfrm>
        </p:grpSpPr>
        <p:sp>
          <p:nvSpPr>
            <p:cNvPr id="30755" name="Line 44"/>
            <p:cNvSpPr>
              <a:spLocks noChangeShapeType="1"/>
            </p:cNvSpPr>
            <p:nvPr/>
          </p:nvSpPr>
          <p:spPr bwMode="auto">
            <a:xfrm>
              <a:off x="481" y="1913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743200" anchor="ctr"/>
            <a:lstStyle/>
            <a:p>
              <a:endParaRPr lang="en-US"/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457" y="1717"/>
              <a:ext cx="19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7432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4</a:t>
              </a:r>
            </a:p>
          </p:txBody>
        </p:sp>
      </p:grpSp>
      <p:grpSp>
        <p:nvGrpSpPr>
          <p:cNvPr id="30740" name="Group 46"/>
          <p:cNvGrpSpPr>
            <a:grpSpLocks/>
          </p:cNvGrpSpPr>
          <p:nvPr/>
        </p:nvGrpSpPr>
        <p:grpSpPr bwMode="auto">
          <a:xfrm rot="-345744">
            <a:off x="2598738" y="2855913"/>
            <a:ext cx="3741737" cy="336550"/>
            <a:chOff x="433" y="1716"/>
            <a:chExt cx="1951" cy="227"/>
          </a:xfrm>
        </p:grpSpPr>
        <p:sp>
          <p:nvSpPr>
            <p:cNvPr id="30753" name="Line 47"/>
            <p:cNvSpPr>
              <a:spLocks noChangeShapeType="1"/>
            </p:cNvSpPr>
            <p:nvPr/>
          </p:nvSpPr>
          <p:spPr bwMode="auto">
            <a:xfrm>
              <a:off x="482" y="1924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365760" rIns="2834640" anchor="ctr"/>
            <a:lstStyle/>
            <a:p>
              <a:endParaRPr lang="en-US"/>
            </a:p>
          </p:txBody>
        </p:sp>
        <p:sp>
          <p:nvSpPr>
            <p:cNvPr id="30754" name="Text Box 48"/>
            <p:cNvSpPr txBox="1">
              <a:spLocks noChangeArrowheads="1"/>
            </p:cNvSpPr>
            <p:nvPr/>
          </p:nvSpPr>
          <p:spPr bwMode="auto">
            <a:xfrm>
              <a:off x="433" y="1716"/>
              <a:ext cx="195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365760" rIns="283464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Ack 3</a:t>
              </a:r>
            </a:p>
          </p:txBody>
        </p:sp>
      </p:grpSp>
      <p:grpSp>
        <p:nvGrpSpPr>
          <p:cNvPr id="30741" name="Group 49"/>
          <p:cNvGrpSpPr>
            <a:grpSpLocks/>
          </p:cNvGrpSpPr>
          <p:nvPr/>
        </p:nvGrpSpPr>
        <p:grpSpPr bwMode="auto">
          <a:xfrm rot="174096">
            <a:off x="2674938" y="4610100"/>
            <a:ext cx="3309937" cy="336550"/>
            <a:chOff x="480" y="1728"/>
            <a:chExt cx="1728" cy="227"/>
          </a:xfrm>
        </p:grpSpPr>
        <p:sp>
          <p:nvSpPr>
            <p:cNvPr id="30751" name="Line 50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Text Box 51"/>
            <p:cNvSpPr txBox="1">
              <a:spLocks noChangeArrowheads="1"/>
            </p:cNvSpPr>
            <p:nvPr/>
          </p:nvSpPr>
          <p:spPr bwMode="auto">
            <a:xfrm>
              <a:off x="1200" y="1728"/>
              <a:ext cx="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4</a:t>
              </a:r>
            </a:p>
          </p:txBody>
        </p:sp>
      </p:grpSp>
      <p:sp>
        <p:nvSpPr>
          <p:cNvPr id="30742" name="AutoShape 52"/>
          <p:cNvSpPr>
            <a:spLocks/>
          </p:cNvSpPr>
          <p:nvPr/>
        </p:nvSpPr>
        <p:spPr bwMode="auto">
          <a:xfrm>
            <a:off x="2141538" y="3619500"/>
            <a:ext cx="465137" cy="1196975"/>
          </a:xfrm>
          <a:prstGeom prst="leftBrace">
            <a:avLst>
              <a:gd name="adj1" fmla="val 21445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Ins="914400" anchor="ctr"/>
          <a:lstStyle/>
          <a:p>
            <a:r>
              <a:rPr lang="en-US"/>
              <a:t>3 Dup </a:t>
            </a:r>
          </a:p>
          <a:p>
            <a:r>
              <a:rPr lang="en-US"/>
              <a:t>Acks</a:t>
            </a:r>
          </a:p>
        </p:txBody>
      </p:sp>
      <p:sp>
        <p:nvSpPr>
          <p:cNvPr id="30743" name="Text Box 53"/>
          <p:cNvSpPr txBox="1">
            <a:spLocks noChangeArrowheads="1"/>
          </p:cNvSpPr>
          <p:nvPr/>
        </p:nvSpPr>
        <p:spPr bwMode="auto">
          <a:xfrm>
            <a:off x="5486400" y="5562600"/>
            <a:ext cx="1179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Fast </a:t>
            </a:r>
          </a:p>
          <a:p>
            <a:r>
              <a:rPr lang="en-US"/>
              <a:t>retransmit</a:t>
            </a:r>
          </a:p>
        </p:txBody>
      </p:sp>
      <p:sp>
        <p:nvSpPr>
          <p:cNvPr id="30744" name="Line 54"/>
          <p:cNvSpPr>
            <a:spLocks noChangeShapeType="1"/>
          </p:cNvSpPr>
          <p:nvPr/>
        </p:nvSpPr>
        <p:spPr bwMode="auto">
          <a:xfrm flipH="1" flipV="1">
            <a:off x="4968875" y="4892675"/>
            <a:ext cx="746125" cy="746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Text Box 55"/>
          <p:cNvSpPr txBox="1">
            <a:spLocks noChangeArrowheads="1"/>
          </p:cNvSpPr>
          <p:nvPr/>
        </p:nvSpPr>
        <p:spPr bwMode="auto">
          <a:xfrm>
            <a:off x="320675" y="5502275"/>
            <a:ext cx="218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Fast  recovery</a:t>
            </a:r>
          </a:p>
          <a:p>
            <a:r>
              <a:rPr lang="en-US"/>
              <a:t>(increase cwnd by 1)</a:t>
            </a:r>
          </a:p>
        </p:txBody>
      </p:sp>
      <p:sp>
        <p:nvSpPr>
          <p:cNvPr id="30746" name="Line 56"/>
          <p:cNvSpPr>
            <a:spLocks noChangeShapeType="1"/>
          </p:cNvSpPr>
          <p:nvPr/>
        </p:nvSpPr>
        <p:spPr bwMode="auto">
          <a:xfrm flipV="1">
            <a:off x="1920875" y="4984750"/>
            <a:ext cx="777875" cy="593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47" name="Group 57"/>
          <p:cNvGrpSpPr>
            <a:grpSpLocks/>
          </p:cNvGrpSpPr>
          <p:nvPr/>
        </p:nvGrpSpPr>
        <p:grpSpPr bwMode="auto">
          <a:xfrm rot="174096">
            <a:off x="2684463" y="4303713"/>
            <a:ext cx="3309937" cy="336550"/>
            <a:chOff x="480" y="1727"/>
            <a:chExt cx="1728" cy="227"/>
          </a:xfrm>
        </p:grpSpPr>
        <p:sp>
          <p:nvSpPr>
            <p:cNvPr id="30749" name="Line 58"/>
            <p:cNvSpPr>
              <a:spLocks noChangeShapeType="1"/>
            </p:cNvSpPr>
            <p:nvPr/>
          </p:nvSpPr>
          <p:spPr bwMode="auto">
            <a:xfrm>
              <a:off x="480" y="1920"/>
              <a:ext cx="17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59"/>
            <p:cNvSpPr txBox="1">
              <a:spLocks noChangeArrowheads="1"/>
            </p:cNvSpPr>
            <p:nvPr/>
          </p:nvSpPr>
          <p:spPr bwMode="auto">
            <a:xfrm>
              <a:off x="1199" y="1727"/>
              <a:ext cx="18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 8</a:t>
              </a:r>
            </a:p>
          </p:txBody>
        </p:sp>
      </p:grpSp>
      <p:sp>
        <p:nvSpPr>
          <p:cNvPr id="30748" name="AutoShape 60"/>
          <p:cNvSpPr>
            <a:spLocks noChangeArrowheads="1"/>
          </p:cNvSpPr>
          <p:nvPr/>
        </p:nvSpPr>
        <p:spPr bwMode="auto">
          <a:xfrm flipH="1">
            <a:off x="4670425" y="3155950"/>
            <a:ext cx="228600" cy="65405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29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Retransmit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vs Congestion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34" y="2303777"/>
            <a:ext cx="2600325" cy="1752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2028186" y="3180077"/>
            <a:ext cx="735115" cy="705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148926" y="2948360"/>
            <a:ext cx="735115" cy="705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39096" y="2918467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Sender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84041" y="2656857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Receiver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0503" y="279450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Network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5303" y="4740704"/>
            <a:ext cx="87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Flow Control</a:t>
            </a:r>
            <a:r>
              <a:rPr lang="en-US" sz="2000" dirty="0" smtClean="0"/>
              <a:t>: Matching speed of sender to receiver speed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Congestion Control: </a:t>
            </a:r>
            <a:r>
              <a:rPr lang="en-US" sz="2000" dirty="0" smtClean="0"/>
              <a:t>Matching speed of sender to network speed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/>
          </p:nvPr>
        </p:nvGraphicFramePr>
        <p:xfrm>
          <a:off x="3175" y="1355725"/>
          <a:ext cx="8626475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Chart" r:id="rId4" imgW="6642100" imgH="4064000" progId="MSGraph.Chart.8">
                  <p:embed followColorScheme="full"/>
                </p:oleObj>
              </mc:Choice>
              <mc:Fallback>
                <p:oleObj name="Chart" r:id="rId4" imgW="6642100" imgH="40640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355725"/>
                        <a:ext cx="8626475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Line 4"/>
          <p:cNvSpPr>
            <a:spLocks noChangeShapeType="1"/>
          </p:cNvSpPr>
          <p:nvPr/>
        </p:nvSpPr>
        <p:spPr bwMode="auto">
          <a:xfrm flipH="1" flipV="1">
            <a:off x="2819400" y="3581400"/>
            <a:ext cx="83820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505200" y="4800600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Fast recovery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4038600" y="3352800"/>
            <a:ext cx="457200" cy="1219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4343400" y="3276600"/>
            <a:ext cx="1828800" cy="1371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4724400" y="3200400"/>
            <a:ext cx="3124200" cy="1600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30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Sophistication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419600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Short connection: only contains a few pkts</a:t>
            </a:r>
          </a:p>
          <a:p>
            <a:r>
              <a:rPr lang="en-US" sz="2400">
                <a:latin typeface="Arial" charset="0"/>
              </a:rPr>
              <a:t>How do short connections and Slow-Start interact?</a:t>
            </a:r>
          </a:p>
          <a:p>
            <a:pPr lvl="1"/>
            <a:r>
              <a:rPr lang="en-US" sz="2000">
                <a:latin typeface="Arial" charset="0"/>
              </a:rPr>
              <a:t>What happens when a packet is lost during Slow-Start?</a:t>
            </a:r>
          </a:p>
          <a:p>
            <a:pPr lvl="1"/>
            <a:r>
              <a:rPr lang="en-US" sz="2000">
                <a:latin typeface="Arial" charset="0"/>
              </a:rPr>
              <a:t>What happens when the SYN is dropped?</a:t>
            </a:r>
          </a:p>
          <a:p>
            <a:r>
              <a:rPr lang="en-US" sz="2400">
                <a:latin typeface="Arial" charset="0"/>
              </a:rPr>
              <a:t>Bottom line: Which packet gets dropped matters a lot</a:t>
            </a:r>
          </a:p>
          <a:p>
            <a:pPr lvl="1"/>
            <a:r>
              <a:rPr lang="en-US" sz="2000">
                <a:latin typeface="Arial" charset="0"/>
              </a:rPr>
              <a:t>SYN</a:t>
            </a:r>
          </a:p>
          <a:p>
            <a:pPr lvl="1"/>
            <a:r>
              <a:rPr lang="en-US" sz="2000">
                <a:latin typeface="Arial" charset="0"/>
              </a:rPr>
              <a:t>Slow-Start</a:t>
            </a:r>
          </a:p>
          <a:p>
            <a:pPr lvl="1"/>
            <a:r>
              <a:rPr lang="en-US" sz="2000">
                <a:latin typeface="Arial" charset="0"/>
              </a:rPr>
              <a:t>Congestion avoidance</a:t>
            </a:r>
          </a:p>
          <a:p>
            <a:r>
              <a:rPr lang="en-US" sz="2400">
                <a:latin typeface="Arial" charset="0"/>
              </a:rPr>
              <a:t>Do you think most flows are short or long?</a:t>
            </a:r>
          </a:p>
          <a:p>
            <a:r>
              <a:rPr lang="en-US" sz="2400">
                <a:latin typeface="Arial" charset="0"/>
              </a:rPr>
              <a:t>Do you think most traffic is in short flows or long flows?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TCP is designed around the premise of cooperation</a:t>
            </a:r>
          </a:p>
          <a:p>
            <a:pPr lvl="1"/>
            <a:r>
              <a:rPr lang="en-US" sz="2000" dirty="0">
                <a:latin typeface="Arial" charset="0"/>
              </a:rPr>
              <a:t>What happens to TCP if it competes with a UDP flow?</a:t>
            </a:r>
          </a:p>
          <a:p>
            <a:pPr lvl="1"/>
            <a:r>
              <a:rPr lang="en-US" sz="2000" dirty="0">
                <a:latin typeface="Arial" charset="0"/>
              </a:rPr>
              <a:t>What if we divide 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 by 3 instead of 2 after a loss?</a:t>
            </a:r>
            <a:endParaRPr lang="en-US" sz="2000" i="1" dirty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There are a bunch of magic numbers</a:t>
            </a:r>
          </a:p>
          <a:p>
            <a:pPr lvl="1"/>
            <a:r>
              <a:rPr lang="en-US" sz="2000" dirty="0">
                <a:latin typeface="Arial" charset="0"/>
              </a:rPr>
              <a:t>Decrease by 2x, increase by 1/</a:t>
            </a:r>
            <a:r>
              <a:rPr lang="en-US" sz="2000" i="1" dirty="0" err="1">
                <a:latin typeface="Arial" charset="0"/>
              </a:rPr>
              <a:t>cwnd</a:t>
            </a:r>
            <a:r>
              <a:rPr lang="en-US" sz="2000" dirty="0">
                <a:latin typeface="Arial" charset="0"/>
              </a:rPr>
              <a:t>, 3 duplicate </a:t>
            </a:r>
            <a:r>
              <a:rPr lang="en-US" sz="2000" dirty="0" err="1" smtClean="0">
                <a:latin typeface="Arial" charset="0"/>
              </a:rPr>
              <a:t>acks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>
                <a:latin typeface="Arial" charset="0"/>
              </a:rPr>
              <a:t>initial timeout = 3 seconds, </a:t>
            </a:r>
            <a:r>
              <a:rPr lang="en-US" sz="2000" dirty="0" smtClean="0">
                <a:latin typeface="Arial" charset="0"/>
              </a:rPr>
              <a:t>etc.</a:t>
            </a:r>
            <a:endParaRPr lang="en-US" sz="2000" dirty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But overall it works really well</a:t>
            </a:r>
            <a:r>
              <a:rPr lang="en-US" dirty="0" smtClean="0">
                <a:latin typeface="Arial" charset="0"/>
              </a:rPr>
              <a:t>!</a:t>
            </a:r>
          </a:p>
          <a:p>
            <a:pPr lvl="1"/>
            <a:r>
              <a:rPr lang="en-US" dirty="0" smtClean="0">
                <a:latin typeface="Arial" charset="0"/>
              </a:rPr>
              <a:t>Still being constantly tweaked…</a:t>
            </a:r>
            <a:endParaRPr lang="en-US" dirty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32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TCP Probes the network for bandwidth, assuming that loss signals </a:t>
            </a:r>
            <a:r>
              <a:rPr lang="en-US" dirty="0" smtClean="0">
                <a:latin typeface="Arial" charset="0"/>
              </a:rPr>
              <a:t>congestion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congestion window is managed with an additive increase/multiplicative decrease policy</a:t>
            </a:r>
          </a:p>
          <a:p>
            <a:pPr lvl="1"/>
            <a:r>
              <a:rPr lang="en-US" dirty="0">
                <a:latin typeface="Arial" charset="0"/>
              </a:rPr>
              <a:t>It took fast retransmit and fast recovery to get </a:t>
            </a:r>
            <a:r>
              <a:rPr lang="en-US" dirty="0" smtClean="0">
                <a:latin typeface="Arial" charset="0"/>
              </a:rPr>
              <a:t>there</a:t>
            </a:r>
          </a:p>
          <a:p>
            <a:pPr lvl="1"/>
            <a:r>
              <a:rPr lang="en-US" dirty="0">
                <a:latin typeface="Arial" charset="0"/>
              </a:rPr>
              <a:t>Fast </a:t>
            </a:r>
            <a:r>
              <a:rPr lang="en-US" dirty="0" smtClean="0">
                <a:latin typeface="Arial" charset="0"/>
              </a:rPr>
              <a:t>recovery keeps pipe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full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while recovering from a </a:t>
            </a:r>
            <a:r>
              <a:rPr lang="en-US" dirty="0" smtClean="0">
                <a:latin typeface="Arial" charset="0"/>
              </a:rPr>
              <a:t>loss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Slow start is used to avoid </a:t>
            </a:r>
            <a:r>
              <a:rPr lang="en-US" dirty="0" smtClean="0">
                <a:latin typeface="Arial" charset="0"/>
              </a:rPr>
              <a:t>lengthy </a:t>
            </a:r>
            <a:r>
              <a:rPr lang="en-US" dirty="0">
                <a:latin typeface="Arial" charset="0"/>
              </a:rPr>
              <a:t>initial delays</a:t>
            </a:r>
          </a:p>
          <a:p>
            <a:pPr lvl="1"/>
            <a:r>
              <a:rPr lang="en-US" dirty="0">
                <a:latin typeface="Arial" charset="0"/>
              </a:rPr>
              <a:t>Ramp up to near target rate, then switch to </a:t>
            </a:r>
            <a:r>
              <a:rPr lang="en-US" dirty="0" smtClean="0">
                <a:latin typeface="Arial" charset="0"/>
              </a:rPr>
              <a:t>AIMD</a:t>
            </a:r>
          </a:p>
          <a:p>
            <a:pPr lvl="4"/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CC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8360" y="3089358"/>
            <a:ext cx="0" cy="1620726"/>
          </a:xfrm>
          <a:custGeom>
            <a:avLst/>
            <a:gdLst/>
            <a:ahLst/>
            <a:cxnLst/>
            <a:rect l="l" t="t" r="r" b="b"/>
            <a:pathLst>
              <a:path h="2254885">
                <a:moveTo>
                  <a:pt x="0" y="0"/>
                </a:moveTo>
                <a:lnTo>
                  <a:pt x="0" y="2254592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3" name="object 3"/>
          <p:cNvSpPr/>
          <p:nvPr/>
        </p:nvSpPr>
        <p:spPr>
          <a:xfrm>
            <a:off x="2648488" y="4693078"/>
            <a:ext cx="2931205" cy="0"/>
          </a:xfrm>
          <a:custGeom>
            <a:avLst/>
            <a:gdLst/>
            <a:ahLst/>
            <a:cxnLst/>
            <a:rect l="l" t="t" r="r" b="b"/>
            <a:pathLst>
              <a:path w="3469640">
                <a:moveTo>
                  <a:pt x="0" y="0"/>
                </a:moveTo>
                <a:lnTo>
                  <a:pt x="3469487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4" name="object 4"/>
          <p:cNvSpPr/>
          <p:nvPr/>
        </p:nvSpPr>
        <p:spPr>
          <a:xfrm>
            <a:off x="3329446" y="2140565"/>
            <a:ext cx="355672" cy="268828"/>
          </a:xfrm>
          <a:custGeom>
            <a:avLst/>
            <a:gdLst/>
            <a:ahLst/>
            <a:cxnLst/>
            <a:rect l="l" t="t" r="r" b="b"/>
            <a:pathLst>
              <a:path w="421004" h="374014">
                <a:moveTo>
                  <a:pt x="420547" y="186905"/>
                </a:moveTo>
                <a:lnTo>
                  <a:pt x="414994" y="144049"/>
                </a:lnTo>
                <a:lnTo>
                  <a:pt x="399174" y="104709"/>
                </a:lnTo>
                <a:lnTo>
                  <a:pt x="374352" y="70005"/>
                </a:lnTo>
                <a:lnTo>
                  <a:pt x="341788" y="41061"/>
                </a:lnTo>
                <a:lnTo>
                  <a:pt x="302746" y="18997"/>
                </a:lnTo>
                <a:lnTo>
                  <a:pt x="258487" y="4936"/>
                </a:lnTo>
                <a:lnTo>
                  <a:pt x="210273" y="0"/>
                </a:lnTo>
                <a:lnTo>
                  <a:pt x="162060" y="4936"/>
                </a:lnTo>
                <a:lnTo>
                  <a:pt x="117801" y="18997"/>
                </a:lnTo>
                <a:lnTo>
                  <a:pt x="78759" y="41061"/>
                </a:lnTo>
                <a:lnTo>
                  <a:pt x="46195" y="70005"/>
                </a:lnTo>
                <a:lnTo>
                  <a:pt x="21372" y="104709"/>
                </a:lnTo>
                <a:lnTo>
                  <a:pt x="5553" y="144049"/>
                </a:lnTo>
                <a:lnTo>
                  <a:pt x="0" y="186905"/>
                </a:lnTo>
                <a:lnTo>
                  <a:pt x="5553" y="229762"/>
                </a:lnTo>
                <a:lnTo>
                  <a:pt x="21372" y="269105"/>
                </a:lnTo>
                <a:lnTo>
                  <a:pt x="46195" y="303811"/>
                </a:lnTo>
                <a:lnTo>
                  <a:pt x="78759" y="332758"/>
                </a:lnTo>
                <a:lnTo>
                  <a:pt x="117801" y="354824"/>
                </a:lnTo>
                <a:lnTo>
                  <a:pt x="162060" y="368887"/>
                </a:lnTo>
                <a:lnTo>
                  <a:pt x="210273" y="373824"/>
                </a:lnTo>
                <a:lnTo>
                  <a:pt x="258487" y="368887"/>
                </a:lnTo>
                <a:lnTo>
                  <a:pt x="302746" y="354824"/>
                </a:lnTo>
                <a:lnTo>
                  <a:pt x="341788" y="332758"/>
                </a:lnTo>
                <a:lnTo>
                  <a:pt x="374352" y="303811"/>
                </a:lnTo>
                <a:lnTo>
                  <a:pt x="399174" y="269105"/>
                </a:lnTo>
                <a:lnTo>
                  <a:pt x="414994" y="229762"/>
                </a:lnTo>
                <a:lnTo>
                  <a:pt x="420547" y="186905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5" name="object 5"/>
          <p:cNvSpPr/>
          <p:nvPr/>
        </p:nvSpPr>
        <p:spPr>
          <a:xfrm>
            <a:off x="4543333" y="2123769"/>
            <a:ext cx="355672" cy="268828"/>
          </a:xfrm>
          <a:custGeom>
            <a:avLst/>
            <a:gdLst/>
            <a:ahLst/>
            <a:cxnLst/>
            <a:rect l="l" t="t" r="r" b="b"/>
            <a:pathLst>
              <a:path w="421004" h="374014">
                <a:moveTo>
                  <a:pt x="420535" y="186918"/>
                </a:moveTo>
                <a:lnTo>
                  <a:pt x="414981" y="144061"/>
                </a:lnTo>
                <a:lnTo>
                  <a:pt x="399162" y="104719"/>
                </a:lnTo>
                <a:lnTo>
                  <a:pt x="374339" y="70013"/>
                </a:lnTo>
                <a:lnTo>
                  <a:pt x="341775" y="41066"/>
                </a:lnTo>
                <a:lnTo>
                  <a:pt x="302733" y="18999"/>
                </a:lnTo>
                <a:lnTo>
                  <a:pt x="258474" y="4937"/>
                </a:lnTo>
                <a:lnTo>
                  <a:pt x="210261" y="0"/>
                </a:lnTo>
                <a:lnTo>
                  <a:pt x="162048" y="4937"/>
                </a:lnTo>
                <a:lnTo>
                  <a:pt x="117791" y="18999"/>
                </a:lnTo>
                <a:lnTo>
                  <a:pt x="78751" y="41066"/>
                </a:lnTo>
                <a:lnTo>
                  <a:pt x="46190" y="70013"/>
                </a:lnTo>
                <a:lnTo>
                  <a:pt x="21370" y="104719"/>
                </a:lnTo>
                <a:lnTo>
                  <a:pt x="5552" y="144061"/>
                </a:lnTo>
                <a:lnTo>
                  <a:pt x="0" y="186918"/>
                </a:lnTo>
                <a:lnTo>
                  <a:pt x="5552" y="229774"/>
                </a:lnTo>
                <a:lnTo>
                  <a:pt x="21370" y="269115"/>
                </a:lnTo>
                <a:lnTo>
                  <a:pt x="46190" y="303818"/>
                </a:lnTo>
                <a:lnTo>
                  <a:pt x="78751" y="332763"/>
                </a:lnTo>
                <a:lnTo>
                  <a:pt x="117791" y="354827"/>
                </a:lnTo>
                <a:lnTo>
                  <a:pt x="162048" y="368888"/>
                </a:lnTo>
                <a:lnTo>
                  <a:pt x="210261" y="373824"/>
                </a:lnTo>
                <a:lnTo>
                  <a:pt x="258474" y="368888"/>
                </a:lnTo>
                <a:lnTo>
                  <a:pt x="302733" y="354827"/>
                </a:lnTo>
                <a:lnTo>
                  <a:pt x="341775" y="332763"/>
                </a:lnTo>
                <a:lnTo>
                  <a:pt x="374339" y="303818"/>
                </a:lnTo>
                <a:lnTo>
                  <a:pt x="399162" y="269115"/>
                </a:lnTo>
                <a:lnTo>
                  <a:pt x="414981" y="229774"/>
                </a:lnTo>
                <a:lnTo>
                  <a:pt x="420535" y="186918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6" name="object 6"/>
          <p:cNvSpPr/>
          <p:nvPr/>
        </p:nvSpPr>
        <p:spPr>
          <a:xfrm>
            <a:off x="3684732" y="2266517"/>
            <a:ext cx="858868" cy="0"/>
          </a:xfrm>
          <a:custGeom>
            <a:avLst/>
            <a:gdLst/>
            <a:ahLst/>
            <a:cxnLst/>
            <a:rect l="l" t="t" r="r" b="b"/>
            <a:pathLst>
              <a:path w="1016635">
                <a:moveTo>
                  <a:pt x="0" y="0"/>
                </a:moveTo>
                <a:lnTo>
                  <a:pt x="1016304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7" name="object 7"/>
          <p:cNvSpPr/>
          <p:nvPr/>
        </p:nvSpPr>
        <p:spPr>
          <a:xfrm>
            <a:off x="4898606" y="2266517"/>
            <a:ext cx="582593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229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8" name="object 8"/>
          <p:cNvSpPr txBox="1"/>
          <p:nvPr/>
        </p:nvSpPr>
        <p:spPr>
          <a:xfrm>
            <a:off x="3940461" y="2280721"/>
            <a:ext cx="3943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10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5777" y="2322703"/>
            <a:ext cx="10943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2589" y="2266517"/>
            <a:ext cx="246770" cy="0"/>
          </a:xfrm>
          <a:custGeom>
            <a:avLst/>
            <a:gdLst/>
            <a:ahLst/>
            <a:cxnLst/>
            <a:rect l="l" t="t" r="r" b="b"/>
            <a:pathLst>
              <a:path w="292100">
                <a:moveTo>
                  <a:pt x="0" y="0"/>
                </a:moveTo>
                <a:lnTo>
                  <a:pt x="292049" y="0"/>
                </a:lnTo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1" name="object 11"/>
          <p:cNvSpPr txBox="1"/>
          <p:nvPr/>
        </p:nvSpPr>
        <p:spPr>
          <a:xfrm>
            <a:off x="2847022" y="2123769"/>
            <a:ext cx="1271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7" dirty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9629" y="2194744"/>
            <a:ext cx="13572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i="1" spc="10"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8360" y="3794663"/>
            <a:ext cx="780010" cy="898680"/>
          </a:xfrm>
          <a:custGeom>
            <a:avLst/>
            <a:gdLst/>
            <a:ahLst/>
            <a:cxnLst/>
            <a:rect l="l" t="t" r="r" b="b"/>
            <a:pathLst>
              <a:path w="923289" h="1250314">
                <a:moveTo>
                  <a:pt x="0" y="1249946"/>
                </a:moveTo>
                <a:lnTo>
                  <a:pt x="1247" y="1249520"/>
                </a:lnTo>
                <a:lnTo>
                  <a:pt x="9977" y="1246539"/>
                </a:lnTo>
                <a:lnTo>
                  <a:pt x="33673" y="1238448"/>
                </a:lnTo>
                <a:lnTo>
                  <a:pt x="79819" y="1222692"/>
                </a:lnTo>
                <a:lnTo>
                  <a:pt x="109247" y="1212541"/>
                </a:lnTo>
                <a:lnTo>
                  <a:pt x="182508" y="1184902"/>
                </a:lnTo>
                <a:lnTo>
                  <a:pt x="224674" y="1166772"/>
                </a:lnTo>
                <a:lnTo>
                  <a:pt x="269419" y="1145343"/>
                </a:lnTo>
                <a:lnTo>
                  <a:pt x="315911" y="1120291"/>
                </a:lnTo>
                <a:lnTo>
                  <a:pt x="363315" y="1091298"/>
                </a:lnTo>
                <a:lnTo>
                  <a:pt x="410799" y="1058042"/>
                </a:lnTo>
                <a:lnTo>
                  <a:pt x="457530" y="1020203"/>
                </a:lnTo>
                <a:lnTo>
                  <a:pt x="491631" y="988688"/>
                </a:lnTo>
                <a:lnTo>
                  <a:pt x="524765" y="954664"/>
                </a:lnTo>
                <a:lnTo>
                  <a:pt x="556858" y="918383"/>
                </a:lnTo>
                <a:lnTo>
                  <a:pt x="587835" y="880094"/>
                </a:lnTo>
                <a:lnTo>
                  <a:pt x="617622" y="840047"/>
                </a:lnTo>
                <a:lnTo>
                  <a:pt x="646145" y="798493"/>
                </a:lnTo>
                <a:lnTo>
                  <a:pt x="673330" y="755682"/>
                </a:lnTo>
                <a:lnTo>
                  <a:pt x="699102" y="711863"/>
                </a:lnTo>
                <a:lnTo>
                  <a:pt x="723386" y="667288"/>
                </a:lnTo>
                <a:lnTo>
                  <a:pt x="746109" y="622205"/>
                </a:lnTo>
                <a:lnTo>
                  <a:pt x="767197" y="576866"/>
                </a:lnTo>
                <a:lnTo>
                  <a:pt x="786574" y="531520"/>
                </a:lnTo>
                <a:lnTo>
                  <a:pt x="809684" y="471490"/>
                </a:lnTo>
                <a:lnTo>
                  <a:pt x="829847" y="412567"/>
                </a:lnTo>
                <a:lnTo>
                  <a:pt x="847286" y="355423"/>
                </a:lnTo>
                <a:lnTo>
                  <a:pt x="862226" y="300731"/>
                </a:lnTo>
                <a:lnTo>
                  <a:pt x="874891" y="249164"/>
                </a:lnTo>
                <a:lnTo>
                  <a:pt x="885505" y="201395"/>
                </a:lnTo>
                <a:lnTo>
                  <a:pt x="894293" y="158097"/>
                </a:lnTo>
                <a:lnTo>
                  <a:pt x="901479" y="119942"/>
                </a:lnTo>
                <a:lnTo>
                  <a:pt x="916289" y="36958"/>
                </a:lnTo>
                <a:lnTo>
                  <a:pt x="920911" y="10950"/>
                </a:lnTo>
                <a:lnTo>
                  <a:pt x="922614" y="1368"/>
                </a:lnTo>
                <a:lnTo>
                  <a:pt x="922858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4" name="object 14"/>
          <p:cNvSpPr/>
          <p:nvPr/>
        </p:nvSpPr>
        <p:spPr>
          <a:xfrm>
            <a:off x="2668230" y="3828247"/>
            <a:ext cx="780010" cy="0"/>
          </a:xfrm>
          <a:custGeom>
            <a:avLst/>
            <a:gdLst/>
            <a:ahLst/>
            <a:cxnLst/>
            <a:rect l="l" t="t" r="r" b="b"/>
            <a:pathLst>
              <a:path w="923289">
                <a:moveTo>
                  <a:pt x="0" y="0"/>
                </a:moveTo>
                <a:lnTo>
                  <a:pt x="922858" y="0"/>
                </a:lnTo>
              </a:path>
            </a:pathLst>
          </a:custGeom>
          <a:ln w="1168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5" name="object 15"/>
          <p:cNvSpPr/>
          <p:nvPr/>
        </p:nvSpPr>
        <p:spPr>
          <a:xfrm>
            <a:off x="3428132" y="3114552"/>
            <a:ext cx="829364" cy="705616"/>
          </a:xfrm>
          <a:custGeom>
            <a:avLst/>
            <a:gdLst/>
            <a:ahLst/>
            <a:cxnLst/>
            <a:rect l="l" t="t" r="r" b="b"/>
            <a:pathLst>
              <a:path w="981710" h="981710">
                <a:moveTo>
                  <a:pt x="0" y="981265"/>
                </a:moveTo>
                <a:lnTo>
                  <a:pt x="981278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6" name="object 16"/>
          <p:cNvSpPr/>
          <p:nvPr/>
        </p:nvSpPr>
        <p:spPr>
          <a:xfrm>
            <a:off x="4257132" y="3106154"/>
            <a:ext cx="0" cy="848474"/>
          </a:xfrm>
          <a:custGeom>
            <a:avLst/>
            <a:gdLst/>
            <a:ahLst/>
            <a:cxnLst/>
            <a:rect l="l" t="t" r="r" b="b"/>
            <a:pathLst>
              <a:path h="1180464">
                <a:moveTo>
                  <a:pt x="0" y="0"/>
                </a:moveTo>
                <a:lnTo>
                  <a:pt x="0" y="1179855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7" name="object 17"/>
          <p:cNvSpPr/>
          <p:nvPr/>
        </p:nvSpPr>
        <p:spPr>
          <a:xfrm>
            <a:off x="4247261" y="3551167"/>
            <a:ext cx="602442" cy="394798"/>
          </a:xfrm>
          <a:custGeom>
            <a:avLst/>
            <a:gdLst/>
            <a:ahLst/>
            <a:cxnLst/>
            <a:rect l="l" t="t" r="r" b="b"/>
            <a:pathLst>
              <a:path w="713104" h="549275">
                <a:moveTo>
                  <a:pt x="0" y="549033"/>
                </a:moveTo>
                <a:lnTo>
                  <a:pt x="712584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18" name="object 18"/>
          <p:cNvSpPr txBox="1"/>
          <p:nvPr/>
        </p:nvSpPr>
        <p:spPr>
          <a:xfrm>
            <a:off x="3339359" y="3216890"/>
            <a:ext cx="5789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>
                <a:latin typeface="Arial"/>
                <a:cs typeface="Arial"/>
              </a:rPr>
              <a:t>Linear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1016" y="3432334"/>
            <a:ext cx="3740183" cy="205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56"/>
            <a:r>
              <a:rPr sz="1400" i="1" spc="7" dirty="0">
                <a:latin typeface="Arial"/>
                <a:cs typeface="Arial"/>
              </a:rPr>
              <a:t>threshold</a:t>
            </a:r>
            <a:endParaRPr sz="1400" dirty="0">
              <a:latin typeface="Arial"/>
              <a:cs typeface="Arial"/>
            </a:endParaRPr>
          </a:p>
          <a:p>
            <a:pPr marR="3464" algn="r">
              <a:spcBef>
                <a:spcPts val="944"/>
              </a:spcBef>
            </a:pPr>
            <a:r>
              <a:rPr sz="1400" spc="7" dirty="0" smtClean="0">
                <a:latin typeface="Arial"/>
                <a:cs typeface="Arial"/>
              </a:rPr>
              <a:t>Timeout</a:t>
            </a:r>
            <a:endParaRPr sz="1400" dirty="0" smtClean="0">
              <a:latin typeface="Arial"/>
              <a:cs typeface="Arial"/>
            </a:endParaRPr>
          </a:p>
          <a:p>
            <a:pPr marL="8659">
              <a:spcBef>
                <a:spcPts val="395"/>
              </a:spcBef>
            </a:pPr>
            <a:r>
              <a:rPr sz="1800" i="1" dirty="0" smtClean="0">
                <a:solidFill>
                  <a:srgbClr val="FF0000"/>
                </a:solidFill>
                <a:latin typeface="Arial"/>
                <a:cs typeface="Arial"/>
              </a:rPr>
              <a:t>Window</a:t>
            </a:r>
            <a:endParaRPr lang="en-US" sz="1800" i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659">
              <a:spcBef>
                <a:spcPts val="395"/>
              </a:spcBef>
            </a:pPr>
            <a:r>
              <a:rPr lang="en-US" sz="1800" i="1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1800" i="1" dirty="0" err="1" smtClean="0">
                <a:solidFill>
                  <a:srgbClr val="FF0000"/>
                </a:solidFill>
                <a:latin typeface="Arial"/>
                <a:cs typeface="Arial"/>
              </a:rPr>
              <a:t>cwnd</a:t>
            </a:r>
            <a:r>
              <a:rPr lang="en-US" sz="1800" i="1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R="216472" algn="ctr">
              <a:spcBef>
                <a:spcPts val="447"/>
              </a:spcBef>
            </a:pPr>
            <a:r>
              <a:rPr sz="1400" spc="7" dirty="0">
                <a:latin typeface="Arial"/>
                <a:cs typeface="Arial"/>
              </a:rPr>
              <a:t>Slow</a:t>
            </a:r>
            <a:r>
              <a:rPr sz="1400" spc="-48" dirty="0">
                <a:latin typeface="Arial"/>
                <a:cs typeface="Arial"/>
              </a:rPr>
              <a:t> </a:t>
            </a:r>
            <a:r>
              <a:rPr sz="1400" spc="3" dirty="0">
                <a:latin typeface="Arial"/>
                <a:cs typeface="Arial"/>
              </a:rPr>
              <a:t>Start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91" dirty="0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886" dirty="0">
              <a:latin typeface="Times New Roman"/>
              <a:cs typeface="Times New Roman"/>
            </a:endParaRPr>
          </a:p>
          <a:p>
            <a:pPr marL="73167" algn="ctr"/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11793" y="4189288"/>
            <a:ext cx="355672" cy="503881"/>
          </a:xfrm>
          <a:custGeom>
            <a:avLst/>
            <a:gdLst/>
            <a:ahLst/>
            <a:cxnLst/>
            <a:rect l="l" t="t" r="r" b="b"/>
            <a:pathLst>
              <a:path w="421004" h="701039">
                <a:moveTo>
                  <a:pt x="0" y="700913"/>
                </a:moveTo>
                <a:lnTo>
                  <a:pt x="578" y="700547"/>
                </a:lnTo>
                <a:lnTo>
                  <a:pt x="4624" y="697992"/>
                </a:lnTo>
                <a:lnTo>
                  <a:pt x="15607" y="691054"/>
                </a:lnTo>
                <a:lnTo>
                  <a:pt x="63303" y="660352"/>
                </a:lnTo>
                <a:lnTo>
                  <a:pt x="96525" y="635307"/>
                </a:lnTo>
                <a:lnTo>
                  <a:pt x="134699" y="600167"/>
                </a:lnTo>
                <a:lnTo>
                  <a:pt x="175864" y="552692"/>
                </a:lnTo>
                <a:lnTo>
                  <a:pt x="218059" y="490639"/>
                </a:lnTo>
                <a:lnTo>
                  <a:pt x="241238" y="449329"/>
                </a:lnTo>
                <a:lnTo>
                  <a:pt x="263888" y="404173"/>
                </a:lnTo>
                <a:lnTo>
                  <a:pt x="285769" y="356517"/>
                </a:lnTo>
                <a:lnTo>
                  <a:pt x="306641" y="307707"/>
                </a:lnTo>
                <a:lnTo>
                  <a:pt x="326263" y="259090"/>
                </a:lnTo>
                <a:lnTo>
                  <a:pt x="344395" y="212010"/>
                </a:lnTo>
                <a:lnTo>
                  <a:pt x="360798" y="167814"/>
                </a:lnTo>
                <a:lnTo>
                  <a:pt x="375230" y="127849"/>
                </a:lnTo>
                <a:lnTo>
                  <a:pt x="406585" y="39428"/>
                </a:lnTo>
                <a:lnTo>
                  <a:pt x="416410" y="11682"/>
                </a:lnTo>
                <a:lnTo>
                  <a:pt x="420030" y="1460"/>
                </a:lnTo>
                <a:lnTo>
                  <a:pt x="420547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1" name="object 21"/>
          <p:cNvSpPr/>
          <p:nvPr/>
        </p:nvSpPr>
        <p:spPr>
          <a:xfrm>
            <a:off x="5776948" y="3954189"/>
            <a:ext cx="335823" cy="235510"/>
          </a:xfrm>
          <a:custGeom>
            <a:avLst/>
            <a:gdLst/>
            <a:ahLst/>
            <a:cxnLst/>
            <a:rect l="l" t="t" r="r" b="b"/>
            <a:pathLst>
              <a:path w="397510" h="327660">
                <a:moveTo>
                  <a:pt x="0" y="327088"/>
                </a:moveTo>
                <a:lnTo>
                  <a:pt x="397179" y="0"/>
                </a:lnTo>
              </a:path>
            </a:pathLst>
          </a:custGeom>
          <a:ln w="1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1"/>
          </a:p>
        </p:txBody>
      </p:sp>
      <p:sp>
        <p:nvSpPr>
          <p:cNvPr id="22" name="object 22"/>
          <p:cNvSpPr txBox="1"/>
          <p:nvPr/>
        </p:nvSpPr>
        <p:spPr>
          <a:xfrm>
            <a:off x="4276006" y="3248913"/>
            <a:ext cx="1033413" cy="280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2" marR="3464" indent="-8226">
              <a:lnSpc>
                <a:spcPts val="1132"/>
              </a:lnSpc>
            </a:pPr>
            <a:r>
              <a:rPr sz="1400" spc="7" dirty="0">
                <a:latin typeface="Arial"/>
                <a:cs typeface="Arial"/>
              </a:rPr>
              <a:t>Fast  Retransmit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1504336" y="678126"/>
            <a:ext cx="6194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TCP CONGESTION CONTROL SUMMARY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2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r>
              <a:rPr lang="en-US" dirty="0" smtClean="0"/>
              <a:t>So far we’ve done flow-based </a:t>
            </a:r>
            <a:r>
              <a:rPr lang="en-US" dirty="0" smtClean="0">
                <a:solidFill>
                  <a:srgbClr val="0000FF"/>
                </a:solidFill>
              </a:rPr>
              <a:t>traffic policing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 </a:t>
            </a:r>
            <a:r>
              <a:rPr lang="en-US" dirty="0"/>
              <a:t>the rate of one flow regardless </a:t>
            </a:r>
            <a:r>
              <a:rPr lang="en-US" dirty="0" smtClean="0"/>
              <a:t>of the </a:t>
            </a:r>
            <a:r>
              <a:rPr lang="en-US" dirty="0"/>
              <a:t>load in the </a:t>
            </a:r>
            <a:r>
              <a:rPr lang="en-US" dirty="0" smtClean="0"/>
              <a:t>network</a:t>
            </a:r>
          </a:p>
          <a:p>
            <a:pPr lvl="3"/>
            <a:endParaRPr lang="en-US" dirty="0"/>
          </a:p>
          <a:p>
            <a:r>
              <a:rPr lang="en-US" dirty="0" smtClean="0"/>
              <a:t>In general, need </a:t>
            </a:r>
            <a:r>
              <a:rPr lang="en-US" dirty="0" smtClean="0">
                <a:solidFill>
                  <a:srgbClr val="0000FF"/>
                </a:solidFill>
              </a:rPr>
              <a:t>scheduling at routers as well!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ynamically allocate </a:t>
            </a:r>
            <a:r>
              <a:rPr lang="en-US" dirty="0"/>
              <a:t>resources when multiple flows </a:t>
            </a:r>
            <a:r>
              <a:rPr lang="en-US" dirty="0" smtClean="0"/>
              <a:t>compete</a:t>
            </a:r>
          </a:p>
          <a:p>
            <a:pPr lvl="1"/>
            <a:r>
              <a:rPr lang="en-US" dirty="0" smtClean="0">
                <a:latin typeface="Arial" charset="0"/>
              </a:rPr>
              <a:t>Give </a:t>
            </a:r>
            <a:r>
              <a:rPr lang="en-US" dirty="0">
                <a:latin typeface="Arial" charset="0"/>
              </a:rPr>
              <a:t>each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flow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traffic class) own queue (at least theoretically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Weighted fair </a:t>
            </a:r>
            <a:r>
              <a:rPr lang="en-US" dirty="0" smtClean="0">
                <a:latin typeface="Arial" charset="0"/>
              </a:rPr>
              <a:t>queuing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Schedule round-robins among queues in proportion to some weight </a:t>
            </a:r>
            <a:r>
              <a:rPr lang="en-US" dirty="0" smtClean="0">
                <a:latin typeface="Arial" charset="0"/>
              </a:rPr>
              <a:t>parameter.  Deficit Round Robin</a:t>
            </a:r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+ Router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35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9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94" name="Group 118"/>
          <p:cNvGrpSpPr>
            <a:grpSpLocks/>
          </p:cNvGrpSpPr>
          <p:nvPr/>
        </p:nvGrpSpPr>
        <p:grpSpPr bwMode="auto">
          <a:xfrm>
            <a:off x="5181600" y="3733800"/>
            <a:ext cx="457200" cy="533400"/>
            <a:chOff x="0" y="0"/>
            <a:chExt cx="288" cy="336"/>
          </a:xfrm>
        </p:grpSpPr>
        <p:sp>
          <p:nvSpPr>
            <p:cNvPr id="24695" name="Rectangle 119"/>
            <p:cNvSpPr>
              <a:spLocks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B3E0"/>
                </a:gs>
              </a:gsLst>
              <a:lin ang="0" scaled="1"/>
            </a:gra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96" name="Rectangle 120"/>
            <p:cNvSpPr>
              <a:spLocks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697" name="Group 121"/>
          <p:cNvGrpSpPr>
            <a:grpSpLocks/>
          </p:cNvGrpSpPr>
          <p:nvPr/>
        </p:nvGrpSpPr>
        <p:grpSpPr bwMode="auto">
          <a:xfrm>
            <a:off x="4418026" y="4090988"/>
            <a:ext cx="1601760" cy="1243004"/>
            <a:chOff x="9" y="0"/>
            <a:chExt cx="1008" cy="782"/>
          </a:xfrm>
        </p:grpSpPr>
        <p:sp>
          <p:nvSpPr>
            <p:cNvPr id="24698" name="AutoShape 122"/>
            <p:cNvSpPr>
              <a:spLocks/>
            </p:cNvSpPr>
            <p:nvPr/>
          </p:nvSpPr>
          <p:spPr bwMode="auto">
            <a:xfrm>
              <a:off x="9" y="0"/>
              <a:ext cx="1008" cy="7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0993"/>
                  </a:moveTo>
                  <a:lnTo>
                    <a:pt x="0" y="12761"/>
                  </a:lnTo>
                  <a:lnTo>
                    <a:pt x="0" y="15413"/>
                  </a:lnTo>
                  <a:lnTo>
                    <a:pt x="0" y="21600"/>
                  </a:lnTo>
                  <a:lnTo>
                    <a:pt x="3600" y="21600"/>
                  </a:lnTo>
                  <a:lnTo>
                    <a:pt x="9000" y="21600"/>
                  </a:lnTo>
                  <a:lnTo>
                    <a:pt x="21600" y="21600"/>
                  </a:lnTo>
                  <a:lnTo>
                    <a:pt x="21600" y="15413"/>
                  </a:lnTo>
                  <a:lnTo>
                    <a:pt x="21600" y="12761"/>
                  </a:lnTo>
                  <a:lnTo>
                    <a:pt x="21600" y="10993"/>
                  </a:lnTo>
                  <a:lnTo>
                    <a:pt x="9000" y="10993"/>
                  </a:lnTo>
                  <a:lnTo>
                    <a:pt x="4800" y="0"/>
                  </a:lnTo>
                  <a:lnTo>
                    <a:pt x="3600" y="10993"/>
                  </a:lnTo>
                  <a:close/>
                  <a:moveTo>
                    <a:pt x="0" y="10993"/>
                  </a:move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99" name="Rectangle 123"/>
            <p:cNvSpPr>
              <a:spLocks/>
            </p:cNvSpPr>
            <p:nvPr/>
          </p:nvSpPr>
          <p:spPr bwMode="auto">
            <a:xfrm>
              <a:off x="40" y="435"/>
              <a:ext cx="94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/>
            <a:p>
              <a:pPr marL="39688" algn="ctr"/>
              <a:r>
                <a:rPr lang="en-US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Bottleneck link</a:t>
              </a:r>
            </a:p>
            <a:p>
              <a:pPr marL="39688" algn="ctr"/>
              <a:r>
                <a:rPr lang="en-US" dirty="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(10 Mbps)</a:t>
              </a:r>
            </a:p>
          </p:txBody>
        </p:sp>
      </p:grpSp>
      <p:sp>
        <p:nvSpPr>
          <p:cNvPr id="24701" name="Rectangle 125"/>
          <p:cNvSpPr>
            <a:spLocks/>
          </p:cNvSpPr>
          <p:nvPr/>
        </p:nvSpPr>
        <p:spPr bwMode="auto">
          <a:xfrm>
            <a:off x="762000" y="1676400"/>
            <a:ext cx="8001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3366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9688" bIns="0"/>
          <a:lstStyle/>
          <a:p>
            <a:pPr marL="39688">
              <a:spcBef>
                <a:spcPts val="638"/>
              </a:spcBef>
              <a:buClr>
                <a:srgbClr val="003366"/>
              </a:buClr>
              <a:buSzPct val="100000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1 UDP (10 Mbps) and 31 TCPs sharing a 10 Mbps line</a:t>
            </a:r>
          </a:p>
        </p:txBody>
      </p:sp>
      <p:sp>
        <p:nvSpPr>
          <p:cNvPr id="24702" name="Rectangle 126"/>
          <p:cNvSpPr>
            <a:spLocks/>
          </p:cNvSpPr>
          <p:nvPr/>
        </p:nvSpPr>
        <p:spPr bwMode="auto">
          <a:xfrm>
            <a:off x="990600" y="3128963"/>
            <a:ext cx="21828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UDP (#1) - 10 Mbps</a:t>
            </a:r>
          </a:p>
        </p:txBody>
      </p:sp>
      <p:sp>
        <p:nvSpPr>
          <p:cNvPr id="24703" name="Rectangle 127"/>
          <p:cNvSpPr>
            <a:spLocks/>
          </p:cNvSpPr>
          <p:nvPr/>
        </p:nvSpPr>
        <p:spPr bwMode="auto">
          <a:xfrm>
            <a:off x="2027238" y="3784600"/>
            <a:ext cx="10779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TCP (#2)</a:t>
            </a:r>
          </a:p>
        </p:txBody>
      </p:sp>
      <p:sp>
        <p:nvSpPr>
          <p:cNvPr id="24704" name="Rectangle 128"/>
          <p:cNvSpPr>
            <a:spLocks/>
          </p:cNvSpPr>
          <p:nvPr/>
        </p:nvSpPr>
        <p:spPr bwMode="auto">
          <a:xfrm>
            <a:off x="2028825" y="4500563"/>
            <a:ext cx="12049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TCP (#32)</a:t>
            </a:r>
          </a:p>
        </p:txBody>
      </p:sp>
      <p:sp>
        <p:nvSpPr>
          <p:cNvPr id="24705" name="Rectangle 129"/>
          <p:cNvSpPr>
            <a:spLocks/>
          </p:cNvSpPr>
          <p:nvPr/>
        </p:nvSpPr>
        <p:spPr bwMode="auto">
          <a:xfrm>
            <a:off x="2520950" y="3903663"/>
            <a:ext cx="2111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Comic Sans MS" charset="0"/>
                <a:ea typeface="ＭＳ Ｐゴシック" charset="0"/>
                <a:cs typeface="Comic Sans MS" charset="0"/>
                <a:sym typeface="Comic Sans MS" charset="0"/>
              </a:rPr>
              <a:t>.</a:t>
            </a:r>
          </a:p>
        </p:txBody>
      </p:sp>
      <p:sp>
        <p:nvSpPr>
          <p:cNvPr id="24706" name="Rectangle 130"/>
          <p:cNvSpPr>
            <a:spLocks/>
          </p:cNvSpPr>
          <p:nvPr/>
        </p:nvSpPr>
        <p:spPr bwMode="auto">
          <a:xfrm>
            <a:off x="2516188" y="4041775"/>
            <a:ext cx="211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Comic Sans MS" charset="0"/>
                <a:ea typeface="ＭＳ Ｐゴシック" charset="0"/>
                <a:cs typeface="Comic Sans MS" charset="0"/>
                <a:sym typeface="Comic Sans MS" charset="0"/>
              </a:rPr>
              <a:t>.</a:t>
            </a:r>
          </a:p>
        </p:txBody>
      </p:sp>
      <p:sp>
        <p:nvSpPr>
          <p:cNvPr id="24707" name="Rectangle 131"/>
          <p:cNvSpPr>
            <a:spLocks/>
          </p:cNvSpPr>
          <p:nvPr/>
        </p:nvSpPr>
        <p:spPr bwMode="auto">
          <a:xfrm>
            <a:off x="2517775" y="4178300"/>
            <a:ext cx="2111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Comic Sans MS" charset="0"/>
                <a:ea typeface="ＭＳ Ｐゴシック" charset="0"/>
                <a:cs typeface="Comic Sans MS" charset="0"/>
                <a:sym typeface="Comic Sans MS" charset="0"/>
              </a:rPr>
              <a:t>.</a:t>
            </a:r>
          </a:p>
        </p:txBody>
      </p:sp>
      <p:grpSp>
        <p:nvGrpSpPr>
          <p:cNvPr id="24708" name="Group 132"/>
          <p:cNvGrpSpPr>
            <a:grpSpLocks/>
          </p:cNvGrpSpPr>
          <p:nvPr/>
        </p:nvGrpSpPr>
        <p:grpSpPr bwMode="auto">
          <a:xfrm>
            <a:off x="4114800" y="3733800"/>
            <a:ext cx="457200" cy="533400"/>
            <a:chOff x="0" y="0"/>
            <a:chExt cx="288" cy="336"/>
          </a:xfrm>
        </p:grpSpPr>
        <p:sp>
          <p:nvSpPr>
            <p:cNvPr id="24709" name="Rectangle 133"/>
            <p:cNvSpPr>
              <a:spLocks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B3E0"/>
                </a:gs>
              </a:gsLst>
              <a:lin ang="0" scaled="1"/>
            </a:gra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710" name="Rectangle 134"/>
            <p:cNvSpPr>
              <a:spLocks/>
            </p:cNvSpPr>
            <p:nvPr/>
          </p:nvSpPr>
          <p:spPr bwMode="auto">
            <a:xfrm>
              <a:off x="0" y="0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24711" name="Oval 135"/>
          <p:cNvSpPr>
            <a:spLocks/>
          </p:cNvSpPr>
          <p:nvPr/>
        </p:nvSpPr>
        <p:spPr bwMode="auto">
          <a:xfrm>
            <a:off x="3200400" y="3124200"/>
            <a:ext cx="381000" cy="381000"/>
          </a:xfrm>
          <a:prstGeom prst="ellipse">
            <a:avLst/>
          </a:prstGeom>
          <a:solidFill>
            <a:srgbClr val="800000">
              <a:alpha val="49803"/>
            </a:srgbClr>
          </a:soli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2" name="Oval 136"/>
          <p:cNvSpPr>
            <a:spLocks/>
          </p:cNvSpPr>
          <p:nvPr/>
        </p:nvSpPr>
        <p:spPr bwMode="auto">
          <a:xfrm>
            <a:off x="3200400" y="3733800"/>
            <a:ext cx="381000" cy="381000"/>
          </a:xfrm>
          <a:prstGeom prst="ellipse">
            <a:avLst/>
          </a:prstGeom>
          <a:solidFill>
            <a:srgbClr val="800000">
              <a:alpha val="49803"/>
            </a:srgbClr>
          </a:soli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3" name="Oval 137"/>
          <p:cNvSpPr>
            <a:spLocks/>
          </p:cNvSpPr>
          <p:nvPr/>
        </p:nvSpPr>
        <p:spPr bwMode="auto">
          <a:xfrm>
            <a:off x="3200400" y="4495800"/>
            <a:ext cx="381000" cy="381000"/>
          </a:xfrm>
          <a:prstGeom prst="ellipse">
            <a:avLst/>
          </a:prstGeom>
          <a:solidFill>
            <a:srgbClr val="800000">
              <a:alpha val="49803"/>
            </a:srgbClr>
          </a:soli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4" name="AutoShape 138"/>
          <p:cNvSpPr>
            <a:spLocks/>
          </p:cNvSpPr>
          <p:nvPr/>
        </p:nvSpPr>
        <p:spPr bwMode="auto">
          <a:xfrm rot="10800000" flipH="1">
            <a:off x="3525838" y="4000500"/>
            <a:ext cx="579437" cy="5413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5" name="AutoShape 139"/>
          <p:cNvSpPr>
            <a:spLocks/>
          </p:cNvSpPr>
          <p:nvPr/>
        </p:nvSpPr>
        <p:spPr bwMode="auto">
          <a:xfrm>
            <a:off x="3590925" y="3924300"/>
            <a:ext cx="514350" cy="762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6" name="AutoShape 140"/>
          <p:cNvSpPr>
            <a:spLocks/>
          </p:cNvSpPr>
          <p:nvPr/>
        </p:nvSpPr>
        <p:spPr bwMode="auto">
          <a:xfrm>
            <a:off x="3525838" y="3459163"/>
            <a:ext cx="579437" cy="5413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7" name="Line 141"/>
          <p:cNvSpPr>
            <a:spLocks noChangeShapeType="1"/>
          </p:cNvSpPr>
          <p:nvPr/>
        </p:nvSpPr>
        <p:spPr bwMode="auto">
          <a:xfrm>
            <a:off x="4581525" y="4000500"/>
            <a:ext cx="590550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8" name="Oval 142"/>
          <p:cNvSpPr>
            <a:spLocks/>
          </p:cNvSpPr>
          <p:nvPr/>
        </p:nvSpPr>
        <p:spPr bwMode="auto">
          <a:xfrm>
            <a:off x="6172200" y="3124200"/>
            <a:ext cx="381000" cy="381000"/>
          </a:xfrm>
          <a:prstGeom prst="ellipse">
            <a:avLst/>
          </a:prstGeom>
          <a:solidFill>
            <a:srgbClr val="800000">
              <a:alpha val="49803"/>
            </a:srgbClr>
          </a:soli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19" name="Oval 143"/>
          <p:cNvSpPr>
            <a:spLocks/>
          </p:cNvSpPr>
          <p:nvPr/>
        </p:nvSpPr>
        <p:spPr bwMode="auto">
          <a:xfrm>
            <a:off x="6172200" y="3733800"/>
            <a:ext cx="381000" cy="381000"/>
          </a:xfrm>
          <a:prstGeom prst="ellipse">
            <a:avLst/>
          </a:prstGeom>
          <a:solidFill>
            <a:srgbClr val="800000">
              <a:alpha val="49803"/>
            </a:srgbClr>
          </a:soli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0" name="Oval 144"/>
          <p:cNvSpPr>
            <a:spLocks/>
          </p:cNvSpPr>
          <p:nvPr/>
        </p:nvSpPr>
        <p:spPr bwMode="auto">
          <a:xfrm>
            <a:off x="6172200" y="4495800"/>
            <a:ext cx="381000" cy="381000"/>
          </a:xfrm>
          <a:prstGeom prst="ellipse">
            <a:avLst/>
          </a:prstGeom>
          <a:solidFill>
            <a:srgbClr val="800000">
              <a:alpha val="49803"/>
            </a:srgbClr>
          </a:solid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1" name="AutoShape 145"/>
          <p:cNvSpPr>
            <a:spLocks/>
          </p:cNvSpPr>
          <p:nvPr/>
        </p:nvSpPr>
        <p:spPr bwMode="auto">
          <a:xfrm rot="10800000" flipH="1">
            <a:off x="5648325" y="3459163"/>
            <a:ext cx="579438" cy="5413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2" name="AutoShape 146"/>
          <p:cNvSpPr>
            <a:spLocks/>
          </p:cNvSpPr>
          <p:nvPr/>
        </p:nvSpPr>
        <p:spPr bwMode="auto">
          <a:xfrm rot="10800000" flipH="1">
            <a:off x="5648325" y="3924300"/>
            <a:ext cx="514350" cy="762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3" name="AutoShape 147"/>
          <p:cNvSpPr>
            <a:spLocks/>
          </p:cNvSpPr>
          <p:nvPr/>
        </p:nvSpPr>
        <p:spPr bwMode="auto">
          <a:xfrm>
            <a:off x="5648325" y="4000500"/>
            <a:ext cx="579438" cy="5413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4" name="AutoShape 148"/>
          <p:cNvSpPr>
            <a:spLocks/>
          </p:cNvSpPr>
          <p:nvPr/>
        </p:nvSpPr>
        <p:spPr bwMode="auto">
          <a:xfrm>
            <a:off x="3581400" y="3429000"/>
            <a:ext cx="2590800" cy="496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4447" y="21600"/>
                </a:lnTo>
                <a:lnTo>
                  <a:pt x="17153" y="21600"/>
                </a:lnTo>
                <a:lnTo>
                  <a:pt x="2160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5" name="AutoShape 149"/>
          <p:cNvSpPr>
            <a:spLocks/>
          </p:cNvSpPr>
          <p:nvPr/>
        </p:nvSpPr>
        <p:spPr bwMode="auto">
          <a:xfrm>
            <a:off x="3581400" y="3886200"/>
            <a:ext cx="2590800" cy="762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4447" y="21600"/>
                </a:lnTo>
                <a:lnTo>
                  <a:pt x="17153" y="21600"/>
                </a:lnTo>
                <a:lnTo>
                  <a:pt x="21600" y="0"/>
                </a:lnTo>
              </a:path>
            </a:pathLst>
          </a:custGeom>
          <a:noFill/>
          <a:ln w="25400">
            <a:solidFill>
              <a:srgbClr val="0033C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6" name="AutoShape 150"/>
          <p:cNvSpPr>
            <a:spLocks/>
          </p:cNvSpPr>
          <p:nvPr/>
        </p:nvSpPr>
        <p:spPr bwMode="auto">
          <a:xfrm>
            <a:off x="3581400" y="4038600"/>
            <a:ext cx="2590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21600"/>
                </a:moveTo>
                <a:lnTo>
                  <a:pt x="4447" y="0"/>
                </a:lnTo>
                <a:lnTo>
                  <a:pt x="17153" y="0"/>
                </a:ln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33C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27" name="Rectangle 151"/>
          <p:cNvSpPr>
            <a:spLocks/>
          </p:cNvSpPr>
          <p:nvPr/>
        </p:nvSpPr>
        <p:spPr bwMode="auto">
          <a:xfrm>
            <a:off x="6635750" y="3128963"/>
            <a:ext cx="11033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UDP (#1)</a:t>
            </a:r>
          </a:p>
        </p:txBody>
      </p:sp>
      <p:sp>
        <p:nvSpPr>
          <p:cNvPr id="24728" name="Rectangle 152"/>
          <p:cNvSpPr>
            <a:spLocks/>
          </p:cNvSpPr>
          <p:nvPr/>
        </p:nvSpPr>
        <p:spPr bwMode="auto">
          <a:xfrm>
            <a:off x="6645275" y="3784600"/>
            <a:ext cx="10779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TCP (#2)</a:t>
            </a:r>
          </a:p>
        </p:txBody>
      </p:sp>
      <p:sp>
        <p:nvSpPr>
          <p:cNvPr id="24729" name="Rectangle 153"/>
          <p:cNvSpPr>
            <a:spLocks/>
          </p:cNvSpPr>
          <p:nvPr/>
        </p:nvSpPr>
        <p:spPr bwMode="auto">
          <a:xfrm>
            <a:off x="6645275" y="4500563"/>
            <a:ext cx="12049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TCP (#32)</a:t>
            </a:r>
          </a:p>
        </p:txBody>
      </p:sp>
      <p:sp>
        <p:nvSpPr>
          <p:cNvPr id="24730" name="Rectangle 154"/>
          <p:cNvSpPr>
            <a:spLocks/>
          </p:cNvSpPr>
          <p:nvPr/>
        </p:nvSpPr>
        <p:spPr bwMode="auto">
          <a:xfrm>
            <a:off x="7105650" y="3903663"/>
            <a:ext cx="2111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Comic Sans MS" charset="0"/>
                <a:ea typeface="ＭＳ Ｐゴシック" charset="0"/>
                <a:cs typeface="Comic Sans MS" charset="0"/>
                <a:sym typeface="Comic Sans MS" charset="0"/>
              </a:rPr>
              <a:t>.</a:t>
            </a:r>
          </a:p>
        </p:txBody>
      </p:sp>
      <p:sp>
        <p:nvSpPr>
          <p:cNvPr id="24731" name="Rectangle 155"/>
          <p:cNvSpPr>
            <a:spLocks/>
          </p:cNvSpPr>
          <p:nvPr/>
        </p:nvSpPr>
        <p:spPr bwMode="auto">
          <a:xfrm>
            <a:off x="7100888" y="4041775"/>
            <a:ext cx="2111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Comic Sans MS" charset="0"/>
                <a:ea typeface="ＭＳ Ｐゴシック" charset="0"/>
                <a:cs typeface="Comic Sans MS" charset="0"/>
                <a:sym typeface="Comic Sans MS" charset="0"/>
              </a:rPr>
              <a:t>.</a:t>
            </a:r>
          </a:p>
        </p:txBody>
      </p:sp>
      <p:sp>
        <p:nvSpPr>
          <p:cNvPr id="24732" name="Rectangle 156"/>
          <p:cNvSpPr>
            <a:spLocks/>
          </p:cNvSpPr>
          <p:nvPr/>
        </p:nvSpPr>
        <p:spPr bwMode="auto">
          <a:xfrm>
            <a:off x="7102475" y="4178300"/>
            <a:ext cx="2111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1800">
                <a:solidFill>
                  <a:schemeClr val="tx1"/>
                </a:solidFill>
                <a:latin typeface="Comic Sans MS" charset="0"/>
                <a:ea typeface="ＭＳ Ｐゴシック" charset="0"/>
                <a:cs typeface="Comic Sans MS" charset="0"/>
                <a:sym typeface="Comic Sans MS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router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36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43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19" name="Object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286398"/>
              </p:ext>
            </p:extLst>
          </p:nvPr>
        </p:nvGraphicFramePr>
        <p:xfrm>
          <a:off x="215900" y="1408113"/>
          <a:ext cx="8764588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408113"/>
                        <a:ext cx="8764588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i="1" dirty="0" smtClean="0"/>
              <a:t>vs.</a:t>
            </a:r>
            <a:r>
              <a:rPr lang="en-US" dirty="0" smtClean="0"/>
              <a:t> TCP w/FIFO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</a:t>
            </a:r>
            <a:r>
              <a:rPr lang="en-US" b="0" smtClean="0">
                <a:latin typeface="+mj-lt"/>
              </a:rPr>
              <a:t>Lecture 20: </a:t>
            </a:r>
            <a:r>
              <a:rPr lang="en-US" b="0" dirty="0" smtClean="0">
                <a:latin typeface="+mj-lt"/>
              </a:rPr>
              <a:t>Scheduling &amp; </a:t>
            </a:r>
            <a:r>
              <a:rPr lang="en-US" b="0" dirty="0" err="1" smtClean="0">
                <a:latin typeface="+mj-lt"/>
              </a:rPr>
              <a:t>QoS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2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63" name="Object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807873"/>
              </p:ext>
            </p:extLst>
          </p:nvPr>
        </p:nvGraphicFramePr>
        <p:xfrm>
          <a:off x="850900" y="1173163"/>
          <a:ext cx="7612063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173163"/>
                        <a:ext cx="7612063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vs. UDP w/Fair Queuing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332413" cy="457200"/>
          </a:xfrm>
        </p:spPr>
        <p:txBody>
          <a:bodyPr anchor="ctr" anchorCtr="0"/>
          <a:lstStyle/>
          <a:p>
            <a:r>
              <a:rPr lang="en-US" b="0" dirty="0" smtClean="0">
                <a:solidFill>
                  <a:srgbClr val="0000FF"/>
                </a:solidFill>
                <a:latin typeface="+mj-lt"/>
              </a:rPr>
              <a:t>CSE 123 </a:t>
            </a:r>
            <a:r>
              <a:rPr lang="en-US" b="0" dirty="0" smtClean="0">
                <a:latin typeface="+mj-lt"/>
              </a:rPr>
              <a:t>– </a:t>
            </a:r>
            <a:r>
              <a:rPr lang="en-US" b="0" smtClean="0">
                <a:latin typeface="+mj-lt"/>
              </a:rPr>
              <a:t>Lecture 20: </a:t>
            </a:r>
            <a:r>
              <a:rPr lang="en-US" b="0" dirty="0" smtClean="0">
                <a:latin typeface="+mj-lt"/>
              </a:rPr>
              <a:t>Scheduling &amp; </a:t>
            </a:r>
            <a:r>
              <a:rPr lang="en-US" b="0" dirty="0" err="1" smtClean="0">
                <a:latin typeface="+mj-lt"/>
              </a:rPr>
              <a:t>QoS</a:t>
            </a:r>
            <a:endParaRPr lang="en-US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7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7" name="AutoShape 119"/>
          <p:cNvSpPr>
            <a:spLocks/>
          </p:cNvSpPr>
          <p:nvPr/>
        </p:nvSpPr>
        <p:spPr bwMode="auto">
          <a:xfrm rot="10920000" flipH="1">
            <a:off x="6022975" y="2794000"/>
            <a:ext cx="533400" cy="2286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  <a:moveTo>
                  <a:pt x="15662" y="14285"/>
                </a:moveTo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89" name="AutoShape 121"/>
          <p:cNvSpPr>
            <a:spLocks/>
          </p:cNvSpPr>
          <p:nvPr/>
        </p:nvSpPr>
        <p:spPr bwMode="auto">
          <a:xfrm>
            <a:off x="3597275" y="1838325"/>
            <a:ext cx="1828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0" name="AutoShape 122"/>
          <p:cNvSpPr>
            <a:spLocks/>
          </p:cNvSpPr>
          <p:nvPr/>
        </p:nvSpPr>
        <p:spPr bwMode="auto">
          <a:xfrm>
            <a:off x="3597275" y="2478088"/>
            <a:ext cx="1828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1" name="AutoShape 123"/>
          <p:cNvSpPr>
            <a:spLocks/>
          </p:cNvSpPr>
          <p:nvPr/>
        </p:nvSpPr>
        <p:spPr bwMode="auto">
          <a:xfrm>
            <a:off x="3597275" y="3117850"/>
            <a:ext cx="1828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2" name="AutoShape 124"/>
          <p:cNvSpPr>
            <a:spLocks/>
          </p:cNvSpPr>
          <p:nvPr/>
        </p:nvSpPr>
        <p:spPr bwMode="auto">
          <a:xfrm>
            <a:off x="3597275" y="3770313"/>
            <a:ext cx="1828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3" name="AutoShape 125"/>
          <p:cNvSpPr>
            <a:spLocks/>
          </p:cNvSpPr>
          <p:nvPr/>
        </p:nvSpPr>
        <p:spPr bwMode="auto">
          <a:xfrm>
            <a:off x="3597275" y="4397375"/>
            <a:ext cx="1828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4" name="AutoShape 126"/>
          <p:cNvSpPr>
            <a:spLocks/>
          </p:cNvSpPr>
          <p:nvPr/>
        </p:nvSpPr>
        <p:spPr bwMode="auto">
          <a:xfrm>
            <a:off x="3597275" y="5038725"/>
            <a:ext cx="1828800" cy="5334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5" name="Line 127"/>
          <p:cNvSpPr>
            <a:spLocks noChangeShapeType="1"/>
          </p:cNvSpPr>
          <p:nvPr/>
        </p:nvSpPr>
        <p:spPr bwMode="auto">
          <a:xfrm>
            <a:off x="5273675" y="1838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6" name="Line 128"/>
          <p:cNvSpPr>
            <a:spLocks noChangeShapeType="1"/>
          </p:cNvSpPr>
          <p:nvPr/>
        </p:nvSpPr>
        <p:spPr bwMode="auto">
          <a:xfrm>
            <a:off x="4664075" y="1838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7" name="Line 129"/>
          <p:cNvSpPr>
            <a:spLocks noChangeShapeType="1"/>
          </p:cNvSpPr>
          <p:nvPr/>
        </p:nvSpPr>
        <p:spPr bwMode="auto">
          <a:xfrm>
            <a:off x="4816475" y="1838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8" name="Line 130"/>
          <p:cNvSpPr>
            <a:spLocks noChangeShapeType="1"/>
          </p:cNvSpPr>
          <p:nvPr/>
        </p:nvSpPr>
        <p:spPr bwMode="auto">
          <a:xfrm>
            <a:off x="4968875" y="1838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99" name="Line 131"/>
          <p:cNvSpPr>
            <a:spLocks noChangeShapeType="1"/>
          </p:cNvSpPr>
          <p:nvPr/>
        </p:nvSpPr>
        <p:spPr bwMode="auto">
          <a:xfrm>
            <a:off x="5121275" y="1838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0" name="Line 132"/>
          <p:cNvSpPr>
            <a:spLocks noChangeShapeType="1"/>
          </p:cNvSpPr>
          <p:nvPr/>
        </p:nvSpPr>
        <p:spPr bwMode="auto">
          <a:xfrm>
            <a:off x="5273675" y="2473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1" name="Line 133"/>
          <p:cNvSpPr>
            <a:spLocks noChangeShapeType="1"/>
          </p:cNvSpPr>
          <p:nvPr/>
        </p:nvSpPr>
        <p:spPr bwMode="auto">
          <a:xfrm>
            <a:off x="5121275" y="24733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2" name="Line 134"/>
          <p:cNvSpPr>
            <a:spLocks noChangeShapeType="1"/>
          </p:cNvSpPr>
          <p:nvPr/>
        </p:nvSpPr>
        <p:spPr bwMode="auto">
          <a:xfrm>
            <a:off x="5273675" y="313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3" name="Line 135"/>
          <p:cNvSpPr>
            <a:spLocks noChangeShapeType="1"/>
          </p:cNvSpPr>
          <p:nvPr/>
        </p:nvSpPr>
        <p:spPr bwMode="auto">
          <a:xfrm>
            <a:off x="4664075" y="313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4" name="Line 136"/>
          <p:cNvSpPr>
            <a:spLocks noChangeShapeType="1"/>
          </p:cNvSpPr>
          <p:nvPr/>
        </p:nvSpPr>
        <p:spPr bwMode="auto">
          <a:xfrm>
            <a:off x="4816475" y="313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5" name="Line 137"/>
          <p:cNvSpPr>
            <a:spLocks noChangeShapeType="1"/>
          </p:cNvSpPr>
          <p:nvPr/>
        </p:nvSpPr>
        <p:spPr bwMode="auto">
          <a:xfrm>
            <a:off x="4968875" y="313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6" name="Line 138"/>
          <p:cNvSpPr>
            <a:spLocks noChangeShapeType="1"/>
          </p:cNvSpPr>
          <p:nvPr/>
        </p:nvSpPr>
        <p:spPr bwMode="auto">
          <a:xfrm>
            <a:off x="5121275" y="313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7" name="Line 139"/>
          <p:cNvSpPr>
            <a:spLocks noChangeShapeType="1"/>
          </p:cNvSpPr>
          <p:nvPr/>
        </p:nvSpPr>
        <p:spPr bwMode="auto">
          <a:xfrm>
            <a:off x="52736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8" name="Line 140"/>
          <p:cNvSpPr>
            <a:spLocks noChangeShapeType="1"/>
          </p:cNvSpPr>
          <p:nvPr/>
        </p:nvSpPr>
        <p:spPr bwMode="auto">
          <a:xfrm>
            <a:off x="46640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09" name="Line 141"/>
          <p:cNvSpPr>
            <a:spLocks noChangeShapeType="1"/>
          </p:cNvSpPr>
          <p:nvPr/>
        </p:nvSpPr>
        <p:spPr bwMode="auto">
          <a:xfrm>
            <a:off x="48164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0" name="Line 142"/>
          <p:cNvSpPr>
            <a:spLocks noChangeShapeType="1"/>
          </p:cNvSpPr>
          <p:nvPr/>
        </p:nvSpPr>
        <p:spPr bwMode="auto">
          <a:xfrm>
            <a:off x="49688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1" name="Line 143"/>
          <p:cNvSpPr>
            <a:spLocks noChangeShapeType="1"/>
          </p:cNvSpPr>
          <p:nvPr/>
        </p:nvSpPr>
        <p:spPr bwMode="auto">
          <a:xfrm>
            <a:off x="51212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2" name="Line 144"/>
          <p:cNvSpPr>
            <a:spLocks noChangeShapeType="1"/>
          </p:cNvSpPr>
          <p:nvPr/>
        </p:nvSpPr>
        <p:spPr bwMode="auto">
          <a:xfrm>
            <a:off x="45116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3" name="Line 145"/>
          <p:cNvSpPr>
            <a:spLocks noChangeShapeType="1"/>
          </p:cNvSpPr>
          <p:nvPr/>
        </p:nvSpPr>
        <p:spPr bwMode="auto">
          <a:xfrm>
            <a:off x="39020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4" name="Line 146"/>
          <p:cNvSpPr>
            <a:spLocks noChangeShapeType="1"/>
          </p:cNvSpPr>
          <p:nvPr/>
        </p:nvSpPr>
        <p:spPr bwMode="auto">
          <a:xfrm>
            <a:off x="40544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5" name="Line 147"/>
          <p:cNvSpPr>
            <a:spLocks noChangeShapeType="1"/>
          </p:cNvSpPr>
          <p:nvPr/>
        </p:nvSpPr>
        <p:spPr bwMode="auto">
          <a:xfrm>
            <a:off x="42068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6" name="Line 148"/>
          <p:cNvSpPr>
            <a:spLocks noChangeShapeType="1"/>
          </p:cNvSpPr>
          <p:nvPr/>
        </p:nvSpPr>
        <p:spPr bwMode="auto">
          <a:xfrm>
            <a:off x="4359275" y="37814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7" name="Line 149"/>
          <p:cNvSpPr>
            <a:spLocks noChangeShapeType="1"/>
          </p:cNvSpPr>
          <p:nvPr/>
        </p:nvSpPr>
        <p:spPr bwMode="auto">
          <a:xfrm>
            <a:off x="5273675" y="440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8" name="Line 150"/>
          <p:cNvSpPr>
            <a:spLocks noChangeShapeType="1"/>
          </p:cNvSpPr>
          <p:nvPr/>
        </p:nvSpPr>
        <p:spPr bwMode="auto">
          <a:xfrm>
            <a:off x="4816475" y="440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19" name="Line 151"/>
          <p:cNvSpPr>
            <a:spLocks noChangeShapeType="1"/>
          </p:cNvSpPr>
          <p:nvPr/>
        </p:nvSpPr>
        <p:spPr bwMode="auto">
          <a:xfrm>
            <a:off x="4968875" y="440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0" name="Line 152"/>
          <p:cNvSpPr>
            <a:spLocks noChangeShapeType="1"/>
          </p:cNvSpPr>
          <p:nvPr/>
        </p:nvSpPr>
        <p:spPr bwMode="auto">
          <a:xfrm>
            <a:off x="5121275" y="4403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1" name="Line 153"/>
          <p:cNvSpPr>
            <a:spLocks noChangeShapeType="1"/>
          </p:cNvSpPr>
          <p:nvPr/>
        </p:nvSpPr>
        <p:spPr bwMode="auto">
          <a:xfrm>
            <a:off x="52736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2" name="Line 154"/>
          <p:cNvSpPr>
            <a:spLocks noChangeShapeType="1"/>
          </p:cNvSpPr>
          <p:nvPr/>
        </p:nvSpPr>
        <p:spPr bwMode="auto">
          <a:xfrm>
            <a:off x="46640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3" name="Line 155"/>
          <p:cNvSpPr>
            <a:spLocks noChangeShapeType="1"/>
          </p:cNvSpPr>
          <p:nvPr/>
        </p:nvSpPr>
        <p:spPr bwMode="auto">
          <a:xfrm>
            <a:off x="48164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4" name="Line 156"/>
          <p:cNvSpPr>
            <a:spLocks noChangeShapeType="1"/>
          </p:cNvSpPr>
          <p:nvPr/>
        </p:nvSpPr>
        <p:spPr bwMode="auto">
          <a:xfrm>
            <a:off x="49688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5" name="Line 157"/>
          <p:cNvSpPr>
            <a:spLocks noChangeShapeType="1"/>
          </p:cNvSpPr>
          <p:nvPr/>
        </p:nvSpPr>
        <p:spPr bwMode="auto">
          <a:xfrm>
            <a:off x="51212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6" name="Line 158"/>
          <p:cNvSpPr>
            <a:spLocks noChangeShapeType="1"/>
          </p:cNvSpPr>
          <p:nvPr/>
        </p:nvSpPr>
        <p:spPr bwMode="auto">
          <a:xfrm>
            <a:off x="45116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7" name="Line 159"/>
          <p:cNvSpPr>
            <a:spLocks noChangeShapeType="1"/>
          </p:cNvSpPr>
          <p:nvPr/>
        </p:nvSpPr>
        <p:spPr bwMode="auto">
          <a:xfrm>
            <a:off x="4359275" y="5038725"/>
            <a:ext cx="1588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28" name="Rectangle 160"/>
          <p:cNvSpPr>
            <a:spLocks/>
          </p:cNvSpPr>
          <p:nvPr/>
        </p:nvSpPr>
        <p:spPr bwMode="auto">
          <a:xfrm>
            <a:off x="3622675" y="1935163"/>
            <a:ext cx="7592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Flow 1</a:t>
            </a:r>
          </a:p>
        </p:txBody>
      </p:sp>
      <p:sp>
        <p:nvSpPr>
          <p:cNvPr id="32929" name="Rectangle 161"/>
          <p:cNvSpPr>
            <a:spLocks/>
          </p:cNvSpPr>
          <p:nvPr/>
        </p:nvSpPr>
        <p:spPr bwMode="auto">
          <a:xfrm>
            <a:off x="3638550" y="2655888"/>
            <a:ext cx="7592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Flow 2</a:t>
            </a:r>
          </a:p>
        </p:txBody>
      </p:sp>
      <p:sp>
        <p:nvSpPr>
          <p:cNvPr id="32930" name="Rectangle 162"/>
          <p:cNvSpPr>
            <a:spLocks/>
          </p:cNvSpPr>
          <p:nvPr/>
        </p:nvSpPr>
        <p:spPr bwMode="auto">
          <a:xfrm>
            <a:off x="3486150" y="5170488"/>
            <a:ext cx="771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Flow n</a:t>
            </a:r>
          </a:p>
        </p:txBody>
      </p:sp>
      <p:sp>
        <p:nvSpPr>
          <p:cNvPr id="32931" name="Oval 163"/>
          <p:cNvSpPr>
            <a:spLocks/>
          </p:cNvSpPr>
          <p:nvPr/>
        </p:nvSpPr>
        <p:spPr bwMode="auto">
          <a:xfrm>
            <a:off x="6569075" y="3375025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2" name="Line 164"/>
          <p:cNvSpPr>
            <a:spLocks noChangeShapeType="1"/>
          </p:cNvSpPr>
          <p:nvPr/>
        </p:nvSpPr>
        <p:spPr bwMode="auto">
          <a:xfrm rot="10800000">
            <a:off x="5502275" y="2143125"/>
            <a:ext cx="1371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3" name="Line 165"/>
          <p:cNvSpPr>
            <a:spLocks noChangeShapeType="1"/>
          </p:cNvSpPr>
          <p:nvPr/>
        </p:nvSpPr>
        <p:spPr bwMode="auto">
          <a:xfrm flipH="1">
            <a:off x="5486400" y="3708400"/>
            <a:ext cx="1371600" cy="1600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4" name="Line 166"/>
          <p:cNvSpPr>
            <a:spLocks noChangeShapeType="1"/>
          </p:cNvSpPr>
          <p:nvPr/>
        </p:nvSpPr>
        <p:spPr bwMode="auto">
          <a:xfrm rot="10800000">
            <a:off x="5502275" y="2752725"/>
            <a:ext cx="137160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5" name="Line 167"/>
          <p:cNvSpPr>
            <a:spLocks noChangeShapeType="1"/>
          </p:cNvSpPr>
          <p:nvPr/>
        </p:nvSpPr>
        <p:spPr bwMode="auto">
          <a:xfrm rot="10800000">
            <a:off x="5426075" y="3362325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6" name="Line 168"/>
          <p:cNvSpPr>
            <a:spLocks noChangeShapeType="1"/>
          </p:cNvSpPr>
          <p:nvPr/>
        </p:nvSpPr>
        <p:spPr bwMode="auto">
          <a:xfrm rot="10800000" flipH="1">
            <a:off x="6873875" y="3654425"/>
            <a:ext cx="1600200" cy="1588"/>
          </a:xfrm>
          <a:prstGeom prst="line">
            <a:avLst/>
          </a:prstGeom>
          <a:noFill/>
          <a:ln w="635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7" name="Oval 169"/>
          <p:cNvSpPr>
            <a:spLocks/>
          </p:cNvSpPr>
          <p:nvPr/>
        </p:nvSpPr>
        <p:spPr bwMode="auto">
          <a:xfrm>
            <a:off x="1778000" y="3311525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8" name="Line 170"/>
          <p:cNvSpPr>
            <a:spLocks noChangeShapeType="1"/>
          </p:cNvSpPr>
          <p:nvPr/>
        </p:nvSpPr>
        <p:spPr bwMode="auto">
          <a:xfrm rot="10800000" flipH="1">
            <a:off x="609600" y="3590925"/>
            <a:ext cx="1447800" cy="1588"/>
          </a:xfrm>
          <a:prstGeom prst="line">
            <a:avLst/>
          </a:prstGeom>
          <a:noFill/>
          <a:ln w="635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39" name="Line 171"/>
          <p:cNvSpPr>
            <a:spLocks noChangeShapeType="1"/>
          </p:cNvSpPr>
          <p:nvPr/>
        </p:nvSpPr>
        <p:spPr bwMode="auto">
          <a:xfrm>
            <a:off x="2057400" y="3590925"/>
            <a:ext cx="1752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40" name="Rectangle 172"/>
          <p:cNvSpPr>
            <a:spLocks/>
          </p:cNvSpPr>
          <p:nvPr/>
        </p:nvSpPr>
        <p:spPr bwMode="auto">
          <a:xfrm>
            <a:off x="593725" y="3021013"/>
            <a:ext cx="2881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I/P</a:t>
            </a:r>
          </a:p>
        </p:txBody>
      </p:sp>
      <p:sp>
        <p:nvSpPr>
          <p:cNvPr id="32941" name="Rectangle 173"/>
          <p:cNvSpPr>
            <a:spLocks/>
          </p:cNvSpPr>
          <p:nvPr/>
        </p:nvSpPr>
        <p:spPr bwMode="auto">
          <a:xfrm>
            <a:off x="7788275" y="3055938"/>
            <a:ext cx="3907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O/P</a:t>
            </a:r>
          </a:p>
        </p:txBody>
      </p:sp>
      <p:sp>
        <p:nvSpPr>
          <p:cNvPr id="32942" name="Line 174"/>
          <p:cNvSpPr>
            <a:spLocks noChangeShapeType="1"/>
          </p:cNvSpPr>
          <p:nvPr/>
        </p:nvSpPr>
        <p:spPr bwMode="auto">
          <a:xfrm rot="10800000" flipH="1">
            <a:off x="2057400" y="2219325"/>
            <a:ext cx="152400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943" name="Line 175"/>
          <p:cNvSpPr>
            <a:spLocks noChangeShapeType="1"/>
          </p:cNvSpPr>
          <p:nvPr/>
        </p:nvSpPr>
        <p:spPr bwMode="auto">
          <a:xfrm>
            <a:off x="2057400" y="3590925"/>
            <a:ext cx="1447800" cy="1676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(Weighted) Fair Queuing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39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4397375"/>
            <a:ext cx="248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Deficit Round Robin is </a:t>
            </a:r>
          </a:p>
          <a:p>
            <a:r>
              <a:rPr lang="en-US" dirty="0" smtClean="0"/>
              <a:t>Often used.  </a:t>
            </a:r>
            <a:r>
              <a:rPr lang="en-US" dirty="0" err="1" smtClean="0"/>
              <a:t>Shreedhar</a:t>
            </a:r>
            <a:endParaRPr lang="en-US" dirty="0" smtClean="0"/>
          </a:p>
          <a:p>
            <a:r>
              <a:rPr lang="en-US" dirty="0" smtClean="0"/>
              <a:t>And Varghese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9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saved the Internet (1980s)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CSE 123 – Lecture 15: Routers and QoS</a:t>
            </a:r>
            <a:endParaRPr lang="en-US" dirty="0"/>
          </a:p>
        </p:txBody>
      </p:sp>
      <p:pic>
        <p:nvPicPr>
          <p:cNvPr id="6146" name="Picture 2" descr="Image result for Van Jacobs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143" y="1991141"/>
            <a:ext cx="3031480" cy="357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6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DRR 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40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CSE 118 – Lecture 15: </a:t>
            </a:r>
            <a:r>
              <a:rPr lang="fr-FR" dirty="0" err="1" smtClean="0"/>
              <a:t>Routers</a:t>
            </a:r>
            <a:r>
              <a:rPr lang="fr-FR" dirty="0" smtClean="0"/>
              <a:t> and </a:t>
            </a:r>
            <a:r>
              <a:rPr lang="fr-FR" dirty="0" err="1" smtClean="0"/>
              <a:t>QoS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617809"/>
            <a:ext cx="6659879" cy="46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69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sending packet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41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CSE 118 –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5335"/>
            <a:ext cx="6934199" cy="46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3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81316" y="2576052"/>
            <a:ext cx="4866968" cy="1946370"/>
            <a:chOff x="2428433" y="3045224"/>
            <a:chExt cx="3916402" cy="1532382"/>
          </a:xfrm>
        </p:grpSpPr>
        <p:sp>
          <p:nvSpPr>
            <p:cNvPr id="2" name="object 2"/>
            <p:cNvSpPr/>
            <p:nvPr/>
          </p:nvSpPr>
          <p:spPr>
            <a:xfrm>
              <a:off x="3498195" y="3322029"/>
              <a:ext cx="669348" cy="0"/>
            </a:xfrm>
            <a:custGeom>
              <a:avLst/>
              <a:gdLst/>
              <a:ahLst/>
              <a:cxnLst/>
              <a:rect l="l" t="t" r="r" b="b"/>
              <a:pathLst>
                <a:path w="981710">
                  <a:moveTo>
                    <a:pt x="0" y="0"/>
                  </a:moveTo>
                  <a:lnTo>
                    <a:pt x="981125" y="0"/>
                  </a:lnTo>
                </a:path>
              </a:pathLst>
            </a:custGeom>
            <a:ln w="2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3" name="object 3"/>
            <p:cNvSpPr/>
            <p:nvPr/>
          </p:nvSpPr>
          <p:spPr>
            <a:xfrm>
              <a:off x="4759210" y="3298970"/>
              <a:ext cx="453736" cy="0"/>
            </a:xfrm>
            <a:custGeom>
              <a:avLst/>
              <a:gdLst/>
              <a:ahLst/>
              <a:cxnLst/>
              <a:rect l="l" t="t" r="r" b="b"/>
              <a:pathLst>
                <a:path w="665479">
                  <a:moveTo>
                    <a:pt x="0" y="0"/>
                  </a:moveTo>
                  <a:lnTo>
                    <a:pt x="665365" y="0"/>
                  </a:lnTo>
                </a:path>
              </a:pathLst>
            </a:custGeom>
            <a:ln w="2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758652" y="3081290"/>
              <a:ext cx="278138" cy="193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i="1" spc="7" dirty="0">
                  <a:latin typeface="Arial"/>
                  <a:cs typeface="Arial"/>
                </a:rPr>
                <a:t>10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19707" y="3073601"/>
              <a:ext cx="293239" cy="193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i="1" spc="7" dirty="0">
                  <a:latin typeface="Arial"/>
                  <a:cs typeface="Arial"/>
                </a:rPr>
                <a:t>1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491480" y="3212988"/>
              <a:ext cx="99580" cy="2180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sz="1800" i="1" spc="7" dirty="0">
                  <a:latin typeface="Arial"/>
                  <a:cs typeface="Arial"/>
                </a:rPr>
                <a:t>S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288783" y="3165870"/>
              <a:ext cx="106507" cy="193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i="1" spc="10" dirty="0">
                  <a:latin typeface="Arial"/>
                  <a:cs typeface="Arial"/>
                </a:rPr>
                <a:t>D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83023" y="3045224"/>
              <a:ext cx="538595" cy="477116"/>
            </a:xfrm>
            <a:custGeom>
              <a:avLst/>
              <a:gdLst/>
              <a:ahLst/>
              <a:cxnLst/>
              <a:rect l="l" t="t" r="r" b="b"/>
              <a:pathLst>
                <a:path w="789939" h="699769">
                  <a:moveTo>
                    <a:pt x="789419" y="349605"/>
                  </a:moveTo>
                  <a:lnTo>
                    <a:pt x="786343" y="305752"/>
                  </a:lnTo>
                  <a:lnTo>
                    <a:pt x="777364" y="263524"/>
                  </a:lnTo>
                  <a:lnTo>
                    <a:pt x="762850" y="223250"/>
                  </a:lnTo>
                  <a:lnTo>
                    <a:pt x="743172" y="185255"/>
                  </a:lnTo>
                  <a:lnTo>
                    <a:pt x="718699" y="149870"/>
                  </a:lnTo>
                  <a:lnTo>
                    <a:pt x="689801" y="117420"/>
                  </a:lnTo>
                  <a:lnTo>
                    <a:pt x="656849" y="88233"/>
                  </a:lnTo>
                  <a:lnTo>
                    <a:pt x="620212" y="62638"/>
                  </a:lnTo>
                  <a:lnTo>
                    <a:pt x="580261" y="40962"/>
                  </a:lnTo>
                  <a:lnTo>
                    <a:pt x="537364" y="23532"/>
                  </a:lnTo>
                  <a:lnTo>
                    <a:pt x="491892" y="10677"/>
                  </a:lnTo>
                  <a:lnTo>
                    <a:pt x="444215" y="2723"/>
                  </a:lnTo>
                  <a:lnTo>
                    <a:pt x="394703" y="0"/>
                  </a:lnTo>
                  <a:lnTo>
                    <a:pt x="345193" y="2723"/>
                  </a:lnTo>
                  <a:lnTo>
                    <a:pt x="297518" y="10677"/>
                  </a:lnTo>
                  <a:lnTo>
                    <a:pt x="252049" y="23532"/>
                  </a:lnTo>
                  <a:lnTo>
                    <a:pt x="209153" y="40962"/>
                  </a:lnTo>
                  <a:lnTo>
                    <a:pt x="169203" y="62638"/>
                  </a:lnTo>
                  <a:lnTo>
                    <a:pt x="132567" y="88233"/>
                  </a:lnTo>
                  <a:lnTo>
                    <a:pt x="99616" y="117420"/>
                  </a:lnTo>
                  <a:lnTo>
                    <a:pt x="70719" y="149870"/>
                  </a:lnTo>
                  <a:lnTo>
                    <a:pt x="46246" y="185255"/>
                  </a:lnTo>
                  <a:lnTo>
                    <a:pt x="26568" y="223250"/>
                  </a:lnTo>
                  <a:lnTo>
                    <a:pt x="12054" y="263524"/>
                  </a:lnTo>
                  <a:lnTo>
                    <a:pt x="3075" y="305752"/>
                  </a:lnTo>
                  <a:lnTo>
                    <a:pt x="0" y="349605"/>
                  </a:lnTo>
                  <a:lnTo>
                    <a:pt x="3075" y="393458"/>
                  </a:lnTo>
                  <a:lnTo>
                    <a:pt x="12054" y="435685"/>
                  </a:lnTo>
                  <a:lnTo>
                    <a:pt x="26568" y="475959"/>
                  </a:lnTo>
                  <a:lnTo>
                    <a:pt x="46246" y="513952"/>
                  </a:lnTo>
                  <a:lnTo>
                    <a:pt x="70719" y="549336"/>
                  </a:lnTo>
                  <a:lnTo>
                    <a:pt x="99616" y="581785"/>
                  </a:lnTo>
                  <a:lnTo>
                    <a:pt x="132567" y="610970"/>
                  </a:lnTo>
                  <a:lnTo>
                    <a:pt x="169203" y="636564"/>
                  </a:lnTo>
                  <a:lnTo>
                    <a:pt x="209153" y="658238"/>
                  </a:lnTo>
                  <a:lnTo>
                    <a:pt x="252049" y="675667"/>
                  </a:lnTo>
                  <a:lnTo>
                    <a:pt x="297518" y="688521"/>
                  </a:lnTo>
                  <a:lnTo>
                    <a:pt x="345193" y="696474"/>
                  </a:lnTo>
                  <a:lnTo>
                    <a:pt x="394703" y="699198"/>
                  </a:lnTo>
                  <a:lnTo>
                    <a:pt x="444215" y="696474"/>
                  </a:lnTo>
                  <a:lnTo>
                    <a:pt x="491892" y="688521"/>
                  </a:lnTo>
                  <a:lnTo>
                    <a:pt x="537364" y="675667"/>
                  </a:lnTo>
                  <a:lnTo>
                    <a:pt x="580261" y="658238"/>
                  </a:lnTo>
                  <a:lnTo>
                    <a:pt x="620212" y="636564"/>
                  </a:lnTo>
                  <a:lnTo>
                    <a:pt x="656849" y="610970"/>
                  </a:lnTo>
                  <a:lnTo>
                    <a:pt x="689801" y="581785"/>
                  </a:lnTo>
                  <a:lnTo>
                    <a:pt x="718699" y="549336"/>
                  </a:lnTo>
                  <a:lnTo>
                    <a:pt x="743172" y="513952"/>
                  </a:lnTo>
                  <a:lnTo>
                    <a:pt x="762850" y="475959"/>
                  </a:lnTo>
                  <a:lnTo>
                    <a:pt x="777364" y="435685"/>
                  </a:lnTo>
                  <a:lnTo>
                    <a:pt x="786343" y="393458"/>
                  </a:lnTo>
                  <a:lnTo>
                    <a:pt x="789419" y="349605"/>
                  </a:lnTo>
                </a:path>
              </a:pathLst>
            </a:custGeom>
            <a:ln w="2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9" name="object 9"/>
            <p:cNvSpPr/>
            <p:nvPr/>
          </p:nvSpPr>
          <p:spPr>
            <a:xfrm>
              <a:off x="4190213" y="3075981"/>
              <a:ext cx="538595" cy="477116"/>
            </a:xfrm>
            <a:custGeom>
              <a:avLst/>
              <a:gdLst/>
              <a:ahLst/>
              <a:cxnLst/>
              <a:rect l="l" t="t" r="r" b="b"/>
              <a:pathLst>
                <a:path w="789939" h="699769">
                  <a:moveTo>
                    <a:pt x="789419" y="349605"/>
                  </a:moveTo>
                  <a:lnTo>
                    <a:pt x="786343" y="305752"/>
                  </a:lnTo>
                  <a:lnTo>
                    <a:pt x="777364" y="263524"/>
                  </a:lnTo>
                  <a:lnTo>
                    <a:pt x="762850" y="223250"/>
                  </a:lnTo>
                  <a:lnTo>
                    <a:pt x="743172" y="185255"/>
                  </a:lnTo>
                  <a:lnTo>
                    <a:pt x="718699" y="149870"/>
                  </a:lnTo>
                  <a:lnTo>
                    <a:pt x="689801" y="117420"/>
                  </a:lnTo>
                  <a:lnTo>
                    <a:pt x="656849" y="88233"/>
                  </a:lnTo>
                  <a:lnTo>
                    <a:pt x="620212" y="62638"/>
                  </a:lnTo>
                  <a:lnTo>
                    <a:pt x="580261" y="40962"/>
                  </a:lnTo>
                  <a:lnTo>
                    <a:pt x="537364" y="23532"/>
                  </a:lnTo>
                  <a:lnTo>
                    <a:pt x="491892" y="10677"/>
                  </a:lnTo>
                  <a:lnTo>
                    <a:pt x="444215" y="2723"/>
                  </a:lnTo>
                  <a:lnTo>
                    <a:pt x="394703" y="0"/>
                  </a:lnTo>
                  <a:lnTo>
                    <a:pt x="345193" y="2723"/>
                  </a:lnTo>
                  <a:lnTo>
                    <a:pt x="297518" y="10677"/>
                  </a:lnTo>
                  <a:lnTo>
                    <a:pt x="252049" y="23532"/>
                  </a:lnTo>
                  <a:lnTo>
                    <a:pt x="209153" y="40962"/>
                  </a:lnTo>
                  <a:lnTo>
                    <a:pt x="169203" y="62638"/>
                  </a:lnTo>
                  <a:lnTo>
                    <a:pt x="132567" y="88233"/>
                  </a:lnTo>
                  <a:lnTo>
                    <a:pt x="99616" y="117420"/>
                  </a:lnTo>
                  <a:lnTo>
                    <a:pt x="70719" y="149870"/>
                  </a:lnTo>
                  <a:lnTo>
                    <a:pt x="46246" y="185255"/>
                  </a:lnTo>
                  <a:lnTo>
                    <a:pt x="26568" y="223250"/>
                  </a:lnTo>
                  <a:lnTo>
                    <a:pt x="12054" y="263524"/>
                  </a:lnTo>
                  <a:lnTo>
                    <a:pt x="3075" y="305752"/>
                  </a:lnTo>
                  <a:lnTo>
                    <a:pt x="0" y="349605"/>
                  </a:lnTo>
                  <a:lnTo>
                    <a:pt x="3075" y="393455"/>
                  </a:lnTo>
                  <a:lnTo>
                    <a:pt x="12054" y="435681"/>
                  </a:lnTo>
                  <a:lnTo>
                    <a:pt x="26568" y="475954"/>
                  </a:lnTo>
                  <a:lnTo>
                    <a:pt x="46246" y="513946"/>
                  </a:lnTo>
                  <a:lnTo>
                    <a:pt x="70719" y="549331"/>
                  </a:lnTo>
                  <a:lnTo>
                    <a:pt x="99616" y="581780"/>
                  </a:lnTo>
                  <a:lnTo>
                    <a:pt x="132567" y="610965"/>
                  </a:lnTo>
                  <a:lnTo>
                    <a:pt x="169203" y="636560"/>
                  </a:lnTo>
                  <a:lnTo>
                    <a:pt x="209153" y="658236"/>
                  </a:lnTo>
                  <a:lnTo>
                    <a:pt x="252049" y="675665"/>
                  </a:lnTo>
                  <a:lnTo>
                    <a:pt x="297518" y="688521"/>
                  </a:lnTo>
                  <a:lnTo>
                    <a:pt x="345193" y="696474"/>
                  </a:lnTo>
                  <a:lnTo>
                    <a:pt x="394703" y="699198"/>
                  </a:lnTo>
                  <a:lnTo>
                    <a:pt x="444215" y="696474"/>
                  </a:lnTo>
                  <a:lnTo>
                    <a:pt x="491892" y="688521"/>
                  </a:lnTo>
                  <a:lnTo>
                    <a:pt x="537364" y="675665"/>
                  </a:lnTo>
                  <a:lnTo>
                    <a:pt x="580261" y="658236"/>
                  </a:lnTo>
                  <a:lnTo>
                    <a:pt x="620212" y="636560"/>
                  </a:lnTo>
                  <a:lnTo>
                    <a:pt x="656849" y="610965"/>
                  </a:lnTo>
                  <a:lnTo>
                    <a:pt x="689801" y="581780"/>
                  </a:lnTo>
                  <a:lnTo>
                    <a:pt x="718699" y="549331"/>
                  </a:lnTo>
                  <a:lnTo>
                    <a:pt x="743172" y="513946"/>
                  </a:lnTo>
                  <a:lnTo>
                    <a:pt x="762850" y="475954"/>
                  </a:lnTo>
                  <a:lnTo>
                    <a:pt x="777364" y="435681"/>
                  </a:lnTo>
                  <a:lnTo>
                    <a:pt x="786343" y="393455"/>
                  </a:lnTo>
                  <a:lnTo>
                    <a:pt x="789419" y="349605"/>
                  </a:lnTo>
                </a:path>
              </a:pathLst>
            </a:custGeom>
            <a:ln w="2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7771" y="3352787"/>
              <a:ext cx="307830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091" y="0"/>
                  </a:lnTo>
                </a:path>
              </a:pathLst>
            </a:custGeom>
            <a:ln w="2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3958" y="3268206"/>
              <a:ext cx="284884" cy="100013"/>
            </a:xfrm>
            <a:custGeom>
              <a:avLst/>
              <a:gdLst/>
              <a:ahLst/>
              <a:cxnLst/>
              <a:rect l="l" t="t" r="r" b="b"/>
              <a:pathLst>
                <a:path w="417829" h="146685">
                  <a:moveTo>
                    <a:pt x="0" y="146606"/>
                  </a:moveTo>
                  <a:lnTo>
                    <a:pt x="417262" y="146606"/>
                  </a:lnTo>
                  <a:lnTo>
                    <a:pt x="417262" y="0"/>
                  </a:lnTo>
                  <a:lnTo>
                    <a:pt x="0" y="0"/>
                  </a:lnTo>
                  <a:lnTo>
                    <a:pt x="0" y="146606"/>
                  </a:lnTo>
                  <a:close/>
                </a:path>
              </a:pathLst>
            </a:custGeom>
            <a:ln w="2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7732" y="3391233"/>
              <a:ext cx="1599334" cy="692294"/>
            </a:xfrm>
            <a:custGeom>
              <a:avLst/>
              <a:gdLst/>
              <a:ahLst/>
              <a:cxnLst/>
              <a:rect l="l" t="t" r="r" b="b"/>
              <a:pathLst>
                <a:path w="2345690" h="1015364">
                  <a:moveTo>
                    <a:pt x="2345690" y="0"/>
                  </a:moveTo>
                  <a:lnTo>
                    <a:pt x="0" y="1014971"/>
                  </a:lnTo>
                </a:path>
              </a:pathLst>
            </a:custGeom>
            <a:ln w="11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3176" y="4029035"/>
              <a:ext cx="98281" cy="60614"/>
            </a:xfrm>
            <a:custGeom>
              <a:avLst/>
              <a:gdLst/>
              <a:ahLst/>
              <a:cxnLst/>
              <a:rect l="l" t="t" r="r" b="b"/>
              <a:pathLst>
                <a:path w="144144" h="88900">
                  <a:moveTo>
                    <a:pt x="115951" y="0"/>
                  </a:moveTo>
                  <a:lnTo>
                    <a:pt x="0" y="88760"/>
                  </a:lnTo>
                  <a:lnTo>
                    <a:pt x="144081" y="64998"/>
                  </a:lnTo>
                  <a:lnTo>
                    <a:pt x="115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7732" y="4035079"/>
              <a:ext cx="78365" cy="48491"/>
            </a:xfrm>
            <a:custGeom>
              <a:avLst/>
              <a:gdLst/>
              <a:ahLst/>
              <a:cxnLst/>
              <a:rect l="l" t="t" r="r" b="b"/>
              <a:pathLst>
                <a:path w="114935" h="71120">
                  <a:moveTo>
                    <a:pt x="114693" y="51752"/>
                  </a:moveTo>
                  <a:lnTo>
                    <a:pt x="0" y="70662"/>
                  </a:lnTo>
                  <a:lnTo>
                    <a:pt x="92303" y="0"/>
                  </a:lnTo>
                </a:path>
              </a:pathLst>
            </a:custGeom>
            <a:ln w="11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648" y="3398922"/>
              <a:ext cx="669348" cy="823047"/>
            </a:xfrm>
            <a:custGeom>
              <a:avLst/>
              <a:gdLst/>
              <a:ahLst/>
              <a:cxnLst/>
              <a:rect l="l" t="t" r="r" b="b"/>
              <a:pathLst>
                <a:path w="981710" h="1207135">
                  <a:moveTo>
                    <a:pt x="0" y="0"/>
                  </a:moveTo>
                  <a:lnTo>
                    <a:pt x="981125" y="1206677"/>
                  </a:lnTo>
                </a:path>
              </a:pathLst>
            </a:custGeom>
            <a:ln w="11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0927" y="4143786"/>
              <a:ext cx="80097" cy="90488"/>
            </a:xfrm>
            <a:custGeom>
              <a:avLst/>
              <a:gdLst/>
              <a:ahLst/>
              <a:cxnLst/>
              <a:rect l="l" t="t" r="r" b="b"/>
              <a:pathLst>
                <a:path w="117475" h="132714">
                  <a:moveTo>
                    <a:pt x="54952" y="0"/>
                  </a:moveTo>
                  <a:lnTo>
                    <a:pt x="0" y="44678"/>
                  </a:lnTo>
                  <a:lnTo>
                    <a:pt x="116852" y="132257"/>
                  </a:lnTo>
                  <a:lnTo>
                    <a:pt x="54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7179" y="4149873"/>
              <a:ext cx="63644" cy="71870"/>
            </a:xfrm>
            <a:custGeom>
              <a:avLst/>
              <a:gdLst/>
              <a:ahLst/>
              <a:cxnLst/>
              <a:rect l="l" t="t" r="r" b="b"/>
              <a:pathLst>
                <a:path w="93345" h="105410">
                  <a:moveTo>
                    <a:pt x="43738" y="0"/>
                  </a:moveTo>
                  <a:lnTo>
                    <a:pt x="93014" y="105283"/>
                  </a:lnTo>
                  <a:lnTo>
                    <a:pt x="0" y="35572"/>
                  </a:lnTo>
                </a:path>
              </a:pathLst>
            </a:custGeom>
            <a:ln w="11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1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428433" y="4189904"/>
              <a:ext cx="1756064" cy="3877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/>
              <a:r>
                <a:rPr i="1" spc="-3" dirty="0" err="1" smtClean="0">
                  <a:latin typeface="Arial"/>
                  <a:cs typeface="Arial"/>
                </a:rPr>
                <a:t>DECbit</a:t>
              </a:r>
              <a:r>
                <a:rPr lang="en-US" i="1" spc="-3" dirty="0" smtClean="0">
                  <a:latin typeface="Arial"/>
                  <a:cs typeface="Arial"/>
                </a:rPr>
                <a:t>/ECN</a:t>
              </a:r>
              <a:r>
                <a:rPr i="1" spc="-3" dirty="0" smtClean="0">
                  <a:latin typeface="Arial"/>
                  <a:cs typeface="Arial"/>
                </a:rPr>
                <a:t> </a:t>
              </a:r>
              <a:r>
                <a:rPr i="1" spc="-3" dirty="0">
                  <a:latin typeface="Arial"/>
                  <a:cs typeface="Arial"/>
                </a:rPr>
                <a:t>sets a congestion bit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919707" y="4324502"/>
              <a:ext cx="1425128" cy="2221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659" marR="3464" indent="7360">
                <a:lnSpc>
                  <a:spcPts val="1091"/>
                </a:lnSpc>
              </a:pPr>
              <a:r>
                <a:rPr i="1" spc="-3" dirty="0">
                  <a:latin typeface="Arial"/>
                  <a:cs typeface="Arial"/>
                </a:rPr>
                <a:t>RED</a:t>
              </a:r>
              <a:r>
                <a:rPr i="1" spc="-41" dirty="0">
                  <a:latin typeface="Arial"/>
                  <a:cs typeface="Arial"/>
                </a:rPr>
                <a:t> </a:t>
              </a:r>
              <a:r>
                <a:rPr i="1" spc="-3" dirty="0">
                  <a:latin typeface="Arial"/>
                  <a:cs typeface="Arial"/>
                </a:rPr>
                <a:t>randomly  drops a</a:t>
              </a:r>
              <a:r>
                <a:rPr i="1" spc="-37" dirty="0">
                  <a:latin typeface="Arial"/>
                  <a:cs typeface="Arial"/>
                </a:rPr>
                <a:t> </a:t>
              </a:r>
              <a:r>
                <a:rPr i="1" spc="-3" dirty="0">
                  <a:latin typeface="Arial"/>
                  <a:cs typeface="Arial"/>
                </a:rPr>
                <a:t>packet</a:t>
              </a:r>
              <a:endParaRPr dirty="0">
                <a:latin typeface="Arial"/>
                <a:cs typeface="Arial"/>
              </a:endParaRPr>
            </a:p>
          </p:txBody>
        </p:sp>
      </p:grpSp>
      <p:sp>
        <p:nvSpPr>
          <p:cNvPr id="20" name="object 6"/>
          <p:cNvSpPr txBox="1"/>
          <p:nvPr/>
        </p:nvSpPr>
        <p:spPr>
          <a:xfrm>
            <a:off x="326875" y="383458"/>
            <a:ext cx="77183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WHY ROUTERS ALSO DO RANDOM EARLY DETECT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541" y="5081997"/>
            <a:ext cx="8239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Q:</a:t>
            </a:r>
            <a:r>
              <a:rPr lang="en-US" dirty="0" smtClean="0"/>
              <a:t> Why would a router drop a perfectly good packet even if has buffer space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A: </a:t>
            </a:r>
            <a:r>
              <a:rPr lang="en-US" dirty="0" smtClean="0"/>
              <a:t>As an early form of congestion warning if one does not have a congestion bit.  Many IP routers have such a bit today, called the ECN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HTTP Pipelining: To reduce latency browser opens up multiple connections. Still slow over TCP.</a:t>
            </a:r>
            <a:endParaRPr lang="en-US" dirty="0">
              <a:latin typeface="Arial" charset="0"/>
            </a:endParaRPr>
          </a:p>
          <a:p>
            <a:pPr lvl="3"/>
            <a:endParaRPr lang="en-US" sz="16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QUIC: </a:t>
            </a:r>
            <a:r>
              <a:rPr lang="en-US" dirty="0" smtClean="0">
                <a:latin typeface="Arial" charset="0"/>
              </a:rPr>
              <a:t>Layered below HTTP and above TCP, places multiple streams in a single connection.   Finesses slow start.  Loss on one stream does not 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interrupt other stream. Avoids extra handshakes for TLS</a:t>
            </a:r>
          </a:p>
          <a:p>
            <a:pPr marL="1828800" lvl="4" indent="0">
              <a:buNone/>
            </a:pPr>
            <a:endParaRPr lang="en-US" b="1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TCP fluctuates too much.  New protocols like DCTCP adjust more smoothly in Microsoft Data Centers.  Also </a:t>
            </a:r>
            <a:r>
              <a:rPr lang="en-US" dirty="0" smtClean="0">
                <a:latin typeface="Arial" charset="0"/>
              </a:rPr>
              <a:t>used by Apple</a:t>
            </a:r>
            <a:endParaRPr lang="en-US" sz="2400" dirty="0">
              <a:latin typeface="Arial" charset="0"/>
            </a:endParaRPr>
          </a:p>
          <a:p>
            <a:pPr lvl="1"/>
            <a:endParaRPr lang="en-US" b="1" dirty="0">
              <a:latin typeface="Arial" charset="0"/>
            </a:endParaRPr>
          </a:p>
          <a:p>
            <a:pPr lvl="1"/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43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Unlike a reliable data link we also need to match speed of sender to receiver AND the whole network</a:t>
            </a:r>
            <a:endParaRPr lang="en-US" dirty="0">
              <a:latin typeface="Arial" charset="0"/>
            </a:endParaRPr>
          </a:p>
          <a:p>
            <a:pPr lvl="3"/>
            <a:endParaRPr lang="en-US" sz="16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TCP increases and decreases its window using Slow Start + AIMD, decreasing on loss or ECN</a:t>
            </a:r>
          </a:p>
          <a:p>
            <a:pPr lvl="4"/>
            <a:endParaRPr lang="en-US" b="1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Needs to be accompanied by router scheduling mechanisms like DRR and RED/ECN setting</a:t>
            </a:r>
          </a:p>
          <a:p>
            <a:pPr lvl="4"/>
            <a:endParaRPr lang="en-US" b="1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TCP fluctuates too much.  New protocols like DCTCP adjust more smoothly in Microsoft DCs.</a:t>
            </a:r>
            <a:endParaRPr lang="en-US" sz="2400" dirty="0">
              <a:latin typeface="Arial" charset="0"/>
            </a:endParaRPr>
          </a:p>
          <a:p>
            <a:pPr lvl="1"/>
            <a:endParaRPr lang="en-US" b="1" dirty="0">
              <a:latin typeface="Arial" charset="0"/>
            </a:endParaRPr>
          </a:p>
          <a:p>
            <a:pPr lvl="1"/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44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5973" y="2835139"/>
            <a:ext cx="1026514" cy="136809"/>
          </a:xfrm>
          <a:custGeom>
            <a:avLst/>
            <a:gdLst/>
            <a:ahLst/>
            <a:cxnLst/>
            <a:rect l="l" t="t" r="r" b="b"/>
            <a:pathLst>
              <a:path w="1049654" h="240030">
                <a:moveTo>
                  <a:pt x="0" y="0"/>
                </a:moveTo>
                <a:lnTo>
                  <a:pt x="1049464" y="239877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5296930" y="2927575"/>
            <a:ext cx="101224" cy="45719"/>
          </a:xfrm>
          <a:custGeom>
            <a:avLst/>
            <a:gdLst/>
            <a:ahLst/>
            <a:cxnLst/>
            <a:rect l="l" t="t" r="r" b="b"/>
            <a:pathLst>
              <a:path w="103504" h="48894">
                <a:moveTo>
                  <a:pt x="11125" y="0"/>
                </a:moveTo>
                <a:lnTo>
                  <a:pt x="102997" y="46621"/>
                </a:lnTo>
                <a:lnTo>
                  <a:pt x="0" y="48717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4334641" y="3005507"/>
            <a:ext cx="1026514" cy="136809"/>
          </a:xfrm>
          <a:custGeom>
            <a:avLst/>
            <a:gdLst/>
            <a:ahLst/>
            <a:cxnLst/>
            <a:rect l="l" t="t" r="r" b="b"/>
            <a:pathLst>
              <a:path w="1049654" h="240030">
                <a:moveTo>
                  <a:pt x="0" y="0"/>
                </a:moveTo>
                <a:lnTo>
                  <a:pt x="1049464" y="239877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/>
          <p:nvPr/>
        </p:nvSpPr>
        <p:spPr>
          <a:xfrm>
            <a:off x="5314256" y="3137271"/>
            <a:ext cx="101224" cy="45719"/>
          </a:xfrm>
          <a:custGeom>
            <a:avLst/>
            <a:gdLst/>
            <a:ahLst/>
            <a:cxnLst/>
            <a:rect l="l" t="t" r="r" b="b"/>
            <a:pathLst>
              <a:path w="103504" h="48894">
                <a:moveTo>
                  <a:pt x="11125" y="0"/>
                </a:moveTo>
                <a:lnTo>
                  <a:pt x="102997" y="46621"/>
                </a:lnTo>
                <a:lnTo>
                  <a:pt x="0" y="48717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4355085" y="3468915"/>
            <a:ext cx="1026514" cy="136809"/>
          </a:xfrm>
          <a:custGeom>
            <a:avLst/>
            <a:gdLst/>
            <a:ahLst/>
            <a:cxnLst/>
            <a:rect l="l" t="t" r="r" b="b"/>
            <a:pathLst>
              <a:path w="1049654" h="240029">
                <a:moveTo>
                  <a:pt x="0" y="0"/>
                </a:moveTo>
                <a:lnTo>
                  <a:pt x="1049464" y="239877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7" name="object 7"/>
          <p:cNvSpPr/>
          <p:nvPr/>
        </p:nvSpPr>
        <p:spPr>
          <a:xfrm>
            <a:off x="5334700" y="3600671"/>
            <a:ext cx="101224" cy="45719"/>
          </a:xfrm>
          <a:custGeom>
            <a:avLst/>
            <a:gdLst/>
            <a:ahLst/>
            <a:cxnLst/>
            <a:rect l="l" t="t" r="r" b="b"/>
            <a:pathLst>
              <a:path w="103504" h="48895">
                <a:moveTo>
                  <a:pt x="11125" y="0"/>
                </a:moveTo>
                <a:lnTo>
                  <a:pt x="102997" y="46634"/>
                </a:lnTo>
                <a:lnTo>
                  <a:pt x="0" y="48717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4392894" y="3124365"/>
            <a:ext cx="987391" cy="273619"/>
          </a:xfrm>
          <a:custGeom>
            <a:avLst/>
            <a:gdLst/>
            <a:ahLst/>
            <a:cxnLst/>
            <a:rect l="l" t="t" r="r" b="b"/>
            <a:pathLst>
              <a:path w="1009650" h="480060">
                <a:moveTo>
                  <a:pt x="1009484" y="0"/>
                </a:moveTo>
                <a:lnTo>
                  <a:pt x="0" y="479755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1" name="object 11"/>
          <p:cNvSpPr/>
          <p:nvPr/>
        </p:nvSpPr>
        <p:spPr>
          <a:xfrm>
            <a:off x="4361899" y="3376565"/>
            <a:ext cx="99360" cy="45719"/>
          </a:xfrm>
          <a:custGeom>
            <a:avLst/>
            <a:gdLst/>
            <a:ahLst/>
            <a:cxnLst/>
            <a:rect l="l" t="t" r="r" b="b"/>
            <a:pathLst>
              <a:path w="101600" h="66039">
                <a:moveTo>
                  <a:pt x="101003" y="45135"/>
                </a:moveTo>
                <a:lnTo>
                  <a:pt x="0" y="65481"/>
                </a:lnTo>
                <a:lnTo>
                  <a:pt x="79552" y="0"/>
                </a:lnTo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4727694" y="3306293"/>
            <a:ext cx="7290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>
                <a:latin typeface="Courier New"/>
                <a:cs typeface="Courier New"/>
              </a:rPr>
              <a:t>A(1,2)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3897" y="1478012"/>
            <a:ext cx="6430461" cy="78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780"/>
            <a:endParaRPr sz="1050" dirty="0">
              <a:latin typeface="Arial"/>
              <a:cs typeface="Arial"/>
            </a:endParaRPr>
          </a:p>
          <a:p>
            <a:pPr marL="8659" marR="3464" indent="26842">
              <a:lnSpc>
                <a:spcPct val="104900"/>
              </a:lnSpc>
              <a:spcBef>
                <a:spcPts val="760"/>
              </a:spcBef>
            </a:pPr>
            <a:r>
              <a:rPr spc="3" dirty="0">
                <a:latin typeface="Arial"/>
                <a:cs typeface="Arial"/>
              </a:rPr>
              <a:t>Windows </a:t>
            </a:r>
            <a:r>
              <a:rPr dirty="0">
                <a:latin typeface="Arial"/>
                <a:cs typeface="Arial"/>
              </a:rPr>
              <a:t>provide static flow control. </a:t>
            </a:r>
            <a:r>
              <a:rPr spc="3" dirty="0">
                <a:latin typeface="Arial"/>
                <a:cs typeface="Arial"/>
              </a:rPr>
              <a:t>Can </a:t>
            </a:r>
            <a:r>
              <a:rPr dirty="0">
                <a:latin typeface="Arial"/>
                <a:cs typeface="Arial"/>
              </a:rPr>
              <a:t>provide dynamic  flow control if receiver acks indicate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Lower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Upper Window </a:t>
            </a:r>
            <a:r>
              <a:rPr lang="en-US" dirty="0" smtClean="0">
                <a:latin typeface="Arial"/>
                <a:cs typeface="Arial"/>
              </a:rPr>
              <a:t>Edge</a:t>
            </a:r>
            <a:r>
              <a:rPr sz="1400" dirty="0" smtClean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7795" y="4281242"/>
            <a:ext cx="6016564" cy="1242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79" marR="3464">
              <a:lnSpc>
                <a:spcPct val="115399"/>
              </a:lnSpc>
            </a:pPr>
            <a:r>
              <a:rPr spc="3" dirty="0">
                <a:latin typeface="Arial"/>
                <a:cs typeface="Arial"/>
              </a:rPr>
              <a:t>Need </a:t>
            </a:r>
            <a:r>
              <a:rPr dirty="0">
                <a:latin typeface="Arial"/>
                <a:cs typeface="Arial"/>
              </a:rPr>
              <a:t>to avoid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deadlock</a:t>
            </a:r>
            <a:r>
              <a:rPr dirty="0">
                <a:latin typeface="Arial"/>
                <a:cs typeface="Arial"/>
              </a:rPr>
              <a:t> if </a:t>
            </a:r>
            <a:r>
              <a:rPr spc="3" dirty="0">
                <a:latin typeface="Arial"/>
                <a:cs typeface="Arial"/>
              </a:rPr>
              <a:t>window </a:t>
            </a:r>
            <a:r>
              <a:rPr dirty="0">
                <a:latin typeface="Arial"/>
                <a:cs typeface="Arial"/>
              </a:rPr>
              <a:t>is reduced to </a:t>
            </a:r>
            <a:r>
              <a:rPr spc="3" dirty="0">
                <a:latin typeface="Arial"/>
                <a:cs typeface="Arial"/>
              </a:rPr>
              <a:t>0 and </a:t>
            </a:r>
            <a:r>
              <a:rPr dirty="0">
                <a:latin typeface="Arial"/>
                <a:cs typeface="Arial"/>
              </a:rPr>
              <a:t>then  increase to c </a:t>
            </a:r>
            <a:r>
              <a:rPr spc="3" dirty="0">
                <a:latin typeface="Arial"/>
                <a:cs typeface="Arial"/>
              </a:rPr>
              <a:t>&gt; </a:t>
            </a:r>
            <a:r>
              <a:rPr dirty="0">
                <a:latin typeface="Arial"/>
                <a:cs typeface="Arial"/>
              </a:rPr>
              <a:t>0.  In OSI, receiver </a:t>
            </a:r>
            <a:r>
              <a:rPr spc="3" dirty="0">
                <a:latin typeface="Arial"/>
                <a:cs typeface="Arial"/>
              </a:rPr>
              <a:t>keeps </a:t>
            </a:r>
            <a:r>
              <a:rPr dirty="0">
                <a:latin typeface="Arial"/>
                <a:cs typeface="Arial"/>
              </a:rPr>
              <a:t>sending c. </a:t>
            </a:r>
            <a:r>
              <a:rPr spc="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</a:p>
          <a:p>
            <a:pPr marL="22079">
              <a:spcBef>
                <a:spcPts val="211"/>
              </a:spcBef>
            </a:pPr>
            <a:r>
              <a:rPr lang="en-US" dirty="0" smtClean="0">
                <a:latin typeface="Arial"/>
                <a:cs typeface="Arial"/>
              </a:rPr>
              <a:t>TCP</a:t>
            </a:r>
            <a:r>
              <a:rPr dirty="0" smtClean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sender periodically probes </a:t>
            </a:r>
            <a:r>
              <a:rPr spc="3" dirty="0">
                <a:latin typeface="Arial"/>
                <a:cs typeface="Arial"/>
              </a:rPr>
              <a:t>an empty</a:t>
            </a:r>
            <a:r>
              <a:rPr spc="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window.</a:t>
            </a:r>
          </a:p>
          <a:p>
            <a:pPr marL="35501" marR="169281" indent="-27275">
              <a:lnSpc>
                <a:spcPct val="104900"/>
              </a:lnSpc>
              <a:spcBef>
                <a:spcPts val="750"/>
              </a:spcBef>
            </a:pPr>
            <a:endParaRPr dirty="0">
              <a:latin typeface="Courier New"/>
              <a:cs typeface="Courier New"/>
            </a:endParaRPr>
          </a:p>
        </p:txBody>
      </p:sp>
      <p:sp>
        <p:nvSpPr>
          <p:cNvPr id="37" name="object 6"/>
          <p:cNvSpPr txBox="1"/>
          <p:nvPr/>
        </p:nvSpPr>
        <p:spPr>
          <a:xfrm>
            <a:off x="3113876" y="727287"/>
            <a:ext cx="32509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FLOW </a:t>
            </a:r>
            <a:r>
              <a:rPr sz="2400" i="1" dirty="0" smtClean="0">
                <a:latin typeface="Arial"/>
                <a:cs typeface="Arial"/>
              </a:rPr>
              <a:t>CONTRO</a:t>
            </a:r>
            <a:r>
              <a:rPr lang="en-US" sz="2400" i="1" dirty="0" smtClean="0">
                <a:latin typeface="Arial"/>
                <a:cs typeface="Arial"/>
              </a:rPr>
              <a:t>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8" name="object 12"/>
          <p:cNvSpPr txBox="1"/>
          <p:nvPr/>
        </p:nvSpPr>
        <p:spPr>
          <a:xfrm>
            <a:off x="4414573" y="3493205"/>
            <a:ext cx="57256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>
                <a:latin typeface="Courier New"/>
                <a:cs typeface="Courier New"/>
              </a:rPr>
              <a:t>D(2</a:t>
            </a:r>
            <a:r>
              <a:rPr sz="1400" spc="7" dirty="0" smtClean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9" name="object 12"/>
          <p:cNvSpPr txBox="1"/>
          <p:nvPr/>
        </p:nvSpPr>
        <p:spPr>
          <a:xfrm>
            <a:off x="4548876" y="2603067"/>
            <a:ext cx="572562" cy="533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 smtClean="0">
                <a:latin typeface="Courier New"/>
                <a:cs typeface="Courier New"/>
              </a:rPr>
              <a:t>D(</a:t>
            </a:r>
            <a:r>
              <a:rPr lang="en-US" sz="1400" spc="7" dirty="0" smtClean="0">
                <a:latin typeface="Courier New"/>
                <a:cs typeface="Courier New"/>
              </a:rPr>
              <a:t>0</a:t>
            </a:r>
            <a:r>
              <a:rPr sz="1400" spc="7" dirty="0" smtClean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62777">
              <a:spcBef>
                <a:spcPts val="825"/>
              </a:spcBef>
            </a:pPr>
            <a:r>
              <a:rPr sz="1400" spc="7" dirty="0" smtClean="0">
                <a:latin typeface="Courier New"/>
                <a:cs typeface="Courier New"/>
              </a:rPr>
              <a:t>D(</a:t>
            </a:r>
            <a:r>
              <a:rPr lang="en-US" sz="1400" spc="7" dirty="0" smtClean="0">
                <a:latin typeface="Courier New"/>
                <a:cs typeface="Courier New"/>
              </a:rPr>
              <a:t>1</a:t>
            </a:r>
            <a:r>
              <a:rPr sz="1400" spc="7" dirty="0" smtClean="0"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4"/>
          <p:cNvSpPr txBox="1"/>
          <p:nvPr/>
        </p:nvSpPr>
        <p:spPr>
          <a:xfrm flipH="1">
            <a:off x="3974249" y="3212287"/>
            <a:ext cx="36720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400" spc="7" dirty="0">
                <a:latin typeface="Courier New"/>
                <a:cs typeface="Courier New"/>
              </a:rPr>
              <a:t>1,2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1" name="object 14"/>
          <p:cNvSpPr txBox="1"/>
          <p:nvPr/>
        </p:nvSpPr>
        <p:spPr>
          <a:xfrm flipH="1">
            <a:off x="1643995" y="3212287"/>
            <a:ext cx="2401334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1400" spc="7" dirty="0" smtClean="0">
                <a:latin typeface="Courier New"/>
                <a:cs typeface="Courier New"/>
              </a:rPr>
              <a:t>Normally would slide to 1,3 but receiver </a:t>
            </a:r>
            <a:r>
              <a:rPr lang="en-US" sz="1400" spc="7" dirty="0" smtClean="0">
                <a:solidFill>
                  <a:srgbClr val="FF0000"/>
                </a:solidFill>
                <a:latin typeface="Courier New"/>
                <a:cs typeface="Courier New"/>
              </a:rPr>
              <a:t>reduces</a:t>
            </a:r>
            <a:r>
              <a:rPr lang="en-US" sz="1400" spc="7" dirty="0" smtClean="0">
                <a:latin typeface="Courier New"/>
                <a:cs typeface="Courier New"/>
              </a:rPr>
              <a:t> window to 2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4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16553" y="3764938"/>
            <a:ext cx="6690259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494" indent="-478835">
              <a:buAutoNum type="arabicParenR"/>
              <a:tabLst>
                <a:tab pos="138542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WHEN LINK FROM S TO FIRST ROUTER WAS UPGRADED FROM </a:t>
            </a:r>
          </a:p>
          <a:p>
            <a:pPr marL="8659">
              <a:tabLst>
                <a:tab pos="138542" algn="l"/>
              </a:tabLst>
            </a:pPr>
            <a:r>
              <a:rPr lang="en-US" sz="1400" spc="14" dirty="0">
                <a:latin typeface="Arial"/>
                <a:cs typeface="Arial"/>
              </a:rPr>
              <a:t> </a:t>
            </a:r>
            <a:r>
              <a:rPr lang="en-US" sz="1400" spc="14" dirty="0" smtClean="0">
                <a:latin typeface="Arial"/>
                <a:cs typeface="Arial"/>
              </a:rPr>
              <a:t>         19.2 KBPS TO 1 MBPS, THE TIME FOR A FILE TRANSFER WENT              </a:t>
            </a:r>
          </a:p>
          <a:p>
            <a:pPr marL="8659">
              <a:tabLst>
                <a:tab pos="138542" algn="l"/>
              </a:tabLst>
            </a:pPr>
            <a:r>
              <a:rPr lang="en-US" sz="1400" spc="14" dirty="0">
                <a:latin typeface="Arial"/>
                <a:cs typeface="Arial"/>
              </a:rPr>
              <a:t> </a:t>
            </a:r>
            <a:r>
              <a:rPr lang="en-US" sz="1400" spc="14" dirty="0" smtClean="0">
                <a:latin typeface="Arial"/>
                <a:cs typeface="Arial"/>
              </a:rPr>
              <a:t>          UP FROM A FEW SECONDS TO A FEW HOURS</a:t>
            </a:r>
          </a:p>
          <a:p>
            <a:pPr marL="8659">
              <a:tabLst>
                <a:tab pos="138542" algn="l"/>
              </a:tabLst>
            </a:pPr>
            <a:endParaRPr lang="en-US" sz="1400" spc="14" dirty="0">
              <a:latin typeface="Arial"/>
              <a:cs typeface="Arial"/>
            </a:endParaRPr>
          </a:p>
          <a:p>
            <a:pPr marL="8659">
              <a:tabLst>
                <a:tab pos="138542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 2)      THIS HAPPENED IN AN EXPERIMENT IN DEC IN THE 1980s.            </a:t>
            </a:r>
          </a:p>
          <a:p>
            <a:pPr marL="8659">
              <a:tabLst>
                <a:tab pos="138542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           SHOWED THE NEED FOR CONGESTION CONTROL (DECBIT)</a:t>
            </a:r>
          </a:p>
          <a:p>
            <a:pPr marL="8659">
              <a:tabLst>
                <a:tab pos="138542" algn="l"/>
              </a:tabLst>
            </a:pPr>
            <a:endParaRPr lang="en-US" sz="1400" spc="14" dirty="0">
              <a:latin typeface="Arial"/>
              <a:cs typeface="Arial"/>
            </a:endParaRPr>
          </a:p>
          <a:p>
            <a:pPr marL="351559" indent="-342900">
              <a:buAutoNum type="arabicParenR" startAt="3"/>
              <a:tabLst>
                <a:tab pos="138542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  VERY SIMILAR EXPERIENCES IN INTERNET LED VAN JACOBSON</a:t>
            </a:r>
          </a:p>
          <a:p>
            <a:pPr marL="8659">
              <a:tabLst>
                <a:tab pos="138542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         TO PROPOSE TCP CONGESTION CONTOL. VAN IS AN AFFILIATE </a:t>
            </a:r>
          </a:p>
          <a:p>
            <a:pPr marL="8659">
              <a:tabLst>
                <a:tab pos="138542" algn="l"/>
              </a:tabLst>
            </a:pPr>
            <a:r>
              <a:rPr lang="en-US" sz="1400" spc="14">
                <a:latin typeface="Arial"/>
                <a:cs typeface="Arial"/>
              </a:rPr>
              <a:t> </a:t>
            </a:r>
            <a:r>
              <a:rPr lang="en-US" sz="1400" spc="14" smtClean="0">
                <a:latin typeface="Arial"/>
                <a:cs typeface="Arial"/>
              </a:rPr>
              <a:t>         </a:t>
            </a:r>
            <a:r>
              <a:rPr lang="en-US" sz="1400" spc="14" dirty="0" smtClean="0">
                <a:latin typeface="Arial"/>
                <a:cs typeface="Arial"/>
              </a:rPr>
              <a:t>PROFESSOR AT UCLA! </a:t>
            </a:r>
          </a:p>
          <a:p>
            <a:pPr marL="8659">
              <a:tabLst>
                <a:tab pos="138542" algn="l"/>
              </a:tabLst>
            </a:pPr>
            <a:r>
              <a:rPr lang="en-US" sz="1400" spc="14" dirty="0" smtClean="0">
                <a:latin typeface="Arial"/>
                <a:cs typeface="Arial"/>
              </a:rPr>
              <a:t>            </a:t>
            </a:r>
            <a:endParaRPr sz="1400" dirty="0" smtClean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400" dirty="0" smtClean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28568" y="2123767"/>
            <a:ext cx="834710" cy="78658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45765" y="2088507"/>
            <a:ext cx="834710" cy="78658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>
            <a:endCxn id="10" idx="1"/>
          </p:cNvCxnSpPr>
          <p:nvPr/>
        </p:nvCxnSpPr>
        <p:spPr bwMode="auto">
          <a:xfrm flipV="1">
            <a:off x="3263278" y="2481798"/>
            <a:ext cx="1682487" cy="17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 flipH="1">
            <a:off x="1406013" y="2281083"/>
            <a:ext cx="9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1608430" y="2572707"/>
            <a:ext cx="85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19.2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6563046" y="2364665"/>
            <a:ext cx="98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82395" y="2530085"/>
            <a:ext cx="175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825752" y="2587810"/>
            <a:ext cx="175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19.2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2845923" y="1525526"/>
            <a:ext cx="0" cy="5454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682602" y="2517057"/>
            <a:ext cx="745966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5780475" y="2441740"/>
            <a:ext cx="745966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bject 6"/>
          <p:cNvSpPr txBox="1"/>
          <p:nvPr/>
        </p:nvSpPr>
        <p:spPr>
          <a:xfrm>
            <a:off x="1504335" y="678126"/>
            <a:ext cx="63024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lang="en-US" sz="2400" i="1" dirty="0" smtClean="0">
                <a:latin typeface="Arial"/>
                <a:cs typeface="Arial"/>
              </a:rPr>
              <a:t>WHY </a:t>
            </a:r>
            <a:r>
              <a:rPr sz="2400" i="1" dirty="0" smtClean="0">
                <a:latin typeface="Arial"/>
                <a:cs typeface="Arial"/>
              </a:rPr>
              <a:t>CONGESTION</a:t>
            </a:r>
            <a:r>
              <a:rPr sz="2400" i="1" spc="-31" dirty="0" smtClean="0">
                <a:latin typeface="Arial"/>
                <a:cs typeface="Arial"/>
              </a:rPr>
              <a:t> </a:t>
            </a:r>
            <a:r>
              <a:rPr sz="2400" i="1" dirty="0" smtClean="0">
                <a:latin typeface="Arial"/>
                <a:cs typeface="Arial"/>
              </a:rPr>
              <a:t>CONTRO</a:t>
            </a:r>
            <a:r>
              <a:rPr lang="en-US" sz="2400" i="1" dirty="0" smtClean="0">
                <a:latin typeface="Arial"/>
                <a:cs typeface="Arial"/>
              </a:rPr>
              <a:t>L IS NEEDED</a:t>
            </a:r>
            <a:endParaRPr sz="2400" dirty="0">
              <a:latin typeface="Arial"/>
              <a:cs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504211" y="2703219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 flipV="1">
            <a:off x="943168" y="2418533"/>
            <a:ext cx="688258" cy="33855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42007" y="1998536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Upgrade to 1 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How fast should a sending host transmit data?</a:t>
            </a:r>
          </a:p>
          <a:p>
            <a:pPr lvl="1"/>
            <a:r>
              <a:rPr lang="en-US" dirty="0">
                <a:latin typeface="Arial" charset="0"/>
              </a:rPr>
              <a:t>Not </a:t>
            </a:r>
            <a:r>
              <a:rPr lang="en-US" dirty="0" smtClean="0">
                <a:latin typeface="Arial" charset="0"/>
              </a:rPr>
              <a:t>too </a:t>
            </a:r>
            <a:r>
              <a:rPr lang="en-US" dirty="0">
                <a:latin typeface="Arial" charset="0"/>
              </a:rPr>
              <a:t>fast, not to slow, just right…</a:t>
            </a:r>
          </a:p>
          <a:p>
            <a:pPr lvl="3"/>
            <a:endParaRPr lang="en-US" sz="16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Should </a:t>
            </a:r>
            <a:r>
              <a:rPr lang="en-US" sz="2400" dirty="0">
                <a:latin typeface="Arial" charset="0"/>
              </a:rPr>
              <a:t>not be faster than the </a:t>
            </a:r>
            <a:r>
              <a:rPr lang="en-US" sz="2400" dirty="0" smtClean="0">
                <a:latin typeface="Arial" charset="0"/>
              </a:rPr>
              <a:t>sender’s </a:t>
            </a:r>
            <a:r>
              <a:rPr lang="en-US" sz="2400" dirty="0">
                <a:latin typeface="Arial" charset="0"/>
              </a:rPr>
              <a:t>share</a:t>
            </a:r>
          </a:p>
          <a:p>
            <a:pPr lvl="1"/>
            <a:r>
              <a:rPr lang="en-US" dirty="0">
                <a:latin typeface="Arial" charset="0"/>
              </a:rPr>
              <a:t>Bandwidth </a:t>
            </a:r>
            <a:r>
              <a:rPr lang="en-US" dirty="0" smtClean="0">
                <a:latin typeface="Arial" charset="0"/>
              </a:rPr>
              <a:t>allocation</a:t>
            </a:r>
          </a:p>
          <a:p>
            <a:pPr lvl="4"/>
            <a:endParaRPr lang="en-US" b="1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Should not be faster than the network can process</a:t>
            </a:r>
          </a:p>
          <a:p>
            <a:pPr lvl="1"/>
            <a:r>
              <a:rPr lang="en-US" dirty="0">
                <a:latin typeface="Arial" charset="0"/>
              </a:rPr>
              <a:t>Congestion </a:t>
            </a:r>
            <a:r>
              <a:rPr lang="en-US" dirty="0" smtClean="0">
                <a:latin typeface="Arial" charset="0"/>
              </a:rPr>
              <a:t>control</a:t>
            </a:r>
          </a:p>
          <a:p>
            <a:pPr lvl="4"/>
            <a:endParaRPr lang="en-US" b="1" dirty="0">
              <a:latin typeface="Arial" charset="0"/>
            </a:endParaRPr>
          </a:p>
          <a:p>
            <a:r>
              <a:rPr lang="en-US" sz="2400" dirty="0">
                <a:latin typeface="Arial" charset="0"/>
              </a:rPr>
              <a:t>Congestion control &amp; bandwidth allocation are separate ideas, but frequently combined</a:t>
            </a:r>
          </a:p>
          <a:p>
            <a:pPr lvl="1"/>
            <a:endParaRPr lang="en-US" b="1" dirty="0">
              <a:latin typeface="Arial" charset="0"/>
            </a:endParaRPr>
          </a:p>
          <a:p>
            <a:pPr lvl="1"/>
            <a:endParaRPr lang="en-US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7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 lvl="4">
              <a:lnSpc>
                <a:spcPct val="90000"/>
              </a:lnSpc>
            </a:pPr>
            <a:endParaRPr lang="en-US" sz="1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How </a:t>
            </a:r>
            <a:r>
              <a:rPr lang="en-US" sz="2000" dirty="0">
                <a:latin typeface="Arial" charset="0"/>
              </a:rPr>
              <a:t>much bandwidth should each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flow</a:t>
            </a:r>
            <a:r>
              <a:rPr lang="en-US" sz="2000" dirty="0">
                <a:latin typeface="Arial" charset="0"/>
              </a:rPr>
              <a:t> from a source to a destination receive when they compete for </a:t>
            </a:r>
            <a:r>
              <a:rPr lang="en-US" sz="2000" dirty="0" smtClean="0">
                <a:latin typeface="Arial" charset="0"/>
              </a:rPr>
              <a:t>resources?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latin typeface="Arial" charset="0"/>
              </a:rPr>
              <a:t>What </a:t>
            </a:r>
            <a:r>
              <a:rPr lang="en-US" sz="1600" dirty="0">
                <a:latin typeface="Arial" charset="0"/>
              </a:rPr>
              <a:t>is a </a:t>
            </a:r>
            <a:r>
              <a:rPr lang="ja-JP" altLang="en-US" sz="1600" dirty="0">
                <a:latin typeface="Arial" charset="0"/>
              </a:rPr>
              <a:t>“</a:t>
            </a:r>
            <a:r>
              <a:rPr lang="en-US" sz="1600" dirty="0">
                <a:latin typeface="Arial" charset="0"/>
              </a:rPr>
              <a:t>fair</a:t>
            </a:r>
            <a:r>
              <a:rPr lang="ja-JP" altLang="en-US" sz="1600" dirty="0">
                <a:latin typeface="Arial" charset="0"/>
              </a:rPr>
              <a:t>”</a:t>
            </a:r>
            <a:r>
              <a:rPr lang="en-US" sz="1600" dirty="0">
                <a:latin typeface="Arial" charset="0"/>
              </a:rPr>
              <a:t> allocation?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752600" y="1514475"/>
            <a:ext cx="5234305" cy="3390900"/>
            <a:chOff x="931" y="968"/>
            <a:chExt cx="3876" cy="2511"/>
          </a:xfrm>
        </p:grpSpPr>
        <p:sp>
          <p:nvSpPr>
            <p:cNvPr id="11275" name="Freeform 3"/>
            <p:cNvSpPr>
              <a:spLocks/>
            </p:cNvSpPr>
            <p:nvPr/>
          </p:nvSpPr>
          <p:spPr bwMode="auto">
            <a:xfrm>
              <a:off x="2085" y="1473"/>
              <a:ext cx="471" cy="471"/>
            </a:xfrm>
            <a:custGeom>
              <a:avLst/>
              <a:gdLst>
                <a:gd name="T0" fmla="*/ 471 w 471"/>
                <a:gd name="T1" fmla="*/ 467 h 471"/>
                <a:gd name="T2" fmla="*/ 471 w 471"/>
                <a:gd name="T3" fmla="*/ 0 h 471"/>
                <a:gd name="T4" fmla="*/ 0 w 471"/>
                <a:gd name="T5" fmla="*/ 0 h 471"/>
                <a:gd name="T6" fmla="*/ 0 w 471"/>
                <a:gd name="T7" fmla="*/ 471 h 471"/>
                <a:gd name="T8" fmla="*/ 471 w 471"/>
                <a:gd name="T9" fmla="*/ 471 h 471"/>
                <a:gd name="T10" fmla="*/ 471 w 471"/>
                <a:gd name="T11" fmla="*/ 471 h 471"/>
                <a:gd name="T12" fmla="*/ 471 w 471"/>
                <a:gd name="T13" fmla="*/ 467 h 4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1"/>
                <a:gd name="T22" fmla="*/ 0 h 471"/>
                <a:gd name="T23" fmla="*/ 471 w 471"/>
                <a:gd name="T24" fmla="*/ 471 h 4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1" h="471">
                  <a:moveTo>
                    <a:pt x="471" y="467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471"/>
                  </a:lnTo>
                  <a:lnTo>
                    <a:pt x="471" y="471"/>
                  </a:lnTo>
                  <a:lnTo>
                    <a:pt x="471" y="467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76" name="Freeform 4"/>
            <p:cNvSpPr>
              <a:spLocks/>
            </p:cNvSpPr>
            <p:nvPr/>
          </p:nvSpPr>
          <p:spPr bwMode="auto">
            <a:xfrm>
              <a:off x="2085" y="2492"/>
              <a:ext cx="471" cy="470"/>
            </a:xfrm>
            <a:custGeom>
              <a:avLst/>
              <a:gdLst>
                <a:gd name="T0" fmla="*/ 471 w 471"/>
                <a:gd name="T1" fmla="*/ 466 h 470"/>
                <a:gd name="T2" fmla="*/ 471 w 471"/>
                <a:gd name="T3" fmla="*/ 0 h 470"/>
                <a:gd name="T4" fmla="*/ 0 w 471"/>
                <a:gd name="T5" fmla="*/ 0 h 470"/>
                <a:gd name="T6" fmla="*/ 0 w 471"/>
                <a:gd name="T7" fmla="*/ 470 h 470"/>
                <a:gd name="T8" fmla="*/ 471 w 471"/>
                <a:gd name="T9" fmla="*/ 470 h 470"/>
                <a:gd name="T10" fmla="*/ 471 w 471"/>
                <a:gd name="T11" fmla="*/ 470 h 470"/>
                <a:gd name="T12" fmla="*/ 471 w 471"/>
                <a:gd name="T13" fmla="*/ 466 h 4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1"/>
                <a:gd name="T22" fmla="*/ 0 h 470"/>
                <a:gd name="T23" fmla="*/ 471 w 471"/>
                <a:gd name="T24" fmla="*/ 470 h 4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1" h="470">
                  <a:moveTo>
                    <a:pt x="471" y="466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470"/>
                  </a:lnTo>
                  <a:lnTo>
                    <a:pt x="471" y="470"/>
                  </a:lnTo>
                  <a:lnTo>
                    <a:pt x="471" y="466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77" name="Freeform 5"/>
            <p:cNvSpPr>
              <a:spLocks/>
            </p:cNvSpPr>
            <p:nvPr/>
          </p:nvSpPr>
          <p:spPr bwMode="auto">
            <a:xfrm>
              <a:off x="3158" y="1982"/>
              <a:ext cx="471" cy="471"/>
            </a:xfrm>
            <a:custGeom>
              <a:avLst/>
              <a:gdLst>
                <a:gd name="T0" fmla="*/ 471 w 471"/>
                <a:gd name="T1" fmla="*/ 467 h 471"/>
                <a:gd name="T2" fmla="*/ 471 w 471"/>
                <a:gd name="T3" fmla="*/ 0 h 471"/>
                <a:gd name="T4" fmla="*/ 0 w 471"/>
                <a:gd name="T5" fmla="*/ 0 h 471"/>
                <a:gd name="T6" fmla="*/ 0 w 471"/>
                <a:gd name="T7" fmla="*/ 471 h 471"/>
                <a:gd name="T8" fmla="*/ 471 w 471"/>
                <a:gd name="T9" fmla="*/ 471 h 471"/>
                <a:gd name="T10" fmla="*/ 471 w 471"/>
                <a:gd name="T11" fmla="*/ 471 h 471"/>
                <a:gd name="T12" fmla="*/ 471 w 471"/>
                <a:gd name="T13" fmla="*/ 467 h 4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1"/>
                <a:gd name="T22" fmla="*/ 0 h 471"/>
                <a:gd name="T23" fmla="*/ 471 w 471"/>
                <a:gd name="T24" fmla="*/ 471 h 4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1" h="471">
                  <a:moveTo>
                    <a:pt x="471" y="467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471"/>
                  </a:lnTo>
                  <a:lnTo>
                    <a:pt x="471" y="471"/>
                  </a:lnTo>
                  <a:lnTo>
                    <a:pt x="471" y="467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2143" y="1533"/>
              <a:ext cx="34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Router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79" name="Freeform 7"/>
            <p:cNvSpPr>
              <a:spLocks/>
            </p:cNvSpPr>
            <p:nvPr/>
          </p:nvSpPr>
          <p:spPr bwMode="auto">
            <a:xfrm>
              <a:off x="931" y="968"/>
              <a:ext cx="560" cy="559"/>
            </a:xfrm>
            <a:custGeom>
              <a:avLst/>
              <a:gdLst>
                <a:gd name="T0" fmla="*/ 278 w 560"/>
                <a:gd name="T1" fmla="*/ 559 h 559"/>
                <a:gd name="T2" fmla="*/ 325 w 560"/>
                <a:gd name="T3" fmla="*/ 555 h 559"/>
                <a:gd name="T4" fmla="*/ 367 w 560"/>
                <a:gd name="T5" fmla="*/ 544 h 559"/>
                <a:gd name="T6" fmla="*/ 409 w 560"/>
                <a:gd name="T7" fmla="*/ 528 h 559"/>
                <a:gd name="T8" fmla="*/ 444 w 560"/>
                <a:gd name="T9" fmla="*/ 505 h 559"/>
                <a:gd name="T10" fmla="*/ 479 w 560"/>
                <a:gd name="T11" fmla="*/ 478 h 559"/>
                <a:gd name="T12" fmla="*/ 506 w 560"/>
                <a:gd name="T13" fmla="*/ 443 h 559"/>
                <a:gd name="T14" fmla="*/ 529 w 560"/>
                <a:gd name="T15" fmla="*/ 409 h 559"/>
                <a:gd name="T16" fmla="*/ 545 w 560"/>
                <a:gd name="T17" fmla="*/ 366 h 559"/>
                <a:gd name="T18" fmla="*/ 556 w 560"/>
                <a:gd name="T19" fmla="*/ 324 h 559"/>
                <a:gd name="T20" fmla="*/ 560 w 560"/>
                <a:gd name="T21" fmla="*/ 277 h 559"/>
                <a:gd name="T22" fmla="*/ 556 w 560"/>
                <a:gd name="T23" fmla="*/ 235 h 559"/>
                <a:gd name="T24" fmla="*/ 545 w 560"/>
                <a:gd name="T25" fmla="*/ 189 h 559"/>
                <a:gd name="T26" fmla="*/ 529 w 560"/>
                <a:gd name="T27" fmla="*/ 150 h 559"/>
                <a:gd name="T28" fmla="*/ 506 w 560"/>
                <a:gd name="T29" fmla="*/ 112 h 559"/>
                <a:gd name="T30" fmla="*/ 479 w 560"/>
                <a:gd name="T31" fmla="*/ 81 h 559"/>
                <a:gd name="T32" fmla="*/ 444 w 560"/>
                <a:gd name="T33" fmla="*/ 54 h 559"/>
                <a:gd name="T34" fmla="*/ 409 w 560"/>
                <a:gd name="T35" fmla="*/ 31 h 559"/>
                <a:gd name="T36" fmla="*/ 367 w 560"/>
                <a:gd name="T37" fmla="*/ 11 h 559"/>
                <a:gd name="T38" fmla="*/ 325 w 560"/>
                <a:gd name="T39" fmla="*/ 4 h 559"/>
                <a:gd name="T40" fmla="*/ 282 w 560"/>
                <a:gd name="T41" fmla="*/ 0 h 559"/>
                <a:gd name="T42" fmla="*/ 236 w 560"/>
                <a:gd name="T43" fmla="*/ 4 h 559"/>
                <a:gd name="T44" fmla="*/ 193 w 560"/>
                <a:gd name="T45" fmla="*/ 11 h 559"/>
                <a:gd name="T46" fmla="*/ 151 w 560"/>
                <a:gd name="T47" fmla="*/ 31 h 559"/>
                <a:gd name="T48" fmla="*/ 116 w 560"/>
                <a:gd name="T49" fmla="*/ 54 h 559"/>
                <a:gd name="T50" fmla="*/ 81 w 560"/>
                <a:gd name="T51" fmla="*/ 81 h 559"/>
                <a:gd name="T52" fmla="*/ 54 w 560"/>
                <a:gd name="T53" fmla="*/ 112 h 559"/>
                <a:gd name="T54" fmla="*/ 31 w 560"/>
                <a:gd name="T55" fmla="*/ 150 h 559"/>
                <a:gd name="T56" fmla="*/ 16 w 560"/>
                <a:gd name="T57" fmla="*/ 189 h 559"/>
                <a:gd name="T58" fmla="*/ 4 w 560"/>
                <a:gd name="T59" fmla="*/ 235 h 559"/>
                <a:gd name="T60" fmla="*/ 0 w 560"/>
                <a:gd name="T61" fmla="*/ 277 h 559"/>
                <a:gd name="T62" fmla="*/ 4 w 560"/>
                <a:gd name="T63" fmla="*/ 324 h 559"/>
                <a:gd name="T64" fmla="*/ 16 w 560"/>
                <a:gd name="T65" fmla="*/ 366 h 559"/>
                <a:gd name="T66" fmla="*/ 31 w 560"/>
                <a:gd name="T67" fmla="*/ 409 h 559"/>
                <a:gd name="T68" fmla="*/ 54 w 560"/>
                <a:gd name="T69" fmla="*/ 443 h 559"/>
                <a:gd name="T70" fmla="*/ 81 w 560"/>
                <a:gd name="T71" fmla="*/ 478 h 559"/>
                <a:gd name="T72" fmla="*/ 116 w 560"/>
                <a:gd name="T73" fmla="*/ 505 h 559"/>
                <a:gd name="T74" fmla="*/ 151 w 560"/>
                <a:gd name="T75" fmla="*/ 528 h 559"/>
                <a:gd name="T76" fmla="*/ 193 w 560"/>
                <a:gd name="T77" fmla="*/ 544 h 559"/>
                <a:gd name="T78" fmla="*/ 236 w 560"/>
                <a:gd name="T79" fmla="*/ 555 h 559"/>
                <a:gd name="T80" fmla="*/ 282 w 560"/>
                <a:gd name="T81" fmla="*/ 559 h 559"/>
                <a:gd name="T82" fmla="*/ 282 w 560"/>
                <a:gd name="T83" fmla="*/ 559 h 5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0"/>
                <a:gd name="T127" fmla="*/ 0 h 559"/>
                <a:gd name="T128" fmla="*/ 560 w 560"/>
                <a:gd name="T129" fmla="*/ 559 h 5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0" h="559">
                  <a:moveTo>
                    <a:pt x="278" y="559"/>
                  </a:moveTo>
                  <a:lnTo>
                    <a:pt x="325" y="555"/>
                  </a:lnTo>
                  <a:lnTo>
                    <a:pt x="367" y="544"/>
                  </a:lnTo>
                  <a:lnTo>
                    <a:pt x="409" y="528"/>
                  </a:lnTo>
                  <a:lnTo>
                    <a:pt x="444" y="505"/>
                  </a:lnTo>
                  <a:lnTo>
                    <a:pt x="479" y="478"/>
                  </a:lnTo>
                  <a:lnTo>
                    <a:pt x="506" y="443"/>
                  </a:lnTo>
                  <a:lnTo>
                    <a:pt x="529" y="409"/>
                  </a:lnTo>
                  <a:lnTo>
                    <a:pt x="545" y="366"/>
                  </a:lnTo>
                  <a:lnTo>
                    <a:pt x="556" y="324"/>
                  </a:lnTo>
                  <a:lnTo>
                    <a:pt x="560" y="277"/>
                  </a:lnTo>
                  <a:lnTo>
                    <a:pt x="556" y="235"/>
                  </a:lnTo>
                  <a:lnTo>
                    <a:pt x="545" y="189"/>
                  </a:lnTo>
                  <a:lnTo>
                    <a:pt x="529" y="150"/>
                  </a:lnTo>
                  <a:lnTo>
                    <a:pt x="506" y="112"/>
                  </a:lnTo>
                  <a:lnTo>
                    <a:pt x="479" y="81"/>
                  </a:lnTo>
                  <a:lnTo>
                    <a:pt x="444" y="54"/>
                  </a:lnTo>
                  <a:lnTo>
                    <a:pt x="409" y="31"/>
                  </a:lnTo>
                  <a:lnTo>
                    <a:pt x="367" y="11"/>
                  </a:lnTo>
                  <a:lnTo>
                    <a:pt x="325" y="4"/>
                  </a:lnTo>
                  <a:lnTo>
                    <a:pt x="282" y="0"/>
                  </a:lnTo>
                  <a:lnTo>
                    <a:pt x="236" y="4"/>
                  </a:lnTo>
                  <a:lnTo>
                    <a:pt x="193" y="11"/>
                  </a:lnTo>
                  <a:lnTo>
                    <a:pt x="151" y="31"/>
                  </a:lnTo>
                  <a:lnTo>
                    <a:pt x="116" y="54"/>
                  </a:lnTo>
                  <a:lnTo>
                    <a:pt x="81" y="81"/>
                  </a:lnTo>
                  <a:lnTo>
                    <a:pt x="54" y="112"/>
                  </a:lnTo>
                  <a:lnTo>
                    <a:pt x="31" y="150"/>
                  </a:lnTo>
                  <a:lnTo>
                    <a:pt x="16" y="189"/>
                  </a:lnTo>
                  <a:lnTo>
                    <a:pt x="4" y="235"/>
                  </a:lnTo>
                  <a:lnTo>
                    <a:pt x="0" y="277"/>
                  </a:lnTo>
                  <a:lnTo>
                    <a:pt x="4" y="324"/>
                  </a:lnTo>
                  <a:lnTo>
                    <a:pt x="16" y="366"/>
                  </a:lnTo>
                  <a:lnTo>
                    <a:pt x="31" y="409"/>
                  </a:lnTo>
                  <a:lnTo>
                    <a:pt x="54" y="443"/>
                  </a:lnTo>
                  <a:lnTo>
                    <a:pt x="81" y="478"/>
                  </a:lnTo>
                  <a:lnTo>
                    <a:pt x="116" y="505"/>
                  </a:lnTo>
                  <a:lnTo>
                    <a:pt x="151" y="528"/>
                  </a:lnTo>
                  <a:lnTo>
                    <a:pt x="193" y="544"/>
                  </a:lnTo>
                  <a:lnTo>
                    <a:pt x="236" y="555"/>
                  </a:lnTo>
                  <a:lnTo>
                    <a:pt x="282" y="5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80" name="Rectangle 8"/>
            <p:cNvSpPr>
              <a:spLocks noChangeArrowheads="1"/>
            </p:cNvSpPr>
            <p:nvPr/>
          </p:nvSpPr>
          <p:spPr bwMode="auto">
            <a:xfrm>
              <a:off x="1039" y="2129"/>
              <a:ext cx="36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Source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1" name="Rectangle 9"/>
            <p:cNvSpPr>
              <a:spLocks noChangeArrowheads="1"/>
            </p:cNvSpPr>
            <p:nvPr/>
          </p:nvSpPr>
          <p:spPr bwMode="auto">
            <a:xfrm>
              <a:off x="1190" y="2280"/>
              <a:ext cx="6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2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1029" y="1122"/>
              <a:ext cx="36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Source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3" name="Rectangle 11"/>
            <p:cNvSpPr>
              <a:spLocks noChangeArrowheads="1"/>
            </p:cNvSpPr>
            <p:nvPr/>
          </p:nvSpPr>
          <p:spPr bwMode="auto">
            <a:xfrm>
              <a:off x="1178" y="1272"/>
              <a:ext cx="6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1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4" name="Freeform 12"/>
            <p:cNvSpPr>
              <a:spLocks/>
            </p:cNvSpPr>
            <p:nvPr/>
          </p:nvSpPr>
          <p:spPr bwMode="auto">
            <a:xfrm>
              <a:off x="943" y="1975"/>
              <a:ext cx="560" cy="559"/>
            </a:xfrm>
            <a:custGeom>
              <a:avLst/>
              <a:gdLst>
                <a:gd name="T0" fmla="*/ 278 w 560"/>
                <a:gd name="T1" fmla="*/ 559 h 559"/>
                <a:gd name="T2" fmla="*/ 324 w 560"/>
                <a:gd name="T3" fmla="*/ 555 h 559"/>
                <a:gd name="T4" fmla="*/ 367 w 560"/>
                <a:gd name="T5" fmla="*/ 544 h 559"/>
                <a:gd name="T6" fmla="*/ 409 w 560"/>
                <a:gd name="T7" fmla="*/ 528 h 559"/>
                <a:gd name="T8" fmla="*/ 444 w 560"/>
                <a:gd name="T9" fmla="*/ 505 h 559"/>
                <a:gd name="T10" fmla="*/ 478 w 560"/>
                <a:gd name="T11" fmla="*/ 478 h 559"/>
                <a:gd name="T12" fmla="*/ 506 w 560"/>
                <a:gd name="T13" fmla="*/ 443 h 559"/>
                <a:gd name="T14" fmla="*/ 529 w 560"/>
                <a:gd name="T15" fmla="*/ 409 h 559"/>
                <a:gd name="T16" fmla="*/ 544 w 560"/>
                <a:gd name="T17" fmla="*/ 366 h 559"/>
                <a:gd name="T18" fmla="*/ 556 w 560"/>
                <a:gd name="T19" fmla="*/ 324 h 559"/>
                <a:gd name="T20" fmla="*/ 560 w 560"/>
                <a:gd name="T21" fmla="*/ 277 h 559"/>
                <a:gd name="T22" fmla="*/ 556 w 560"/>
                <a:gd name="T23" fmla="*/ 235 h 559"/>
                <a:gd name="T24" fmla="*/ 544 w 560"/>
                <a:gd name="T25" fmla="*/ 189 h 559"/>
                <a:gd name="T26" fmla="*/ 529 w 560"/>
                <a:gd name="T27" fmla="*/ 150 h 559"/>
                <a:gd name="T28" fmla="*/ 506 w 560"/>
                <a:gd name="T29" fmla="*/ 115 h 559"/>
                <a:gd name="T30" fmla="*/ 478 w 560"/>
                <a:gd name="T31" fmla="*/ 81 h 559"/>
                <a:gd name="T32" fmla="*/ 444 w 560"/>
                <a:gd name="T33" fmla="*/ 54 h 559"/>
                <a:gd name="T34" fmla="*/ 409 w 560"/>
                <a:gd name="T35" fmla="*/ 31 h 559"/>
                <a:gd name="T36" fmla="*/ 367 w 560"/>
                <a:gd name="T37" fmla="*/ 11 h 559"/>
                <a:gd name="T38" fmla="*/ 324 w 560"/>
                <a:gd name="T39" fmla="*/ 4 h 559"/>
                <a:gd name="T40" fmla="*/ 278 w 560"/>
                <a:gd name="T41" fmla="*/ 0 h 559"/>
                <a:gd name="T42" fmla="*/ 235 w 560"/>
                <a:gd name="T43" fmla="*/ 4 h 559"/>
                <a:gd name="T44" fmla="*/ 189 w 560"/>
                <a:gd name="T45" fmla="*/ 11 h 559"/>
                <a:gd name="T46" fmla="*/ 150 w 560"/>
                <a:gd name="T47" fmla="*/ 31 h 559"/>
                <a:gd name="T48" fmla="*/ 112 w 560"/>
                <a:gd name="T49" fmla="*/ 54 h 559"/>
                <a:gd name="T50" fmla="*/ 81 w 560"/>
                <a:gd name="T51" fmla="*/ 81 h 559"/>
                <a:gd name="T52" fmla="*/ 54 w 560"/>
                <a:gd name="T53" fmla="*/ 115 h 559"/>
                <a:gd name="T54" fmla="*/ 31 w 560"/>
                <a:gd name="T55" fmla="*/ 150 h 559"/>
                <a:gd name="T56" fmla="*/ 11 w 560"/>
                <a:gd name="T57" fmla="*/ 189 h 559"/>
                <a:gd name="T58" fmla="*/ 4 w 560"/>
                <a:gd name="T59" fmla="*/ 235 h 559"/>
                <a:gd name="T60" fmla="*/ 0 w 560"/>
                <a:gd name="T61" fmla="*/ 277 h 559"/>
                <a:gd name="T62" fmla="*/ 4 w 560"/>
                <a:gd name="T63" fmla="*/ 324 h 559"/>
                <a:gd name="T64" fmla="*/ 11 w 560"/>
                <a:gd name="T65" fmla="*/ 366 h 559"/>
                <a:gd name="T66" fmla="*/ 31 w 560"/>
                <a:gd name="T67" fmla="*/ 409 h 559"/>
                <a:gd name="T68" fmla="*/ 54 w 560"/>
                <a:gd name="T69" fmla="*/ 443 h 559"/>
                <a:gd name="T70" fmla="*/ 81 w 560"/>
                <a:gd name="T71" fmla="*/ 478 h 559"/>
                <a:gd name="T72" fmla="*/ 112 w 560"/>
                <a:gd name="T73" fmla="*/ 505 h 559"/>
                <a:gd name="T74" fmla="*/ 150 w 560"/>
                <a:gd name="T75" fmla="*/ 528 h 559"/>
                <a:gd name="T76" fmla="*/ 189 w 560"/>
                <a:gd name="T77" fmla="*/ 544 h 559"/>
                <a:gd name="T78" fmla="*/ 235 w 560"/>
                <a:gd name="T79" fmla="*/ 555 h 559"/>
                <a:gd name="T80" fmla="*/ 278 w 560"/>
                <a:gd name="T81" fmla="*/ 559 h 559"/>
                <a:gd name="T82" fmla="*/ 278 w 560"/>
                <a:gd name="T83" fmla="*/ 559 h 5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0"/>
                <a:gd name="T127" fmla="*/ 0 h 559"/>
                <a:gd name="T128" fmla="*/ 560 w 560"/>
                <a:gd name="T129" fmla="*/ 559 h 5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0" h="559">
                  <a:moveTo>
                    <a:pt x="278" y="559"/>
                  </a:moveTo>
                  <a:lnTo>
                    <a:pt x="324" y="555"/>
                  </a:lnTo>
                  <a:lnTo>
                    <a:pt x="367" y="544"/>
                  </a:lnTo>
                  <a:lnTo>
                    <a:pt x="409" y="528"/>
                  </a:lnTo>
                  <a:lnTo>
                    <a:pt x="444" y="505"/>
                  </a:lnTo>
                  <a:lnTo>
                    <a:pt x="478" y="478"/>
                  </a:lnTo>
                  <a:lnTo>
                    <a:pt x="506" y="443"/>
                  </a:lnTo>
                  <a:lnTo>
                    <a:pt x="529" y="409"/>
                  </a:lnTo>
                  <a:lnTo>
                    <a:pt x="544" y="366"/>
                  </a:lnTo>
                  <a:lnTo>
                    <a:pt x="556" y="324"/>
                  </a:lnTo>
                  <a:lnTo>
                    <a:pt x="560" y="277"/>
                  </a:lnTo>
                  <a:lnTo>
                    <a:pt x="556" y="235"/>
                  </a:lnTo>
                  <a:lnTo>
                    <a:pt x="544" y="189"/>
                  </a:lnTo>
                  <a:lnTo>
                    <a:pt x="529" y="150"/>
                  </a:lnTo>
                  <a:lnTo>
                    <a:pt x="506" y="115"/>
                  </a:lnTo>
                  <a:lnTo>
                    <a:pt x="478" y="81"/>
                  </a:lnTo>
                  <a:lnTo>
                    <a:pt x="444" y="54"/>
                  </a:lnTo>
                  <a:lnTo>
                    <a:pt x="409" y="31"/>
                  </a:lnTo>
                  <a:lnTo>
                    <a:pt x="367" y="11"/>
                  </a:lnTo>
                  <a:lnTo>
                    <a:pt x="324" y="4"/>
                  </a:lnTo>
                  <a:lnTo>
                    <a:pt x="278" y="0"/>
                  </a:lnTo>
                  <a:lnTo>
                    <a:pt x="235" y="4"/>
                  </a:lnTo>
                  <a:lnTo>
                    <a:pt x="189" y="11"/>
                  </a:lnTo>
                  <a:lnTo>
                    <a:pt x="150" y="31"/>
                  </a:lnTo>
                  <a:lnTo>
                    <a:pt x="112" y="54"/>
                  </a:lnTo>
                  <a:lnTo>
                    <a:pt x="81" y="81"/>
                  </a:lnTo>
                  <a:lnTo>
                    <a:pt x="54" y="115"/>
                  </a:lnTo>
                  <a:lnTo>
                    <a:pt x="31" y="150"/>
                  </a:lnTo>
                  <a:lnTo>
                    <a:pt x="11" y="189"/>
                  </a:lnTo>
                  <a:lnTo>
                    <a:pt x="4" y="235"/>
                  </a:lnTo>
                  <a:lnTo>
                    <a:pt x="0" y="277"/>
                  </a:lnTo>
                  <a:lnTo>
                    <a:pt x="4" y="324"/>
                  </a:lnTo>
                  <a:lnTo>
                    <a:pt x="11" y="366"/>
                  </a:lnTo>
                  <a:lnTo>
                    <a:pt x="31" y="409"/>
                  </a:lnTo>
                  <a:lnTo>
                    <a:pt x="54" y="443"/>
                  </a:lnTo>
                  <a:lnTo>
                    <a:pt x="81" y="478"/>
                  </a:lnTo>
                  <a:lnTo>
                    <a:pt x="112" y="505"/>
                  </a:lnTo>
                  <a:lnTo>
                    <a:pt x="150" y="528"/>
                  </a:lnTo>
                  <a:lnTo>
                    <a:pt x="189" y="544"/>
                  </a:lnTo>
                  <a:lnTo>
                    <a:pt x="235" y="555"/>
                  </a:lnTo>
                  <a:lnTo>
                    <a:pt x="278" y="5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85" name="Rectangle 13"/>
            <p:cNvSpPr>
              <a:spLocks noChangeArrowheads="1"/>
            </p:cNvSpPr>
            <p:nvPr/>
          </p:nvSpPr>
          <p:spPr bwMode="auto">
            <a:xfrm>
              <a:off x="1039" y="3070"/>
              <a:ext cx="36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Source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1190" y="3224"/>
              <a:ext cx="6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3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7" name="Freeform 15"/>
            <p:cNvSpPr>
              <a:spLocks/>
            </p:cNvSpPr>
            <p:nvPr/>
          </p:nvSpPr>
          <p:spPr bwMode="auto">
            <a:xfrm>
              <a:off x="943" y="2916"/>
              <a:ext cx="560" cy="563"/>
            </a:xfrm>
            <a:custGeom>
              <a:avLst/>
              <a:gdLst>
                <a:gd name="T0" fmla="*/ 278 w 560"/>
                <a:gd name="T1" fmla="*/ 559 h 563"/>
                <a:gd name="T2" fmla="*/ 324 w 560"/>
                <a:gd name="T3" fmla="*/ 559 h 563"/>
                <a:gd name="T4" fmla="*/ 367 w 560"/>
                <a:gd name="T5" fmla="*/ 548 h 563"/>
                <a:gd name="T6" fmla="*/ 409 w 560"/>
                <a:gd name="T7" fmla="*/ 529 h 563"/>
                <a:gd name="T8" fmla="*/ 444 w 560"/>
                <a:gd name="T9" fmla="*/ 509 h 563"/>
                <a:gd name="T10" fmla="*/ 478 w 560"/>
                <a:gd name="T11" fmla="*/ 478 h 563"/>
                <a:gd name="T12" fmla="*/ 506 w 560"/>
                <a:gd name="T13" fmla="*/ 448 h 563"/>
                <a:gd name="T14" fmla="*/ 529 w 560"/>
                <a:gd name="T15" fmla="*/ 409 h 563"/>
                <a:gd name="T16" fmla="*/ 544 w 560"/>
                <a:gd name="T17" fmla="*/ 370 h 563"/>
                <a:gd name="T18" fmla="*/ 556 w 560"/>
                <a:gd name="T19" fmla="*/ 328 h 563"/>
                <a:gd name="T20" fmla="*/ 560 w 560"/>
                <a:gd name="T21" fmla="*/ 282 h 563"/>
                <a:gd name="T22" fmla="*/ 556 w 560"/>
                <a:gd name="T23" fmla="*/ 235 h 563"/>
                <a:gd name="T24" fmla="*/ 544 w 560"/>
                <a:gd name="T25" fmla="*/ 193 h 563"/>
                <a:gd name="T26" fmla="*/ 529 w 560"/>
                <a:gd name="T27" fmla="*/ 150 h 563"/>
                <a:gd name="T28" fmla="*/ 506 w 560"/>
                <a:gd name="T29" fmla="*/ 116 h 563"/>
                <a:gd name="T30" fmla="*/ 478 w 560"/>
                <a:gd name="T31" fmla="*/ 81 h 563"/>
                <a:gd name="T32" fmla="*/ 444 w 560"/>
                <a:gd name="T33" fmla="*/ 54 h 563"/>
                <a:gd name="T34" fmla="*/ 409 w 560"/>
                <a:gd name="T35" fmla="*/ 31 h 563"/>
                <a:gd name="T36" fmla="*/ 367 w 560"/>
                <a:gd name="T37" fmla="*/ 15 h 563"/>
                <a:gd name="T38" fmla="*/ 324 w 560"/>
                <a:gd name="T39" fmla="*/ 4 h 563"/>
                <a:gd name="T40" fmla="*/ 278 w 560"/>
                <a:gd name="T41" fmla="*/ 0 h 563"/>
                <a:gd name="T42" fmla="*/ 235 w 560"/>
                <a:gd name="T43" fmla="*/ 4 h 563"/>
                <a:gd name="T44" fmla="*/ 189 w 560"/>
                <a:gd name="T45" fmla="*/ 15 h 563"/>
                <a:gd name="T46" fmla="*/ 150 w 560"/>
                <a:gd name="T47" fmla="*/ 31 h 563"/>
                <a:gd name="T48" fmla="*/ 112 w 560"/>
                <a:gd name="T49" fmla="*/ 54 h 563"/>
                <a:gd name="T50" fmla="*/ 81 w 560"/>
                <a:gd name="T51" fmla="*/ 81 h 563"/>
                <a:gd name="T52" fmla="*/ 54 w 560"/>
                <a:gd name="T53" fmla="*/ 116 h 563"/>
                <a:gd name="T54" fmla="*/ 31 w 560"/>
                <a:gd name="T55" fmla="*/ 150 h 563"/>
                <a:gd name="T56" fmla="*/ 11 w 560"/>
                <a:gd name="T57" fmla="*/ 193 h 563"/>
                <a:gd name="T58" fmla="*/ 4 w 560"/>
                <a:gd name="T59" fmla="*/ 235 h 563"/>
                <a:gd name="T60" fmla="*/ 0 w 560"/>
                <a:gd name="T61" fmla="*/ 282 h 563"/>
                <a:gd name="T62" fmla="*/ 4 w 560"/>
                <a:gd name="T63" fmla="*/ 328 h 563"/>
                <a:gd name="T64" fmla="*/ 11 w 560"/>
                <a:gd name="T65" fmla="*/ 370 h 563"/>
                <a:gd name="T66" fmla="*/ 31 w 560"/>
                <a:gd name="T67" fmla="*/ 409 h 563"/>
                <a:gd name="T68" fmla="*/ 54 w 560"/>
                <a:gd name="T69" fmla="*/ 448 h 563"/>
                <a:gd name="T70" fmla="*/ 81 w 560"/>
                <a:gd name="T71" fmla="*/ 478 h 563"/>
                <a:gd name="T72" fmla="*/ 112 w 560"/>
                <a:gd name="T73" fmla="*/ 509 h 563"/>
                <a:gd name="T74" fmla="*/ 150 w 560"/>
                <a:gd name="T75" fmla="*/ 529 h 563"/>
                <a:gd name="T76" fmla="*/ 189 w 560"/>
                <a:gd name="T77" fmla="*/ 548 h 563"/>
                <a:gd name="T78" fmla="*/ 235 w 560"/>
                <a:gd name="T79" fmla="*/ 559 h 563"/>
                <a:gd name="T80" fmla="*/ 278 w 560"/>
                <a:gd name="T81" fmla="*/ 563 h 563"/>
                <a:gd name="T82" fmla="*/ 278 w 560"/>
                <a:gd name="T83" fmla="*/ 563 h 5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0"/>
                <a:gd name="T127" fmla="*/ 0 h 563"/>
                <a:gd name="T128" fmla="*/ 560 w 560"/>
                <a:gd name="T129" fmla="*/ 563 h 5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0" h="563">
                  <a:moveTo>
                    <a:pt x="278" y="559"/>
                  </a:moveTo>
                  <a:lnTo>
                    <a:pt x="324" y="559"/>
                  </a:lnTo>
                  <a:lnTo>
                    <a:pt x="367" y="548"/>
                  </a:lnTo>
                  <a:lnTo>
                    <a:pt x="409" y="529"/>
                  </a:lnTo>
                  <a:lnTo>
                    <a:pt x="444" y="509"/>
                  </a:lnTo>
                  <a:lnTo>
                    <a:pt x="478" y="478"/>
                  </a:lnTo>
                  <a:lnTo>
                    <a:pt x="506" y="448"/>
                  </a:lnTo>
                  <a:lnTo>
                    <a:pt x="529" y="409"/>
                  </a:lnTo>
                  <a:lnTo>
                    <a:pt x="544" y="370"/>
                  </a:lnTo>
                  <a:lnTo>
                    <a:pt x="556" y="328"/>
                  </a:lnTo>
                  <a:lnTo>
                    <a:pt x="560" y="282"/>
                  </a:lnTo>
                  <a:lnTo>
                    <a:pt x="556" y="235"/>
                  </a:lnTo>
                  <a:lnTo>
                    <a:pt x="544" y="193"/>
                  </a:lnTo>
                  <a:lnTo>
                    <a:pt x="529" y="150"/>
                  </a:lnTo>
                  <a:lnTo>
                    <a:pt x="506" y="116"/>
                  </a:lnTo>
                  <a:lnTo>
                    <a:pt x="478" y="81"/>
                  </a:lnTo>
                  <a:lnTo>
                    <a:pt x="444" y="54"/>
                  </a:lnTo>
                  <a:lnTo>
                    <a:pt x="409" y="31"/>
                  </a:lnTo>
                  <a:lnTo>
                    <a:pt x="367" y="15"/>
                  </a:lnTo>
                  <a:lnTo>
                    <a:pt x="324" y="4"/>
                  </a:lnTo>
                  <a:lnTo>
                    <a:pt x="278" y="0"/>
                  </a:lnTo>
                  <a:lnTo>
                    <a:pt x="235" y="4"/>
                  </a:lnTo>
                  <a:lnTo>
                    <a:pt x="189" y="15"/>
                  </a:lnTo>
                  <a:lnTo>
                    <a:pt x="150" y="31"/>
                  </a:lnTo>
                  <a:lnTo>
                    <a:pt x="112" y="54"/>
                  </a:lnTo>
                  <a:lnTo>
                    <a:pt x="81" y="81"/>
                  </a:lnTo>
                  <a:lnTo>
                    <a:pt x="54" y="116"/>
                  </a:lnTo>
                  <a:lnTo>
                    <a:pt x="31" y="150"/>
                  </a:lnTo>
                  <a:lnTo>
                    <a:pt x="11" y="193"/>
                  </a:lnTo>
                  <a:lnTo>
                    <a:pt x="4" y="235"/>
                  </a:lnTo>
                  <a:lnTo>
                    <a:pt x="0" y="282"/>
                  </a:lnTo>
                  <a:lnTo>
                    <a:pt x="4" y="328"/>
                  </a:lnTo>
                  <a:lnTo>
                    <a:pt x="11" y="370"/>
                  </a:lnTo>
                  <a:lnTo>
                    <a:pt x="31" y="409"/>
                  </a:lnTo>
                  <a:lnTo>
                    <a:pt x="54" y="448"/>
                  </a:lnTo>
                  <a:lnTo>
                    <a:pt x="81" y="478"/>
                  </a:lnTo>
                  <a:lnTo>
                    <a:pt x="112" y="509"/>
                  </a:lnTo>
                  <a:lnTo>
                    <a:pt x="150" y="529"/>
                  </a:lnTo>
                  <a:lnTo>
                    <a:pt x="189" y="548"/>
                  </a:lnTo>
                  <a:lnTo>
                    <a:pt x="235" y="559"/>
                  </a:lnTo>
                  <a:lnTo>
                    <a:pt x="278" y="5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88" name="Rectangle 16"/>
            <p:cNvSpPr>
              <a:spLocks noChangeArrowheads="1"/>
            </p:cNvSpPr>
            <p:nvPr/>
          </p:nvSpPr>
          <p:spPr bwMode="auto">
            <a:xfrm>
              <a:off x="2143" y="2553"/>
              <a:ext cx="34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Router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89" name="Rectangle 17"/>
            <p:cNvSpPr>
              <a:spLocks noChangeArrowheads="1"/>
            </p:cNvSpPr>
            <p:nvPr/>
          </p:nvSpPr>
          <p:spPr bwMode="auto">
            <a:xfrm>
              <a:off x="3212" y="2044"/>
              <a:ext cx="34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Router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90" name="Rectangle 18"/>
            <p:cNvSpPr>
              <a:spLocks noChangeArrowheads="1"/>
            </p:cNvSpPr>
            <p:nvPr/>
          </p:nvSpPr>
          <p:spPr bwMode="auto">
            <a:xfrm>
              <a:off x="4131" y="2660"/>
              <a:ext cx="5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 dirty="0" smtClean="0">
                  <a:solidFill>
                    <a:srgbClr val="000000"/>
                  </a:solidFill>
                </a:rPr>
                <a:t>Destination</a:t>
              </a:r>
              <a:endParaRPr lang="en-US" sz="1800" b="0" dirty="0">
                <a:latin typeface="Times New Roman" charset="0"/>
              </a:endParaRPr>
            </a:p>
          </p:txBody>
        </p:sp>
        <p:sp>
          <p:nvSpPr>
            <p:cNvPr id="11291" name="Rectangle 19"/>
            <p:cNvSpPr>
              <a:spLocks noChangeArrowheads="1"/>
            </p:cNvSpPr>
            <p:nvPr/>
          </p:nvSpPr>
          <p:spPr bwMode="auto">
            <a:xfrm>
              <a:off x="4417" y="2816"/>
              <a:ext cx="6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2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92" name="Freeform 20"/>
            <p:cNvSpPr>
              <a:spLocks/>
            </p:cNvSpPr>
            <p:nvPr/>
          </p:nvSpPr>
          <p:spPr bwMode="auto">
            <a:xfrm>
              <a:off x="4104" y="2434"/>
              <a:ext cx="703" cy="698"/>
            </a:xfrm>
            <a:custGeom>
              <a:avLst/>
              <a:gdLst>
                <a:gd name="T0" fmla="*/ 351 w 703"/>
                <a:gd name="T1" fmla="*/ 698 h 698"/>
                <a:gd name="T2" fmla="*/ 409 w 703"/>
                <a:gd name="T3" fmla="*/ 694 h 698"/>
                <a:gd name="T4" fmla="*/ 463 w 703"/>
                <a:gd name="T5" fmla="*/ 683 h 698"/>
                <a:gd name="T6" fmla="*/ 513 w 703"/>
                <a:gd name="T7" fmla="*/ 659 h 698"/>
                <a:gd name="T8" fmla="*/ 560 w 703"/>
                <a:gd name="T9" fmla="*/ 632 h 698"/>
                <a:gd name="T10" fmla="*/ 602 w 703"/>
                <a:gd name="T11" fmla="*/ 598 h 698"/>
                <a:gd name="T12" fmla="*/ 637 w 703"/>
                <a:gd name="T13" fmla="*/ 555 h 698"/>
                <a:gd name="T14" fmla="*/ 664 w 703"/>
                <a:gd name="T15" fmla="*/ 509 h 698"/>
                <a:gd name="T16" fmla="*/ 687 w 703"/>
                <a:gd name="T17" fmla="*/ 459 h 698"/>
                <a:gd name="T18" fmla="*/ 699 w 703"/>
                <a:gd name="T19" fmla="*/ 405 h 698"/>
                <a:gd name="T20" fmla="*/ 703 w 703"/>
                <a:gd name="T21" fmla="*/ 351 h 698"/>
                <a:gd name="T22" fmla="*/ 699 w 703"/>
                <a:gd name="T23" fmla="*/ 293 h 698"/>
                <a:gd name="T24" fmla="*/ 687 w 703"/>
                <a:gd name="T25" fmla="*/ 239 h 698"/>
                <a:gd name="T26" fmla="*/ 664 w 703"/>
                <a:gd name="T27" fmla="*/ 189 h 698"/>
                <a:gd name="T28" fmla="*/ 637 w 703"/>
                <a:gd name="T29" fmla="*/ 143 h 698"/>
                <a:gd name="T30" fmla="*/ 602 w 703"/>
                <a:gd name="T31" fmla="*/ 100 h 698"/>
                <a:gd name="T32" fmla="*/ 560 w 703"/>
                <a:gd name="T33" fmla="*/ 65 h 698"/>
                <a:gd name="T34" fmla="*/ 513 w 703"/>
                <a:gd name="T35" fmla="*/ 38 h 698"/>
                <a:gd name="T36" fmla="*/ 463 w 703"/>
                <a:gd name="T37" fmla="*/ 15 h 698"/>
                <a:gd name="T38" fmla="*/ 409 w 703"/>
                <a:gd name="T39" fmla="*/ 4 h 698"/>
                <a:gd name="T40" fmla="*/ 351 w 703"/>
                <a:gd name="T41" fmla="*/ 0 h 698"/>
                <a:gd name="T42" fmla="*/ 297 w 703"/>
                <a:gd name="T43" fmla="*/ 4 h 698"/>
                <a:gd name="T44" fmla="*/ 243 w 703"/>
                <a:gd name="T45" fmla="*/ 15 h 698"/>
                <a:gd name="T46" fmla="*/ 193 w 703"/>
                <a:gd name="T47" fmla="*/ 38 h 698"/>
                <a:gd name="T48" fmla="*/ 147 w 703"/>
                <a:gd name="T49" fmla="*/ 65 h 698"/>
                <a:gd name="T50" fmla="*/ 104 w 703"/>
                <a:gd name="T51" fmla="*/ 100 h 698"/>
                <a:gd name="T52" fmla="*/ 70 w 703"/>
                <a:gd name="T53" fmla="*/ 143 h 698"/>
                <a:gd name="T54" fmla="*/ 43 w 703"/>
                <a:gd name="T55" fmla="*/ 189 h 698"/>
                <a:gd name="T56" fmla="*/ 19 w 703"/>
                <a:gd name="T57" fmla="*/ 239 h 698"/>
                <a:gd name="T58" fmla="*/ 8 w 703"/>
                <a:gd name="T59" fmla="*/ 293 h 698"/>
                <a:gd name="T60" fmla="*/ 0 w 703"/>
                <a:gd name="T61" fmla="*/ 351 h 698"/>
                <a:gd name="T62" fmla="*/ 8 w 703"/>
                <a:gd name="T63" fmla="*/ 405 h 698"/>
                <a:gd name="T64" fmla="*/ 19 w 703"/>
                <a:gd name="T65" fmla="*/ 459 h 698"/>
                <a:gd name="T66" fmla="*/ 43 w 703"/>
                <a:gd name="T67" fmla="*/ 509 h 698"/>
                <a:gd name="T68" fmla="*/ 70 w 703"/>
                <a:gd name="T69" fmla="*/ 555 h 698"/>
                <a:gd name="T70" fmla="*/ 104 w 703"/>
                <a:gd name="T71" fmla="*/ 598 h 698"/>
                <a:gd name="T72" fmla="*/ 147 w 703"/>
                <a:gd name="T73" fmla="*/ 632 h 698"/>
                <a:gd name="T74" fmla="*/ 193 w 703"/>
                <a:gd name="T75" fmla="*/ 659 h 698"/>
                <a:gd name="T76" fmla="*/ 243 w 703"/>
                <a:gd name="T77" fmla="*/ 683 h 698"/>
                <a:gd name="T78" fmla="*/ 297 w 703"/>
                <a:gd name="T79" fmla="*/ 694 h 698"/>
                <a:gd name="T80" fmla="*/ 351 w 703"/>
                <a:gd name="T81" fmla="*/ 698 h 698"/>
                <a:gd name="T82" fmla="*/ 351 w 703"/>
                <a:gd name="T83" fmla="*/ 698 h 6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3"/>
                <a:gd name="T127" fmla="*/ 0 h 698"/>
                <a:gd name="T128" fmla="*/ 703 w 703"/>
                <a:gd name="T129" fmla="*/ 698 h 6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3" h="698">
                  <a:moveTo>
                    <a:pt x="351" y="698"/>
                  </a:moveTo>
                  <a:lnTo>
                    <a:pt x="409" y="694"/>
                  </a:lnTo>
                  <a:lnTo>
                    <a:pt x="463" y="683"/>
                  </a:lnTo>
                  <a:lnTo>
                    <a:pt x="513" y="659"/>
                  </a:lnTo>
                  <a:lnTo>
                    <a:pt x="560" y="632"/>
                  </a:lnTo>
                  <a:lnTo>
                    <a:pt x="602" y="598"/>
                  </a:lnTo>
                  <a:lnTo>
                    <a:pt x="637" y="555"/>
                  </a:lnTo>
                  <a:lnTo>
                    <a:pt x="664" y="509"/>
                  </a:lnTo>
                  <a:lnTo>
                    <a:pt x="687" y="459"/>
                  </a:lnTo>
                  <a:lnTo>
                    <a:pt x="699" y="405"/>
                  </a:lnTo>
                  <a:lnTo>
                    <a:pt x="703" y="351"/>
                  </a:lnTo>
                  <a:lnTo>
                    <a:pt x="699" y="293"/>
                  </a:lnTo>
                  <a:lnTo>
                    <a:pt x="687" y="239"/>
                  </a:lnTo>
                  <a:lnTo>
                    <a:pt x="664" y="189"/>
                  </a:lnTo>
                  <a:lnTo>
                    <a:pt x="637" y="143"/>
                  </a:lnTo>
                  <a:lnTo>
                    <a:pt x="602" y="100"/>
                  </a:lnTo>
                  <a:lnTo>
                    <a:pt x="560" y="65"/>
                  </a:lnTo>
                  <a:lnTo>
                    <a:pt x="513" y="38"/>
                  </a:lnTo>
                  <a:lnTo>
                    <a:pt x="463" y="15"/>
                  </a:lnTo>
                  <a:lnTo>
                    <a:pt x="409" y="4"/>
                  </a:lnTo>
                  <a:lnTo>
                    <a:pt x="351" y="0"/>
                  </a:lnTo>
                  <a:lnTo>
                    <a:pt x="297" y="4"/>
                  </a:lnTo>
                  <a:lnTo>
                    <a:pt x="243" y="15"/>
                  </a:lnTo>
                  <a:lnTo>
                    <a:pt x="193" y="38"/>
                  </a:lnTo>
                  <a:lnTo>
                    <a:pt x="147" y="65"/>
                  </a:lnTo>
                  <a:lnTo>
                    <a:pt x="104" y="100"/>
                  </a:lnTo>
                  <a:lnTo>
                    <a:pt x="70" y="143"/>
                  </a:lnTo>
                  <a:lnTo>
                    <a:pt x="43" y="189"/>
                  </a:lnTo>
                  <a:lnTo>
                    <a:pt x="19" y="239"/>
                  </a:lnTo>
                  <a:lnTo>
                    <a:pt x="8" y="293"/>
                  </a:lnTo>
                  <a:lnTo>
                    <a:pt x="0" y="351"/>
                  </a:lnTo>
                  <a:lnTo>
                    <a:pt x="8" y="405"/>
                  </a:lnTo>
                  <a:lnTo>
                    <a:pt x="19" y="459"/>
                  </a:lnTo>
                  <a:lnTo>
                    <a:pt x="43" y="509"/>
                  </a:lnTo>
                  <a:lnTo>
                    <a:pt x="70" y="555"/>
                  </a:lnTo>
                  <a:lnTo>
                    <a:pt x="104" y="598"/>
                  </a:lnTo>
                  <a:lnTo>
                    <a:pt x="147" y="632"/>
                  </a:lnTo>
                  <a:lnTo>
                    <a:pt x="193" y="659"/>
                  </a:lnTo>
                  <a:lnTo>
                    <a:pt x="243" y="683"/>
                  </a:lnTo>
                  <a:lnTo>
                    <a:pt x="297" y="694"/>
                  </a:lnTo>
                  <a:lnTo>
                    <a:pt x="351" y="69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93" name="Rectangle 21"/>
            <p:cNvSpPr>
              <a:spLocks noChangeArrowheads="1"/>
            </p:cNvSpPr>
            <p:nvPr/>
          </p:nvSpPr>
          <p:spPr bwMode="auto">
            <a:xfrm>
              <a:off x="4124" y="1585"/>
              <a:ext cx="5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Destination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94" name="Rectangle 22"/>
            <p:cNvSpPr>
              <a:spLocks noChangeArrowheads="1"/>
            </p:cNvSpPr>
            <p:nvPr/>
          </p:nvSpPr>
          <p:spPr bwMode="auto">
            <a:xfrm>
              <a:off x="4409" y="1739"/>
              <a:ext cx="63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0">
                  <a:solidFill>
                    <a:srgbClr val="000000"/>
                  </a:solidFill>
                </a:rPr>
                <a:t>1</a:t>
              </a:r>
              <a:endParaRPr lang="en-US" sz="1800" b="0">
                <a:latin typeface="Times New Roman" charset="0"/>
              </a:endParaRPr>
            </a:p>
          </p:txBody>
        </p:sp>
        <p:sp>
          <p:nvSpPr>
            <p:cNvPr id="11295" name="Freeform 23"/>
            <p:cNvSpPr>
              <a:spLocks/>
            </p:cNvSpPr>
            <p:nvPr/>
          </p:nvSpPr>
          <p:spPr bwMode="auto">
            <a:xfrm>
              <a:off x="4100" y="1357"/>
              <a:ext cx="703" cy="699"/>
            </a:xfrm>
            <a:custGeom>
              <a:avLst/>
              <a:gdLst>
                <a:gd name="T0" fmla="*/ 348 w 703"/>
                <a:gd name="T1" fmla="*/ 699 h 699"/>
                <a:gd name="T2" fmla="*/ 409 w 703"/>
                <a:gd name="T3" fmla="*/ 695 h 699"/>
                <a:gd name="T4" fmla="*/ 463 w 703"/>
                <a:gd name="T5" fmla="*/ 683 h 699"/>
                <a:gd name="T6" fmla="*/ 514 w 703"/>
                <a:gd name="T7" fmla="*/ 660 h 699"/>
                <a:gd name="T8" fmla="*/ 560 w 703"/>
                <a:gd name="T9" fmla="*/ 633 h 699"/>
                <a:gd name="T10" fmla="*/ 598 w 703"/>
                <a:gd name="T11" fmla="*/ 598 h 699"/>
                <a:gd name="T12" fmla="*/ 633 w 703"/>
                <a:gd name="T13" fmla="*/ 556 h 699"/>
                <a:gd name="T14" fmla="*/ 664 w 703"/>
                <a:gd name="T15" fmla="*/ 510 h 699"/>
                <a:gd name="T16" fmla="*/ 683 w 703"/>
                <a:gd name="T17" fmla="*/ 459 h 699"/>
                <a:gd name="T18" fmla="*/ 699 w 703"/>
                <a:gd name="T19" fmla="*/ 405 h 699"/>
                <a:gd name="T20" fmla="*/ 703 w 703"/>
                <a:gd name="T21" fmla="*/ 348 h 699"/>
                <a:gd name="T22" fmla="*/ 699 w 703"/>
                <a:gd name="T23" fmla="*/ 294 h 699"/>
                <a:gd name="T24" fmla="*/ 683 w 703"/>
                <a:gd name="T25" fmla="*/ 240 h 699"/>
                <a:gd name="T26" fmla="*/ 664 w 703"/>
                <a:gd name="T27" fmla="*/ 189 h 699"/>
                <a:gd name="T28" fmla="*/ 633 w 703"/>
                <a:gd name="T29" fmla="*/ 143 h 699"/>
                <a:gd name="T30" fmla="*/ 598 w 703"/>
                <a:gd name="T31" fmla="*/ 101 h 699"/>
                <a:gd name="T32" fmla="*/ 560 w 703"/>
                <a:gd name="T33" fmla="*/ 66 h 699"/>
                <a:gd name="T34" fmla="*/ 514 w 703"/>
                <a:gd name="T35" fmla="*/ 39 h 699"/>
                <a:gd name="T36" fmla="*/ 463 w 703"/>
                <a:gd name="T37" fmla="*/ 16 h 699"/>
                <a:gd name="T38" fmla="*/ 409 w 703"/>
                <a:gd name="T39" fmla="*/ 4 h 699"/>
                <a:gd name="T40" fmla="*/ 351 w 703"/>
                <a:gd name="T41" fmla="*/ 0 h 699"/>
                <a:gd name="T42" fmla="*/ 294 w 703"/>
                <a:gd name="T43" fmla="*/ 4 h 699"/>
                <a:gd name="T44" fmla="*/ 240 w 703"/>
                <a:gd name="T45" fmla="*/ 16 h 699"/>
                <a:gd name="T46" fmla="*/ 189 w 703"/>
                <a:gd name="T47" fmla="*/ 39 h 699"/>
                <a:gd name="T48" fmla="*/ 143 w 703"/>
                <a:gd name="T49" fmla="*/ 66 h 699"/>
                <a:gd name="T50" fmla="*/ 104 w 703"/>
                <a:gd name="T51" fmla="*/ 101 h 699"/>
                <a:gd name="T52" fmla="*/ 70 w 703"/>
                <a:gd name="T53" fmla="*/ 143 h 699"/>
                <a:gd name="T54" fmla="*/ 39 w 703"/>
                <a:gd name="T55" fmla="*/ 189 h 699"/>
                <a:gd name="T56" fmla="*/ 20 w 703"/>
                <a:gd name="T57" fmla="*/ 240 h 699"/>
                <a:gd name="T58" fmla="*/ 4 w 703"/>
                <a:gd name="T59" fmla="*/ 294 h 699"/>
                <a:gd name="T60" fmla="*/ 0 w 703"/>
                <a:gd name="T61" fmla="*/ 348 h 699"/>
                <a:gd name="T62" fmla="*/ 4 w 703"/>
                <a:gd name="T63" fmla="*/ 405 h 699"/>
                <a:gd name="T64" fmla="*/ 20 w 703"/>
                <a:gd name="T65" fmla="*/ 459 h 699"/>
                <a:gd name="T66" fmla="*/ 39 w 703"/>
                <a:gd name="T67" fmla="*/ 510 h 699"/>
                <a:gd name="T68" fmla="*/ 70 w 703"/>
                <a:gd name="T69" fmla="*/ 556 h 699"/>
                <a:gd name="T70" fmla="*/ 104 w 703"/>
                <a:gd name="T71" fmla="*/ 598 h 699"/>
                <a:gd name="T72" fmla="*/ 143 w 703"/>
                <a:gd name="T73" fmla="*/ 633 h 699"/>
                <a:gd name="T74" fmla="*/ 189 w 703"/>
                <a:gd name="T75" fmla="*/ 660 h 699"/>
                <a:gd name="T76" fmla="*/ 240 w 703"/>
                <a:gd name="T77" fmla="*/ 683 h 699"/>
                <a:gd name="T78" fmla="*/ 294 w 703"/>
                <a:gd name="T79" fmla="*/ 695 h 699"/>
                <a:gd name="T80" fmla="*/ 351 w 703"/>
                <a:gd name="T81" fmla="*/ 699 h 699"/>
                <a:gd name="T82" fmla="*/ 351 w 703"/>
                <a:gd name="T83" fmla="*/ 699 h 69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3"/>
                <a:gd name="T127" fmla="*/ 0 h 699"/>
                <a:gd name="T128" fmla="*/ 703 w 703"/>
                <a:gd name="T129" fmla="*/ 699 h 69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3" h="699">
                  <a:moveTo>
                    <a:pt x="348" y="699"/>
                  </a:moveTo>
                  <a:lnTo>
                    <a:pt x="409" y="695"/>
                  </a:lnTo>
                  <a:lnTo>
                    <a:pt x="463" y="683"/>
                  </a:lnTo>
                  <a:lnTo>
                    <a:pt x="514" y="660"/>
                  </a:lnTo>
                  <a:lnTo>
                    <a:pt x="560" y="633"/>
                  </a:lnTo>
                  <a:lnTo>
                    <a:pt x="598" y="598"/>
                  </a:lnTo>
                  <a:lnTo>
                    <a:pt x="633" y="556"/>
                  </a:lnTo>
                  <a:lnTo>
                    <a:pt x="664" y="510"/>
                  </a:lnTo>
                  <a:lnTo>
                    <a:pt x="683" y="459"/>
                  </a:lnTo>
                  <a:lnTo>
                    <a:pt x="699" y="405"/>
                  </a:lnTo>
                  <a:lnTo>
                    <a:pt x="703" y="348"/>
                  </a:lnTo>
                  <a:lnTo>
                    <a:pt x="699" y="294"/>
                  </a:lnTo>
                  <a:lnTo>
                    <a:pt x="683" y="240"/>
                  </a:lnTo>
                  <a:lnTo>
                    <a:pt x="664" y="189"/>
                  </a:lnTo>
                  <a:lnTo>
                    <a:pt x="633" y="143"/>
                  </a:lnTo>
                  <a:lnTo>
                    <a:pt x="598" y="101"/>
                  </a:lnTo>
                  <a:lnTo>
                    <a:pt x="560" y="66"/>
                  </a:lnTo>
                  <a:lnTo>
                    <a:pt x="514" y="39"/>
                  </a:lnTo>
                  <a:lnTo>
                    <a:pt x="463" y="16"/>
                  </a:lnTo>
                  <a:lnTo>
                    <a:pt x="409" y="4"/>
                  </a:lnTo>
                  <a:lnTo>
                    <a:pt x="351" y="0"/>
                  </a:lnTo>
                  <a:lnTo>
                    <a:pt x="294" y="4"/>
                  </a:lnTo>
                  <a:lnTo>
                    <a:pt x="240" y="16"/>
                  </a:lnTo>
                  <a:lnTo>
                    <a:pt x="189" y="39"/>
                  </a:lnTo>
                  <a:lnTo>
                    <a:pt x="143" y="66"/>
                  </a:lnTo>
                  <a:lnTo>
                    <a:pt x="104" y="101"/>
                  </a:lnTo>
                  <a:lnTo>
                    <a:pt x="70" y="143"/>
                  </a:lnTo>
                  <a:lnTo>
                    <a:pt x="39" y="189"/>
                  </a:lnTo>
                  <a:lnTo>
                    <a:pt x="20" y="240"/>
                  </a:lnTo>
                  <a:lnTo>
                    <a:pt x="4" y="294"/>
                  </a:lnTo>
                  <a:lnTo>
                    <a:pt x="0" y="348"/>
                  </a:lnTo>
                  <a:lnTo>
                    <a:pt x="4" y="405"/>
                  </a:lnTo>
                  <a:lnTo>
                    <a:pt x="20" y="459"/>
                  </a:lnTo>
                  <a:lnTo>
                    <a:pt x="39" y="510"/>
                  </a:lnTo>
                  <a:lnTo>
                    <a:pt x="70" y="556"/>
                  </a:lnTo>
                  <a:lnTo>
                    <a:pt x="104" y="598"/>
                  </a:lnTo>
                  <a:lnTo>
                    <a:pt x="143" y="633"/>
                  </a:lnTo>
                  <a:lnTo>
                    <a:pt x="189" y="660"/>
                  </a:lnTo>
                  <a:lnTo>
                    <a:pt x="240" y="683"/>
                  </a:lnTo>
                  <a:lnTo>
                    <a:pt x="294" y="695"/>
                  </a:lnTo>
                  <a:lnTo>
                    <a:pt x="351" y="69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96" name="Freeform 24"/>
            <p:cNvSpPr>
              <a:spLocks/>
            </p:cNvSpPr>
            <p:nvPr/>
          </p:nvSpPr>
          <p:spPr bwMode="auto">
            <a:xfrm>
              <a:off x="1495" y="1265"/>
              <a:ext cx="2609" cy="957"/>
            </a:xfrm>
            <a:custGeom>
              <a:avLst/>
              <a:gdLst>
                <a:gd name="T0" fmla="*/ 4 w 2609"/>
                <a:gd name="T1" fmla="*/ 0 h 957"/>
                <a:gd name="T2" fmla="*/ 23 w 2609"/>
                <a:gd name="T3" fmla="*/ 0 h 957"/>
                <a:gd name="T4" fmla="*/ 58 w 2609"/>
                <a:gd name="T5" fmla="*/ 7 h 957"/>
                <a:gd name="T6" fmla="*/ 100 w 2609"/>
                <a:gd name="T7" fmla="*/ 35 h 957"/>
                <a:gd name="T8" fmla="*/ 147 w 2609"/>
                <a:gd name="T9" fmla="*/ 89 h 957"/>
                <a:gd name="T10" fmla="*/ 193 w 2609"/>
                <a:gd name="T11" fmla="*/ 181 h 957"/>
                <a:gd name="T12" fmla="*/ 247 w 2609"/>
                <a:gd name="T13" fmla="*/ 270 h 957"/>
                <a:gd name="T14" fmla="*/ 305 w 2609"/>
                <a:gd name="T15" fmla="*/ 332 h 957"/>
                <a:gd name="T16" fmla="*/ 363 w 2609"/>
                <a:gd name="T17" fmla="*/ 374 h 957"/>
                <a:gd name="T18" fmla="*/ 413 w 2609"/>
                <a:gd name="T19" fmla="*/ 401 h 957"/>
                <a:gd name="T20" fmla="*/ 494 w 2609"/>
                <a:gd name="T21" fmla="*/ 420 h 957"/>
                <a:gd name="T22" fmla="*/ 644 w 2609"/>
                <a:gd name="T23" fmla="*/ 428 h 957"/>
                <a:gd name="T24" fmla="*/ 830 w 2609"/>
                <a:gd name="T25" fmla="*/ 432 h 957"/>
                <a:gd name="T26" fmla="*/ 1015 w 2609"/>
                <a:gd name="T27" fmla="*/ 447 h 957"/>
                <a:gd name="T28" fmla="*/ 1181 w 2609"/>
                <a:gd name="T29" fmla="*/ 486 h 957"/>
                <a:gd name="T30" fmla="*/ 1293 w 2609"/>
                <a:gd name="T31" fmla="*/ 567 h 957"/>
                <a:gd name="T32" fmla="*/ 1370 w 2609"/>
                <a:gd name="T33" fmla="*/ 652 h 957"/>
                <a:gd name="T34" fmla="*/ 1420 w 2609"/>
                <a:gd name="T35" fmla="*/ 741 h 957"/>
                <a:gd name="T36" fmla="*/ 1463 w 2609"/>
                <a:gd name="T37" fmla="*/ 818 h 957"/>
                <a:gd name="T38" fmla="*/ 1509 w 2609"/>
                <a:gd name="T39" fmla="*/ 879 h 957"/>
                <a:gd name="T40" fmla="*/ 1563 w 2609"/>
                <a:gd name="T41" fmla="*/ 918 h 957"/>
                <a:gd name="T42" fmla="*/ 1629 w 2609"/>
                <a:gd name="T43" fmla="*/ 941 h 957"/>
                <a:gd name="T44" fmla="*/ 1706 w 2609"/>
                <a:gd name="T45" fmla="*/ 953 h 957"/>
                <a:gd name="T46" fmla="*/ 1791 w 2609"/>
                <a:gd name="T47" fmla="*/ 957 h 957"/>
                <a:gd name="T48" fmla="*/ 1868 w 2609"/>
                <a:gd name="T49" fmla="*/ 957 h 957"/>
                <a:gd name="T50" fmla="*/ 1941 w 2609"/>
                <a:gd name="T51" fmla="*/ 957 h 957"/>
                <a:gd name="T52" fmla="*/ 2019 w 2609"/>
                <a:gd name="T53" fmla="*/ 953 h 957"/>
                <a:gd name="T54" fmla="*/ 2100 w 2609"/>
                <a:gd name="T55" fmla="*/ 937 h 957"/>
                <a:gd name="T56" fmla="*/ 2192 w 2609"/>
                <a:gd name="T57" fmla="*/ 914 h 957"/>
                <a:gd name="T58" fmla="*/ 2289 w 2609"/>
                <a:gd name="T59" fmla="*/ 879 h 957"/>
                <a:gd name="T60" fmla="*/ 2370 w 2609"/>
                <a:gd name="T61" fmla="*/ 841 h 957"/>
                <a:gd name="T62" fmla="*/ 2435 w 2609"/>
                <a:gd name="T63" fmla="*/ 802 h 957"/>
                <a:gd name="T64" fmla="*/ 2509 w 2609"/>
                <a:gd name="T65" fmla="*/ 760 h 957"/>
                <a:gd name="T66" fmla="*/ 2567 w 2609"/>
                <a:gd name="T67" fmla="*/ 721 h 957"/>
                <a:gd name="T68" fmla="*/ 2605 w 2609"/>
                <a:gd name="T69" fmla="*/ 698 h 9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09"/>
                <a:gd name="T106" fmla="*/ 0 h 957"/>
                <a:gd name="T107" fmla="*/ 2609 w 2609"/>
                <a:gd name="T108" fmla="*/ 957 h 9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09" h="957">
                  <a:moveTo>
                    <a:pt x="0" y="0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3" y="0"/>
                  </a:lnTo>
                  <a:lnTo>
                    <a:pt x="38" y="4"/>
                  </a:lnTo>
                  <a:lnTo>
                    <a:pt x="58" y="7"/>
                  </a:lnTo>
                  <a:lnTo>
                    <a:pt x="77" y="19"/>
                  </a:lnTo>
                  <a:lnTo>
                    <a:pt x="100" y="35"/>
                  </a:lnTo>
                  <a:lnTo>
                    <a:pt x="123" y="58"/>
                  </a:lnTo>
                  <a:lnTo>
                    <a:pt x="147" y="89"/>
                  </a:lnTo>
                  <a:lnTo>
                    <a:pt x="166" y="127"/>
                  </a:lnTo>
                  <a:lnTo>
                    <a:pt x="193" y="181"/>
                  </a:lnTo>
                  <a:lnTo>
                    <a:pt x="220" y="231"/>
                  </a:lnTo>
                  <a:lnTo>
                    <a:pt x="247" y="270"/>
                  </a:lnTo>
                  <a:lnTo>
                    <a:pt x="278" y="305"/>
                  </a:lnTo>
                  <a:lnTo>
                    <a:pt x="305" y="332"/>
                  </a:lnTo>
                  <a:lnTo>
                    <a:pt x="332" y="355"/>
                  </a:lnTo>
                  <a:lnTo>
                    <a:pt x="363" y="374"/>
                  </a:lnTo>
                  <a:lnTo>
                    <a:pt x="390" y="389"/>
                  </a:lnTo>
                  <a:lnTo>
                    <a:pt x="413" y="401"/>
                  </a:lnTo>
                  <a:lnTo>
                    <a:pt x="436" y="409"/>
                  </a:lnTo>
                  <a:lnTo>
                    <a:pt x="494" y="420"/>
                  </a:lnTo>
                  <a:lnTo>
                    <a:pt x="563" y="428"/>
                  </a:lnTo>
                  <a:lnTo>
                    <a:pt x="644" y="428"/>
                  </a:lnTo>
                  <a:lnTo>
                    <a:pt x="733" y="432"/>
                  </a:lnTo>
                  <a:lnTo>
                    <a:pt x="830" y="432"/>
                  </a:lnTo>
                  <a:lnTo>
                    <a:pt x="922" y="436"/>
                  </a:lnTo>
                  <a:lnTo>
                    <a:pt x="1015" y="447"/>
                  </a:lnTo>
                  <a:lnTo>
                    <a:pt x="1104" y="463"/>
                  </a:lnTo>
                  <a:lnTo>
                    <a:pt x="1181" y="486"/>
                  </a:lnTo>
                  <a:lnTo>
                    <a:pt x="1247" y="524"/>
                  </a:lnTo>
                  <a:lnTo>
                    <a:pt x="1293" y="567"/>
                  </a:lnTo>
                  <a:lnTo>
                    <a:pt x="1335" y="609"/>
                  </a:lnTo>
                  <a:lnTo>
                    <a:pt x="1370" y="652"/>
                  </a:lnTo>
                  <a:lnTo>
                    <a:pt x="1397" y="698"/>
                  </a:lnTo>
                  <a:lnTo>
                    <a:pt x="1420" y="741"/>
                  </a:lnTo>
                  <a:lnTo>
                    <a:pt x="1443" y="779"/>
                  </a:lnTo>
                  <a:lnTo>
                    <a:pt x="1463" y="818"/>
                  </a:lnTo>
                  <a:lnTo>
                    <a:pt x="1486" y="852"/>
                  </a:lnTo>
                  <a:lnTo>
                    <a:pt x="1509" y="879"/>
                  </a:lnTo>
                  <a:lnTo>
                    <a:pt x="1532" y="903"/>
                  </a:lnTo>
                  <a:lnTo>
                    <a:pt x="1563" y="918"/>
                  </a:lnTo>
                  <a:lnTo>
                    <a:pt x="1594" y="933"/>
                  </a:lnTo>
                  <a:lnTo>
                    <a:pt x="1629" y="941"/>
                  </a:lnTo>
                  <a:lnTo>
                    <a:pt x="1667" y="949"/>
                  </a:lnTo>
                  <a:lnTo>
                    <a:pt x="1706" y="953"/>
                  </a:lnTo>
                  <a:lnTo>
                    <a:pt x="1748" y="957"/>
                  </a:lnTo>
                  <a:lnTo>
                    <a:pt x="1791" y="957"/>
                  </a:lnTo>
                  <a:lnTo>
                    <a:pt x="1829" y="957"/>
                  </a:lnTo>
                  <a:lnTo>
                    <a:pt x="1868" y="957"/>
                  </a:lnTo>
                  <a:lnTo>
                    <a:pt x="1907" y="957"/>
                  </a:lnTo>
                  <a:lnTo>
                    <a:pt x="1941" y="957"/>
                  </a:lnTo>
                  <a:lnTo>
                    <a:pt x="1980" y="957"/>
                  </a:lnTo>
                  <a:lnTo>
                    <a:pt x="2019" y="953"/>
                  </a:lnTo>
                  <a:lnTo>
                    <a:pt x="2057" y="945"/>
                  </a:lnTo>
                  <a:lnTo>
                    <a:pt x="2100" y="937"/>
                  </a:lnTo>
                  <a:lnTo>
                    <a:pt x="2146" y="926"/>
                  </a:lnTo>
                  <a:lnTo>
                    <a:pt x="2192" y="914"/>
                  </a:lnTo>
                  <a:lnTo>
                    <a:pt x="2239" y="899"/>
                  </a:lnTo>
                  <a:lnTo>
                    <a:pt x="2289" y="879"/>
                  </a:lnTo>
                  <a:lnTo>
                    <a:pt x="2339" y="856"/>
                  </a:lnTo>
                  <a:lnTo>
                    <a:pt x="2370" y="841"/>
                  </a:lnTo>
                  <a:lnTo>
                    <a:pt x="2401" y="822"/>
                  </a:lnTo>
                  <a:lnTo>
                    <a:pt x="2435" y="802"/>
                  </a:lnTo>
                  <a:lnTo>
                    <a:pt x="2474" y="779"/>
                  </a:lnTo>
                  <a:lnTo>
                    <a:pt x="2509" y="760"/>
                  </a:lnTo>
                  <a:lnTo>
                    <a:pt x="2540" y="737"/>
                  </a:lnTo>
                  <a:lnTo>
                    <a:pt x="2567" y="721"/>
                  </a:lnTo>
                  <a:lnTo>
                    <a:pt x="2590" y="706"/>
                  </a:lnTo>
                  <a:lnTo>
                    <a:pt x="2605" y="698"/>
                  </a:lnTo>
                  <a:lnTo>
                    <a:pt x="2609" y="6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97" name="Freeform 25"/>
            <p:cNvSpPr>
              <a:spLocks/>
            </p:cNvSpPr>
            <p:nvPr/>
          </p:nvSpPr>
          <p:spPr bwMode="auto">
            <a:xfrm>
              <a:off x="4081" y="1921"/>
              <a:ext cx="89" cy="61"/>
            </a:xfrm>
            <a:custGeom>
              <a:avLst/>
              <a:gdLst>
                <a:gd name="T0" fmla="*/ 23 w 89"/>
                <a:gd name="T1" fmla="*/ 61 h 61"/>
                <a:gd name="T2" fmla="*/ 89 w 89"/>
                <a:gd name="T3" fmla="*/ 0 h 61"/>
                <a:gd name="T4" fmla="*/ 0 w 89"/>
                <a:gd name="T5" fmla="*/ 23 h 61"/>
                <a:gd name="T6" fmla="*/ 23 w 89"/>
                <a:gd name="T7" fmla="*/ 61 h 61"/>
                <a:gd name="T8" fmla="*/ 23 w 89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61"/>
                <a:gd name="T17" fmla="*/ 89 w 89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61">
                  <a:moveTo>
                    <a:pt x="23" y="61"/>
                  </a:moveTo>
                  <a:lnTo>
                    <a:pt x="89" y="0"/>
                  </a:lnTo>
                  <a:lnTo>
                    <a:pt x="0" y="23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98" name="Freeform 26"/>
            <p:cNvSpPr>
              <a:spLocks/>
            </p:cNvSpPr>
            <p:nvPr/>
          </p:nvSpPr>
          <p:spPr bwMode="auto">
            <a:xfrm>
              <a:off x="4123" y="1959"/>
              <a:ext cx="85" cy="70"/>
            </a:xfrm>
            <a:custGeom>
              <a:avLst/>
              <a:gdLst>
                <a:gd name="T0" fmla="*/ 24 w 85"/>
                <a:gd name="T1" fmla="*/ 66 h 70"/>
                <a:gd name="T2" fmla="*/ 85 w 85"/>
                <a:gd name="T3" fmla="*/ 0 h 70"/>
                <a:gd name="T4" fmla="*/ 0 w 85"/>
                <a:gd name="T5" fmla="*/ 27 h 70"/>
                <a:gd name="T6" fmla="*/ 27 w 85"/>
                <a:gd name="T7" fmla="*/ 70 h 70"/>
                <a:gd name="T8" fmla="*/ 27 w 85"/>
                <a:gd name="T9" fmla="*/ 70 h 70"/>
                <a:gd name="T10" fmla="*/ 24 w 85"/>
                <a:gd name="T11" fmla="*/ 66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70"/>
                <a:gd name="T20" fmla="*/ 85 w 85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70">
                  <a:moveTo>
                    <a:pt x="24" y="66"/>
                  </a:moveTo>
                  <a:lnTo>
                    <a:pt x="85" y="0"/>
                  </a:lnTo>
                  <a:lnTo>
                    <a:pt x="0" y="27"/>
                  </a:lnTo>
                  <a:lnTo>
                    <a:pt x="27" y="70"/>
                  </a:lnTo>
                  <a:lnTo>
                    <a:pt x="2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299" name="Freeform 27"/>
            <p:cNvSpPr>
              <a:spLocks/>
            </p:cNvSpPr>
            <p:nvPr/>
          </p:nvSpPr>
          <p:spPr bwMode="auto">
            <a:xfrm>
              <a:off x="1506" y="1998"/>
              <a:ext cx="2648" cy="1200"/>
            </a:xfrm>
            <a:custGeom>
              <a:avLst/>
              <a:gdLst>
                <a:gd name="T0" fmla="*/ 0 w 2648"/>
                <a:gd name="T1" fmla="*/ 1200 h 1200"/>
                <a:gd name="T2" fmla="*/ 20 w 2648"/>
                <a:gd name="T3" fmla="*/ 1200 h 1200"/>
                <a:gd name="T4" fmla="*/ 43 w 2648"/>
                <a:gd name="T5" fmla="*/ 1196 h 1200"/>
                <a:gd name="T6" fmla="*/ 74 w 2648"/>
                <a:gd name="T7" fmla="*/ 1192 h 1200"/>
                <a:gd name="T8" fmla="*/ 108 w 2648"/>
                <a:gd name="T9" fmla="*/ 1180 h 1200"/>
                <a:gd name="T10" fmla="*/ 139 w 2648"/>
                <a:gd name="T11" fmla="*/ 1161 h 1200"/>
                <a:gd name="T12" fmla="*/ 174 w 2648"/>
                <a:gd name="T13" fmla="*/ 1126 h 1200"/>
                <a:gd name="T14" fmla="*/ 213 w 2648"/>
                <a:gd name="T15" fmla="*/ 1080 h 1200"/>
                <a:gd name="T16" fmla="*/ 247 w 2648"/>
                <a:gd name="T17" fmla="*/ 1030 h 1200"/>
                <a:gd name="T18" fmla="*/ 282 w 2648"/>
                <a:gd name="T19" fmla="*/ 984 h 1200"/>
                <a:gd name="T20" fmla="*/ 321 w 2648"/>
                <a:gd name="T21" fmla="*/ 941 h 1200"/>
                <a:gd name="T22" fmla="*/ 359 w 2648"/>
                <a:gd name="T23" fmla="*/ 903 h 1200"/>
                <a:gd name="T24" fmla="*/ 390 w 2648"/>
                <a:gd name="T25" fmla="*/ 876 h 1200"/>
                <a:gd name="T26" fmla="*/ 421 w 2648"/>
                <a:gd name="T27" fmla="*/ 856 h 1200"/>
                <a:gd name="T28" fmla="*/ 464 w 2648"/>
                <a:gd name="T29" fmla="*/ 833 h 1200"/>
                <a:gd name="T30" fmla="*/ 521 w 2648"/>
                <a:gd name="T31" fmla="*/ 810 h 1200"/>
                <a:gd name="T32" fmla="*/ 603 w 2648"/>
                <a:gd name="T33" fmla="*/ 798 h 1200"/>
                <a:gd name="T34" fmla="*/ 699 w 2648"/>
                <a:gd name="T35" fmla="*/ 795 h 1200"/>
                <a:gd name="T36" fmla="*/ 780 w 2648"/>
                <a:gd name="T37" fmla="*/ 798 h 1200"/>
                <a:gd name="T38" fmla="*/ 830 w 2648"/>
                <a:gd name="T39" fmla="*/ 802 h 1200"/>
                <a:gd name="T40" fmla="*/ 842 w 2648"/>
                <a:gd name="T41" fmla="*/ 802 h 1200"/>
                <a:gd name="T42" fmla="*/ 884 w 2648"/>
                <a:gd name="T43" fmla="*/ 802 h 1200"/>
                <a:gd name="T44" fmla="*/ 950 w 2648"/>
                <a:gd name="T45" fmla="*/ 802 h 1200"/>
                <a:gd name="T46" fmla="*/ 1027 w 2648"/>
                <a:gd name="T47" fmla="*/ 798 h 1200"/>
                <a:gd name="T48" fmla="*/ 1100 w 2648"/>
                <a:gd name="T49" fmla="*/ 787 h 1200"/>
                <a:gd name="T50" fmla="*/ 1162 w 2648"/>
                <a:gd name="T51" fmla="*/ 768 h 1200"/>
                <a:gd name="T52" fmla="*/ 1209 w 2648"/>
                <a:gd name="T53" fmla="*/ 752 h 1200"/>
                <a:gd name="T54" fmla="*/ 1251 w 2648"/>
                <a:gd name="T55" fmla="*/ 733 h 1200"/>
                <a:gd name="T56" fmla="*/ 1286 w 2648"/>
                <a:gd name="T57" fmla="*/ 706 h 1200"/>
                <a:gd name="T58" fmla="*/ 1324 w 2648"/>
                <a:gd name="T59" fmla="*/ 675 h 1200"/>
                <a:gd name="T60" fmla="*/ 1382 w 2648"/>
                <a:gd name="T61" fmla="*/ 602 h 1200"/>
                <a:gd name="T62" fmla="*/ 1440 w 2648"/>
                <a:gd name="T63" fmla="*/ 524 h 1200"/>
                <a:gd name="T64" fmla="*/ 1479 w 2648"/>
                <a:gd name="T65" fmla="*/ 474 h 1200"/>
                <a:gd name="T66" fmla="*/ 1506 w 2648"/>
                <a:gd name="T67" fmla="*/ 443 h 1200"/>
                <a:gd name="T68" fmla="*/ 1529 w 2648"/>
                <a:gd name="T69" fmla="*/ 424 h 1200"/>
                <a:gd name="T70" fmla="*/ 1579 w 2648"/>
                <a:gd name="T71" fmla="*/ 389 h 1200"/>
                <a:gd name="T72" fmla="*/ 1660 w 2648"/>
                <a:gd name="T73" fmla="*/ 355 h 1200"/>
                <a:gd name="T74" fmla="*/ 1749 w 2648"/>
                <a:gd name="T75" fmla="*/ 332 h 1200"/>
                <a:gd name="T76" fmla="*/ 1826 w 2648"/>
                <a:gd name="T77" fmla="*/ 320 h 1200"/>
                <a:gd name="T78" fmla="*/ 1880 w 2648"/>
                <a:gd name="T79" fmla="*/ 316 h 1200"/>
                <a:gd name="T80" fmla="*/ 1938 w 2648"/>
                <a:gd name="T81" fmla="*/ 308 h 1200"/>
                <a:gd name="T82" fmla="*/ 2035 w 2648"/>
                <a:gd name="T83" fmla="*/ 293 h 1200"/>
                <a:gd name="T84" fmla="*/ 2135 w 2648"/>
                <a:gd name="T85" fmla="*/ 266 h 1200"/>
                <a:gd name="T86" fmla="*/ 2235 w 2648"/>
                <a:gd name="T87" fmla="*/ 231 h 1200"/>
                <a:gd name="T88" fmla="*/ 2328 w 2648"/>
                <a:gd name="T89" fmla="*/ 189 h 1200"/>
                <a:gd name="T90" fmla="*/ 2413 w 2648"/>
                <a:gd name="T91" fmla="*/ 143 h 1200"/>
                <a:gd name="T92" fmla="*/ 2490 w 2648"/>
                <a:gd name="T93" fmla="*/ 96 h 1200"/>
                <a:gd name="T94" fmla="*/ 2559 w 2648"/>
                <a:gd name="T95" fmla="*/ 54 h 1200"/>
                <a:gd name="T96" fmla="*/ 2614 w 2648"/>
                <a:gd name="T97" fmla="*/ 19 h 1200"/>
                <a:gd name="T98" fmla="*/ 2644 w 2648"/>
                <a:gd name="T99" fmla="*/ 0 h 12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48"/>
                <a:gd name="T151" fmla="*/ 0 h 1200"/>
                <a:gd name="T152" fmla="*/ 2648 w 2648"/>
                <a:gd name="T153" fmla="*/ 1200 h 12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48" h="1200">
                  <a:moveTo>
                    <a:pt x="0" y="1196"/>
                  </a:moveTo>
                  <a:lnTo>
                    <a:pt x="0" y="1200"/>
                  </a:lnTo>
                  <a:lnTo>
                    <a:pt x="8" y="1200"/>
                  </a:lnTo>
                  <a:lnTo>
                    <a:pt x="20" y="1200"/>
                  </a:lnTo>
                  <a:lnTo>
                    <a:pt x="31" y="1200"/>
                  </a:lnTo>
                  <a:lnTo>
                    <a:pt x="43" y="1196"/>
                  </a:lnTo>
                  <a:lnTo>
                    <a:pt x="58" y="1196"/>
                  </a:lnTo>
                  <a:lnTo>
                    <a:pt x="74" y="1192"/>
                  </a:lnTo>
                  <a:lnTo>
                    <a:pt x="93" y="1188"/>
                  </a:lnTo>
                  <a:lnTo>
                    <a:pt x="108" y="1180"/>
                  </a:lnTo>
                  <a:lnTo>
                    <a:pt x="120" y="1177"/>
                  </a:lnTo>
                  <a:lnTo>
                    <a:pt x="139" y="1161"/>
                  </a:lnTo>
                  <a:lnTo>
                    <a:pt x="159" y="1146"/>
                  </a:lnTo>
                  <a:lnTo>
                    <a:pt x="174" y="1126"/>
                  </a:lnTo>
                  <a:lnTo>
                    <a:pt x="193" y="1103"/>
                  </a:lnTo>
                  <a:lnTo>
                    <a:pt x="213" y="1080"/>
                  </a:lnTo>
                  <a:lnTo>
                    <a:pt x="228" y="1057"/>
                  </a:lnTo>
                  <a:lnTo>
                    <a:pt x="247" y="1030"/>
                  </a:lnTo>
                  <a:lnTo>
                    <a:pt x="263" y="1007"/>
                  </a:lnTo>
                  <a:lnTo>
                    <a:pt x="282" y="984"/>
                  </a:lnTo>
                  <a:lnTo>
                    <a:pt x="301" y="964"/>
                  </a:lnTo>
                  <a:lnTo>
                    <a:pt x="321" y="941"/>
                  </a:lnTo>
                  <a:lnTo>
                    <a:pt x="340" y="922"/>
                  </a:lnTo>
                  <a:lnTo>
                    <a:pt x="359" y="903"/>
                  </a:lnTo>
                  <a:lnTo>
                    <a:pt x="375" y="887"/>
                  </a:lnTo>
                  <a:lnTo>
                    <a:pt x="390" y="876"/>
                  </a:lnTo>
                  <a:lnTo>
                    <a:pt x="406" y="864"/>
                  </a:lnTo>
                  <a:lnTo>
                    <a:pt x="421" y="856"/>
                  </a:lnTo>
                  <a:lnTo>
                    <a:pt x="440" y="845"/>
                  </a:lnTo>
                  <a:lnTo>
                    <a:pt x="464" y="833"/>
                  </a:lnTo>
                  <a:lnTo>
                    <a:pt x="487" y="822"/>
                  </a:lnTo>
                  <a:lnTo>
                    <a:pt x="521" y="810"/>
                  </a:lnTo>
                  <a:lnTo>
                    <a:pt x="560" y="802"/>
                  </a:lnTo>
                  <a:lnTo>
                    <a:pt x="603" y="798"/>
                  </a:lnTo>
                  <a:lnTo>
                    <a:pt x="653" y="795"/>
                  </a:lnTo>
                  <a:lnTo>
                    <a:pt x="699" y="795"/>
                  </a:lnTo>
                  <a:lnTo>
                    <a:pt x="741" y="795"/>
                  </a:lnTo>
                  <a:lnTo>
                    <a:pt x="780" y="798"/>
                  </a:lnTo>
                  <a:lnTo>
                    <a:pt x="811" y="798"/>
                  </a:lnTo>
                  <a:lnTo>
                    <a:pt x="830" y="802"/>
                  </a:lnTo>
                  <a:lnTo>
                    <a:pt x="838" y="802"/>
                  </a:lnTo>
                  <a:lnTo>
                    <a:pt x="842" y="802"/>
                  </a:lnTo>
                  <a:lnTo>
                    <a:pt x="857" y="802"/>
                  </a:lnTo>
                  <a:lnTo>
                    <a:pt x="884" y="802"/>
                  </a:lnTo>
                  <a:lnTo>
                    <a:pt x="915" y="802"/>
                  </a:lnTo>
                  <a:lnTo>
                    <a:pt x="950" y="802"/>
                  </a:lnTo>
                  <a:lnTo>
                    <a:pt x="989" y="798"/>
                  </a:lnTo>
                  <a:lnTo>
                    <a:pt x="1027" y="798"/>
                  </a:lnTo>
                  <a:lnTo>
                    <a:pt x="1066" y="791"/>
                  </a:lnTo>
                  <a:lnTo>
                    <a:pt x="1100" y="787"/>
                  </a:lnTo>
                  <a:lnTo>
                    <a:pt x="1135" y="775"/>
                  </a:lnTo>
                  <a:lnTo>
                    <a:pt x="1162" y="768"/>
                  </a:lnTo>
                  <a:lnTo>
                    <a:pt x="1185" y="760"/>
                  </a:lnTo>
                  <a:lnTo>
                    <a:pt x="1209" y="752"/>
                  </a:lnTo>
                  <a:lnTo>
                    <a:pt x="1232" y="741"/>
                  </a:lnTo>
                  <a:lnTo>
                    <a:pt x="1251" y="733"/>
                  </a:lnTo>
                  <a:lnTo>
                    <a:pt x="1270" y="721"/>
                  </a:lnTo>
                  <a:lnTo>
                    <a:pt x="1286" y="706"/>
                  </a:lnTo>
                  <a:lnTo>
                    <a:pt x="1305" y="690"/>
                  </a:lnTo>
                  <a:lnTo>
                    <a:pt x="1324" y="675"/>
                  </a:lnTo>
                  <a:lnTo>
                    <a:pt x="1340" y="652"/>
                  </a:lnTo>
                  <a:lnTo>
                    <a:pt x="1382" y="602"/>
                  </a:lnTo>
                  <a:lnTo>
                    <a:pt x="1413" y="559"/>
                  </a:lnTo>
                  <a:lnTo>
                    <a:pt x="1440" y="524"/>
                  </a:lnTo>
                  <a:lnTo>
                    <a:pt x="1463" y="497"/>
                  </a:lnTo>
                  <a:lnTo>
                    <a:pt x="1479" y="474"/>
                  </a:lnTo>
                  <a:lnTo>
                    <a:pt x="1494" y="459"/>
                  </a:lnTo>
                  <a:lnTo>
                    <a:pt x="1506" y="443"/>
                  </a:lnTo>
                  <a:lnTo>
                    <a:pt x="1517" y="436"/>
                  </a:lnTo>
                  <a:lnTo>
                    <a:pt x="1529" y="424"/>
                  </a:lnTo>
                  <a:lnTo>
                    <a:pt x="1544" y="413"/>
                  </a:lnTo>
                  <a:lnTo>
                    <a:pt x="1579" y="389"/>
                  </a:lnTo>
                  <a:lnTo>
                    <a:pt x="1618" y="370"/>
                  </a:lnTo>
                  <a:lnTo>
                    <a:pt x="1660" y="355"/>
                  </a:lnTo>
                  <a:lnTo>
                    <a:pt x="1706" y="343"/>
                  </a:lnTo>
                  <a:lnTo>
                    <a:pt x="1749" y="332"/>
                  </a:lnTo>
                  <a:lnTo>
                    <a:pt x="1788" y="328"/>
                  </a:lnTo>
                  <a:lnTo>
                    <a:pt x="1826" y="320"/>
                  </a:lnTo>
                  <a:lnTo>
                    <a:pt x="1857" y="316"/>
                  </a:lnTo>
                  <a:lnTo>
                    <a:pt x="1880" y="316"/>
                  </a:lnTo>
                  <a:lnTo>
                    <a:pt x="1896" y="316"/>
                  </a:lnTo>
                  <a:lnTo>
                    <a:pt x="1938" y="308"/>
                  </a:lnTo>
                  <a:lnTo>
                    <a:pt x="1984" y="301"/>
                  </a:lnTo>
                  <a:lnTo>
                    <a:pt x="2035" y="293"/>
                  </a:lnTo>
                  <a:lnTo>
                    <a:pt x="2085" y="278"/>
                  </a:lnTo>
                  <a:lnTo>
                    <a:pt x="2135" y="266"/>
                  </a:lnTo>
                  <a:lnTo>
                    <a:pt x="2185" y="247"/>
                  </a:lnTo>
                  <a:lnTo>
                    <a:pt x="2235" y="231"/>
                  </a:lnTo>
                  <a:lnTo>
                    <a:pt x="2282" y="212"/>
                  </a:lnTo>
                  <a:lnTo>
                    <a:pt x="2328" y="189"/>
                  </a:lnTo>
                  <a:lnTo>
                    <a:pt x="2370" y="170"/>
                  </a:lnTo>
                  <a:lnTo>
                    <a:pt x="2413" y="143"/>
                  </a:lnTo>
                  <a:lnTo>
                    <a:pt x="2451" y="119"/>
                  </a:lnTo>
                  <a:lnTo>
                    <a:pt x="2490" y="96"/>
                  </a:lnTo>
                  <a:lnTo>
                    <a:pt x="2529" y="73"/>
                  </a:lnTo>
                  <a:lnTo>
                    <a:pt x="2559" y="54"/>
                  </a:lnTo>
                  <a:lnTo>
                    <a:pt x="2590" y="35"/>
                  </a:lnTo>
                  <a:lnTo>
                    <a:pt x="2614" y="19"/>
                  </a:lnTo>
                  <a:lnTo>
                    <a:pt x="2633" y="8"/>
                  </a:lnTo>
                  <a:lnTo>
                    <a:pt x="2644" y="0"/>
                  </a:lnTo>
                  <a:lnTo>
                    <a:pt x="264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300" name="Freeform 28"/>
            <p:cNvSpPr>
              <a:spLocks/>
            </p:cNvSpPr>
            <p:nvPr/>
          </p:nvSpPr>
          <p:spPr bwMode="auto">
            <a:xfrm>
              <a:off x="1503" y="1762"/>
              <a:ext cx="2570" cy="818"/>
            </a:xfrm>
            <a:custGeom>
              <a:avLst/>
              <a:gdLst>
                <a:gd name="T0" fmla="*/ 2570 w 2570"/>
                <a:gd name="T1" fmla="*/ 818 h 818"/>
                <a:gd name="T2" fmla="*/ 2547 w 2570"/>
                <a:gd name="T3" fmla="*/ 803 h 818"/>
                <a:gd name="T4" fmla="*/ 2501 w 2570"/>
                <a:gd name="T5" fmla="*/ 772 h 818"/>
                <a:gd name="T6" fmla="*/ 2447 w 2570"/>
                <a:gd name="T7" fmla="*/ 737 h 818"/>
                <a:gd name="T8" fmla="*/ 2385 w 2570"/>
                <a:gd name="T9" fmla="*/ 695 h 818"/>
                <a:gd name="T10" fmla="*/ 2300 w 2570"/>
                <a:gd name="T11" fmla="*/ 645 h 818"/>
                <a:gd name="T12" fmla="*/ 2196 w 2570"/>
                <a:gd name="T13" fmla="*/ 602 h 818"/>
                <a:gd name="T14" fmla="*/ 2088 w 2570"/>
                <a:gd name="T15" fmla="*/ 575 h 818"/>
                <a:gd name="T16" fmla="*/ 1991 w 2570"/>
                <a:gd name="T17" fmla="*/ 560 h 818"/>
                <a:gd name="T18" fmla="*/ 1926 w 2570"/>
                <a:gd name="T19" fmla="*/ 552 h 818"/>
                <a:gd name="T20" fmla="*/ 1899 w 2570"/>
                <a:gd name="T21" fmla="*/ 552 h 818"/>
                <a:gd name="T22" fmla="*/ 1841 w 2570"/>
                <a:gd name="T23" fmla="*/ 548 h 818"/>
                <a:gd name="T24" fmla="*/ 1748 w 2570"/>
                <a:gd name="T25" fmla="*/ 541 h 818"/>
                <a:gd name="T26" fmla="*/ 1648 w 2570"/>
                <a:gd name="T27" fmla="*/ 525 h 818"/>
                <a:gd name="T28" fmla="*/ 1559 w 2570"/>
                <a:gd name="T29" fmla="*/ 506 h 818"/>
                <a:gd name="T30" fmla="*/ 1501 w 2570"/>
                <a:gd name="T31" fmla="*/ 475 h 818"/>
                <a:gd name="T32" fmla="*/ 1455 w 2570"/>
                <a:gd name="T33" fmla="*/ 436 h 818"/>
                <a:gd name="T34" fmla="*/ 1416 w 2570"/>
                <a:gd name="T35" fmla="*/ 394 h 818"/>
                <a:gd name="T36" fmla="*/ 1385 w 2570"/>
                <a:gd name="T37" fmla="*/ 344 h 818"/>
                <a:gd name="T38" fmla="*/ 1354 w 2570"/>
                <a:gd name="T39" fmla="*/ 286 h 818"/>
                <a:gd name="T40" fmla="*/ 1327 w 2570"/>
                <a:gd name="T41" fmla="*/ 236 h 818"/>
                <a:gd name="T42" fmla="*/ 1300 w 2570"/>
                <a:gd name="T43" fmla="*/ 193 h 818"/>
                <a:gd name="T44" fmla="*/ 1269 w 2570"/>
                <a:gd name="T45" fmla="*/ 151 h 818"/>
                <a:gd name="T46" fmla="*/ 1235 w 2570"/>
                <a:gd name="T47" fmla="*/ 108 h 818"/>
                <a:gd name="T48" fmla="*/ 1192 w 2570"/>
                <a:gd name="T49" fmla="*/ 74 h 818"/>
                <a:gd name="T50" fmla="*/ 1150 w 2570"/>
                <a:gd name="T51" fmla="*/ 47 h 818"/>
                <a:gd name="T52" fmla="*/ 1100 w 2570"/>
                <a:gd name="T53" fmla="*/ 27 h 818"/>
                <a:gd name="T54" fmla="*/ 1038 w 2570"/>
                <a:gd name="T55" fmla="*/ 12 h 818"/>
                <a:gd name="T56" fmla="*/ 953 w 2570"/>
                <a:gd name="T57" fmla="*/ 4 h 818"/>
                <a:gd name="T58" fmla="*/ 833 w 2570"/>
                <a:gd name="T59" fmla="*/ 0 h 818"/>
                <a:gd name="T60" fmla="*/ 698 w 2570"/>
                <a:gd name="T61" fmla="*/ 8 h 818"/>
                <a:gd name="T62" fmla="*/ 606 w 2570"/>
                <a:gd name="T63" fmla="*/ 24 h 818"/>
                <a:gd name="T64" fmla="*/ 536 w 2570"/>
                <a:gd name="T65" fmla="*/ 47 h 818"/>
                <a:gd name="T66" fmla="*/ 486 w 2570"/>
                <a:gd name="T67" fmla="*/ 78 h 818"/>
                <a:gd name="T68" fmla="*/ 443 w 2570"/>
                <a:gd name="T69" fmla="*/ 112 h 818"/>
                <a:gd name="T70" fmla="*/ 405 w 2570"/>
                <a:gd name="T71" fmla="*/ 147 h 818"/>
                <a:gd name="T72" fmla="*/ 366 w 2570"/>
                <a:gd name="T73" fmla="*/ 193 h 818"/>
                <a:gd name="T74" fmla="*/ 320 w 2570"/>
                <a:gd name="T75" fmla="*/ 244 h 818"/>
                <a:gd name="T76" fmla="*/ 274 w 2570"/>
                <a:gd name="T77" fmla="*/ 298 h 818"/>
                <a:gd name="T78" fmla="*/ 227 w 2570"/>
                <a:gd name="T79" fmla="*/ 344 h 818"/>
                <a:gd name="T80" fmla="*/ 173 w 2570"/>
                <a:gd name="T81" fmla="*/ 390 h 818"/>
                <a:gd name="T82" fmla="*/ 111 w 2570"/>
                <a:gd name="T83" fmla="*/ 433 h 818"/>
                <a:gd name="T84" fmla="*/ 61 w 2570"/>
                <a:gd name="T85" fmla="*/ 456 h 818"/>
                <a:gd name="T86" fmla="*/ 23 w 2570"/>
                <a:gd name="T87" fmla="*/ 471 h 818"/>
                <a:gd name="T88" fmla="*/ 3 w 2570"/>
                <a:gd name="T89" fmla="*/ 479 h 81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570"/>
                <a:gd name="T136" fmla="*/ 0 h 818"/>
                <a:gd name="T137" fmla="*/ 2570 w 2570"/>
                <a:gd name="T138" fmla="*/ 818 h 81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570" h="818">
                  <a:moveTo>
                    <a:pt x="2570" y="818"/>
                  </a:moveTo>
                  <a:lnTo>
                    <a:pt x="2570" y="818"/>
                  </a:lnTo>
                  <a:lnTo>
                    <a:pt x="2562" y="815"/>
                  </a:lnTo>
                  <a:lnTo>
                    <a:pt x="2547" y="803"/>
                  </a:lnTo>
                  <a:lnTo>
                    <a:pt x="2528" y="791"/>
                  </a:lnTo>
                  <a:lnTo>
                    <a:pt x="2501" y="772"/>
                  </a:lnTo>
                  <a:lnTo>
                    <a:pt x="2474" y="757"/>
                  </a:lnTo>
                  <a:lnTo>
                    <a:pt x="2447" y="737"/>
                  </a:lnTo>
                  <a:lnTo>
                    <a:pt x="2416" y="714"/>
                  </a:lnTo>
                  <a:lnTo>
                    <a:pt x="2385" y="695"/>
                  </a:lnTo>
                  <a:lnTo>
                    <a:pt x="2350" y="676"/>
                  </a:lnTo>
                  <a:lnTo>
                    <a:pt x="2300" y="645"/>
                  </a:lnTo>
                  <a:lnTo>
                    <a:pt x="2250" y="622"/>
                  </a:lnTo>
                  <a:lnTo>
                    <a:pt x="2196" y="602"/>
                  </a:lnTo>
                  <a:lnTo>
                    <a:pt x="2138" y="587"/>
                  </a:lnTo>
                  <a:lnTo>
                    <a:pt x="2088" y="575"/>
                  </a:lnTo>
                  <a:lnTo>
                    <a:pt x="2038" y="568"/>
                  </a:lnTo>
                  <a:lnTo>
                    <a:pt x="1991" y="560"/>
                  </a:lnTo>
                  <a:lnTo>
                    <a:pt x="1953" y="556"/>
                  </a:lnTo>
                  <a:lnTo>
                    <a:pt x="1926" y="552"/>
                  </a:lnTo>
                  <a:lnTo>
                    <a:pt x="1906" y="552"/>
                  </a:lnTo>
                  <a:lnTo>
                    <a:pt x="1899" y="552"/>
                  </a:lnTo>
                  <a:lnTo>
                    <a:pt x="1875" y="552"/>
                  </a:lnTo>
                  <a:lnTo>
                    <a:pt x="1841" y="548"/>
                  </a:lnTo>
                  <a:lnTo>
                    <a:pt x="1798" y="544"/>
                  </a:lnTo>
                  <a:lnTo>
                    <a:pt x="1748" y="541"/>
                  </a:lnTo>
                  <a:lnTo>
                    <a:pt x="1698" y="533"/>
                  </a:lnTo>
                  <a:lnTo>
                    <a:pt x="1648" y="525"/>
                  </a:lnTo>
                  <a:lnTo>
                    <a:pt x="1601" y="517"/>
                  </a:lnTo>
                  <a:lnTo>
                    <a:pt x="1559" y="506"/>
                  </a:lnTo>
                  <a:lnTo>
                    <a:pt x="1524" y="490"/>
                  </a:lnTo>
                  <a:lnTo>
                    <a:pt x="1501" y="475"/>
                  </a:lnTo>
                  <a:lnTo>
                    <a:pt x="1474" y="460"/>
                  </a:lnTo>
                  <a:lnTo>
                    <a:pt x="1455" y="436"/>
                  </a:lnTo>
                  <a:lnTo>
                    <a:pt x="1435" y="417"/>
                  </a:lnTo>
                  <a:lnTo>
                    <a:pt x="1416" y="394"/>
                  </a:lnTo>
                  <a:lnTo>
                    <a:pt x="1401" y="367"/>
                  </a:lnTo>
                  <a:lnTo>
                    <a:pt x="1385" y="344"/>
                  </a:lnTo>
                  <a:lnTo>
                    <a:pt x="1370" y="313"/>
                  </a:lnTo>
                  <a:lnTo>
                    <a:pt x="1354" y="286"/>
                  </a:lnTo>
                  <a:lnTo>
                    <a:pt x="1339" y="255"/>
                  </a:lnTo>
                  <a:lnTo>
                    <a:pt x="1327" y="236"/>
                  </a:lnTo>
                  <a:lnTo>
                    <a:pt x="1316" y="217"/>
                  </a:lnTo>
                  <a:lnTo>
                    <a:pt x="1300" y="193"/>
                  </a:lnTo>
                  <a:lnTo>
                    <a:pt x="1285" y="174"/>
                  </a:lnTo>
                  <a:lnTo>
                    <a:pt x="1269" y="151"/>
                  </a:lnTo>
                  <a:lnTo>
                    <a:pt x="1250" y="132"/>
                  </a:lnTo>
                  <a:lnTo>
                    <a:pt x="1235" y="108"/>
                  </a:lnTo>
                  <a:lnTo>
                    <a:pt x="1212" y="89"/>
                  </a:lnTo>
                  <a:lnTo>
                    <a:pt x="1192" y="74"/>
                  </a:lnTo>
                  <a:lnTo>
                    <a:pt x="1173" y="62"/>
                  </a:lnTo>
                  <a:lnTo>
                    <a:pt x="1150" y="47"/>
                  </a:lnTo>
                  <a:lnTo>
                    <a:pt x="1127" y="39"/>
                  </a:lnTo>
                  <a:lnTo>
                    <a:pt x="1100" y="27"/>
                  </a:lnTo>
                  <a:lnTo>
                    <a:pt x="1073" y="20"/>
                  </a:lnTo>
                  <a:lnTo>
                    <a:pt x="1038" y="12"/>
                  </a:lnTo>
                  <a:lnTo>
                    <a:pt x="999" y="8"/>
                  </a:lnTo>
                  <a:lnTo>
                    <a:pt x="953" y="4"/>
                  </a:lnTo>
                  <a:lnTo>
                    <a:pt x="895" y="0"/>
                  </a:lnTo>
                  <a:lnTo>
                    <a:pt x="833" y="0"/>
                  </a:lnTo>
                  <a:lnTo>
                    <a:pt x="756" y="4"/>
                  </a:lnTo>
                  <a:lnTo>
                    <a:pt x="698" y="8"/>
                  </a:lnTo>
                  <a:lnTo>
                    <a:pt x="648" y="12"/>
                  </a:lnTo>
                  <a:lnTo>
                    <a:pt x="606" y="24"/>
                  </a:lnTo>
                  <a:lnTo>
                    <a:pt x="567" y="35"/>
                  </a:lnTo>
                  <a:lnTo>
                    <a:pt x="536" y="47"/>
                  </a:lnTo>
                  <a:lnTo>
                    <a:pt x="509" y="62"/>
                  </a:lnTo>
                  <a:lnTo>
                    <a:pt x="486" y="78"/>
                  </a:lnTo>
                  <a:lnTo>
                    <a:pt x="463" y="97"/>
                  </a:lnTo>
                  <a:lnTo>
                    <a:pt x="443" y="112"/>
                  </a:lnTo>
                  <a:lnTo>
                    <a:pt x="424" y="132"/>
                  </a:lnTo>
                  <a:lnTo>
                    <a:pt x="405" y="147"/>
                  </a:lnTo>
                  <a:lnTo>
                    <a:pt x="386" y="170"/>
                  </a:lnTo>
                  <a:lnTo>
                    <a:pt x="366" y="193"/>
                  </a:lnTo>
                  <a:lnTo>
                    <a:pt x="343" y="220"/>
                  </a:lnTo>
                  <a:lnTo>
                    <a:pt x="320" y="244"/>
                  </a:lnTo>
                  <a:lnTo>
                    <a:pt x="297" y="271"/>
                  </a:lnTo>
                  <a:lnTo>
                    <a:pt x="274" y="298"/>
                  </a:lnTo>
                  <a:lnTo>
                    <a:pt x="250" y="321"/>
                  </a:lnTo>
                  <a:lnTo>
                    <a:pt x="227" y="344"/>
                  </a:lnTo>
                  <a:lnTo>
                    <a:pt x="208" y="363"/>
                  </a:lnTo>
                  <a:lnTo>
                    <a:pt x="173" y="390"/>
                  </a:lnTo>
                  <a:lnTo>
                    <a:pt x="142" y="413"/>
                  </a:lnTo>
                  <a:lnTo>
                    <a:pt x="111" y="433"/>
                  </a:lnTo>
                  <a:lnTo>
                    <a:pt x="84" y="444"/>
                  </a:lnTo>
                  <a:lnTo>
                    <a:pt x="61" y="456"/>
                  </a:lnTo>
                  <a:lnTo>
                    <a:pt x="42" y="467"/>
                  </a:lnTo>
                  <a:lnTo>
                    <a:pt x="23" y="471"/>
                  </a:lnTo>
                  <a:lnTo>
                    <a:pt x="11" y="475"/>
                  </a:lnTo>
                  <a:lnTo>
                    <a:pt x="3" y="479"/>
                  </a:lnTo>
                  <a:lnTo>
                    <a:pt x="0" y="47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  <p:sp>
          <p:nvSpPr>
            <p:cNvPr id="11301" name="Freeform 29"/>
            <p:cNvSpPr>
              <a:spLocks/>
            </p:cNvSpPr>
            <p:nvPr/>
          </p:nvSpPr>
          <p:spPr bwMode="auto">
            <a:xfrm>
              <a:off x="4054" y="2561"/>
              <a:ext cx="81" cy="73"/>
            </a:xfrm>
            <a:custGeom>
              <a:avLst/>
              <a:gdLst>
                <a:gd name="T0" fmla="*/ 0 w 81"/>
                <a:gd name="T1" fmla="*/ 35 h 73"/>
                <a:gd name="T2" fmla="*/ 81 w 81"/>
                <a:gd name="T3" fmla="*/ 73 h 73"/>
                <a:gd name="T4" fmla="*/ 31 w 81"/>
                <a:gd name="T5" fmla="*/ 0 h 73"/>
                <a:gd name="T6" fmla="*/ 0 w 81"/>
                <a:gd name="T7" fmla="*/ 39 h 73"/>
                <a:gd name="T8" fmla="*/ 0 w 81"/>
                <a:gd name="T9" fmla="*/ 39 h 73"/>
                <a:gd name="T10" fmla="*/ 0 w 81"/>
                <a:gd name="T11" fmla="*/ 35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73"/>
                <a:gd name="T20" fmla="*/ 81 w 81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73">
                  <a:moveTo>
                    <a:pt x="0" y="35"/>
                  </a:moveTo>
                  <a:lnTo>
                    <a:pt x="81" y="73"/>
                  </a:lnTo>
                  <a:lnTo>
                    <a:pt x="31" y="0"/>
                  </a:lnTo>
                  <a:lnTo>
                    <a:pt x="0" y="39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200"/>
            </a:p>
          </p:txBody>
        </p:sp>
      </p:grpSp>
      <p:sp>
        <p:nvSpPr>
          <p:cNvPr id="11269" name="Text Box 32"/>
          <p:cNvSpPr txBox="1">
            <a:spLocks noChangeArrowheads="1"/>
          </p:cNvSpPr>
          <p:nvPr/>
        </p:nvSpPr>
        <p:spPr bwMode="auto">
          <a:xfrm>
            <a:off x="4165600" y="2428875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/>
              <a:t>10Mbps</a:t>
            </a:r>
          </a:p>
        </p:txBody>
      </p:sp>
      <p:sp>
        <p:nvSpPr>
          <p:cNvPr id="11270" name="Text Box 33"/>
          <p:cNvSpPr txBox="1">
            <a:spLocks noChangeArrowheads="1"/>
          </p:cNvSpPr>
          <p:nvPr/>
        </p:nvSpPr>
        <p:spPr bwMode="auto">
          <a:xfrm>
            <a:off x="5268913" y="2625725"/>
            <a:ext cx="671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/>
              <a:t>4Mbps</a:t>
            </a:r>
          </a:p>
        </p:txBody>
      </p:sp>
      <p:sp>
        <p:nvSpPr>
          <p:cNvPr id="11271" name="Text Box 34"/>
          <p:cNvSpPr txBox="1">
            <a:spLocks noChangeArrowheads="1"/>
          </p:cNvSpPr>
          <p:nvPr/>
        </p:nvSpPr>
        <p:spPr bwMode="auto">
          <a:xfrm>
            <a:off x="3952875" y="3933825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/>
              <a:t>10Mbps</a:t>
            </a:r>
          </a:p>
        </p:txBody>
      </p:sp>
      <p:sp>
        <p:nvSpPr>
          <p:cNvPr id="11272" name="Text Box 35"/>
          <p:cNvSpPr txBox="1">
            <a:spLocks noChangeArrowheads="1"/>
          </p:cNvSpPr>
          <p:nvPr/>
        </p:nvSpPr>
        <p:spPr bwMode="auto">
          <a:xfrm>
            <a:off x="5105400" y="3571875"/>
            <a:ext cx="671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/>
              <a:t>6Mbps</a:t>
            </a:r>
          </a:p>
        </p:txBody>
      </p:sp>
      <p:sp>
        <p:nvSpPr>
          <p:cNvPr id="11273" name="Text Box 36"/>
          <p:cNvSpPr txBox="1">
            <a:spLocks noChangeArrowheads="1"/>
          </p:cNvSpPr>
          <p:nvPr/>
        </p:nvSpPr>
        <p:spPr bwMode="auto">
          <a:xfrm>
            <a:off x="2590800" y="1743075"/>
            <a:ext cx="84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/>
              <a:t>100Mbps</a:t>
            </a:r>
          </a:p>
        </p:txBody>
      </p:sp>
      <p:sp>
        <p:nvSpPr>
          <p:cNvPr id="11274" name="Text Box 37"/>
          <p:cNvSpPr txBox="1">
            <a:spLocks noChangeArrowheads="1"/>
          </p:cNvSpPr>
          <p:nvPr/>
        </p:nvSpPr>
        <p:spPr bwMode="auto">
          <a:xfrm>
            <a:off x="2667000" y="3038475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/>
              <a:t>10Mbps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8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Bandwidth Allocation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/>
          <p:cNvSpPr>
            <a:spLocks/>
          </p:cNvSpPr>
          <p:nvPr/>
        </p:nvSpPr>
        <p:spPr bwMode="auto">
          <a:xfrm>
            <a:off x="869950" y="3382963"/>
            <a:ext cx="922338" cy="928687"/>
          </a:xfrm>
          <a:custGeom>
            <a:avLst/>
            <a:gdLst>
              <a:gd name="T0" fmla="*/ 439738 w 581"/>
              <a:gd name="T1" fmla="*/ 922337 h 585"/>
              <a:gd name="T2" fmla="*/ 522288 w 581"/>
              <a:gd name="T3" fmla="*/ 922337 h 585"/>
              <a:gd name="T4" fmla="*/ 592138 w 581"/>
              <a:gd name="T5" fmla="*/ 909637 h 585"/>
              <a:gd name="T6" fmla="*/ 661988 w 581"/>
              <a:gd name="T7" fmla="*/ 884237 h 585"/>
              <a:gd name="T8" fmla="*/ 719138 w 581"/>
              <a:gd name="T9" fmla="*/ 846137 h 585"/>
              <a:gd name="T10" fmla="*/ 776288 w 581"/>
              <a:gd name="T11" fmla="*/ 801687 h 585"/>
              <a:gd name="T12" fmla="*/ 827088 w 581"/>
              <a:gd name="T13" fmla="*/ 750887 h 585"/>
              <a:gd name="T14" fmla="*/ 865188 w 581"/>
              <a:gd name="T15" fmla="*/ 693737 h 585"/>
              <a:gd name="T16" fmla="*/ 896938 w 581"/>
              <a:gd name="T17" fmla="*/ 630237 h 585"/>
              <a:gd name="T18" fmla="*/ 915988 w 581"/>
              <a:gd name="T19" fmla="*/ 560387 h 585"/>
              <a:gd name="T20" fmla="*/ 922338 w 581"/>
              <a:gd name="T21" fmla="*/ 484187 h 585"/>
              <a:gd name="T22" fmla="*/ 922338 w 581"/>
              <a:gd name="T23" fmla="*/ 407987 h 585"/>
              <a:gd name="T24" fmla="*/ 909638 w 581"/>
              <a:gd name="T25" fmla="*/ 338137 h 585"/>
              <a:gd name="T26" fmla="*/ 884238 w 581"/>
              <a:gd name="T27" fmla="*/ 268287 h 585"/>
              <a:gd name="T28" fmla="*/ 846138 w 581"/>
              <a:gd name="T29" fmla="*/ 209550 h 585"/>
              <a:gd name="T30" fmla="*/ 801688 w 581"/>
              <a:gd name="T31" fmla="*/ 152400 h 585"/>
              <a:gd name="T32" fmla="*/ 750888 w 581"/>
              <a:gd name="T33" fmla="*/ 101600 h 585"/>
              <a:gd name="T34" fmla="*/ 693738 w 581"/>
              <a:gd name="T35" fmla="*/ 63500 h 585"/>
              <a:gd name="T36" fmla="*/ 623888 w 581"/>
              <a:gd name="T37" fmla="*/ 31750 h 585"/>
              <a:gd name="T38" fmla="*/ 554038 w 581"/>
              <a:gd name="T39" fmla="*/ 12700 h 585"/>
              <a:gd name="T40" fmla="*/ 484188 w 581"/>
              <a:gd name="T41" fmla="*/ 0 h 585"/>
              <a:gd name="T42" fmla="*/ 407988 w 581"/>
              <a:gd name="T43" fmla="*/ 6350 h 585"/>
              <a:gd name="T44" fmla="*/ 336550 w 581"/>
              <a:gd name="T45" fmla="*/ 19050 h 585"/>
              <a:gd name="T46" fmla="*/ 266700 w 581"/>
              <a:gd name="T47" fmla="*/ 44450 h 585"/>
              <a:gd name="T48" fmla="*/ 203200 w 581"/>
              <a:gd name="T49" fmla="*/ 82550 h 585"/>
              <a:gd name="T50" fmla="*/ 146050 w 581"/>
              <a:gd name="T51" fmla="*/ 127000 h 585"/>
              <a:gd name="T52" fmla="*/ 101600 w 581"/>
              <a:gd name="T53" fmla="*/ 177800 h 585"/>
              <a:gd name="T54" fmla="*/ 63500 w 581"/>
              <a:gd name="T55" fmla="*/ 234950 h 585"/>
              <a:gd name="T56" fmla="*/ 31750 w 581"/>
              <a:gd name="T57" fmla="*/ 300037 h 585"/>
              <a:gd name="T58" fmla="*/ 12700 w 581"/>
              <a:gd name="T59" fmla="*/ 369887 h 585"/>
              <a:gd name="T60" fmla="*/ 0 w 581"/>
              <a:gd name="T61" fmla="*/ 446087 h 585"/>
              <a:gd name="T62" fmla="*/ 6350 w 581"/>
              <a:gd name="T63" fmla="*/ 522287 h 585"/>
              <a:gd name="T64" fmla="*/ 19050 w 581"/>
              <a:gd name="T65" fmla="*/ 592137 h 585"/>
              <a:gd name="T66" fmla="*/ 44450 w 581"/>
              <a:gd name="T67" fmla="*/ 661987 h 585"/>
              <a:gd name="T68" fmla="*/ 76200 w 581"/>
              <a:gd name="T69" fmla="*/ 725487 h 585"/>
              <a:gd name="T70" fmla="*/ 120650 w 581"/>
              <a:gd name="T71" fmla="*/ 776287 h 585"/>
              <a:gd name="T72" fmla="*/ 177800 w 581"/>
              <a:gd name="T73" fmla="*/ 827087 h 585"/>
              <a:gd name="T74" fmla="*/ 234950 w 581"/>
              <a:gd name="T75" fmla="*/ 865187 h 585"/>
              <a:gd name="T76" fmla="*/ 298450 w 581"/>
              <a:gd name="T77" fmla="*/ 896937 h 585"/>
              <a:gd name="T78" fmla="*/ 369888 w 581"/>
              <a:gd name="T79" fmla="*/ 915987 h 585"/>
              <a:gd name="T80" fmla="*/ 446088 w 581"/>
              <a:gd name="T81" fmla="*/ 928687 h 585"/>
              <a:gd name="T82" fmla="*/ 446088 w 581"/>
              <a:gd name="T83" fmla="*/ 928687 h 5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81"/>
              <a:gd name="T127" fmla="*/ 0 h 585"/>
              <a:gd name="T128" fmla="*/ 581 w 581"/>
              <a:gd name="T129" fmla="*/ 585 h 5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81" h="585">
                <a:moveTo>
                  <a:pt x="277" y="581"/>
                </a:moveTo>
                <a:lnTo>
                  <a:pt x="329" y="581"/>
                </a:lnTo>
                <a:lnTo>
                  <a:pt x="373" y="573"/>
                </a:lnTo>
                <a:lnTo>
                  <a:pt x="417" y="557"/>
                </a:lnTo>
                <a:lnTo>
                  <a:pt x="453" y="533"/>
                </a:lnTo>
                <a:lnTo>
                  <a:pt x="489" y="505"/>
                </a:lnTo>
                <a:lnTo>
                  <a:pt x="521" y="473"/>
                </a:lnTo>
                <a:lnTo>
                  <a:pt x="545" y="437"/>
                </a:lnTo>
                <a:lnTo>
                  <a:pt x="565" y="397"/>
                </a:lnTo>
                <a:lnTo>
                  <a:pt x="577" y="353"/>
                </a:lnTo>
                <a:lnTo>
                  <a:pt x="581" y="305"/>
                </a:lnTo>
                <a:lnTo>
                  <a:pt x="581" y="257"/>
                </a:lnTo>
                <a:lnTo>
                  <a:pt x="573" y="213"/>
                </a:lnTo>
                <a:lnTo>
                  <a:pt x="557" y="169"/>
                </a:lnTo>
                <a:lnTo>
                  <a:pt x="533" y="132"/>
                </a:lnTo>
                <a:lnTo>
                  <a:pt x="505" y="96"/>
                </a:lnTo>
                <a:lnTo>
                  <a:pt x="473" y="64"/>
                </a:lnTo>
                <a:lnTo>
                  <a:pt x="437" y="40"/>
                </a:lnTo>
                <a:lnTo>
                  <a:pt x="393" y="20"/>
                </a:lnTo>
                <a:lnTo>
                  <a:pt x="349" y="8"/>
                </a:lnTo>
                <a:lnTo>
                  <a:pt x="305" y="0"/>
                </a:lnTo>
                <a:lnTo>
                  <a:pt x="257" y="4"/>
                </a:lnTo>
                <a:lnTo>
                  <a:pt x="212" y="12"/>
                </a:lnTo>
                <a:lnTo>
                  <a:pt x="168" y="28"/>
                </a:lnTo>
                <a:lnTo>
                  <a:pt x="128" y="52"/>
                </a:lnTo>
                <a:lnTo>
                  <a:pt x="92" y="80"/>
                </a:lnTo>
                <a:lnTo>
                  <a:pt x="64" y="112"/>
                </a:lnTo>
                <a:lnTo>
                  <a:pt x="40" y="148"/>
                </a:lnTo>
                <a:lnTo>
                  <a:pt x="20" y="189"/>
                </a:lnTo>
                <a:lnTo>
                  <a:pt x="8" y="233"/>
                </a:lnTo>
                <a:lnTo>
                  <a:pt x="0" y="281"/>
                </a:lnTo>
                <a:lnTo>
                  <a:pt x="4" y="329"/>
                </a:lnTo>
                <a:lnTo>
                  <a:pt x="12" y="373"/>
                </a:lnTo>
                <a:lnTo>
                  <a:pt x="28" y="417"/>
                </a:lnTo>
                <a:lnTo>
                  <a:pt x="48" y="457"/>
                </a:lnTo>
                <a:lnTo>
                  <a:pt x="76" y="489"/>
                </a:lnTo>
                <a:lnTo>
                  <a:pt x="112" y="521"/>
                </a:lnTo>
                <a:lnTo>
                  <a:pt x="148" y="545"/>
                </a:lnTo>
                <a:lnTo>
                  <a:pt x="188" y="565"/>
                </a:lnTo>
                <a:lnTo>
                  <a:pt x="233" y="577"/>
                </a:lnTo>
                <a:lnTo>
                  <a:pt x="281" y="585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038600" y="2898775"/>
            <a:ext cx="381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 lvl="1">
              <a:lnSpc>
                <a:spcPct val="90000"/>
              </a:lnSpc>
              <a:buFont typeface="ZapfDingbat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Buffer intended to absorb bursts when input rate &gt; output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But if sending rate is persistently &gt; drain rate, queue builds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Dropped packets represent wasted work; </a:t>
            </a:r>
            <a:r>
              <a:rPr lang="en-US" sz="2000" dirty="0" err="1">
                <a:latin typeface="Arial" charset="0"/>
              </a:rPr>
              <a:t>goodput</a:t>
            </a:r>
            <a:r>
              <a:rPr lang="en-US" sz="2000" dirty="0">
                <a:latin typeface="Arial" charset="0"/>
              </a:rPr>
              <a:t> &lt; throughput</a:t>
            </a:r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3663950" y="2532063"/>
            <a:ext cx="1081088" cy="635000"/>
          </a:xfrm>
          <a:custGeom>
            <a:avLst/>
            <a:gdLst>
              <a:gd name="T0" fmla="*/ 0 w 681"/>
              <a:gd name="T1" fmla="*/ 0 h 400"/>
              <a:gd name="T2" fmla="*/ 1081088 w 681"/>
              <a:gd name="T3" fmla="*/ 0 h 400"/>
              <a:gd name="T4" fmla="*/ 1081088 w 681"/>
              <a:gd name="T5" fmla="*/ 635000 h 400"/>
              <a:gd name="T6" fmla="*/ 0 w 681"/>
              <a:gd name="T7" fmla="*/ 635000 h 400"/>
              <a:gd name="T8" fmla="*/ 0 w 681"/>
              <a:gd name="T9" fmla="*/ 0 h 400"/>
              <a:gd name="T10" fmla="*/ 0 w 681"/>
              <a:gd name="T11" fmla="*/ 0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1"/>
              <a:gd name="T19" fmla="*/ 0 h 400"/>
              <a:gd name="T20" fmla="*/ 681 w 681"/>
              <a:gd name="T21" fmla="*/ 400 h 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1" h="400">
                <a:moveTo>
                  <a:pt x="0" y="0"/>
                </a:moveTo>
                <a:lnTo>
                  <a:pt x="681" y="0"/>
                </a:lnTo>
                <a:lnTo>
                  <a:pt x="681" y="400"/>
                </a:lnTo>
                <a:lnTo>
                  <a:pt x="0" y="4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Freeform 6"/>
          <p:cNvSpPr>
            <a:spLocks/>
          </p:cNvSpPr>
          <p:nvPr/>
        </p:nvSpPr>
        <p:spPr bwMode="auto">
          <a:xfrm>
            <a:off x="3511550" y="2589213"/>
            <a:ext cx="152400" cy="88900"/>
          </a:xfrm>
          <a:custGeom>
            <a:avLst/>
            <a:gdLst>
              <a:gd name="T0" fmla="*/ 0 w 96"/>
              <a:gd name="T1" fmla="*/ 76200 h 56"/>
              <a:gd name="T2" fmla="*/ 152400 w 96"/>
              <a:gd name="T3" fmla="*/ 88900 h 56"/>
              <a:gd name="T4" fmla="*/ 31750 w 96"/>
              <a:gd name="T5" fmla="*/ 0 h 56"/>
              <a:gd name="T6" fmla="*/ 6350 w 96"/>
              <a:gd name="T7" fmla="*/ 76200 h 56"/>
              <a:gd name="T8" fmla="*/ 6350 w 96"/>
              <a:gd name="T9" fmla="*/ 76200 h 56"/>
              <a:gd name="T10" fmla="*/ 0 w 96"/>
              <a:gd name="T11" fmla="*/ 76200 h 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56"/>
              <a:gd name="T20" fmla="*/ 96 w 96"/>
              <a:gd name="T21" fmla="*/ 56 h 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56">
                <a:moveTo>
                  <a:pt x="0" y="48"/>
                </a:moveTo>
                <a:lnTo>
                  <a:pt x="96" y="56"/>
                </a:lnTo>
                <a:lnTo>
                  <a:pt x="20" y="0"/>
                </a:lnTo>
                <a:lnTo>
                  <a:pt x="4" y="48"/>
                </a:lnTo>
                <a:lnTo>
                  <a:pt x="0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785938" y="2035175"/>
            <a:ext cx="1789112" cy="611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3511550" y="3078163"/>
            <a:ext cx="152400" cy="88900"/>
          </a:xfrm>
          <a:custGeom>
            <a:avLst/>
            <a:gdLst>
              <a:gd name="T0" fmla="*/ 25400 w 96"/>
              <a:gd name="T1" fmla="*/ 82550 h 56"/>
              <a:gd name="T2" fmla="*/ 152400 w 96"/>
              <a:gd name="T3" fmla="*/ 0 h 56"/>
              <a:gd name="T4" fmla="*/ 0 w 96"/>
              <a:gd name="T5" fmla="*/ 12700 h 56"/>
              <a:gd name="T6" fmla="*/ 25400 w 96"/>
              <a:gd name="T7" fmla="*/ 88900 h 56"/>
              <a:gd name="T8" fmla="*/ 25400 w 96"/>
              <a:gd name="T9" fmla="*/ 88900 h 56"/>
              <a:gd name="T10" fmla="*/ 25400 w 96"/>
              <a:gd name="T11" fmla="*/ 82550 h 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56"/>
              <a:gd name="T20" fmla="*/ 96 w 96"/>
              <a:gd name="T21" fmla="*/ 56 h 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56">
                <a:moveTo>
                  <a:pt x="16" y="52"/>
                </a:moveTo>
                <a:lnTo>
                  <a:pt x="96" y="0"/>
                </a:lnTo>
                <a:lnTo>
                  <a:pt x="0" y="8"/>
                </a:lnTo>
                <a:lnTo>
                  <a:pt x="16" y="56"/>
                </a:lnTo>
                <a:lnTo>
                  <a:pt x="16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1779588" y="3109913"/>
            <a:ext cx="1795462" cy="617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Freeform 10"/>
          <p:cNvSpPr>
            <a:spLocks/>
          </p:cNvSpPr>
          <p:nvPr/>
        </p:nvSpPr>
        <p:spPr bwMode="auto">
          <a:xfrm>
            <a:off x="7042150" y="2779713"/>
            <a:ext cx="152400" cy="76200"/>
          </a:xfrm>
          <a:custGeom>
            <a:avLst/>
            <a:gdLst>
              <a:gd name="T0" fmla="*/ 0 w 96"/>
              <a:gd name="T1" fmla="*/ 69850 h 48"/>
              <a:gd name="T2" fmla="*/ 152400 w 96"/>
              <a:gd name="T3" fmla="*/ 38100 h 48"/>
              <a:gd name="T4" fmla="*/ 6350 w 96"/>
              <a:gd name="T5" fmla="*/ 0 h 48"/>
              <a:gd name="T6" fmla="*/ 6350 w 96"/>
              <a:gd name="T7" fmla="*/ 76200 h 48"/>
              <a:gd name="T8" fmla="*/ 6350 w 96"/>
              <a:gd name="T9" fmla="*/ 76200 h 48"/>
              <a:gd name="T10" fmla="*/ 0 w 96"/>
              <a:gd name="T11" fmla="*/ 69850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6"/>
              <a:gd name="T19" fmla="*/ 0 h 48"/>
              <a:gd name="T20" fmla="*/ 96 w 9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6" h="48">
                <a:moveTo>
                  <a:pt x="0" y="44"/>
                </a:moveTo>
                <a:lnTo>
                  <a:pt x="96" y="24"/>
                </a:lnTo>
                <a:lnTo>
                  <a:pt x="4" y="0"/>
                </a:lnTo>
                <a:lnTo>
                  <a:pt x="4" y="48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724400" y="2822575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5737225" y="2589213"/>
            <a:ext cx="388938" cy="152400"/>
          </a:xfrm>
          <a:custGeom>
            <a:avLst/>
            <a:gdLst>
              <a:gd name="T0" fmla="*/ 0 w 245"/>
              <a:gd name="T1" fmla="*/ 0 h 96"/>
              <a:gd name="T2" fmla="*/ 388938 w 245"/>
              <a:gd name="T3" fmla="*/ 6350 h 96"/>
              <a:gd name="T4" fmla="*/ 388938 w 245"/>
              <a:gd name="T5" fmla="*/ 152400 h 96"/>
              <a:gd name="T6" fmla="*/ 6350 w 245"/>
              <a:gd name="T7" fmla="*/ 152400 h 96"/>
              <a:gd name="T8" fmla="*/ 6350 w 245"/>
              <a:gd name="T9" fmla="*/ 6350 h 96"/>
              <a:gd name="T10" fmla="*/ 6350 w 245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5"/>
              <a:gd name="T19" fmla="*/ 0 h 96"/>
              <a:gd name="T20" fmla="*/ 245 w 245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5" h="96">
                <a:moveTo>
                  <a:pt x="0" y="0"/>
                </a:moveTo>
                <a:lnTo>
                  <a:pt x="245" y="4"/>
                </a:lnTo>
                <a:lnTo>
                  <a:pt x="245" y="96"/>
                </a:lnTo>
                <a:lnTo>
                  <a:pt x="4" y="96"/>
                </a:lnTo>
                <a:lnTo>
                  <a:pt x="4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4872038" y="2589213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6500813" y="2589213"/>
            <a:ext cx="382587" cy="152400"/>
          </a:xfrm>
          <a:custGeom>
            <a:avLst/>
            <a:gdLst>
              <a:gd name="T0" fmla="*/ 0 w 241"/>
              <a:gd name="T1" fmla="*/ 0 h 96"/>
              <a:gd name="T2" fmla="*/ 382587 w 241"/>
              <a:gd name="T3" fmla="*/ 6350 h 96"/>
              <a:gd name="T4" fmla="*/ 382587 w 241"/>
              <a:gd name="T5" fmla="*/ 152400 h 96"/>
              <a:gd name="T6" fmla="*/ 0 w 241"/>
              <a:gd name="T7" fmla="*/ 152400 h 96"/>
              <a:gd name="T8" fmla="*/ 0 w 241"/>
              <a:gd name="T9" fmla="*/ 6350 h 96"/>
              <a:gd name="T10" fmla="*/ 0 w 241"/>
              <a:gd name="T11" fmla="*/ 635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1"/>
              <a:gd name="T19" fmla="*/ 0 h 96"/>
              <a:gd name="T20" fmla="*/ 241 w 24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1" h="96">
                <a:moveTo>
                  <a:pt x="0" y="0"/>
                </a:moveTo>
                <a:lnTo>
                  <a:pt x="241" y="4"/>
                </a:lnTo>
                <a:lnTo>
                  <a:pt x="241" y="96"/>
                </a:lnTo>
                <a:lnTo>
                  <a:pt x="0" y="96"/>
                </a:lnTo>
                <a:lnTo>
                  <a:pt x="0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7219950" y="2233613"/>
            <a:ext cx="1165225" cy="1162050"/>
          </a:xfrm>
          <a:custGeom>
            <a:avLst/>
            <a:gdLst>
              <a:gd name="T0" fmla="*/ 579438 w 734"/>
              <a:gd name="T1" fmla="*/ 1162050 h 732"/>
              <a:gd name="T2" fmla="*/ 674687 w 734"/>
              <a:gd name="T3" fmla="*/ 1155700 h 732"/>
              <a:gd name="T4" fmla="*/ 769937 w 734"/>
              <a:gd name="T5" fmla="*/ 1136650 h 732"/>
              <a:gd name="T6" fmla="*/ 854075 w 734"/>
              <a:gd name="T7" fmla="*/ 1098550 h 732"/>
              <a:gd name="T8" fmla="*/ 930275 w 734"/>
              <a:gd name="T9" fmla="*/ 1054100 h 732"/>
              <a:gd name="T10" fmla="*/ 993775 w 734"/>
              <a:gd name="T11" fmla="*/ 996950 h 732"/>
              <a:gd name="T12" fmla="*/ 1050925 w 734"/>
              <a:gd name="T13" fmla="*/ 927100 h 732"/>
              <a:gd name="T14" fmla="*/ 1101725 w 734"/>
              <a:gd name="T15" fmla="*/ 850900 h 732"/>
              <a:gd name="T16" fmla="*/ 1133475 w 734"/>
              <a:gd name="T17" fmla="*/ 768350 h 732"/>
              <a:gd name="T18" fmla="*/ 1158875 w 734"/>
              <a:gd name="T19" fmla="*/ 679450 h 732"/>
              <a:gd name="T20" fmla="*/ 1165225 w 734"/>
              <a:gd name="T21" fmla="*/ 584200 h 732"/>
              <a:gd name="T22" fmla="*/ 1158875 w 734"/>
              <a:gd name="T23" fmla="*/ 488950 h 732"/>
              <a:gd name="T24" fmla="*/ 1133475 w 734"/>
              <a:gd name="T25" fmla="*/ 400050 h 732"/>
              <a:gd name="T26" fmla="*/ 1101725 w 734"/>
              <a:gd name="T27" fmla="*/ 317500 h 732"/>
              <a:gd name="T28" fmla="*/ 1050925 w 734"/>
              <a:gd name="T29" fmla="*/ 241300 h 732"/>
              <a:gd name="T30" fmla="*/ 993775 w 734"/>
              <a:gd name="T31" fmla="*/ 171450 h 732"/>
              <a:gd name="T32" fmla="*/ 930275 w 734"/>
              <a:gd name="T33" fmla="*/ 114300 h 732"/>
              <a:gd name="T34" fmla="*/ 854075 w 734"/>
              <a:gd name="T35" fmla="*/ 63500 h 732"/>
              <a:gd name="T36" fmla="*/ 769937 w 734"/>
              <a:gd name="T37" fmla="*/ 31750 h 732"/>
              <a:gd name="T38" fmla="*/ 674687 w 734"/>
              <a:gd name="T39" fmla="*/ 6350 h 732"/>
              <a:gd name="T40" fmla="*/ 585787 w 734"/>
              <a:gd name="T41" fmla="*/ 0 h 732"/>
              <a:gd name="T42" fmla="*/ 490538 w 734"/>
              <a:gd name="T43" fmla="*/ 6350 h 732"/>
              <a:gd name="T44" fmla="*/ 401637 w 734"/>
              <a:gd name="T45" fmla="*/ 31750 h 732"/>
              <a:gd name="T46" fmla="*/ 319087 w 734"/>
              <a:gd name="T47" fmla="*/ 63500 h 732"/>
              <a:gd name="T48" fmla="*/ 242888 w 734"/>
              <a:gd name="T49" fmla="*/ 114300 h 732"/>
              <a:gd name="T50" fmla="*/ 173037 w 734"/>
              <a:gd name="T51" fmla="*/ 171450 h 732"/>
              <a:gd name="T52" fmla="*/ 115888 w 734"/>
              <a:gd name="T53" fmla="*/ 241300 h 732"/>
              <a:gd name="T54" fmla="*/ 65088 w 734"/>
              <a:gd name="T55" fmla="*/ 317500 h 732"/>
              <a:gd name="T56" fmla="*/ 31750 w 734"/>
              <a:gd name="T57" fmla="*/ 400050 h 732"/>
              <a:gd name="T58" fmla="*/ 6350 w 734"/>
              <a:gd name="T59" fmla="*/ 488950 h 732"/>
              <a:gd name="T60" fmla="*/ 0 w 734"/>
              <a:gd name="T61" fmla="*/ 584200 h 732"/>
              <a:gd name="T62" fmla="*/ 6350 w 734"/>
              <a:gd name="T63" fmla="*/ 679450 h 732"/>
              <a:gd name="T64" fmla="*/ 31750 w 734"/>
              <a:gd name="T65" fmla="*/ 768350 h 732"/>
              <a:gd name="T66" fmla="*/ 65088 w 734"/>
              <a:gd name="T67" fmla="*/ 850900 h 732"/>
              <a:gd name="T68" fmla="*/ 115888 w 734"/>
              <a:gd name="T69" fmla="*/ 927100 h 732"/>
              <a:gd name="T70" fmla="*/ 173037 w 734"/>
              <a:gd name="T71" fmla="*/ 996950 h 732"/>
              <a:gd name="T72" fmla="*/ 242888 w 734"/>
              <a:gd name="T73" fmla="*/ 1054100 h 732"/>
              <a:gd name="T74" fmla="*/ 319087 w 734"/>
              <a:gd name="T75" fmla="*/ 1098550 h 732"/>
              <a:gd name="T76" fmla="*/ 401637 w 734"/>
              <a:gd name="T77" fmla="*/ 1136650 h 732"/>
              <a:gd name="T78" fmla="*/ 490538 w 734"/>
              <a:gd name="T79" fmla="*/ 1155700 h 732"/>
              <a:gd name="T80" fmla="*/ 585787 w 734"/>
              <a:gd name="T81" fmla="*/ 1162050 h 732"/>
              <a:gd name="T82" fmla="*/ 585787 w 734"/>
              <a:gd name="T83" fmla="*/ 1162050 h 7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34"/>
              <a:gd name="T127" fmla="*/ 0 h 732"/>
              <a:gd name="T128" fmla="*/ 734 w 734"/>
              <a:gd name="T129" fmla="*/ 732 h 73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34" h="732">
                <a:moveTo>
                  <a:pt x="365" y="732"/>
                </a:moveTo>
                <a:lnTo>
                  <a:pt x="425" y="728"/>
                </a:lnTo>
                <a:lnTo>
                  <a:pt x="485" y="716"/>
                </a:lnTo>
                <a:lnTo>
                  <a:pt x="538" y="692"/>
                </a:lnTo>
                <a:lnTo>
                  <a:pt x="586" y="664"/>
                </a:lnTo>
                <a:lnTo>
                  <a:pt x="626" y="628"/>
                </a:lnTo>
                <a:lnTo>
                  <a:pt x="662" y="584"/>
                </a:lnTo>
                <a:lnTo>
                  <a:pt x="694" y="536"/>
                </a:lnTo>
                <a:lnTo>
                  <a:pt x="714" y="484"/>
                </a:lnTo>
                <a:lnTo>
                  <a:pt x="730" y="428"/>
                </a:lnTo>
                <a:lnTo>
                  <a:pt x="734" y="368"/>
                </a:lnTo>
                <a:lnTo>
                  <a:pt x="730" y="308"/>
                </a:lnTo>
                <a:lnTo>
                  <a:pt x="714" y="252"/>
                </a:lnTo>
                <a:lnTo>
                  <a:pt x="694" y="200"/>
                </a:lnTo>
                <a:lnTo>
                  <a:pt x="662" y="152"/>
                </a:lnTo>
                <a:lnTo>
                  <a:pt x="626" y="108"/>
                </a:lnTo>
                <a:lnTo>
                  <a:pt x="586" y="72"/>
                </a:lnTo>
                <a:lnTo>
                  <a:pt x="538" y="40"/>
                </a:lnTo>
                <a:lnTo>
                  <a:pt x="485" y="20"/>
                </a:lnTo>
                <a:lnTo>
                  <a:pt x="425" y="4"/>
                </a:lnTo>
                <a:lnTo>
                  <a:pt x="369" y="0"/>
                </a:lnTo>
                <a:lnTo>
                  <a:pt x="309" y="4"/>
                </a:lnTo>
                <a:lnTo>
                  <a:pt x="253" y="20"/>
                </a:lnTo>
                <a:lnTo>
                  <a:pt x="201" y="40"/>
                </a:lnTo>
                <a:lnTo>
                  <a:pt x="153" y="72"/>
                </a:lnTo>
                <a:lnTo>
                  <a:pt x="109" y="108"/>
                </a:lnTo>
                <a:lnTo>
                  <a:pt x="73" y="152"/>
                </a:lnTo>
                <a:lnTo>
                  <a:pt x="41" y="200"/>
                </a:lnTo>
                <a:lnTo>
                  <a:pt x="20" y="252"/>
                </a:lnTo>
                <a:lnTo>
                  <a:pt x="4" y="308"/>
                </a:lnTo>
                <a:lnTo>
                  <a:pt x="0" y="368"/>
                </a:lnTo>
                <a:lnTo>
                  <a:pt x="4" y="428"/>
                </a:lnTo>
                <a:lnTo>
                  <a:pt x="20" y="484"/>
                </a:lnTo>
                <a:lnTo>
                  <a:pt x="41" y="536"/>
                </a:lnTo>
                <a:lnTo>
                  <a:pt x="73" y="584"/>
                </a:lnTo>
                <a:lnTo>
                  <a:pt x="109" y="628"/>
                </a:lnTo>
                <a:lnTo>
                  <a:pt x="153" y="664"/>
                </a:lnTo>
                <a:lnTo>
                  <a:pt x="201" y="692"/>
                </a:lnTo>
                <a:lnTo>
                  <a:pt x="253" y="716"/>
                </a:lnTo>
                <a:lnTo>
                  <a:pt x="309" y="728"/>
                </a:lnTo>
                <a:lnTo>
                  <a:pt x="369" y="732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291388" y="2690813"/>
            <a:ext cx="10826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chemeClr val="bg1"/>
                </a:solidFill>
              </a:rPr>
              <a:t>Destination</a:t>
            </a:r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165725" y="2868613"/>
            <a:ext cx="15986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1.5-Mbps T1 link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886200" y="2589213"/>
            <a:ext cx="64928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Router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3331" name="Freeform 19"/>
          <p:cNvSpPr>
            <a:spLocks/>
          </p:cNvSpPr>
          <p:nvPr/>
        </p:nvSpPr>
        <p:spPr bwMode="auto">
          <a:xfrm>
            <a:off x="2454275" y="2035175"/>
            <a:ext cx="420688" cy="268288"/>
          </a:xfrm>
          <a:custGeom>
            <a:avLst/>
            <a:gdLst>
              <a:gd name="T0" fmla="*/ 57150 w 265"/>
              <a:gd name="T1" fmla="*/ 0 h 169"/>
              <a:gd name="T2" fmla="*/ 420688 w 265"/>
              <a:gd name="T3" fmla="*/ 127000 h 169"/>
              <a:gd name="T4" fmla="*/ 363538 w 265"/>
              <a:gd name="T5" fmla="*/ 268288 h 169"/>
              <a:gd name="T6" fmla="*/ 0 w 265"/>
              <a:gd name="T7" fmla="*/ 139700 h 169"/>
              <a:gd name="T8" fmla="*/ 57150 w 265"/>
              <a:gd name="T9" fmla="*/ 0 h 169"/>
              <a:gd name="T10" fmla="*/ 57150 w 265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5"/>
              <a:gd name="T19" fmla="*/ 0 h 169"/>
              <a:gd name="T20" fmla="*/ 265 w 265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5" h="169">
                <a:moveTo>
                  <a:pt x="36" y="0"/>
                </a:moveTo>
                <a:lnTo>
                  <a:pt x="265" y="80"/>
                </a:lnTo>
                <a:lnTo>
                  <a:pt x="229" y="169"/>
                </a:lnTo>
                <a:lnTo>
                  <a:pt x="0" y="88"/>
                </a:lnTo>
                <a:lnTo>
                  <a:pt x="3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Freeform 20"/>
          <p:cNvSpPr>
            <a:spLocks/>
          </p:cNvSpPr>
          <p:nvPr/>
        </p:nvSpPr>
        <p:spPr bwMode="auto">
          <a:xfrm>
            <a:off x="1868488" y="1831975"/>
            <a:ext cx="420687" cy="273050"/>
          </a:xfrm>
          <a:custGeom>
            <a:avLst/>
            <a:gdLst>
              <a:gd name="T0" fmla="*/ 50800 w 265"/>
              <a:gd name="T1" fmla="*/ 0 h 172"/>
              <a:gd name="T2" fmla="*/ 420687 w 265"/>
              <a:gd name="T3" fmla="*/ 133350 h 172"/>
              <a:gd name="T4" fmla="*/ 363537 w 265"/>
              <a:gd name="T5" fmla="*/ 273050 h 172"/>
              <a:gd name="T6" fmla="*/ 0 w 265"/>
              <a:gd name="T7" fmla="*/ 146050 h 172"/>
              <a:gd name="T8" fmla="*/ 57150 w 265"/>
              <a:gd name="T9" fmla="*/ 6350 h 172"/>
              <a:gd name="T10" fmla="*/ 57150 w 265"/>
              <a:gd name="T11" fmla="*/ 6350 h 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5"/>
              <a:gd name="T19" fmla="*/ 0 h 172"/>
              <a:gd name="T20" fmla="*/ 265 w 265"/>
              <a:gd name="T21" fmla="*/ 172 h 1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5" h="172">
                <a:moveTo>
                  <a:pt x="32" y="0"/>
                </a:moveTo>
                <a:lnTo>
                  <a:pt x="265" y="84"/>
                </a:lnTo>
                <a:lnTo>
                  <a:pt x="229" y="172"/>
                </a:lnTo>
                <a:lnTo>
                  <a:pt x="0" y="92"/>
                </a:lnTo>
                <a:lnTo>
                  <a:pt x="36" y="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Freeform 21"/>
          <p:cNvSpPr>
            <a:spLocks/>
          </p:cNvSpPr>
          <p:nvPr/>
        </p:nvSpPr>
        <p:spPr bwMode="auto">
          <a:xfrm>
            <a:off x="2963863" y="2206625"/>
            <a:ext cx="419100" cy="268288"/>
          </a:xfrm>
          <a:custGeom>
            <a:avLst/>
            <a:gdLst>
              <a:gd name="T0" fmla="*/ 50800 w 264"/>
              <a:gd name="T1" fmla="*/ 0 h 169"/>
              <a:gd name="T2" fmla="*/ 419100 w 264"/>
              <a:gd name="T3" fmla="*/ 128588 h 169"/>
              <a:gd name="T4" fmla="*/ 361950 w 264"/>
              <a:gd name="T5" fmla="*/ 268288 h 169"/>
              <a:gd name="T6" fmla="*/ 0 w 264"/>
              <a:gd name="T7" fmla="*/ 141288 h 169"/>
              <a:gd name="T8" fmla="*/ 50800 w 264"/>
              <a:gd name="T9" fmla="*/ 0 h 169"/>
              <a:gd name="T10" fmla="*/ 50800 w 264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"/>
              <a:gd name="T19" fmla="*/ 0 h 169"/>
              <a:gd name="T20" fmla="*/ 264 w 264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" h="169">
                <a:moveTo>
                  <a:pt x="32" y="0"/>
                </a:moveTo>
                <a:lnTo>
                  <a:pt x="264" y="81"/>
                </a:lnTo>
                <a:lnTo>
                  <a:pt x="228" y="169"/>
                </a:lnTo>
                <a:lnTo>
                  <a:pt x="0" y="89"/>
                </a:lnTo>
                <a:lnTo>
                  <a:pt x="32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2346325" y="3160713"/>
            <a:ext cx="427038" cy="260350"/>
          </a:xfrm>
          <a:custGeom>
            <a:avLst/>
            <a:gdLst>
              <a:gd name="T0" fmla="*/ 0 w 269"/>
              <a:gd name="T1" fmla="*/ 120650 h 164"/>
              <a:gd name="T2" fmla="*/ 368300 w 269"/>
              <a:gd name="T3" fmla="*/ 0 h 164"/>
              <a:gd name="T4" fmla="*/ 427038 w 269"/>
              <a:gd name="T5" fmla="*/ 139700 h 164"/>
              <a:gd name="T6" fmla="*/ 57150 w 269"/>
              <a:gd name="T7" fmla="*/ 260350 h 164"/>
              <a:gd name="T8" fmla="*/ 6350 w 269"/>
              <a:gd name="T9" fmla="*/ 120650 h 164"/>
              <a:gd name="T10" fmla="*/ 6350 w 269"/>
              <a:gd name="T11" fmla="*/ 120650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9"/>
              <a:gd name="T19" fmla="*/ 0 h 164"/>
              <a:gd name="T20" fmla="*/ 269 w 269"/>
              <a:gd name="T21" fmla="*/ 164 h 1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9" h="164">
                <a:moveTo>
                  <a:pt x="0" y="76"/>
                </a:moveTo>
                <a:lnTo>
                  <a:pt x="232" y="0"/>
                </a:lnTo>
                <a:lnTo>
                  <a:pt x="269" y="88"/>
                </a:lnTo>
                <a:lnTo>
                  <a:pt x="36" y="164"/>
                </a:lnTo>
                <a:lnTo>
                  <a:pt x="4" y="7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Freeform 23"/>
          <p:cNvSpPr>
            <a:spLocks/>
          </p:cNvSpPr>
          <p:nvPr/>
        </p:nvSpPr>
        <p:spPr bwMode="auto">
          <a:xfrm>
            <a:off x="1817688" y="3338513"/>
            <a:ext cx="420687" cy="266700"/>
          </a:xfrm>
          <a:custGeom>
            <a:avLst/>
            <a:gdLst>
              <a:gd name="T0" fmla="*/ 0 w 265"/>
              <a:gd name="T1" fmla="*/ 127000 h 168"/>
              <a:gd name="T2" fmla="*/ 363537 w 265"/>
              <a:gd name="T3" fmla="*/ 0 h 168"/>
              <a:gd name="T4" fmla="*/ 420687 w 265"/>
              <a:gd name="T5" fmla="*/ 139700 h 168"/>
              <a:gd name="T6" fmla="*/ 57150 w 265"/>
              <a:gd name="T7" fmla="*/ 266700 h 168"/>
              <a:gd name="T8" fmla="*/ 0 w 265"/>
              <a:gd name="T9" fmla="*/ 127000 h 168"/>
              <a:gd name="T10" fmla="*/ 0 w 265"/>
              <a:gd name="T11" fmla="*/ 127000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5"/>
              <a:gd name="T19" fmla="*/ 0 h 168"/>
              <a:gd name="T20" fmla="*/ 265 w 265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5" h="168">
                <a:moveTo>
                  <a:pt x="0" y="80"/>
                </a:moveTo>
                <a:lnTo>
                  <a:pt x="229" y="0"/>
                </a:lnTo>
                <a:lnTo>
                  <a:pt x="265" y="88"/>
                </a:lnTo>
                <a:lnTo>
                  <a:pt x="36" y="168"/>
                </a:lnTo>
                <a:lnTo>
                  <a:pt x="0" y="8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Freeform 24"/>
          <p:cNvSpPr>
            <a:spLocks/>
          </p:cNvSpPr>
          <p:nvPr/>
        </p:nvSpPr>
        <p:spPr bwMode="auto">
          <a:xfrm>
            <a:off x="2944813" y="2957513"/>
            <a:ext cx="419100" cy="260350"/>
          </a:xfrm>
          <a:custGeom>
            <a:avLst/>
            <a:gdLst>
              <a:gd name="T0" fmla="*/ 0 w 264"/>
              <a:gd name="T1" fmla="*/ 120650 h 164"/>
              <a:gd name="T2" fmla="*/ 361950 w 264"/>
              <a:gd name="T3" fmla="*/ 0 h 164"/>
              <a:gd name="T4" fmla="*/ 419100 w 264"/>
              <a:gd name="T5" fmla="*/ 139700 h 164"/>
              <a:gd name="T6" fmla="*/ 57150 w 264"/>
              <a:gd name="T7" fmla="*/ 260350 h 164"/>
              <a:gd name="T8" fmla="*/ 0 w 264"/>
              <a:gd name="T9" fmla="*/ 120650 h 164"/>
              <a:gd name="T10" fmla="*/ 0 w 264"/>
              <a:gd name="T11" fmla="*/ 120650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4"/>
              <a:gd name="T19" fmla="*/ 0 h 164"/>
              <a:gd name="T20" fmla="*/ 264 w 264"/>
              <a:gd name="T21" fmla="*/ 164 h 1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4" h="164">
                <a:moveTo>
                  <a:pt x="0" y="76"/>
                </a:moveTo>
                <a:lnTo>
                  <a:pt x="228" y="0"/>
                </a:lnTo>
                <a:lnTo>
                  <a:pt x="264" y="88"/>
                </a:lnTo>
                <a:lnTo>
                  <a:pt x="36" y="164"/>
                </a:lnTo>
                <a:lnTo>
                  <a:pt x="0" y="7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863600" y="1533525"/>
            <a:ext cx="922338" cy="922338"/>
          </a:xfrm>
          <a:custGeom>
            <a:avLst/>
            <a:gdLst>
              <a:gd name="T0" fmla="*/ 484188 w 581"/>
              <a:gd name="T1" fmla="*/ 922338 h 581"/>
              <a:gd name="T2" fmla="*/ 560388 w 581"/>
              <a:gd name="T3" fmla="*/ 915988 h 581"/>
              <a:gd name="T4" fmla="*/ 630238 w 581"/>
              <a:gd name="T5" fmla="*/ 890588 h 581"/>
              <a:gd name="T6" fmla="*/ 700088 w 581"/>
              <a:gd name="T7" fmla="*/ 858838 h 581"/>
              <a:gd name="T8" fmla="*/ 757238 w 581"/>
              <a:gd name="T9" fmla="*/ 820738 h 581"/>
              <a:gd name="T10" fmla="*/ 808038 w 581"/>
              <a:gd name="T11" fmla="*/ 769938 h 581"/>
              <a:gd name="T12" fmla="*/ 852488 w 581"/>
              <a:gd name="T13" fmla="*/ 712788 h 581"/>
              <a:gd name="T14" fmla="*/ 884238 w 581"/>
              <a:gd name="T15" fmla="*/ 647700 h 581"/>
              <a:gd name="T16" fmla="*/ 909638 w 581"/>
              <a:gd name="T17" fmla="*/ 584200 h 581"/>
              <a:gd name="T18" fmla="*/ 922338 w 581"/>
              <a:gd name="T19" fmla="*/ 508000 h 581"/>
              <a:gd name="T20" fmla="*/ 922338 w 581"/>
              <a:gd name="T21" fmla="*/ 438150 h 581"/>
              <a:gd name="T22" fmla="*/ 915988 w 581"/>
              <a:gd name="T23" fmla="*/ 361950 h 581"/>
              <a:gd name="T24" fmla="*/ 890588 w 581"/>
              <a:gd name="T25" fmla="*/ 292100 h 581"/>
              <a:gd name="T26" fmla="*/ 858838 w 581"/>
              <a:gd name="T27" fmla="*/ 228600 h 581"/>
              <a:gd name="T28" fmla="*/ 820738 w 581"/>
              <a:gd name="T29" fmla="*/ 171450 h 581"/>
              <a:gd name="T30" fmla="*/ 769938 w 581"/>
              <a:gd name="T31" fmla="*/ 120650 h 581"/>
              <a:gd name="T32" fmla="*/ 712788 w 581"/>
              <a:gd name="T33" fmla="*/ 76200 h 581"/>
              <a:gd name="T34" fmla="*/ 655638 w 581"/>
              <a:gd name="T35" fmla="*/ 38100 h 581"/>
              <a:gd name="T36" fmla="*/ 585788 w 581"/>
              <a:gd name="T37" fmla="*/ 19050 h 581"/>
              <a:gd name="T38" fmla="*/ 515938 w 581"/>
              <a:gd name="T39" fmla="*/ 0 h 581"/>
              <a:gd name="T40" fmla="*/ 439738 w 581"/>
              <a:gd name="T41" fmla="*/ 0 h 581"/>
              <a:gd name="T42" fmla="*/ 363538 w 581"/>
              <a:gd name="T43" fmla="*/ 12700 h 581"/>
              <a:gd name="T44" fmla="*/ 292100 w 581"/>
              <a:gd name="T45" fmla="*/ 31750 h 581"/>
              <a:gd name="T46" fmla="*/ 228600 w 581"/>
              <a:gd name="T47" fmla="*/ 63500 h 581"/>
              <a:gd name="T48" fmla="*/ 171450 w 581"/>
              <a:gd name="T49" fmla="*/ 101600 h 581"/>
              <a:gd name="T50" fmla="*/ 120650 w 581"/>
              <a:gd name="T51" fmla="*/ 152400 h 581"/>
              <a:gd name="T52" fmla="*/ 76200 w 581"/>
              <a:gd name="T53" fmla="*/ 209550 h 581"/>
              <a:gd name="T54" fmla="*/ 38100 w 581"/>
              <a:gd name="T55" fmla="*/ 273050 h 581"/>
              <a:gd name="T56" fmla="*/ 19050 w 581"/>
              <a:gd name="T57" fmla="*/ 336550 h 581"/>
              <a:gd name="T58" fmla="*/ 6350 w 581"/>
              <a:gd name="T59" fmla="*/ 412750 h 581"/>
              <a:gd name="T60" fmla="*/ 0 w 581"/>
              <a:gd name="T61" fmla="*/ 488950 h 581"/>
              <a:gd name="T62" fmla="*/ 12700 w 581"/>
              <a:gd name="T63" fmla="*/ 558800 h 581"/>
              <a:gd name="T64" fmla="*/ 31750 w 581"/>
              <a:gd name="T65" fmla="*/ 628650 h 581"/>
              <a:gd name="T66" fmla="*/ 63500 w 581"/>
              <a:gd name="T67" fmla="*/ 700088 h 581"/>
              <a:gd name="T68" fmla="*/ 107950 w 581"/>
              <a:gd name="T69" fmla="*/ 757238 h 581"/>
              <a:gd name="T70" fmla="*/ 152400 w 581"/>
              <a:gd name="T71" fmla="*/ 808038 h 581"/>
              <a:gd name="T72" fmla="*/ 209550 w 581"/>
              <a:gd name="T73" fmla="*/ 852488 h 581"/>
              <a:gd name="T74" fmla="*/ 273050 w 581"/>
              <a:gd name="T75" fmla="*/ 884238 h 581"/>
              <a:gd name="T76" fmla="*/ 342900 w 581"/>
              <a:gd name="T77" fmla="*/ 909638 h 581"/>
              <a:gd name="T78" fmla="*/ 414338 w 581"/>
              <a:gd name="T79" fmla="*/ 922338 h 581"/>
              <a:gd name="T80" fmla="*/ 490538 w 581"/>
              <a:gd name="T81" fmla="*/ 922338 h 581"/>
              <a:gd name="T82" fmla="*/ 490538 w 581"/>
              <a:gd name="T83" fmla="*/ 922338 h 58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81"/>
              <a:gd name="T127" fmla="*/ 0 h 581"/>
              <a:gd name="T128" fmla="*/ 581 w 581"/>
              <a:gd name="T129" fmla="*/ 581 h 58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81" h="581">
                <a:moveTo>
                  <a:pt x="305" y="581"/>
                </a:moveTo>
                <a:lnTo>
                  <a:pt x="353" y="577"/>
                </a:lnTo>
                <a:lnTo>
                  <a:pt x="397" y="561"/>
                </a:lnTo>
                <a:lnTo>
                  <a:pt x="441" y="541"/>
                </a:lnTo>
                <a:lnTo>
                  <a:pt x="477" y="517"/>
                </a:lnTo>
                <a:lnTo>
                  <a:pt x="509" y="485"/>
                </a:lnTo>
                <a:lnTo>
                  <a:pt x="537" y="449"/>
                </a:lnTo>
                <a:lnTo>
                  <a:pt x="557" y="408"/>
                </a:lnTo>
                <a:lnTo>
                  <a:pt x="573" y="368"/>
                </a:lnTo>
                <a:lnTo>
                  <a:pt x="581" y="320"/>
                </a:lnTo>
                <a:lnTo>
                  <a:pt x="581" y="276"/>
                </a:lnTo>
                <a:lnTo>
                  <a:pt x="577" y="228"/>
                </a:lnTo>
                <a:lnTo>
                  <a:pt x="561" y="184"/>
                </a:lnTo>
                <a:lnTo>
                  <a:pt x="541" y="144"/>
                </a:lnTo>
                <a:lnTo>
                  <a:pt x="517" y="108"/>
                </a:lnTo>
                <a:lnTo>
                  <a:pt x="485" y="76"/>
                </a:lnTo>
                <a:lnTo>
                  <a:pt x="449" y="48"/>
                </a:lnTo>
                <a:lnTo>
                  <a:pt x="413" y="24"/>
                </a:lnTo>
                <a:lnTo>
                  <a:pt x="369" y="12"/>
                </a:lnTo>
                <a:lnTo>
                  <a:pt x="325" y="0"/>
                </a:lnTo>
                <a:lnTo>
                  <a:pt x="277" y="0"/>
                </a:lnTo>
                <a:lnTo>
                  <a:pt x="229" y="8"/>
                </a:lnTo>
                <a:lnTo>
                  <a:pt x="184" y="20"/>
                </a:lnTo>
                <a:lnTo>
                  <a:pt x="144" y="40"/>
                </a:lnTo>
                <a:lnTo>
                  <a:pt x="108" y="64"/>
                </a:lnTo>
                <a:lnTo>
                  <a:pt x="76" y="96"/>
                </a:lnTo>
                <a:lnTo>
                  <a:pt x="48" y="132"/>
                </a:lnTo>
                <a:lnTo>
                  <a:pt x="24" y="172"/>
                </a:lnTo>
                <a:lnTo>
                  <a:pt x="12" y="212"/>
                </a:lnTo>
                <a:lnTo>
                  <a:pt x="4" y="260"/>
                </a:lnTo>
                <a:lnTo>
                  <a:pt x="0" y="308"/>
                </a:lnTo>
                <a:lnTo>
                  <a:pt x="8" y="352"/>
                </a:lnTo>
                <a:lnTo>
                  <a:pt x="20" y="396"/>
                </a:lnTo>
                <a:lnTo>
                  <a:pt x="40" y="441"/>
                </a:lnTo>
                <a:lnTo>
                  <a:pt x="68" y="477"/>
                </a:lnTo>
                <a:lnTo>
                  <a:pt x="96" y="509"/>
                </a:lnTo>
                <a:lnTo>
                  <a:pt x="132" y="537"/>
                </a:lnTo>
                <a:lnTo>
                  <a:pt x="172" y="557"/>
                </a:lnTo>
                <a:lnTo>
                  <a:pt x="216" y="573"/>
                </a:lnTo>
                <a:lnTo>
                  <a:pt x="261" y="581"/>
                </a:lnTo>
                <a:lnTo>
                  <a:pt x="309" y="581"/>
                </a:lnTo>
              </a:path>
            </a:pathLst>
          </a:custGeom>
          <a:solidFill>
            <a:schemeClr val="accent2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022350" y="3638550"/>
            <a:ext cx="685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chemeClr val="bg1"/>
                </a:solidFill>
              </a:rPr>
              <a:t>Source</a:t>
            </a:r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271588" y="38862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chemeClr val="bg1"/>
                </a:solidFill>
              </a:rPr>
              <a:t>2</a:t>
            </a:r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 rot="-60000">
            <a:off x="1014413" y="1803400"/>
            <a:ext cx="6858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chemeClr val="bg1"/>
                </a:solidFill>
              </a:rPr>
              <a:t>Source</a:t>
            </a:r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 rot="-60000">
            <a:off x="1263650" y="20653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chemeClr val="bg1"/>
                </a:solidFill>
              </a:rPr>
              <a:t>1</a:t>
            </a:r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 rot="-1200000">
            <a:off x="1954213" y="3451225"/>
            <a:ext cx="15255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100-Mbps FDDI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 rot="1080000">
            <a:off x="1781175" y="2357438"/>
            <a:ext cx="17208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b="0">
                <a:solidFill>
                  <a:srgbClr val="000000"/>
                </a:solidFill>
              </a:rPr>
              <a:t>10-Mbps Ethernet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3344" name="Freeform 32"/>
          <p:cNvSpPr>
            <a:spLocks/>
          </p:cNvSpPr>
          <p:nvPr/>
        </p:nvSpPr>
        <p:spPr bwMode="auto">
          <a:xfrm>
            <a:off x="4000500" y="2881313"/>
            <a:ext cx="439738" cy="177800"/>
          </a:xfrm>
          <a:custGeom>
            <a:avLst/>
            <a:gdLst>
              <a:gd name="T0" fmla="*/ 0 w 277"/>
              <a:gd name="T1" fmla="*/ 0 h 112"/>
              <a:gd name="T2" fmla="*/ 439738 w 277"/>
              <a:gd name="T3" fmla="*/ 6350 h 112"/>
              <a:gd name="T4" fmla="*/ 439738 w 277"/>
              <a:gd name="T5" fmla="*/ 177800 h 112"/>
              <a:gd name="T6" fmla="*/ 0 w 277"/>
              <a:gd name="T7" fmla="*/ 17780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277"/>
              <a:gd name="T13" fmla="*/ 0 h 112"/>
              <a:gd name="T14" fmla="*/ 277 w 277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" h="112">
                <a:moveTo>
                  <a:pt x="0" y="0"/>
                </a:moveTo>
                <a:lnTo>
                  <a:pt x="277" y="4"/>
                </a:lnTo>
                <a:lnTo>
                  <a:pt x="277" y="112"/>
                </a:lnTo>
                <a:lnTo>
                  <a:pt x="0" y="11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395788" y="2887663"/>
            <a:ext cx="1587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4344988" y="2887663"/>
            <a:ext cx="635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4294188" y="2887663"/>
            <a:ext cx="635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4243388" y="2887663"/>
            <a:ext cx="635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4197350" y="2887663"/>
            <a:ext cx="1588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4146550" y="2887663"/>
            <a:ext cx="1588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4191000" y="32861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2797175" y="4087813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/>
              <a:t>Packets dropped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FE706-B21F-114E-8808-5DBE0296B0E8}" type="slidenum">
              <a:rPr lang="en-US" smtClean="0"/>
              <a:pPr/>
              <a:t>9</a:t>
            </a:fld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60376</TotalTime>
  <Words>2262</Words>
  <Application>Microsoft Office PowerPoint</Application>
  <PresentationFormat>Letter Paper (8.5x11 in)</PresentationFormat>
  <Paragraphs>534</Paragraphs>
  <Slides>44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Comic Sans MS</vt:lpstr>
      <vt:lpstr>Courier New</vt:lpstr>
      <vt:lpstr>Helvetica</vt:lpstr>
      <vt:lpstr>Monotype Sorts</vt:lpstr>
      <vt:lpstr>Times New Roman</vt:lpstr>
      <vt:lpstr>ZapfDingbats</vt:lpstr>
      <vt:lpstr>dbllineb</vt:lpstr>
      <vt:lpstr>Chart</vt:lpstr>
      <vt:lpstr> TCP Congestion Control</vt:lpstr>
      <vt:lpstr>PowerPoint Presentation</vt:lpstr>
      <vt:lpstr>Flow vs Congestion Control</vt:lpstr>
      <vt:lpstr>He saved the Internet (1980s)</vt:lpstr>
      <vt:lpstr>PowerPoint Presentation</vt:lpstr>
      <vt:lpstr>PowerPoint Presentation</vt:lpstr>
      <vt:lpstr>Congestion Control Overview</vt:lpstr>
      <vt:lpstr>Fair Bandwidth Allocation </vt:lpstr>
      <vt:lpstr>Congestion</vt:lpstr>
      <vt:lpstr>Uncontrolled congestion?</vt:lpstr>
      <vt:lpstr>PowerPoint Presentation</vt:lpstr>
      <vt:lpstr>Congestion Collapse</vt:lpstr>
      <vt:lpstr>Mitigation Options</vt:lpstr>
      <vt:lpstr>Designing a Control Scheme</vt:lpstr>
      <vt:lpstr>PowerPoint Presentation</vt:lpstr>
      <vt:lpstr>Proactive vs. Reactive</vt:lpstr>
      <vt:lpstr>Detecting Congestion</vt:lpstr>
      <vt:lpstr>Throttling Options</vt:lpstr>
      <vt:lpstr>Choosing a Send Rate</vt:lpstr>
      <vt:lpstr>TCP’s Probing Approach</vt:lpstr>
      <vt:lpstr>Basic TCP Algorithm</vt:lpstr>
      <vt:lpstr>Congestion Avoidance</vt:lpstr>
      <vt:lpstr>TCP Bandwidth Probing</vt:lpstr>
      <vt:lpstr>Slow Start</vt:lpstr>
      <vt:lpstr>PowerPoint Presentation</vt:lpstr>
      <vt:lpstr>Slow Start Example</vt:lpstr>
      <vt:lpstr>Basic Mechanisms</vt:lpstr>
      <vt:lpstr>Fast Retransmit &amp; Recovery</vt:lpstr>
      <vt:lpstr>Fast Retransmit Example</vt:lpstr>
      <vt:lpstr>More Sophistication</vt:lpstr>
      <vt:lpstr>Short Connections</vt:lpstr>
      <vt:lpstr>Open Issues</vt:lpstr>
      <vt:lpstr>TCP CC Summary</vt:lpstr>
      <vt:lpstr>PowerPoint Presentation</vt:lpstr>
      <vt:lpstr>TCP + Router Scheduling</vt:lpstr>
      <vt:lpstr>Why we need router scheduling</vt:lpstr>
      <vt:lpstr>UDP vs. TCP w/FIFO</vt:lpstr>
      <vt:lpstr>TCP vs. UDP w/Fair Queuing</vt:lpstr>
      <vt:lpstr>(Weighted) Fair Queuing</vt:lpstr>
      <vt:lpstr>How DRR works</vt:lpstr>
      <vt:lpstr>After sending packet</vt:lpstr>
      <vt:lpstr>PowerPoint Presentation</vt:lpstr>
      <vt:lpstr>Some new ideas</vt:lpstr>
      <vt:lpstr>Lecture Summary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</dc:title>
  <dc:creator>varghese</dc:creator>
  <cp:lastModifiedBy>George Varghese</cp:lastModifiedBy>
  <cp:revision>181</cp:revision>
  <cp:lastPrinted>2016-05-31T17:52:03Z</cp:lastPrinted>
  <dcterms:created xsi:type="dcterms:W3CDTF">2010-10-22T14:13:30Z</dcterms:created>
  <dcterms:modified xsi:type="dcterms:W3CDTF">2024-11-14T21:26:56Z</dcterms:modified>
</cp:coreProperties>
</file>