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813" r:id="rId2"/>
    <p:sldId id="258" r:id="rId3"/>
    <p:sldId id="812" r:id="rId4"/>
    <p:sldId id="811" r:id="rId5"/>
    <p:sldId id="796" r:id="rId6"/>
    <p:sldId id="797" r:id="rId7"/>
    <p:sldId id="798" r:id="rId8"/>
    <p:sldId id="799" r:id="rId9"/>
    <p:sldId id="800" r:id="rId10"/>
    <p:sldId id="801" r:id="rId11"/>
    <p:sldId id="809" r:id="rId12"/>
    <p:sldId id="806" r:id="rId13"/>
    <p:sldId id="807" r:id="rId14"/>
    <p:sldId id="580" r:id="rId15"/>
    <p:sldId id="802" r:id="rId16"/>
    <p:sldId id="803" r:id="rId17"/>
    <p:sldId id="804" r:id="rId18"/>
    <p:sldId id="780" r:id="rId19"/>
    <p:sldId id="781" r:id="rId20"/>
    <p:sldId id="789" r:id="rId21"/>
    <p:sldId id="768" r:id="rId22"/>
    <p:sldId id="769" r:id="rId23"/>
    <p:sldId id="746" r:id="rId24"/>
    <p:sldId id="788" r:id="rId25"/>
    <p:sldId id="782" r:id="rId26"/>
    <p:sldId id="808" r:id="rId27"/>
    <p:sldId id="783" r:id="rId28"/>
    <p:sldId id="784" r:id="rId29"/>
    <p:sldId id="785" r:id="rId30"/>
    <p:sldId id="786" r:id="rId31"/>
    <p:sldId id="810" r:id="rId32"/>
    <p:sldId id="787" r:id="rId33"/>
    <p:sldId id="790" r:id="rId34"/>
    <p:sldId id="791" r:id="rId35"/>
    <p:sldId id="792" r:id="rId36"/>
    <p:sldId id="793" r:id="rId37"/>
    <p:sldId id="794" r:id="rId38"/>
    <p:sldId id="795" r:id="rId39"/>
    <p:sldId id="805" r:id="rId40"/>
    <p:sldId id="766" r:id="rId4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0000FF"/>
    <a:srgbClr val="0099CC"/>
    <a:srgbClr val="000000"/>
    <a:srgbClr val="FFE9EC"/>
    <a:srgbClr val="D60093"/>
    <a:srgbClr val="FFCC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96272" autoAdjust="0"/>
  </p:normalViewPr>
  <p:slideViewPr>
    <p:cSldViewPr snapToGrid="0">
      <p:cViewPr varScale="1">
        <p:scale>
          <a:sx n="74" d="100"/>
          <a:sy n="74" d="100"/>
        </p:scale>
        <p:origin x="7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fld id="{8E3A0081-7913-1543-8EB0-3ACA61D3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1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fld id="{29E27AF2-2F30-A940-B0F3-840A072272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9" tIns="48582" rIns="97159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06718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3C976-04C2-4440-8D94-F0AB400C515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434DE-58AB-AE4D-8EC4-2C34F6F36F5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1061F-3450-6547-B4C2-30F556EDD035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UDP packet.  SRC of 0.0.0.0 and DST of 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5719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6F808-CD9A-EC4A-9BE0-28FDFA1A2E85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0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35B35-89E2-D742-A68D-07E48EB47CD1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13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19F56-1CE5-4947-90BA-2730518CD6D9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0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A883F-1EC2-0A4D-A506-DD294E40C138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4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60A06-763E-DC43-A419-49C183A0AEA9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D4C56-8CA4-0740-A968-2EE63126C50F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D80C3-BDF6-C141-A7FC-923CA0F6285D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2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0FDC6-67B7-0E41-B4CD-70E415DD4A4B}" type="slidenum">
              <a:rPr lang="en-US"/>
              <a:pPr/>
              <a:t>36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6B69F-6311-BA49-B376-92031D011352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9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326D188-B039-F747-A678-076D4C7128A5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0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326D188-B039-F747-A678-076D4C7128A5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1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326D188-B039-F747-A678-076D4C7128A5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0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12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D0AA9-5A01-4E44-ADC6-D3A82D204DBE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52EBD-135B-B84A-AABD-68D5587ED154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66CD4-9D83-B244-8A71-D5A8BE33189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98500" y="75565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2" name="Line 10"/>
          <p:cNvSpPr>
            <a:spLocks noChangeShapeType="1"/>
          </p:cNvSpPr>
          <p:nvPr userDrawn="1"/>
        </p:nvSpPr>
        <p:spPr bwMode="auto">
          <a:xfrm>
            <a:off x="444500" y="3005138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3FE706-B21F-114E-8808-5DBE0296B0E8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Naming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Naming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C8815A-B8E5-8A4F-B8B8-69B5FF478331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Naming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1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7318">
              <a:lnSpc>
                <a:spcPts val="842"/>
              </a:lnSpc>
              <a:spcBef>
                <a:spcPts val="37"/>
              </a:spcBef>
            </a:pPr>
            <a:fld id="{81D60167-4931-47E6-BA6A-407CBD079E47}" type="slidenum">
              <a:rPr lang="en-US" spc="-3" smtClean="0"/>
              <a:pPr marL="17318">
                <a:lnSpc>
                  <a:spcPts val="842"/>
                </a:lnSpc>
                <a:spcBef>
                  <a:spcPts val="37"/>
                </a:spcBef>
              </a:pPr>
              <a:t>‹#›</a:t>
            </a:fld>
            <a:endParaRPr lang="en-US" spc="-3" dirty="0"/>
          </a:p>
        </p:txBody>
      </p:sp>
    </p:spTree>
    <p:extLst>
      <p:ext uri="{BB962C8B-B14F-4D97-AF65-F5344CB8AC3E}">
        <p14:creationId xmlns:p14="http://schemas.microsoft.com/office/powerpoint/2010/main" val="31264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fld id="{36C0DA32-C36E-2D4B-8581-9FEBA8A803B3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9" name="Picture 15" descr="CSELogo_4COnly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70825" y="249238"/>
            <a:ext cx="904875" cy="955675"/>
          </a:xfrm>
          <a:prstGeom prst="rect">
            <a:avLst/>
          </a:prstGeom>
          <a:noFill/>
        </p:spPr>
      </p:pic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63663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Naming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pitchFamily="82" charset="2"/>
        <a:buChar char="u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oot-servers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1787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CS 118: Computer Networks</a:t>
            </a:r>
          </a:p>
          <a:p>
            <a:pPr algn="r"/>
            <a:r>
              <a:rPr lang="en-US" dirty="0" smtClean="0"/>
              <a:t>George Varghese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8499" y="755650"/>
            <a:ext cx="8126413" cy="178051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Naming: why so many?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8557" y="6582946"/>
            <a:ext cx="2785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Some slides courtesy Alex </a:t>
            </a:r>
            <a:r>
              <a:rPr lang="en-US" sz="1200" dirty="0" err="1" smtClean="0"/>
              <a:t>Snoeren</a:t>
            </a:r>
            <a:endParaRPr lang="en-US" sz="1200" dirty="0"/>
          </a:p>
        </p:txBody>
      </p:sp>
      <p:pic>
        <p:nvPicPr>
          <p:cNvPr id="4098" name="Picture 2" descr="Image result for Whats in a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7" y="3836870"/>
            <a:ext cx="4339848" cy="27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 suboptimal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Local knowledge only: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your neighbors best routes may not be your best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 Path Length</a:t>
            </a:r>
            <a:endParaRPr lang="en-US" dirty="0" smtClean="0"/>
          </a:p>
          <a:p>
            <a:pPr lvl="1"/>
            <a:r>
              <a:rPr lang="en-US" dirty="0" smtClean="0"/>
              <a:t>Does not measure real distance or latency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Other Metrics</a:t>
            </a:r>
            <a:endParaRPr lang="en-US" dirty="0"/>
          </a:p>
          <a:p>
            <a:pPr lvl="1"/>
            <a:r>
              <a:rPr lang="en-US" dirty="0" smtClean="0"/>
              <a:t>May care about cost etc. and have to hack BGP attributes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New: Software Defined Networks within organizations</a:t>
            </a:r>
            <a:endParaRPr lang="en-US" dirty="0"/>
          </a:p>
          <a:p>
            <a:pPr lvl="1"/>
            <a:r>
              <a:rPr lang="en-US" dirty="0" smtClean="0"/>
              <a:t>Google Espresso has BGP speakers but they send all BGP messages to a central cluster that also does measurements and picks more globally optimal route to customer ISPs</a:t>
            </a:r>
          </a:p>
          <a:p>
            <a:pPr lvl="1"/>
            <a:r>
              <a:rPr lang="en-US" dirty="0" smtClean="0"/>
              <a:t>Read Google blog: Search for “Google Blog Espresso”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1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Espresso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11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Naming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2438400" y="3351245"/>
            <a:ext cx="4021494" cy="2612572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304800" y="1697393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6211078" y="2048069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928049" y="3425521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20" y="4390831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WAN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276669" y="3820108"/>
            <a:ext cx="429209" cy="4719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1747934" y="3066662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772678" y="5830486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8158" y="6166017"/>
            <a:ext cx="358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SDN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12294" y="2543280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Crossing</a:t>
            </a:r>
            <a:endParaRPr lang="en-US" dirty="0"/>
          </a:p>
        </p:txBody>
      </p:sp>
      <p:cxnSp>
        <p:nvCxnSpPr>
          <p:cNvPr id="29" name="Straight Connector 28"/>
          <p:cNvCxnSpPr>
            <a:endCxn id="13" idx="0"/>
          </p:cNvCxnSpPr>
          <p:nvPr/>
        </p:nvCxnSpPr>
        <p:spPr bwMode="auto">
          <a:xfrm flipH="1">
            <a:off x="6273282" y="3232230"/>
            <a:ext cx="139959" cy="19329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2799184" y="4303745"/>
            <a:ext cx="1082351" cy="15663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4242319" y="4196831"/>
            <a:ext cx="1621176" cy="1454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747934" y="2864339"/>
            <a:ext cx="164842" cy="175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612294" y="3297605"/>
            <a:ext cx="373224" cy="310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4122" y="2173714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81961" y="2736888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36383" y="3416673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39886" y="5062492"/>
            <a:ext cx="197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info like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8499" y="755650"/>
            <a:ext cx="8126413" cy="178051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Back to naming: why so many? How assigned? How mapped?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Whats in a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7" y="3836870"/>
            <a:ext cx="4339848" cy="27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591781" y="3332073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None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algn="r"/>
            <a:r>
              <a:rPr lang="en-US" b="0" kern="0" dirty="0" smtClean="0"/>
              <a:t>ccle.ucla.edu</a:t>
            </a:r>
          </a:p>
          <a:p>
            <a:pPr algn="r"/>
            <a:r>
              <a:rPr lang="en-US" b="0" kern="0" dirty="0" smtClean="0"/>
              <a:t>131.71.29.8</a:t>
            </a:r>
          </a:p>
          <a:p>
            <a:pPr algn="r"/>
            <a:r>
              <a:rPr lang="en-US" b="0" kern="0" dirty="0" smtClean="0"/>
              <a:t>58:B0:35:F2:3C:D9</a:t>
            </a:r>
          </a:p>
          <a:p>
            <a:pPr algn="r"/>
            <a:endParaRPr lang="en-U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805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in Operating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13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Naming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510287" y="3036498"/>
            <a:ext cx="1595887" cy="16907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8913" y="3528204"/>
            <a:ext cx="1587261" cy="388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138687" y="2708694"/>
            <a:ext cx="17253" cy="586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6778" y="2301846"/>
            <a:ext cx="234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Naminglecture.pptx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422249" y="3531419"/>
            <a:ext cx="1063924" cy="133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106174" y="3669102"/>
            <a:ext cx="1063924" cy="133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22" name="Picture 2" descr="Image result for Disk s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68" y="4561937"/>
            <a:ext cx="2486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2664" y="3181023"/>
            <a:ext cx="234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Descriptor = 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3615" y="3729485"/>
            <a:ext cx="234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 5, Sector 10</a:t>
            </a:r>
            <a:endParaRPr lang="en-US" dirty="0"/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>
          <a:xfrm>
            <a:off x="-988407" y="1905748"/>
            <a:ext cx="3206150" cy="6642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buNone/>
            </a:pPr>
            <a:r>
              <a:rPr lang="en-US" b="0" kern="0" dirty="0" smtClean="0">
                <a:solidFill>
                  <a:srgbClr val="FF3300"/>
                </a:solidFill>
              </a:rPr>
              <a:t>ccle.ucla.edu</a:t>
            </a:r>
          </a:p>
          <a:p>
            <a:pPr algn="r"/>
            <a:endParaRPr lang="en-US" b="0" kern="0" dirty="0" smtClean="0"/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>
          <a:xfrm>
            <a:off x="6188015" y="3574209"/>
            <a:ext cx="2346385" cy="4083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buNone/>
            </a:pPr>
            <a:endParaRPr lang="en-US" b="0" kern="0" dirty="0" smtClean="0"/>
          </a:p>
          <a:p>
            <a:pPr algn="r"/>
            <a:endParaRPr lang="en-US" b="0" kern="0" dirty="0" smtClean="0"/>
          </a:p>
          <a:p>
            <a:pPr algn="r"/>
            <a:endParaRPr lang="en-US" b="0" kern="0" dirty="0" smtClean="0"/>
          </a:p>
        </p:txBody>
      </p:sp>
      <p:sp>
        <p:nvSpPr>
          <p:cNvPr id="25" name="Rectangle 5"/>
          <p:cNvSpPr txBox="1">
            <a:spLocks noChangeArrowheads="1"/>
          </p:cNvSpPr>
          <p:nvPr/>
        </p:nvSpPr>
        <p:spPr>
          <a:xfrm>
            <a:off x="-401841" y="3118806"/>
            <a:ext cx="2428979" cy="939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buNone/>
            </a:pPr>
            <a:endParaRPr lang="en-US" b="0" kern="0" dirty="0" smtClean="0"/>
          </a:p>
          <a:p>
            <a:pPr marL="0" indent="0" algn="r">
              <a:buNone/>
            </a:pPr>
            <a:r>
              <a:rPr lang="en-US" b="0" kern="0" dirty="0" smtClean="0">
                <a:solidFill>
                  <a:srgbClr val="FF3300"/>
                </a:solidFill>
              </a:rPr>
              <a:t>131.71.29.8</a:t>
            </a:r>
          </a:p>
          <a:p>
            <a:pPr algn="r"/>
            <a:endParaRPr lang="en-US" b="0" kern="0" dirty="0" smtClean="0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4485181" y="3491848"/>
            <a:ext cx="3405667" cy="3471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 sz="1600">
                <a:solidFill>
                  <a:schemeClr val="accent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buNone/>
            </a:pPr>
            <a:endParaRPr lang="en-US" b="0" kern="0" dirty="0"/>
          </a:p>
          <a:p>
            <a:pPr marL="0" indent="0" algn="r">
              <a:buNone/>
            </a:pPr>
            <a:r>
              <a:rPr lang="en-US" b="0" kern="0" dirty="0" smtClean="0">
                <a:solidFill>
                  <a:srgbClr val="FF3300"/>
                </a:solidFill>
              </a:rPr>
              <a:t>58:B0:35:F2:3C:D9</a:t>
            </a:r>
            <a:endParaRPr lang="en-US" b="0" kern="0" dirty="0">
              <a:solidFill>
                <a:srgbClr val="FF3300"/>
              </a:solidFill>
            </a:endParaRPr>
          </a:p>
          <a:p>
            <a:pPr algn="r"/>
            <a:endParaRPr lang="en-US" b="0" kern="0" dirty="0" smtClean="0"/>
          </a:p>
          <a:p>
            <a:pPr algn="r"/>
            <a:endParaRPr lang="en-U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65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topics in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get a an IP address</a:t>
            </a:r>
            <a:r>
              <a:rPr lang="en-US" dirty="0"/>
              <a:t> </a:t>
            </a:r>
            <a:r>
              <a:rPr lang="en-US" dirty="0" smtClean="0"/>
              <a:t>to get started (DHCP)</a:t>
            </a:r>
          </a:p>
          <a:p>
            <a:endParaRPr lang="en-US" dirty="0" smtClean="0"/>
          </a:p>
          <a:p>
            <a:r>
              <a:rPr lang="en-US" dirty="0" smtClean="0"/>
              <a:t>How to map from user-friendly </a:t>
            </a:r>
            <a:r>
              <a:rPr lang="en-US" dirty="0"/>
              <a:t>names </a:t>
            </a:r>
            <a:r>
              <a:rPr lang="en-US" dirty="0" smtClean="0"/>
              <a:t>like ccle.ucla.edu to an IP address to send (DNS)</a:t>
            </a:r>
          </a:p>
          <a:p>
            <a:endParaRPr lang="en-US" dirty="0"/>
          </a:p>
          <a:p>
            <a:r>
              <a:rPr lang="en-US" dirty="0" smtClean="0"/>
              <a:t>How to build a large private network with only 1 assigned public IP address: magic. No  (NAT).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32038" y="3608644"/>
            <a:ext cx="965864" cy="990778"/>
          </a:xfrm>
          <a:custGeom>
            <a:avLst/>
            <a:gdLst/>
            <a:ahLst/>
            <a:cxnLst/>
            <a:rect l="l" t="t" r="r" b="b"/>
            <a:pathLst>
              <a:path w="539114" h="564514">
                <a:moveTo>
                  <a:pt x="538683" y="282168"/>
                </a:moveTo>
                <a:lnTo>
                  <a:pt x="534343" y="231450"/>
                </a:lnTo>
                <a:lnTo>
                  <a:pt x="521832" y="183714"/>
                </a:lnTo>
                <a:lnTo>
                  <a:pt x="501910" y="139756"/>
                </a:lnTo>
                <a:lnTo>
                  <a:pt x="475338" y="100374"/>
                </a:lnTo>
                <a:lnTo>
                  <a:pt x="442875" y="66365"/>
                </a:lnTo>
                <a:lnTo>
                  <a:pt x="405284" y="38526"/>
                </a:lnTo>
                <a:lnTo>
                  <a:pt x="363324" y="17654"/>
                </a:lnTo>
                <a:lnTo>
                  <a:pt x="317756" y="4546"/>
                </a:lnTo>
                <a:lnTo>
                  <a:pt x="269341" y="0"/>
                </a:lnTo>
                <a:lnTo>
                  <a:pt x="220926" y="4546"/>
                </a:lnTo>
                <a:lnTo>
                  <a:pt x="175358" y="17654"/>
                </a:lnTo>
                <a:lnTo>
                  <a:pt x="133398" y="38526"/>
                </a:lnTo>
                <a:lnTo>
                  <a:pt x="95807" y="66365"/>
                </a:lnTo>
                <a:lnTo>
                  <a:pt x="63345" y="100374"/>
                </a:lnTo>
                <a:lnTo>
                  <a:pt x="36772" y="139756"/>
                </a:lnTo>
                <a:lnTo>
                  <a:pt x="16850" y="183714"/>
                </a:lnTo>
                <a:lnTo>
                  <a:pt x="4339" y="231450"/>
                </a:lnTo>
                <a:lnTo>
                  <a:pt x="0" y="282168"/>
                </a:lnTo>
                <a:lnTo>
                  <a:pt x="4339" y="332886"/>
                </a:lnTo>
                <a:lnTo>
                  <a:pt x="16850" y="380622"/>
                </a:lnTo>
                <a:lnTo>
                  <a:pt x="36772" y="424580"/>
                </a:lnTo>
                <a:lnTo>
                  <a:pt x="63345" y="463962"/>
                </a:lnTo>
                <a:lnTo>
                  <a:pt x="95807" y="497971"/>
                </a:lnTo>
                <a:lnTo>
                  <a:pt x="133398" y="525811"/>
                </a:lnTo>
                <a:lnTo>
                  <a:pt x="175358" y="546683"/>
                </a:lnTo>
                <a:lnTo>
                  <a:pt x="220926" y="559790"/>
                </a:lnTo>
                <a:lnTo>
                  <a:pt x="269341" y="564337"/>
                </a:lnTo>
                <a:lnTo>
                  <a:pt x="317756" y="559790"/>
                </a:lnTo>
                <a:lnTo>
                  <a:pt x="363324" y="546683"/>
                </a:lnTo>
                <a:lnTo>
                  <a:pt x="405284" y="525811"/>
                </a:lnTo>
                <a:lnTo>
                  <a:pt x="442875" y="497971"/>
                </a:lnTo>
                <a:lnTo>
                  <a:pt x="475338" y="463962"/>
                </a:lnTo>
                <a:lnTo>
                  <a:pt x="501910" y="424580"/>
                </a:lnTo>
                <a:lnTo>
                  <a:pt x="521832" y="380622"/>
                </a:lnTo>
                <a:lnTo>
                  <a:pt x="534343" y="332886"/>
                </a:lnTo>
                <a:lnTo>
                  <a:pt x="538683" y="282168"/>
                </a:lnTo>
              </a:path>
            </a:pathLst>
          </a:custGeom>
          <a:ln w="1282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 flipH="1">
            <a:off x="3147761" y="2612059"/>
            <a:ext cx="87222" cy="527134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46"/>
                </a:lnTo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5737269" y="2507096"/>
            <a:ext cx="0" cy="650523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33"/>
                </a:lnTo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2545773" y="3203782"/>
            <a:ext cx="1672073" cy="0"/>
          </a:xfrm>
          <a:custGeom>
            <a:avLst/>
            <a:gdLst/>
            <a:ahLst/>
            <a:cxnLst/>
            <a:rect l="l" t="t" r="r" b="b"/>
            <a:pathLst>
              <a:path w="1954529">
                <a:moveTo>
                  <a:pt x="0" y="0"/>
                </a:moveTo>
                <a:lnTo>
                  <a:pt x="1954364" y="0"/>
                </a:lnTo>
              </a:path>
            </a:pathLst>
          </a:custGeom>
          <a:ln w="3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/>
          <p:nvPr/>
        </p:nvSpPr>
        <p:spPr>
          <a:xfrm>
            <a:off x="4036536" y="3211003"/>
            <a:ext cx="252603" cy="433385"/>
          </a:xfrm>
          <a:custGeom>
            <a:avLst/>
            <a:gdLst/>
            <a:ahLst/>
            <a:cxnLst/>
            <a:rect l="l" t="t" r="r" b="b"/>
            <a:pathLst>
              <a:path w="295275" h="307975">
                <a:moveTo>
                  <a:pt x="0" y="0"/>
                </a:moveTo>
                <a:lnTo>
                  <a:pt x="294995" y="307822"/>
                </a:lnTo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9" name="object 9"/>
          <p:cNvSpPr/>
          <p:nvPr/>
        </p:nvSpPr>
        <p:spPr>
          <a:xfrm>
            <a:off x="4607104" y="3211003"/>
            <a:ext cx="208602" cy="397641"/>
          </a:xfrm>
          <a:custGeom>
            <a:avLst/>
            <a:gdLst/>
            <a:ahLst/>
            <a:cxnLst/>
            <a:rect l="l" t="t" r="r" b="b"/>
            <a:pathLst>
              <a:path w="243839" h="282575">
                <a:moveTo>
                  <a:pt x="243687" y="0"/>
                </a:moveTo>
                <a:lnTo>
                  <a:pt x="0" y="282168"/>
                </a:lnTo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/>
          <p:nvPr/>
        </p:nvSpPr>
        <p:spPr>
          <a:xfrm>
            <a:off x="4718337" y="3203782"/>
            <a:ext cx="1672073" cy="0"/>
          </a:xfrm>
          <a:custGeom>
            <a:avLst/>
            <a:gdLst/>
            <a:ahLst/>
            <a:cxnLst/>
            <a:rect l="l" t="t" r="r" b="b"/>
            <a:pathLst>
              <a:path w="1954529">
                <a:moveTo>
                  <a:pt x="0" y="0"/>
                </a:moveTo>
                <a:lnTo>
                  <a:pt x="1954364" y="0"/>
                </a:lnTo>
              </a:path>
            </a:pathLst>
          </a:custGeom>
          <a:ln w="3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 txBox="1"/>
          <p:nvPr/>
        </p:nvSpPr>
        <p:spPr>
          <a:xfrm>
            <a:off x="2529075" y="441844"/>
            <a:ext cx="4065750" cy="293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909" i="1" spc="7" dirty="0" smtClean="0">
                <a:solidFill>
                  <a:srgbClr val="0070C0"/>
                </a:solidFill>
                <a:latin typeface="Arial"/>
                <a:cs typeface="Arial"/>
              </a:rPr>
              <a:t>Browser points to ccle.ucla.edu</a:t>
            </a:r>
            <a:endParaRPr sz="1909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7</a:t>
            </a:r>
          </a:p>
        </p:txBody>
      </p:sp>
      <p:sp>
        <p:nvSpPr>
          <p:cNvPr id="17" name="object 2"/>
          <p:cNvSpPr/>
          <p:nvPr/>
        </p:nvSpPr>
        <p:spPr>
          <a:xfrm>
            <a:off x="2829683" y="1731004"/>
            <a:ext cx="810602" cy="848277"/>
          </a:xfrm>
          <a:custGeom>
            <a:avLst/>
            <a:gdLst/>
            <a:ahLst/>
            <a:cxnLst/>
            <a:rect l="l" t="t" r="r" b="b"/>
            <a:pathLst>
              <a:path w="500380" h="590550">
                <a:moveTo>
                  <a:pt x="0" y="589993"/>
                </a:moveTo>
                <a:lnTo>
                  <a:pt x="500216" y="589993"/>
                </a:lnTo>
                <a:lnTo>
                  <a:pt x="500216" y="0"/>
                </a:lnTo>
                <a:lnTo>
                  <a:pt x="0" y="0"/>
                </a:lnTo>
                <a:lnTo>
                  <a:pt x="0" y="589993"/>
                </a:lnTo>
                <a:close/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0"/>
          <p:cNvSpPr txBox="1"/>
          <p:nvPr/>
        </p:nvSpPr>
        <p:spPr>
          <a:xfrm>
            <a:off x="2884533" y="1854393"/>
            <a:ext cx="940121" cy="293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909" spc="3" dirty="0" smtClean="0">
                <a:latin typeface="Courier New"/>
                <a:cs typeface="Courier New"/>
              </a:rPr>
              <a:t>LAPTOP</a:t>
            </a:r>
            <a:endParaRPr sz="1909" dirty="0">
              <a:latin typeface="Courier New"/>
              <a:cs typeface="Courier New"/>
            </a:endParaRPr>
          </a:p>
        </p:txBody>
      </p:sp>
      <p:sp>
        <p:nvSpPr>
          <p:cNvPr id="19" name="object 2"/>
          <p:cNvSpPr/>
          <p:nvPr/>
        </p:nvSpPr>
        <p:spPr>
          <a:xfrm>
            <a:off x="5331968" y="1612657"/>
            <a:ext cx="810602" cy="848277"/>
          </a:xfrm>
          <a:custGeom>
            <a:avLst/>
            <a:gdLst/>
            <a:ahLst/>
            <a:cxnLst/>
            <a:rect l="l" t="t" r="r" b="b"/>
            <a:pathLst>
              <a:path w="500380" h="590550">
                <a:moveTo>
                  <a:pt x="0" y="589993"/>
                </a:moveTo>
                <a:lnTo>
                  <a:pt x="500216" y="589993"/>
                </a:lnTo>
                <a:lnTo>
                  <a:pt x="500216" y="0"/>
                </a:lnTo>
                <a:lnTo>
                  <a:pt x="0" y="0"/>
                </a:lnTo>
                <a:lnTo>
                  <a:pt x="0" y="589993"/>
                </a:lnTo>
                <a:close/>
              </a:path>
            </a:pathLst>
          </a:custGeom>
          <a:ln w="1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10"/>
          <p:cNvSpPr txBox="1"/>
          <p:nvPr/>
        </p:nvSpPr>
        <p:spPr>
          <a:xfrm>
            <a:off x="5386818" y="1736046"/>
            <a:ext cx="752285" cy="293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909" spc="3" dirty="0" smtClean="0">
                <a:latin typeface="Courier New"/>
                <a:cs typeface="Courier New"/>
              </a:rPr>
              <a:t>CCLE</a:t>
            </a:r>
            <a:endParaRPr sz="1909" dirty="0">
              <a:latin typeface="Courier New"/>
              <a:cs typeface="Courier New"/>
            </a:endParaRPr>
          </a:p>
        </p:txBody>
      </p:sp>
      <p:sp>
        <p:nvSpPr>
          <p:cNvPr id="22" name="object 10"/>
          <p:cNvSpPr txBox="1"/>
          <p:nvPr/>
        </p:nvSpPr>
        <p:spPr>
          <a:xfrm>
            <a:off x="3975834" y="3839370"/>
            <a:ext cx="1254494" cy="58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909" spc="3" dirty="0">
                <a:latin typeface="Courier New"/>
                <a:cs typeface="Courier New"/>
              </a:rPr>
              <a:t>  IP</a:t>
            </a:r>
          </a:p>
          <a:p>
            <a:pPr marL="8659"/>
            <a:r>
              <a:rPr lang="en-US" sz="1909" spc="3" dirty="0">
                <a:latin typeface="Courier New"/>
                <a:cs typeface="Courier New"/>
              </a:rPr>
              <a:t>ROUTER</a:t>
            </a:r>
            <a:endParaRPr sz="1909" dirty="0">
              <a:latin typeface="Courier New"/>
              <a:cs typeface="Courier New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1286979" y="4972025"/>
            <a:ext cx="7030544" cy="58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1">
              <a:buClr>
                <a:srgbClr val="333399"/>
              </a:buClr>
              <a:buSzPct val="50000"/>
              <a:tabLst>
                <a:tab pos="200721" algn="l"/>
              </a:tabLst>
            </a:pPr>
            <a:r>
              <a:rPr lang="en-US" sz="1909" spc="3" dirty="0">
                <a:solidFill>
                  <a:srgbClr val="00B050"/>
                </a:solidFill>
                <a:latin typeface="Arial"/>
                <a:cs typeface="Arial"/>
              </a:rPr>
              <a:t>Q</a:t>
            </a:r>
            <a:r>
              <a:rPr lang="en-US" sz="1909" spc="3" dirty="0">
                <a:solidFill>
                  <a:srgbClr val="232323"/>
                </a:solidFill>
                <a:latin typeface="Arial"/>
                <a:cs typeface="Arial"/>
              </a:rPr>
              <a:t>: </a:t>
            </a:r>
            <a:r>
              <a:rPr lang="en-US" sz="1909" spc="3" dirty="0" smtClean="0">
                <a:solidFill>
                  <a:srgbClr val="232323"/>
                </a:solidFill>
                <a:latin typeface="Arial"/>
                <a:cs typeface="Arial"/>
              </a:rPr>
              <a:t>How do we go from ccle.edu to an IP address for CCLE  </a:t>
            </a:r>
            <a:endParaRPr lang="en-US" sz="1909" spc="3" dirty="0">
              <a:solidFill>
                <a:srgbClr val="232323"/>
              </a:solidFill>
              <a:latin typeface="Arial"/>
              <a:cs typeface="Arial"/>
            </a:endParaRPr>
          </a:p>
          <a:p>
            <a:pPr marL="6691">
              <a:buClr>
                <a:srgbClr val="333399"/>
              </a:buClr>
              <a:buSzPct val="50000"/>
              <a:tabLst>
                <a:tab pos="200721" algn="l"/>
              </a:tabLst>
            </a:pPr>
            <a:r>
              <a:rPr lang="en-US" sz="1909" spc="3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lang="en-US" sz="1909" spc="3" dirty="0">
                <a:solidFill>
                  <a:srgbClr val="232323"/>
                </a:solidFill>
                <a:latin typeface="Arial"/>
                <a:cs typeface="Arial"/>
              </a:rPr>
              <a:t>: </a:t>
            </a:r>
            <a:r>
              <a:rPr lang="en-US" sz="1909" spc="3" dirty="0" smtClean="0">
                <a:solidFill>
                  <a:srgbClr val="232323"/>
                </a:solidFill>
                <a:latin typeface="Arial"/>
                <a:cs typeface="Arial"/>
              </a:rPr>
              <a:t>App (browser) maps using the Domain Name Service</a:t>
            </a:r>
            <a:endParaRPr sz="1909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2971" y="3270090"/>
            <a:ext cx="1474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131.71.29.8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1096" y="1723784"/>
            <a:ext cx="222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User types “http:ccle.ucla.edu”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8793" y="527755"/>
            <a:ext cx="4432677" cy="293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909" i="1" spc="14" dirty="0" smtClean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lang="en-US" sz="1909" i="1" spc="14" dirty="0" smtClean="0">
                <a:solidFill>
                  <a:srgbClr val="0070C0"/>
                </a:solidFill>
                <a:latin typeface="Arial"/>
                <a:cs typeface="Arial"/>
              </a:rPr>
              <a:t>CP’S VIEW OF THE WORLD</a:t>
            </a:r>
            <a:endParaRPr sz="1909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165080" y="2047958"/>
            <a:ext cx="1537056" cy="1050305"/>
          </a:xfrm>
          <a:custGeom>
            <a:avLst/>
            <a:gdLst/>
            <a:ahLst/>
            <a:cxnLst/>
            <a:rect l="l" t="t" r="r" b="b"/>
            <a:pathLst>
              <a:path w="1376045" h="748664">
                <a:moveTo>
                  <a:pt x="0" y="748327"/>
                </a:moveTo>
                <a:lnTo>
                  <a:pt x="1375600" y="748327"/>
                </a:lnTo>
                <a:lnTo>
                  <a:pt x="1375600" y="0"/>
                </a:lnTo>
                <a:lnTo>
                  <a:pt x="0" y="0"/>
                </a:lnTo>
                <a:lnTo>
                  <a:pt x="0" y="748327"/>
                </a:lnTo>
                <a:close/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3" name="object 3"/>
          <p:cNvSpPr/>
          <p:nvPr/>
        </p:nvSpPr>
        <p:spPr>
          <a:xfrm>
            <a:off x="3106351" y="2189052"/>
            <a:ext cx="1629848" cy="1074848"/>
          </a:xfrm>
          <a:custGeom>
            <a:avLst/>
            <a:gdLst/>
            <a:ahLst/>
            <a:cxnLst/>
            <a:rect l="l" t="t" r="r" b="b"/>
            <a:pathLst>
              <a:path w="1376045" h="748664">
                <a:moveTo>
                  <a:pt x="0" y="748327"/>
                </a:moveTo>
                <a:lnTo>
                  <a:pt x="1375600" y="748327"/>
                </a:lnTo>
                <a:lnTo>
                  <a:pt x="1375600" y="0"/>
                </a:lnTo>
                <a:lnTo>
                  <a:pt x="0" y="0"/>
                </a:lnTo>
                <a:lnTo>
                  <a:pt x="0" y="748327"/>
                </a:lnTo>
                <a:close/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4" name="object 4"/>
          <p:cNvSpPr txBox="1"/>
          <p:nvPr/>
        </p:nvSpPr>
        <p:spPr>
          <a:xfrm>
            <a:off x="6157637" y="2843439"/>
            <a:ext cx="973380" cy="25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636" spc="14" dirty="0" smtClean="0">
                <a:latin typeface="Courier New"/>
                <a:cs typeface="Courier New"/>
              </a:rPr>
              <a:t>CCLE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6687" y="2931635"/>
            <a:ext cx="1573838" cy="25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097"/>
            <a:r>
              <a:rPr lang="en-US" sz="1636" spc="14" dirty="0" smtClean="0">
                <a:latin typeface="Courier New"/>
                <a:cs typeface="Courier New"/>
              </a:rPr>
              <a:t>LAPTOP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6163" y="3803699"/>
            <a:ext cx="31618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019" y="0"/>
                </a:lnTo>
              </a:path>
            </a:pathLst>
          </a:custGeom>
          <a:ln w="33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9" name="object 9"/>
          <p:cNvSpPr/>
          <p:nvPr/>
        </p:nvSpPr>
        <p:spPr>
          <a:xfrm>
            <a:off x="3414428" y="4033103"/>
            <a:ext cx="2254803" cy="940737"/>
          </a:xfrm>
          <a:custGeom>
            <a:avLst/>
            <a:gdLst/>
            <a:ahLst/>
            <a:cxnLst/>
            <a:rect l="l" t="t" r="r" b="b"/>
            <a:pathLst>
              <a:path w="3169920" h="660400">
                <a:moveTo>
                  <a:pt x="3109561" y="420294"/>
                </a:moveTo>
                <a:lnTo>
                  <a:pt x="59811" y="420294"/>
                </a:lnTo>
                <a:lnTo>
                  <a:pt x="80788" y="434488"/>
                </a:lnTo>
                <a:lnTo>
                  <a:pt x="131492" y="462020"/>
                </a:lnTo>
                <a:lnTo>
                  <a:pt x="193358" y="488305"/>
                </a:lnTo>
                <a:lnTo>
                  <a:pt x="265775" y="513216"/>
                </a:lnTo>
                <a:lnTo>
                  <a:pt x="305751" y="525117"/>
                </a:lnTo>
                <a:lnTo>
                  <a:pt x="348136" y="536626"/>
                </a:lnTo>
                <a:lnTo>
                  <a:pt x="392855" y="547729"/>
                </a:lnTo>
                <a:lnTo>
                  <a:pt x="439831" y="558409"/>
                </a:lnTo>
                <a:lnTo>
                  <a:pt x="488988" y="568651"/>
                </a:lnTo>
                <a:lnTo>
                  <a:pt x="540251" y="578438"/>
                </a:lnTo>
                <a:lnTo>
                  <a:pt x="593543" y="587754"/>
                </a:lnTo>
                <a:lnTo>
                  <a:pt x="648788" y="596585"/>
                </a:lnTo>
                <a:lnTo>
                  <a:pt x="705910" y="604913"/>
                </a:lnTo>
                <a:lnTo>
                  <a:pt x="764833" y="612724"/>
                </a:lnTo>
                <a:lnTo>
                  <a:pt x="825481" y="620001"/>
                </a:lnTo>
                <a:lnTo>
                  <a:pt x="887778" y="626728"/>
                </a:lnTo>
                <a:lnTo>
                  <a:pt x="951647" y="632890"/>
                </a:lnTo>
                <a:lnTo>
                  <a:pt x="1017012" y="638470"/>
                </a:lnTo>
                <a:lnTo>
                  <a:pt x="1083798" y="643454"/>
                </a:lnTo>
                <a:lnTo>
                  <a:pt x="1151929" y="647824"/>
                </a:lnTo>
                <a:lnTo>
                  <a:pt x="1221327" y="651566"/>
                </a:lnTo>
                <a:lnTo>
                  <a:pt x="1291918" y="654662"/>
                </a:lnTo>
                <a:lnTo>
                  <a:pt x="1436371" y="658858"/>
                </a:lnTo>
                <a:lnTo>
                  <a:pt x="1584680" y="660285"/>
                </a:lnTo>
                <a:lnTo>
                  <a:pt x="1659278" y="659926"/>
                </a:lnTo>
                <a:lnTo>
                  <a:pt x="1732989" y="658858"/>
                </a:lnTo>
                <a:lnTo>
                  <a:pt x="1805736" y="657099"/>
                </a:lnTo>
                <a:lnTo>
                  <a:pt x="1877443" y="654662"/>
                </a:lnTo>
                <a:lnTo>
                  <a:pt x="1948034" y="651566"/>
                </a:lnTo>
                <a:lnTo>
                  <a:pt x="2017432" y="647824"/>
                </a:lnTo>
                <a:lnTo>
                  <a:pt x="2085563" y="643454"/>
                </a:lnTo>
                <a:lnTo>
                  <a:pt x="2152350" y="638470"/>
                </a:lnTo>
                <a:lnTo>
                  <a:pt x="2217716" y="632890"/>
                </a:lnTo>
                <a:lnTo>
                  <a:pt x="2281585" y="626728"/>
                </a:lnTo>
                <a:lnTo>
                  <a:pt x="2343882" y="620001"/>
                </a:lnTo>
                <a:lnTo>
                  <a:pt x="2404530" y="612724"/>
                </a:lnTo>
                <a:lnTo>
                  <a:pt x="2463454" y="604913"/>
                </a:lnTo>
                <a:lnTo>
                  <a:pt x="2520576" y="596585"/>
                </a:lnTo>
                <a:lnTo>
                  <a:pt x="2575822" y="587754"/>
                </a:lnTo>
                <a:lnTo>
                  <a:pt x="2629115" y="578438"/>
                </a:lnTo>
                <a:lnTo>
                  <a:pt x="2680378" y="568651"/>
                </a:lnTo>
                <a:lnTo>
                  <a:pt x="2729536" y="558409"/>
                </a:lnTo>
                <a:lnTo>
                  <a:pt x="2776513" y="547729"/>
                </a:lnTo>
                <a:lnTo>
                  <a:pt x="2821232" y="536626"/>
                </a:lnTo>
                <a:lnTo>
                  <a:pt x="2863618" y="525117"/>
                </a:lnTo>
                <a:lnTo>
                  <a:pt x="2903594" y="513216"/>
                </a:lnTo>
                <a:lnTo>
                  <a:pt x="2941084" y="500940"/>
                </a:lnTo>
                <a:lnTo>
                  <a:pt x="3008302" y="475326"/>
                </a:lnTo>
                <a:lnTo>
                  <a:pt x="3064664" y="448402"/>
                </a:lnTo>
                <a:lnTo>
                  <a:pt x="3109561" y="420294"/>
                </a:lnTo>
                <a:close/>
              </a:path>
              <a:path w="3169920" h="660400">
                <a:moveTo>
                  <a:pt x="3169373" y="330136"/>
                </a:moveTo>
                <a:lnTo>
                  <a:pt x="0" y="330136"/>
                </a:lnTo>
                <a:lnTo>
                  <a:pt x="1724" y="345677"/>
                </a:lnTo>
                <a:lnTo>
                  <a:pt x="3167649" y="345677"/>
                </a:lnTo>
                <a:lnTo>
                  <a:pt x="3169373" y="330136"/>
                </a:lnTo>
                <a:close/>
              </a:path>
              <a:path w="3169920" h="660400">
                <a:moveTo>
                  <a:pt x="3162525" y="299240"/>
                </a:moveTo>
                <a:lnTo>
                  <a:pt x="6848" y="299240"/>
                </a:lnTo>
                <a:lnTo>
                  <a:pt x="1724" y="314596"/>
                </a:lnTo>
                <a:lnTo>
                  <a:pt x="3167649" y="314596"/>
                </a:lnTo>
                <a:lnTo>
                  <a:pt x="3162525" y="299240"/>
                </a:lnTo>
                <a:close/>
              </a:path>
              <a:path w="3169920" h="660400">
                <a:moveTo>
                  <a:pt x="1584680" y="0"/>
                </a:moveTo>
                <a:lnTo>
                  <a:pt x="1510082" y="359"/>
                </a:lnTo>
                <a:lnTo>
                  <a:pt x="1436371" y="1426"/>
                </a:lnTo>
                <a:lnTo>
                  <a:pt x="1363625" y="3186"/>
                </a:lnTo>
                <a:lnTo>
                  <a:pt x="1291918" y="5622"/>
                </a:lnTo>
                <a:lnTo>
                  <a:pt x="1221327" y="8719"/>
                </a:lnTo>
                <a:lnTo>
                  <a:pt x="1151929" y="12461"/>
                </a:lnTo>
                <a:lnTo>
                  <a:pt x="1083798" y="16831"/>
                </a:lnTo>
                <a:lnTo>
                  <a:pt x="1017012" y="21814"/>
                </a:lnTo>
                <a:lnTo>
                  <a:pt x="951647" y="27395"/>
                </a:lnTo>
                <a:lnTo>
                  <a:pt x="887778" y="33556"/>
                </a:lnTo>
                <a:lnTo>
                  <a:pt x="825481" y="40284"/>
                </a:lnTo>
                <a:lnTo>
                  <a:pt x="764833" y="47560"/>
                </a:lnTo>
                <a:lnTo>
                  <a:pt x="705910" y="55371"/>
                </a:lnTo>
                <a:lnTo>
                  <a:pt x="648788" y="63699"/>
                </a:lnTo>
                <a:lnTo>
                  <a:pt x="593543" y="72529"/>
                </a:lnTo>
                <a:lnTo>
                  <a:pt x="540251" y="81846"/>
                </a:lnTo>
                <a:lnTo>
                  <a:pt x="488988" y="91633"/>
                </a:lnTo>
                <a:lnTo>
                  <a:pt x="439831" y="101874"/>
                </a:lnTo>
                <a:lnTo>
                  <a:pt x="392855" y="112553"/>
                </a:lnTo>
                <a:lnTo>
                  <a:pt x="348136" y="123656"/>
                </a:lnTo>
                <a:lnTo>
                  <a:pt x="305751" y="135165"/>
                </a:lnTo>
                <a:lnTo>
                  <a:pt x="265775" y="147066"/>
                </a:lnTo>
                <a:lnTo>
                  <a:pt x="228286" y="159341"/>
                </a:lnTo>
                <a:lnTo>
                  <a:pt x="161068" y="184954"/>
                </a:lnTo>
                <a:lnTo>
                  <a:pt x="104707" y="211877"/>
                </a:lnTo>
                <a:lnTo>
                  <a:pt x="59811" y="239984"/>
                </a:lnTo>
                <a:lnTo>
                  <a:pt x="26988" y="269147"/>
                </a:lnTo>
                <a:lnTo>
                  <a:pt x="15295" y="284085"/>
                </a:lnTo>
                <a:lnTo>
                  <a:pt x="3154078" y="284085"/>
                </a:lnTo>
                <a:lnTo>
                  <a:pt x="3127520" y="254441"/>
                </a:lnTo>
                <a:lnTo>
                  <a:pt x="3088584" y="225790"/>
                </a:lnTo>
                <a:lnTo>
                  <a:pt x="3037878" y="198260"/>
                </a:lnTo>
                <a:lnTo>
                  <a:pt x="2976012" y="171976"/>
                </a:lnTo>
                <a:lnTo>
                  <a:pt x="2903594" y="147066"/>
                </a:lnTo>
                <a:lnTo>
                  <a:pt x="2863618" y="135165"/>
                </a:lnTo>
                <a:lnTo>
                  <a:pt x="2821232" y="123656"/>
                </a:lnTo>
                <a:lnTo>
                  <a:pt x="2776513" y="112553"/>
                </a:lnTo>
                <a:lnTo>
                  <a:pt x="2729536" y="101874"/>
                </a:lnTo>
                <a:lnTo>
                  <a:pt x="2680378" y="91633"/>
                </a:lnTo>
                <a:lnTo>
                  <a:pt x="2629115" y="81846"/>
                </a:lnTo>
                <a:lnTo>
                  <a:pt x="2575822" y="72529"/>
                </a:lnTo>
                <a:lnTo>
                  <a:pt x="2520576" y="63699"/>
                </a:lnTo>
                <a:lnTo>
                  <a:pt x="2463454" y="55371"/>
                </a:lnTo>
                <a:lnTo>
                  <a:pt x="2404530" y="47560"/>
                </a:lnTo>
                <a:lnTo>
                  <a:pt x="2343882" y="40284"/>
                </a:lnTo>
                <a:lnTo>
                  <a:pt x="2281585" y="33556"/>
                </a:lnTo>
                <a:lnTo>
                  <a:pt x="2217716" y="27395"/>
                </a:lnTo>
                <a:lnTo>
                  <a:pt x="2152350" y="21814"/>
                </a:lnTo>
                <a:lnTo>
                  <a:pt x="2085563" y="16831"/>
                </a:lnTo>
                <a:lnTo>
                  <a:pt x="2017432" y="12461"/>
                </a:lnTo>
                <a:lnTo>
                  <a:pt x="1948034" y="8719"/>
                </a:lnTo>
                <a:lnTo>
                  <a:pt x="1877443" y="5622"/>
                </a:lnTo>
                <a:lnTo>
                  <a:pt x="1805736" y="3186"/>
                </a:lnTo>
                <a:lnTo>
                  <a:pt x="1732989" y="1426"/>
                </a:lnTo>
                <a:lnTo>
                  <a:pt x="1659278" y="359"/>
                </a:lnTo>
                <a:lnTo>
                  <a:pt x="1584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0" name="object 10"/>
          <p:cNvSpPr/>
          <p:nvPr/>
        </p:nvSpPr>
        <p:spPr>
          <a:xfrm>
            <a:off x="3497754" y="3631262"/>
            <a:ext cx="2254803" cy="940737"/>
          </a:xfrm>
          <a:custGeom>
            <a:avLst/>
            <a:gdLst/>
            <a:ahLst/>
            <a:cxnLst/>
            <a:rect l="l" t="t" r="r" b="b"/>
            <a:pathLst>
              <a:path w="3169920" h="660400">
                <a:moveTo>
                  <a:pt x="3169373" y="330136"/>
                </a:moveTo>
                <a:lnTo>
                  <a:pt x="3154078" y="284085"/>
                </a:lnTo>
                <a:lnTo>
                  <a:pt x="3127520" y="254441"/>
                </a:lnTo>
                <a:lnTo>
                  <a:pt x="3088584" y="225790"/>
                </a:lnTo>
                <a:lnTo>
                  <a:pt x="3037878" y="198260"/>
                </a:lnTo>
                <a:lnTo>
                  <a:pt x="2976012" y="171976"/>
                </a:lnTo>
                <a:lnTo>
                  <a:pt x="2903594" y="147066"/>
                </a:lnTo>
                <a:lnTo>
                  <a:pt x="2863618" y="135165"/>
                </a:lnTo>
                <a:lnTo>
                  <a:pt x="2821232" y="123656"/>
                </a:lnTo>
                <a:lnTo>
                  <a:pt x="2776513" y="112553"/>
                </a:lnTo>
                <a:lnTo>
                  <a:pt x="2729536" y="101874"/>
                </a:lnTo>
                <a:lnTo>
                  <a:pt x="2680378" y="91633"/>
                </a:lnTo>
                <a:lnTo>
                  <a:pt x="2629115" y="81846"/>
                </a:lnTo>
                <a:lnTo>
                  <a:pt x="2575822" y="72529"/>
                </a:lnTo>
                <a:lnTo>
                  <a:pt x="2520576" y="63699"/>
                </a:lnTo>
                <a:lnTo>
                  <a:pt x="2463454" y="55371"/>
                </a:lnTo>
                <a:lnTo>
                  <a:pt x="2404530" y="47560"/>
                </a:lnTo>
                <a:lnTo>
                  <a:pt x="2343882" y="40284"/>
                </a:lnTo>
                <a:lnTo>
                  <a:pt x="2281585" y="33556"/>
                </a:lnTo>
                <a:lnTo>
                  <a:pt x="2217716" y="27395"/>
                </a:lnTo>
                <a:lnTo>
                  <a:pt x="2152350" y="21814"/>
                </a:lnTo>
                <a:lnTo>
                  <a:pt x="2085563" y="16831"/>
                </a:lnTo>
                <a:lnTo>
                  <a:pt x="2017432" y="12461"/>
                </a:lnTo>
                <a:lnTo>
                  <a:pt x="1948034" y="8719"/>
                </a:lnTo>
                <a:lnTo>
                  <a:pt x="1877443" y="5622"/>
                </a:lnTo>
                <a:lnTo>
                  <a:pt x="1805736" y="3186"/>
                </a:lnTo>
                <a:lnTo>
                  <a:pt x="1732989" y="1426"/>
                </a:lnTo>
                <a:lnTo>
                  <a:pt x="1659278" y="359"/>
                </a:lnTo>
                <a:lnTo>
                  <a:pt x="1584680" y="0"/>
                </a:lnTo>
                <a:lnTo>
                  <a:pt x="1510082" y="359"/>
                </a:lnTo>
                <a:lnTo>
                  <a:pt x="1436371" y="1426"/>
                </a:lnTo>
                <a:lnTo>
                  <a:pt x="1363625" y="3186"/>
                </a:lnTo>
                <a:lnTo>
                  <a:pt x="1291918" y="5622"/>
                </a:lnTo>
                <a:lnTo>
                  <a:pt x="1221327" y="8719"/>
                </a:lnTo>
                <a:lnTo>
                  <a:pt x="1151929" y="12461"/>
                </a:lnTo>
                <a:lnTo>
                  <a:pt x="1083798" y="16831"/>
                </a:lnTo>
                <a:lnTo>
                  <a:pt x="1017012" y="21814"/>
                </a:lnTo>
                <a:lnTo>
                  <a:pt x="951647" y="27395"/>
                </a:lnTo>
                <a:lnTo>
                  <a:pt x="887778" y="33556"/>
                </a:lnTo>
                <a:lnTo>
                  <a:pt x="825481" y="40284"/>
                </a:lnTo>
                <a:lnTo>
                  <a:pt x="764833" y="47560"/>
                </a:lnTo>
                <a:lnTo>
                  <a:pt x="705910" y="55371"/>
                </a:lnTo>
                <a:lnTo>
                  <a:pt x="648788" y="63699"/>
                </a:lnTo>
                <a:lnTo>
                  <a:pt x="593543" y="72529"/>
                </a:lnTo>
                <a:lnTo>
                  <a:pt x="540251" y="81846"/>
                </a:lnTo>
                <a:lnTo>
                  <a:pt x="488988" y="91633"/>
                </a:lnTo>
                <a:lnTo>
                  <a:pt x="439831" y="101874"/>
                </a:lnTo>
                <a:lnTo>
                  <a:pt x="392855" y="112553"/>
                </a:lnTo>
                <a:lnTo>
                  <a:pt x="348136" y="123656"/>
                </a:lnTo>
                <a:lnTo>
                  <a:pt x="305751" y="135165"/>
                </a:lnTo>
                <a:lnTo>
                  <a:pt x="265775" y="147066"/>
                </a:lnTo>
                <a:lnTo>
                  <a:pt x="228286" y="159341"/>
                </a:lnTo>
                <a:lnTo>
                  <a:pt x="161068" y="184954"/>
                </a:lnTo>
                <a:lnTo>
                  <a:pt x="104707" y="211877"/>
                </a:lnTo>
                <a:lnTo>
                  <a:pt x="59811" y="239984"/>
                </a:lnTo>
                <a:lnTo>
                  <a:pt x="26988" y="269147"/>
                </a:lnTo>
                <a:lnTo>
                  <a:pt x="1724" y="314596"/>
                </a:lnTo>
                <a:lnTo>
                  <a:pt x="0" y="330136"/>
                </a:lnTo>
                <a:lnTo>
                  <a:pt x="1724" y="345677"/>
                </a:lnTo>
                <a:lnTo>
                  <a:pt x="26988" y="391129"/>
                </a:lnTo>
                <a:lnTo>
                  <a:pt x="59811" y="420294"/>
                </a:lnTo>
                <a:lnTo>
                  <a:pt x="104707" y="448402"/>
                </a:lnTo>
                <a:lnTo>
                  <a:pt x="161068" y="475326"/>
                </a:lnTo>
                <a:lnTo>
                  <a:pt x="228286" y="500940"/>
                </a:lnTo>
                <a:lnTo>
                  <a:pt x="265775" y="513216"/>
                </a:lnTo>
                <a:lnTo>
                  <a:pt x="305751" y="525117"/>
                </a:lnTo>
                <a:lnTo>
                  <a:pt x="348136" y="536626"/>
                </a:lnTo>
                <a:lnTo>
                  <a:pt x="392855" y="547729"/>
                </a:lnTo>
                <a:lnTo>
                  <a:pt x="439831" y="558409"/>
                </a:lnTo>
                <a:lnTo>
                  <a:pt x="488988" y="568651"/>
                </a:lnTo>
                <a:lnTo>
                  <a:pt x="540251" y="578438"/>
                </a:lnTo>
                <a:lnTo>
                  <a:pt x="593543" y="587754"/>
                </a:lnTo>
                <a:lnTo>
                  <a:pt x="648788" y="596585"/>
                </a:lnTo>
                <a:lnTo>
                  <a:pt x="705910" y="604913"/>
                </a:lnTo>
                <a:lnTo>
                  <a:pt x="764833" y="612724"/>
                </a:lnTo>
                <a:lnTo>
                  <a:pt x="825481" y="620001"/>
                </a:lnTo>
                <a:lnTo>
                  <a:pt x="887778" y="626728"/>
                </a:lnTo>
                <a:lnTo>
                  <a:pt x="951647" y="632890"/>
                </a:lnTo>
                <a:lnTo>
                  <a:pt x="1017012" y="638470"/>
                </a:lnTo>
                <a:lnTo>
                  <a:pt x="1083798" y="643454"/>
                </a:lnTo>
                <a:lnTo>
                  <a:pt x="1151929" y="647824"/>
                </a:lnTo>
                <a:lnTo>
                  <a:pt x="1221327" y="651566"/>
                </a:lnTo>
                <a:lnTo>
                  <a:pt x="1291918" y="654662"/>
                </a:lnTo>
                <a:lnTo>
                  <a:pt x="1363625" y="657099"/>
                </a:lnTo>
                <a:lnTo>
                  <a:pt x="1436371" y="658858"/>
                </a:lnTo>
                <a:lnTo>
                  <a:pt x="1510082" y="659926"/>
                </a:lnTo>
                <a:lnTo>
                  <a:pt x="1584680" y="660285"/>
                </a:lnTo>
                <a:lnTo>
                  <a:pt x="1659278" y="659926"/>
                </a:lnTo>
                <a:lnTo>
                  <a:pt x="1732989" y="658858"/>
                </a:lnTo>
                <a:lnTo>
                  <a:pt x="1805736" y="657099"/>
                </a:lnTo>
                <a:lnTo>
                  <a:pt x="1877443" y="654662"/>
                </a:lnTo>
                <a:lnTo>
                  <a:pt x="1948034" y="651566"/>
                </a:lnTo>
                <a:lnTo>
                  <a:pt x="2017432" y="647824"/>
                </a:lnTo>
                <a:lnTo>
                  <a:pt x="2085563" y="643454"/>
                </a:lnTo>
                <a:lnTo>
                  <a:pt x="2152350" y="638470"/>
                </a:lnTo>
                <a:lnTo>
                  <a:pt x="2217716" y="632890"/>
                </a:lnTo>
                <a:lnTo>
                  <a:pt x="2281585" y="626728"/>
                </a:lnTo>
                <a:lnTo>
                  <a:pt x="2343882" y="620001"/>
                </a:lnTo>
                <a:lnTo>
                  <a:pt x="2404530" y="612724"/>
                </a:lnTo>
                <a:lnTo>
                  <a:pt x="2463454" y="604913"/>
                </a:lnTo>
                <a:lnTo>
                  <a:pt x="2520576" y="596585"/>
                </a:lnTo>
                <a:lnTo>
                  <a:pt x="2575822" y="587754"/>
                </a:lnTo>
                <a:lnTo>
                  <a:pt x="2629115" y="578438"/>
                </a:lnTo>
                <a:lnTo>
                  <a:pt x="2680378" y="568651"/>
                </a:lnTo>
                <a:lnTo>
                  <a:pt x="2729536" y="558409"/>
                </a:lnTo>
                <a:lnTo>
                  <a:pt x="2776513" y="547729"/>
                </a:lnTo>
                <a:lnTo>
                  <a:pt x="2821232" y="536626"/>
                </a:lnTo>
                <a:lnTo>
                  <a:pt x="2863618" y="525117"/>
                </a:lnTo>
                <a:lnTo>
                  <a:pt x="2903594" y="513216"/>
                </a:lnTo>
                <a:lnTo>
                  <a:pt x="2941084" y="500940"/>
                </a:lnTo>
                <a:lnTo>
                  <a:pt x="3008302" y="475326"/>
                </a:lnTo>
                <a:lnTo>
                  <a:pt x="3064664" y="448402"/>
                </a:lnTo>
                <a:lnTo>
                  <a:pt x="3109561" y="420294"/>
                </a:lnTo>
                <a:lnTo>
                  <a:pt x="3142384" y="391129"/>
                </a:lnTo>
                <a:lnTo>
                  <a:pt x="3167649" y="345677"/>
                </a:lnTo>
                <a:lnTo>
                  <a:pt x="3169373" y="330136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1" name="object 11"/>
          <p:cNvSpPr/>
          <p:nvPr/>
        </p:nvSpPr>
        <p:spPr>
          <a:xfrm>
            <a:off x="3716929" y="3270706"/>
            <a:ext cx="0" cy="533688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167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2" name="object 12"/>
          <p:cNvSpPr/>
          <p:nvPr/>
        </p:nvSpPr>
        <p:spPr>
          <a:xfrm>
            <a:off x="5595616" y="3098263"/>
            <a:ext cx="0" cy="768871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0"/>
                </a:moveTo>
                <a:lnTo>
                  <a:pt x="0" y="539242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3" name="object 13"/>
          <p:cNvSpPr txBox="1"/>
          <p:nvPr/>
        </p:nvSpPr>
        <p:spPr>
          <a:xfrm>
            <a:off x="4207560" y="4290128"/>
            <a:ext cx="1223119" cy="25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36" spc="14" dirty="0">
                <a:latin typeface="Courier New"/>
                <a:cs typeface="Courier New"/>
              </a:rPr>
              <a:t>NETWORK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7025" y="1797133"/>
            <a:ext cx="149056" cy="376295"/>
          </a:xfrm>
          <a:custGeom>
            <a:avLst/>
            <a:gdLst/>
            <a:ahLst/>
            <a:cxnLst/>
            <a:rect l="l" t="t" r="r" b="b"/>
            <a:pathLst>
              <a:path w="209550" h="264160">
                <a:moveTo>
                  <a:pt x="0" y="0"/>
                </a:moveTo>
                <a:lnTo>
                  <a:pt x="209092" y="264121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5" name="object 15"/>
          <p:cNvSpPr/>
          <p:nvPr/>
        </p:nvSpPr>
        <p:spPr>
          <a:xfrm>
            <a:off x="3907973" y="1750113"/>
            <a:ext cx="62784" cy="407954"/>
          </a:xfrm>
          <a:custGeom>
            <a:avLst/>
            <a:gdLst/>
            <a:ahLst/>
            <a:cxnLst/>
            <a:rect l="l" t="t" r="r" b="b"/>
            <a:pathLst>
              <a:path w="88264" h="286385">
                <a:moveTo>
                  <a:pt x="88036" y="0"/>
                </a:moveTo>
                <a:lnTo>
                  <a:pt x="0" y="286118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6" name="object 16"/>
          <p:cNvSpPr/>
          <p:nvPr/>
        </p:nvSpPr>
        <p:spPr>
          <a:xfrm>
            <a:off x="4361987" y="1797132"/>
            <a:ext cx="62784" cy="360918"/>
          </a:xfrm>
          <a:custGeom>
            <a:avLst/>
            <a:gdLst/>
            <a:ahLst/>
            <a:cxnLst/>
            <a:rect l="l" t="t" r="r" b="b"/>
            <a:pathLst>
              <a:path w="88264" h="253364">
                <a:moveTo>
                  <a:pt x="0" y="0"/>
                </a:moveTo>
                <a:lnTo>
                  <a:pt x="88036" y="253111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7" name="object 17"/>
          <p:cNvSpPr/>
          <p:nvPr/>
        </p:nvSpPr>
        <p:spPr>
          <a:xfrm>
            <a:off x="6467680" y="1609021"/>
            <a:ext cx="78593" cy="454991"/>
          </a:xfrm>
          <a:custGeom>
            <a:avLst/>
            <a:gdLst/>
            <a:ahLst/>
            <a:cxnLst/>
            <a:rect l="l" t="t" r="r" b="b"/>
            <a:pathLst>
              <a:path w="110489" h="319405">
                <a:moveTo>
                  <a:pt x="110045" y="0"/>
                </a:moveTo>
                <a:lnTo>
                  <a:pt x="0" y="319138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8" name="object 18"/>
          <p:cNvSpPr/>
          <p:nvPr/>
        </p:nvSpPr>
        <p:spPr>
          <a:xfrm>
            <a:off x="5543988" y="1687409"/>
            <a:ext cx="70463" cy="345540"/>
          </a:xfrm>
          <a:custGeom>
            <a:avLst/>
            <a:gdLst/>
            <a:ahLst/>
            <a:cxnLst/>
            <a:rect l="l" t="t" r="r" b="b"/>
            <a:pathLst>
              <a:path w="99060" h="242569">
                <a:moveTo>
                  <a:pt x="0" y="0"/>
                </a:moveTo>
                <a:lnTo>
                  <a:pt x="99047" y="242100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9" name="object 19"/>
          <p:cNvSpPr/>
          <p:nvPr/>
        </p:nvSpPr>
        <p:spPr>
          <a:xfrm>
            <a:off x="5669231" y="1671724"/>
            <a:ext cx="70463" cy="376295"/>
          </a:xfrm>
          <a:custGeom>
            <a:avLst/>
            <a:gdLst/>
            <a:ahLst/>
            <a:cxnLst/>
            <a:rect l="l" t="t" r="r" b="b"/>
            <a:pathLst>
              <a:path w="99060" h="264160">
                <a:moveTo>
                  <a:pt x="99047" y="0"/>
                </a:moveTo>
                <a:lnTo>
                  <a:pt x="0" y="264109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20" name="object 20"/>
          <p:cNvSpPr txBox="1"/>
          <p:nvPr/>
        </p:nvSpPr>
        <p:spPr>
          <a:xfrm>
            <a:off x="6612793" y="1407421"/>
            <a:ext cx="1479457" cy="528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32" marR="3464" indent="-30306">
              <a:lnSpc>
                <a:spcPct val="69500"/>
              </a:lnSpc>
            </a:pPr>
            <a:r>
              <a:rPr sz="1636" spc="14" dirty="0">
                <a:latin typeface="Courier New"/>
                <a:cs typeface="Courier New"/>
              </a:rPr>
              <a:t>Well−known  </a:t>
            </a:r>
            <a:r>
              <a:rPr sz="1636" spc="14" dirty="0" smtClean="0">
                <a:latin typeface="Courier New"/>
                <a:cs typeface="Courier New"/>
              </a:rPr>
              <a:t>Extension</a:t>
            </a:r>
            <a:r>
              <a:rPr lang="en-US" sz="1636" spc="14" dirty="0" smtClean="0">
                <a:latin typeface="Courier New"/>
                <a:cs typeface="Courier New"/>
              </a:rPr>
              <a:t>: 80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48496" y="1656040"/>
            <a:ext cx="62784" cy="360918"/>
          </a:xfrm>
          <a:custGeom>
            <a:avLst/>
            <a:gdLst/>
            <a:ahLst/>
            <a:cxnLst/>
            <a:rect l="l" t="t" r="r" b="b"/>
            <a:pathLst>
              <a:path w="88264" h="253364">
                <a:moveTo>
                  <a:pt x="0" y="0"/>
                </a:moveTo>
                <a:lnTo>
                  <a:pt x="88036" y="253123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22" name="object 22"/>
          <p:cNvSpPr/>
          <p:nvPr/>
        </p:nvSpPr>
        <p:spPr>
          <a:xfrm>
            <a:off x="4518541" y="1734429"/>
            <a:ext cx="78593" cy="454991"/>
          </a:xfrm>
          <a:custGeom>
            <a:avLst/>
            <a:gdLst/>
            <a:ahLst/>
            <a:cxnLst/>
            <a:rect l="l" t="t" r="r" b="b"/>
            <a:pathLst>
              <a:path w="110489" h="319405">
                <a:moveTo>
                  <a:pt x="110058" y="0"/>
                </a:moveTo>
                <a:lnTo>
                  <a:pt x="0" y="319138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23" name="object 23"/>
          <p:cNvSpPr txBox="1"/>
          <p:nvPr/>
        </p:nvSpPr>
        <p:spPr>
          <a:xfrm>
            <a:off x="1922083" y="1511809"/>
            <a:ext cx="1731489" cy="528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58" marR="3464" indent="67106">
              <a:lnSpc>
                <a:spcPct val="69500"/>
              </a:lnSpc>
            </a:pPr>
            <a:r>
              <a:rPr sz="1636" spc="14" dirty="0">
                <a:latin typeface="Courier New"/>
                <a:cs typeface="Courier New"/>
              </a:rPr>
              <a:t>Local  Extension</a:t>
            </a:r>
            <a:endParaRPr lang="en-US" sz="1636" spc="14" dirty="0">
              <a:latin typeface="Courier New"/>
              <a:cs typeface="Courier New"/>
            </a:endParaRPr>
          </a:p>
          <a:p>
            <a:pPr marL="83558" marR="3464" indent="67106">
              <a:lnSpc>
                <a:spcPct val="69500"/>
              </a:lnSpc>
            </a:pPr>
            <a:r>
              <a:rPr lang="en-US" sz="1636" spc="7" dirty="0" smtClean="0">
                <a:latin typeface="Courier New"/>
                <a:cs typeface="Courier New"/>
              </a:rPr>
              <a:t>S</a:t>
            </a:r>
            <a:r>
              <a:rPr sz="1636" spc="7" dirty="0" smtClean="0">
                <a:latin typeface="Courier New"/>
                <a:cs typeface="Courier New"/>
              </a:rPr>
              <a:t>ocket</a:t>
            </a:r>
            <a:r>
              <a:rPr lang="en-US" sz="1636" spc="7" dirty="0" smtClean="0">
                <a:latin typeface="Courier New"/>
                <a:cs typeface="Courier New"/>
              </a:rPr>
              <a:t>: 3345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9096" y="5648449"/>
            <a:ext cx="129020" cy="10740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z="716" spc="-3" dirty="0">
                <a:latin typeface="Times New Roman"/>
                <a:cs typeface="Times New Roman"/>
              </a:rPr>
              <a:t>11</a:t>
            </a:r>
            <a:endParaRPr sz="716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6358" y="3478696"/>
            <a:ext cx="1474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131.71.29.1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736081" y="3824251"/>
            <a:ext cx="1836812" cy="587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bject 4"/>
          <p:cNvSpPr txBox="1"/>
          <p:nvPr/>
        </p:nvSpPr>
        <p:spPr>
          <a:xfrm>
            <a:off x="2441864" y="5235272"/>
            <a:ext cx="5650386" cy="58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1">
              <a:buClr>
                <a:srgbClr val="333399"/>
              </a:buClr>
              <a:buSzPct val="50000"/>
              <a:tabLst>
                <a:tab pos="200721" algn="l"/>
              </a:tabLst>
            </a:pPr>
            <a:r>
              <a:rPr lang="en-US" sz="1909" spc="3" dirty="0">
                <a:solidFill>
                  <a:srgbClr val="00B050"/>
                </a:solidFill>
                <a:latin typeface="Arial"/>
                <a:cs typeface="Arial"/>
              </a:rPr>
              <a:t>Q</a:t>
            </a:r>
            <a:r>
              <a:rPr lang="en-US" sz="1909" spc="3" dirty="0">
                <a:solidFill>
                  <a:srgbClr val="232323"/>
                </a:solidFill>
                <a:latin typeface="Arial"/>
                <a:cs typeface="Arial"/>
              </a:rPr>
              <a:t>: </a:t>
            </a:r>
            <a:r>
              <a:rPr lang="en-US" sz="1909" spc="3" dirty="0" smtClean="0">
                <a:solidFill>
                  <a:srgbClr val="232323"/>
                </a:solidFill>
                <a:latin typeface="Arial"/>
                <a:cs typeface="Arial"/>
              </a:rPr>
              <a:t>How do IP addresses get assigned</a:t>
            </a:r>
            <a:endParaRPr lang="en-US" sz="1909" spc="3" dirty="0">
              <a:solidFill>
                <a:srgbClr val="232323"/>
              </a:solidFill>
              <a:latin typeface="Arial"/>
              <a:cs typeface="Arial"/>
            </a:endParaRPr>
          </a:p>
          <a:p>
            <a:pPr marL="6691">
              <a:buClr>
                <a:srgbClr val="333399"/>
              </a:buClr>
              <a:buSzPct val="50000"/>
              <a:tabLst>
                <a:tab pos="200721" algn="l"/>
              </a:tabLst>
            </a:pPr>
            <a:r>
              <a:rPr lang="en-US" sz="1909" spc="3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lang="en-US" sz="1909" spc="3" dirty="0">
                <a:solidFill>
                  <a:srgbClr val="232323"/>
                </a:solidFill>
                <a:latin typeface="Arial"/>
                <a:cs typeface="Arial"/>
              </a:rPr>
              <a:t>: </a:t>
            </a:r>
            <a:r>
              <a:rPr lang="en-US" sz="1909" spc="3" dirty="0" smtClean="0">
                <a:solidFill>
                  <a:srgbClr val="232323"/>
                </a:solidFill>
                <a:latin typeface="Arial"/>
                <a:cs typeface="Arial"/>
              </a:rPr>
              <a:t>DHCP (Dynamic Host Control Protocol</a:t>
            </a:r>
            <a:endParaRPr sz="1909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6933" y="3448989"/>
            <a:ext cx="1474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131.71.29.8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3587025" y="2189052"/>
            <a:ext cx="251730" cy="24778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46469" y="2058983"/>
            <a:ext cx="251730" cy="24778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>
            <a:stCxn id="34" idx="2"/>
          </p:cNvCxnSpPr>
          <p:nvPr/>
        </p:nvCxnSpPr>
        <p:spPr bwMode="auto">
          <a:xfrm>
            <a:off x="3712890" y="2436837"/>
            <a:ext cx="0" cy="83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5614451" y="2312944"/>
            <a:ext cx="696829" cy="7822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62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Host name </a:t>
            </a:r>
            <a:r>
              <a:rPr lang="en-US" dirty="0" smtClean="0"/>
              <a:t>(e.g., ccle.ucla.edu)</a:t>
            </a:r>
          </a:p>
          <a:p>
            <a:pPr lvl="1"/>
            <a:r>
              <a:rPr lang="en-US" dirty="0" smtClean="0"/>
              <a:t>Used by </a:t>
            </a:r>
            <a:r>
              <a:rPr lang="en-US" i="1" dirty="0" smtClean="0"/>
              <a:t>humans</a:t>
            </a:r>
            <a:r>
              <a:rPr lang="en-US" dirty="0" smtClean="0"/>
              <a:t> to specify host of interest</a:t>
            </a:r>
          </a:p>
          <a:p>
            <a:pPr lvl="1"/>
            <a:r>
              <a:rPr lang="en-US" dirty="0" smtClean="0"/>
              <a:t>Unique, selected by host administrator</a:t>
            </a:r>
          </a:p>
          <a:p>
            <a:pPr lvl="1"/>
            <a:r>
              <a:rPr lang="en-US" dirty="0" smtClean="0"/>
              <a:t>Hierarchical, variable-length string of alphanumeric characters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IP address </a:t>
            </a:r>
            <a:r>
              <a:rPr lang="en-US" dirty="0" smtClean="0"/>
              <a:t>(e.g., 131.71.29.8)</a:t>
            </a:r>
          </a:p>
          <a:p>
            <a:pPr lvl="1"/>
            <a:r>
              <a:rPr lang="en-US" dirty="0" smtClean="0"/>
              <a:t>Used by </a:t>
            </a:r>
            <a:r>
              <a:rPr lang="en-US" i="1" dirty="0" smtClean="0"/>
              <a:t>routers</a:t>
            </a:r>
            <a:r>
              <a:rPr lang="en-US" dirty="0" smtClean="0"/>
              <a:t> to forward packets</a:t>
            </a:r>
          </a:p>
          <a:p>
            <a:pPr lvl="1"/>
            <a:r>
              <a:rPr lang="en-US" dirty="0" smtClean="0"/>
              <a:t>Unique, topologically meaningful locator</a:t>
            </a:r>
          </a:p>
          <a:p>
            <a:pPr lvl="1"/>
            <a:r>
              <a:rPr lang="en-US" dirty="0" smtClean="0"/>
              <a:t>Hierarchical namespace of 32 bits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MAC address</a:t>
            </a:r>
            <a:r>
              <a:rPr lang="en-US" dirty="0" smtClean="0"/>
              <a:t> (e.g., 58:B0:35:F2:3C:D9)</a:t>
            </a:r>
          </a:p>
          <a:p>
            <a:pPr lvl="1"/>
            <a:r>
              <a:rPr lang="en-US" dirty="0" smtClean="0"/>
              <a:t>Used by </a:t>
            </a:r>
            <a:r>
              <a:rPr lang="en-US" i="1" dirty="0" smtClean="0"/>
              <a:t>network adaptors</a:t>
            </a:r>
            <a:r>
              <a:rPr lang="en-US" dirty="0" smtClean="0"/>
              <a:t> to identify interesting frames</a:t>
            </a:r>
          </a:p>
          <a:p>
            <a:pPr lvl="1"/>
            <a:r>
              <a:rPr lang="en-US" dirty="0" smtClean="0"/>
              <a:t>Unique, hard-coded identifier burned into network adaptor</a:t>
            </a:r>
          </a:p>
          <a:p>
            <a:pPr lvl="1"/>
            <a:r>
              <a:rPr lang="en-US" dirty="0" smtClean="0"/>
              <a:t>Flat name space (of 48 bits in Ethernet)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8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Host name: </a:t>
            </a:r>
            <a:r>
              <a:rPr lang="en-US" dirty="0" smtClean="0">
                <a:solidFill>
                  <a:srgbClr val="CC0000"/>
                </a:solidFill>
              </a:rPr>
              <a:t>ccle.</a:t>
            </a:r>
            <a:r>
              <a:rPr lang="en-US" dirty="0" smtClean="0">
                <a:solidFill>
                  <a:srgbClr val="0000FF"/>
                </a:solidFill>
              </a:rPr>
              <a:t>ucla.edu </a:t>
            </a:r>
            <a:r>
              <a:rPr lang="en-US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(human readable)</a:t>
            </a:r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Domain</a:t>
            </a:r>
            <a:r>
              <a:rPr lang="en-US" dirty="0"/>
              <a:t>: registrar for each top-level domain (e.g., .</a:t>
            </a:r>
            <a:r>
              <a:rPr lang="en-US" dirty="0" err="1"/>
              <a:t>edu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 name</a:t>
            </a:r>
            <a:r>
              <a:rPr lang="en-US" dirty="0"/>
              <a:t>: local administrator </a:t>
            </a:r>
            <a:r>
              <a:rPr lang="en-US" dirty="0" smtClean="0"/>
              <a:t>at UCLA assigns </a:t>
            </a:r>
            <a:r>
              <a:rPr lang="en-US" dirty="0"/>
              <a:t>to each </a:t>
            </a:r>
            <a:r>
              <a:rPr lang="en-US" dirty="0" smtClean="0"/>
              <a:t>host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/>
              <a:t>IP addresses: </a:t>
            </a:r>
            <a:r>
              <a:rPr lang="en-US" dirty="0" smtClean="0">
                <a:solidFill>
                  <a:srgbClr val="0000FF"/>
                </a:solidFill>
              </a:rPr>
              <a:t>131.71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CC0000"/>
                </a:solidFill>
              </a:rPr>
              <a:t>70.238 (</a:t>
            </a:r>
            <a:r>
              <a:rPr lang="en-US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for scalable routing)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Prefixes</a:t>
            </a:r>
            <a:r>
              <a:rPr lang="en-US" dirty="0"/>
              <a:t>: ICANN, regional Internet registries, and ISPs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Hosts</a:t>
            </a:r>
            <a:r>
              <a:rPr lang="en-US" dirty="0"/>
              <a:t>: static configuration, or dynamic using </a:t>
            </a:r>
            <a:r>
              <a:rPr lang="en-US" dirty="0" smtClean="0"/>
              <a:t>DHCP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/>
              <a:t>MAC addresses: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58:B0:35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CC0000"/>
                </a:solidFill>
              </a:rPr>
              <a:t>F2:3C:D9 </a:t>
            </a:r>
            <a:r>
              <a:rPr lang="en-US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(for unique ID)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OIDs (first 3 bytes)</a:t>
            </a:r>
            <a:r>
              <a:rPr lang="en-US" dirty="0" smtClean="0"/>
              <a:t>: </a:t>
            </a:r>
            <a:r>
              <a:rPr lang="en-US" dirty="0"/>
              <a:t>assigned to vendors by the IEEE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Adapters</a:t>
            </a:r>
            <a:r>
              <a:rPr lang="en-US" dirty="0"/>
              <a:t>: assigned by the vendor from its block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Hierarchies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6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Between Identifiers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Name System (</a:t>
            </a:r>
            <a:r>
              <a:rPr lang="en-US" dirty="0">
                <a:solidFill>
                  <a:srgbClr val="0000FF"/>
                </a:solidFill>
              </a:rPr>
              <a:t>DNS</a:t>
            </a:r>
            <a:r>
              <a:rPr lang="en-US" dirty="0" smtClean="0"/>
              <a:t>): </a:t>
            </a:r>
            <a:endParaRPr lang="en-US" dirty="0"/>
          </a:p>
          <a:p>
            <a:pPr lvl="1" eaLnBrk="1" hangingPunct="1"/>
            <a:r>
              <a:rPr lang="en-US" dirty="0"/>
              <a:t>Given a host name, provide the IP address</a:t>
            </a:r>
          </a:p>
          <a:p>
            <a:pPr lvl="1" eaLnBrk="1" hangingPunct="1"/>
            <a:r>
              <a:rPr lang="en-US" dirty="0"/>
              <a:t>Given an IP address, provide the host </a:t>
            </a:r>
            <a:r>
              <a:rPr lang="en-US" dirty="0" smtClean="0"/>
              <a:t>name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Address Resolution Protocol (</a:t>
            </a:r>
            <a:r>
              <a:rPr lang="en-US" dirty="0">
                <a:solidFill>
                  <a:srgbClr val="0000FF"/>
                </a:solidFill>
              </a:rPr>
              <a:t>ARP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Given an IP address, provide the MAC </a:t>
            </a:r>
            <a:r>
              <a:rPr lang="en-US" dirty="0" smtClean="0"/>
              <a:t>address </a:t>
            </a:r>
            <a:endParaRPr lang="en-US" dirty="0"/>
          </a:p>
          <a:p>
            <a:pPr lvl="1" eaLnBrk="1" hangingPunct="1"/>
            <a:r>
              <a:rPr lang="en-US" dirty="0"/>
              <a:t>To enable communication within the Local Area </a:t>
            </a:r>
            <a:r>
              <a:rPr lang="en-US" dirty="0" smtClean="0"/>
              <a:t>Network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 smtClean="0"/>
              <a:t>Dynamic Host Configuration Protocol (</a:t>
            </a:r>
            <a:r>
              <a:rPr lang="en-US" dirty="0" smtClean="0">
                <a:solidFill>
                  <a:srgbClr val="0000FF"/>
                </a:solidFill>
              </a:rPr>
              <a:t>DHCP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Automates host boot-up process</a:t>
            </a:r>
          </a:p>
          <a:p>
            <a:pPr lvl="1" eaLnBrk="1" hangingPunct="1"/>
            <a:r>
              <a:rPr lang="en-US" dirty="0" smtClean="0"/>
              <a:t>Given a MAC address, assign a unique IP address</a:t>
            </a:r>
          </a:p>
          <a:p>
            <a:pPr lvl="1" eaLnBrk="1" hangingPunct="1"/>
            <a:r>
              <a:rPr lang="en-US" dirty="0" smtClean="0"/>
              <a:t>… and tell host other stuff about the Local Area Network</a:t>
            </a:r>
          </a:p>
          <a:p>
            <a:pPr lvl="1"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2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8499" y="755650"/>
            <a:ext cx="8126413" cy="178051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But first a quick routing review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Address Resolution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100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Recall: every </a:t>
            </a:r>
            <a:r>
              <a:rPr lang="en-US" sz="3000" dirty="0"/>
              <a:t>node maintains an ARP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(IP address, MAC address) pair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Consult the table when sending a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Map destination IP address </a:t>
            </a:r>
            <a:r>
              <a:rPr lang="en-US" sz="2600" dirty="0" smtClean="0"/>
              <a:t>to </a:t>
            </a:r>
            <a:r>
              <a:rPr lang="en-US" sz="2600" dirty="0"/>
              <a:t>MAC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Encapsulate and transmit the data </a:t>
            </a:r>
            <a:r>
              <a:rPr lang="en-US" sz="2600" dirty="0" smtClean="0"/>
              <a:t>packet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What </a:t>
            </a:r>
            <a:r>
              <a:rPr lang="en-US" sz="3000" dirty="0"/>
              <a:t>if the IP address is not in the table?</a:t>
            </a:r>
            <a:endParaRPr lang="en-US" sz="3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Broadcast: </a:t>
            </a:r>
            <a:r>
              <a:rPr lang="en-US" sz="2600" dirty="0"/>
              <a:t>“Who has IP address</a:t>
            </a:r>
            <a:r>
              <a:rPr lang="en-US" sz="2600" dirty="0" smtClean="0"/>
              <a:t> </a:t>
            </a:r>
            <a:r>
              <a:rPr lang="en-US" sz="2600" i="1" dirty="0" err="1" smtClean="0"/>
              <a:t>x.x.x.x</a:t>
            </a:r>
            <a:r>
              <a:rPr lang="en-US" sz="2600" dirty="0" smtClean="0"/>
              <a:t>?</a:t>
            </a:r>
            <a:r>
              <a:rPr lang="en-US" sz="26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Response: </a:t>
            </a:r>
            <a:r>
              <a:rPr lang="en-US" sz="2600" dirty="0"/>
              <a:t>“MAC address</a:t>
            </a:r>
            <a:r>
              <a:rPr lang="en-US" sz="2600" dirty="0" smtClean="0"/>
              <a:t> </a:t>
            </a:r>
            <a:r>
              <a:rPr lang="en-US" sz="2600" i="1" dirty="0" err="1" smtClean="0"/>
              <a:t>yy:yy:yy:yy:yy:yy</a:t>
            </a:r>
            <a:r>
              <a:rPr lang="en-US" sz="2600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Sender caches the result in its ARP </a:t>
            </a:r>
            <a:r>
              <a:rPr lang="en-US" sz="2600" dirty="0" smtClean="0"/>
              <a:t>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449" y="60198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</a:t>
            </a:r>
            <a:r>
              <a:rPr lang="en-US" b="0" dirty="0" smtClean="0">
                <a:latin typeface="+mj-lt"/>
              </a:rPr>
              <a:t>Naming</a:t>
            </a:r>
            <a:endParaRPr lang="en-US" b="0" dirty="0">
              <a:latin typeface="+mj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58833" y="5720715"/>
            <a:ext cx="703054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1">
              <a:buClr>
                <a:srgbClr val="333399"/>
              </a:buClr>
              <a:buSzPct val="50000"/>
              <a:tabLst>
                <a:tab pos="200721" algn="l"/>
              </a:tabLst>
            </a:pPr>
            <a:r>
              <a:rPr lang="en-US" sz="3200" spc="3" dirty="0" smtClean="0">
                <a:solidFill>
                  <a:srgbClr val="FF3300"/>
                </a:solidFill>
                <a:latin typeface="Arial"/>
                <a:cs typeface="Arial"/>
              </a:rPr>
              <a:t>Have you started your Programming Assignment yet?</a:t>
            </a:r>
            <a:endParaRPr lang="en-US" sz="3200" spc="3" dirty="0">
              <a:solidFill>
                <a:srgbClr val="FF33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1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5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/>
              <a:t>already have a bunch from the days when you called Jon </a:t>
            </a:r>
            <a:r>
              <a:rPr lang="en-US" sz="2400" dirty="0" err="1"/>
              <a:t>Postel</a:t>
            </a:r>
            <a:r>
              <a:rPr lang="en-US" sz="2400" dirty="0"/>
              <a:t> and asked for them (e.g.</a:t>
            </a:r>
            <a:r>
              <a:rPr lang="en-US" sz="2400" dirty="0" smtClean="0"/>
              <a:t> </a:t>
            </a:r>
            <a:r>
              <a:rPr lang="en-US" dirty="0" smtClean="0"/>
              <a:t>UCLA!</a:t>
            </a:r>
            <a:r>
              <a:rPr lang="en-US" sz="2400" dirty="0" smtClean="0"/>
              <a:t>)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You get them from another </a:t>
            </a:r>
            <a:r>
              <a:rPr lang="en-US" sz="2400" dirty="0" smtClean="0"/>
              <a:t>provider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sz="2000" dirty="0" smtClean="0"/>
              <a:t>.g. buy </a:t>
            </a:r>
            <a:r>
              <a:rPr lang="en-US" sz="2000" dirty="0"/>
              <a:t>service from Sprint and </a:t>
            </a:r>
            <a:r>
              <a:rPr lang="en-US" sz="2000" dirty="0" smtClean="0"/>
              <a:t>get </a:t>
            </a:r>
            <a:r>
              <a:rPr lang="en-US" sz="2000" dirty="0"/>
              <a:t>a /24 from one of their address </a:t>
            </a:r>
            <a:r>
              <a:rPr lang="en-US" sz="2000" dirty="0" smtClean="0"/>
              <a:t>blocks</a:t>
            </a:r>
          </a:p>
          <a:p>
            <a:pPr lvl="3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You get one directly from a routing registry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ARIN: North America, APNIC (Asia Pacific), RIPE (Europe), LACNIC (Latin America</a:t>
            </a:r>
            <a:r>
              <a:rPr lang="en-US" sz="2000" dirty="0" smtClean="0"/>
              <a:t>), AFRINIC (Africa)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Registries get address from IANA (Internet Assigned Numbers Authority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come IP Addresses?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from your provider</a:t>
            </a:r>
            <a:r>
              <a:rPr lang="en-US" dirty="0" smtClean="0"/>
              <a:t>!</a:t>
            </a:r>
          </a:p>
          <a:p>
            <a:pPr lvl="3"/>
            <a:endParaRPr lang="en-US" dirty="0" smtClean="0"/>
          </a:p>
          <a:p>
            <a:r>
              <a:rPr lang="en-US" dirty="0"/>
              <a:t>But how do you know what it is</a:t>
            </a:r>
            <a:r>
              <a:rPr lang="en-US" dirty="0" smtClean="0"/>
              <a:t>?</a:t>
            </a:r>
          </a:p>
          <a:p>
            <a:pPr lvl="3"/>
            <a:endParaRPr lang="en-US" dirty="0" smtClean="0"/>
          </a:p>
          <a:p>
            <a:r>
              <a:rPr lang="en-US" dirty="0"/>
              <a:t>Manual configuration</a:t>
            </a:r>
          </a:p>
          <a:p>
            <a:pPr lvl="1"/>
            <a:r>
              <a:rPr lang="en-US" dirty="0"/>
              <a:t>They tell you and you type that number into your computer (</a:t>
            </a:r>
            <a:r>
              <a:rPr lang="en-US" dirty="0" smtClean="0"/>
              <a:t>along </a:t>
            </a:r>
            <a:r>
              <a:rPr lang="en-US" dirty="0"/>
              <a:t>with the default gateway, DNS server, etc.)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Automated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Dynamic Host Resolution Protocol (DHCP)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And I Get One?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Bootstrapping Problem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14986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Host doesn’t have an IP address yet</a:t>
            </a:r>
          </a:p>
          <a:p>
            <a:pPr lvl="1" eaLnBrk="1" hangingPunct="1"/>
            <a:r>
              <a:rPr lang="en-US" dirty="0"/>
              <a:t>So, host doesn’t know what source address to </a:t>
            </a:r>
            <a:r>
              <a:rPr lang="en-US" dirty="0" smtClean="0"/>
              <a:t>use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Host doesn’t know who to ask for an IP address</a:t>
            </a:r>
          </a:p>
          <a:p>
            <a:pPr lvl="1" eaLnBrk="1" hangingPunct="1"/>
            <a:r>
              <a:rPr lang="en-US" dirty="0"/>
              <a:t>So, host doesn’t know what destination </a:t>
            </a:r>
            <a:r>
              <a:rPr lang="en-US" dirty="0" smtClean="0"/>
              <a:t>address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Solution: </a:t>
            </a:r>
            <a:endParaRPr lang="en-US" dirty="0" smtClean="0"/>
          </a:p>
          <a:p>
            <a:pPr lvl="1" eaLnBrk="1" hangingPunct="1"/>
            <a:r>
              <a:rPr lang="en-US" dirty="0" smtClean="0"/>
              <a:t>shout on LAN using well known DHCP multicast address (like ARP, but not broadcast) to </a:t>
            </a:r>
            <a:r>
              <a:rPr lang="en-US" dirty="0"/>
              <a:t>discover </a:t>
            </a:r>
            <a:r>
              <a:rPr lang="en-US" dirty="0" smtClean="0"/>
              <a:t>server </a:t>
            </a:r>
            <a:r>
              <a:rPr lang="en-US" dirty="0"/>
              <a:t>who can help</a:t>
            </a:r>
            <a:endParaRPr lang="en-US" dirty="0" smtClean="0"/>
          </a:p>
          <a:p>
            <a:pPr lvl="1" eaLnBrk="1" hangingPunct="1"/>
            <a:r>
              <a:rPr lang="en-US" dirty="0" smtClean="0"/>
              <a:t>Install DHCP server on the LAN to answer distress calls</a:t>
            </a:r>
            <a:endParaRPr lang="en-US" dirty="0"/>
          </a:p>
        </p:txBody>
      </p:sp>
      <p:sp>
        <p:nvSpPr>
          <p:cNvPr id="1090564" name="Line 4"/>
          <p:cNvSpPr>
            <a:spLocks noChangeShapeType="1"/>
          </p:cNvSpPr>
          <p:nvPr/>
        </p:nvSpPr>
        <p:spPr bwMode="auto">
          <a:xfrm>
            <a:off x="3048000" y="5931856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3352800" y="56270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4267200" y="56270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67" name="Line 7"/>
          <p:cNvSpPr>
            <a:spLocks noChangeShapeType="1"/>
          </p:cNvSpPr>
          <p:nvPr/>
        </p:nvSpPr>
        <p:spPr bwMode="auto">
          <a:xfrm>
            <a:off x="5334000" y="56270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68" name="Rectangle 8"/>
          <p:cNvSpPr>
            <a:spLocks noChangeArrowheads="1"/>
          </p:cNvSpPr>
          <p:nvPr/>
        </p:nvSpPr>
        <p:spPr bwMode="auto">
          <a:xfrm>
            <a:off x="3044825" y="5341306"/>
            <a:ext cx="625475" cy="3492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" charset="0"/>
              </a:rPr>
              <a:t>host</a:t>
            </a:r>
          </a:p>
        </p:txBody>
      </p:sp>
      <p:sp>
        <p:nvSpPr>
          <p:cNvPr id="1090569" name="Rectangle 9"/>
          <p:cNvSpPr>
            <a:spLocks noChangeArrowheads="1"/>
          </p:cNvSpPr>
          <p:nvPr/>
        </p:nvSpPr>
        <p:spPr bwMode="auto">
          <a:xfrm>
            <a:off x="3940175" y="5322256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090570" name="Rectangle 10"/>
          <p:cNvSpPr>
            <a:spLocks noChangeArrowheads="1"/>
          </p:cNvSpPr>
          <p:nvPr/>
        </p:nvSpPr>
        <p:spPr bwMode="auto">
          <a:xfrm>
            <a:off x="5006975" y="5322256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090571" name="Text Box 11"/>
          <p:cNvSpPr txBox="1">
            <a:spLocks noChangeArrowheads="1"/>
          </p:cNvSpPr>
          <p:nvPr/>
        </p:nvSpPr>
        <p:spPr bwMode="auto">
          <a:xfrm>
            <a:off x="4572000" y="5246056"/>
            <a:ext cx="355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090572" name="Line 12"/>
          <p:cNvSpPr>
            <a:spLocks noChangeShapeType="1"/>
          </p:cNvSpPr>
          <p:nvPr/>
        </p:nvSpPr>
        <p:spPr bwMode="auto">
          <a:xfrm>
            <a:off x="4876800" y="59318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76" name="Rectangle 16"/>
          <p:cNvSpPr>
            <a:spLocks noChangeArrowheads="1"/>
          </p:cNvSpPr>
          <p:nvPr/>
        </p:nvSpPr>
        <p:spPr bwMode="auto">
          <a:xfrm>
            <a:off x="4143375" y="6223956"/>
            <a:ext cx="1433513" cy="34925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Helvetica" charset="0"/>
              </a:rPr>
              <a:t>DHCP server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4" grpId="0" animBg="1"/>
      <p:bldP spid="1090565" grpId="0" animBg="1"/>
      <p:bldP spid="1090566" grpId="0" animBg="1"/>
      <p:bldP spid="1090567" grpId="0" animBg="1"/>
      <p:bldP spid="1090568" grpId="0" animBg="1"/>
      <p:bldP spid="1090569" grpId="0" animBg="1"/>
      <p:bldP spid="1090570" grpId="0" animBg="1"/>
      <p:bldP spid="1090571" grpId="0"/>
      <p:bldP spid="1090572" grpId="0" animBg="1"/>
      <p:bldP spid="10905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DHCP</a:t>
            </a:r>
            <a:endParaRPr lang="en-US" sz="44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Broadcast-based LAN protocol algorithm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Host broadcasts “DHCP discover” on LAN (e.g. Ethernet broadcast)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DHCP </a:t>
            </a:r>
            <a:r>
              <a:rPr lang="en-US" sz="1800" dirty="0"/>
              <a:t>server responds with “DHCP offer” </a:t>
            </a:r>
            <a:r>
              <a:rPr lang="en-US" sz="1800" dirty="0" smtClean="0"/>
              <a:t>message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 requests IP address: “DHCP request” </a:t>
            </a:r>
            <a:r>
              <a:rPr lang="en-US" sz="1800" dirty="0" smtClean="0"/>
              <a:t>message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DHCP server sends address: “DHCP </a:t>
            </a:r>
            <a:r>
              <a:rPr lang="en-US" sz="1800" dirty="0" err="1"/>
              <a:t>ack</a:t>
            </a:r>
            <a:r>
              <a:rPr lang="en-US" sz="1800" dirty="0"/>
              <a:t>” </a:t>
            </a:r>
            <a:r>
              <a:rPr lang="en-US" sz="1800" dirty="0" smtClean="0"/>
              <a:t>message </a:t>
            </a:r>
            <a:r>
              <a:rPr lang="en-US" sz="1800" dirty="0" err="1" smtClean="0"/>
              <a:t>w</a:t>
            </a:r>
            <a:r>
              <a:rPr lang="en-US" sz="1800" dirty="0" smtClean="0"/>
              <a:t>/IP address</a:t>
            </a:r>
          </a:p>
          <a:p>
            <a:pPr lvl="2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/>
              <a:t>Easy to have fewer addresses than hosts (e.g. </a:t>
            </a:r>
            <a:r>
              <a:rPr lang="en-US" dirty="0" smtClean="0"/>
              <a:t>UCLA wireless</a:t>
            </a:r>
            <a:r>
              <a:rPr lang="en-US" dirty="0"/>
              <a:t>) </a:t>
            </a:r>
            <a:r>
              <a:rPr lang="en-US" dirty="0" smtClean="0"/>
              <a:t>and </a:t>
            </a:r>
            <a:r>
              <a:rPr lang="en-US" dirty="0"/>
              <a:t>to </a:t>
            </a:r>
            <a:r>
              <a:rPr lang="en-US" i="1" dirty="0"/>
              <a:t>renumber</a:t>
            </a:r>
            <a:r>
              <a:rPr lang="en-US" dirty="0"/>
              <a:t> network (use new addresses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</a:t>
            </a:r>
            <a:r>
              <a:rPr lang="en-US" dirty="0"/>
              <a:t>if host goes away (how to get address back?)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Address is a “lease” not a “grant”, has a </a:t>
            </a:r>
            <a:r>
              <a:rPr lang="en-US" dirty="0" smtClean="0"/>
              <a:t>timeout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 </a:t>
            </a:r>
            <a:r>
              <a:rPr lang="en-US" dirty="0"/>
              <a:t>may have different IP addresses at different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9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Domain Name System (DNS)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686800" cy="56388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administrative control</a:t>
            </a:r>
          </a:p>
          <a:p>
            <a:pPr lvl="1" eaLnBrk="1" hangingPunct="1"/>
            <a:r>
              <a:rPr lang="en-US" dirty="0" smtClean="0"/>
              <a:t>Hierarchical </a:t>
            </a:r>
            <a:r>
              <a:rPr lang="en-US" dirty="0"/>
              <a:t>name space divided into zones</a:t>
            </a:r>
          </a:p>
          <a:p>
            <a:pPr lvl="1" eaLnBrk="1" hangingPunct="1"/>
            <a:r>
              <a:rPr lang="en-US" dirty="0"/>
              <a:t>Distributed over a collection of DNS </a:t>
            </a:r>
            <a:r>
              <a:rPr lang="en-US" dirty="0" smtClean="0"/>
              <a:t>servers</a:t>
            </a:r>
          </a:p>
          <a:p>
            <a:pPr lvl="4" eaLnBrk="1" hangingPunct="1"/>
            <a:endParaRPr lang="en-US" dirty="0" smtClean="0"/>
          </a:p>
          <a:p>
            <a:pPr eaLnBrk="1" hangingPunct="1"/>
            <a:r>
              <a:rPr lang="en-US" dirty="0"/>
              <a:t>Hierarchy of DNS servers</a:t>
            </a:r>
          </a:p>
          <a:p>
            <a:pPr lvl="1" eaLnBrk="1" hangingPunct="1"/>
            <a:r>
              <a:rPr lang="en-US" dirty="0"/>
              <a:t>Root servers</a:t>
            </a:r>
          </a:p>
          <a:p>
            <a:pPr lvl="1" eaLnBrk="1" hangingPunct="1"/>
            <a:r>
              <a:rPr lang="en-US" dirty="0"/>
              <a:t>Top-level domain (TLD) servers</a:t>
            </a:r>
          </a:p>
          <a:p>
            <a:pPr lvl="1" eaLnBrk="1" hangingPunct="1"/>
            <a:r>
              <a:rPr lang="en-US" dirty="0"/>
              <a:t>Authoritative DNS </a:t>
            </a:r>
            <a:r>
              <a:rPr lang="en-US" dirty="0" smtClean="0"/>
              <a:t>servers</a:t>
            </a:r>
          </a:p>
          <a:p>
            <a:pPr lvl="4" eaLnBrk="1" hangingPunct="1"/>
            <a:endParaRPr lang="en-US" dirty="0" smtClean="0"/>
          </a:p>
          <a:p>
            <a:pPr eaLnBrk="1" hangingPunct="1"/>
            <a:r>
              <a:rPr lang="en-US" dirty="0"/>
              <a:t>Performing the translations</a:t>
            </a:r>
          </a:p>
          <a:p>
            <a:pPr lvl="1" eaLnBrk="1" hangingPunct="1"/>
            <a:r>
              <a:rPr lang="en-US" dirty="0"/>
              <a:t>Local DNS servers</a:t>
            </a:r>
          </a:p>
          <a:p>
            <a:pPr lvl="1" eaLnBrk="1" hangingPunct="1"/>
            <a:r>
              <a:rPr lang="en-US" dirty="0"/>
              <a:t>Resolver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fld id="{81D60167-4931-47E6-BA6A-407CBD079E47}" type="slidenum">
              <a:rPr lang="en-US" spc="-3" smtClean="0"/>
              <a:pPr marL="17318">
                <a:lnSpc>
                  <a:spcPts val="842"/>
                </a:lnSpc>
                <a:spcBef>
                  <a:spcPts val="37"/>
                </a:spcBef>
              </a:pPr>
              <a:t>26</a:t>
            </a:fld>
            <a:endParaRPr lang="en-US" spc="-3" dirty="0"/>
          </a:p>
        </p:txBody>
      </p:sp>
      <p:pic>
        <p:nvPicPr>
          <p:cNvPr id="7170" name="Picture 2" descr="Image result for jokes about n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43" y="1252328"/>
            <a:ext cx="3654768" cy="46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960438" y="24526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38213" y="25241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com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1744663" y="24526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754188" y="25241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35250" y="2695575"/>
            <a:ext cx="522288" cy="88900"/>
            <a:chOff x="1347" y="1706"/>
            <a:chExt cx="329" cy="56"/>
          </a:xfrm>
        </p:grpSpPr>
        <p:sp>
          <p:nvSpPr>
            <p:cNvPr id="4410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3543300" y="24526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582988" y="25241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org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862013" y="23780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4700588" y="24526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4799013" y="25241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ac</a:t>
            </a:r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538913" y="24526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586538" y="25225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614988" y="2724150"/>
            <a:ext cx="522287" cy="88900"/>
            <a:chOff x="3703" y="1706"/>
            <a:chExt cx="329" cy="56"/>
          </a:xfrm>
        </p:grpSpPr>
        <p:sp>
          <p:nvSpPr>
            <p:cNvPr id="4410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9" name="Oval 22"/>
          <p:cNvSpPr>
            <a:spLocks noChangeArrowheads="1"/>
          </p:cNvSpPr>
          <p:nvPr/>
        </p:nvSpPr>
        <p:spPr bwMode="auto">
          <a:xfrm>
            <a:off x="7283450" y="24526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23"/>
          <p:cNvSpPr txBox="1">
            <a:spLocks noChangeArrowheads="1"/>
          </p:cNvSpPr>
          <p:nvPr/>
        </p:nvSpPr>
        <p:spPr bwMode="auto">
          <a:xfrm>
            <a:off x="7351713" y="25098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zw</a:t>
            </a:r>
          </a:p>
        </p:txBody>
      </p:sp>
      <p:sp>
        <p:nvSpPr>
          <p:cNvPr id="44051" name="Rectangle 24"/>
          <p:cNvSpPr>
            <a:spLocks noChangeArrowheads="1"/>
          </p:cNvSpPr>
          <p:nvPr/>
        </p:nvSpPr>
        <p:spPr bwMode="auto">
          <a:xfrm>
            <a:off x="4602163" y="23780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4" name="Oval 27"/>
          <p:cNvSpPr>
            <a:spLocks noChangeArrowheads="1"/>
          </p:cNvSpPr>
          <p:nvPr/>
        </p:nvSpPr>
        <p:spPr bwMode="auto">
          <a:xfrm>
            <a:off x="4940300" y="16573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8"/>
          <p:cNvSpPr txBox="1">
            <a:spLocks noChangeArrowheads="1"/>
          </p:cNvSpPr>
          <p:nvPr/>
        </p:nvSpPr>
        <p:spPr bwMode="auto">
          <a:xfrm>
            <a:off x="5461000" y="1385888"/>
            <a:ext cx="18064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 dirty="0" smtClean="0">
                <a:latin typeface="Times New Roman" charset="0"/>
              </a:rPr>
              <a:t>Unnamed root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 flipH="1">
            <a:off x="1219200" y="18573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2049463" y="19542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H="1">
            <a:off x="3824288" y="20240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 flipH="1">
            <a:off x="4987925" y="20780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5445125" y="19542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5389563" y="20383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3" name="Oval 36"/>
          <p:cNvSpPr>
            <a:spLocks noChangeArrowheads="1"/>
          </p:cNvSpPr>
          <p:nvPr/>
        </p:nvSpPr>
        <p:spPr bwMode="auto">
          <a:xfrm>
            <a:off x="1755775" y="3402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Oval 37"/>
          <p:cNvSpPr>
            <a:spLocks noChangeArrowheads="1"/>
          </p:cNvSpPr>
          <p:nvPr/>
        </p:nvSpPr>
        <p:spPr bwMode="auto">
          <a:xfrm>
            <a:off x="1298575" y="43799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Oval 38"/>
          <p:cNvSpPr>
            <a:spLocks noChangeArrowheads="1"/>
          </p:cNvSpPr>
          <p:nvPr/>
        </p:nvSpPr>
        <p:spPr bwMode="auto">
          <a:xfrm>
            <a:off x="2309813" y="4378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Oval 39"/>
          <p:cNvSpPr>
            <a:spLocks noChangeArrowheads="1"/>
          </p:cNvSpPr>
          <p:nvPr/>
        </p:nvSpPr>
        <p:spPr bwMode="auto">
          <a:xfrm>
            <a:off x="6538913" y="34163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Oval 40"/>
          <p:cNvSpPr>
            <a:spLocks noChangeArrowheads="1"/>
          </p:cNvSpPr>
          <p:nvPr/>
        </p:nvSpPr>
        <p:spPr bwMode="auto">
          <a:xfrm>
            <a:off x="6538913" y="43926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Oval 41"/>
          <p:cNvSpPr>
            <a:spLocks noChangeArrowheads="1"/>
          </p:cNvSpPr>
          <p:nvPr/>
        </p:nvSpPr>
        <p:spPr bwMode="auto">
          <a:xfrm>
            <a:off x="6538913" y="53562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Oval 42"/>
          <p:cNvSpPr>
            <a:spLocks noChangeArrowheads="1"/>
          </p:cNvSpPr>
          <p:nvPr/>
        </p:nvSpPr>
        <p:spPr bwMode="auto">
          <a:xfrm>
            <a:off x="2352675" y="53419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Oval 43"/>
          <p:cNvSpPr>
            <a:spLocks noChangeArrowheads="1"/>
          </p:cNvSpPr>
          <p:nvPr/>
        </p:nvSpPr>
        <p:spPr bwMode="auto">
          <a:xfrm>
            <a:off x="1298575" y="53419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7"/>
          <p:cNvSpPr txBox="1">
            <a:spLocks noChangeArrowheads="1"/>
          </p:cNvSpPr>
          <p:nvPr/>
        </p:nvSpPr>
        <p:spPr bwMode="auto">
          <a:xfrm>
            <a:off x="1770063" y="34655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bar</a:t>
            </a:r>
          </a:p>
        </p:txBody>
      </p:sp>
      <p:sp>
        <p:nvSpPr>
          <p:cNvPr id="44075" name="Text Box 48"/>
          <p:cNvSpPr txBox="1">
            <a:spLocks noChangeArrowheads="1"/>
          </p:cNvSpPr>
          <p:nvPr/>
        </p:nvSpPr>
        <p:spPr bwMode="auto">
          <a:xfrm>
            <a:off x="1255713" y="44624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west</a:t>
            </a:r>
          </a:p>
        </p:txBody>
      </p:sp>
      <p:sp>
        <p:nvSpPr>
          <p:cNvPr id="44076" name="Text Box 49"/>
          <p:cNvSpPr txBox="1">
            <a:spLocks noChangeArrowheads="1"/>
          </p:cNvSpPr>
          <p:nvPr/>
        </p:nvSpPr>
        <p:spPr bwMode="auto">
          <a:xfrm>
            <a:off x="2276475" y="44624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east</a:t>
            </a:r>
          </a:p>
        </p:txBody>
      </p:sp>
      <p:sp>
        <p:nvSpPr>
          <p:cNvPr id="44077" name="Text Box 50"/>
          <p:cNvSpPr txBox="1">
            <a:spLocks noChangeArrowheads="1"/>
          </p:cNvSpPr>
          <p:nvPr/>
        </p:nvSpPr>
        <p:spPr bwMode="auto">
          <a:xfrm>
            <a:off x="1339850" y="53911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charset="0"/>
              </a:rPr>
              <a:t>foo</a:t>
            </a:r>
          </a:p>
        </p:txBody>
      </p:sp>
      <p:sp>
        <p:nvSpPr>
          <p:cNvPr id="44078" name="Text Box 51"/>
          <p:cNvSpPr txBox="1">
            <a:spLocks noChangeArrowheads="1"/>
          </p:cNvSpPr>
          <p:nvPr/>
        </p:nvSpPr>
        <p:spPr bwMode="auto">
          <a:xfrm>
            <a:off x="2393950" y="53911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my</a:t>
            </a: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2049463" y="30289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 flipH="1">
            <a:off x="1558925" y="39782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2133600" y="39639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>
            <a:off x="1579563" y="49609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2605088" y="49466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6819900" y="30495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6821488" y="39782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6821488" y="49895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2" name="Text Box 65"/>
          <p:cNvSpPr txBox="1">
            <a:spLocks noChangeArrowheads="1"/>
          </p:cNvSpPr>
          <p:nvPr/>
        </p:nvSpPr>
        <p:spPr bwMode="auto">
          <a:xfrm>
            <a:off x="6608763" y="34655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charset="0"/>
              </a:rPr>
              <a:t>ac</a:t>
            </a:r>
          </a:p>
        </p:txBody>
      </p:sp>
      <p:sp>
        <p:nvSpPr>
          <p:cNvPr id="44093" name="Text Box 66"/>
          <p:cNvSpPr txBox="1">
            <a:spLocks noChangeArrowheads="1"/>
          </p:cNvSpPr>
          <p:nvPr/>
        </p:nvSpPr>
        <p:spPr bwMode="auto">
          <a:xfrm>
            <a:off x="6503988" y="44767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charset="0"/>
              </a:rPr>
              <a:t>cam</a:t>
            </a:r>
          </a:p>
        </p:txBody>
      </p:sp>
      <p:sp>
        <p:nvSpPr>
          <p:cNvPr id="44094" name="Text Box 67"/>
          <p:cNvSpPr txBox="1">
            <a:spLocks noChangeArrowheads="1"/>
          </p:cNvSpPr>
          <p:nvPr/>
        </p:nvSpPr>
        <p:spPr bwMode="auto">
          <a:xfrm>
            <a:off x="6553200" y="54324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charset="0"/>
              </a:rPr>
              <a:t>usr</a:t>
            </a:r>
          </a:p>
        </p:txBody>
      </p:sp>
      <p:sp>
        <p:nvSpPr>
          <p:cNvPr id="44099" name="Text Box 72"/>
          <p:cNvSpPr txBox="1">
            <a:spLocks noChangeArrowheads="1"/>
          </p:cNvSpPr>
          <p:nvPr/>
        </p:nvSpPr>
        <p:spPr bwMode="auto">
          <a:xfrm>
            <a:off x="2457450" y="31115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charset="0"/>
              </a:rPr>
              <a:t>generic domains</a:t>
            </a:r>
          </a:p>
        </p:txBody>
      </p:sp>
      <p:sp>
        <p:nvSpPr>
          <p:cNvPr id="44100" name="Text Box 73"/>
          <p:cNvSpPr txBox="1">
            <a:spLocks noChangeArrowheads="1"/>
          </p:cNvSpPr>
          <p:nvPr/>
        </p:nvSpPr>
        <p:spPr bwMode="auto">
          <a:xfrm>
            <a:off x="4657725" y="31115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charset="0"/>
              </a:rPr>
              <a:t>country domains</a:t>
            </a:r>
          </a:p>
        </p:txBody>
      </p:sp>
      <p:sp>
        <p:nvSpPr>
          <p:cNvPr id="44101" name="Text Box 74"/>
          <p:cNvSpPr txBox="1">
            <a:spLocks noChangeArrowheads="1"/>
          </p:cNvSpPr>
          <p:nvPr/>
        </p:nvSpPr>
        <p:spPr bwMode="auto">
          <a:xfrm>
            <a:off x="1922463" y="59150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 err="1">
                <a:solidFill>
                  <a:srgbClr val="FF0000"/>
                </a:solidFill>
                <a:latin typeface="Times New Roman" charset="0"/>
              </a:rPr>
              <a:t>my.east.bar.edu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4102" name="Text Box 75"/>
          <p:cNvSpPr txBox="1">
            <a:spLocks noChangeArrowheads="1"/>
          </p:cNvSpPr>
          <p:nvPr/>
        </p:nvSpPr>
        <p:spPr bwMode="auto">
          <a:xfrm>
            <a:off x="6110288" y="59150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 err="1">
                <a:solidFill>
                  <a:srgbClr val="0066FF"/>
                </a:solidFill>
                <a:latin typeface="Times New Roman" charset="0"/>
              </a:rPr>
              <a:t>usr.cam.ac.uk</a:t>
            </a:r>
            <a:endParaRPr lang="en-US" dirty="0">
              <a:solidFill>
                <a:srgbClr val="0066FF"/>
              </a:solidFill>
              <a:latin typeface="Times New Roman" charset="0"/>
            </a:endParaRPr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Distributed Database</a:t>
            </a:r>
            <a:endParaRPr lang="en-US" dirty="0"/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2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worl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141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000"/>
              <a:t>DNS Root Servers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4188" y="1549400"/>
            <a:ext cx="8478837" cy="4648200"/>
          </a:xfrm>
        </p:spPr>
        <p:txBody>
          <a:bodyPr/>
          <a:lstStyle/>
          <a:p>
            <a:pPr eaLnBrk="1" hangingPunct="1"/>
            <a:r>
              <a:rPr lang="en-US" sz="2400" dirty="0"/>
              <a:t>13 root servers (see </a:t>
            </a:r>
            <a:r>
              <a:rPr lang="en-US" sz="2400" dirty="0">
                <a:hlinkClick r:id="rId4"/>
              </a:rPr>
              <a:t>http://www.root-servers.org/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/>
              <a:t>Labeled A through M</a:t>
            </a:r>
          </a:p>
        </p:txBody>
      </p:sp>
      <p:sp>
        <p:nvSpPr>
          <p:cNvPr id="39943" name="Freeform 6"/>
          <p:cNvSpPr>
            <a:spLocks/>
          </p:cNvSpPr>
          <p:nvPr/>
        </p:nvSpPr>
        <p:spPr bwMode="auto">
          <a:xfrm>
            <a:off x="2605088" y="3343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73050" y="5719763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eaLnBrk="0" hangingPunct="0"/>
            <a:endParaRPr lang="en-US" sz="1500" b="0">
              <a:latin typeface="Times New Roman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752600" y="5041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69863" y="3886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charset="0"/>
              </a:rPr>
              <a:t>F  Internet Software C. Palo Alto, CA (and 17 other locations)</a:t>
            </a:r>
          </a:p>
          <a:p>
            <a:pPr eaLnBrk="0" hangingPunct="0"/>
            <a:endParaRPr lang="en-US" sz="1500" b="0">
              <a:latin typeface="Times New Roman" charset="0"/>
            </a:endParaRPr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 flipV="1">
            <a:off x="1447800" y="4724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426075" y="3646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500" b="0" dirty="0" err="1" smtClean="0">
                <a:solidFill>
                  <a:schemeClr val="accent6"/>
                </a:solidFill>
                <a:latin typeface="Arial" charset="0"/>
              </a:rPr>
              <a:t>Netnod</a:t>
            </a:r>
            <a:r>
              <a:rPr lang="en-US" sz="1500" b="0" dirty="0" smtClean="0">
                <a:solidFill>
                  <a:schemeClr val="accent6"/>
                </a:solidFill>
                <a:latin typeface="Arial" charset="0"/>
              </a:rPr>
              <a:t>, Stockholm </a:t>
            </a:r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(plus 3 other locations)</a:t>
            </a:r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4876800" y="4038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375275" y="3292475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charset="0"/>
              </a:rPr>
              <a:t>K RIPE London (+ Amsterdam, Frankfurt)</a:t>
            </a:r>
            <a:endParaRPr lang="en-US" sz="1500" b="0">
              <a:latin typeface="Times New Roman" charset="0"/>
            </a:endParaRPr>
          </a:p>
        </p:txBody>
      </p:sp>
      <p:sp>
        <p:nvSpPr>
          <p:cNvPr id="39951" name="Freeform 14"/>
          <p:cNvSpPr>
            <a:spLocks/>
          </p:cNvSpPr>
          <p:nvPr/>
        </p:nvSpPr>
        <p:spPr bwMode="auto">
          <a:xfrm>
            <a:off x="4570413" y="35099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426325" y="4438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 dirty="0">
                <a:solidFill>
                  <a:srgbClr val="000000"/>
                </a:solidFill>
              </a:rPr>
              <a:t>M</a:t>
            </a:r>
            <a:r>
              <a:rPr lang="en-US" sz="1500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WIDE Tokyo</a:t>
            </a:r>
            <a:endParaRPr lang="en-US" sz="1500" b="0" dirty="0">
              <a:latin typeface="Times New Roman" charset="0"/>
            </a:endParaRPr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6851650" y="4648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665413" y="2438400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C Cogent, Herndon, VA (also Los Angeles)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G US </a:t>
            </a:r>
            <a:r>
              <a:rPr lang="en-US" sz="1500" b="0" dirty="0" err="1">
                <a:solidFill>
                  <a:srgbClr val="000000"/>
                </a:solidFill>
                <a:latin typeface="Arial" charset="0"/>
              </a:rPr>
              <a:t>DoD</a:t>
            </a:r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 Vienna, VA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charset="0"/>
              </a:rPr>
              <a:t>J Verisign, ( 11 locations)</a:t>
            </a:r>
          </a:p>
          <a:p>
            <a:pPr eaLnBrk="0" hangingPunct="0"/>
            <a:endParaRPr lang="en-US" sz="1500" b="0" dirty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28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Using DNS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DNS server (“default name server”)</a:t>
            </a:r>
          </a:p>
          <a:p>
            <a:pPr lvl="1" eaLnBrk="1" hangingPunct="1"/>
            <a:r>
              <a:rPr lang="en-US" dirty="0"/>
              <a:t>Usually near the end hosts who use it</a:t>
            </a:r>
          </a:p>
          <a:p>
            <a:pPr lvl="1" eaLnBrk="1" hangingPunct="1"/>
            <a:r>
              <a:rPr lang="en-US" dirty="0"/>
              <a:t>Local hosts configured with local server (e.g., /etc/</a:t>
            </a:r>
            <a:r>
              <a:rPr lang="en-US" dirty="0" err="1"/>
              <a:t>resolv.conf</a:t>
            </a:r>
            <a:r>
              <a:rPr lang="en-US" dirty="0"/>
              <a:t>) or learn the server via </a:t>
            </a:r>
            <a:r>
              <a:rPr lang="en-US" dirty="0" smtClean="0"/>
              <a:t>DHCP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Client application</a:t>
            </a:r>
          </a:p>
          <a:p>
            <a:pPr lvl="1" eaLnBrk="1" hangingPunct="1"/>
            <a:r>
              <a:rPr lang="en-US" dirty="0"/>
              <a:t>Extract server name (e.g., from the URL)</a:t>
            </a:r>
          </a:p>
          <a:p>
            <a:pPr lvl="1" eaLnBrk="1" hangingPunct="1"/>
            <a:r>
              <a:rPr lang="en-US" dirty="0"/>
              <a:t>Do </a:t>
            </a:r>
            <a:r>
              <a:rPr lang="en-US" i="1" dirty="0" err="1"/>
              <a:t>gethostbyname</a:t>
            </a:r>
            <a:r>
              <a:rPr lang="en-US" i="1" dirty="0"/>
              <a:t>()</a:t>
            </a:r>
            <a:r>
              <a:rPr lang="en-US" dirty="0"/>
              <a:t> to trigger resolver </a:t>
            </a:r>
            <a:r>
              <a:rPr lang="en-US" dirty="0" smtClean="0"/>
              <a:t>code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Server application</a:t>
            </a:r>
          </a:p>
          <a:p>
            <a:pPr lvl="1" eaLnBrk="1" hangingPunct="1"/>
            <a:r>
              <a:rPr lang="en-US" dirty="0"/>
              <a:t>Extract client IP address from socket</a:t>
            </a:r>
          </a:p>
          <a:p>
            <a:pPr lvl="1" eaLnBrk="1" hangingPunct="1"/>
            <a:r>
              <a:rPr lang="en-US" dirty="0"/>
              <a:t>Optional </a:t>
            </a:r>
            <a:r>
              <a:rPr lang="en-US" i="1" dirty="0" err="1"/>
              <a:t>gethostbyaddr</a:t>
            </a:r>
            <a:r>
              <a:rPr lang="en-US" i="1" dirty="0"/>
              <a:t>()</a:t>
            </a:r>
            <a:r>
              <a:rPr lang="en-US" dirty="0"/>
              <a:t> to translate into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4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State, DV suboptimal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Shortest paths only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Lots of bandwidth left on the table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One Size fits all</a:t>
            </a:r>
            <a:endParaRPr lang="en-US" dirty="0" smtClean="0"/>
          </a:p>
          <a:p>
            <a:pPr lvl="1"/>
            <a:r>
              <a:rPr lang="en-US" dirty="0" smtClean="0"/>
              <a:t>Does not </a:t>
            </a:r>
            <a:r>
              <a:rPr lang="en-US" dirty="0" smtClean="0"/>
              <a:t>differentiate traffic classes like Voice over IP, video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Hard to express policies</a:t>
            </a:r>
            <a:endParaRPr lang="en-US" dirty="0"/>
          </a:p>
          <a:p>
            <a:pPr lvl="1"/>
            <a:r>
              <a:rPr lang="en-US" dirty="0" smtClean="0"/>
              <a:t>Many large organizations use BGP to finesse this </a:t>
            </a:r>
            <a:r>
              <a:rPr lang="en-US" dirty="0" err="1" smtClean="0"/>
              <a:t>lacl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New: Software Defined Networks within organizations</a:t>
            </a:r>
            <a:endParaRPr lang="en-US" dirty="0"/>
          </a:p>
          <a:p>
            <a:pPr lvl="1"/>
            <a:r>
              <a:rPr lang="en-US" dirty="0" smtClean="0"/>
              <a:t>Google B4 and Microsoft SWAN have all routers send local info (as in LSPs) to a central site that can use centralized algorithms to calculate second shortest routes, routes for each traffic class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 some sense, replacing protocols by algorithms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9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Example</a:t>
            </a:r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/>
              <a:t>Host at </a:t>
            </a:r>
            <a:r>
              <a:rPr lang="en-US" sz="2400">
                <a:latin typeface="Courier" charset="0"/>
                <a:ea typeface="Courier" charset="0"/>
                <a:cs typeface="Courier" charset="0"/>
              </a:rPr>
              <a:t>cis.poly.edu </a:t>
            </a:r>
            <a:r>
              <a:rPr lang="en-US" sz="2400"/>
              <a:t>wants IP address for </a:t>
            </a:r>
            <a:r>
              <a:rPr lang="en-US" sz="2400">
                <a:latin typeface="Courier" charset="0"/>
                <a:ea typeface="Courier" charset="0"/>
                <a:cs typeface="Courier" charset="0"/>
              </a:rPr>
              <a:t>gaia.cs.umass.edu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2682875" y="5486400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charset="0"/>
              </a:rPr>
              <a:t>requesting host</a:t>
            </a:r>
            <a:endParaRPr lang="en-US" sz="2400" b="0">
              <a:latin typeface="Times New Roman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1225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5298472" y="1622653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 dirty="0">
                <a:latin typeface="Comic Sans MS" charset="0"/>
              </a:rPr>
              <a:t>root DNS server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charset="0"/>
                </a:rPr>
                <a:t>local DNS server</a:t>
              </a:r>
              <a:endParaRPr lang="en-US" sz="2400" b="0">
                <a:latin typeface="Times New Roman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sz="2400" b="0">
              <a:latin typeface="Times New Roman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charset="0"/>
              </a:rPr>
              <a:t>authoritative DNS server</a:t>
            </a:r>
            <a:endParaRPr lang="en-US" sz="2400" b="0">
              <a:latin typeface="Times New Roman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charset="0"/>
              </a:rPr>
              <a:t>TLD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30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77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Akamai: Fake out DNS to find “closest” copy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31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Naming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2438400" y="3351245"/>
            <a:ext cx="4021494" cy="2612572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304800" y="1697393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276669" y="3820108"/>
            <a:ext cx="429209" cy="4719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772678" y="5830486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2678" y="6273571"/>
            <a:ext cx="358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Akamai Servers</a:t>
            </a:r>
            <a:endParaRPr lang="en-US" dirty="0"/>
          </a:p>
        </p:txBody>
      </p:sp>
      <p:cxnSp>
        <p:nvCxnSpPr>
          <p:cNvPr id="29" name="Straight Connector 28"/>
          <p:cNvCxnSpPr>
            <a:endCxn id="13" idx="0"/>
          </p:cNvCxnSpPr>
          <p:nvPr/>
        </p:nvCxnSpPr>
        <p:spPr bwMode="auto">
          <a:xfrm flipH="1">
            <a:off x="6273282" y="3232230"/>
            <a:ext cx="139959" cy="19329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747934" y="2864339"/>
            <a:ext cx="164842" cy="175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39886" y="5062492"/>
            <a:ext cx="197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info like congestion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 bwMode="auto">
          <a:xfrm>
            <a:off x="5629470" y="2354649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loud 29"/>
          <p:cNvSpPr/>
          <p:nvPr/>
        </p:nvSpPr>
        <p:spPr bwMode="auto">
          <a:xfrm>
            <a:off x="6598267" y="3746889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loud 30"/>
          <p:cNvSpPr/>
          <p:nvPr/>
        </p:nvSpPr>
        <p:spPr bwMode="auto">
          <a:xfrm>
            <a:off x="6117772" y="5125730"/>
            <a:ext cx="2133600" cy="1303176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4122" y="2173714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98906" y="2438908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(Seattle)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61995" y="4356990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(Chicago)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70645" y="5556501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(LA)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 bwMode="auto">
          <a:xfrm flipH="1">
            <a:off x="4242319" y="3571292"/>
            <a:ext cx="1772816" cy="2080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4236099" y="4419874"/>
            <a:ext cx="2334114" cy="1450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4220516" y="5326391"/>
            <a:ext cx="2205928" cy="108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1747934" y="3066662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265853" y="4572945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961" y="2736888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DNS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8889" y="4841217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DNS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956319" y="5354879"/>
            <a:ext cx="1691950" cy="918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51" idx="0"/>
          </p:cNvCxnSpPr>
          <p:nvPr/>
        </p:nvCxnSpPr>
        <p:spPr bwMode="auto">
          <a:xfrm flipH="1">
            <a:off x="1611086" y="3746889"/>
            <a:ext cx="370875" cy="826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9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Reliability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DNS servers are replicated</a:t>
            </a:r>
          </a:p>
          <a:p>
            <a:pPr lvl="1" eaLnBrk="1" hangingPunct="1"/>
            <a:r>
              <a:rPr lang="en-US" dirty="0"/>
              <a:t>Name service available if </a:t>
            </a:r>
            <a:r>
              <a:rPr lang="en-US" dirty="0">
                <a:sym typeface="Math B" pitchFamily="2" charset="2"/>
              </a:rPr>
              <a:t>at least one</a:t>
            </a:r>
            <a:r>
              <a:rPr lang="en-US" dirty="0"/>
              <a:t> replica is up</a:t>
            </a:r>
          </a:p>
          <a:p>
            <a:pPr lvl="1" eaLnBrk="1" hangingPunct="1"/>
            <a:r>
              <a:rPr lang="en-US" dirty="0"/>
              <a:t>Queries can be load balanced between </a:t>
            </a:r>
            <a:r>
              <a:rPr lang="en-US" dirty="0" smtClean="0"/>
              <a:t>replicas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/>
              <a:t>UDP used for queries</a:t>
            </a:r>
          </a:p>
          <a:p>
            <a:pPr lvl="1" eaLnBrk="1" hangingPunct="1"/>
            <a:r>
              <a:rPr lang="en-US" dirty="0"/>
              <a:t>Need reliability: </a:t>
            </a:r>
            <a:r>
              <a:rPr lang="en-US" dirty="0">
                <a:sym typeface="Wingdings" charset="2"/>
              </a:rPr>
              <a:t>must implement this on top of UDP</a:t>
            </a:r>
            <a:endParaRPr lang="en-US" dirty="0"/>
          </a:p>
          <a:p>
            <a:pPr lvl="1" eaLnBrk="1" hangingPunct="1"/>
            <a:r>
              <a:rPr lang="en-US" dirty="0"/>
              <a:t>Try alternate servers on timeout</a:t>
            </a:r>
          </a:p>
          <a:p>
            <a:pPr lvl="1" eaLnBrk="1" hangingPunct="1"/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when retrying same </a:t>
            </a:r>
            <a:r>
              <a:rPr lang="en-US" dirty="0" smtClean="0"/>
              <a:t>server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dirty="0" smtClean="0"/>
              <a:t>Cache responses to decrease load</a:t>
            </a:r>
          </a:p>
          <a:p>
            <a:pPr lvl="1" eaLnBrk="1" hangingPunct="1"/>
            <a:r>
              <a:rPr lang="en-US" dirty="0" smtClean="0"/>
              <a:t>Both at end hosts and local servers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can’t get/don’t want IP addresses</a:t>
            </a:r>
          </a:p>
          <a:p>
            <a:pPr lvl="1"/>
            <a:r>
              <a:rPr lang="en-US" dirty="0" smtClean="0"/>
              <a:t>An organization wants to change service providers without having to renumber its entire network</a:t>
            </a:r>
          </a:p>
          <a:p>
            <a:pPr lvl="1"/>
            <a:r>
              <a:rPr lang="en-US" dirty="0" smtClean="0"/>
              <a:t>A network may be unable obtain (or cannot afford) enough IP addresses for all of its hosts. Recall IP address depletion.</a:t>
            </a:r>
          </a:p>
          <a:p>
            <a:pPr lvl="3"/>
            <a:endParaRPr lang="en-US" dirty="0"/>
          </a:p>
          <a:p>
            <a:r>
              <a:rPr lang="en-US" dirty="0" smtClean="0"/>
              <a:t>IP provides </a:t>
            </a:r>
            <a:r>
              <a:rPr lang="en-US" dirty="0" smtClean="0">
                <a:solidFill>
                  <a:srgbClr val="0000FF"/>
                </a:solidFill>
              </a:rPr>
              <a:t>private address space </a:t>
            </a:r>
            <a:r>
              <a:rPr lang="en-US" dirty="0" smtClean="0"/>
              <a:t>anyone can use</a:t>
            </a:r>
          </a:p>
          <a:p>
            <a:pPr lvl="1"/>
            <a:r>
              <a:rPr lang="en-US" dirty="0" smtClean="0"/>
              <a:t>10/8, 192.168/16, 172.16.0/20</a:t>
            </a:r>
          </a:p>
          <a:p>
            <a:pPr lvl="1"/>
            <a:r>
              <a:rPr lang="en-US" dirty="0" smtClean="0"/>
              <a:t>These addresses are not routable—Internet routers should drop packets destined to these so-called </a:t>
            </a:r>
            <a:r>
              <a:rPr lang="en-US" dirty="0" err="1" smtClean="0">
                <a:solidFill>
                  <a:srgbClr val="0000FF"/>
                </a:solidFill>
              </a:rPr>
              <a:t>bogons</a:t>
            </a:r>
            <a:endParaRPr lang="en-US" dirty="0" smtClean="0">
              <a:solidFill>
                <a:srgbClr val="0000FF"/>
              </a:solidFill>
            </a:endParaRPr>
          </a:p>
          <a:p>
            <a:pPr lvl="3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dirty="0" smtClean="0">
                <a:solidFill>
                  <a:schemeClr val="accent6"/>
                </a:solidFill>
              </a:rPr>
              <a:t>hat good are they if can’t use them on the Internet?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Lecture 12: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5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router can rewrite IP addresses as packets leave or enter a given network</a:t>
            </a:r>
          </a:p>
          <a:p>
            <a:pPr lvl="1"/>
            <a:r>
              <a:rPr lang="en-US" dirty="0" smtClean="0"/>
              <a:t>I.e., replace private addresses with public ones</a:t>
            </a:r>
          </a:p>
          <a:p>
            <a:pPr lvl="1"/>
            <a:r>
              <a:rPr lang="en-US" dirty="0" smtClean="0"/>
              <a:t>Router needs to see and update every packet</a:t>
            </a:r>
          </a:p>
          <a:p>
            <a:pPr lvl="1"/>
            <a:endParaRPr lang="en-US" dirty="0"/>
          </a:p>
          <a:p>
            <a:r>
              <a:rPr lang="en-US" dirty="0" smtClean="0"/>
              <a:t>Maintains a mapping of private-to-public addresses</a:t>
            </a:r>
          </a:p>
          <a:p>
            <a:pPr lvl="1"/>
            <a:r>
              <a:rPr lang="en-US" dirty="0" smtClean="0"/>
              <a:t>Simple case is a one-to-one mapping</a:t>
            </a:r>
          </a:p>
          <a:p>
            <a:pPr lvl="1"/>
            <a:r>
              <a:rPr lang="en-US" dirty="0" smtClean="0"/>
              <a:t>Anytime network changes provider, just update mapping table</a:t>
            </a:r>
          </a:p>
          <a:p>
            <a:pPr lvl="1"/>
            <a:r>
              <a:rPr lang="en-US" dirty="0" smtClean="0"/>
              <a:t>In more clever scenarios, can map a set of private addresses to a smaller set of public addresses</a:t>
            </a:r>
          </a:p>
          <a:p>
            <a:pPr lvl="1"/>
            <a:r>
              <a:rPr lang="en-US" dirty="0" smtClean="0"/>
              <a:t>In the extreme map the entire private network to one public IP!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7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575675" cy="4648200"/>
          </a:xfrm>
        </p:spPr>
        <p:txBody>
          <a:bodyPr/>
          <a:lstStyle/>
          <a:p>
            <a:r>
              <a:rPr lang="en-US" sz="2400" dirty="0" smtClean="0"/>
              <a:t>A.K.A. Network Address and port Translation (</a:t>
            </a:r>
            <a:r>
              <a:rPr lang="en-US" sz="2400" dirty="0" err="1" smtClean="0"/>
              <a:t>NApT</a:t>
            </a:r>
            <a:r>
              <a:rPr lang="en-US" sz="2400" dirty="0" smtClean="0"/>
              <a:t>), Port Address Translation (PAT), or, colloquially, just NAT.</a:t>
            </a:r>
          </a:p>
          <a:p>
            <a:r>
              <a:rPr lang="en-US" sz="2400" dirty="0" smtClean="0"/>
              <a:t>Entire local </a:t>
            </a:r>
            <a:r>
              <a:rPr lang="en-US" sz="2400" dirty="0"/>
              <a:t>network uses just one IP address as far as outside world is concerned: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change addresses of devices in local network without notifying outside world</a:t>
            </a:r>
          </a:p>
          <a:p>
            <a:pPr lvl="1"/>
            <a:r>
              <a:rPr lang="en-US" sz="2400" dirty="0"/>
              <a:t>can change ISP without changing addresses of devices in local network</a:t>
            </a:r>
          </a:p>
          <a:p>
            <a:pPr lvl="1"/>
            <a:r>
              <a:rPr lang="en-US" sz="2400" dirty="0"/>
              <a:t>devices inside local net not explicitly addressable, visible by outside world (a security plus).</a:t>
            </a:r>
          </a:p>
          <a:p>
            <a:pPr>
              <a:buFont typeface="Wingdings" charset="0"/>
              <a:buNone/>
            </a:pPr>
            <a:endParaRPr lang="en-US" sz="28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Masquerading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5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reeform 2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859713" y="2206625"/>
            <a:ext cx="926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charset="0"/>
              </a:rPr>
              <a:t>10.0.0.4</a:t>
            </a:r>
            <a:endParaRPr lang="en-US" sz="1600" dirty="0">
              <a:latin typeface="Arial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859713" y="2974975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10.0.0.2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7859713" y="3870325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10.0.0.3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332288" y="2733675"/>
            <a:ext cx="926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charset="0"/>
              </a:rPr>
              <a:t>10.0.0.1</a:t>
            </a:r>
            <a:endParaRPr lang="en-US" sz="1600" dirty="0">
              <a:latin typeface="Arial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2379663" y="3354388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138.76.29.7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54292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54296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297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0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301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302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4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641747" y="1709738"/>
            <a:ext cx="24290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charset="0"/>
              </a:rPr>
              <a:t>local network</a:t>
            </a:r>
          </a:p>
          <a:p>
            <a:pPr algn="ctr"/>
            <a:r>
              <a:rPr lang="en-US" sz="1800" dirty="0">
                <a:latin typeface="Arial" charset="0"/>
              </a:rPr>
              <a:t>(e.g., home network)</a:t>
            </a:r>
          </a:p>
          <a:p>
            <a:pPr algn="ctr"/>
            <a:r>
              <a:rPr lang="en-US" sz="1800" dirty="0" smtClean="0">
                <a:latin typeface="Arial" charset="0"/>
              </a:rPr>
              <a:t>10.0.0.0/</a:t>
            </a:r>
            <a:r>
              <a:rPr lang="en-US" sz="1800" dirty="0"/>
              <a:t>8</a:t>
            </a:r>
            <a:endParaRPr lang="en-US" sz="1800" dirty="0">
              <a:latin typeface="Arial" charset="0"/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1654175" y="1684338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charset="0"/>
              </a:rPr>
              <a:t>rest of</a:t>
            </a:r>
          </a:p>
          <a:p>
            <a:pPr algn="ctr"/>
            <a:r>
              <a:rPr lang="en-US" sz="1800">
                <a:latin typeface="Arial" charset="0"/>
              </a:rPr>
              <a:t>Internet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4519029" y="4424363"/>
            <a:ext cx="35349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Arial" charset="0"/>
              </a:rPr>
              <a:t>Packets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with source or 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destination in this network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have 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</a:rPr>
              <a:t>10.0.0.0/</a:t>
            </a:r>
            <a:r>
              <a:rPr lang="en-US" sz="2000" b="0" dirty="0">
                <a:solidFill>
                  <a:srgbClr val="000000"/>
                </a:solidFill>
              </a:rPr>
              <a:t>8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address for 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source, destination (as usual)</a:t>
            </a: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All 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</a:rPr>
              <a:t>packets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leaving local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network have same single source NAT IP address: 138.76.29.7,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different source port numbers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NAT’d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6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/>
          <p:cNvSpPr>
            <a:spLocks/>
          </p:cNvSpPr>
          <p:nvPr/>
        </p:nvSpPr>
        <p:spPr bwMode="auto">
          <a:xfrm>
            <a:off x="179388" y="3808413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4468813" y="3079750"/>
            <a:ext cx="3738562" cy="2697163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9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572375" y="3584575"/>
          <a:ext cx="547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3584575"/>
                        <a:ext cx="5476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546975" y="4179888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179888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518400" y="4945063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945063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83113" y="4402138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7418388" y="36591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7423150" y="36544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7429500" y="51593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8168533" y="3414713"/>
            <a:ext cx="926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charset="0"/>
              </a:rPr>
              <a:t>10.0.0.4</a:t>
            </a:r>
            <a:endParaRPr lang="en-US" sz="1600" dirty="0">
              <a:latin typeface="Arial" charset="0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8175625" y="418306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10.0.0.2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8175625" y="507841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10.0.0.3</a:t>
            </a:r>
          </a:p>
        </p:txBody>
      </p: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5635625" y="3017838"/>
            <a:ext cx="1871663" cy="1033462"/>
            <a:chOff x="3550" y="2055"/>
            <a:chExt cx="1179" cy="651"/>
          </a:xfrm>
        </p:grpSpPr>
        <p:grpSp>
          <p:nvGrpSpPr>
            <p:cNvPr id="57360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7361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2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Arial" charset="0"/>
                  </a:rPr>
                  <a:t>S: </a:t>
                </a:r>
                <a:r>
                  <a:rPr lang="en-US" sz="1200" dirty="0" smtClean="0">
                    <a:latin typeface="Arial" charset="0"/>
                  </a:rPr>
                  <a:t>10.0.0.4:3345</a:t>
                </a:r>
                <a:endParaRPr lang="en-US" sz="1200" dirty="0">
                  <a:latin typeface="Arial" charset="0"/>
                </a:endParaRPr>
              </a:p>
              <a:p>
                <a:r>
                  <a:rPr lang="en-US" sz="1200" dirty="0">
                    <a:latin typeface="Arial" charset="0"/>
                  </a:rPr>
                  <a:t>D: </a:t>
                </a:r>
                <a:r>
                  <a:rPr lang="en-US" sz="1200" dirty="0" smtClean="0">
                    <a:latin typeface="Arial" charset="0"/>
                  </a:rPr>
                  <a:t>132.239.8.45:80</a:t>
                </a:r>
                <a:endParaRPr lang="en-US" sz="1200" dirty="0">
                  <a:latin typeface="Arial" charset="0"/>
                </a:endParaRPr>
              </a:p>
            </p:txBody>
          </p:sp>
          <p:grpSp>
            <p:nvGrpSpPr>
              <p:cNvPr id="57363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57364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36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36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7367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57368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36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37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7371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372" name="Group 28"/>
            <p:cNvGrpSpPr>
              <a:grpSpLocks/>
            </p:cNvGrpSpPr>
            <p:nvPr/>
          </p:nvGrpSpPr>
          <p:grpSpPr bwMode="auto">
            <a:xfrm>
              <a:off x="4032" y="2426"/>
              <a:ext cx="218" cy="243"/>
              <a:chOff x="5140" y="410"/>
              <a:chExt cx="218" cy="243"/>
            </a:xfrm>
          </p:grpSpPr>
          <p:sp>
            <p:nvSpPr>
              <p:cNvPr id="57373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4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</p:grpSp>
      </p:grp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4648200" y="3929063"/>
            <a:ext cx="926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charset="0"/>
              </a:rPr>
              <a:t>10.0.0.1</a:t>
            </a:r>
            <a:endParaRPr lang="en-US" sz="1600" dirty="0">
              <a:latin typeface="Arial" charset="0"/>
            </a:endParaRPr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>
            <a:off x="4657725" y="42306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695575" y="456247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138.76.29.7</a:t>
            </a:r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3917950" y="4468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7379" name="Group 35"/>
          <p:cNvGrpSpPr>
            <a:grpSpLocks/>
          </p:cNvGrpSpPr>
          <p:nvPr/>
        </p:nvGrpSpPr>
        <p:grpSpPr bwMode="auto">
          <a:xfrm>
            <a:off x="6469062" y="1728788"/>
            <a:ext cx="2209799" cy="1387475"/>
            <a:chOff x="3944" y="990"/>
            <a:chExt cx="1392" cy="874"/>
          </a:xfrm>
        </p:grpSpPr>
        <p:sp>
          <p:nvSpPr>
            <p:cNvPr id="57380" name="Text Box 36"/>
            <p:cNvSpPr txBox="1">
              <a:spLocks noChangeArrowheads="1"/>
            </p:cNvSpPr>
            <p:nvPr/>
          </p:nvSpPr>
          <p:spPr bwMode="auto">
            <a:xfrm>
              <a:off x="4121" y="990"/>
              <a:ext cx="121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sng" dirty="0">
                  <a:solidFill>
                    <a:srgbClr val="FF0000"/>
                  </a:solidFill>
                  <a:latin typeface="Arial" charset="0"/>
                </a:rPr>
                <a:t>1: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 host </a:t>
              </a:r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10.0.0.4 </a:t>
              </a:r>
              <a:endParaRPr lang="en-US" sz="1800" dirty="0">
                <a:solidFill>
                  <a:srgbClr val="FF0000"/>
                </a:solidFill>
                <a:latin typeface="Arial" charset="0"/>
              </a:endParaRPr>
            </a:p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sends </a:t>
              </a:r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packet 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to 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132.239.8.45:80</a:t>
              </a:r>
              <a:endParaRPr lang="en-US" sz="18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82" name="Freeform 38"/>
          <p:cNvSpPr>
            <a:spLocks/>
          </p:cNvSpPr>
          <p:nvPr/>
        </p:nvSpPr>
        <p:spPr bwMode="auto">
          <a:xfrm>
            <a:off x="2344738" y="2784475"/>
            <a:ext cx="3862387" cy="1531938"/>
          </a:xfrm>
          <a:custGeom>
            <a:avLst/>
            <a:gdLst>
              <a:gd name="T0" fmla="*/ 0 w 2433"/>
              <a:gd name="T1" fmla="*/ 64 h 965"/>
              <a:gd name="T2" fmla="*/ 2352 w 2433"/>
              <a:gd name="T3" fmla="*/ 64 h 965"/>
              <a:gd name="T4" fmla="*/ 1640 w 2433"/>
              <a:gd name="T5" fmla="*/ 450 h 965"/>
              <a:gd name="T6" fmla="*/ 1308 w 2433"/>
              <a:gd name="T7" fmla="*/ 965 h 965"/>
              <a:gd name="T8" fmla="*/ 1159 w 2433"/>
              <a:gd name="T9" fmla="*/ 965 h 965"/>
              <a:gd name="T10" fmla="*/ 820 w 2433"/>
              <a:gd name="T11" fmla="*/ 396 h 965"/>
              <a:gd name="T12" fmla="*/ 0 w 2433"/>
              <a:gd name="T13" fmla="*/ 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2344738" y="1531938"/>
            <a:ext cx="3784600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2386013" y="1611313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charset="0"/>
              </a:rPr>
              <a:t>NAT translation table</a:t>
            </a:r>
          </a:p>
          <a:p>
            <a:pPr algn="ctr"/>
            <a:r>
              <a:rPr lang="en-US" sz="1800">
                <a:latin typeface="Arial" charset="0"/>
              </a:rPr>
              <a:t>WAN side addr        LAN side addr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V="1">
            <a:off x="2344738" y="1905000"/>
            <a:ext cx="37909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V="1">
            <a:off x="2359025" y="2182813"/>
            <a:ext cx="374967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4468813" y="1927225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4062413" y="4262438"/>
            <a:ext cx="555625" cy="307975"/>
            <a:chOff x="3600" y="219"/>
            <a:chExt cx="360" cy="175"/>
          </a:xfrm>
        </p:grpSpPr>
        <p:sp>
          <p:nvSpPr>
            <p:cNvPr id="57389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0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57393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94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395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6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7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98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399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2401888" y="2236788"/>
            <a:ext cx="370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138.76.29.7:5001   10.0.0.4:3345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dirty="0">
                <a:latin typeface="Arial" charset="0"/>
              </a:rPr>
              <a:t>……                                         ……</a:t>
            </a:r>
          </a:p>
        </p:txBody>
      </p:sp>
      <p:grpSp>
        <p:nvGrpSpPr>
          <p:cNvPr id="57403" name="Group 59"/>
          <p:cNvGrpSpPr>
            <a:grpSpLocks/>
          </p:cNvGrpSpPr>
          <p:nvPr/>
        </p:nvGrpSpPr>
        <p:grpSpPr bwMode="auto">
          <a:xfrm>
            <a:off x="4765675" y="3592513"/>
            <a:ext cx="2784475" cy="1638300"/>
            <a:chOff x="3002" y="2417"/>
            <a:chExt cx="1754" cy="1032"/>
          </a:xfrm>
        </p:grpSpPr>
        <p:sp>
          <p:nvSpPr>
            <p:cNvPr id="57404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 dirty="0">
                  <a:latin typeface="Arial" charset="0"/>
                </a:rPr>
                <a:t>S: </a:t>
              </a:r>
              <a:r>
                <a:rPr lang="en-US" sz="1200" dirty="0" smtClean="0">
                  <a:latin typeface="Arial" charset="0"/>
                </a:rPr>
                <a:t>132.239.8.45:80 </a:t>
              </a:r>
              <a:endParaRPr lang="en-US" sz="1200" dirty="0">
                <a:latin typeface="Arial" charset="0"/>
              </a:endParaRPr>
            </a:p>
            <a:p>
              <a:r>
                <a:rPr lang="en-US" sz="1200" dirty="0">
                  <a:latin typeface="Arial" charset="0"/>
                </a:rPr>
                <a:t>D: </a:t>
              </a:r>
              <a:r>
                <a:rPr lang="en-US" sz="1200" dirty="0" smtClean="0">
                  <a:latin typeface="Arial" charset="0"/>
                </a:rPr>
                <a:t>10.0.0.4:3345</a:t>
              </a:r>
              <a:endParaRPr lang="en-US" sz="1200" dirty="0">
                <a:latin typeface="Arial" charset="0"/>
              </a:endParaRPr>
            </a:p>
            <a:p>
              <a:endParaRPr lang="en-US" sz="1200" dirty="0">
                <a:latin typeface="Arial" charset="0"/>
              </a:endParaRPr>
            </a:p>
          </p:txBody>
        </p:sp>
        <p:grpSp>
          <p:nvGrpSpPr>
            <p:cNvPr id="57406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7407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08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09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410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7411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12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13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7414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415" name="Group 71"/>
            <p:cNvGrpSpPr>
              <a:grpSpLocks/>
            </p:cNvGrpSpPr>
            <p:nvPr/>
          </p:nvGrpSpPr>
          <p:grpSpPr bwMode="auto">
            <a:xfrm>
              <a:off x="4240" y="3071"/>
              <a:ext cx="218" cy="243"/>
              <a:chOff x="5140" y="410"/>
              <a:chExt cx="218" cy="243"/>
            </a:xfrm>
          </p:grpSpPr>
          <p:sp>
            <p:nvSpPr>
              <p:cNvPr id="57416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7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4</a:t>
                </a:r>
              </a:p>
            </p:txBody>
          </p:sp>
        </p:grpSp>
      </p:grpSp>
      <p:grpSp>
        <p:nvGrpSpPr>
          <p:cNvPr id="57418" name="Group 74"/>
          <p:cNvGrpSpPr>
            <a:grpSpLocks/>
          </p:cNvGrpSpPr>
          <p:nvPr/>
        </p:nvGrpSpPr>
        <p:grpSpPr bwMode="auto">
          <a:xfrm>
            <a:off x="1531938" y="3798888"/>
            <a:ext cx="2497137" cy="566737"/>
            <a:chOff x="1026" y="3559"/>
            <a:chExt cx="1573" cy="357"/>
          </a:xfrm>
        </p:grpSpPr>
        <p:grpSp>
          <p:nvGrpSpPr>
            <p:cNvPr id="57419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7420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1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Arial" charset="0"/>
                  </a:rPr>
                  <a:t>S: </a:t>
                </a:r>
                <a:r>
                  <a:rPr lang="en-US" sz="1200" dirty="0" smtClean="0">
                    <a:latin typeface="Arial" charset="0"/>
                  </a:rPr>
                  <a:t>138.76.29.7:5001</a:t>
                </a:r>
                <a:endParaRPr lang="en-US" sz="1200" dirty="0">
                  <a:latin typeface="Arial" charset="0"/>
                </a:endParaRPr>
              </a:p>
              <a:p>
                <a:r>
                  <a:rPr lang="en-US" sz="1200" dirty="0">
                    <a:latin typeface="Arial" charset="0"/>
                  </a:rPr>
                  <a:t>D: </a:t>
                </a:r>
                <a:r>
                  <a:rPr lang="en-US" sz="1200" dirty="0" smtClean="0">
                    <a:latin typeface="Arial" charset="0"/>
                  </a:rPr>
                  <a:t>132.239.8.45:80</a:t>
                </a:r>
                <a:endParaRPr lang="en-US" sz="1200" dirty="0">
                  <a:latin typeface="Arial" charset="0"/>
                </a:endParaRPr>
              </a:p>
            </p:txBody>
          </p:sp>
          <p:grpSp>
            <p:nvGrpSpPr>
              <p:cNvPr id="57422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57423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42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42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7426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57427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42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429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7430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431" name="Group 87"/>
            <p:cNvGrpSpPr>
              <a:grpSpLocks/>
            </p:cNvGrpSpPr>
            <p:nvPr/>
          </p:nvGrpSpPr>
          <p:grpSpPr bwMode="auto">
            <a:xfrm>
              <a:off x="1143" y="3623"/>
              <a:ext cx="218" cy="243"/>
              <a:chOff x="5140" y="410"/>
              <a:chExt cx="218" cy="243"/>
            </a:xfrm>
          </p:grpSpPr>
          <p:sp>
            <p:nvSpPr>
              <p:cNvPr id="57432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2</a:t>
                </a:r>
              </a:p>
            </p:txBody>
          </p:sp>
        </p:grpSp>
      </p:grpSp>
      <p:grpSp>
        <p:nvGrpSpPr>
          <p:cNvPr id="57434" name="Group 90"/>
          <p:cNvGrpSpPr>
            <a:grpSpLocks/>
          </p:cNvGrpSpPr>
          <p:nvPr/>
        </p:nvGrpSpPr>
        <p:grpSpPr bwMode="auto">
          <a:xfrm>
            <a:off x="0" y="1830388"/>
            <a:ext cx="5154613" cy="2051050"/>
            <a:chOff x="0" y="1307"/>
            <a:chExt cx="3247" cy="1292"/>
          </a:xfrm>
        </p:grpSpPr>
        <p:sp>
          <p:nvSpPr>
            <p:cNvPr id="57435" name="Text Box 91"/>
            <p:cNvSpPr txBox="1">
              <a:spLocks noChangeArrowheads="1"/>
            </p:cNvSpPr>
            <p:nvPr/>
          </p:nvSpPr>
          <p:spPr bwMode="auto">
            <a:xfrm>
              <a:off x="0" y="1307"/>
              <a:ext cx="131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u="sng" dirty="0">
                  <a:solidFill>
                    <a:srgbClr val="FF0000"/>
                  </a:solidFill>
                  <a:latin typeface="Arial" charset="0"/>
                </a:rPr>
                <a:t>2: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 NAT router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changes </a:t>
              </a:r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packet</a:t>
              </a:r>
              <a:endParaRPr lang="en-US" sz="1800" dirty="0">
                <a:solidFill>
                  <a:srgbClr val="FF0000"/>
                </a:solidFill>
                <a:latin typeface="Arial" charset="0"/>
              </a:endParaRPr>
            </a:p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source </a:t>
              </a:r>
              <a:r>
                <a:rPr lang="en-US" sz="1800" dirty="0" err="1">
                  <a:solidFill>
                    <a:srgbClr val="FF0000"/>
                  </a:solidFill>
                  <a:latin typeface="Arial" charset="0"/>
                </a:rPr>
                <a:t>addr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 from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10.0.0.1:3345 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to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Arial" charset="0"/>
                </a:rPr>
                <a:t>138.76.29.7:5001</a:t>
              </a:r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,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</a:rPr>
                <a:t>updates table</a:t>
              </a:r>
            </a:p>
          </p:txBody>
        </p:sp>
        <p:sp>
          <p:nvSpPr>
            <p:cNvPr id="57436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37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38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439" name="Group 95"/>
          <p:cNvGrpSpPr>
            <a:grpSpLocks/>
          </p:cNvGrpSpPr>
          <p:nvPr/>
        </p:nvGrpSpPr>
        <p:grpSpPr bwMode="auto">
          <a:xfrm>
            <a:off x="1360488" y="4838700"/>
            <a:ext cx="2471737" cy="703263"/>
            <a:chOff x="1163" y="3752"/>
            <a:chExt cx="1557" cy="443"/>
          </a:xfrm>
        </p:grpSpPr>
        <p:sp>
          <p:nvSpPr>
            <p:cNvPr id="57440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1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 dirty="0">
                  <a:latin typeface="Arial" charset="0"/>
                </a:rPr>
                <a:t>S: </a:t>
              </a:r>
              <a:r>
                <a:rPr lang="en-US" sz="1200" dirty="0" smtClean="0">
                  <a:latin typeface="Arial" charset="0"/>
                </a:rPr>
                <a:t>132.239.8.45:80 </a:t>
              </a:r>
              <a:endParaRPr lang="en-US" sz="1200" dirty="0">
                <a:latin typeface="Arial" charset="0"/>
              </a:endParaRPr>
            </a:p>
            <a:p>
              <a:r>
                <a:rPr lang="en-US" sz="1200" dirty="0">
                  <a:latin typeface="Arial" charset="0"/>
                </a:rPr>
                <a:t>D: </a:t>
              </a:r>
              <a:r>
                <a:rPr lang="en-US" sz="1200" dirty="0" smtClean="0">
                  <a:latin typeface="Arial" charset="0"/>
                </a:rPr>
                <a:t>138.76.29.7:5001</a:t>
              </a:r>
              <a:endParaRPr lang="en-US" sz="1200" dirty="0">
                <a:latin typeface="Arial" charset="0"/>
              </a:endParaRPr>
            </a:p>
            <a:p>
              <a:endParaRPr lang="en-US" sz="1200" dirty="0">
                <a:latin typeface="Arial" charset="0"/>
              </a:endParaRPr>
            </a:p>
          </p:txBody>
        </p:sp>
        <p:grpSp>
          <p:nvGrpSpPr>
            <p:cNvPr id="57442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57443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44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45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446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57447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48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49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7450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451" name="Group 107"/>
            <p:cNvGrpSpPr>
              <a:grpSpLocks/>
            </p:cNvGrpSpPr>
            <p:nvPr/>
          </p:nvGrpSpPr>
          <p:grpSpPr bwMode="auto">
            <a:xfrm>
              <a:off x="2409" y="3825"/>
              <a:ext cx="218" cy="243"/>
              <a:chOff x="5140" y="410"/>
              <a:chExt cx="218" cy="243"/>
            </a:xfrm>
          </p:grpSpPr>
          <p:sp>
            <p:nvSpPr>
              <p:cNvPr id="57452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3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  <p:sp>
        <p:nvSpPr>
          <p:cNvPr id="57454" name="Text Box 110"/>
          <p:cNvSpPr txBox="1">
            <a:spLocks noChangeArrowheads="1"/>
          </p:cNvSpPr>
          <p:nvPr/>
        </p:nvSpPr>
        <p:spPr bwMode="auto">
          <a:xfrm>
            <a:off x="1317625" y="5329238"/>
            <a:ext cx="2058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rgbClr val="FF0000"/>
                </a:solidFill>
                <a:latin typeface="Arial" charset="0"/>
              </a:rPr>
              <a:t>3: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Reply arrives</a:t>
            </a:r>
          </a:p>
          <a:p>
            <a:r>
              <a:rPr 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</a:rPr>
              <a:t>dest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. address:</a:t>
            </a:r>
          </a:p>
          <a:p>
            <a:r>
              <a:rPr 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138.76.29.7:5001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7455" name="Text Box 111"/>
          <p:cNvSpPr txBox="1">
            <a:spLocks noChangeArrowheads="1"/>
          </p:cNvSpPr>
          <p:nvPr/>
        </p:nvSpPr>
        <p:spPr bwMode="auto">
          <a:xfrm>
            <a:off x="4741863" y="5164138"/>
            <a:ext cx="38166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rgbClr val="FF0000"/>
                </a:solidFill>
                <a:latin typeface="Arial" charset="0"/>
              </a:rPr>
              <a:t>4: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NAT router</a:t>
            </a:r>
          </a:p>
          <a:p>
            <a:r>
              <a:rPr lang="en-US" sz="1800" dirty="0">
                <a:solidFill>
                  <a:srgbClr val="FF0000"/>
                </a:solidFill>
                <a:latin typeface="Arial" charset="0"/>
              </a:rPr>
              <a:t>changes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packet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Arial" charset="0"/>
              </a:rPr>
              <a:t>dest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</a:rPr>
              <a:t>addr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from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138.76.29.7:5001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to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10.0.0.4:3345</a:t>
            </a:r>
            <a:r>
              <a:rPr lang="en-US" sz="1800" dirty="0" smtClean="0">
                <a:latin typeface="Arial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7456" name="Line 112"/>
          <p:cNvSpPr>
            <a:spLocks noChangeShapeType="1"/>
          </p:cNvSpPr>
          <p:nvPr/>
        </p:nvSpPr>
        <p:spPr bwMode="auto">
          <a:xfrm>
            <a:off x="1022350" y="4430713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NA(p)T Example</a:t>
            </a:r>
            <a:endParaRPr lang="en-US" dirty="0"/>
          </a:p>
        </p:txBody>
      </p:sp>
      <p:sp>
        <p:nvSpPr>
          <p:cNvPr id="11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2" grpId="0" autoUpdateAnimBg="0"/>
      <p:bldP spid="57454" grpId="0" autoUpdateAnimBg="0"/>
      <p:bldP spid="574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hosts may not be aware of external IP address</a:t>
            </a:r>
          </a:p>
          <a:p>
            <a:pPr lvl="1"/>
            <a:r>
              <a:rPr lang="en-US" dirty="0" smtClean="0"/>
              <a:t>Some applications include IP addresses in </a:t>
            </a:r>
            <a:r>
              <a:rPr lang="en-US" smtClean="0"/>
              <a:t>application data</a:t>
            </a:r>
            <a:endParaRPr lang="en-US" dirty="0" smtClean="0"/>
          </a:p>
          <a:p>
            <a:pPr lvl="1"/>
            <a:r>
              <a:rPr lang="en-US" dirty="0" smtClean="0"/>
              <a:t>Many NATs will inspect/rewrite certain protocols, e.g., FTP</a:t>
            </a:r>
          </a:p>
          <a:p>
            <a:pPr lvl="1"/>
            <a:endParaRPr lang="en-US" dirty="0"/>
          </a:p>
          <a:p>
            <a:r>
              <a:rPr lang="en-US" dirty="0" err="1" smtClean="0"/>
              <a:t>NAT’d</a:t>
            </a:r>
            <a:r>
              <a:rPr lang="en-US" dirty="0" smtClean="0"/>
              <a:t> end hosts are not reachable from the Internet</a:t>
            </a:r>
          </a:p>
          <a:p>
            <a:pPr lvl="1"/>
            <a:r>
              <a:rPr lang="en-US" dirty="0" smtClean="0"/>
              <a:t>All connections must be initiated from within private network</a:t>
            </a:r>
          </a:p>
          <a:p>
            <a:pPr lvl="1"/>
            <a:r>
              <a:rPr lang="en-US" dirty="0" smtClean="0"/>
              <a:t>Many protocols for </a:t>
            </a:r>
            <a:r>
              <a:rPr lang="en-US" dirty="0" smtClean="0">
                <a:solidFill>
                  <a:srgbClr val="0000FF"/>
                </a:solidFill>
              </a:rPr>
              <a:t>NAT traversal </a:t>
            </a:r>
            <a:r>
              <a:rPr lang="en-US" dirty="0" smtClean="0"/>
              <a:t>to get around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What’s the trick?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can we communicate with multiple hosts in a private network using 1 public IP</a:t>
            </a:r>
          </a:p>
          <a:p>
            <a:pPr lvl="1"/>
            <a:r>
              <a:rPr lang="en-US" dirty="0" smtClean="0"/>
              <a:t>Hack: We use </a:t>
            </a:r>
            <a:r>
              <a:rPr lang="en-US" dirty="0" smtClean="0">
                <a:solidFill>
                  <a:srgbClr val="00B050"/>
                </a:solidFill>
              </a:rPr>
              <a:t>the TCP Port numbers </a:t>
            </a:r>
            <a:r>
              <a:rPr lang="en-US" dirty="0" smtClean="0"/>
              <a:t>to disambiguate</a:t>
            </a:r>
          </a:p>
          <a:p>
            <a:pPr lvl="1"/>
            <a:r>
              <a:rPr lang="en-US" dirty="0" smtClean="0"/>
              <a:t>So we are extending IP space from 32 to 32 + 32 = 64!</a:t>
            </a:r>
          </a:p>
          <a:p>
            <a:pPr lvl="1"/>
            <a:endParaRPr lang="en-US" dirty="0"/>
          </a:p>
          <a:p>
            <a:r>
              <a:rPr lang="en-US" dirty="0" smtClean="0"/>
              <a:t>But like all hacks it causes issues (see challenges)</a:t>
            </a:r>
          </a:p>
          <a:p>
            <a:pPr lvl="1"/>
            <a:r>
              <a:rPr lang="en-US" dirty="0" smtClean="0"/>
              <a:t>Right solution is IPv6, 128 bit addresses</a:t>
            </a:r>
          </a:p>
          <a:p>
            <a:pPr lvl="1"/>
            <a:r>
              <a:rPr lang="en-US" dirty="0" smtClean="0"/>
              <a:t>Enough everyone and their devices without hacks like NAT</a:t>
            </a:r>
          </a:p>
          <a:p>
            <a:pPr lvl="1"/>
            <a:r>
              <a:rPr lang="en-US" dirty="0"/>
              <a:t>IPv6 deployment </a:t>
            </a:r>
            <a:r>
              <a:rPr lang="en-US" dirty="0" smtClean="0"/>
              <a:t>increasing: over </a:t>
            </a:r>
            <a:r>
              <a:rPr lang="en-US" dirty="0"/>
              <a:t>9 million domain names and 23% of all </a:t>
            </a:r>
            <a:r>
              <a:rPr lang="en-US" dirty="0" smtClean="0"/>
              <a:t>networks do both IPv6 and v5.</a:t>
            </a:r>
          </a:p>
          <a:p>
            <a:pPr lvl="1"/>
            <a:r>
              <a:rPr lang="en-US" dirty="0" smtClean="0"/>
              <a:t>Big pushes in Japan and India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17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SDN (B4/SWAN)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29600" y="5144222"/>
            <a:ext cx="609600" cy="457200"/>
          </a:xfrm>
        </p:spPr>
        <p:txBody>
          <a:bodyPr/>
          <a:lstStyle/>
          <a:p>
            <a:fld id="{83C8815A-B8E5-8A4F-B8B8-69B5FF478331}" type="slidenum">
              <a:rPr lang="en-US" smtClean="0"/>
              <a:pPr/>
              <a:t>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8151" y="6148518"/>
            <a:ext cx="5332413" cy="457200"/>
          </a:xfrm>
        </p:spPr>
        <p:txBody>
          <a:bodyPr/>
          <a:lstStyle/>
          <a:p>
            <a:r>
              <a:rPr lang="en-US" smtClean="0"/>
              <a:t>CS 118: Naming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2438400" y="2247067"/>
            <a:ext cx="4021494" cy="2612572"/>
          </a:xfrm>
          <a:prstGeom prst="cloud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43609" y="2676613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0943" y="4191034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WAN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276669" y="2715930"/>
            <a:ext cx="429209" cy="4719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772678" y="4726308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3135" y="5002842"/>
            <a:ext cx="3582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Central SDN Controller</a:t>
            </a:r>
            <a:endParaRPr lang="en-US" dirty="0"/>
          </a:p>
        </p:txBody>
      </p:sp>
      <p:cxnSp>
        <p:nvCxnSpPr>
          <p:cNvPr id="29" name="Straight Connector 28"/>
          <p:cNvCxnSpPr>
            <a:endCxn id="13" idx="0"/>
          </p:cNvCxnSpPr>
          <p:nvPr/>
        </p:nvCxnSpPr>
        <p:spPr bwMode="auto">
          <a:xfrm flipH="1">
            <a:off x="6273282" y="2128052"/>
            <a:ext cx="139959" cy="19329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126549" y="3756114"/>
            <a:ext cx="754986" cy="1009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958531" y="3358390"/>
            <a:ext cx="1621176" cy="1454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922540" y="4227988"/>
            <a:ext cx="319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info like </a:t>
            </a:r>
            <a:r>
              <a:rPr lang="en-US" dirty="0" smtClean="0"/>
              <a:t>congestion, traffic types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2687216" y="2915904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894125" y="2187030"/>
            <a:ext cx="690466" cy="7534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endCxn id="30" idx="1"/>
          </p:cNvCxnSpPr>
          <p:nvPr/>
        </p:nvCxnSpPr>
        <p:spPr bwMode="auto">
          <a:xfrm flipV="1">
            <a:off x="3359020" y="2563753"/>
            <a:ext cx="535105" cy="438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8" idx="3"/>
            <a:endCxn id="13" idx="1"/>
          </p:cNvCxnSpPr>
          <p:nvPr/>
        </p:nvCxnSpPr>
        <p:spPr bwMode="auto">
          <a:xfrm flipV="1">
            <a:off x="3377682" y="3053336"/>
            <a:ext cx="2265927" cy="239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30" idx="3"/>
          </p:cNvCxnSpPr>
          <p:nvPr/>
        </p:nvCxnSpPr>
        <p:spPr bwMode="auto">
          <a:xfrm>
            <a:off x="4584591" y="2563753"/>
            <a:ext cx="995116" cy="3521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0" idx="2"/>
          </p:cNvCxnSpPr>
          <p:nvPr/>
        </p:nvCxnSpPr>
        <p:spPr bwMode="auto">
          <a:xfrm flipH="1">
            <a:off x="4030824" y="2940476"/>
            <a:ext cx="208534" cy="17439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688018" y="2321343"/>
            <a:ext cx="98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2" name="Straight Connector 21"/>
          <p:cNvCxnSpPr>
            <a:stCxn id="13" idx="3"/>
          </p:cNvCxnSpPr>
          <p:nvPr/>
        </p:nvCxnSpPr>
        <p:spPr bwMode="auto">
          <a:xfrm flipV="1">
            <a:off x="6334075" y="3002070"/>
            <a:ext cx="446287" cy="51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765340" y="266351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0563" y="326078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 2</a:t>
            </a:r>
            <a:endParaRPr lang="en-US" dirty="0"/>
          </a:p>
        </p:txBody>
      </p:sp>
      <p:cxnSp>
        <p:nvCxnSpPr>
          <p:cNvPr id="34" name="Straight Connector 33"/>
          <p:cNvCxnSpPr>
            <a:stCxn id="41" idx="3"/>
            <a:endCxn id="28" idx="1"/>
          </p:cNvCxnSpPr>
          <p:nvPr/>
        </p:nvCxnSpPr>
        <p:spPr bwMode="auto">
          <a:xfrm flipV="1">
            <a:off x="2157707" y="3292627"/>
            <a:ext cx="529509" cy="137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3032449" y="2001328"/>
            <a:ext cx="740229" cy="714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46483" y="1898074"/>
            <a:ext cx="1247719" cy="653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504042" y="3187904"/>
            <a:ext cx="2075665" cy="365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3626572" y="5841809"/>
            <a:ext cx="1271811" cy="75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772678" y="5917256"/>
            <a:ext cx="1125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783630" y="6391031"/>
            <a:ext cx="1125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082149" y="5779699"/>
            <a:ext cx="3043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Traffic (low latency)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52133" y="6207841"/>
            <a:ext cx="3043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Backups (high bandwidth)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IP to MAC Address mapping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Dynamic Host Configuration Protocol (DHCP)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Address Resolution Protocol (ARP)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Domain </a:t>
            </a:r>
            <a:r>
              <a:rPr lang="en-US" sz="3000" dirty="0"/>
              <a:t>Name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Distributed, hierarchical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Distributed collection of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Caching to improve </a:t>
            </a:r>
            <a:r>
              <a:rPr lang="en-US" sz="2600" dirty="0" smtClean="0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Hacks like Akamai to find “closest</a:t>
            </a:r>
            <a:r>
              <a:rPr lang="en-US" sz="2600" smtClean="0"/>
              <a:t>” service</a:t>
            </a:r>
            <a:endParaRPr lang="en-US" sz="2600" dirty="0"/>
          </a:p>
          <a:p>
            <a:pPr lvl="1" eaLnBrk="1" hangingPunct="1">
              <a:lnSpc>
                <a:spcPct val="90000"/>
              </a:lnSpc>
            </a:pPr>
            <a:endParaRPr lang="en-US" sz="2600" dirty="0" smtClean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Naming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1613"/>
            <a:ext cx="8458200" cy="24018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Princeton CS router sends route to Border Router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Border router sends aggregate prefix route to ISP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Left border router in ATT sends route to right Border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5064CDC-010A-384E-B1C1-BD1A07D8A100}" type="slidenum">
              <a:rPr lang="en-US" sz="1200" b="0">
                <a:solidFill>
                  <a:srgbClr val="898989"/>
                </a:solidFill>
                <a:latin typeface="+mn-lt"/>
              </a:rPr>
              <a:pPr eaLnBrk="1" hangingPunct="1"/>
              <a:t>5</a:t>
            </a:fld>
            <a:endParaRPr lang="en-US" sz="1200" b="0">
              <a:solidFill>
                <a:srgbClr val="898989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275" y="4267200"/>
            <a:ext cx="2298700" cy="1435101"/>
            <a:chOff x="168275" y="4267200"/>
            <a:chExt cx="2298700" cy="1435101"/>
          </a:xfrm>
        </p:grpSpPr>
        <p:sp>
          <p:nvSpPr>
            <p:cNvPr id="62558" name="Oval 6"/>
            <p:cNvSpPr>
              <a:spLocks noChangeArrowheads="1"/>
            </p:cNvSpPr>
            <p:nvPr/>
          </p:nvSpPr>
          <p:spPr bwMode="auto">
            <a:xfrm>
              <a:off x="365125" y="4395788"/>
              <a:ext cx="1970088" cy="10937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9" name="Oval 7"/>
            <p:cNvSpPr>
              <a:spLocks noChangeArrowheads="1"/>
            </p:cNvSpPr>
            <p:nvPr/>
          </p:nvSpPr>
          <p:spPr bwMode="auto">
            <a:xfrm>
              <a:off x="431800" y="4395788"/>
              <a:ext cx="449263" cy="1571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0" name="Oval 8"/>
            <p:cNvSpPr>
              <a:spLocks noChangeArrowheads="1"/>
            </p:cNvSpPr>
            <p:nvPr/>
          </p:nvSpPr>
          <p:spPr bwMode="auto">
            <a:xfrm>
              <a:off x="1620838" y="4351338"/>
              <a:ext cx="647700" cy="285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1" name="Oval 9"/>
            <p:cNvSpPr>
              <a:spLocks noChangeArrowheads="1"/>
            </p:cNvSpPr>
            <p:nvPr/>
          </p:nvSpPr>
          <p:spPr bwMode="auto">
            <a:xfrm>
              <a:off x="1025525" y="4267200"/>
              <a:ext cx="781050" cy="582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2" name="Oval 10"/>
            <p:cNvSpPr>
              <a:spLocks noChangeArrowheads="1"/>
            </p:cNvSpPr>
            <p:nvPr/>
          </p:nvSpPr>
          <p:spPr bwMode="auto">
            <a:xfrm>
              <a:off x="168275" y="4521200"/>
              <a:ext cx="1439863" cy="328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3" name="Oval 11"/>
            <p:cNvSpPr>
              <a:spLocks noChangeArrowheads="1"/>
            </p:cNvSpPr>
            <p:nvPr/>
          </p:nvSpPr>
          <p:spPr bwMode="auto">
            <a:xfrm>
              <a:off x="893763" y="5033963"/>
              <a:ext cx="781050" cy="6683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4" name="Oval 12"/>
            <p:cNvSpPr>
              <a:spLocks noChangeArrowheads="1"/>
            </p:cNvSpPr>
            <p:nvPr/>
          </p:nvSpPr>
          <p:spPr bwMode="auto">
            <a:xfrm>
              <a:off x="1885950" y="4565650"/>
              <a:ext cx="581025" cy="3698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5" name="Oval 13"/>
            <p:cNvSpPr>
              <a:spLocks noChangeArrowheads="1"/>
            </p:cNvSpPr>
            <p:nvPr/>
          </p:nvSpPr>
          <p:spPr bwMode="auto">
            <a:xfrm>
              <a:off x="300038" y="4737100"/>
              <a:ext cx="382588" cy="666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6" name="Oval 14"/>
            <p:cNvSpPr>
              <a:spLocks noChangeArrowheads="1"/>
            </p:cNvSpPr>
            <p:nvPr/>
          </p:nvSpPr>
          <p:spPr bwMode="auto">
            <a:xfrm>
              <a:off x="1951038" y="5075238"/>
              <a:ext cx="38417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7" name="Oval 15"/>
            <p:cNvSpPr>
              <a:spLocks noChangeArrowheads="1"/>
            </p:cNvSpPr>
            <p:nvPr/>
          </p:nvSpPr>
          <p:spPr bwMode="auto">
            <a:xfrm>
              <a:off x="630238" y="5245100"/>
              <a:ext cx="382588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8" name="Oval 16"/>
            <p:cNvSpPr>
              <a:spLocks noChangeArrowheads="1"/>
            </p:cNvSpPr>
            <p:nvPr/>
          </p:nvSpPr>
          <p:spPr bwMode="auto">
            <a:xfrm>
              <a:off x="1555750" y="5245100"/>
              <a:ext cx="58102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7324" y="4239946"/>
            <a:ext cx="2298700" cy="1435101"/>
            <a:chOff x="117475" y="4267200"/>
            <a:chExt cx="2298700" cy="1435101"/>
          </a:xfrm>
        </p:grpSpPr>
        <p:sp>
          <p:nvSpPr>
            <p:cNvPr id="62547" name="Oval 18"/>
            <p:cNvSpPr>
              <a:spLocks noChangeArrowheads="1"/>
            </p:cNvSpPr>
            <p:nvPr/>
          </p:nvSpPr>
          <p:spPr bwMode="auto">
            <a:xfrm>
              <a:off x="315913" y="4395788"/>
              <a:ext cx="1968500" cy="10937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8" name="Oval 19"/>
            <p:cNvSpPr>
              <a:spLocks noChangeArrowheads="1"/>
            </p:cNvSpPr>
            <p:nvPr/>
          </p:nvSpPr>
          <p:spPr bwMode="auto">
            <a:xfrm>
              <a:off x="381000" y="4395788"/>
              <a:ext cx="449263" cy="15716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9" name="Oval 20"/>
            <p:cNvSpPr>
              <a:spLocks noChangeArrowheads="1"/>
            </p:cNvSpPr>
            <p:nvPr/>
          </p:nvSpPr>
          <p:spPr bwMode="auto">
            <a:xfrm>
              <a:off x="1571625" y="4351338"/>
              <a:ext cx="647700" cy="285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0" name="Oval 21"/>
            <p:cNvSpPr>
              <a:spLocks noChangeArrowheads="1"/>
            </p:cNvSpPr>
            <p:nvPr/>
          </p:nvSpPr>
          <p:spPr bwMode="auto">
            <a:xfrm>
              <a:off x="1174719" y="4267200"/>
              <a:ext cx="779463" cy="582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1" name="Oval 22"/>
            <p:cNvSpPr>
              <a:spLocks noChangeArrowheads="1"/>
            </p:cNvSpPr>
            <p:nvPr/>
          </p:nvSpPr>
          <p:spPr bwMode="auto">
            <a:xfrm>
              <a:off x="117475" y="4521200"/>
              <a:ext cx="1441450" cy="328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2" name="Oval 23"/>
            <p:cNvSpPr>
              <a:spLocks noChangeArrowheads="1"/>
            </p:cNvSpPr>
            <p:nvPr/>
          </p:nvSpPr>
          <p:spPr bwMode="auto">
            <a:xfrm>
              <a:off x="842963" y="5033963"/>
              <a:ext cx="781050" cy="6683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3" name="Oval 24"/>
            <p:cNvSpPr>
              <a:spLocks noChangeArrowheads="1"/>
            </p:cNvSpPr>
            <p:nvPr/>
          </p:nvSpPr>
          <p:spPr bwMode="auto">
            <a:xfrm>
              <a:off x="1835150" y="4565650"/>
              <a:ext cx="581025" cy="3698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4" name="Oval 25"/>
            <p:cNvSpPr>
              <a:spLocks noChangeArrowheads="1"/>
            </p:cNvSpPr>
            <p:nvPr/>
          </p:nvSpPr>
          <p:spPr bwMode="auto">
            <a:xfrm>
              <a:off x="249238" y="4737100"/>
              <a:ext cx="384175" cy="666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5" name="Oval 26"/>
            <p:cNvSpPr>
              <a:spLocks noChangeArrowheads="1"/>
            </p:cNvSpPr>
            <p:nvPr/>
          </p:nvSpPr>
          <p:spPr bwMode="auto">
            <a:xfrm>
              <a:off x="1901825" y="5075238"/>
              <a:ext cx="382588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6" name="Oval 27"/>
            <p:cNvSpPr>
              <a:spLocks noChangeArrowheads="1"/>
            </p:cNvSpPr>
            <p:nvPr/>
          </p:nvSpPr>
          <p:spPr bwMode="auto">
            <a:xfrm>
              <a:off x="579438" y="5245100"/>
              <a:ext cx="384175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7" name="Oval 28"/>
            <p:cNvSpPr>
              <a:spLocks noChangeArrowheads="1"/>
            </p:cNvSpPr>
            <p:nvPr/>
          </p:nvSpPr>
          <p:spPr bwMode="auto">
            <a:xfrm>
              <a:off x="1504950" y="5245100"/>
              <a:ext cx="582613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0" name="Rectangle 29"/>
          <p:cNvSpPr>
            <a:spLocks noChangeArrowheads="1"/>
          </p:cNvSpPr>
          <p:nvPr/>
        </p:nvSpPr>
        <p:spPr bwMode="auto">
          <a:xfrm>
            <a:off x="245269" y="4683125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 dirty="0">
                <a:latin typeface="+mn-lt"/>
              </a:rPr>
              <a:t>AS 88</a:t>
            </a:r>
          </a:p>
        </p:txBody>
      </p:sp>
      <p:sp>
        <p:nvSpPr>
          <p:cNvPr id="62471" name="Rectangle 30"/>
          <p:cNvSpPr>
            <a:spLocks noChangeArrowheads="1"/>
          </p:cNvSpPr>
          <p:nvPr/>
        </p:nvSpPr>
        <p:spPr bwMode="auto">
          <a:xfrm>
            <a:off x="335024" y="5021263"/>
            <a:ext cx="94441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>
                <a:latin typeface="+mn-lt"/>
              </a:rPr>
              <a:t>Princeton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3438" y="3200400"/>
            <a:ext cx="2522538" cy="2349500"/>
            <a:chOff x="3373438" y="3200400"/>
            <a:chExt cx="2522538" cy="2349500"/>
          </a:xfrm>
        </p:grpSpPr>
        <p:sp>
          <p:nvSpPr>
            <p:cNvPr id="62534" name="Oval 34"/>
            <p:cNvSpPr>
              <a:spLocks noChangeArrowheads="1"/>
            </p:cNvSpPr>
            <p:nvPr/>
          </p:nvSpPr>
          <p:spPr bwMode="auto">
            <a:xfrm>
              <a:off x="3589338" y="3408363"/>
              <a:ext cx="2162175" cy="17938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5" name="Oval 35"/>
            <p:cNvSpPr>
              <a:spLocks noChangeArrowheads="1"/>
            </p:cNvSpPr>
            <p:nvPr/>
          </p:nvSpPr>
          <p:spPr bwMode="auto">
            <a:xfrm>
              <a:off x="3662363" y="3408363"/>
              <a:ext cx="495300" cy="2651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6" name="Oval 36"/>
            <p:cNvSpPr>
              <a:spLocks noChangeArrowheads="1"/>
            </p:cNvSpPr>
            <p:nvPr/>
          </p:nvSpPr>
          <p:spPr bwMode="auto">
            <a:xfrm>
              <a:off x="4967288" y="3340100"/>
              <a:ext cx="711200" cy="4730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7" name="Oval 37"/>
            <p:cNvSpPr>
              <a:spLocks noChangeArrowheads="1"/>
            </p:cNvSpPr>
            <p:nvPr/>
          </p:nvSpPr>
          <p:spPr bwMode="auto">
            <a:xfrm>
              <a:off x="4314826" y="3200400"/>
              <a:ext cx="857250" cy="960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8" name="Oval 38"/>
            <p:cNvSpPr>
              <a:spLocks noChangeArrowheads="1"/>
            </p:cNvSpPr>
            <p:nvPr/>
          </p:nvSpPr>
          <p:spPr bwMode="auto">
            <a:xfrm>
              <a:off x="3373438" y="3617913"/>
              <a:ext cx="1581150" cy="5429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9" name="Oval 39"/>
            <p:cNvSpPr>
              <a:spLocks noChangeArrowheads="1"/>
            </p:cNvSpPr>
            <p:nvPr/>
          </p:nvSpPr>
          <p:spPr bwMode="auto">
            <a:xfrm>
              <a:off x="4170363" y="4451350"/>
              <a:ext cx="855663" cy="10985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0" name="Oval 40"/>
            <p:cNvSpPr>
              <a:spLocks noChangeArrowheads="1"/>
            </p:cNvSpPr>
            <p:nvPr/>
          </p:nvSpPr>
          <p:spPr bwMode="auto">
            <a:xfrm>
              <a:off x="5256213" y="3686175"/>
              <a:ext cx="639763" cy="612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1" name="Oval 41"/>
            <p:cNvSpPr>
              <a:spLocks noChangeArrowheads="1"/>
            </p:cNvSpPr>
            <p:nvPr/>
          </p:nvSpPr>
          <p:spPr bwMode="auto">
            <a:xfrm>
              <a:off x="3517901" y="3963988"/>
              <a:ext cx="422275" cy="11001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2" name="Oval 42"/>
            <p:cNvSpPr>
              <a:spLocks noChangeArrowheads="1"/>
            </p:cNvSpPr>
            <p:nvPr/>
          </p:nvSpPr>
          <p:spPr bwMode="auto">
            <a:xfrm>
              <a:off x="5329238" y="4521200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3" name="Oval 43"/>
            <p:cNvSpPr>
              <a:spLocks noChangeArrowheads="1"/>
            </p:cNvSpPr>
            <p:nvPr/>
          </p:nvSpPr>
          <p:spPr bwMode="auto">
            <a:xfrm>
              <a:off x="3879851" y="4799013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4" name="Oval 44"/>
            <p:cNvSpPr>
              <a:spLocks noChangeArrowheads="1"/>
            </p:cNvSpPr>
            <p:nvPr/>
          </p:nvSpPr>
          <p:spPr bwMode="auto">
            <a:xfrm>
              <a:off x="4894263" y="4799013"/>
              <a:ext cx="639763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7875" y="3200400"/>
            <a:ext cx="2522538" cy="2349500"/>
            <a:chOff x="3317875" y="3200400"/>
            <a:chExt cx="2522538" cy="2349500"/>
          </a:xfrm>
        </p:grpSpPr>
        <p:sp>
          <p:nvSpPr>
            <p:cNvPr id="62523" name="Oval 46"/>
            <p:cNvSpPr>
              <a:spLocks noChangeArrowheads="1"/>
            </p:cNvSpPr>
            <p:nvPr/>
          </p:nvSpPr>
          <p:spPr bwMode="auto">
            <a:xfrm>
              <a:off x="3535363" y="3408363"/>
              <a:ext cx="2160588" cy="17938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4" name="Oval 47"/>
            <p:cNvSpPr>
              <a:spLocks noChangeArrowheads="1"/>
            </p:cNvSpPr>
            <p:nvPr/>
          </p:nvSpPr>
          <p:spPr bwMode="auto">
            <a:xfrm>
              <a:off x="3606800" y="3408363"/>
              <a:ext cx="495300" cy="265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5" name="Oval 48"/>
            <p:cNvSpPr>
              <a:spLocks noChangeArrowheads="1"/>
            </p:cNvSpPr>
            <p:nvPr/>
          </p:nvSpPr>
          <p:spPr bwMode="auto">
            <a:xfrm>
              <a:off x="4911725" y="3340100"/>
              <a:ext cx="712788" cy="4730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6" name="Oval 49"/>
            <p:cNvSpPr>
              <a:spLocks noChangeArrowheads="1"/>
            </p:cNvSpPr>
            <p:nvPr/>
          </p:nvSpPr>
          <p:spPr bwMode="auto">
            <a:xfrm>
              <a:off x="4259263" y="3200400"/>
              <a:ext cx="857250" cy="9604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7" name="Oval 50"/>
            <p:cNvSpPr>
              <a:spLocks noChangeArrowheads="1"/>
            </p:cNvSpPr>
            <p:nvPr/>
          </p:nvSpPr>
          <p:spPr bwMode="auto">
            <a:xfrm>
              <a:off x="3317875" y="3617913"/>
              <a:ext cx="1581150" cy="5429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8" name="Oval 51"/>
            <p:cNvSpPr>
              <a:spLocks noChangeArrowheads="1"/>
            </p:cNvSpPr>
            <p:nvPr/>
          </p:nvSpPr>
          <p:spPr bwMode="auto">
            <a:xfrm>
              <a:off x="4114800" y="4451350"/>
              <a:ext cx="857250" cy="10985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9" name="Oval 52"/>
            <p:cNvSpPr>
              <a:spLocks noChangeArrowheads="1"/>
            </p:cNvSpPr>
            <p:nvPr/>
          </p:nvSpPr>
          <p:spPr bwMode="auto">
            <a:xfrm>
              <a:off x="5200650" y="3686175"/>
              <a:ext cx="639763" cy="6127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0" name="Oval 53"/>
            <p:cNvSpPr>
              <a:spLocks noChangeArrowheads="1"/>
            </p:cNvSpPr>
            <p:nvPr/>
          </p:nvSpPr>
          <p:spPr bwMode="auto">
            <a:xfrm>
              <a:off x="3462338" y="3963988"/>
              <a:ext cx="422275" cy="11001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1" name="Oval 54"/>
            <p:cNvSpPr>
              <a:spLocks noChangeArrowheads="1"/>
            </p:cNvSpPr>
            <p:nvPr/>
          </p:nvSpPr>
          <p:spPr bwMode="auto">
            <a:xfrm>
              <a:off x="5273675" y="4521200"/>
              <a:ext cx="4222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2" name="Oval 55"/>
            <p:cNvSpPr>
              <a:spLocks noChangeArrowheads="1"/>
            </p:cNvSpPr>
            <p:nvPr/>
          </p:nvSpPr>
          <p:spPr bwMode="auto">
            <a:xfrm>
              <a:off x="3825875" y="4799013"/>
              <a:ext cx="420688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3" name="Oval 56"/>
            <p:cNvSpPr>
              <a:spLocks noChangeArrowheads="1"/>
            </p:cNvSpPr>
            <p:nvPr/>
          </p:nvSpPr>
          <p:spPr bwMode="auto">
            <a:xfrm>
              <a:off x="4840288" y="4799013"/>
              <a:ext cx="6381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4" name="Rectangle 57"/>
          <p:cNvSpPr>
            <a:spLocks noChangeArrowheads="1"/>
          </p:cNvSpPr>
          <p:nvPr/>
        </p:nvSpPr>
        <p:spPr bwMode="auto">
          <a:xfrm>
            <a:off x="3844925" y="3498850"/>
            <a:ext cx="157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>
                <a:latin typeface="+mn-lt"/>
              </a:rPr>
              <a:t>AS 7018</a:t>
            </a:r>
          </a:p>
        </p:txBody>
      </p:sp>
      <p:sp>
        <p:nvSpPr>
          <p:cNvPr id="62475" name="Rectangle 58"/>
          <p:cNvSpPr>
            <a:spLocks noChangeArrowheads="1"/>
          </p:cNvSpPr>
          <p:nvPr/>
        </p:nvSpPr>
        <p:spPr bwMode="auto">
          <a:xfrm>
            <a:off x="4225925" y="4032250"/>
            <a:ext cx="78867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AT&amp;T </a:t>
            </a:r>
          </a:p>
        </p:txBody>
      </p:sp>
      <p:sp>
        <p:nvSpPr>
          <p:cNvPr id="62476" name="Line 59"/>
          <p:cNvSpPr>
            <a:spLocks noChangeShapeType="1"/>
          </p:cNvSpPr>
          <p:nvPr/>
        </p:nvSpPr>
        <p:spPr bwMode="auto">
          <a:xfrm>
            <a:off x="5673725" y="4641850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77" name="Line 60"/>
          <p:cNvSpPr>
            <a:spLocks noChangeShapeType="1"/>
          </p:cNvSpPr>
          <p:nvPr/>
        </p:nvSpPr>
        <p:spPr bwMode="auto">
          <a:xfrm flipV="1">
            <a:off x="2320925" y="4641850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72251" y="4419600"/>
            <a:ext cx="2522538" cy="1282700"/>
            <a:chOff x="6572251" y="4419600"/>
            <a:chExt cx="2522538" cy="1282700"/>
          </a:xfrm>
        </p:grpSpPr>
        <p:sp>
          <p:nvSpPr>
            <p:cNvPr id="62510" name="Oval 63"/>
            <p:cNvSpPr>
              <a:spLocks noChangeArrowheads="1"/>
            </p:cNvSpPr>
            <p:nvPr/>
          </p:nvSpPr>
          <p:spPr bwMode="auto">
            <a:xfrm>
              <a:off x="6788151" y="4533900"/>
              <a:ext cx="2162175" cy="977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1" name="Oval 64"/>
            <p:cNvSpPr>
              <a:spLocks noChangeArrowheads="1"/>
            </p:cNvSpPr>
            <p:nvPr/>
          </p:nvSpPr>
          <p:spPr bwMode="auto">
            <a:xfrm>
              <a:off x="6861176" y="4533900"/>
              <a:ext cx="495300" cy="139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2" name="Oval 65"/>
            <p:cNvSpPr>
              <a:spLocks noChangeArrowheads="1"/>
            </p:cNvSpPr>
            <p:nvPr/>
          </p:nvSpPr>
          <p:spPr bwMode="auto">
            <a:xfrm>
              <a:off x="8166101" y="4495800"/>
              <a:ext cx="711200" cy="254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3" name="Oval 66"/>
            <p:cNvSpPr>
              <a:spLocks noChangeArrowheads="1"/>
            </p:cNvSpPr>
            <p:nvPr/>
          </p:nvSpPr>
          <p:spPr bwMode="auto">
            <a:xfrm>
              <a:off x="7513639" y="4419600"/>
              <a:ext cx="857250" cy="520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4" name="Oval 67"/>
            <p:cNvSpPr>
              <a:spLocks noChangeArrowheads="1"/>
            </p:cNvSpPr>
            <p:nvPr/>
          </p:nvSpPr>
          <p:spPr bwMode="auto">
            <a:xfrm>
              <a:off x="6572251" y="4648200"/>
              <a:ext cx="1581150" cy="292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5" name="Oval 68"/>
            <p:cNvSpPr>
              <a:spLocks noChangeArrowheads="1"/>
            </p:cNvSpPr>
            <p:nvPr/>
          </p:nvSpPr>
          <p:spPr bwMode="auto">
            <a:xfrm>
              <a:off x="7369176" y="5105400"/>
              <a:ext cx="855663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6" name="Oval 69"/>
            <p:cNvSpPr>
              <a:spLocks noChangeArrowheads="1"/>
            </p:cNvSpPr>
            <p:nvPr/>
          </p:nvSpPr>
          <p:spPr bwMode="auto">
            <a:xfrm>
              <a:off x="8455026" y="4686300"/>
              <a:ext cx="639763" cy="330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7" name="Oval 70"/>
            <p:cNvSpPr>
              <a:spLocks noChangeArrowheads="1"/>
            </p:cNvSpPr>
            <p:nvPr/>
          </p:nvSpPr>
          <p:spPr bwMode="auto">
            <a:xfrm>
              <a:off x="6716714" y="4838700"/>
              <a:ext cx="422275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8" name="Oval 71"/>
            <p:cNvSpPr>
              <a:spLocks noChangeArrowheads="1"/>
            </p:cNvSpPr>
            <p:nvPr/>
          </p:nvSpPr>
          <p:spPr bwMode="auto">
            <a:xfrm>
              <a:off x="8528051" y="51435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9" name="Oval 72"/>
            <p:cNvSpPr>
              <a:spLocks noChangeArrowheads="1"/>
            </p:cNvSpPr>
            <p:nvPr/>
          </p:nvSpPr>
          <p:spPr bwMode="auto">
            <a:xfrm>
              <a:off x="7078664" y="52959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0" name="Oval 73"/>
            <p:cNvSpPr>
              <a:spLocks noChangeArrowheads="1"/>
            </p:cNvSpPr>
            <p:nvPr/>
          </p:nvSpPr>
          <p:spPr bwMode="auto">
            <a:xfrm>
              <a:off x="8093076" y="5295900"/>
              <a:ext cx="639763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16688" y="4419600"/>
            <a:ext cx="2522538" cy="1282700"/>
            <a:chOff x="6516688" y="4419600"/>
            <a:chExt cx="2522538" cy="1282700"/>
          </a:xfrm>
        </p:grpSpPr>
        <p:sp>
          <p:nvSpPr>
            <p:cNvPr id="62499" name="Oval 75"/>
            <p:cNvSpPr>
              <a:spLocks noChangeArrowheads="1"/>
            </p:cNvSpPr>
            <p:nvPr/>
          </p:nvSpPr>
          <p:spPr bwMode="auto">
            <a:xfrm>
              <a:off x="6734176" y="4533900"/>
              <a:ext cx="2160588" cy="977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0" name="Oval 76"/>
            <p:cNvSpPr>
              <a:spLocks noChangeArrowheads="1"/>
            </p:cNvSpPr>
            <p:nvPr/>
          </p:nvSpPr>
          <p:spPr bwMode="auto">
            <a:xfrm>
              <a:off x="6805613" y="4533900"/>
              <a:ext cx="495300" cy="139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1" name="Oval 77"/>
            <p:cNvSpPr>
              <a:spLocks noChangeArrowheads="1"/>
            </p:cNvSpPr>
            <p:nvPr/>
          </p:nvSpPr>
          <p:spPr bwMode="auto">
            <a:xfrm>
              <a:off x="8110538" y="4495800"/>
              <a:ext cx="712788" cy="2540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2" name="Oval 78"/>
            <p:cNvSpPr>
              <a:spLocks noChangeArrowheads="1"/>
            </p:cNvSpPr>
            <p:nvPr/>
          </p:nvSpPr>
          <p:spPr bwMode="auto">
            <a:xfrm>
              <a:off x="7458076" y="4419600"/>
              <a:ext cx="857250" cy="520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3" name="Oval 79"/>
            <p:cNvSpPr>
              <a:spLocks noChangeArrowheads="1"/>
            </p:cNvSpPr>
            <p:nvPr/>
          </p:nvSpPr>
          <p:spPr bwMode="auto">
            <a:xfrm>
              <a:off x="6516688" y="4648200"/>
              <a:ext cx="1581150" cy="2921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4" name="Oval 80"/>
            <p:cNvSpPr>
              <a:spLocks noChangeArrowheads="1"/>
            </p:cNvSpPr>
            <p:nvPr/>
          </p:nvSpPr>
          <p:spPr bwMode="auto">
            <a:xfrm>
              <a:off x="7313613" y="5105400"/>
              <a:ext cx="857250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5" name="Oval 81"/>
            <p:cNvSpPr>
              <a:spLocks noChangeArrowheads="1"/>
            </p:cNvSpPr>
            <p:nvPr/>
          </p:nvSpPr>
          <p:spPr bwMode="auto">
            <a:xfrm>
              <a:off x="8399463" y="4686300"/>
              <a:ext cx="639763" cy="3302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6" name="Oval 82"/>
            <p:cNvSpPr>
              <a:spLocks noChangeArrowheads="1"/>
            </p:cNvSpPr>
            <p:nvPr/>
          </p:nvSpPr>
          <p:spPr bwMode="auto">
            <a:xfrm>
              <a:off x="6661151" y="4838700"/>
              <a:ext cx="422275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7" name="Oval 83"/>
            <p:cNvSpPr>
              <a:spLocks noChangeArrowheads="1"/>
            </p:cNvSpPr>
            <p:nvPr/>
          </p:nvSpPr>
          <p:spPr bwMode="auto">
            <a:xfrm>
              <a:off x="8472488" y="5143500"/>
              <a:ext cx="4222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8" name="Oval 84"/>
            <p:cNvSpPr>
              <a:spLocks noChangeArrowheads="1"/>
            </p:cNvSpPr>
            <p:nvPr/>
          </p:nvSpPr>
          <p:spPr bwMode="auto">
            <a:xfrm>
              <a:off x="7024688" y="5295900"/>
              <a:ext cx="420688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9" name="Oval 85"/>
            <p:cNvSpPr>
              <a:spLocks noChangeArrowheads="1"/>
            </p:cNvSpPr>
            <p:nvPr/>
          </p:nvSpPr>
          <p:spPr bwMode="auto">
            <a:xfrm>
              <a:off x="8039101" y="5295900"/>
              <a:ext cx="6381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9" name="Rectangle 86"/>
          <p:cNvSpPr>
            <a:spLocks noChangeArrowheads="1"/>
          </p:cNvSpPr>
          <p:nvPr/>
        </p:nvSpPr>
        <p:spPr bwMode="auto">
          <a:xfrm>
            <a:off x="7259638" y="4459288"/>
            <a:ext cx="117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>
                <a:latin typeface="+mn-lt"/>
              </a:rPr>
              <a:t>AS 11</a:t>
            </a:r>
          </a:p>
        </p:txBody>
      </p:sp>
      <p:sp>
        <p:nvSpPr>
          <p:cNvPr id="62480" name="Rectangle 87"/>
          <p:cNvSpPr>
            <a:spLocks noChangeArrowheads="1"/>
          </p:cNvSpPr>
          <p:nvPr/>
        </p:nvSpPr>
        <p:spPr bwMode="auto">
          <a:xfrm>
            <a:off x="7451725" y="4957763"/>
            <a:ext cx="82449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 smtClean="0">
                <a:latin typeface="+mn-lt"/>
              </a:rPr>
              <a:t>Harvard </a:t>
            </a:r>
            <a:endParaRPr lang="en-US" sz="1400" b="0" dirty="0">
              <a:latin typeface="+mn-lt"/>
            </a:endParaRPr>
          </a:p>
        </p:txBody>
      </p:sp>
      <p:pic>
        <p:nvPicPr>
          <p:cNvPr id="62481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6815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9863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92"/>
          <p:cNvSpPr>
            <a:spLocks noChangeShapeType="1"/>
          </p:cNvSpPr>
          <p:nvPr/>
        </p:nvSpPr>
        <p:spPr bwMode="auto">
          <a:xfrm>
            <a:off x="3921125" y="4641850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6" name="Line 93"/>
          <p:cNvSpPr>
            <a:spLocks noChangeShapeType="1"/>
          </p:cNvSpPr>
          <p:nvPr/>
        </p:nvSpPr>
        <p:spPr bwMode="auto">
          <a:xfrm>
            <a:off x="2397125" y="3879850"/>
            <a:ext cx="76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7" name="Rectangle 94"/>
          <p:cNvSpPr>
            <a:spLocks noChangeArrowheads="1"/>
          </p:cNvSpPr>
          <p:nvPr/>
        </p:nvSpPr>
        <p:spPr bwMode="auto">
          <a:xfrm>
            <a:off x="2152662" y="3443816"/>
            <a:ext cx="11477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 b="0" dirty="0">
                <a:latin typeface="+mn-lt"/>
              </a:rPr>
              <a:t>192.0.2.1</a:t>
            </a:r>
          </a:p>
        </p:txBody>
      </p:sp>
      <p:sp>
        <p:nvSpPr>
          <p:cNvPr id="62488" name="Rectangle 95"/>
          <p:cNvSpPr>
            <a:spLocks noChangeArrowheads="1"/>
          </p:cNvSpPr>
          <p:nvPr/>
        </p:nvSpPr>
        <p:spPr bwMode="auto">
          <a:xfrm>
            <a:off x="5978525" y="5937250"/>
            <a:ext cx="2551113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128.112.0.0/16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AS path = 7018 88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Next  Hop = 12.127.0.121</a:t>
            </a:r>
          </a:p>
        </p:txBody>
      </p:sp>
      <p:sp>
        <p:nvSpPr>
          <p:cNvPr id="62489" name="Line 96"/>
          <p:cNvSpPr>
            <a:spLocks noChangeShapeType="1"/>
          </p:cNvSpPr>
          <p:nvPr/>
        </p:nvSpPr>
        <p:spPr bwMode="auto">
          <a:xfrm flipH="1">
            <a:off x="5749925" y="3727450"/>
            <a:ext cx="685800" cy="838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0" name="Rectangle 97"/>
          <p:cNvSpPr>
            <a:spLocks noChangeArrowheads="1"/>
          </p:cNvSpPr>
          <p:nvPr/>
        </p:nvSpPr>
        <p:spPr bwMode="auto">
          <a:xfrm>
            <a:off x="5635091" y="3355052"/>
            <a:ext cx="138339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+mn-lt"/>
              </a:rPr>
              <a:t>12.127.0.121</a:t>
            </a:r>
          </a:p>
        </p:txBody>
      </p:sp>
      <p:sp>
        <p:nvSpPr>
          <p:cNvPr id="62491" name="Line 98"/>
          <p:cNvSpPr>
            <a:spLocks noChangeShapeType="1"/>
          </p:cNvSpPr>
          <p:nvPr/>
        </p:nvSpPr>
        <p:spPr bwMode="auto">
          <a:xfrm>
            <a:off x="2930525" y="50990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2" name="Line 99"/>
          <p:cNvSpPr>
            <a:spLocks noChangeShapeType="1"/>
          </p:cNvSpPr>
          <p:nvPr/>
        </p:nvSpPr>
        <p:spPr bwMode="auto">
          <a:xfrm>
            <a:off x="6030913" y="50673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3" name="Line 100"/>
          <p:cNvSpPr>
            <a:spLocks noChangeShapeType="1"/>
          </p:cNvSpPr>
          <p:nvPr/>
        </p:nvSpPr>
        <p:spPr bwMode="auto">
          <a:xfrm>
            <a:off x="4530725" y="48704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6" name="AutoShape 103"/>
          <p:cNvSpPr>
            <a:spLocks noChangeArrowheads="1"/>
          </p:cNvSpPr>
          <p:nvPr/>
        </p:nvSpPr>
        <p:spPr bwMode="auto">
          <a:xfrm rot="1635718">
            <a:off x="5902325" y="49466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313" y="-147638"/>
            <a:ext cx="8645526" cy="1128713"/>
          </a:xfrm>
        </p:spPr>
        <p:txBody>
          <a:bodyPr/>
          <a:lstStyle/>
          <a:p>
            <a:r>
              <a:rPr lang="en-US" sz="3600" dirty="0" smtClean="0"/>
              <a:t>BGP Review</a:t>
            </a:r>
            <a:r>
              <a:rPr lang="en-US" sz="3600" dirty="0" smtClean="0"/>
              <a:t>: Routes flow from sources</a:t>
            </a:r>
            <a:endParaRPr lang="en-US" sz="3600" dirty="0"/>
          </a:p>
        </p:txBody>
      </p:sp>
      <p:pic>
        <p:nvPicPr>
          <p:cNvPr id="102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92" y="4189147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01"/>
          <p:cNvSpPr>
            <a:spLocks noChangeArrowheads="1"/>
          </p:cNvSpPr>
          <p:nvPr/>
        </p:nvSpPr>
        <p:spPr bwMode="auto">
          <a:xfrm rot="1166836">
            <a:off x="1648581" y="4311650"/>
            <a:ext cx="533400" cy="228600"/>
          </a:xfrm>
          <a:prstGeom prst="rightArrow">
            <a:avLst>
              <a:gd name="adj1" fmla="val 50000"/>
              <a:gd name="adj2" fmla="val 64404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04" name="AutoShape 102"/>
          <p:cNvSpPr>
            <a:spLocks noChangeArrowheads="1"/>
          </p:cNvSpPr>
          <p:nvPr/>
        </p:nvSpPr>
        <p:spPr bwMode="auto">
          <a:xfrm>
            <a:off x="4225925" y="47180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05" name="AutoShape 102"/>
          <p:cNvSpPr>
            <a:spLocks noChangeArrowheads="1"/>
          </p:cNvSpPr>
          <p:nvPr/>
        </p:nvSpPr>
        <p:spPr bwMode="auto">
          <a:xfrm>
            <a:off x="2816565" y="480112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cxnSp>
        <p:nvCxnSpPr>
          <p:cNvPr id="10" name="Straight Connector 9"/>
          <p:cNvCxnSpPr>
            <a:endCxn id="62481" idx="1"/>
          </p:cNvCxnSpPr>
          <p:nvPr/>
        </p:nvCxnSpPr>
        <p:spPr bwMode="auto">
          <a:xfrm>
            <a:off x="1504157" y="4465638"/>
            <a:ext cx="507206" cy="386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2473325" y="5937250"/>
            <a:ext cx="2212975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chemeClr val="bg1"/>
                </a:solidFill>
                <a:latin typeface="+mn-lt"/>
              </a:rPr>
              <a:t>128.112.0.0/16</a:t>
            </a:r>
          </a:p>
          <a:p>
            <a:pPr algn="l" eaLnBrk="0" hangingPunct="0"/>
            <a:r>
              <a:rPr lang="en-US" sz="1600" b="0" dirty="0">
                <a:solidFill>
                  <a:schemeClr val="bg1"/>
                </a:solidFill>
                <a:latin typeface="+mn-lt"/>
              </a:rPr>
              <a:t>AS path = 88</a:t>
            </a:r>
          </a:p>
          <a:p>
            <a:pPr algn="l" eaLnBrk="0" hangingPunct="0"/>
            <a:r>
              <a:rPr lang="en-US" sz="1600" b="0" dirty="0">
                <a:solidFill>
                  <a:schemeClr val="bg1"/>
                </a:solidFill>
                <a:latin typeface="+mn-lt"/>
              </a:rPr>
              <a:t>Next  Hop = 192.0.2.1</a:t>
            </a: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-13673" y="3111711"/>
            <a:ext cx="2189702" cy="831639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128.112.8.0/24, CS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Cost = 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  <a:p>
            <a:pPr algn="l" eaLnBrk="0" hangingPunct="0"/>
            <a:r>
              <a:rPr lang="en-US" sz="1600" b="0" dirty="0">
                <a:solidFill>
                  <a:schemeClr val="bg1"/>
                </a:solidFill>
                <a:latin typeface="+mn-lt"/>
              </a:rPr>
              <a:t>Next  Hop =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123.2.2.1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1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87" y="4204494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Straight Connector 111"/>
          <p:cNvCxnSpPr/>
          <p:nvPr/>
        </p:nvCxnSpPr>
        <p:spPr bwMode="auto">
          <a:xfrm flipH="1">
            <a:off x="6841226" y="4500650"/>
            <a:ext cx="267600" cy="4420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AutoShape 101"/>
          <p:cNvSpPr>
            <a:spLocks noChangeArrowheads="1"/>
          </p:cNvSpPr>
          <p:nvPr/>
        </p:nvSpPr>
        <p:spPr bwMode="auto">
          <a:xfrm rot="18821552">
            <a:off x="6285528" y="4393934"/>
            <a:ext cx="533400" cy="228600"/>
          </a:xfrm>
          <a:prstGeom prst="rightArrow">
            <a:avLst>
              <a:gd name="adj1" fmla="val 50000"/>
              <a:gd name="adj2" fmla="val 64404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6931949" y="3253741"/>
            <a:ext cx="2189702" cy="831639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Default Route *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Cost = 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  <a:p>
            <a:pPr algn="l" eaLnBrk="0" hangingPunct="0"/>
            <a:r>
              <a:rPr lang="en-US" sz="1600" b="0" dirty="0">
                <a:solidFill>
                  <a:schemeClr val="bg1"/>
                </a:solidFill>
                <a:latin typeface="+mn-lt"/>
              </a:rPr>
              <a:t>Next  Hop =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131.1.1.1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3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1613"/>
            <a:ext cx="8458200" cy="24018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best routes are installed in the Forwarding Table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Now a data packet to Princeton CS flows in reverse . .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For traffic </a:t>
            </a:r>
            <a:r>
              <a:rPr lang="en-US" i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to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Harvard, need routes </a:t>
            </a:r>
            <a:r>
              <a:rPr lang="en-US" i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from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Harvard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5064CDC-010A-384E-B1C1-BD1A07D8A100}" type="slidenum">
              <a:rPr lang="en-US" sz="1200" b="0">
                <a:solidFill>
                  <a:srgbClr val="898989"/>
                </a:solidFill>
                <a:latin typeface="+mn-lt"/>
              </a:rPr>
              <a:pPr eaLnBrk="1" hangingPunct="1"/>
              <a:t>6</a:t>
            </a:fld>
            <a:endParaRPr lang="en-US" sz="1200" b="0">
              <a:solidFill>
                <a:srgbClr val="898989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275" y="4267200"/>
            <a:ext cx="2298700" cy="1435101"/>
            <a:chOff x="168275" y="4267200"/>
            <a:chExt cx="2298700" cy="1435101"/>
          </a:xfrm>
        </p:grpSpPr>
        <p:sp>
          <p:nvSpPr>
            <p:cNvPr id="62558" name="Oval 6"/>
            <p:cNvSpPr>
              <a:spLocks noChangeArrowheads="1"/>
            </p:cNvSpPr>
            <p:nvPr/>
          </p:nvSpPr>
          <p:spPr bwMode="auto">
            <a:xfrm>
              <a:off x="365125" y="4395788"/>
              <a:ext cx="1970088" cy="10937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9" name="Oval 7"/>
            <p:cNvSpPr>
              <a:spLocks noChangeArrowheads="1"/>
            </p:cNvSpPr>
            <p:nvPr/>
          </p:nvSpPr>
          <p:spPr bwMode="auto">
            <a:xfrm>
              <a:off x="431800" y="4395788"/>
              <a:ext cx="449263" cy="1571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0" name="Oval 8"/>
            <p:cNvSpPr>
              <a:spLocks noChangeArrowheads="1"/>
            </p:cNvSpPr>
            <p:nvPr/>
          </p:nvSpPr>
          <p:spPr bwMode="auto">
            <a:xfrm>
              <a:off x="1620838" y="4351338"/>
              <a:ext cx="647700" cy="285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1" name="Oval 9"/>
            <p:cNvSpPr>
              <a:spLocks noChangeArrowheads="1"/>
            </p:cNvSpPr>
            <p:nvPr/>
          </p:nvSpPr>
          <p:spPr bwMode="auto">
            <a:xfrm>
              <a:off x="1025525" y="4267200"/>
              <a:ext cx="781050" cy="582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2" name="Oval 10"/>
            <p:cNvSpPr>
              <a:spLocks noChangeArrowheads="1"/>
            </p:cNvSpPr>
            <p:nvPr/>
          </p:nvSpPr>
          <p:spPr bwMode="auto">
            <a:xfrm>
              <a:off x="168275" y="4521200"/>
              <a:ext cx="1439863" cy="328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3" name="Oval 11"/>
            <p:cNvSpPr>
              <a:spLocks noChangeArrowheads="1"/>
            </p:cNvSpPr>
            <p:nvPr/>
          </p:nvSpPr>
          <p:spPr bwMode="auto">
            <a:xfrm>
              <a:off x="893763" y="5033963"/>
              <a:ext cx="781050" cy="6683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4" name="Oval 12"/>
            <p:cNvSpPr>
              <a:spLocks noChangeArrowheads="1"/>
            </p:cNvSpPr>
            <p:nvPr/>
          </p:nvSpPr>
          <p:spPr bwMode="auto">
            <a:xfrm>
              <a:off x="1885950" y="4565650"/>
              <a:ext cx="581025" cy="3698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5" name="Oval 13"/>
            <p:cNvSpPr>
              <a:spLocks noChangeArrowheads="1"/>
            </p:cNvSpPr>
            <p:nvPr/>
          </p:nvSpPr>
          <p:spPr bwMode="auto">
            <a:xfrm>
              <a:off x="300038" y="4737100"/>
              <a:ext cx="382588" cy="666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6" name="Oval 14"/>
            <p:cNvSpPr>
              <a:spLocks noChangeArrowheads="1"/>
            </p:cNvSpPr>
            <p:nvPr/>
          </p:nvSpPr>
          <p:spPr bwMode="auto">
            <a:xfrm>
              <a:off x="1951038" y="5075238"/>
              <a:ext cx="38417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7" name="Oval 15"/>
            <p:cNvSpPr>
              <a:spLocks noChangeArrowheads="1"/>
            </p:cNvSpPr>
            <p:nvPr/>
          </p:nvSpPr>
          <p:spPr bwMode="auto">
            <a:xfrm>
              <a:off x="630238" y="5245100"/>
              <a:ext cx="382588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8" name="Oval 16"/>
            <p:cNvSpPr>
              <a:spLocks noChangeArrowheads="1"/>
            </p:cNvSpPr>
            <p:nvPr/>
          </p:nvSpPr>
          <p:spPr bwMode="auto">
            <a:xfrm>
              <a:off x="1555750" y="5245100"/>
              <a:ext cx="58102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7324" y="4239946"/>
            <a:ext cx="2298700" cy="1435101"/>
            <a:chOff x="117475" y="4267200"/>
            <a:chExt cx="2298700" cy="1435101"/>
          </a:xfrm>
        </p:grpSpPr>
        <p:sp>
          <p:nvSpPr>
            <p:cNvPr id="62547" name="Oval 18"/>
            <p:cNvSpPr>
              <a:spLocks noChangeArrowheads="1"/>
            </p:cNvSpPr>
            <p:nvPr/>
          </p:nvSpPr>
          <p:spPr bwMode="auto">
            <a:xfrm>
              <a:off x="315913" y="4395788"/>
              <a:ext cx="1968500" cy="10937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8" name="Oval 19"/>
            <p:cNvSpPr>
              <a:spLocks noChangeArrowheads="1"/>
            </p:cNvSpPr>
            <p:nvPr/>
          </p:nvSpPr>
          <p:spPr bwMode="auto">
            <a:xfrm>
              <a:off x="381000" y="4395788"/>
              <a:ext cx="449263" cy="15716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9" name="Oval 20"/>
            <p:cNvSpPr>
              <a:spLocks noChangeArrowheads="1"/>
            </p:cNvSpPr>
            <p:nvPr/>
          </p:nvSpPr>
          <p:spPr bwMode="auto">
            <a:xfrm>
              <a:off x="1571625" y="4351338"/>
              <a:ext cx="647700" cy="285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0" name="Oval 21"/>
            <p:cNvSpPr>
              <a:spLocks noChangeArrowheads="1"/>
            </p:cNvSpPr>
            <p:nvPr/>
          </p:nvSpPr>
          <p:spPr bwMode="auto">
            <a:xfrm>
              <a:off x="1174719" y="4267200"/>
              <a:ext cx="779463" cy="582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1" name="Oval 22"/>
            <p:cNvSpPr>
              <a:spLocks noChangeArrowheads="1"/>
            </p:cNvSpPr>
            <p:nvPr/>
          </p:nvSpPr>
          <p:spPr bwMode="auto">
            <a:xfrm>
              <a:off x="117475" y="4521200"/>
              <a:ext cx="1441450" cy="328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2" name="Oval 23"/>
            <p:cNvSpPr>
              <a:spLocks noChangeArrowheads="1"/>
            </p:cNvSpPr>
            <p:nvPr/>
          </p:nvSpPr>
          <p:spPr bwMode="auto">
            <a:xfrm>
              <a:off x="842963" y="5033963"/>
              <a:ext cx="781050" cy="6683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3" name="Oval 24"/>
            <p:cNvSpPr>
              <a:spLocks noChangeArrowheads="1"/>
            </p:cNvSpPr>
            <p:nvPr/>
          </p:nvSpPr>
          <p:spPr bwMode="auto">
            <a:xfrm>
              <a:off x="1835150" y="4565650"/>
              <a:ext cx="581025" cy="3698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4" name="Oval 25"/>
            <p:cNvSpPr>
              <a:spLocks noChangeArrowheads="1"/>
            </p:cNvSpPr>
            <p:nvPr/>
          </p:nvSpPr>
          <p:spPr bwMode="auto">
            <a:xfrm>
              <a:off x="249238" y="4737100"/>
              <a:ext cx="384175" cy="666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5" name="Oval 26"/>
            <p:cNvSpPr>
              <a:spLocks noChangeArrowheads="1"/>
            </p:cNvSpPr>
            <p:nvPr/>
          </p:nvSpPr>
          <p:spPr bwMode="auto">
            <a:xfrm>
              <a:off x="1901825" y="5075238"/>
              <a:ext cx="382588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6" name="Oval 27"/>
            <p:cNvSpPr>
              <a:spLocks noChangeArrowheads="1"/>
            </p:cNvSpPr>
            <p:nvPr/>
          </p:nvSpPr>
          <p:spPr bwMode="auto">
            <a:xfrm>
              <a:off x="579438" y="5245100"/>
              <a:ext cx="384175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7" name="Oval 28"/>
            <p:cNvSpPr>
              <a:spLocks noChangeArrowheads="1"/>
            </p:cNvSpPr>
            <p:nvPr/>
          </p:nvSpPr>
          <p:spPr bwMode="auto">
            <a:xfrm>
              <a:off x="1504950" y="5245100"/>
              <a:ext cx="582613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73438" y="3200400"/>
            <a:ext cx="2522538" cy="2349500"/>
            <a:chOff x="3373438" y="3200400"/>
            <a:chExt cx="2522538" cy="2349500"/>
          </a:xfrm>
        </p:grpSpPr>
        <p:sp>
          <p:nvSpPr>
            <p:cNvPr id="62534" name="Oval 34"/>
            <p:cNvSpPr>
              <a:spLocks noChangeArrowheads="1"/>
            </p:cNvSpPr>
            <p:nvPr/>
          </p:nvSpPr>
          <p:spPr bwMode="auto">
            <a:xfrm>
              <a:off x="3589338" y="3408363"/>
              <a:ext cx="2162175" cy="17938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5" name="Oval 35"/>
            <p:cNvSpPr>
              <a:spLocks noChangeArrowheads="1"/>
            </p:cNvSpPr>
            <p:nvPr/>
          </p:nvSpPr>
          <p:spPr bwMode="auto">
            <a:xfrm>
              <a:off x="3662363" y="3408363"/>
              <a:ext cx="495300" cy="2651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6" name="Oval 36"/>
            <p:cNvSpPr>
              <a:spLocks noChangeArrowheads="1"/>
            </p:cNvSpPr>
            <p:nvPr/>
          </p:nvSpPr>
          <p:spPr bwMode="auto">
            <a:xfrm>
              <a:off x="4967288" y="3340100"/>
              <a:ext cx="711200" cy="4730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7" name="Oval 37"/>
            <p:cNvSpPr>
              <a:spLocks noChangeArrowheads="1"/>
            </p:cNvSpPr>
            <p:nvPr/>
          </p:nvSpPr>
          <p:spPr bwMode="auto">
            <a:xfrm>
              <a:off x="4314826" y="3200400"/>
              <a:ext cx="857250" cy="960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8" name="Oval 38"/>
            <p:cNvSpPr>
              <a:spLocks noChangeArrowheads="1"/>
            </p:cNvSpPr>
            <p:nvPr/>
          </p:nvSpPr>
          <p:spPr bwMode="auto">
            <a:xfrm>
              <a:off x="3373438" y="3617913"/>
              <a:ext cx="1581150" cy="5429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9" name="Oval 39"/>
            <p:cNvSpPr>
              <a:spLocks noChangeArrowheads="1"/>
            </p:cNvSpPr>
            <p:nvPr/>
          </p:nvSpPr>
          <p:spPr bwMode="auto">
            <a:xfrm>
              <a:off x="4170363" y="4451350"/>
              <a:ext cx="855663" cy="10985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0" name="Oval 40"/>
            <p:cNvSpPr>
              <a:spLocks noChangeArrowheads="1"/>
            </p:cNvSpPr>
            <p:nvPr/>
          </p:nvSpPr>
          <p:spPr bwMode="auto">
            <a:xfrm>
              <a:off x="5256213" y="3686175"/>
              <a:ext cx="639763" cy="612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1" name="Oval 41"/>
            <p:cNvSpPr>
              <a:spLocks noChangeArrowheads="1"/>
            </p:cNvSpPr>
            <p:nvPr/>
          </p:nvSpPr>
          <p:spPr bwMode="auto">
            <a:xfrm>
              <a:off x="3517901" y="3963988"/>
              <a:ext cx="422275" cy="11001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2" name="Oval 42"/>
            <p:cNvSpPr>
              <a:spLocks noChangeArrowheads="1"/>
            </p:cNvSpPr>
            <p:nvPr/>
          </p:nvSpPr>
          <p:spPr bwMode="auto">
            <a:xfrm>
              <a:off x="5329238" y="4521200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3" name="Oval 43"/>
            <p:cNvSpPr>
              <a:spLocks noChangeArrowheads="1"/>
            </p:cNvSpPr>
            <p:nvPr/>
          </p:nvSpPr>
          <p:spPr bwMode="auto">
            <a:xfrm>
              <a:off x="3879851" y="4799013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4" name="Oval 44"/>
            <p:cNvSpPr>
              <a:spLocks noChangeArrowheads="1"/>
            </p:cNvSpPr>
            <p:nvPr/>
          </p:nvSpPr>
          <p:spPr bwMode="auto">
            <a:xfrm>
              <a:off x="4894263" y="4799013"/>
              <a:ext cx="639763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7875" y="3200400"/>
            <a:ext cx="2522538" cy="2349500"/>
            <a:chOff x="3317875" y="3200400"/>
            <a:chExt cx="2522538" cy="2349500"/>
          </a:xfrm>
        </p:grpSpPr>
        <p:sp>
          <p:nvSpPr>
            <p:cNvPr id="62523" name="Oval 46"/>
            <p:cNvSpPr>
              <a:spLocks noChangeArrowheads="1"/>
            </p:cNvSpPr>
            <p:nvPr/>
          </p:nvSpPr>
          <p:spPr bwMode="auto">
            <a:xfrm>
              <a:off x="3535363" y="3408363"/>
              <a:ext cx="2160588" cy="17938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4" name="Oval 47"/>
            <p:cNvSpPr>
              <a:spLocks noChangeArrowheads="1"/>
            </p:cNvSpPr>
            <p:nvPr/>
          </p:nvSpPr>
          <p:spPr bwMode="auto">
            <a:xfrm>
              <a:off x="3606800" y="3408363"/>
              <a:ext cx="495300" cy="265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5" name="Oval 48"/>
            <p:cNvSpPr>
              <a:spLocks noChangeArrowheads="1"/>
            </p:cNvSpPr>
            <p:nvPr/>
          </p:nvSpPr>
          <p:spPr bwMode="auto">
            <a:xfrm>
              <a:off x="4911725" y="3340100"/>
              <a:ext cx="712788" cy="4730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6" name="Oval 49"/>
            <p:cNvSpPr>
              <a:spLocks noChangeArrowheads="1"/>
            </p:cNvSpPr>
            <p:nvPr/>
          </p:nvSpPr>
          <p:spPr bwMode="auto">
            <a:xfrm>
              <a:off x="4259263" y="3200400"/>
              <a:ext cx="857250" cy="9604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7" name="Oval 50"/>
            <p:cNvSpPr>
              <a:spLocks noChangeArrowheads="1"/>
            </p:cNvSpPr>
            <p:nvPr/>
          </p:nvSpPr>
          <p:spPr bwMode="auto">
            <a:xfrm>
              <a:off x="3317875" y="3617913"/>
              <a:ext cx="1581150" cy="5429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8" name="Oval 51"/>
            <p:cNvSpPr>
              <a:spLocks noChangeArrowheads="1"/>
            </p:cNvSpPr>
            <p:nvPr/>
          </p:nvSpPr>
          <p:spPr bwMode="auto">
            <a:xfrm>
              <a:off x="4114800" y="4451350"/>
              <a:ext cx="857250" cy="10985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9" name="Oval 52"/>
            <p:cNvSpPr>
              <a:spLocks noChangeArrowheads="1"/>
            </p:cNvSpPr>
            <p:nvPr/>
          </p:nvSpPr>
          <p:spPr bwMode="auto">
            <a:xfrm>
              <a:off x="5200650" y="3686175"/>
              <a:ext cx="639763" cy="6127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0" name="Oval 53"/>
            <p:cNvSpPr>
              <a:spLocks noChangeArrowheads="1"/>
            </p:cNvSpPr>
            <p:nvPr/>
          </p:nvSpPr>
          <p:spPr bwMode="auto">
            <a:xfrm>
              <a:off x="3462338" y="3963988"/>
              <a:ext cx="422275" cy="11001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1" name="Oval 54"/>
            <p:cNvSpPr>
              <a:spLocks noChangeArrowheads="1"/>
            </p:cNvSpPr>
            <p:nvPr/>
          </p:nvSpPr>
          <p:spPr bwMode="auto">
            <a:xfrm>
              <a:off x="5273675" y="4521200"/>
              <a:ext cx="4222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2" name="Oval 55"/>
            <p:cNvSpPr>
              <a:spLocks noChangeArrowheads="1"/>
            </p:cNvSpPr>
            <p:nvPr/>
          </p:nvSpPr>
          <p:spPr bwMode="auto">
            <a:xfrm>
              <a:off x="3825875" y="4799013"/>
              <a:ext cx="420688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3" name="Oval 56"/>
            <p:cNvSpPr>
              <a:spLocks noChangeArrowheads="1"/>
            </p:cNvSpPr>
            <p:nvPr/>
          </p:nvSpPr>
          <p:spPr bwMode="auto">
            <a:xfrm>
              <a:off x="4840288" y="4799013"/>
              <a:ext cx="6381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5" name="Rectangle 58"/>
          <p:cNvSpPr>
            <a:spLocks noChangeArrowheads="1"/>
          </p:cNvSpPr>
          <p:nvPr/>
        </p:nvSpPr>
        <p:spPr bwMode="auto">
          <a:xfrm>
            <a:off x="4225925" y="4032250"/>
            <a:ext cx="78867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AT&amp;T </a:t>
            </a:r>
          </a:p>
        </p:txBody>
      </p:sp>
      <p:sp>
        <p:nvSpPr>
          <p:cNvPr id="62476" name="Line 59"/>
          <p:cNvSpPr>
            <a:spLocks noChangeShapeType="1"/>
          </p:cNvSpPr>
          <p:nvPr/>
        </p:nvSpPr>
        <p:spPr bwMode="auto">
          <a:xfrm>
            <a:off x="5673725" y="4641850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77" name="Line 60"/>
          <p:cNvSpPr>
            <a:spLocks noChangeShapeType="1"/>
          </p:cNvSpPr>
          <p:nvPr/>
        </p:nvSpPr>
        <p:spPr bwMode="auto">
          <a:xfrm flipV="1">
            <a:off x="2320925" y="4641850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72251" y="4419600"/>
            <a:ext cx="2522538" cy="1282700"/>
            <a:chOff x="6572251" y="4419600"/>
            <a:chExt cx="2522538" cy="1282700"/>
          </a:xfrm>
        </p:grpSpPr>
        <p:sp>
          <p:nvSpPr>
            <p:cNvPr id="62510" name="Oval 63"/>
            <p:cNvSpPr>
              <a:spLocks noChangeArrowheads="1"/>
            </p:cNvSpPr>
            <p:nvPr/>
          </p:nvSpPr>
          <p:spPr bwMode="auto">
            <a:xfrm>
              <a:off x="6788151" y="4533900"/>
              <a:ext cx="2162175" cy="977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1" name="Oval 64"/>
            <p:cNvSpPr>
              <a:spLocks noChangeArrowheads="1"/>
            </p:cNvSpPr>
            <p:nvPr/>
          </p:nvSpPr>
          <p:spPr bwMode="auto">
            <a:xfrm>
              <a:off x="6861176" y="4533900"/>
              <a:ext cx="495300" cy="139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2" name="Oval 65"/>
            <p:cNvSpPr>
              <a:spLocks noChangeArrowheads="1"/>
            </p:cNvSpPr>
            <p:nvPr/>
          </p:nvSpPr>
          <p:spPr bwMode="auto">
            <a:xfrm>
              <a:off x="8166101" y="4495800"/>
              <a:ext cx="711200" cy="254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3" name="Oval 66"/>
            <p:cNvSpPr>
              <a:spLocks noChangeArrowheads="1"/>
            </p:cNvSpPr>
            <p:nvPr/>
          </p:nvSpPr>
          <p:spPr bwMode="auto">
            <a:xfrm>
              <a:off x="7513639" y="4419600"/>
              <a:ext cx="857250" cy="520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4" name="Oval 67"/>
            <p:cNvSpPr>
              <a:spLocks noChangeArrowheads="1"/>
            </p:cNvSpPr>
            <p:nvPr/>
          </p:nvSpPr>
          <p:spPr bwMode="auto">
            <a:xfrm>
              <a:off x="6572251" y="4648200"/>
              <a:ext cx="1581150" cy="292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5" name="Oval 68"/>
            <p:cNvSpPr>
              <a:spLocks noChangeArrowheads="1"/>
            </p:cNvSpPr>
            <p:nvPr/>
          </p:nvSpPr>
          <p:spPr bwMode="auto">
            <a:xfrm>
              <a:off x="7369176" y="5105400"/>
              <a:ext cx="855663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6" name="Oval 69"/>
            <p:cNvSpPr>
              <a:spLocks noChangeArrowheads="1"/>
            </p:cNvSpPr>
            <p:nvPr/>
          </p:nvSpPr>
          <p:spPr bwMode="auto">
            <a:xfrm>
              <a:off x="8455026" y="4686300"/>
              <a:ext cx="639763" cy="330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7" name="Oval 70"/>
            <p:cNvSpPr>
              <a:spLocks noChangeArrowheads="1"/>
            </p:cNvSpPr>
            <p:nvPr/>
          </p:nvSpPr>
          <p:spPr bwMode="auto">
            <a:xfrm>
              <a:off x="6716714" y="4838700"/>
              <a:ext cx="422275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8" name="Oval 71"/>
            <p:cNvSpPr>
              <a:spLocks noChangeArrowheads="1"/>
            </p:cNvSpPr>
            <p:nvPr/>
          </p:nvSpPr>
          <p:spPr bwMode="auto">
            <a:xfrm>
              <a:off x="8528051" y="51435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9" name="Oval 72"/>
            <p:cNvSpPr>
              <a:spLocks noChangeArrowheads="1"/>
            </p:cNvSpPr>
            <p:nvPr/>
          </p:nvSpPr>
          <p:spPr bwMode="auto">
            <a:xfrm>
              <a:off x="7078664" y="52959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0" name="Oval 73"/>
            <p:cNvSpPr>
              <a:spLocks noChangeArrowheads="1"/>
            </p:cNvSpPr>
            <p:nvPr/>
          </p:nvSpPr>
          <p:spPr bwMode="auto">
            <a:xfrm>
              <a:off x="8093076" y="5295900"/>
              <a:ext cx="639763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16688" y="4419600"/>
            <a:ext cx="2522538" cy="1282700"/>
            <a:chOff x="6516688" y="4419600"/>
            <a:chExt cx="2522538" cy="1282700"/>
          </a:xfrm>
        </p:grpSpPr>
        <p:sp>
          <p:nvSpPr>
            <p:cNvPr id="62499" name="Oval 75"/>
            <p:cNvSpPr>
              <a:spLocks noChangeArrowheads="1"/>
            </p:cNvSpPr>
            <p:nvPr/>
          </p:nvSpPr>
          <p:spPr bwMode="auto">
            <a:xfrm>
              <a:off x="6734176" y="4533900"/>
              <a:ext cx="2160588" cy="977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0" name="Oval 76"/>
            <p:cNvSpPr>
              <a:spLocks noChangeArrowheads="1"/>
            </p:cNvSpPr>
            <p:nvPr/>
          </p:nvSpPr>
          <p:spPr bwMode="auto">
            <a:xfrm>
              <a:off x="6805613" y="4533900"/>
              <a:ext cx="495300" cy="139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1" name="Oval 77"/>
            <p:cNvSpPr>
              <a:spLocks noChangeArrowheads="1"/>
            </p:cNvSpPr>
            <p:nvPr/>
          </p:nvSpPr>
          <p:spPr bwMode="auto">
            <a:xfrm>
              <a:off x="8110538" y="4495800"/>
              <a:ext cx="712788" cy="2540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2" name="Oval 78"/>
            <p:cNvSpPr>
              <a:spLocks noChangeArrowheads="1"/>
            </p:cNvSpPr>
            <p:nvPr/>
          </p:nvSpPr>
          <p:spPr bwMode="auto">
            <a:xfrm>
              <a:off x="7458076" y="4419600"/>
              <a:ext cx="857250" cy="520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3" name="Oval 79"/>
            <p:cNvSpPr>
              <a:spLocks noChangeArrowheads="1"/>
            </p:cNvSpPr>
            <p:nvPr/>
          </p:nvSpPr>
          <p:spPr bwMode="auto">
            <a:xfrm>
              <a:off x="6516688" y="4648200"/>
              <a:ext cx="1581150" cy="2921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4" name="Oval 80"/>
            <p:cNvSpPr>
              <a:spLocks noChangeArrowheads="1"/>
            </p:cNvSpPr>
            <p:nvPr/>
          </p:nvSpPr>
          <p:spPr bwMode="auto">
            <a:xfrm>
              <a:off x="7313613" y="5105400"/>
              <a:ext cx="857250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5" name="Oval 81"/>
            <p:cNvSpPr>
              <a:spLocks noChangeArrowheads="1"/>
            </p:cNvSpPr>
            <p:nvPr/>
          </p:nvSpPr>
          <p:spPr bwMode="auto">
            <a:xfrm>
              <a:off x="8399463" y="4686300"/>
              <a:ext cx="639763" cy="3302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6" name="Oval 82"/>
            <p:cNvSpPr>
              <a:spLocks noChangeArrowheads="1"/>
            </p:cNvSpPr>
            <p:nvPr/>
          </p:nvSpPr>
          <p:spPr bwMode="auto">
            <a:xfrm>
              <a:off x="6661151" y="4838700"/>
              <a:ext cx="422275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7" name="Oval 83"/>
            <p:cNvSpPr>
              <a:spLocks noChangeArrowheads="1"/>
            </p:cNvSpPr>
            <p:nvPr/>
          </p:nvSpPr>
          <p:spPr bwMode="auto">
            <a:xfrm>
              <a:off x="8472488" y="5143500"/>
              <a:ext cx="4222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8" name="Oval 84"/>
            <p:cNvSpPr>
              <a:spLocks noChangeArrowheads="1"/>
            </p:cNvSpPr>
            <p:nvPr/>
          </p:nvSpPr>
          <p:spPr bwMode="auto">
            <a:xfrm>
              <a:off x="7024688" y="5295900"/>
              <a:ext cx="420688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9" name="Oval 85"/>
            <p:cNvSpPr>
              <a:spLocks noChangeArrowheads="1"/>
            </p:cNvSpPr>
            <p:nvPr/>
          </p:nvSpPr>
          <p:spPr bwMode="auto">
            <a:xfrm>
              <a:off x="8039101" y="5295900"/>
              <a:ext cx="6381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80" name="Rectangle 87"/>
          <p:cNvSpPr>
            <a:spLocks noChangeArrowheads="1"/>
          </p:cNvSpPr>
          <p:nvPr/>
        </p:nvSpPr>
        <p:spPr bwMode="auto">
          <a:xfrm>
            <a:off x="7451725" y="4957763"/>
            <a:ext cx="82449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 smtClean="0">
                <a:latin typeface="+mn-lt"/>
              </a:rPr>
              <a:t>Harvard </a:t>
            </a:r>
            <a:endParaRPr lang="en-US" sz="1400" b="0" dirty="0">
              <a:latin typeface="+mn-lt"/>
            </a:endParaRPr>
          </a:p>
        </p:txBody>
      </p:sp>
      <p:pic>
        <p:nvPicPr>
          <p:cNvPr id="62481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6815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9863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92"/>
          <p:cNvSpPr>
            <a:spLocks noChangeShapeType="1"/>
          </p:cNvSpPr>
          <p:nvPr/>
        </p:nvSpPr>
        <p:spPr bwMode="auto">
          <a:xfrm>
            <a:off x="3921125" y="4641850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6" name="Line 93"/>
          <p:cNvSpPr>
            <a:spLocks noChangeShapeType="1"/>
          </p:cNvSpPr>
          <p:nvPr/>
        </p:nvSpPr>
        <p:spPr bwMode="auto">
          <a:xfrm>
            <a:off x="2397125" y="3879850"/>
            <a:ext cx="76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8" name="Rectangle 95"/>
          <p:cNvSpPr>
            <a:spLocks noChangeArrowheads="1"/>
          </p:cNvSpPr>
          <p:nvPr/>
        </p:nvSpPr>
        <p:spPr bwMode="auto">
          <a:xfrm>
            <a:off x="5633286" y="6139127"/>
            <a:ext cx="3052887" cy="33919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128.112.0.0/16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12.127.0.121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491" name="Line 98"/>
          <p:cNvSpPr>
            <a:spLocks noChangeShapeType="1"/>
          </p:cNvSpPr>
          <p:nvPr/>
        </p:nvSpPr>
        <p:spPr bwMode="auto">
          <a:xfrm>
            <a:off x="3668285" y="477837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2" name="Line 99"/>
          <p:cNvSpPr>
            <a:spLocks noChangeShapeType="1"/>
          </p:cNvSpPr>
          <p:nvPr/>
        </p:nvSpPr>
        <p:spPr bwMode="auto">
          <a:xfrm>
            <a:off x="6831824" y="52178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3" name="Line 100"/>
          <p:cNvSpPr>
            <a:spLocks noChangeShapeType="1"/>
          </p:cNvSpPr>
          <p:nvPr/>
        </p:nvSpPr>
        <p:spPr bwMode="auto">
          <a:xfrm>
            <a:off x="4530725" y="48704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6" name="AutoShape 103"/>
          <p:cNvSpPr>
            <a:spLocks noChangeArrowheads="1"/>
          </p:cNvSpPr>
          <p:nvPr/>
        </p:nvSpPr>
        <p:spPr bwMode="auto">
          <a:xfrm rot="12469570">
            <a:off x="5902325" y="49466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0099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313" y="-147638"/>
            <a:ext cx="8645526" cy="1128713"/>
          </a:xfrm>
        </p:spPr>
        <p:txBody>
          <a:bodyPr/>
          <a:lstStyle/>
          <a:p>
            <a:r>
              <a:rPr lang="en-US" sz="3600" dirty="0" smtClean="0"/>
              <a:t>Review: Data Packets flow in reverse</a:t>
            </a:r>
            <a:endParaRPr lang="en-US" sz="3600" dirty="0"/>
          </a:p>
        </p:txBody>
      </p:sp>
      <p:pic>
        <p:nvPicPr>
          <p:cNvPr id="102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92" y="4189147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01"/>
          <p:cNvSpPr>
            <a:spLocks noChangeArrowheads="1"/>
          </p:cNvSpPr>
          <p:nvPr/>
        </p:nvSpPr>
        <p:spPr bwMode="auto">
          <a:xfrm rot="12531567">
            <a:off x="1648581" y="4311650"/>
            <a:ext cx="533400" cy="228600"/>
          </a:xfrm>
          <a:prstGeom prst="rightArrow">
            <a:avLst>
              <a:gd name="adj1" fmla="val 50000"/>
              <a:gd name="adj2" fmla="val 64404"/>
            </a:avLst>
          </a:prstGeom>
          <a:noFill/>
          <a:ln w="57150">
            <a:solidFill>
              <a:srgbClr val="0099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04" name="AutoShape 102"/>
          <p:cNvSpPr>
            <a:spLocks noChangeArrowheads="1"/>
          </p:cNvSpPr>
          <p:nvPr/>
        </p:nvSpPr>
        <p:spPr bwMode="auto">
          <a:xfrm rot="10800000">
            <a:off x="4225925" y="47180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0099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05" name="AutoShape 102"/>
          <p:cNvSpPr>
            <a:spLocks noChangeArrowheads="1"/>
          </p:cNvSpPr>
          <p:nvPr/>
        </p:nvSpPr>
        <p:spPr bwMode="auto">
          <a:xfrm rot="10554674">
            <a:off x="2816565" y="480112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0099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cxnSp>
        <p:nvCxnSpPr>
          <p:cNvPr id="10" name="Straight Connector 9"/>
          <p:cNvCxnSpPr>
            <a:endCxn id="62481" idx="1"/>
          </p:cNvCxnSpPr>
          <p:nvPr/>
        </p:nvCxnSpPr>
        <p:spPr bwMode="auto">
          <a:xfrm>
            <a:off x="1504157" y="4465638"/>
            <a:ext cx="507206" cy="386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2115348" y="5705656"/>
            <a:ext cx="2711448" cy="33919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128.112.0.0/16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192.0.2.1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749594" y="3489987"/>
            <a:ext cx="2711448" cy="33919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128.112.8.0/24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123.2.2.1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1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87" y="4204494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Straight Connector 111"/>
          <p:cNvCxnSpPr/>
          <p:nvPr/>
        </p:nvCxnSpPr>
        <p:spPr bwMode="auto">
          <a:xfrm flipH="1">
            <a:off x="6841226" y="4500650"/>
            <a:ext cx="267600" cy="4420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AutoShape 101"/>
          <p:cNvSpPr>
            <a:spLocks noChangeArrowheads="1"/>
          </p:cNvSpPr>
          <p:nvPr/>
        </p:nvSpPr>
        <p:spPr bwMode="auto">
          <a:xfrm rot="8586283">
            <a:off x="6408736" y="4394201"/>
            <a:ext cx="533400" cy="228600"/>
          </a:xfrm>
          <a:prstGeom prst="rightArrow">
            <a:avLst>
              <a:gd name="adj1" fmla="val 50000"/>
              <a:gd name="adj2" fmla="val 64404"/>
            </a:avLst>
          </a:prstGeom>
          <a:noFill/>
          <a:ln w="57150">
            <a:solidFill>
              <a:srgbClr val="0099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6871929" y="3702844"/>
            <a:ext cx="1484381" cy="33919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 *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-&gt; 131.1.1.1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8151" y="3271030"/>
            <a:ext cx="199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Forwarding Table</a:t>
            </a:r>
            <a:endParaRPr lang="en-US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335024" y="5021263"/>
            <a:ext cx="94441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>
                <a:latin typeface="+mn-lt"/>
              </a:rPr>
              <a:t>Princeton</a:t>
            </a:r>
          </a:p>
        </p:txBody>
      </p:sp>
    </p:spTree>
    <p:extLst>
      <p:ext uri="{BB962C8B-B14F-4D97-AF65-F5344CB8AC3E}">
        <p14:creationId xmlns:p14="http://schemas.microsoft.com/office/powerpoint/2010/main" val="29931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1613"/>
            <a:ext cx="8224520" cy="142309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Only way in distance vector to </a:t>
            </a:r>
            <a:r>
              <a:rPr lang="en-US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tune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routes is via link cost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In BGP, one can “</a:t>
            </a:r>
            <a:r>
              <a:rPr lang="en-US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control”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routes in more complex ways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BGP do</a:t>
            </a:r>
            <a:endParaRPr lang="en-US" dirty="0"/>
          </a:p>
        </p:txBody>
      </p:sp>
      <p:sp>
        <p:nvSpPr>
          <p:cNvPr id="127" name="AutoShape 101"/>
          <p:cNvSpPr>
            <a:spLocks noChangeArrowheads="1"/>
          </p:cNvSpPr>
          <p:nvPr/>
        </p:nvSpPr>
        <p:spPr bwMode="auto">
          <a:xfrm>
            <a:off x="2936220" y="4395034"/>
            <a:ext cx="533400" cy="228600"/>
          </a:xfrm>
          <a:prstGeom prst="rightArrow">
            <a:avLst>
              <a:gd name="adj1" fmla="val 50000"/>
              <a:gd name="adj2" fmla="val 35692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28" name="AutoShape 101"/>
          <p:cNvSpPr>
            <a:spLocks noChangeArrowheads="1"/>
          </p:cNvSpPr>
          <p:nvPr/>
        </p:nvSpPr>
        <p:spPr bwMode="auto">
          <a:xfrm>
            <a:off x="3890603" y="3375459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32" name="Rectangle 97"/>
          <p:cNvSpPr>
            <a:spLocks noChangeArrowheads="1"/>
          </p:cNvSpPr>
          <p:nvPr/>
        </p:nvSpPr>
        <p:spPr bwMode="auto">
          <a:xfrm>
            <a:off x="729542" y="5657030"/>
            <a:ext cx="810965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Choose between routes based on attributes and local network policy specified in </a:t>
            </a:r>
            <a:r>
              <a:rPr lang="en-US" sz="2400" dirty="0" err="1" smtClean="0">
                <a:latin typeface="+mn-lt"/>
              </a:rPr>
              <a:t>config</a:t>
            </a:r>
            <a:r>
              <a:rPr lang="en-US" sz="2400" dirty="0" smtClean="0">
                <a:latin typeface="+mn-lt"/>
              </a:rPr>
              <a:t> files at routers</a:t>
            </a:r>
            <a:endParaRPr lang="en-US" sz="2400" b="0" dirty="0" smtClean="0">
              <a:latin typeface="+mn-lt"/>
            </a:endParaRPr>
          </a:p>
        </p:txBody>
      </p:sp>
      <p:sp>
        <p:nvSpPr>
          <p:cNvPr id="148" name="Line 60"/>
          <p:cNvSpPr>
            <a:spLocks noChangeShapeType="1"/>
          </p:cNvSpPr>
          <p:nvPr/>
        </p:nvSpPr>
        <p:spPr bwMode="auto">
          <a:xfrm>
            <a:off x="5145910" y="3678182"/>
            <a:ext cx="1006829" cy="292093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pic>
        <p:nvPicPr>
          <p:cNvPr id="149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53" y="3501132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AutoShape 101"/>
          <p:cNvSpPr>
            <a:spLocks noChangeArrowheads="1"/>
          </p:cNvSpPr>
          <p:nvPr/>
        </p:nvSpPr>
        <p:spPr bwMode="auto">
          <a:xfrm rot="1112379">
            <a:off x="5252334" y="349741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51" name="Rectangle 31"/>
          <p:cNvSpPr>
            <a:spLocks noChangeArrowheads="1"/>
          </p:cNvSpPr>
          <p:nvPr/>
        </p:nvSpPr>
        <p:spPr bwMode="auto">
          <a:xfrm>
            <a:off x="3568237" y="4387151"/>
            <a:ext cx="1979581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Princeton Prefix</a:t>
            </a:r>
          </a:p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Path 2, </a:t>
            </a:r>
            <a:r>
              <a:rPr lang="en-US" sz="1600" b="0" dirty="0" err="1" smtClean="0">
                <a:solidFill>
                  <a:schemeClr val="bg1"/>
                </a:solidFill>
                <a:latin typeface="+mn-lt"/>
              </a:rPr>
              <a:t>Atttributes</a:t>
            </a: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 2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" name="Rectangle 31"/>
          <p:cNvSpPr>
            <a:spLocks noChangeArrowheads="1"/>
          </p:cNvSpPr>
          <p:nvPr/>
        </p:nvSpPr>
        <p:spPr bwMode="auto">
          <a:xfrm>
            <a:off x="3744872" y="2553848"/>
            <a:ext cx="1921873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Princeton prefix</a:t>
            </a:r>
          </a:p>
          <a:p>
            <a:pPr algn="l" eaLnBrk="0" hangingPunct="0"/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Path 1. Attributes 1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4" name="Rectangle 31"/>
          <p:cNvSpPr>
            <a:spLocks noChangeArrowheads="1"/>
          </p:cNvSpPr>
          <p:nvPr/>
        </p:nvSpPr>
        <p:spPr bwMode="auto">
          <a:xfrm>
            <a:off x="6152739" y="3079975"/>
            <a:ext cx="2071080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Princeton prefix</a:t>
            </a:r>
            <a:endParaRPr lang="en-US" sz="1600" b="0" dirty="0">
              <a:solidFill>
                <a:schemeClr val="bg1"/>
              </a:solidFill>
              <a:latin typeface="+mn-lt"/>
            </a:endParaRPr>
          </a:p>
          <a:p>
            <a:pPr algn="l" eaLnBrk="0" hangingPunct="0"/>
            <a:r>
              <a:rPr lang="en-US" b="0" dirty="0" smtClean="0">
                <a:solidFill>
                  <a:schemeClr val="bg1"/>
                </a:solidFill>
                <a:latin typeface="+mn-lt"/>
              </a:rPr>
              <a:t>Attributes 3 (or drop)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060" y="3372684"/>
            <a:ext cx="2298700" cy="1435101"/>
            <a:chOff x="117475" y="4267200"/>
            <a:chExt cx="2298700" cy="1435101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15913" y="4395788"/>
              <a:ext cx="1968500" cy="10937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381000" y="4395788"/>
              <a:ext cx="449263" cy="15716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1571625" y="4351338"/>
              <a:ext cx="647700" cy="285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1174719" y="4267200"/>
              <a:ext cx="779463" cy="582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117475" y="4521200"/>
              <a:ext cx="1441450" cy="328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842963" y="5033963"/>
              <a:ext cx="781050" cy="6683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1835150" y="4565650"/>
              <a:ext cx="581025" cy="3698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49238" y="4737100"/>
              <a:ext cx="384175" cy="666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1901825" y="5075238"/>
              <a:ext cx="382588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79438" y="5245100"/>
              <a:ext cx="384175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>
              <a:off x="1504950" y="5245100"/>
              <a:ext cx="582613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561405" y="3865731"/>
            <a:ext cx="94441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>
                <a:latin typeface="+mn-lt"/>
              </a:rPr>
              <a:t>Princeton</a:t>
            </a:r>
          </a:p>
        </p:txBody>
      </p:sp>
      <p:pic>
        <p:nvPicPr>
          <p:cNvPr id="47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17" y="3768517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 bwMode="auto">
          <a:xfrm flipV="1">
            <a:off x="2352104" y="3611713"/>
            <a:ext cx="2432266" cy="3274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2213992" y="4074688"/>
            <a:ext cx="2149795" cy="625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4217889" y="3836094"/>
            <a:ext cx="487919" cy="29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68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32" grpId="0"/>
      <p:bldP spid="148" grpId="0" animBg="1"/>
      <p:bldP spid="150" grpId="0" animBg="1"/>
      <p:bldP spid="151" grpId="0" animBg="1"/>
      <p:bldP spid="153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Local Preference </a:t>
            </a:r>
            <a:endParaRPr lang="en-US" dirty="0" smtClean="0"/>
          </a:p>
          <a:p>
            <a:pPr lvl="1"/>
            <a:r>
              <a:rPr lang="en-US" dirty="0" smtClean="0"/>
              <a:t>Prioritize route received on an interface (e.g., cheaper ISP)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 Path Length</a:t>
            </a:r>
            <a:endParaRPr lang="en-US" dirty="0" smtClean="0"/>
          </a:p>
          <a:p>
            <a:pPr lvl="1"/>
            <a:r>
              <a:rPr lang="en-US" dirty="0" smtClean="0"/>
              <a:t>Rough measure of shortest (count of networks to destination)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MED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Hint to one’s ISP as to how to split traffic when there are multiple exits to the ISP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Community</a:t>
            </a:r>
            <a:endParaRPr lang="en-US" dirty="0"/>
          </a:p>
          <a:p>
            <a:pPr lvl="1"/>
            <a:r>
              <a:rPr lang="en-US" dirty="0" smtClean="0"/>
              <a:t>A way to tag all routes of a specific type so that remote routers can act on tag (say drop route) based on one community value as opposed to a long list of prefixes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6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First Local Preference</a:t>
            </a:r>
            <a:endParaRPr lang="en-US" dirty="0" smtClean="0"/>
          </a:p>
          <a:p>
            <a:pPr lvl="1"/>
            <a:r>
              <a:rPr lang="en-US" dirty="0" smtClean="0"/>
              <a:t>Operator knows best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 Path Length</a:t>
            </a:r>
            <a:endParaRPr lang="en-US" dirty="0" smtClean="0"/>
          </a:p>
          <a:p>
            <a:pPr lvl="1"/>
            <a:r>
              <a:rPr lang="en-US" dirty="0" smtClean="0"/>
              <a:t>After that shortest path (roughly speaking) makes sense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MED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Other things being equal, honor MED priorities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eBGP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over </a:t>
            </a:r>
            <a:r>
              <a:rPr lang="en-US" dirty="0" err="1">
                <a:solidFill>
                  <a:srgbClr val="0000FF"/>
                </a:solidFill>
              </a:rPr>
              <a:t>iBGP</a:t>
            </a:r>
            <a:endParaRPr lang="en-US" dirty="0"/>
          </a:p>
          <a:p>
            <a:pPr lvl="1"/>
            <a:r>
              <a:rPr lang="en-US" dirty="0"/>
              <a:t>Other things being equal, a route from an external border router makes more sense than one from an internal router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IGP weight (</a:t>
            </a:r>
            <a:r>
              <a:rPr lang="en-US" sz="1800" dirty="0" smtClean="0">
                <a:solidFill>
                  <a:srgbClr val="0000FF"/>
                </a:solidFill>
              </a:rPr>
              <a:t>from Link State, or Distance Vector)</a:t>
            </a:r>
            <a:endParaRPr lang="en-US" sz="1800" dirty="0"/>
          </a:p>
          <a:p>
            <a:pPr lvl="1"/>
            <a:r>
              <a:rPr lang="en-US" dirty="0"/>
              <a:t>Other </a:t>
            </a:r>
            <a:r>
              <a:rPr lang="en-US" dirty="0" smtClean="0"/>
              <a:t>things being equal, pick shortest cost to border router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 </a:t>
            </a:r>
            <a:r>
              <a:rPr lang="en-US" b="0" dirty="0" smtClean="0">
                <a:latin typeface="+mj-lt"/>
              </a:rPr>
              <a:t>– Naming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0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39491</TotalTime>
  <Words>2642</Words>
  <Application>Microsoft Office PowerPoint</Application>
  <PresentationFormat>Letter Paper (8.5x11 in)</PresentationFormat>
  <Paragraphs>547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MS PGothic</vt:lpstr>
      <vt:lpstr>Arial</vt:lpstr>
      <vt:lpstr>Comic Sans MS</vt:lpstr>
      <vt:lpstr>Courier</vt:lpstr>
      <vt:lpstr>Courier New</vt:lpstr>
      <vt:lpstr>Helvetica</vt:lpstr>
      <vt:lpstr>Math B</vt:lpstr>
      <vt:lpstr>Monotype Sorts</vt:lpstr>
      <vt:lpstr>Times New Roman</vt:lpstr>
      <vt:lpstr>Wingdings</vt:lpstr>
      <vt:lpstr>ZapfDingbats</vt:lpstr>
      <vt:lpstr>dbllineb</vt:lpstr>
      <vt:lpstr>Clip</vt:lpstr>
      <vt:lpstr> Naming: why so many?</vt:lpstr>
      <vt:lpstr> But first a quick routing review</vt:lpstr>
      <vt:lpstr>Link State, DV suboptimal</vt:lpstr>
      <vt:lpstr>Wide Area SDN (B4/SWAN)</vt:lpstr>
      <vt:lpstr>BGP Review: Routes flow from sources</vt:lpstr>
      <vt:lpstr>Review: Data Packets flow in reverse</vt:lpstr>
      <vt:lpstr>So what does BGP do</vt:lpstr>
      <vt:lpstr>Common uses of Attributes</vt:lpstr>
      <vt:lpstr>Default Route Selection</vt:lpstr>
      <vt:lpstr>BGP is suboptimal</vt:lpstr>
      <vt:lpstr>Google Espresso</vt:lpstr>
      <vt:lpstr> Back to naming: why so many? How assigned? How mapped?</vt:lpstr>
      <vt:lpstr>Similar in Operating Systems</vt:lpstr>
      <vt:lpstr>Three topics in naming</vt:lpstr>
      <vt:lpstr>PowerPoint Presentation</vt:lpstr>
      <vt:lpstr>PowerPoint Presentation</vt:lpstr>
      <vt:lpstr>Layers of Identifiers</vt:lpstr>
      <vt:lpstr>Naming Hierarchies </vt:lpstr>
      <vt:lpstr>Mapping Between Identifiers</vt:lpstr>
      <vt:lpstr>Address Resolution Protocol</vt:lpstr>
      <vt:lpstr>Whence come IP Addresses?</vt:lpstr>
      <vt:lpstr>How Do You And I Get One?</vt:lpstr>
      <vt:lpstr>Bootstrapping Problem</vt:lpstr>
      <vt:lpstr>DHCP</vt:lpstr>
      <vt:lpstr>Domain Name System (DNS)</vt:lpstr>
      <vt:lpstr>PowerPoint Presentation</vt:lpstr>
      <vt:lpstr>DNS: Distributed Database</vt:lpstr>
      <vt:lpstr>DNS Root Servers</vt:lpstr>
      <vt:lpstr>Using DNS</vt:lpstr>
      <vt:lpstr>Example</vt:lpstr>
      <vt:lpstr>Akamai: Fake out DNS to find “closest” copy of Service</vt:lpstr>
      <vt:lpstr>Reliability</vt:lpstr>
      <vt:lpstr>Private Address Space</vt:lpstr>
      <vt:lpstr>Network Address Translation</vt:lpstr>
      <vt:lpstr>IP Masquerading</vt:lpstr>
      <vt:lpstr>A NAT’d Network</vt:lpstr>
      <vt:lpstr>NA(p)T Example</vt:lpstr>
      <vt:lpstr>NAT Challenges</vt:lpstr>
      <vt:lpstr>NAT: What’s the trick?</vt:lpstr>
      <vt:lpstr>Summary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</dc:title>
  <dc:creator>varghese</dc:creator>
  <cp:lastModifiedBy>George Varghese</cp:lastModifiedBy>
  <cp:revision>148</cp:revision>
  <cp:lastPrinted>2013-10-30T18:43:31Z</cp:lastPrinted>
  <dcterms:created xsi:type="dcterms:W3CDTF">2010-10-22T14:04:59Z</dcterms:created>
  <dcterms:modified xsi:type="dcterms:W3CDTF">2024-11-05T17:36:12Z</dcterms:modified>
</cp:coreProperties>
</file>