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808" r:id="rId3"/>
    <p:sldId id="367" r:id="rId4"/>
    <p:sldId id="981" r:id="rId5"/>
    <p:sldId id="259" r:id="rId6"/>
    <p:sldId id="260" r:id="rId7"/>
    <p:sldId id="261" r:id="rId8"/>
    <p:sldId id="262" r:id="rId9"/>
    <p:sldId id="360" r:id="rId10"/>
    <p:sldId id="361" r:id="rId11"/>
    <p:sldId id="977" r:id="rId12"/>
    <p:sldId id="978" r:id="rId13"/>
    <p:sldId id="337" r:id="rId14"/>
    <p:sldId id="979" r:id="rId15"/>
    <p:sldId id="372" r:id="rId16"/>
    <p:sldId id="982" r:id="rId17"/>
    <p:sldId id="347" r:id="rId18"/>
    <p:sldId id="277" r:id="rId19"/>
    <p:sldId id="278" r:id="rId20"/>
    <p:sldId id="279" r:id="rId21"/>
    <p:sldId id="281" r:id="rId22"/>
    <p:sldId id="302" r:id="rId23"/>
    <p:sldId id="304" r:id="rId24"/>
    <p:sldId id="358" r:id="rId25"/>
    <p:sldId id="983" r:id="rId26"/>
    <p:sldId id="306" r:id="rId27"/>
    <p:sldId id="307" r:id="rId28"/>
    <p:sldId id="308" r:id="rId29"/>
    <p:sldId id="291" r:id="rId30"/>
    <p:sldId id="980" r:id="rId31"/>
    <p:sldId id="309" r:id="rId32"/>
    <p:sldId id="333" r:id="rId33"/>
    <p:sldId id="334" r:id="rId34"/>
    <p:sldId id="310" r:id="rId35"/>
    <p:sldId id="984" r:id="rId36"/>
    <p:sldId id="359" r:id="rId37"/>
    <p:sldId id="338" r:id="rId38"/>
    <p:sldId id="339" r:id="rId39"/>
    <p:sldId id="340" r:id="rId40"/>
    <p:sldId id="341" r:id="rId41"/>
    <p:sldId id="343" r:id="rId42"/>
    <p:sldId id="344" r:id="rId43"/>
    <p:sldId id="33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95"/>
    <p:restoredTop sz="83822"/>
  </p:normalViewPr>
  <p:slideViewPr>
    <p:cSldViewPr snapToGrid="0" snapToObjects="1" showGuides="1">
      <p:cViewPr varScale="1">
        <p:scale>
          <a:sx n="95" d="100"/>
          <a:sy n="95" d="100"/>
        </p:scale>
        <p:origin x="192" y="472"/>
      </p:cViewPr>
      <p:guideLst>
        <p:guide orient="horz" pos="2112"/>
        <p:guide pos="384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70B0E-D35D-9042-B474-1932228F602D}" type="datetimeFigureOut">
              <a:rPr lang="en-US" smtClean="0"/>
              <a:t>4/7/24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CE3BE-21B5-EB45-9686-F8DD82FD2CAD}" type="slidenum">
              <a:rPr lang="en-US" smtClean="0"/>
              <a:t>‹#›</a:t>
            </a:fld>
            <a:endParaRPr lang="en-US"/>
          </a:p>
        </p:txBody>
      </p:sp>
    </p:spTree>
    <p:extLst>
      <p:ext uri="{BB962C8B-B14F-4D97-AF65-F5344CB8AC3E}">
        <p14:creationId xmlns:p14="http://schemas.microsoft.com/office/powerpoint/2010/main" val="421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a:t>
            </a:fld>
            <a:endParaRPr lang="en-US"/>
          </a:p>
        </p:txBody>
      </p:sp>
    </p:spTree>
    <p:extLst>
      <p:ext uri="{BB962C8B-B14F-4D97-AF65-F5344CB8AC3E}">
        <p14:creationId xmlns:p14="http://schemas.microsoft.com/office/powerpoint/2010/main" val="312481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BA2FD-7284-C74C-903E-C574E69286B4}" type="slidenum">
              <a:rPr lang="en-US" smtClean="0"/>
              <a:t>24</a:t>
            </a:fld>
            <a:endParaRPr lang="en-US"/>
          </a:p>
        </p:txBody>
      </p:sp>
    </p:spTree>
    <p:extLst>
      <p:ext uri="{BB962C8B-B14F-4D97-AF65-F5344CB8AC3E}">
        <p14:creationId xmlns:p14="http://schemas.microsoft.com/office/powerpoint/2010/main" val="106876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26</a:t>
            </a:fld>
            <a:endParaRPr lang="en-US"/>
          </a:p>
        </p:txBody>
      </p:sp>
    </p:spTree>
    <p:extLst>
      <p:ext uri="{BB962C8B-B14F-4D97-AF65-F5344CB8AC3E}">
        <p14:creationId xmlns:p14="http://schemas.microsoft.com/office/powerpoint/2010/main" val="112573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Sigmoid, </a:t>
            </a:r>
            <a:r>
              <a:rPr lang="en-US" dirty="0" err="1"/>
              <a:t>tanh</a:t>
            </a:r>
            <a:r>
              <a:rPr lang="en-US" dirty="0"/>
              <a:t>,</a:t>
            </a:r>
            <a:r>
              <a:rPr lang="en-US" baseline="0" dirty="0"/>
              <a:t> </a:t>
            </a:r>
            <a:r>
              <a:rPr lang="en-US" baseline="0" dirty="0" err="1"/>
              <a:t>relu</a:t>
            </a:r>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27</a:t>
            </a:fld>
            <a:endParaRPr lang="en-US"/>
          </a:p>
        </p:txBody>
      </p:sp>
    </p:spTree>
    <p:extLst>
      <p:ext uri="{BB962C8B-B14F-4D97-AF65-F5344CB8AC3E}">
        <p14:creationId xmlns:p14="http://schemas.microsoft.com/office/powerpoint/2010/main" val="29026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0BBE1-2F7F-462B-948A-F73CE40686D9}" type="slidenum">
              <a:rPr lang="en-US" smtClean="0"/>
              <a:t>28</a:t>
            </a:fld>
            <a:endParaRPr lang="en-US"/>
          </a:p>
        </p:txBody>
      </p:sp>
    </p:spTree>
    <p:extLst>
      <p:ext uri="{BB962C8B-B14F-4D97-AF65-F5344CB8AC3E}">
        <p14:creationId xmlns:p14="http://schemas.microsoft.com/office/powerpoint/2010/main" val="168567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Multivariant calculus </a:t>
            </a:r>
          </a:p>
        </p:txBody>
      </p:sp>
      <p:sp>
        <p:nvSpPr>
          <p:cNvPr id="4" name="Slide Number Placeholder 3"/>
          <p:cNvSpPr>
            <a:spLocks noGrp="1"/>
          </p:cNvSpPr>
          <p:nvPr>
            <p:ph type="sldNum" sz="quarter" idx="5"/>
          </p:nvPr>
        </p:nvSpPr>
        <p:spPr/>
        <p:txBody>
          <a:bodyPr/>
          <a:lstStyle/>
          <a:p>
            <a:fld id="{EFACE3BE-21B5-EB45-9686-F8DD82FD2CAD}" type="slidenum">
              <a:rPr lang="en-US" smtClean="0"/>
              <a:t>29</a:t>
            </a:fld>
            <a:endParaRPr lang="en-US"/>
          </a:p>
        </p:txBody>
      </p:sp>
    </p:spTree>
    <p:extLst>
      <p:ext uri="{BB962C8B-B14F-4D97-AF65-F5344CB8AC3E}">
        <p14:creationId xmlns:p14="http://schemas.microsoft.com/office/powerpoint/2010/main" val="3989303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do the practice.</a:t>
            </a:r>
          </a:p>
          <a:p>
            <a:r>
              <a:rPr lang="en-US" dirty="0"/>
              <a:t>3(x^5 + 6)^2 \dot 5x^4</a:t>
            </a:r>
          </a:p>
          <a:p>
            <a:r>
              <a:rPr lang="en-US" dirty="0"/>
              <a:t>\frac{2x}{x^2+5}</a:t>
            </a:r>
          </a:p>
          <a:p>
            <a:r>
              <a:rPr lang="en-US" dirty="0"/>
              <a:t>(4x^3+3)exp(x^4+3x+2)</a:t>
            </a:r>
          </a:p>
        </p:txBody>
      </p:sp>
      <p:sp>
        <p:nvSpPr>
          <p:cNvPr id="4" name="Slide Number Placeholder 3"/>
          <p:cNvSpPr>
            <a:spLocks noGrp="1"/>
          </p:cNvSpPr>
          <p:nvPr>
            <p:ph type="sldNum" sz="quarter" idx="5"/>
          </p:nvPr>
        </p:nvSpPr>
        <p:spPr/>
        <p:txBody>
          <a:bodyPr/>
          <a:lstStyle/>
          <a:p>
            <a:fld id="{EFACE3BE-21B5-EB45-9686-F8DD82FD2CAD}" type="slidenum">
              <a:rPr lang="en-US" smtClean="0"/>
              <a:t>30</a:t>
            </a:fld>
            <a:endParaRPr lang="en-US"/>
          </a:p>
        </p:txBody>
      </p:sp>
    </p:spTree>
    <p:extLst>
      <p:ext uri="{BB962C8B-B14F-4D97-AF65-F5344CB8AC3E}">
        <p14:creationId xmlns:p14="http://schemas.microsoft.com/office/powerpoint/2010/main" val="3316289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31</a:t>
            </a:fld>
            <a:endParaRPr lang="en-US"/>
          </a:p>
        </p:txBody>
      </p:sp>
    </p:spTree>
    <p:extLst>
      <p:ext uri="{BB962C8B-B14F-4D97-AF65-F5344CB8AC3E}">
        <p14:creationId xmlns:p14="http://schemas.microsoft.com/office/powerpoint/2010/main" val="190414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33</a:t>
            </a:fld>
            <a:endParaRPr lang="en-US"/>
          </a:p>
        </p:txBody>
      </p:sp>
    </p:spTree>
    <p:extLst>
      <p:ext uri="{BB962C8B-B14F-4D97-AF65-F5344CB8AC3E}">
        <p14:creationId xmlns:p14="http://schemas.microsoft.com/office/powerpoint/2010/main" val="625950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90BBE1-2F7F-462B-948A-F73CE40686D9}" type="slidenum">
              <a:rPr lang="en-US" smtClean="0"/>
              <a:t>34</a:t>
            </a:fld>
            <a:endParaRPr lang="en-US"/>
          </a:p>
        </p:txBody>
      </p:sp>
    </p:spTree>
    <p:extLst>
      <p:ext uri="{BB962C8B-B14F-4D97-AF65-F5344CB8AC3E}">
        <p14:creationId xmlns:p14="http://schemas.microsoft.com/office/powerpoint/2010/main" val="4078443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37</a:t>
            </a:fld>
            <a:endParaRPr lang="en-GB"/>
          </a:p>
        </p:txBody>
      </p:sp>
    </p:spTree>
    <p:extLst>
      <p:ext uri="{BB962C8B-B14F-4D97-AF65-F5344CB8AC3E}">
        <p14:creationId xmlns:p14="http://schemas.microsoft.com/office/powerpoint/2010/main" val="87401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3</a:t>
            </a:fld>
            <a:endParaRPr lang="en-US"/>
          </a:p>
        </p:txBody>
      </p:sp>
    </p:spTree>
    <p:extLst>
      <p:ext uri="{BB962C8B-B14F-4D97-AF65-F5344CB8AC3E}">
        <p14:creationId xmlns:p14="http://schemas.microsoft.com/office/powerpoint/2010/main" val="3093777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39</a:t>
            </a:fld>
            <a:endParaRPr lang="en-GB"/>
          </a:p>
        </p:txBody>
      </p:sp>
    </p:spTree>
    <p:extLst>
      <p:ext uri="{BB962C8B-B14F-4D97-AF65-F5344CB8AC3E}">
        <p14:creationId xmlns:p14="http://schemas.microsoft.com/office/powerpoint/2010/main" val="186088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C0F227-238B-4D73-8B10-D1C7C97E0172}" type="slidenum">
              <a:rPr lang="en-GB" smtClean="0"/>
              <a:t>40</a:t>
            </a:fld>
            <a:endParaRPr lang="en-GB"/>
          </a:p>
        </p:txBody>
      </p:sp>
    </p:spTree>
    <p:extLst>
      <p:ext uri="{BB962C8B-B14F-4D97-AF65-F5344CB8AC3E}">
        <p14:creationId xmlns:p14="http://schemas.microsoft.com/office/powerpoint/2010/main" val="1709429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41</a:t>
            </a:fld>
            <a:endParaRPr lang="en-US"/>
          </a:p>
        </p:txBody>
      </p:sp>
    </p:spTree>
    <p:extLst>
      <p:ext uri="{BB962C8B-B14F-4D97-AF65-F5344CB8AC3E}">
        <p14:creationId xmlns:p14="http://schemas.microsoft.com/office/powerpoint/2010/main" val="929853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6E3F2F-7406-874B-B859-6F6D807BCEDC}" type="slidenum">
              <a:rPr lang="en-US" smtClean="0"/>
              <a:t>42</a:t>
            </a:fld>
            <a:endParaRPr lang="en-US"/>
          </a:p>
        </p:txBody>
      </p:sp>
    </p:spTree>
    <p:extLst>
      <p:ext uri="{BB962C8B-B14F-4D97-AF65-F5344CB8AC3E}">
        <p14:creationId xmlns:p14="http://schemas.microsoft.com/office/powerpoint/2010/main" val="37162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pPr>
              <a:defRPr sz="2000"/>
            </a:pPr>
            <a:r>
              <a:rPr dirty="0"/>
              <a:t>What is driving this technology</a:t>
            </a:r>
          </a:p>
          <a:p>
            <a:pPr>
              <a:defRPr sz="2000"/>
            </a:pPr>
            <a:r>
              <a:rPr dirty="0"/>
              <a:t>What do you need to know to answer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veloci'raptor</a:t>
            </a:r>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13</a:t>
            </a:fld>
            <a:endParaRPr lang="en-US"/>
          </a:p>
        </p:txBody>
      </p:sp>
    </p:spTree>
    <p:extLst>
      <p:ext uri="{BB962C8B-B14F-4D97-AF65-F5344CB8AC3E}">
        <p14:creationId xmlns:p14="http://schemas.microsoft.com/office/powerpoint/2010/main" val="150854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3740"/>
                </a:solidFill>
                <a:effectLst/>
                <a:latin typeface="ColfaxAI"/>
              </a:rPr>
              <a:t>When I found out my grandma was in the hospital I felt a particular color. When someone cut me off in the traffic I felt a different color. What is the most likely color I would see if I combined these two colors?</a:t>
            </a:r>
          </a:p>
          <a:p>
            <a:endParaRPr lang="en-US" b="0" i="0" dirty="0">
              <a:solidFill>
                <a:srgbClr val="353740"/>
              </a:solidFill>
              <a:effectLst/>
              <a:latin typeface="ColfaxAI"/>
            </a:endParaRPr>
          </a:p>
          <a:p>
            <a:r>
              <a:rPr lang="en-US" b="0" i="0" dirty="0">
                <a:solidFill>
                  <a:srgbClr val="353740"/>
                </a:solidFill>
                <a:effectLst/>
                <a:latin typeface="ColfaxAI"/>
              </a:rPr>
              <a:t>Michael is at that very famous museum in France looking at its most famous painting. However, the artist who made this painting just makes Michael think of his favorite cartoon character from his childhood. What was the country of origin of the thing that the cartoon character usually holds in his hand? </a:t>
            </a:r>
          </a:p>
          <a:p>
            <a:endParaRPr lang="en-US" b="0" i="0" dirty="0">
              <a:solidFill>
                <a:srgbClr val="353740"/>
              </a:solidFill>
              <a:effectLst/>
              <a:latin typeface="ColfaxAI"/>
            </a:endParaRPr>
          </a:p>
          <a:p>
            <a:endParaRPr lang="en-US" b="0" i="0" dirty="0">
              <a:solidFill>
                <a:srgbClr val="353740"/>
              </a:solidFill>
              <a:effectLst/>
              <a:latin typeface="ColfaxAI"/>
            </a:endParaRPr>
          </a:p>
          <a:p>
            <a:r>
              <a:rPr lang="en-US" b="0" i="0" dirty="0">
                <a:solidFill>
                  <a:srgbClr val="353740"/>
                </a:solidFill>
                <a:effectLst/>
                <a:latin typeface="ColfaxAI"/>
              </a:rPr>
              <a:t>Can you write a sonnet about natural language processing class?</a:t>
            </a:r>
          </a:p>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15</a:t>
            </a:fld>
            <a:endParaRPr lang="en-US"/>
          </a:p>
        </p:txBody>
      </p:sp>
    </p:spTree>
    <p:extLst>
      <p:ext uri="{BB962C8B-B14F-4D97-AF65-F5344CB8AC3E}">
        <p14:creationId xmlns:p14="http://schemas.microsoft.com/office/powerpoint/2010/main" val="254424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introduction</a:t>
            </a:r>
          </a:p>
        </p:txBody>
      </p:sp>
      <p:sp>
        <p:nvSpPr>
          <p:cNvPr id="4" name="Slide Number Placeholder 3"/>
          <p:cNvSpPr>
            <a:spLocks noGrp="1"/>
          </p:cNvSpPr>
          <p:nvPr>
            <p:ph type="sldNum" sz="quarter" idx="10"/>
          </p:nvPr>
        </p:nvSpPr>
        <p:spPr/>
        <p:txBody>
          <a:bodyPr/>
          <a:lstStyle/>
          <a:p>
            <a:fld id="{0B6E3F2F-7406-874B-B859-6F6D807BCEDC}" type="slidenum">
              <a:rPr lang="en-US" smtClean="0"/>
              <a:t>22</a:t>
            </a:fld>
            <a:endParaRPr lang="en-US"/>
          </a:p>
        </p:txBody>
      </p:sp>
    </p:spTree>
    <p:extLst>
      <p:ext uri="{BB962C8B-B14F-4D97-AF65-F5344CB8AC3E}">
        <p14:creationId xmlns:p14="http://schemas.microsoft.com/office/powerpoint/2010/main" val="37882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2B7EDA-036F-1F44-82C7-B40FE6229DF3}"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6891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15822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55280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73340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8446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B7EDA-036F-1F44-82C7-B40FE6229DF3}" type="datetimeFigureOut">
              <a:rPr lang="en-US" smtClean="0"/>
              <a:t>4/7/24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1467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2B7EDA-036F-1F44-82C7-B40FE6229DF3}"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3722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2B7EDA-036F-1F44-82C7-B40FE6229DF3}" type="datetimeFigureOut">
              <a:rPr lang="en-US" smtClean="0"/>
              <a:t>4/7/24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72939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B7EDA-036F-1F44-82C7-B40FE6229DF3}" type="datetimeFigureOut">
              <a:rPr lang="en-US" smtClean="0"/>
              <a:t>4/7/24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9655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B7EDA-036F-1F44-82C7-B40FE6229DF3}" type="datetimeFigureOut">
              <a:rPr lang="en-US" smtClean="0"/>
              <a:t>4/7/24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211955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0545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4/7/24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894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B7EDA-036F-1F44-82C7-B40FE6229DF3}" type="datetimeFigureOut">
              <a:rPr lang="en-US" smtClean="0"/>
              <a:t>4/7/24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3EC36-CE96-B04F-B43E-A9C5C627468A}" type="slidenum">
              <a:rPr lang="en-US" smtClean="0"/>
              <a:t>‹#›</a:t>
            </a:fld>
            <a:endParaRPr lang="en-US"/>
          </a:p>
        </p:txBody>
      </p:sp>
      <p:pic>
        <p:nvPicPr>
          <p:cNvPr id="1026" name="Picture 2">
            <a:extLst>
              <a:ext uri="{FF2B5EF4-FFF2-40B4-BE49-F238E27FC236}">
                <a16:creationId xmlns:a16="http://schemas.microsoft.com/office/drawing/2014/main" id="{39F1030C-2645-DE49-8479-B1A17A24568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3106615" cy="6509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F9C0A7-DE30-CD44-878D-F92BAFC4B767}"/>
              </a:ext>
            </a:extLst>
          </p:cNvPr>
          <p:cNvSpPr txBox="1"/>
          <p:nvPr userDrawn="1"/>
        </p:nvSpPr>
        <p:spPr>
          <a:xfrm>
            <a:off x="11922369" y="82062"/>
            <a:ext cx="237566" cy="369332"/>
          </a:xfrm>
          <a:prstGeom prst="rect">
            <a:avLst/>
          </a:prstGeom>
          <a:noFill/>
        </p:spPr>
        <p:txBody>
          <a:bodyPr wrap="none" rtlCol="0">
            <a:spAutoFit/>
          </a:bodyPr>
          <a:lstStyle/>
          <a:p>
            <a:r>
              <a:rPr lang="en-US" dirty="0"/>
              <a:t> </a:t>
            </a:r>
          </a:p>
        </p:txBody>
      </p:sp>
      <p:pic>
        <p:nvPicPr>
          <p:cNvPr id="15" name="Picture 4">
            <a:extLst>
              <a:ext uri="{FF2B5EF4-FFF2-40B4-BE49-F238E27FC236}">
                <a16:creationId xmlns:a16="http://schemas.microsoft.com/office/drawing/2014/main" id="{B6F03644-DA64-5043-8688-BF674801209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386646" y="1"/>
            <a:ext cx="1805354" cy="80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97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oletpeng.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violetpeng.github.io/.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ai.com/research/better-language-mode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chat.openai.com/c/9b36137c-6efc-4216-bddd-4927cb531c0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170.png"/><Relationship Id="rId3" Type="http://schemas.openxmlformats.org/officeDocument/2006/relationships/image" Target="../media/image15.png"/><Relationship Id="rId7" Type="http://schemas.openxmlformats.org/officeDocument/2006/relationships/image" Target="../media/image110.png"/><Relationship Id="rId12" Type="http://schemas.openxmlformats.org/officeDocument/2006/relationships/image" Target="../media/image16.png"/><Relationship Id="rId1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50.png"/><Relationship Id="rId5" Type="http://schemas.openxmlformats.org/officeDocument/2006/relationships/image" Target="../media/image120.png"/><Relationship Id="rId15" Type="http://schemas.openxmlformats.org/officeDocument/2006/relationships/image" Target="../media/image19.png"/><Relationship Id="rId10" Type="http://schemas.openxmlformats.org/officeDocument/2006/relationships/image" Target="../media/image140.png"/><Relationship Id="rId4" Type="http://schemas.openxmlformats.org/officeDocument/2006/relationships/image" Target="../media/image17.png"/><Relationship Id="rId9" Type="http://schemas.openxmlformats.org/officeDocument/2006/relationships/image" Target="../media/image130.png"/><Relationship Id="rId14" Type="http://schemas.openxmlformats.org/officeDocument/2006/relationships/image" Target="../media/image18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tiff"/></Relationships>
</file>

<file path=ppt/slides/_rels/slide3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png"/><Relationship Id="rId3" Type="http://schemas.openxmlformats.org/officeDocument/2006/relationships/image" Target="../media/image120.png"/><Relationship Id="rId7" Type="http://schemas.openxmlformats.org/officeDocument/2006/relationships/image" Target="../media/image130.png"/><Relationship Id="rId12" Type="http://schemas.openxmlformats.org/officeDocument/2006/relationships/image" Target="../media/image180.png"/><Relationship Id="rId2" Type="http://schemas.openxmlformats.org/officeDocument/2006/relationships/image" Target="../media/image22.png"/><Relationship Id="rId1" Type="http://schemas.openxmlformats.org/officeDocument/2006/relationships/slideLayout" Target="../slideLayouts/slideLayout2.xml"/><Relationship Id="rId11" Type="http://schemas.openxmlformats.org/officeDocument/2006/relationships/image" Target="../media/image170.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25.png"/><Relationship Id="rId1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120.png"/><Relationship Id="rId9"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bin"/><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6.bin"/><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7062"/>
            <a:ext cx="9144000" cy="1467504"/>
          </a:xfrm>
        </p:spPr>
        <p:txBody>
          <a:bodyPr>
            <a:normAutofit/>
          </a:bodyPr>
          <a:lstStyle/>
          <a:p>
            <a:r>
              <a:rPr lang="en-US" dirty="0"/>
              <a:t>Neural Language Models</a:t>
            </a:r>
          </a:p>
        </p:txBody>
      </p:sp>
      <p:sp>
        <p:nvSpPr>
          <p:cNvPr id="3" name="Subtitle 2"/>
          <p:cNvSpPr>
            <a:spLocks noGrp="1"/>
          </p:cNvSpPr>
          <p:nvPr>
            <p:ph type="subTitle" idx="1"/>
          </p:nvPr>
        </p:nvSpPr>
        <p:spPr>
          <a:xfrm>
            <a:off x="1524000" y="3246264"/>
            <a:ext cx="9144000" cy="1467503"/>
          </a:xfrm>
        </p:spPr>
        <p:txBody>
          <a:bodyPr>
            <a:normAutofit/>
          </a:bodyPr>
          <a:lstStyle/>
          <a:p>
            <a:r>
              <a:rPr lang="en-US" dirty="0"/>
              <a:t>CS 263: Natural Language Processing</a:t>
            </a:r>
          </a:p>
          <a:p>
            <a:r>
              <a:rPr lang="en-US" dirty="0"/>
              <a:t>Nanyun (Violet) Peng</a:t>
            </a:r>
          </a:p>
          <a:p>
            <a:r>
              <a:rPr lang="en-US" dirty="0"/>
              <a:t>Course website: </a:t>
            </a:r>
            <a:r>
              <a:rPr lang="en-US" dirty="0">
                <a:hlinkClick r:id="rId3"/>
              </a:rPr>
              <a:t>https://vnpeng.net/</a:t>
            </a:r>
            <a:r>
              <a:rPr lang="en-US" dirty="0">
                <a:hlinkClick r:id="rId4"/>
              </a:rPr>
              <a:t>cs263</a:t>
            </a:r>
            <a:r>
              <a:rPr lang="en-US">
                <a:hlinkClick r:id="rId4"/>
              </a:rPr>
              <a:t>_sp2</a:t>
            </a:r>
            <a:r>
              <a:rPr lang="en-US" altLang="zh-CN">
                <a:hlinkClick r:id="rId4"/>
              </a:rPr>
              <a:t>4</a:t>
            </a:r>
            <a:r>
              <a:rPr lang="en-US" dirty="0">
                <a:hlinkClick r:id="rId4"/>
              </a:rPr>
              <a:t>.html</a:t>
            </a:r>
            <a:endParaRPr lang="en-US" dirty="0"/>
          </a:p>
        </p:txBody>
      </p:sp>
      <p:sp>
        <p:nvSpPr>
          <p:cNvPr id="5" name="Text Box 4">
            <a:extLst>
              <a:ext uri="{FF2B5EF4-FFF2-40B4-BE49-F238E27FC236}">
                <a16:creationId xmlns:a16="http://schemas.microsoft.com/office/drawing/2014/main" id="{67D4E0D1-437A-D54B-8016-8E73C6872022}"/>
              </a:ext>
            </a:extLst>
          </p:cNvPr>
          <p:cNvSpPr txBox="1">
            <a:spLocks noChangeArrowheads="1"/>
          </p:cNvSpPr>
          <p:nvPr/>
        </p:nvSpPr>
        <p:spPr bwMode="auto">
          <a:xfrm>
            <a:off x="9351963" y="4600028"/>
            <a:ext cx="24176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400" dirty="0">
                <a:solidFill>
                  <a:schemeClr val="accent4"/>
                </a:solidFill>
              </a:rPr>
              <a:t>syllabus, </a:t>
            </a:r>
          </a:p>
          <a:p>
            <a:pPr eaLnBrk="1" hangingPunct="1">
              <a:spcBef>
                <a:spcPct val="0"/>
              </a:spcBef>
              <a:buClrTx/>
              <a:buFontTx/>
              <a:buNone/>
            </a:pPr>
            <a:r>
              <a:rPr lang="en-US" altLang="en-US" sz="2400" dirty="0">
                <a:solidFill>
                  <a:schemeClr val="accent4"/>
                </a:solidFill>
              </a:rPr>
              <a:t>announcements,</a:t>
            </a:r>
          </a:p>
          <a:p>
            <a:pPr eaLnBrk="1" hangingPunct="1">
              <a:spcBef>
                <a:spcPct val="0"/>
              </a:spcBef>
              <a:buClrTx/>
              <a:buFontTx/>
              <a:buNone/>
            </a:pPr>
            <a:r>
              <a:rPr lang="en-US" altLang="en-US" sz="2400" dirty="0">
                <a:solidFill>
                  <a:schemeClr val="accent4"/>
                </a:solidFill>
              </a:rPr>
              <a:t>slides, </a:t>
            </a:r>
          </a:p>
          <a:p>
            <a:pPr eaLnBrk="1" hangingPunct="1">
              <a:spcBef>
                <a:spcPct val="0"/>
              </a:spcBef>
              <a:buClrTx/>
              <a:buFontTx/>
              <a:buNone/>
            </a:pPr>
            <a:r>
              <a:rPr lang="en-US" altLang="en-US" sz="2400" dirty="0">
                <a:solidFill>
                  <a:schemeClr val="accent4"/>
                </a:solidFill>
              </a:rPr>
              <a:t>homework</a:t>
            </a:r>
          </a:p>
        </p:txBody>
      </p:sp>
      <p:sp>
        <p:nvSpPr>
          <p:cNvPr id="6" name="Line 6">
            <a:extLst>
              <a:ext uri="{FF2B5EF4-FFF2-40B4-BE49-F238E27FC236}">
                <a16:creationId xmlns:a16="http://schemas.microsoft.com/office/drawing/2014/main" id="{0A4FE754-7BC0-F140-83A8-74F5C33C5CA2}"/>
              </a:ext>
            </a:extLst>
          </p:cNvPr>
          <p:cNvSpPr>
            <a:spLocks noChangeShapeType="1"/>
          </p:cNvSpPr>
          <p:nvPr/>
        </p:nvSpPr>
        <p:spPr bwMode="auto">
          <a:xfrm flipH="1" flipV="1">
            <a:off x="8839200" y="4663526"/>
            <a:ext cx="512763" cy="650876"/>
          </a:xfrm>
          <a:prstGeom prst="line">
            <a:avLst/>
          </a:prstGeom>
          <a:noFill/>
          <a:ln w="28575">
            <a:solidFill>
              <a:schemeClr val="accent4"/>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dirty="0">
              <a:solidFill>
                <a:schemeClr val="accent4"/>
              </a:solidFill>
            </a:endParaRPr>
          </a:p>
        </p:txBody>
      </p:sp>
      <p:sp>
        <p:nvSpPr>
          <p:cNvPr id="8" name="Slide Number Placeholder 4">
            <a:extLst>
              <a:ext uri="{FF2B5EF4-FFF2-40B4-BE49-F238E27FC236}">
                <a16:creationId xmlns:a16="http://schemas.microsoft.com/office/drawing/2014/main" id="{DF48AF1C-F977-9A47-A398-AAE22663BA7C}"/>
              </a:ext>
            </a:extLst>
          </p:cNvPr>
          <p:cNvSpPr txBox="1">
            <a:spLocks/>
          </p:cNvSpPr>
          <p:nvPr/>
        </p:nvSpPr>
        <p:spPr>
          <a:xfrm>
            <a:off x="4038600" y="6384554"/>
            <a:ext cx="411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tx2"/>
              </a:buClr>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Clr>
                <a:schemeClr val="tx2"/>
              </a:buClr>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lr>
                <a:schemeClr val="tx2"/>
              </a:buClr>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9pPr>
          </a:lstStyle>
          <a:p>
            <a:pPr>
              <a:spcBef>
                <a:spcPct val="0"/>
              </a:spcBef>
              <a:buClrTx/>
              <a:buFontTx/>
              <a:buNone/>
            </a:pPr>
            <a:fld id="{FE12A164-20B8-D24E-A8B4-E4DD204BE1F8}" type="slidenum">
              <a:rPr lang="en-US" altLang="en-US" sz="1400" smtClean="0">
                <a:latin typeface="Arial" panose="020B0604020202020204" pitchFamily="34" charset="0"/>
              </a:rPr>
              <a:pPr>
                <a:spcBef>
                  <a:spcPct val="0"/>
                </a:spcBef>
                <a:buClrTx/>
                <a:buFontTx/>
                <a:buNone/>
              </a:pPr>
              <a:t>1</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182170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model applications</a:t>
            </a:r>
          </a:p>
        </p:txBody>
      </p:sp>
      <p:sp>
        <p:nvSpPr>
          <p:cNvPr id="3" name="Content Placeholder 2"/>
          <p:cNvSpPr>
            <a:spLocks noGrp="1"/>
          </p:cNvSpPr>
          <p:nvPr>
            <p:ph idx="1"/>
          </p:nvPr>
        </p:nvSpPr>
        <p:spPr/>
        <p:txBody>
          <a:bodyPr/>
          <a:lstStyle/>
          <a:p>
            <a:pPr marL="0" indent="0">
              <a:buNone/>
            </a:pPr>
            <a:r>
              <a:rPr lang="en-US" dirty="0"/>
              <a:t>Context-sensitive spelling correction</a:t>
            </a:r>
          </a:p>
        </p:txBody>
      </p:sp>
      <p:sp>
        <p:nvSpPr>
          <p:cNvPr id="5" name="Slide Number Placeholder 4"/>
          <p:cNvSpPr>
            <a:spLocks noGrp="1"/>
          </p:cNvSpPr>
          <p:nvPr>
            <p:ph type="sldNum" sz="quarter" idx="12"/>
          </p:nvPr>
        </p:nvSpPr>
        <p:spPr/>
        <p:txBody>
          <a:bodyPr/>
          <a:lstStyle/>
          <a:p>
            <a:fld id="{5E6A3C3A-A029-4573-BC04-5DA27903A743}" type="slidenum">
              <a:rPr lang="en-US" smtClean="0"/>
              <a:t>10</a:t>
            </a:fld>
            <a:endParaRPr lang="en-US" dirty="0"/>
          </a:p>
        </p:txBody>
      </p:sp>
      <p:pic>
        <p:nvPicPr>
          <p:cNvPr id="7" name="Picture 2" descr="http://tenminutes.ph/wp-content/uploads/2014/10/wait-paint-fail-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255" y="2411583"/>
            <a:ext cx="5080234" cy="345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6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0A9853-207A-BC48-9729-E935CFBAF3F5}"/>
              </a:ext>
            </a:extLst>
          </p:cNvPr>
          <p:cNvSpPr>
            <a:spLocks noGrp="1"/>
          </p:cNvSpPr>
          <p:nvPr>
            <p:ph type="ftr" sz="quarter" idx="10"/>
          </p:nvPr>
        </p:nvSpPr>
        <p:spPr>
          <a:xfrm>
            <a:off x="1170709" y="6176963"/>
            <a:ext cx="3769426" cy="365125"/>
          </a:xfrm>
        </p:spPr>
        <p:txBody>
          <a:bodyPr/>
          <a:lstStyle/>
          <a:p>
            <a:r>
              <a:rPr lang="en-US" altLang="en-US" dirty="0"/>
              <a:t>Example credit: 600.465 – Intro to NLP – J. Eisner</a:t>
            </a:r>
          </a:p>
        </p:txBody>
      </p:sp>
      <p:sp>
        <p:nvSpPr>
          <p:cNvPr id="5" name="Slide Number Placeholder 4">
            <a:extLst>
              <a:ext uri="{FF2B5EF4-FFF2-40B4-BE49-F238E27FC236}">
                <a16:creationId xmlns:a16="http://schemas.microsoft.com/office/drawing/2014/main" id="{C2217CCC-EE08-9D4A-A27A-78DA7411E45E}"/>
              </a:ext>
            </a:extLst>
          </p:cNvPr>
          <p:cNvSpPr>
            <a:spLocks noGrp="1"/>
          </p:cNvSpPr>
          <p:nvPr>
            <p:ph type="sldNum" sz="quarter" idx="11"/>
          </p:nvPr>
        </p:nvSpPr>
        <p:spPr/>
        <p:txBody>
          <a:bodyPr/>
          <a:lstStyle/>
          <a:p>
            <a:fld id="{B62E87EA-9BB4-914C-936B-4E4B84D75DAD}" type="slidenum">
              <a:rPr lang="en-US" altLang="en-US"/>
              <a:pPr/>
              <a:t>11</a:t>
            </a:fld>
            <a:endParaRPr lang="en-US" altLang="en-US"/>
          </a:p>
        </p:txBody>
      </p:sp>
      <p:sp>
        <p:nvSpPr>
          <p:cNvPr id="73730" name="Rectangle 2">
            <a:extLst>
              <a:ext uri="{FF2B5EF4-FFF2-40B4-BE49-F238E27FC236}">
                <a16:creationId xmlns:a16="http://schemas.microsoft.com/office/drawing/2014/main" id="{B6BD8901-1CE0-4B46-8DC7-C648AA737E5E}"/>
              </a:ext>
            </a:extLst>
          </p:cNvPr>
          <p:cNvSpPr>
            <a:spLocks noGrp="1" noChangeArrowheads="1"/>
          </p:cNvSpPr>
          <p:nvPr>
            <p:ph type="title"/>
          </p:nvPr>
        </p:nvSpPr>
        <p:spPr/>
        <p:txBody>
          <a:bodyPr/>
          <a:lstStyle/>
          <a:p>
            <a:r>
              <a:rPr lang="en-US" dirty="0"/>
              <a:t>Context-sensitive spelling correction</a:t>
            </a:r>
            <a:endParaRPr lang="en-US" altLang="en-US" dirty="0"/>
          </a:p>
        </p:txBody>
      </p:sp>
      <p:sp>
        <p:nvSpPr>
          <p:cNvPr id="73731" name="Rectangle 3">
            <a:extLst>
              <a:ext uri="{FF2B5EF4-FFF2-40B4-BE49-F238E27FC236}">
                <a16:creationId xmlns:a16="http://schemas.microsoft.com/office/drawing/2014/main" id="{9A06B545-7EE1-AE4F-B646-BBD36F2F0079}"/>
              </a:ext>
            </a:extLst>
          </p:cNvPr>
          <p:cNvSpPr>
            <a:spLocks noGrp="1" noChangeArrowheads="1"/>
          </p:cNvSpPr>
          <p:nvPr>
            <p:ph type="body" idx="1"/>
          </p:nvPr>
        </p:nvSpPr>
        <p:spPr/>
        <p:txBody>
          <a:bodyPr/>
          <a:lstStyle/>
          <a:p>
            <a:r>
              <a:rPr lang="en-US" altLang="en-US" dirty="0"/>
              <a:t>Which is most probable?</a:t>
            </a:r>
          </a:p>
          <a:p>
            <a:pPr lvl="1"/>
            <a:r>
              <a:rPr lang="en-US" altLang="en-US" dirty="0"/>
              <a:t>… I think they’re okay …</a:t>
            </a:r>
          </a:p>
          <a:p>
            <a:pPr lvl="1"/>
            <a:r>
              <a:rPr lang="en-US" altLang="en-US" dirty="0"/>
              <a:t>… I think there okay …</a:t>
            </a:r>
          </a:p>
          <a:p>
            <a:pPr lvl="1"/>
            <a:r>
              <a:rPr lang="en-US" altLang="en-US" dirty="0"/>
              <a:t>… I think their okay …</a:t>
            </a:r>
          </a:p>
          <a:p>
            <a:pPr>
              <a:lnSpc>
                <a:spcPct val="150000"/>
              </a:lnSpc>
            </a:pPr>
            <a:r>
              <a:rPr lang="en-US" altLang="en-US" dirty="0"/>
              <a:t>Which is most probable?</a:t>
            </a:r>
          </a:p>
          <a:p>
            <a:pPr lvl="1"/>
            <a:r>
              <a:rPr lang="en-US" altLang="en-US" dirty="0"/>
              <a:t>… by the way, are they’re likely to …</a:t>
            </a:r>
          </a:p>
          <a:p>
            <a:pPr lvl="1"/>
            <a:r>
              <a:rPr lang="en-US" altLang="en-US" dirty="0"/>
              <a:t>… by the way, are there likely to …</a:t>
            </a:r>
          </a:p>
          <a:p>
            <a:pPr lvl="1"/>
            <a:r>
              <a:rPr lang="en-US" altLang="en-US" dirty="0"/>
              <a:t>… by the way, are their likely to …</a:t>
            </a:r>
          </a:p>
        </p:txBody>
      </p:sp>
    </p:spTree>
    <p:extLst>
      <p:ext uri="{BB962C8B-B14F-4D97-AF65-F5344CB8AC3E}">
        <p14:creationId xmlns:p14="http://schemas.microsoft.com/office/powerpoint/2010/main" val="12594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a:extLst>
              <a:ext uri="{FF2B5EF4-FFF2-40B4-BE49-F238E27FC236}">
                <a16:creationId xmlns:a16="http://schemas.microsoft.com/office/drawing/2014/main" id="{0DBF4A13-4294-2649-B42D-F9C5D98A86C3}"/>
              </a:ext>
            </a:extLst>
          </p:cNvPr>
          <p:cNvSpPr>
            <a:spLocks noGrp="1"/>
          </p:cNvSpPr>
          <p:nvPr>
            <p:ph type="sldNum" sz="quarter" idx="11"/>
          </p:nvPr>
        </p:nvSpPr>
        <p:spPr/>
        <p:txBody>
          <a:bodyPr/>
          <a:lstStyle/>
          <a:p>
            <a:fld id="{DE07D253-0C9D-084E-B0B2-4DB80BDE722B}" type="slidenum">
              <a:rPr lang="en-US" altLang="en-US"/>
              <a:pPr/>
              <a:t>12</a:t>
            </a:fld>
            <a:endParaRPr lang="en-US" altLang="en-US"/>
          </a:p>
        </p:txBody>
      </p:sp>
      <p:sp>
        <p:nvSpPr>
          <p:cNvPr id="69634" name="Rectangle 2">
            <a:extLst>
              <a:ext uri="{FF2B5EF4-FFF2-40B4-BE49-F238E27FC236}">
                <a16:creationId xmlns:a16="http://schemas.microsoft.com/office/drawing/2014/main" id="{7091492C-A97E-D143-830E-D7E63D63DEB8}"/>
              </a:ext>
            </a:extLst>
          </p:cNvPr>
          <p:cNvSpPr>
            <a:spLocks noGrp="1" noChangeArrowheads="1"/>
          </p:cNvSpPr>
          <p:nvPr>
            <p:ph type="title"/>
          </p:nvPr>
        </p:nvSpPr>
        <p:spPr/>
        <p:txBody>
          <a:bodyPr/>
          <a:lstStyle/>
          <a:p>
            <a:r>
              <a:rPr lang="en-US" altLang="en-US"/>
              <a:t>Machine Translation</a:t>
            </a:r>
          </a:p>
        </p:txBody>
      </p:sp>
      <p:graphicFrame>
        <p:nvGraphicFramePr>
          <p:cNvPr id="69714" name="Group 82">
            <a:extLst>
              <a:ext uri="{FF2B5EF4-FFF2-40B4-BE49-F238E27FC236}">
                <a16:creationId xmlns:a16="http://schemas.microsoft.com/office/drawing/2014/main" id="{26D0B57B-50AA-E34A-8DD2-61FE358AA043}"/>
              </a:ext>
            </a:extLst>
          </p:cNvPr>
          <p:cNvGraphicFramePr>
            <a:graphicFrameLocks noGrp="1"/>
          </p:cNvGraphicFramePr>
          <p:nvPr/>
        </p:nvGraphicFramePr>
        <p:xfrm>
          <a:off x="1403498" y="1600200"/>
          <a:ext cx="9462976" cy="4968240"/>
        </p:xfrm>
        <a:graphic>
          <a:graphicData uri="http://schemas.openxmlformats.org/drawingml/2006/table">
            <a:tbl>
              <a:tblPr/>
              <a:tblGrid>
                <a:gridCol w="4441805">
                  <a:extLst>
                    <a:ext uri="{9D8B030D-6E8A-4147-A177-3AD203B41FA5}">
                      <a16:colId xmlns:a16="http://schemas.microsoft.com/office/drawing/2014/main" val="344167070"/>
                    </a:ext>
                  </a:extLst>
                </a:gridCol>
                <a:gridCol w="2896830">
                  <a:extLst>
                    <a:ext uri="{9D8B030D-6E8A-4147-A177-3AD203B41FA5}">
                      <a16:colId xmlns:a16="http://schemas.microsoft.com/office/drawing/2014/main" val="3634829506"/>
                    </a:ext>
                  </a:extLst>
                </a:gridCol>
                <a:gridCol w="2124341">
                  <a:extLst>
                    <a:ext uri="{9D8B030D-6E8A-4147-A177-3AD203B41FA5}">
                      <a16:colId xmlns:a16="http://schemas.microsoft.com/office/drawing/2014/main" val="1348170850"/>
                    </a:ext>
                  </a:extLst>
                </a:gridCol>
              </a:tblGrid>
              <a:tr h="530225">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good English? (n-gram)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good match to French?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056278"/>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appeared in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82063565"/>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Appeared on Violet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61030126"/>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In Violet appeared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35619130"/>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is happy today.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3086215"/>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appeared on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55622446"/>
                  </a:ext>
                </a:extLst>
              </a:tr>
              <a:tr h="508000">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TV appeared on Violet.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0263128"/>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TV in Violet appeared.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41675982"/>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was not happy.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67377495"/>
                  </a:ext>
                </a:extLst>
              </a:tr>
            </a:tbl>
          </a:graphicData>
        </a:graphic>
      </p:graphicFrame>
    </p:spTree>
    <p:extLst>
      <p:ext uri="{BB962C8B-B14F-4D97-AF65-F5344CB8AC3E}">
        <p14:creationId xmlns:p14="http://schemas.microsoft.com/office/powerpoint/2010/main" val="338472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Autocompletion</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13</a:t>
            </a:fld>
            <a:endParaRPr lang="en-US" dirty="0"/>
          </a:p>
        </p:txBody>
      </p:sp>
      <p:pic>
        <p:nvPicPr>
          <p:cNvPr id="31746" name="Picture 2" descr="http://fakeplus.com/pictures/jpg/-google-autocomplete-fail_201203220636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513" y="2014247"/>
            <a:ext cx="5903768" cy="4475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fakeplus.com/pictures/jpg/-google-autocomplete-fail_20120322063614.jpg"/>
          <p:cNvPicPr>
            <a:picLocks noChangeAspect="1" noChangeArrowheads="1"/>
          </p:cNvPicPr>
          <p:nvPr/>
        </p:nvPicPr>
        <p:blipFill rotWithShape="1">
          <a:blip r:embed="rId3">
            <a:extLst>
              <a:ext uri="{28A0092B-C50C-407E-A947-70E740481C1C}">
                <a14:useLocalDpi xmlns:a14="http://schemas.microsoft.com/office/drawing/2010/main" val="0"/>
              </a:ext>
            </a:extLst>
          </a:blip>
          <a:srcRect b="80740"/>
          <a:stretch/>
        </p:blipFill>
        <p:spPr bwMode="auto">
          <a:xfrm>
            <a:off x="1261899" y="1816285"/>
            <a:ext cx="8152534" cy="119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1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Smart Reply</a:t>
            </a:r>
          </a:p>
        </p:txBody>
      </p:sp>
      <p:sp>
        <p:nvSpPr>
          <p:cNvPr id="5" name="Slide Number Placeholder 4"/>
          <p:cNvSpPr>
            <a:spLocks noGrp="1"/>
          </p:cNvSpPr>
          <p:nvPr>
            <p:ph type="sldNum" sz="quarter" idx="12"/>
          </p:nvPr>
        </p:nvSpPr>
        <p:spPr/>
        <p:txBody>
          <a:bodyPr/>
          <a:lstStyle/>
          <a:p>
            <a:fld id="{5E6A3C3A-A029-4573-BC04-5DA27903A743}" type="slidenum">
              <a:rPr lang="en-US" smtClean="0"/>
              <a:t>14</a:t>
            </a:fld>
            <a:endParaRPr lang="en-US" dirty="0"/>
          </a:p>
        </p:txBody>
      </p:sp>
      <p:pic>
        <p:nvPicPr>
          <p:cNvPr id="33794" name="Picture 2" descr="https://www.wired.com/wp-content/uploads/2015/11/SmartReply_A_personal_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775" y="1454231"/>
            <a:ext cx="2890449" cy="51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4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generation for everything</a:t>
            </a:r>
          </a:p>
        </p:txBody>
      </p:sp>
      <p:sp>
        <p:nvSpPr>
          <p:cNvPr id="3" name="Content Placeholder 2"/>
          <p:cNvSpPr>
            <a:spLocks noGrp="1"/>
          </p:cNvSpPr>
          <p:nvPr>
            <p:ph idx="1"/>
          </p:nvPr>
        </p:nvSpPr>
        <p:spPr>
          <a:xfrm>
            <a:off x="528919" y="1592132"/>
            <a:ext cx="10515600" cy="4584831"/>
          </a:xfrm>
        </p:spPr>
        <p:txBody>
          <a:bodyPr>
            <a:normAutofit/>
          </a:bodyPr>
          <a:lstStyle/>
          <a:p>
            <a:pPr marL="0" indent="0">
              <a:buNone/>
            </a:pPr>
            <a:r>
              <a:rPr lang="en-US" dirty="0">
                <a:hlinkClick r:id="rId3"/>
              </a:rPr>
              <a:t>https://openai.com/research/better-language-models</a:t>
            </a:r>
            <a:r>
              <a:rPr lang="en-US" dirty="0"/>
              <a:t> </a:t>
            </a:r>
          </a:p>
          <a:p>
            <a:pPr marL="0" indent="0">
              <a:buNone/>
            </a:pPr>
            <a:endParaRPr lang="en-US" dirty="0"/>
          </a:p>
          <a:p>
            <a:pPr marL="0" indent="0">
              <a:buNone/>
            </a:pPr>
            <a:r>
              <a:rPr lang="en-US" dirty="0"/>
              <a:t>GPT2 released in 2019</a:t>
            </a:r>
          </a:p>
          <a:p>
            <a:pPr marL="0" indent="0">
              <a:buNone/>
            </a:pPr>
            <a:r>
              <a:rPr lang="en-US" dirty="0"/>
              <a:t>GPT3 released in 2020</a:t>
            </a:r>
          </a:p>
          <a:p>
            <a:pPr marL="0" indent="0">
              <a:buNone/>
            </a:pPr>
            <a:r>
              <a:rPr lang="en-US" dirty="0"/>
              <a:t>GPT3.5 released in 2022</a:t>
            </a:r>
          </a:p>
          <a:p>
            <a:pPr marL="0" indent="0">
              <a:buNone/>
            </a:pPr>
            <a:r>
              <a:rPr lang="en-US" dirty="0">
                <a:hlinkClick r:id="rId4"/>
              </a:rPr>
              <a:t>ChatGPT</a:t>
            </a:r>
            <a:r>
              <a:rPr lang="en-US" dirty="0"/>
              <a:t> released in </a:t>
            </a:r>
          </a:p>
          <a:p>
            <a:pPr marL="0" indent="0">
              <a:buNone/>
            </a:pPr>
            <a:r>
              <a:rPr lang="en-US" dirty="0"/>
              <a:t>Nov. 2022</a:t>
            </a:r>
          </a:p>
          <a:p>
            <a:pPr marL="0" indent="0">
              <a:buNone/>
            </a:pPr>
            <a:r>
              <a:rPr lang="en-US" dirty="0"/>
              <a:t>GPT4 released in 2023</a:t>
            </a:r>
          </a:p>
          <a:p>
            <a:pPr marL="0" indent="0">
              <a:buNone/>
            </a:pP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15</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14BE7BD0-1F6E-CA48-94F1-330CA0E212FC}"/>
              </a:ext>
            </a:extLst>
          </p:cNvPr>
          <p:cNvPicPr>
            <a:picLocks noChangeAspect="1"/>
          </p:cNvPicPr>
          <p:nvPr/>
        </p:nvPicPr>
        <p:blipFill>
          <a:blip r:embed="rId5"/>
          <a:stretch>
            <a:fillRect/>
          </a:stretch>
        </p:blipFill>
        <p:spPr>
          <a:xfrm>
            <a:off x="4349582" y="2149502"/>
            <a:ext cx="7604968" cy="4498290"/>
          </a:xfrm>
          <a:prstGeom prst="rect">
            <a:avLst/>
          </a:prstGeom>
        </p:spPr>
      </p:pic>
    </p:spTree>
    <p:extLst>
      <p:ext uri="{BB962C8B-B14F-4D97-AF65-F5344CB8AC3E}">
        <p14:creationId xmlns:p14="http://schemas.microsoft.com/office/powerpoint/2010/main" val="259503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6B6-4CE9-75D2-7C96-3C5250220E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42A94AD-9B73-F048-33AA-97F4A85EA11F}"/>
              </a:ext>
            </a:extLst>
          </p:cNvPr>
          <p:cNvSpPr>
            <a:spLocks noGrp="1"/>
          </p:cNvSpPr>
          <p:nvPr>
            <p:ph idx="1"/>
          </p:nvPr>
        </p:nvSpPr>
        <p:spPr/>
        <p:txBody>
          <a:bodyPr/>
          <a:lstStyle/>
          <a:p>
            <a:r>
              <a:rPr lang="en-US" dirty="0">
                <a:solidFill>
                  <a:schemeClr val="bg1">
                    <a:lumMod val="65000"/>
                  </a:schemeClr>
                </a:solidFill>
              </a:rPr>
              <a:t>Introduction, intuition, and applications of of language modeling</a:t>
            </a:r>
          </a:p>
          <a:p>
            <a:r>
              <a:rPr lang="en-US" dirty="0"/>
              <a:t>From </a:t>
            </a:r>
            <a:r>
              <a:rPr lang="en-US" dirty="0" err="1"/>
              <a:t>ngram</a:t>
            </a:r>
            <a:r>
              <a:rPr lang="en-US" dirty="0"/>
              <a:t> LMs to feedforward LMs</a:t>
            </a:r>
          </a:p>
          <a:p>
            <a:r>
              <a:rPr lang="en-US" dirty="0"/>
              <a:t>Neural network basics</a:t>
            </a:r>
          </a:p>
          <a:p>
            <a:r>
              <a:rPr lang="en-US" dirty="0"/>
              <a:t>Feedforward language model</a:t>
            </a:r>
          </a:p>
        </p:txBody>
      </p:sp>
    </p:spTree>
    <p:extLst>
      <p:ext uri="{BB962C8B-B14F-4D97-AF65-F5344CB8AC3E}">
        <p14:creationId xmlns:p14="http://schemas.microsoft.com/office/powerpoint/2010/main" val="112861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N-grams </a:t>
            </a:r>
          </a:p>
        </p:txBody>
      </p:sp>
      <p:sp>
        <p:nvSpPr>
          <p:cNvPr id="3" name="Content Placeholder 2"/>
          <p:cNvSpPr>
            <a:spLocks noGrp="1"/>
          </p:cNvSpPr>
          <p:nvPr>
            <p:ph idx="1"/>
          </p:nvPr>
        </p:nvSpPr>
        <p:spPr/>
        <p:txBody>
          <a:bodyPr/>
          <a:lstStyle/>
          <a:p>
            <a:r>
              <a:rPr lang="en-US" dirty="0"/>
              <a:t>N-grams: a contiguous sequence of n tokens from a given piece of text</a:t>
            </a:r>
          </a:p>
        </p:txBody>
      </p:sp>
      <p:sp>
        <p:nvSpPr>
          <p:cNvPr id="5" name="Slide Number Placeholder 4"/>
          <p:cNvSpPr>
            <a:spLocks noGrp="1"/>
          </p:cNvSpPr>
          <p:nvPr>
            <p:ph type="sldNum" sz="quarter" idx="12"/>
          </p:nvPr>
        </p:nvSpPr>
        <p:spPr/>
        <p:txBody>
          <a:bodyPr/>
          <a:lstStyle/>
          <a:p>
            <a:fld id="{5E6A3C3A-A029-4573-BC04-5DA27903A743}" type="slidenum">
              <a:rPr lang="en-US" smtClean="0"/>
              <a:t>17</a:t>
            </a:fld>
            <a:endParaRPr lang="en-US" dirty="0"/>
          </a:p>
        </p:txBody>
      </p:sp>
      <p:pic>
        <p:nvPicPr>
          <p:cNvPr id="34820" name="Picture 4" descr="Image result for n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860" y="2540741"/>
            <a:ext cx="6619875" cy="2724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AE4E7E-B31E-9B4B-B308-578AA7C28860}"/>
              </a:ext>
            </a:extLst>
          </p:cNvPr>
          <p:cNvSpPr txBox="1"/>
          <p:nvPr/>
        </p:nvSpPr>
        <p:spPr>
          <a:xfrm>
            <a:off x="1084521" y="5804991"/>
            <a:ext cx="8035405" cy="584775"/>
          </a:xfrm>
          <a:prstGeom prst="rect">
            <a:avLst/>
          </a:prstGeom>
          <a:noFill/>
        </p:spPr>
        <p:txBody>
          <a:bodyPr wrap="none" rtlCol="0">
            <a:spAutoFit/>
          </a:bodyPr>
          <a:lstStyle/>
          <a:p>
            <a:r>
              <a:rPr lang="en-US" sz="3200" dirty="0"/>
              <a:t>N-gram LMs models p(x</a:t>
            </a:r>
            <a:r>
              <a:rPr lang="en-US" sz="3200" baseline="-25000" dirty="0"/>
              <a:t>{</a:t>
            </a:r>
            <a:r>
              <a:rPr lang="en-US" sz="3200" baseline="-25000" dirty="0" err="1"/>
              <a:t>t:t+n</a:t>
            </a:r>
            <a:r>
              <a:rPr lang="en-US" sz="3200" baseline="-25000" dirty="0"/>
              <a:t>}</a:t>
            </a:r>
            <a:r>
              <a:rPr lang="en-US" sz="3200" dirty="0"/>
              <a:t>), or p(</a:t>
            </a:r>
            <a:r>
              <a:rPr lang="en-US" sz="3200" dirty="0" err="1"/>
              <a:t>x</a:t>
            </a:r>
            <a:r>
              <a:rPr lang="en-US" sz="3200" baseline="-25000" dirty="0" err="1"/>
              <a:t>t+n</a:t>
            </a:r>
            <a:r>
              <a:rPr lang="en-US" sz="3200" dirty="0" err="1"/>
              <a:t>|x</a:t>
            </a:r>
            <a:r>
              <a:rPr lang="en-US" sz="3200" baseline="-25000" dirty="0"/>
              <a:t>{t:t+n-1}</a:t>
            </a:r>
            <a:r>
              <a:rPr lang="en-US" sz="3200" dirty="0"/>
              <a:t>).</a:t>
            </a:r>
          </a:p>
        </p:txBody>
      </p:sp>
    </p:spTree>
    <p:extLst>
      <p:ext uri="{BB962C8B-B14F-4D97-AF65-F5344CB8AC3E}">
        <p14:creationId xmlns:p14="http://schemas.microsoft.com/office/powerpoint/2010/main" val="33118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details (I)</a:t>
            </a:r>
          </a:p>
        </p:txBody>
      </p:sp>
      <p:sp>
        <p:nvSpPr>
          <p:cNvPr id="3" name="Content Placeholder 2"/>
          <p:cNvSpPr>
            <a:spLocks noGrp="1"/>
          </p:cNvSpPr>
          <p:nvPr>
            <p:ph idx="1"/>
          </p:nvPr>
        </p:nvSpPr>
        <p:spPr/>
        <p:txBody>
          <a:bodyPr/>
          <a:lstStyle/>
          <a:p>
            <a:r>
              <a:rPr lang="en-US" dirty="0"/>
              <a:t>Trigram model assumes two-word history</a:t>
            </a:r>
          </a:p>
          <a:p>
            <a:r>
              <a:rPr lang="en-US" dirty="0"/>
              <a:t>But consider these sentences:</a:t>
            </a:r>
            <a:br>
              <a:rPr lang="en-US" dirty="0"/>
            </a:br>
            <a:br>
              <a:rPr lang="en-US" dirty="0"/>
            </a:br>
            <a:endParaRPr lang="en-US" dirty="0"/>
          </a:p>
          <a:p>
            <a:r>
              <a:rPr lang="en-US" dirty="0"/>
              <a:t>What's wrong?</a:t>
            </a:r>
          </a:p>
          <a:p>
            <a:pPr lvl="1"/>
            <a:r>
              <a:rPr lang="en-US" dirty="0"/>
              <a:t>a sentence shouldn't end with 'yellow'</a:t>
            </a:r>
          </a:p>
          <a:p>
            <a:pPr lvl="1"/>
            <a:r>
              <a:rPr lang="en-US" dirty="0"/>
              <a:t>a sentence shouldn't begin with 'feeds'</a:t>
            </a:r>
          </a:p>
          <a:p>
            <a:r>
              <a:rPr lang="en-US" dirty="0"/>
              <a:t>Does the model capture these problems?</a:t>
            </a:r>
          </a:p>
        </p:txBody>
      </p:sp>
      <p:graphicFrame>
        <p:nvGraphicFramePr>
          <p:cNvPr id="4" name="Table 3"/>
          <p:cNvGraphicFramePr>
            <a:graphicFrameLocks noGrp="1"/>
          </p:cNvGraphicFramePr>
          <p:nvPr>
            <p:extLst>
              <p:ext uri="{D42A27DB-BD31-4B8C-83A1-F6EECF244321}">
                <p14:modId xmlns:p14="http://schemas.microsoft.com/office/powerpoint/2010/main" val="576345085"/>
              </p:ext>
            </p:extLst>
          </p:nvPr>
        </p:nvGraphicFramePr>
        <p:xfrm>
          <a:off x="5076414" y="2797436"/>
          <a:ext cx="3163944" cy="1112520"/>
        </p:xfrm>
        <a:graphic>
          <a:graphicData uri="http://schemas.openxmlformats.org/drawingml/2006/table">
            <a:tbl>
              <a:tblPr firstRow="1" bandRow="1">
                <a:tableStyleId>{5C22544A-7EE6-4342-B048-85BDC9FD1C3A}</a:tableStyleId>
              </a:tblPr>
              <a:tblGrid>
                <a:gridCol w="689685">
                  <a:extLst>
                    <a:ext uri="{9D8B030D-6E8A-4147-A177-3AD203B41FA5}">
                      <a16:colId xmlns:a16="http://schemas.microsoft.com/office/drawing/2014/main" val="20000"/>
                    </a:ext>
                  </a:extLst>
                </a:gridCol>
                <a:gridCol w="602428">
                  <a:extLst>
                    <a:ext uri="{9D8B030D-6E8A-4147-A177-3AD203B41FA5}">
                      <a16:colId xmlns:a16="http://schemas.microsoft.com/office/drawing/2014/main" val="20001"/>
                    </a:ext>
                  </a:extLst>
                </a:gridCol>
                <a:gridCol w="663090">
                  <a:extLst>
                    <a:ext uri="{9D8B030D-6E8A-4147-A177-3AD203B41FA5}">
                      <a16:colId xmlns:a16="http://schemas.microsoft.com/office/drawing/2014/main" val="20002"/>
                    </a:ext>
                  </a:extLst>
                </a:gridCol>
                <a:gridCol w="1208741">
                  <a:extLst>
                    <a:ext uri="{9D8B030D-6E8A-4147-A177-3AD203B41FA5}">
                      <a16:colId xmlns:a16="http://schemas.microsoft.com/office/drawing/2014/main" val="20003"/>
                    </a:ext>
                  </a:extLst>
                </a:gridCol>
              </a:tblGrid>
              <a:tr h="370840">
                <a:tc>
                  <a:txBody>
                    <a:bodyPr/>
                    <a:lstStyle/>
                    <a:p>
                      <a:r>
                        <a:rPr lang="en-US" dirty="0"/>
                        <a:t>w</a:t>
                      </a:r>
                      <a:r>
                        <a:rPr lang="en-US" baseline="-25000" dirty="0"/>
                        <a:t>1</a:t>
                      </a:r>
                      <a:endParaRPr lang="en-US" dirty="0"/>
                    </a:p>
                  </a:txBody>
                  <a:tcPr/>
                </a:tc>
                <a:tc>
                  <a:txBody>
                    <a:bodyPr/>
                    <a:lstStyle/>
                    <a:p>
                      <a:r>
                        <a:rPr lang="en-US" dirty="0"/>
                        <a:t>w</a:t>
                      </a:r>
                      <a:r>
                        <a:rPr lang="en-US" baseline="-25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4</a:t>
                      </a:r>
                      <a:endParaRPr lang="en-US" dirty="0"/>
                    </a:p>
                  </a:txBody>
                  <a:tcPr/>
                </a:tc>
                <a:extLst>
                  <a:ext uri="{0D108BD9-81ED-4DB2-BD59-A6C34878D82A}">
                    <a16:rowId xmlns:a16="http://schemas.microsoft.com/office/drawing/2014/main" val="10000"/>
                  </a:ext>
                </a:extLst>
              </a:tr>
              <a:tr h="370840">
                <a:tc>
                  <a:txBody>
                    <a:bodyPr/>
                    <a:lstStyle/>
                    <a:p>
                      <a:r>
                        <a:rPr lang="en-US" dirty="0"/>
                        <a:t>he</a:t>
                      </a:r>
                    </a:p>
                  </a:txBody>
                  <a:tcPr/>
                </a:tc>
                <a:tc>
                  <a:txBody>
                    <a:bodyPr/>
                    <a:lstStyle/>
                    <a:p>
                      <a:r>
                        <a:rPr lang="en-US" dirty="0"/>
                        <a:t>saw</a:t>
                      </a:r>
                    </a:p>
                  </a:txBody>
                  <a:tcPr/>
                </a:tc>
                <a:tc>
                  <a:txBody>
                    <a:bodyPr/>
                    <a:lstStyle/>
                    <a:p>
                      <a:r>
                        <a:rPr lang="en-US" dirty="0"/>
                        <a:t>the</a:t>
                      </a:r>
                    </a:p>
                  </a:txBody>
                  <a:tcPr/>
                </a:tc>
                <a:tc>
                  <a:txBody>
                    <a:bodyPr/>
                    <a:lstStyle/>
                    <a:p>
                      <a:r>
                        <a:rPr lang="en-US" dirty="0"/>
                        <a:t>yellow</a:t>
                      </a:r>
                    </a:p>
                  </a:txBody>
                  <a:tcPr/>
                </a:tc>
                <a:extLst>
                  <a:ext uri="{0D108BD9-81ED-4DB2-BD59-A6C34878D82A}">
                    <a16:rowId xmlns:a16="http://schemas.microsoft.com/office/drawing/2014/main" val="10001"/>
                  </a:ext>
                </a:extLst>
              </a:tr>
              <a:tr h="370840">
                <a:tc>
                  <a:txBody>
                    <a:bodyPr/>
                    <a:lstStyle/>
                    <a:p>
                      <a:r>
                        <a:rPr lang="en-US" dirty="0"/>
                        <a:t>feeds</a:t>
                      </a:r>
                    </a:p>
                  </a:txBody>
                  <a:tcPr/>
                </a:tc>
                <a:tc>
                  <a:txBody>
                    <a:bodyPr/>
                    <a:lstStyle/>
                    <a:p>
                      <a:r>
                        <a:rPr lang="en-US" dirty="0"/>
                        <a:t>the</a:t>
                      </a:r>
                    </a:p>
                  </a:txBody>
                  <a:tcPr/>
                </a:tc>
                <a:tc>
                  <a:txBody>
                    <a:bodyPr/>
                    <a:lstStyle/>
                    <a:p>
                      <a:r>
                        <a:rPr lang="en-US" dirty="0"/>
                        <a:t>cats</a:t>
                      </a:r>
                    </a:p>
                  </a:txBody>
                  <a:tcPr/>
                </a:tc>
                <a:tc>
                  <a:txBody>
                    <a:bodyPr/>
                    <a:lstStyle/>
                    <a:p>
                      <a:r>
                        <a:rPr lang="en-US" dirty="0"/>
                        <a:t>daily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484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 end of sequence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capture behavior at beginning/end of sequences, we can augment the input:</a:t>
                </a:r>
                <a:br>
                  <a:rPr lang="en-US" dirty="0"/>
                </a:br>
                <a:br>
                  <a:rPr lang="en-US" dirty="0"/>
                </a:br>
                <a:br>
                  <a:rPr lang="en-US" dirty="0"/>
                </a:br>
                <a:endParaRPr lang="en-US" dirty="0"/>
              </a:p>
              <a:p>
                <a:r>
                  <a:rPr lang="en-US" dirty="0"/>
                  <a:t>That is, assume w</a:t>
                </a:r>
                <a:r>
                  <a:rPr lang="en-US" baseline="-25000" dirty="0"/>
                  <a:t>-1</a:t>
                </a:r>
                <a:r>
                  <a:rPr lang="en-US" dirty="0"/>
                  <a:t>=w</a:t>
                </a:r>
                <a:r>
                  <a:rPr lang="en-US" baseline="-25000" dirty="0"/>
                  <a:t>0</a:t>
                </a:r>
                <a:r>
                  <a:rPr lang="en-US" dirty="0"/>
                  <a:t>=&lt;</a:t>
                </a:r>
                <a:r>
                  <a:rPr lang="en-US" dirty="0" err="1"/>
                  <a:t>bos</a:t>
                </a:r>
                <a:r>
                  <a:rPr lang="en-US" dirty="0"/>
                  <a:t>&gt; and w</a:t>
                </a:r>
                <a:r>
                  <a:rPr lang="en-US" baseline="-25000" dirty="0"/>
                  <a:t>n+1</a:t>
                </a:r>
                <a:r>
                  <a:rPr lang="en-US" dirty="0"/>
                  <a:t>=&lt;</a:t>
                </a:r>
                <a:r>
                  <a:rPr lang="en-US" dirty="0" err="1"/>
                  <a:t>eos</a:t>
                </a:r>
                <a:r>
                  <a:rPr lang="en-US" dirty="0"/>
                  <a:t>&gt; so:</a:t>
                </a:r>
              </a:p>
              <a:p>
                <a:pPr lvl="1"/>
                <a14:m>
                  <m:oMath xmlns:m="http://schemas.openxmlformats.org/officeDocument/2006/math">
                    <m:r>
                      <m:rPr>
                        <m:sty m:val="p"/>
                      </m:rPr>
                      <a:rPr lang="en-US">
                        <a:latin typeface="Cambria Math" charset="0"/>
                      </a:rPr>
                      <m:t>P</m:t>
                    </m:r>
                    <m:d>
                      <m:dPr>
                        <m:ctrlPr>
                          <a:rPr lang="en-US" i="1">
                            <a:latin typeface="Cambria Math" panose="02040503050406030204" pitchFamily="18" charset="0"/>
                          </a:rPr>
                        </m:ctrlPr>
                      </m:dPr>
                      <m:e>
                        <m:r>
                          <a:rPr lang="en-US" b="1" i="1" smtClean="0">
                            <a:latin typeface="Cambria Math" charset="0"/>
                          </a:rPr>
                          <m:t>𝒘</m:t>
                        </m:r>
                      </m:e>
                    </m:d>
                    <m:r>
                      <a:rPr lang="en-US">
                        <a:latin typeface="Cambria Math" charset="0"/>
                      </a:rPr>
                      <m:t>=</m:t>
                    </m:r>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m:t>
                        </m:r>
                        <m:r>
                          <a:rPr lang="en-US" b="0" i="1" smtClean="0">
                            <a:latin typeface="Cambria Math" charset="0"/>
                          </a:rPr>
                          <m:t>1</m:t>
                        </m:r>
                      </m:sub>
                      <m:sup>
                        <m:r>
                          <a:rPr lang="en-US" i="1">
                            <a:latin typeface="Cambria Math" charset="0"/>
                          </a:rPr>
                          <m:t>𝑛</m:t>
                        </m:r>
                        <m:r>
                          <a:rPr lang="en-US" b="0" i="1" smtClean="0">
                            <a:latin typeface="Cambria Math" charset="0"/>
                          </a:rPr>
                          <m:t>+1</m:t>
                        </m:r>
                      </m:sup>
                      <m:e>
                        <m:r>
                          <a:rPr lang="en-US" i="1">
                            <a:latin typeface="Cambria Math"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e>
                        </m:d>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−1</m:t>
                            </m:r>
                          </m:sub>
                        </m:sSub>
                        <m:r>
                          <a:rPr lang="en-US" i="1">
                            <a:latin typeface="Cambria Math" charset="0"/>
                          </a:rPr>
                          <m:t>)</m:t>
                        </m:r>
                      </m:e>
                    </m:nary>
                  </m:oMath>
                </a14:m>
                <a:endParaRPr lang="en-US" dirty="0"/>
              </a:p>
              <a:p>
                <a:r>
                  <a:rPr lang="en-US" dirty="0"/>
                  <a:t>Now P(&lt;</a:t>
                </a:r>
                <a:r>
                  <a:rPr lang="en-US" dirty="0" err="1"/>
                  <a:t>eos</a:t>
                </a:r>
                <a:r>
                  <a:rPr lang="en-US" dirty="0"/>
                  <a:t>&gt;|yellow, .) is low, indicating this is not a good sentence</a:t>
                </a:r>
              </a:p>
              <a:p>
                <a:r>
                  <a:rPr lang="en-US" dirty="0"/>
                  <a:t>P(feeds|&lt;</a:t>
                </a:r>
                <a:r>
                  <a:rPr lang="en-US" dirty="0" err="1"/>
                  <a:t>bos</a:t>
                </a:r>
                <a:r>
                  <a:rPr lang="en-US" dirty="0"/>
                  <a:t>&gt;, &lt;</a:t>
                </a:r>
                <a:r>
                  <a:rPr lang="en-US" dirty="0" err="1"/>
                  <a:t>bos</a:t>
                </a:r>
                <a:r>
                  <a:rPr lang="en-US" dirty="0"/>
                  <a:t>&gt;) should also be 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784677704"/>
              </p:ext>
            </p:extLst>
          </p:nvPr>
        </p:nvGraphicFramePr>
        <p:xfrm>
          <a:off x="3035431" y="2466578"/>
          <a:ext cx="5498384" cy="1167210"/>
        </p:xfrm>
        <a:graphic>
          <a:graphicData uri="http://schemas.openxmlformats.org/drawingml/2006/table">
            <a:tbl>
              <a:tblPr firstRow="1" bandRow="1">
                <a:tableStyleId>{5C22544A-7EE6-4342-B048-85BDC9FD1C3A}</a:tableStyleId>
              </a:tblPr>
              <a:tblGrid>
                <a:gridCol w="746204">
                  <a:extLst>
                    <a:ext uri="{9D8B030D-6E8A-4147-A177-3AD203B41FA5}">
                      <a16:colId xmlns:a16="http://schemas.microsoft.com/office/drawing/2014/main" val="20000"/>
                    </a:ext>
                  </a:extLst>
                </a:gridCol>
                <a:gridCol w="803309">
                  <a:extLst>
                    <a:ext uri="{9D8B030D-6E8A-4147-A177-3AD203B41FA5}">
                      <a16:colId xmlns:a16="http://schemas.microsoft.com/office/drawing/2014/main" val="20001"/>
                    </a:ext>
                  </a:extLst>
                </a:gridCol>
                <a:gridCol w="689099">
                  <a:extLst>
                    <a:ext uri="{9D8B030D-6E8A-4147-A177-3AD203B41FA5}">
                      <a16:colId xmlns:a16="http://schemas.microsoft.com/office/drawing/2014/main" val="20002"/>
                    </a:ext>
                  </a:extLst>
                </a:gridCol>
                <a:gridCol w="746204">
                  <a:extLst>
                    <a:ext uri="{9D8B030D-6E8A-4147-A177-3AD203B41FA5}">
                      <a16:colId xmlns:a16="http://schemas.microsoft.com/office/drawing/2014/main" val="20003"/>
                    </a:ext>
                  </a:extLst>
                </a:gridCol>
                <a:gridCol w="699330">
                  <a:extLst>
                    <a:ext uri="{9D8B030D-6E8A-4147-A177-3AD203B41FA5}">
                      <a16:colId xmlns:a16="http://schemas.microsoft.com/office/drawing/2014/main" val="20004"/>
                    </a:ext>
                  </a:extLst>
                </a:gridCol>
                <a:gridCol w="925027">
                  <a:extLst>
                    <a:ext uri="{9D8B030D-6E8A-4147-A177-3AD203B41FA5}">
                      <a16:colId xmlns:a16="http://schemas.microsoft.com/office/drawing/2014/main" val="20005"/>
                    </a:ext>
                  </a:extLst>
                </a:gridCol>
                <a:gridCol w="889211">
                  <a:extLst>
                    <a:ext uri="{9D8B030D-6E8A-4147-A177-3AD203B41FA5}">
                      <a16:colId xmlns:a16="http://schemas.microsoft.com/office/drawing/2014/main" val="20006"/>
                    </a:ext>
                  </a:extLst>
                </a:gridCol>
              </a:tblGrid>
              <a:tr h="381114">
                <a:tc>
                  <a:txBody>
                    <a:bodyPr/>
                    <a:lstStyle/>
                    <a:p>
                      <a:r>
                        <a:rPr lang="en-US" dirty="0"/>
                        <a:t>w</a:t>
                      </a:r>
                      <a:r>
                        <a:rPr lang="en-US" baseline="-25000" dirty="0"/>
                        <a:t>-1</a:t>
                      </a:r>
                      <a:endParaRPr lang="en-US" dirty="0"/>
                    </a:p>
                  </a:txBody>
                  <a:tcPr/>
                </a:tc>
                <a:tc>
                  <a:txBody>
                    <a:bodyPr/>
                    <a:lstStyle/>
                    <a:p>
                      <a:r>
                        <a:rPr lang="en-US" dirty="0"/>
                        <a:t>w</a:t>
                      </a:r>
                      <a:r>
                        <a:rPr lang="en-US" baseline="-25000" dirty="0"/>
                        <a:t>0</a:t>
                      </a:r>
                      <a:endParaRPr lang="en-US" dirty="0"/>
                    </a:p>
                  </a:txBody>
                  <a:tcPr/>
                </a:tc>
                <a:tc>
                  <a:txBody>
                    <a:bodyPr/>
                    <a:lstStyle/>
                    <a:p>
                      <a:r>
                        <a:rPr lang="en-US" dirty="0"/>
                        <a:t>w</a:t>
                      </a:r>
                      <a:r>
                        <a:rPr lang="en-US" baseline="-25000" dirty="0"/>
                        <a:t>1</a:t>
                      </a:r>
                      <a:endParaRPr lang="en-US" dirty="0"/>
                    </a:p>
                  </a:txBody>
                  <a:tcPr/>
                </a:tc>
                <a:tc>
                  <a:txBody>
                    <a:bodyPr/>
                    <a:lstStyle/>
                    <a:p>
                      <a:r>
                        <a:rPr lang="en-US" dirty="0"/>
                        <a:t>w</a:t>
                      </a:r>
                      <a:r>
                        <a:rPr lang="en-US" baseline="-25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4</a:t>
                      </a:r>
                      <a:endParaRPr lang="en-US" dirty="0"/>
                    </a:p>
                  </a:txBody>
                  <a:tcPr/>
                </a:tc>
                <a:tc>
                  <a:txBody>
                    <a:bodyPr/>
                    <a:lstStyle/>
                    <a:p>
                      <a:r>
                        <a:rPr lang="en-US" dirty="0"/>
                        <a:t>w</a:t>
                      </a:r>
                      <a:r>
                        <a:rPr lang="en-US" baseline="-25000" dirty="0"/>
                        <a:t>6</a:t>
                      </a:r>
                      <a:endParaRPr lang="en-US" dirty="0"/>
                    </a:p>
                  </a:txBody>
                  <a:tcPr/>
                </a:tc>
                <a:extLst>
                  <a:ext uri="{0D108BD9-81ED-4DB2-BD59-A6C34878D82A}">
                    <a16:rowId xmlns:a16="http://schemas.microsoft.com/office/drawing/2014/main" val="10000"/>
                  </a:ext>
                </a:extLst>
              </a:tr>
              <a:tr h="379602">
                <a:tc>
                  <a:txBody>
                    <a:bodyPr/>
                    <a:lstStyle/>
                    <a:p>
                      <a:r>
                        <a:rPr lang="en-US" dirty="0"/>
                        <a:t>&lt;</a:t>
                      </a:r>
                      <a:r>
                        <a:rPr lang="en-US" dirty="0" err="1"/>
                        <a:t>bos</a:t>
                      </a:r>
                      <a:r>
                        <a:rPr lang="en-US" dirty="0"/>
                        <a:t>&gt;</a:t>
                      </a:r>
                    </a:p>
                  </a:txBody>
                  <a:tcPr/>
                </a:tc>
                <a:tc>
                  <a:txBody>
                    <a:bodyPr/>
                    <a:lstStyle/>
                    <a:p>
                      <a:r>
                        <a:rPr lang="en-US" dirty="0"/>
                        <a:t>&lt;</a:t>
                      </a:r>
                      <a:r>
                        <a:rPr lang="en-US" dirty="0" err="1"/>
                        <a:t>bos</a:t>
                      </a:r>
                      <a:r>
                        <a:rPr lang="en-US" dirty="0"/>
                        <a:t>&gt;</a:t>
                      </a:r>
                    </a:p>
                  </a:txBody>
                  <a:tcPr/>
                </a:tc>
                <a:tc>
                  <a:txBody>
                    <a:bodyPr/>
                    <a:lstStyle/>
                    <a:p>
                      <a:r>
                        <a:rPr lang="en-US" dirty="0"/>
                        <a:t>he</a:t>
                      </a:r>
                    </a:p>
                  </a:txBody>
                  <a:tcPr/>
                </a:tc>
                <a:tc>
                  <a:txBody>
                    <a:bodyPr/>
                    <a:lstStyle/>
                    <a:p>
                      <a:r>
                        <a:rPr lang="en-US" dirty="0"/>
                        <a:t>saw</a:t>
                      </a:r>
                    </a:p>
                  </a:txBody>
                  <a:tcPr/>
                </a:tc>
                <a:tc>
                  <a:txBody>
                    <a:bodyPr/>
                    <a:lstStyle/>
                    <a:p>
                      <a:r>
                        <a:rPr lang="en-US" dirty="0"/>
                        <a:t>the</a:t>
                      </a:r>
                    </a:p>
                  </a:txBody>
                  <a:tcPr/>
                </a:tc>
                <a:tc>
                  <a:txBody>
                    <a:bodyPr/>
                    <a:lstStyle/>
                    <a:p>
                      <a:r>
                        <a:rPr lang="en-US" dirty="0"/>
                        <a:t>yellow</a:t>
                      </a:r>
                    </a:p>
                  </a:txBody>
                  <a:tcPr/>
                </a:tc>
                <a:tc>
                  <a:txBody>
                    <a:bodyPr/>
                    <a:lstStyle/>
                    <a:p>
                      <a:r>
                        <a:rPr lang="en-US" dirty="0"/>
                        <a:t>&lt;</a:t>
                      </a:r>
                      <a:r>
                        <a:rPr lang="en-US" dirty="0" err="1"/>
                        <a:t>eos</a:t>
                      </a:r>
                      <a:r>
                        <a:rPr lang="en-US" dirty="0"/>
                        <a:t>&gt;</a:t>
                      </a:r>
                    </a:p>
                  </a:txBody>
                  <a:tcPr/>
                </a:tc>
                <a:extLst>
                  <a:ext uri="{0D108BD9-81ED-4DB2-BD59-A6C34878D82A}">
                    <a16:rowId xmlns:a16="http://schemas.microsoft.com/office/drawing/2014/main" val="10001"/>
                  </a:ext>
                </a:extLst>
              </a:tr>
              <a:tr h="406494">
                <a:tc>
                  <a:txBody>
                    <a:bodyPr/>
                    <a:lstStyle/>
                    <a:p>
                      <a:r>
                        <a:rPr lang="en-US" dirty="0"/>
                        <a:t>&lt;</a:t>
                      </a:r>
                      <a:r>
                        <a:rPr lang="en-US" dirty="0" err="1"/>
                        <a:t>bos</a:t>
                      </a:r>
                      <a:r>
                        <a:rPr lang="en-US" dirty="0"/>
                        <a:t>&gt;</a:t>
                      </a:r>
                    </a:p>
                  </a:txBody>
                  <a:tcPr/>
                </a:tc>
                <a:tc>
                  <a:txBody>
                    <a:bodyPr/>
                    <a:lstStyle/>
                    <a:p>
                      <a:r>
                        <a:rPr lang="en-US" dirty="0"/>
                        <a:t>&lt;</a:t>
                      </a:r>
                      <a:r>
                        <a:rPr lang="en-US" dirty="0" err="1"/>
                        <a:t>bos</a:t>
                      </a:r>
                      <a:r>
                        <a:rPr lang="en-US" dirty="0"/>
                        <a:t>&gt;</a:t>
                      </a:r>
                    </a:p>
                  </a:txBody>
                  <a:tcPr/>
                </a:tc>
                <a:tc>
                  <a:txBody>
                    <a:bodyPr/>
                    <a:lstStyle/>
                    <a:p>
                      <a:r>
                        <a:rPr lang="en-US" dirty="0"/>
                        <a:t>feeds</a:t>
                      </a:r>
                    </a:p>
                  </a:txBody>
                  <a:tcPr/>
                </a:tc>
                <a:tc>
                  <a:txBody>
                    <a:bodyPr/>
                    <a:lstStyle/>
                    <a:p>
                      <a:r>
                        <a:rPr lang="en-US" dirty="0"/>
                        <a:t>the</a:t>
                      </a:r>
                    </a:p>
                  </a:txBody>
                  <a:tcPr/>
                </a:tc>
                <a:tc>
                  <a:txBody>
                    <a:bodyPr/>
                    <a:lstStyle/>
                    <a:p>
                      <a:r>
                        <a:rPr lang="en-US" dirty="0"/>
                        <a:t>cats</a:t>
                      </a:r>
                    </a:p>
                  </a:txBody>
                  <a:tcPr/>
                </a:tc>
                <a:tc>
                  <a:txBody>
                    <a:bodyPr/>
                    <a:lstStyle/>
                    <a:p>
                      <a:r>
                        <a:rPr lang="en-US" dirty="0"/>
                        <a:t>daily</a:t>
                      </a:r>
                    </a:p>
                  </a:txBody>
                  <a:tcPr/>
                </a:tc>
                <a:tc>
                  <a:txBody>
                    <a:bodyPr/>
                    <a:lstStyle/>
                    <a:p>
                      <a:r>
                        <a:rPr lang="en-US" dirty="0"/>
                        <a:t>&lt;</a:t>
                      </a:r>
                      <a:r>
                        <a:rPr lang="en-US" dirty="0" err="1"/>
                        <a:t>eos</a:t>
                      </a:r>
                      <a:r>
                        <a:rPr lang="en-US" dirty="0"/>
                        <a:t>&gt;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556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21C4-968A-CB23-ED1A-447B8020406F}"/>
              </a:ext>
            </a:extLst>
          </p:cNvPr>
          <p:cNvSpPr>
            <a:spLocks noGrp="1"/>
          </p:cNvSpPr>
          <p:nvPr>
            <p:ph type="title"/>
          </p:nvPr>
        </p:nvSpPr>
        <p:spPr/>
        <p:txBody>
          <a:bodyPr/>
          <a:lstStyle/>
          <a:p>
            <a:r>
              <a:rPr lang="en-US" dirty="0"/>
              <a:t>Important Announcements </a:t>
            </a:r>
          </a:p>
        </p:txBody>
      </p:sp>
      <p:sp>
        <p:nvSpPr>
          <p:cNvPr id="3" name="Content Placeholder 2">
            <a:extLst>
              <a:ext uri="{FF2B5EF4-FFF2-40B4-BE49-F238E27FC236}">
                <a16:creationId xmlns:a16="http://schemas.microsoft.com/office/drawing/2014/main" id="{D2F0B102-76DB-D35E-6B11-BD9293FB81B4}"/>
              </a:ext>
            </a:extLst>
          </p:cNvPr>
          <p:cNvSpPr>
            <a:spLocks noGrp="1"/>
          </p:cNvSpPr>
          <p:nvPr>
            <p:ph idx="1"/>
          </p:nvPr>
        </p:nvSpPr>
        <p:spPr/>
        <p:txBody>
          <a:bodyPr>
            <a:normAutofit/>
          </a:bodyPr>
          <a:lstStyle/>
          <a:p>
            <a:r>
              <a:rPr lang="en-US" dirty="0"/>
              <a:t>Quick recap and Q&amp;A about assignment 1 </a:t>
            </a:r>
          </a:p>
          <a:p>
            <a:r>
              <a:rPr lang="en-US" dirty="0"/>
              <a:t>Quick recap and Q&amp;A about the course project</a:t>
            </a:r>
          </a:p>
          <a:p>
            <a:endParaRPr lang="en-US" dirty="0"/>
          </a:p>
        </p:txBody>
      </p:sp>
    </p:spTree>
    <p:extLst>
      <p:ext uri="{BB962C8B-B14F-4D97-AF65-F5344CB8AC3E}">
        <p14:creationId xmlns:p14="http://schemas.microsoft.com/office/powerpoint/2010/main" val="192382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a:t>
            </a:r>
            <a:r>
              <a:rPr lang="zh-CN" altLang="en-US" dirty="0"/>
              <a:t> </a:t>
            </a:r>
            <a:r>
              <a:rPr lang="en-US" dirty="0"/>
              <a:t>/</a:t>
            </a:r>
            <a:r>
              <a:rPr lang="zh-CN" altLang="en-US" dirty="0"/>
              <a:t> </a:t>
            </a:r>
            <a:r>
              <a:rPr lang="en-US" dirty="0"/>
              <a:t>end of sequence</a:t>
            </a:r>
          </a:p>
        </p:txBody>
      </p:sp>
      <p:sp>
        <p:nvSpPr>
          <p:cNvPr id="3" name="Content Placeholder 2"/>
          <p:cNvSpPr>
            <a:spLocks noGrp="1"/>
          </p:cNvSpPr>
          <p:nvPr>
            <p:ph idx="1"/>
          </p:nvPr>
        </p:nvSpPr>
        <p:spPr/>
        <p:txBody>
          <a:bodyPr/>
          <a:lstStyle/>
          <a:p>
            <a:r>
              <a:rPr lang="en-US" dirty="0"/>
              <a:t>Alternatively, we could model all sentences as one (very long) sequence, including punctuation</a:t>
            </a:r>
          </a:p>
          <a:p>
            <a:pPr lvl="1"/>
            <a:r>
              <a:rPr lang="en-US" dirty="0"/>
              <a:t>two cats live in </a:t>
            </a:r>
            <a:r>
              <a:rPr lang="en-US" dirty="0" err="1"/>
              <a:t>sam</a:t>
            </a:r>
            <a:r>
              <a:rPr lang="en-US" dirty="0"/>
              <a:t> 's barn . </a:t>
            </a:r>
            <a:r>
              <a:rPr lang="en-US" dirty="0" err="1"/>
              <a:t>sam</a:t>
            </a:r>
            <a:r>
              <a:rPr lang="en-US" dirty="0"/>
              <a:t> feeds the cats daily . yesterday , he saw the yellow cat catch a mouse . [...]</a:t>
            </a:r>
          </a:p>
          <a:p>
            <a:pPr lvl="1"/>
            <a:r>
              <a:rPr lang="en-US" dirty="0">
                <a:solidFill>
                  <a:srgbClr val="0070C0"/>
                </a:solidFill>
              </a:rPr>
              <a:t>This is the standard practice for LLM training.</a:t>
            </a:r>
          </a:p>
          <a:p>
            <a:r>
              <a:rPr lang="en-US" dirty="0"/>
              <a:t>Now, trigram probabilities like P(. | cats daily) and P(, | . yesterday) tell us about behavior at sentence edges</a:t>
            </a:r>
          </a:p>
          <a:p>
            <a:r>
              <a:rPr lang="en-US" dirty="0"/>
              <a:t>Here, all tokens are lowercased. What are the pros/cons of </a:t>
            </a:r>
            <a:r>
              <a:rPr lang="en-US" u="sng" dirty="0"/>
              <a:t>not</a:t>
            </a:r>
            <a:r>
              <a:rPr lang="en-US" dirty="0"/>
              <a:t> doing that?</a:t>
            </a:r>
          </a:p>
        </p:txBody>
      </p:sp>
    </p:spTree>
    <p:extLst>
      <p:ext uri="{BB962C8B-B14F-4D97-AF65-F5344CB8AC3E}">
        <p14:creationId xmlns:p14="http://schemas.microsoft.com/office/powerpoint/2010/main" val="250368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details (II)</a:t>
            </a:r>
          </a:p>
        </p:txBody>
      </p:sp>
      <p:sp>
        <p:nvSpPr>
          <p:cNvPr id="3" name="Content Placeholder 2"/>
          <p:cNvSpPr>
            <a:spLocks noGrp="1"/>
          </p:cNvSpPr>
          <p:nvPr>
            <p:ph idx="1"/>
          </p:nvPr>
        </p:nvSpPr>
        <p:spPr/>
        <p:txBody>
          <a:bodyPr/>
          <a:lstStyle/>
          <a:p>
            <a:r>
              <a:rPr lang="en-US" dirty="0"/>
              <a:t>Word probabilities are typically very small.</a:t>
            </a:r>
          </a:p>
          <a:p>
            <a:r>
              <a:rPr lang="en-US" dirty="0"/>
              <a:t>Multiplying lots of small probabilities quickly gets so tiny we can't represent the numbers accurately.</a:t>
            </a:r>
          </a:p>
          <a:p>
            <a:r>
              <a:rPr lang="en-US" dirty="0"/>
              <a:t>So in practice, we typically use </a:t>
            </a:r>
            <a:r>
              <a:rPr lang="en-US" u="sng" dirty="0"/>
              <a:t>log probabilities</a:t>
            </a:r>
            <a:endParaRPr lang="en-US" dirty="0"/>
          </a:p>
          <a:p>
            <a:pPr lvl="1"/>
            <a:r>
              <a:rPr lang="en-US" dirty="0"/>
              <a:t>Since probabilities range from 0 to 1, log probs range from -∞ to 0</a:t>
            </a:r>
          </a:p>
          <a:p>
            <a:pPr lvl="1"/>
            <a:r>
              <a:rPr lang="en-US" dirty="0"/>
              <a:t>Instead of </a:t>
            </a:r>
            <a:r>
              <a:rPr lang="en-US" u="sng" dirty="0"/>
              <a:t>multiplying</a:t>
            </a:r>
            <a:r>
              <a:rPr lang="en-US" dirty="0"/>
              <a:t> probabilities, we </a:t>
            </a:r>
            <a:r>
              <a:rPr lang="en-US" u="sng" dirty="0"/>
              <a:t>add</a:t>
            </a:r>
            <a:r>
              <a:rPr lang="en-US" dirty="0"/>
              <a:t> log probs</a:t>
            </a:r>
          </a:p>
          <a:p>
            <a:pPr lvl="1"/>
            <a:r>
              <a:rPr lang="en-US" dirty="0"/>
              <a:t>Often, negative log probs are used instead; these are often called "costs"; lower cost = higher prob</a:t>
            </a:r>
          </a:p>
        </p:txBody>
      </p:sp>
    </p:spTree>
    <p:extLst>
      <p:ext uri="{BB962C8B-B14F-4D97-AF65-F5344CB8AC3E}">
        <p14:creationId xmlns:p14="http://schemas.microsoft.com/office/powerpoint/2010/main" val="43378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299"/>
          </a:xfrm>
        </p:spPr>
        <p:txBody>
          <a:bodyPr/>
          <a:lstStyle/>
          <a:p>
            <a:r>
              <a:rPr lang="en-US" dirty="0"/>
              <a:t>Feedforward neural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76" y="1543987"/>
                <a:ext cx="11101251" cy="4632976"/>
              </a:xfrm>
            </p:spPr>
            <p:txBody>
              <a:bodyPr/>
              <a:lstStyle/>
              <a:p>
                <a:r>
                  <a:rPr lang="en-US" dirty="0"/>
                  <a:t>Model </a:t>
                </a:r>
                <a14:m>
                  <m:oMath xmlns:m="http://schemas.openxmlformats.org/officeDocument/2006/math">
                    <m:r>
                      <a:rPr lang="en-US" altLang="en-US" sz="3200" b="0" i="1" dirty="0" smtClean="0">
                        <a:latin typeface="Cambria Math" panose="02040503050406030204" pitchFamily="18" charset="0"/>
                        <a:ea typeface="Arial" charset="0"/>
                        <a:cs typeface="Arial" charset="0"/>
                      </a:rPr>
                      <m:t>𝑝</m:t>
                    </m:r>
                    <m:r>
                      <a:rPr lang="en-US" altLang="en-US" sz="3200" i="1" dirty="0">
                        <a:latin typeface="Cambria Math" charset="0"/>
                        <a:ea typeface="Arial" charset="0"/>
                        <a:cs typeface="Arial" charset="0"/>
                      </a:rPr>
                      <m:t>(</m:t>
                    </m:r>
                    <m:sSub>
                      <m:sSubPr>
                        <m:ctrlPr>
                          <a:rPr lang="en-US" altLang="en-US" sz="3200" b="0" i="1" dirty="0" smtClean="0">
                            <a:latin typeface="Cambria Math" panose="02040503050406030204" pitchFamily="18" charset="0"/>
                            <a:cs typeface="Arial" charset="0"/>
                          </a:rPr>
                        </m:ctrlPr>
                      </m:sSubPr>
                      <m:e>
                        <m:r>
                          <a:rPr lang="en-US" altLang="en-US" sz="3200" b="0" i="1" dirty="0" smtClean="0">
                            <a:latin typeface="Cambria Math" panose="02040503050406030204" pitchFamily="18" charset="0"/>
                            <a:cs typeface="Arial" charset="0"/>
                          </a:rPr>
                          <m:t>𝑥</m:t>
                        </m:r>
                      </m:e>
                      <m:sub>
                        <m:r>
                          <a:rPr lang="en-US" altLang="en-US" sz="3200" b="0" i="1" dirty="0" smtClean="0">
                            <a:latin typeface="Cambria Math" panose="02040503050406030204" pitchFamily="18" charset="0"/>
                            <a:cs typeface="Arial" charset="0"/>
                          </a:rPr>
                          <m:t>𝑡</m:t>
                        </m:r>
                        <m:r>
                          <a:rPr lang="en-US" altLang="en-US" sz="3200" b="0" i="1" dirty="0" smtClean="0">
                            <a:latin typeface="Cambria Math" panose="02040503050406030204" pitchFamily="18" charset="0"/>
                            <a:cs typeface="Arial" charset="0"/>
                          </a:rPr>
                          <m:t>+</m:t>
                        </m:r>
                        <m:r>
                          <a:rPr lang="en-US" altLang="en-US" sz="3200" b="0" i="1" dirty="0" smtClean="0">
                            <a:latin typeface="Cambria Math" panose="02040503050406030204" pitchFamily="18" charset="0"/>
                            <a:cs typeface="Arial" charset="0"/>
                          </a:rPr>
                          <m:t>𝑛</m:t>
                        </m:r>
                      </m:sub>
                    </m:sSub>
                    <m:r>
                      <a:rPr lang="en-US" altLang="en-US" sz="3200" i="1" dirty="0">
                        <a:latin typeface="Cambria Math" charset="0"/>
                        <a:ea typeface="Arial" charset="0"/>
                        <a:cs typeface="Arial" charset="0"/>
                      </a:rPr>
                      <m:t>|</m:t>
                    </m:r>
                    <m:sSub>
                      <m:sSubPr>
                        <m:ctrlPr>
                          <a:rPr lang="en-US" altLang="en-US" sz="3200" i="1" dirty="0" smtClean="0">
                            <a:latin typeface="Cambria Math" panose="02040503050406030204" pitchFamily="18" charset="0"/>
                            <a:cs typeface="Arial" charset="0"/>
                          </a:rPr>
                        </m:ctrlPr>
                      </m:sSubPr>
                      <m:e>
                        <m:r>
                          <a:rPr lang="en-US" altLang="en-US" sz="3200" b="0" i="1" dirty="0" smtClean="0">
                            <a:latin typeface="Cambria Math" panose="02040503050406030204" pitchFamily="18" charset="0"/>
                            <a:cs typeface="Arial" charset="0"/>
                          </a:rPr>
                          <m:t>𝑥</m:t>
                        </m:r>
                      </m:e>
                      <m:sub>
                        <m:r>
                          <a:rPr lang="en-US" altLang="en-US" sz="3200" b="0" i="1" dirty="0" smtClean="0">
                            <a:latin typeface="Cambria Math" panose="02040503050406030204" pitchFamily="18" charset="0"/>
                            <a:cs typeface="Arial" charset="0"/>
                          </a:rPr>
                          <m:t>𝑡</m:t>
                        </m:r>
                        <m:r>
                          <a:rPr lang="en-US" altLang="en-US" sz="3200" b="0" i="1" dirty="0" smtClean="0">
                            <a:latin typeface="Cambria Math" panose="02040503050406030204" pitchFamily="18" charset="0"/>
                            <a:cs typeface="Arial" charset="0"/>
                          </a:rPr>
                          <m:t>:</m:t>
                        </m:r>
                        <m:r>
                          <a:rPr lang="en-US" altLang="en-US" sz="3200" b="0" i="1" dirty="0" smtClean="0">
                            <a:latin typeface="Cambria Math" panose="02040503050406030204" pitchFamily="18" charset="0"/>
                            <a:cs typeface="Arial" charset="0"/>
                          </a:rPr>
                          <m:t>𝑡</m:t>
                        </m:r>
                        <m:r>
                          <a:rPr lang="en-US" altLang="en-US" sz="3200" b="0" i="1" dirty="0" smtClean="0">
                            <a:latin typeface="Cambria Math" panose="02040503050406030204" pitchFamily="18" charset="0"/>
                            <a:cs typeface="Arial" charset="0"/>
                          </a:rPr>
                          <m:t>+</m:t>
                        </m:r>
                        <m:r>
                          <a:rPr lang="en-US" altLang="en-US" sz="3200" b="0" i="1" dirty="0" smtClean="0">
                            <a:latin typeface="Cambria Math" panose="02040503050406030204" pitchFamily="18" charset="0"/>
                            <a:cs typeface="Arial" charset="0"/>
                          </a:rPr>
                          <m:t>𝑛</m:t>
                        </m:r>
                        <m:r>
                          <a:rPr lang="en-US" altLang="en-US" sz="3200" b="0" i="1" dirty="0" smtClean="0">
                            <a:latin typeface="Cambria Math" panose="02040503050406030204" pitchFamily="18" charset="0"/>
                            <a:cs typeface="Arial" charset="0"/>
                          </a:rPr>
                          <m:t>−1</m:t>
                        </m:r>
                      </m:sub>
                    </m:sSub>
                    <m:r>
                      <a:rPr lang="en-US" altLang="en-US" sz="3200" i="1" dirty="0">
                        <a:latin typeface="Cambria Math" charset="0"/>
                        <a:ea typeface="Arial" charset="0"/>
                        <a:cs typeface="Arial" charset="0"/>
                      </a:rPr>
                      <m:t>)</m:t>
                    </m:r>
                  </m:oMath>
                </a14:m>
                <a:r>
                  <a:rPr lang="en-US" dirty="0"/>
                  <a:t> with a neural network.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76" y="1543987"/>
                <a:ext cx="11101251" cy="4632976"/>
              </a:xfrm>
              <a:blipFill>
                <a:blip r:embed="rId3"/>
                <a:stretch>
                  <a:fillRect l="-914" t="-136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22</a:t>
            </a:fld>
            <a:endParaRPr lang="en-US" dirty="0"/>
          </a:p>
        </p:txBody>
      </p:sp>
      <p:pic>
        <p:nvPicPr>
          <p:cNvPr id="6" name="Content Placeholder 3" descr="NNLM.jpg">
            <a:extLst>
              <a:ext uri="{FF2B5EF4-FFF2-40B4-BE49-F238E27FC236}">
                <a16:creationId xmlns:a16="http://schemas.microsoft.com/office/drawing/2014/main" id="{F86F4875-D131-FE44-A159-7FD8AAAE43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581401" y="2323103"/>
            <a:ext cx="7429500" cy="4215809"/>
          </a:xfrm>
          <a:prstGeom prst="rect">
            <a:avLst/>
          </a:prstGeom>
        </p:spPr>
      </p:pic>
    </p:spTree>
    <p:extLst>
      <p:ext uri="{BB962C8B-B14F-4D97-AF65-F5344CB8AC3E}">
        <p14:creationId xmlns:p14="http://schemas.microsoft.com/office/powerpoint/2010/main" val="128250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Potentially generalize to unseen contexts </a:t>
            </a:r>
          </a:p>
          <a:p>
            <a:pPr lvl="1"/>
            <a:r>
              <a:rPr lang="en-US" dirty="0"/>
              <a:t>Example: “the shoes are blue”</a:t>
            </a:r>
          </a:p>
          <a:p>
            <a:pPr lvl="1"/>
            <a:r>
              <a:rPr lang="en-US" dirty="0"/>
              <a:t>This does not occurs in training corpus but </a:t>
            </a:r>
          </a:p>
          <a:p>
            <a:pPr marL="457200" lvl="1" indent="0">
              <a:buNone/>
            </a:pPr>
            <a:r>
              <a:rPr lang="en-US" dirty="0"/>
              <a:t>    “the glasses are red” does.</a:t>
            </a:r>
          </a:p>
          <a:p>
            <a:pPr lvl="1"/>
            <a:r>
              <a:rPr lang="en-US" dirty="0"/>
              <a:t>If the word representations of “red” and “blue” are similar, and “shoes” and “glasses” are somewhat similar, then the model can generalize.</a:t>
            </a:r>
          </a:p>
          <a:p>
            <a:r>
              <a:rPr lang="en-US" dirty="0"/>
              <a:t>Why are “red” and “blue” similar?</a:t>
            </a:r>
          </a:p>
          <a:p>
            <a:pPr lvl="1"/>
            <a:r>
              <a:rPr lang="en-US" dirty="0"/>
              <a:t>Because we saw “red skirt”, “blue skirt”, “red pen”, ”blue pen”, etc.</a:t>
            </a:r>
          </a:p>
          <a:p>
            <a:pPr lvl="1"/>
            <a:r>
              <a:rPr lang="en-US" dirty="0"/>
              <a:t>Their word embeddings are similar.</a:t>
            </a:r>
          </a:p>
        </p:txBody>
      </p:sp>
      <p:sp>
        <p:nvSpPr>
          <p:cNvPr id="5" name="Slide Number Placeholder 4"/>
          <p:cNvSpPr>
            <a:spLocks noGrp="1"/>
          </p:cNvSpPr>
          <p:nvPr>
            <p:ph type="sldNum" sz="quarter" idx="12"/>
          </p:nvPr>
        </p:nvSpPr>
        <p:spPr/>
        <p:txBody>
          <a:bodyPr/>
          <a:lstStyle/>
          <a:p>
            <a:fld id="{5E6A3C3A-A029-4573-BC04-5DA27903A743}" type="slidenum">
              <a:rPr lang="en-US" smtClean="0"/>
              <a:t>23</a:t>
            </a:fld>
            <a:endParaRPr lang="en-US" dirty="0"/>
          </a:p>
        </p:txBody>
      </p:sp>
    </p:spTree>
    <p:extLst>
      <p:ext uri="{BB962C8B-B14F-4D97-AF65-F5344CB8AC3E}">
        <p14:creationId xmlns:p14="http://schemas.microsoft.com/office/powerpoint/2010/main" val="125059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model word similarities?</a:t>
            </a:r>
          </a:p>
        </p:txBody>
      </p:sp>
      <p:pic>
        <p:nvPicPr>
          <p:cNvPr id="6" name="Content Placeholder 5" descr="man_woman.jpg"/>
          <p:cNvPicPr>
            <a:picLocks noGrp="1" noChangeAspect="1"/>
          </p:cNvPicPr>
          <p:nvPr>
            <p:ph idx="1"/>
          </p:nvPr>
        </p:nvPicPr>
        <p:blipFill rotWithShape="1">
          <a:blip r:embed="rId3">
            <a:extLst>
              <a:ext uri="{28A0092B-C50C-407E-A947-70E740481C1C}">
                <a14:useLocalDpi xmlns:a14="http://schemas.microsoft.com/office/drawing/2010/main" val="0"/>
              </a:ext>
            </a:extLst>
          </a:blip>
          <a:srcRect t="11327" r="70819" b="25441"/>
          <a:stretch/>
        </p:blipFill>
        <p:spPr>
          <a:xfrm>
            <a:off x="3402110" y="1996759"/>
            <a:ext cx="2616466" cy="4393824"/>
          </a:xfrm>
        </p:spPr>
      </p:pic>
      <p:sp>
        <p:nvSpPr>
          <p:cNvPr id="9" name="TextBox 8"/>
          <p:cNvSpPr txBox="1"/>
          <p:nvPr/>
        </p:nvSpPr>
        <p:spPr>
          <a:xfrm>
            <a:off x="5742910" y="6291268"/>
            <a:ext cx="4467890" cy="369332"/>
          </a:xfrm>
          <a:prstGeom prst="rect">
            <a:avLst/>
          </a:prstGeom>
          <a:noFill/>
        </p:spPr>
        <p:txBody>
          <a:bodyPr wrap="none" rtlCol="0">
            <a:spAutoFit/>
          </a:bodyPr>
          <a:lstStyle/>
          <a:p>
            <a:r>
              <a:rPr lang="en-US" dirty="0">
                <a:solidFill>
                  <a:schemeClr val="tx1">
                    <a:lumMod val="65000"/>
                    <a:lumOff val="35000"/>
                  </a:schemeClr>
                </a:solidFill>
              </a:rPr>
              <a:t>Picture credit: Pennington et. al. EMNLP 2014</a:t>
            </a: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24</a:t>
            </a:fld>
            <a:endParaRPr lang="en-US"/>
          </a:p>
        </p:txBody>
      </p:sp>
      <p:pic>
        <p:nvPicPr>
          <p:cNvPr id="7" name="Content Placeholder 3" descr="comparative_superlative.jpg"/>
          <p:cNvPicPr>
            <a:picLocks noChangeAspect="1"/>
          </p:cNvPicPr>
          <p:nvPr/>
        </p:nvPicPr>
        <p:blipFill rotWithShape="1">
          <a:blip r:embed="rId4">
            <a:extLst>
              <a:ext uri="{28A0092B-C50C-407E-A947-70E740481C1C}">
                <a14:useLocalDpi xmlns:a14="http://schemas.microsoft.com/office/drawing/2010/main" val="0"/>
              </a:ext>
            </a:extLst>
          </a:blip>
          <a:srcRect l="-1" t="7469" r="60249" b="28648"/>
          <a:stretch/>
        </p:blipFill>
        <p:spPr>
          <a:xfrm>
            <a:off x="7068819" y="1996759"/>
            <a:ext cx="3485789" cy="4352684"/>
          </a:xfrm>
          <a:prstGeom prst="rect">
            <a:avLst/>
          </a:prstGeom>
        </p:spPr>
      </p:pic>
      <p:sp>
        <p:nvSpPr>
          <p:cNvPr id="4" name="TextBox 3"/>
          <p:cNvSpPr txBox="1"/>
          <p:nvPr/>
        </p:nvSpPr>
        <p:spPr>
          <a:xfrm>
            <a:off x="3402110" y="1524001"/>
            <a:ext cx="3087654" cy="461665"/>
          </a:xfrm>
          <a:prstGeom prst="rect">
            <a:avLst/>
          </a:prstGeom>
          <a:noFill/>
        </p:spPr>
        <p:txBody>
          <a:bodyPr wrap="none" rtlCol="0">
            <a:spAutoFit/>
          </a:bodyPr>
          <a:lstStyle/>
          <a:p>
            <a:r>
              <a:rPr lang="en-US" altLang="zh-CN" sz="2400" dirty="0">
                <a:solidFill>
                  <a:srgbClr val="0000FF"/>
                </a:solidFill>
              </a:rPr>
              <a:t>Gender: man -- woman</a:t>
            </a:r>
            <a:endParaRPr lang="en-US" sz="2400" dirty="0">
              <a:solidFill>
                <a:srgbClr val="0000FF"/>
              </a:solidFill>
            </a:endParaRPr>
          </a:p>
        </p:txBody>
      </p:sp>
      <p:sp>
        <p:nvSpPr>
          <p:cNvPr id="8" name="TextBox 7"/>
          <p:cNvSpPr txBox="1"/>
          <p:nvPr/>
        </p:nvSpPr>
        <p:spPr>
          <a:xfrm>
            <a:off x="7394991" y="1535095"/>
            <a:ext cx="3638887" cy="461665"/>
          </a:xfrm>
          <a:prstGeom prst="rect">
            <a:avLst/>
          </a:prstGeom>
          <a:noFill/>
        </p:spPr>
        <p:txBody>
          <a:bodyPr wrap="none" rtlCol="0">
            <a:spAutoFit/>
          </a:bodyPr>
          <a:lstStyle/>
          <a:p>
            <a:r>
              <a:rPr lang="en-US" altLang="zh-CN" sz="2400" dirty="0">
                <a:solidFill>
                  <a:srgbClr val="0000FF"/>
                </a:solidFill>
              </a:rPr>
              <a:t>Syntax: base -- comparative</a:t>
            </a:r>
            <a:endParaRPr lang="en-US" sz="2400" dirty="0">
              <a:solidFill>
                <a:srgbClr val="0000FF"/>
              </a:solidFill>
            </a:endParaRPr>
          </a:p>
        </p:txBody>
      </p:sp>
      <p:sp>
        <p:nvSpPr>
          <p:cNvPr id="10" name="TextBox 9">
            <a:extLst>
              <a:ext uri="{FF2B5EF4-FFF2-40B4-BE49-F238E27FC236}">
                <a16:creationId xmlns:a16="http://schemas.microsoft.com/office/drawing/2014/main" id="{EAEBD098-7477-F600-504E-4861ACF2511E}"/>
              </a:ext>
            </a:extLst>
          </p:cNvPr>
          <p:cNvSpPr txBox="1"/>
          <p:nvPr/>
        </p:nvSpPr>
        <p:spPr>
          <a:xfrm>
            <a:off x="1124262" y="3069411"/>
            <a:ext cx="2127951" cy="954107"/>
          </a:xfrm>
          <a:prstGeom prst="rect">
            <a:avLst/>
          </a:prstGeom>
          <a:noFill/>
        </p:spPr>
        <p:txBody>
          <a:bodyPr wrap="square">
            <a:spAutoFit/>
          </a:bodyPr>
          <a:lstStyle/>
          <a:p>
            <a:r>
              <a:rPr lang="en-US" sz="2800" dirty="0"/>
              <a:t>Word Embeddings!</a:t>
            </a:r>
          </a:p>
        </p:txBody>
      </p:sp>
    </p:spTree>
    <p:extLst>
      <p:ext uri="{BB962C8B-B14F-4D97-AF65-F5344CB8AC3E}">
        <p14:creationId xmlns:p14="http://schemas.microsoft.com/office/powerpoint/2010/main" val="1281756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6B6-4CE9-75D2-7C96-3C5250220E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42A94AD-9B73-F048-33AA-97F4A85EA11F}"/>
              </a:ext>
            </a:extLst>
          </p:cNvPr>
          <p:cNvSpPr>
            <a:spLocks noGrp="1"/>
          </p:cNvSpPr>
          <p:nvPr>
            <p:ph idx="1"/>
          </p:nvPr>
        </p:nvSpPr>
        <p:spPr/>
        <p:txBody>
          <a:bodyPr/>
          <a:lstStyle/>
          <a:p>
            <a:r>
              <a:rPr lang="en-US" dirty="0">
                <a:solidFill>
                  <a:schemeClr val="bg1">
                    <a:lumMod val="65000"/>
                  </a:schemeClr>
                </a:solidFill>
              </a:rPr>
              <a:t>Introduction, intuition, and applications of of language modeling</a:t>
            </a:r>
          </a:p>
          <a:p>
            <a:r>
              <a:rPr lang="en-US" dirty="0">
                <a:solidFill>
                  <a:schemeClr val="bg1">
                    <a:lumMod val="65000"/>
                  </a:schemeClr>
                </a:solidFill>
              </a:rPr>
              <a:t>From </a:t>
            </a:r>
            <a:r>
              <a:rPr lang="en-US" dirty="0" err="1">
                <a:solidFill>
                  <a:schemeClr val="bg1">
                    <a:lumMod val="65000"/>
                  </a:schemeClr>
                </a:solidFill>
              </a:rPr>
              <a:t>ngram</a:t>
            </a:r>
            <a:r>
              <a:rPr lang="en-US" dirty="0">
                <a:solidFill>
                  <a:schemeClr val="bg1">
                    <a:lumMod val="65000"/>
                  </a:schemeClr>
                </a:solidFill>
              </a:rPr>
              <a:t> LMs to feedforward LMs</a:t>
            </a:r>
          </a:p>
          <a:p>
            <a:r>
              <a:rPr lang="en-US" dirty="0"/>
              <a:t>Neural network basics</a:t>
            </a:r>
          </a:p>
          <a:p>
            <a:r>
              <a:rPr lang="en-US" dirty="0"/>
              <a:t>Feedforward language model</a:t>
            </a:r>
          </a:p>
        </p:txBody>
      </p:sp>
    </p:spTree>
    <p:extLst>
      <p:ext uri="{BB962C8B-B14F-4D97-AF65-F5344CB8AC3E}">
        <p14:creationId xmlns:p14="http://schemas.microsoft.com/office/powerpoint/2010/main" val="362039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546818"/>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Neural Networks Recap </a:t>
            </a:r>
          </a:p>
        </p:txBody>
      </p:sp>
      <p:sp>
        <p:nvSpPr>
          <p:cNvPr id="12" name="Slide Number Placeholder 11"/>
          <p:cNvSpPr>
            <a:spLocks noGrp="1"/>
          </p:cNvSpPr>
          <p:nvPr>
            <p:ph type="sldNum" sz="quarter" idx="12"/>
          </p:nvPr>
        </p:nvSpPr>
        <p:spPr/>
        <p:txBody>
          <a:bodyPr/>
          <a:lstStyle/>
          <a:p>
            <a:fld id="{A87AB4FD-5280-400C-A576-39B31E1468B0}" type="slidenum">
              <a:rPr lang="en-US" smtClean="0"/>
              <a:t>26</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Let’s consider a </a:t>
            </a:r>
            <a:r>
              <a:rPr lang="en-US" sz="2800" dirty="0">
                <a:solidFill>
                  <a:srgbClr val="0066FF"/>
                </a:solidFill>
                <a:latin typeface="Times New Roman" panose="02020603050405020304" pitchFamily="18" charset="0"/>
                <a:cs typeface="Times New Roman" panose="02020603050405020304" pitchFamily="18" charset="0"/>
              </a:rPr>
              <a:t>3-layer</a:t>
            </a:r>
            <a:r>
              <a:rPr lang="en-US" sz="2800" dirty="0">
                <a:latin typeface="Times New Roman" panose="02020603050405020304" pitchFamily="18" charset="0"/>
                <a:cs typeface="Times New Roman" panose="02020603050405020304" pitchFamily="18" charset="0"/>
              </a:rPr>
              <a:t> neural network</a:t>
            </a:r>
            <a:endParaRPr lang="en-US" sz="2800" dirty="0">
              <a:solidFill>
                <a:srgbClr val="0066FF"/>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5377" y="1967534"/>
            <a:ext cx="6903298" cy="4671547"/>
          </a:xfrm>
          <a:prstGeom prst="rect">
            <a:avLst/>
          </a:prstGeom>
        </p:spPr>
      </p:pic>
    </p:spTree>
    <p:extLst>
      <p:ext uri="{BB962C8B-B14F-4D97-AF65-F5344CB8AC3E}">
        <p14:creationId xmlns:p14="http://schemas.microsoft.com/office/powerpoint/2010/main" val="708641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2C7B7-5113-CF8F-E647-334C97EA48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3100" y="2901863"/>
            <a:ext cx="4650339" cy="3146941"/>
          </a:xfrm>
          <a:prstGeom prst="rect">
            <a:avLst/>
          </a:prstGeom>
        </p:spPr>
      </p:pic>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How NN Makes Predictions</a:t>
            </a:r>
          </a:p>
        </p:txBody>
      </p:sp>
      <p:sp>
        <p:nvSpPr>
          <p:cNvPr id="12" name="Slide Number Placeholder 11"/>
          <p:cNvSpPr>
            <a:spLocks noGrp="1"/>
          </p:cNvSpPr>
          <p:nvPr>
            <p:ph type="sldNum" sz="quarter" idx="12"/>
          </p:nvPr>
        </p:nvSpPr>
        <p:spPr>
          <a:xfrm>
            <a:off x="8610600" y="6369050"/>
            <a:ext cx="2743200" cy="365125"/>
          </a:xfrm>
        </p:spPr>
        <p:txBody>
          <a:bodyPr/>
          <a:lstStyle/>
          <a:p>
            <a:fld id="{A87AB4FD-5280-400C-A576-39B31E1468B0}" type="slidenum">
              <a:rPr lang="en-US" smtClean="0"/>
              <a:t>27</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forward pass: take input, and produce output</a:t>
            </a:r>
          </a:p>
          <a:p>
            <a:r>
              <a:rPr lang="en-US" sz="2800" dirty="0">
                <a:latin typeface="Times New Roman" panose="02020603050405020304" pitchFamily="18" charset="0"/>
                <a:cs typeface="Times New Roman" panose="02020603050405020304" pitchFamily="18" charset="0"/>
              </a:rPr>
              <a:t>Just a bunch of </a:t>
            </a:r>
            <a:r>
              <a:rPr lang="en-US" sz="2800" dirty="0">
                <a:solidFill>
                  <a:srgbClr val="0066FF"/>
                </a:solidFill>
                <a:latin typeface="Times New Roman" panose="02020603050405020304" pitchFamily="18" charset="0"/>
                <a:cs typeface="Times New Roman" panose="02020603050405020304" pitchFamily="18" charset="0"/>
              </a:rPr>
              <a:t>linear transformation </a:t>
            </a:r>
            <a:r>
              <a:rPr lang="en-US" sz="2800" dirty="0">
                <a:latin typeface="Times New Roman" panose="02020603050405020304" pitchFamily="18" charset="0"/>
                <a:cs typeface="Times New Roman" panose="02020603050405020304" pitchFamily="18" charset="0"/>
              </a:rPr>
              <a:t>and applying the </a:t>
            </a:r>
            <a:r>
              <a:rPr lang="en-US" sz="2800" dirty="0">
                <a:solidFill>
                  <a:srgbClr val="0066FF"/>
                </a:solidFill>
                <a:latin typeface="Times New Roman" panose="02020603050405020304" pitchFamily="18" charset="0"/>
                <a:cs typeface="Times New Roman" panose="02020603050405020304" pitchFamily="18" charset="0"/>
              </a:rPr>
              <a:t>activation functions </a:t>
            </a:r>
            <a:r>
              <a:rPr lang="en-US" sz="2800" dirty="0">
                <a:latin typeface="Times New Roman" panose="02020603050405020304" pitchFamily="18" charset="0"/>
                <a:cs typeface="Times New Roman" panose="02020603050405020304" pitchFamily="18" charset="0"/>
              </a:rPr>
              <a:t>to introduce </a:t>
            </a:r>
            <a:r>
              <a:rPr lang="en-US" sz="2800" i="1" dirty="0">
                <a:solidFill>
                  <a:srgbClr val="0066FF"/>
                </a:solidFill>
                <a:latin typeface="Times New Roman" panose="02020603050405020304" pitchFamily="18" charset="0"/>
                <a:cs typeface="Times New Roman" panose="02020603050405020304" pitchFamily="18" charset="0"/>
              </a:rPr>
              <a:t>non-linearity</a:t>
            </a:r>
          </a:p>
        </p:txBody>
      </p:sp>
      <mc:AlternateContent xmlns:mc="http://schemas.openxmlformats.org/markup-compatibility/2006" xmlns:a14="http://schemas.microsoft.com/office/drawing/2010/main">
        <mc:Choice Requires="a14">
          <p:sp>
            <p:nvSpPr>
              <p:cNvPr id="2" name="TextBox 1"/>
              <p:cNvSpPr txBox="1"/>
              <p:nvPr/>
            </p:nvSpPr>
            <p:spPr>
              <a:xfrm>
                <a:off x="1872803" y="3212757"/>
                <a:ext cx="19638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i="1">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872803" y="3212757"/>
                <a:ext cx="1963871" cy="369332"/>
              </a:xfrm>
              <a:prstGeom prst="rect">
                <a:avLst/>
              </a:prstGeom>
              <a:blipFill>
                <a:blip r:embed="rId4"/>
                <a:stretch>
                  <a:fillRect l="-1935" r="-1290"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72803" y="37180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872803" y="3718033"/>
                <a:ext cx="1496692" cy="369332"/>
              </a:xfrm>
              <a:prstGeom prst="rect">
                <a:avLst/>
              </a:prstGeom>
              <a:blipFill rotWithShape="0">
                <a:blip r:embed="rId5"/>
                <a:stretch>
                  <a:fillRect l="-2033" t="-143333" r="-6911"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72803" y="4223309"/>
                <a:ext cx="21194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72803" y="4223309"/>
                <a:ext cx="2119426" cy="369332"/>
              </a:xfrm>
              <a:prstGeom prst="rect">
                <a:avLst/>
              </a:prstGeom>
              <a:blipFill>
                <a:blip r:embed="rId6"/>
                <a:stretch>
                  <a:fillRect l="-1190" r="-59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872803" y="4754208"/>
                <a:ext cx="316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872803" y="4754208"/>
                <a:ext cx="3160481" cy="369332"/>
              </a:xfrm>
              <a:prstGeom prst="rect">
                <a:avLst/>
              </a:prstGeom>
              <a:blipFill rotWithShape="0">
                <a:blip r:embed="rId7"/>
                <a:stretch>
                  <a:fillRect l="-963" t="-18333" r="-308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26842" y="3115148"/>
                <a:ext cx="828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426842" y="3115148"/>
                <a:ext cx="828432"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178576" y="3146443"/>
                <a:ext cx="839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178576" y="3146443"/>
                <a:ext cx="839076" cy="369332"/>
              </a:xfrm>
              <a:prstGeom prst="rect">
                <a:avLst/>
              </a:prstGeom>
              <a:blipFill rotWithShape="0">
                <a:blip r:embed="rId10"/>
                <a:stretch>
                  <a:fillRect/>
                </a:stretch>
              </a:blipFill>
            </p:spPr>
            <p:txBody>
              <a:bodyPr/>
              <a:lstStyle/>
              <a:p>
                <a:r>
                  <a:rPr lang="en-US">
                    <a:noFill/>
                  </a:rPr>
                  <a:t> </a:t>
                </a:r>
              </a:p>
            </p:txBody>
          </p:sp>
        </mc:Fallback>
      </mc:AlternateContent>
      <p:sp>
        <p:nvSpPr>
          <p:cNvPr id="19" name="Freeform 18"/>
          <p:cNvSpPr/>
          <p:nvPr/>
        </p:nvSpPr>
        <p:spPr>
          <a:xfrm>
            <a:off x="5877352" y="3552363"/>
            <a:ext cx="1549544" cy="522514"/>
          </a:xfrm>
          <a:custGeom>
            <a:avLst/>
            <a:gdLst>
              <a:gd name="connsiteX0" fmla="*/ 914 w 1549544"/>
              <a:gd name="connsiteY0" fmla="*/ 0 h 522514"/>
              <a:gd name="connsiteX1" fmla="*/ 218629 w 1549544"/>
              <a:gd name="connsiteY1" fmla="*/ 313508 h 522514"/>
              <a:gd name="connsiteX2" fmla="*/ 1350743 w 1549544"/>
              <a:gd name="connsiteY2" fmla="*/ 261257 h 522514"/>
              <a:gd name="connsiteX3" fmla="*/ 1542332 w 1549544"/>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549544" h="522514">
                <a:moveTo>
                  <a:pt x="914" y="0"/>
                </a:moveTo>
                <a:cubicBezTo>
                  <a:pt x="-2714" y="134982"/>
                  <a:pt x="-6342" y="269965"/>
                  <a:pt x="218629" y="313508"/>
                </a:cubicBezTo>
                <a:cubicBezTo>
                  <a:pt x="443600" y="357051"/>
                  <a:pt x="1130126" y="226423"/>
                  <a:pt x="1350743" y="261257"/>
                </a:cubicBezTo>
                <a:cubicBezTo>
                  <a:pt x="1571360" y="296091"/>
                  <a:pt x="1556846" y="409302"/>
                  <a:pt x="1542332" y="522514"/>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1" name="Freeform 20"/>
          <p:cNvSpPr/>
          <p:nvPr/>
        </p:nvSpPr>
        <p:spPr>
          <a:xfrm>
            <a:off x="8508255" y="3543654"/>
            <a:ext cx="2253521" cy="557349"/>
          </a:xfrm>
          <a:custGeom>
            <a:avLst/>
            <a:gdLst>
              <a:gd name="connsiteX0" fmla="*/ 2107474 w 2253521"/>
              <a:gd name="connsiteY0" fmla="*/ 0 h 557349"/>
              <a:gd name="connsiteX1" fmla="*/ 2081349 w 2253521"/>
              <a:gd name="connsiteY1" fmla="*/ 182880 h 557349"/>
              <a:gd name="connsiteX2" fmla="*/ 383177 w 2253521"/>
              <a:gd name="connsiteY2" fmla="*/ 209006 h 557349"/>
              <a:gd name="connsiteX3" fmla="*/ 0 w 2253521"/>
              <a:gd name="connsiteY3" fmla="*/ 557349 h 557349"/>
            </a:gdLst>
            <a:ahLst/>
            <a:cxnLst>
              <a:cxn ang="0">
                <a:pos x="connsiteX0" y="connsiteY0"/>
              </a:cxn>
              <a:cxn ang="0">
                <a:pos x="connsiteX1" y="connsiteY1"/>
              </a:cxn>
              <a:cxn ang="0">
                <a:pos x="connsiteX2" y="connsiteY2"/>
              </a:cxn>
              <a:cxn ang="0">
                <a:pos x="connsiteX3" y="connsiteY3"/>
              </a:cxn>
            </a:cxnLst>
            <a:rect l="l" t="t" r="r" b="b"/>
            <a:pathLst>
              <a:path w="2253521" h="557349">
                <a:moveTo>
                  <a:pt x="2107474" y="0"/>
                </a:moveTo>
                <a:cubicBezTo>
                  <a:pt x="2238103" y="74023"/>
                  <a:pt x="2368732" y="148046"/>
                  <a:pt x="2081349" y="182880"/>
                </a:cubicBezTo>
                <a:cubicBezTo>
                  <a:pt x="1793966" y="217714"/>
                  <a:pt x="730068" y="146595"/>
                  <a:pt x="383177" y="209006"/>
                </a:cubicBezTo>
                <a:cubicBezTo>
                  <a:pt x="36285" y="271418"/>
                  <a:pt x="18142" y="414383"/>
                  <a:pt x="0" y="557349"/>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6305901" y="5483183"/>
                <a:ext cx="4397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305901" y="5483183"/>
                <a:ext cx="43973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944567" y="4221311"/>
                <a:ext cx="1013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𝑖𝑛𝑝𝑢𝑡</m:t>
                      </m:r>
                      <m:r>
                        <a:rPr lang="en-US" b="0" i="1" dirty="0" smtClean="0">
                          <a:latin typeface="Cambria Math" panose="02040503050406030204" pitchFamily="18" charset="0"/>
                        </a:rPr>
                        <m:t>, </m:t>
                      </m:r>
                      <m:r>
                        <a:rPr lang="en-US" i="1" dirty="0" smtClean="0">
                          <a:latin typeface="Cambria Math" panose="02040503050406030204" pitchFamily="18" charset="0"/>
                        </a:rPr>
                        <m:t>𝑥</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944567" y="4221311"/>
                <a:ext cx="1013226" cy="369332"/>
              </a:xfrm>
              <a:prstGeom prst="rect">
                <a:avLst/>
              </a:prstGeom>
              <a:blipFill rotWithShape="0">
                <a:blip r:embed="rId12"/>
                <a:stretch>
                  <a:fillRect b="-11475"/>
                </a:stretch>
              </a:blipFill>
            </p:spPr>
            <p:txBody>
              <a:bodyPr/>
              <a:lstStyle/>
              <a:p>
                <a:r>
                  <a:rPr lang="en-US">
                    <a:noFill/>
                  </a:rPr>
                  <a:t> </a:t>
                </a:r>
              </a:p>
            </p:txBody>
          </p:sp>
        </mc:Fallback>
      </mc:AlternateContent>
      <p:sp>
        <p:nvSpPr>
          <p:cNvPr id="26" name="Freeform 25"/>
          <p:cNvSpPr/>
          <p:nvPr/>
        </p:nvSpPr>
        <p:spPr>
          <a:xfrm>
            <a:off x="5922806" y="4131106"/>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Freeform 26"/>
          <p:cNvSpPr/>
          <p:nvPr/>
        </p:nvSpPr>
        <p:spPr>
          <a:xfrm>
            <a:off x="7549539" y="4105801"/>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9" name="Straight Arrow Connector 28"/>
          <p:cNvCxnSpPr/>
          <p:nvPr/>
        </p:nvCxnSpPr>
        <p:spPr>
          <a:xfrm flipV="1">
            <a:off x="6588356" y="4928317"/>
            <a:ext cx="838540" cy="645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Freeform 31"/>
          <p:cNvSpPr/>
          <p:nvPr/>
        </p:nvSpPr>
        <p:spPr>
          <a:xfrm rot="10800000">
            <a:off x="8278903" y="4101003"/>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9318243" y="5534223"/>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318243" y="5534223"/>
                <a:ext cx="461408" cy="369332"/>
              </a:xfrm>
              <a:prstGeom prst="rect">
                <a:avLst/>
              </a:prstGeom>
              <a:blipFill rotWithShape="0">
                <a:blip r:embed="rId13"/>
                <a:stretch>
                  <a:fillRect/>
                </a:stretch>
              </a:blipFill>
            </p:spPr>
            <p:txBody>
              <a:bodyPr/>
              <a:lstStyle/>
              <a:p>
                <a:r>
                  <a:rPr lang="en-US">
                    <a:noFill/>
                  </a:rPr>
                  <a:t> </a:t>
                </a:r>
              </a:p>
            </p:txBody>
          </p:sp>
        </mc:Fallback>
      </mc:AlternateContent>
      <p:cxnSp>
        <p:nvCxnSpPr>
          <p:cNvPr id="34" name="Straight Arrow Connector 33"/>
          <p:cNvCxnSpPr/>
          <p:nvPr/>
        </p:nvCxnSpPr>
        <p:spPr>
          <a:xfrm flipH="1" flipV="1">
            <a:off x="8632134" y="4922011"/>
            <a:ext cx="804195" cy="742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149817" y="6129588"/>
                <a:ext cx="17588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rPr>
                        <m:t>a</m:t>
                      </m:r>
                      <m:r>
                        <m:rPr>
                          <m:sty m:val="p"/>
                        </m:rPr>
                        <a:rPr lang="en-US" b="0" i="0" dirty="0" smtClean="0">
                          <a:latin typeface="Cambria Math" panose="02040503050406030204" pitchFamily="18" charset="0"/>
                        </a:rPr>
                        <m:t>ctivation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units</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7149817" y="6129588"/>
                <a:ext cx="1758815" cy="369332"/>
              </a:xfrm>
              <a:prstGeom prst="rect">
                <a:avLst/>
              </a:prstGeom>
              <a:blipFill rotWithShape="0">
                <a:blip r:embed="rId14"/>
                <a:stretch>
                  <a:fillRect t="-98333" b="-123333"/>
                </a:stretch>
              </a:blipFill>
            </p:spPr>
            <p:txBody>
              <a:bodyPr/>
              <a:lstStyle/>
              <a:p>
                <a:r>
                  <a:rPr lang="en-US">
                    <a:noFill/>
                  </a:rPr>
                  <a:t> </a:t>
                </a:r>
              </a:p>
            </p:txBody>
          </p:sp>
        </mc:Fallback>
      </mc:AlternateContent>
      <p:cxnSp>
        <p:nvCxnSpPr>
          <p:cNvPr id="39" name="Straight Arrow Connector 38"/>
          <p:cNvCxnSpPr>
            <a:stCxn id="38" idx="0"/>
          </p:cNvCxnSpPr>
          <p:nvPr/>
        </p:nvCxnSpPr>
        <p:spPr>
          <a:xfrm flipH="1" flipV="1">
            <a:off x="8026400" y="5852515"/>
            <a:ext cx="2825" cy="27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Freeform 41"/>
          <p:cNvSpPr/>
          <p:nvPr/>
        </p:nvSpPr>
        <p:spPr>
          <a:xfrm rot="10800000">
            <a:off x="9981739" y="4134613"/>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10220649" y="4221311"/>
                <a:ext cx="1157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𝑜𝑢𝑡𝑝𝑢𝑡</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220649" y="4221311"/>
                <a:ext cx="1157689" cy="369332"/>
              </a:xfrm>
              <a:prstGeom prst="rect">
                <a:avLst/>
              </a:prstGeom>
              <a:blipFill rotWithShape="0">
                <a:blip r:embed="rId15"/>
                <a:stretch>
                  <a:fillRect t="-3279" r="-20000" b="-8197"/>
                </a:stretch>
              </a:blipFill>
            </p:spPr>
            <p:txBody>
              <a:bodyPr/>
              <a:lstStyle/>
              <a:p>
                <a:r>
                  <a:rPr lang="en-US">
                    <a:noFill/>
                  </a:rPr>
                  <a:t> </a:t>
                </a:r>
              </a:p>
            </p:txBody>
          </p:sp>
        </mc:Fallback>
      </mc:AlternateContent>
      <p:sp>
        <p:nvSpPr>
          <p:cNvPr id="30" name="Freeform 29">
            <a:extLst>
              <a:ext uri="{FF2B5EF4-FFF2-40B4-BE49-F238E27FC236}">
                <a16:creationId xmlns:a16="http://schemas.microsoft.com/office/drawing/2014/main" id="{E73EB5E5-9D56-904C-A222-54F050483CA0}"/>
              </a:ext>
            </a:extLst>
          </p:cNvPr>
          <p:cNvSpPr/>
          <p:nvPr/>
        </p:nvSpPr>
        <p:spPr>
          <a:xfrm>
            <a:off x="8721848" y="4129248"/>
            <a:ext cx="213916" cy="618310"/>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9085207-F0BF-5444-A6F0-8D3D34A1CCB0}"/>
              </a:ext>
            </a:extLst>
          </p:cNvPr>
          <p:cNvCxnSpPr>
            <a:cxnSpLocks/>
          </p:cNvCxnSpPr>
          <p:nvPr/>
        </p:nvCxnSpPr>
        <p:spPr>
          <a:xfrm flipH="1" flipV="1">
            <a:off x="8905808" y="4749416"/>
            <a:ext cx="1492203" cy="733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4C636F6-50CA-7745-8792-5A221334F89B}"/>
                  </a:ext>
                </a:extLst>
              </p:cNvPr>
              <p:cNvSpPr txBox="1"/>
              <p:nvPr/>
            </p:nvSpPr>
            <p:spPr>
              <a:xfrm>
                <a:off x="10076072" y="5420061"/>
                <a:ext cx="76189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oMath>
                  </m:oMathPara>
                </a14:m>
                <a:endParaRPr lang="en-US" dirty="0"/>
              </a:p>
            </p:txBody>
          </p:sp>
        </mc:Choice>
        <mc:Fallback xmlns="">
          <p:sp>
            <p:nvSpPr>
              <p:cNvPr id="37" name="TextBox 36">
                <a:extLst>
                  <a:ext uri="{FF2B5EF4-FFF2-40B4-BE49-F238E27FC236}">
                    <a16:creationId xmlns:a16="http://schemas.microsoft.com/office/drawing/2014/main" id="{E4C636F6-50CA-7745-8792-5A221334F89B}"/>
                  </a:ext>
                </a:extLst>
              </p:cNvPr>
              <p:cNvSpPr txBox="1">
                <a:spLocks noRot="1" noChangeAspect="1" noMove="1" noResize="1" noEditPoints="1" noAdjustHandles="1" noChangeArrowheads="1" noChangeShapeType="1" noTextEdit="1"/>
              </p:cNvSpPr>
              <p:nvPr/>
            </p:nvSpPr>
            <p:spPr>
              <a:xfrm>
                <a:off x="10076072" y="5420061"/>
                <a:ext cx="761896" cy="369332"/>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015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p:bldP spid="4" grpId="0"/>
      <p:bldP spid="15" grpId="0"/>
      <p:bldP spid="19" grpId="0" animBg="1"/>
      <p:bldP spid="21" grpId="0" animBg="1"/>
      <p:bldP spid="22" grpId="0"/>
      <p:bldP spid="25" grpId="0"/>
      <p:bldP spid="26" grpId="0" animBg="1"/>
      <p:bldP spid="27" grpId="0" animBg="1"/>
      <p:bldP spid="32" grpId="0" animBg="1"/>
      <p:bldP spid="33" grpId="0"/>
      <p:bldP spid="38" grpId="0"/>
      <p:bldP spid="42" grpId="0" animBg="1"/>
      <p:bldP spid="43" grpId="0"/>
      <p:bldP spid="30" grpId="0" animBg="1"/>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Learning the Parameters</a:t>
            </a:r>
          </a:p>
        </p:txBody>
      </p:sp>
      <p:sp>
        <p:nvSpPr>
          <p:cNvPr id="12" name="Slide Number Placeholder 11"/>
          <p:cNvSpPr>
            <a:spLocks noGrp="1"/>
          </p:cNvSpPr>
          <p:nvPr>
            <p:ph type="sldNum" sz="quarter" idx="12"/>
          </p:nvPr>
        </p:nvSpPr>
        <p:spPr/>
        <p:txBody>
          <a:bodyPr/>
          <a:lstStyle/>
          <a:p>
            <a:fld id="{A87AB4FD-5280-400C-A576-39B31E1468B0}" type="slidenum">
              <a:rPr lang="en-US" smtClean="0"/>
              <a:t>28</a:t>
            </a:fld>
            <a:endParaRPr lang="en-US" dirty="0"/>
          </a:p>
        </p:txBody>
      </p:sp>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Find parameters that minimize the loss (or maximizes the likelihood) of the training data L(x, y).</a:t>
            </a:r>
          </a:p>
          <a:p>
            <a:r>
              <a:rPr lang="en-US" sz="2800" dirty="0">
                <a:latin typeface="Times New Roman" panose="02020603050405020304" pitchFamily="18" charset="0"/>
                <a:cs typeface="Times New Roman" panose="02020603050405020304" pitchFamily="18" charset="0"/>
              </a:rPr>
              <a:t>How to minimize the loss function?</a:t>
            </a:r>
          </a:p>
          <a:p>
            <a:pPr lvl="1"/>
            <a:r>
              <a:rPr lang="en-US" sz="2400" dirty="0">
                <a:latin typeface="Times New Roman" panose="02020603050405020304" pitchFamily="18" charset="0"/>
                <a:cs typeface="Times New Roman" panose="02020603050405020304" pitchFamily="18" charset="0"/>
              </a:rPr>
              <a:t>Gradient Descent – </a:t>
            </a:r>
            <a:r>
              <a:rPr lang="en-US" sz="2400" dirty="0">
                <a:solidFill>
                  <a:srgbClr val="0066FF"/>
                </a:solidFill>
                <a:latin typeface="Times New Roman" panose="02020603050405020304" pitchFamily="18" charset="0"/>
                <a:cs typeface="Times New Roman" panose="02020603050405020304" pitchFamily="18" charset="0"/>
              </a:rPr>
              <a:t>batch</a:t>
            </a:r>
            <a:r>
              <a:rPr lang="en-US" sz="2400" dirty="0">
                <a:latin typeface="Times New Roman" panose="02020603050405020304" pitchFamily="18" charset="0"/>
                <a:cs typeface="Times New Roman" panose="02020603050405020304" pitchFamily="18" charset="0"/>
              </a:rPr>
              <a:t> or </a:t>
            </a:r>
            <a:r>
              <a:rPr lang="en-US" sz="2400" dirty="0">
                <a:solidFill>
                  <a:srgbClr val="0066FF"/>
                </a:solidFill>
                <a:latin typeface="Times New Roman" panose="02020603050405020304" pitchFamily="18" charset="0"/>
                <a:cs typeface="Times New Roman" panose="02020603050405020304" pitchFamily="18" charset="0"/>
              </a:rPr>
              <a:t>mini batch </a:t>
            </a:r>
            <a:r>
              <a:rPr lang="en-US" sz="2400" dirty="0">
                <a:latin typeface="Times New Roman" panose="02020603050405020304" pitchFamily="18" charset="0"/>
                <a:cs typeface="Times New Roman" panose="02020603050405020304" pitchFamily="18" charset="0"/>
              </a:rPr>
              <a:t>or </a:t>
            </a:r>
            <a:r>
              <a:rPr lang="en-US" sz="2400" dirty="0">
                <a:solidFill>
                  <a:srgbClr val="0066FF"/>
                </a:solidFill>
                <a:latin typeface="Times New Roman" panose="02020603050405020304" pitchFamily="18" charset="0"/>
                <a:cs typeface="Times New Roman" panose="02020603050405020304" pitchFamily="18" charset="0"/>
              </a:rPr>
              <a:t>stochastic</a:t>
            </a:r>
            <a:r>
              <a:rPr lang="en-US" sz="24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We need </a:t>
            </a:r>
            <a:r>
              <a:rPr lang="en-US" sz="2800" i="1" dirty="0">
                <a:solidFill>
                  <a:srgbClr val="0066FF"/>
                </a:solidFill>
                <a:latin typeface="Times New Roman" panose="02020603050405020304" pitchFamily="18" charset="0"/>
                <a:cs typeface="Times New Roman" panose="02020603050405020304" pitchFamily="18" charset="0"/>
              </a:rPr>
              <a:t>gradients</a:t>
            </a:r>
            <a:r>
              <a:rPr lang="en-US" sz="2800" dirty="0">
                <a:solidFill>
                  <a:schemeClr val="accent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the loss function with respect to the parameters – what are our parameters? </a:t>
            </a:r>
          </a:p>
          <a:p>
            <a:r>
              <a:rPr lang="en-US" sz="2800" dirty="0">
                <a:latin typeface="Times New Roman" panose="02020603050405020304" pitchFamily="18" charset="0"/>
                <a:cs typeface="Times New Roman" panose="02020603050405020304" pitchFamily="18" charset="0"/>
              </a:rPr>
              <a:t>How to compute the gradients of the parameters?</a:t>
            </a:r>
          </a:p>
          <a:p>
            <a:pPr lvl="1"/>
            <a:r>
              <a:rPr lang="en-US" sz="2400" dirty="0">
                <a:solidFill>
                  <a:srgbClr val="0066FF"/>
                </a:solidFill>
                <a:latin typeface="Times New Roman" panose="02020603050405020304" pitchFamily="18" charset="0"/>
                <a:cs typeface="Times New Roman" panose="02020603050405020304" pitchFamily="18" charset="0"/>
              </a:rPr>
              <a:t>Backpropagation algorithm</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93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Calculus</a:t>
            </a:r>
          </a:p>
        </p:txBody>
      </p:sp>
      <p:sp>
        <p:nvSpPr>
          <p:cNvPr id="5" name="Slide Number Placeholder 4"/>
          <p:cNvSpPr>
            <a:spLocks noGrp="1"/>
          </p:cNvSpPr>
          <p:nvPr>
            <p:ph type="sldNum" sz="quarter" idx="12"/>
          </p:nvPr>
        </p:nvSpPr>
        <p:spPr/>
        <p:txBody>
          <a:bodyPr/>
          <a:lstStyle/>
          <a:p>
            <a:fld id="{5E6A3C3A-A029-4573-BC04-5DA27903A743}" type="slidenum">
              <a:rPr lang="en-US" smtClean="0"/>
              <a:t>29</a:t>
            </a:fld>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a:bodyPr>
              <a:lstStyle/>
              <a:p>
                <a:r>
                  <a:rPr lang="en-US" dirty="0">
                    <a:latin typeface="Cambria Math" charset="0"/>
                  </a:rPr>
                  <a:t>Vector:   </a:t>
                </a:r>
                <a14:m>
                  <m:oMath xmlns:m="http://schemas.openxmlformats.org/officeDocument/2006/math">
                    <m:sSup>
                      <m:sSupPr>
                        <m:ctrlPr>
                          <a:rPr lang="en-US" sz="2600" i="1">
                            <a:latin typeface="Cambria Math" panose="02040503050406030204" pitchFamily="18" charset="0"/>
                          </a:rPr>
                        </m:ctrlPr>
                      </m:sSupPr>
                      <m:e>
                        <m:r>
                          <a:rPr lang="en-US" sz="2600" b="1" i="1">
                            <a:latin typeface="Cambria Math" charset="0"/>
                          </a:rPr>
                          <m:t>𝒙</m:t>
                        </m:r>
                      </m:e>
                      <m:sup>
                        <m:r>
                          <a:rPr lang="en-US" sz="2600" i="1">
                            <a:latin typeface="Cambria Math" charset="0"/>
                          </a:rPr>
                          <m:t>𝑇</m:t>
                        </m:r>
                      </m:sup>
                    </m:sSup>
                    <m:r>
                      <a:rPr lang="en-US" sz="2600" i="1">
                        <a:latin typeface="Cambria Math" charset="0"/>
                      </a:rPr>
                      <m:t>=</m:t>
                    </m:r>
                    <m:d>
                      <m:dPr>
                        <m:begChr m:val="["/>
                        <m:endChr m:val="]"/>
                        <m:ctrlPr>
                          <a:rPr lang="uk-UA" sz="2600" i="1">
                            <a:latin typeface="Cambria Math" panose="02040503050406030204" pitchFamily="18" charset="0"/>
                          </a:rPr>
                        </m:ctrlPr>
                      </m:dPr>
                      <m:e>
                        <m:m>
                          <m:mPr>
                            <m:mcs>
                              <m:mc>
                                <m:mcPr>
                                  <m:count m:val="3"/>
                                  <m:mcJc m:val="center"/>
                                </m:mcPr>
                              </m:mc>
                            </m:mcs>
                            <m:ctrlPr>
                              <a:rPr lang="uk-UA" sz="2600" i="1">
                                <a:latin typeface="Cambria Math" panose="02040503050406030204" pitchFamily="18" charset="0"/>
                              </a:rPr>
                            </m:ctrlPr>
                          </m:mPr>
                          <m:mr>
                            <m:e>
                              <m:sSub>
                                <m:sSubPr>
                                  <m:ctrlPr>
                                    <a:rPr lang="en-US" sz="2600" i="1">
                                      <a:latin typeface="Cambria Math" panose="02040503050406030204" pitchFamily="18" charset="0"/>
                                    </a:rPr>
                                  </m:ctrlPr>
                                </m:sSubPr>
                                <m:e>
                                  <m:r>
                                    <m:rPr>
                                      <m:brk m:alnAt="7"/>
                                    </m:rPr>
                                    <a:rPr lang="en-US" sz="2600" i="1">
                                      <a:latin typeface="Cambria Math" charset="0"/>
                                    </a:rPr>
                                    <m:t>𝑥</m:t>
                                  </m:r>
                                </m:e>
                                <m:sub>
                                  <m:r>
                                    <m:rPr>
                                      <m:brk m:alnAt="7"/>
                                    </m:rPr>
                                    <a:rPr lang="en-US" sz="2600" i="1">
                                      <a:latin typeface="Cambria Math" charset="0"/>
                                    </a:rPr>
                                    <m:t>1</m:t>
                                  </m:r>
                                </m:sub>
                              </m:sSub>
                            </m:e>
                            <m:e>
                              <m:sSub>
                                <m:sSubPr>
                                  <m:ctrlPr>
                                    <a:rPr lang="en-US" sz="2600" i="1">
                                      <a:latin typeface="Cambria Math" panose="02040503050406030204" pitchFamily="18" charset="0"/>
                                    </a:rPr>
                                  </m:ctrlPr>
                                </m:sSubPr>
                                <m:e>
                                  <m:r>
                                    <a:rPr lang="en-US" sz="2600" i="1">
                                      <a:latin typeface="Cambria Math" charset="0"/>
                                    </a:rPr>
                                    <m:t>𝑥</m:t>
                                  </m:r>
                                </m:e>
                                <m:sub>
                                  <m:r>
                                    <a:rPr lang="en-US" sz="2600" i="1">
                                      <a:latin typeface="Cambria Math" charset="0"/>
                                    </a:rPr>
                                    <m:t>2</m:t>
                                  </m:r>
                                </m:sub>
                              </m:sSub>
                            </m:e>
                            <m:e>
                              <m:sSub>
                                <m:sSubPr>
                                  <m:ctrlPr>
                                    <a:rPr lang="en-US" sz="2600" i="1">
                                      <a:latin typeface="Cambria Math" panose="02040503050406030204" pitchFamily="18" charset="0"/>
                                    </a:rPr>
                                  </m:ctrlPr>
                                </m:sSubPr>
                                <m:e>
                                  <m:r>
                                    <a:rPr lang="en-US" sz="2600" i="1">
                                      <a:latin typeface="Cambria Math" charset="0"/>
                                    </a:rPr>
                                    <m:t>𝑥</m:t>
                                  </m:r>
                                </m:e>
                                <m:sub>
                                  <m:r>
                                    <a:rPr lang="en-US" sz="2600" i="1">
                                      <a:latin typeface="Cambria Math" charset="0"/>
                                    </a:rPr>
                                    <m:t>3</m:t>
                                  </m:r>
                                </m:sub>
                              </m:sSub>
                            </m:e>
                          </m:mr>
                        </m:m>
                      </m:e>
                    </m:d>
                    <m:r>
                      <a:rPr lang="en-US" sz="2600">
                        <a:latin typeface="Cambria Math" charset="0"/>
                      </a:rPr>
                      <m:t>,</m:t>
                    </m:r>
                  </m:oMath>
                </a14:m>
                <a:endParaRPr lang="en-US" sz="2600" dirty="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sz="2600">
                          <a:latin typeface="Cambria Math" charset="0"/>
                        </a:rPr>
                        <m:t>𝛻</m:t>
                      </m:r>
                      <m:r>
                        <a:rPr lang="en-US" sz="2600" i="1">
                          <a:latin typeface="Cambria Math" charset="0"/>
                        </a:rPr>
                        <m:t>𝜙</m:t>
                      </m:r>
                      <m:d>
                        <m:dPr>
                          <m:ctrlPr>
                            <a:rPr lang="en-US" sz="2600" i="1">
                              <a:latin typeface="Cambria Math" panose="02040503050406030204" pitchFamily="18" charset="0"/>
                            </a:rPr>
                          </m:ctrlPr>
                        </m:dPr>
                        <m:e>
                          <m:r>
                            <a:rPr lang="en-US" sz="2600" b="1" i="1">
                              <a:latin typeface="Cambria Math" charset="0"/>
                            </a:rPr>
                            <m:t>𝒙</m:t>
                          </m:r>
                        </m:e>
                      </m:d>
                      <m:r>
                        <a:rPr lang="en-US" sz="2600" i="1">
                          <a:latin typeface="Cambria Math" charset="0"/>
                        </a:rPr>
                        <m:t>=</m:t>
                      </m:r>
                      <m:d>
                        <m:dPr>
                          <m:begChr m:val="["/>
                          <m:endChr m:val="]"/>
                          <m:ctrlPr>
                            <a:rPr lang="uk-UA" sz="2600" i="1">
                              <a:latin typeface="Cambria Math" panose="02040503050406030204" pitchFamily="18" charset="0"/>
                            </a:rPr>
                          </m:ctrlPr>
                        </m:dPr>
                        <m:e>
                          <m:m>
                            <m:mPr>
                              <m:mcs>
                                <m:mc>
                                  <m:mcPr>
                                    <m:count m:val="1"/>
                                    <m:mcJc m:val="center"/>
                                  </m:mcPr>
                                </m:mc>
                              </m:mcs>
                              <m:ctrlPr>
                                <a:rPr lang="cs-CZ" sz="2600" i="1">
                                  <a:latin typeface="Cambria Math" panose="02040503050406030204" pitchFamily="18" charset="0"/>
                                </a:rPr>
                              </m:ctrlPr>
                            </m:mPr>
                            <m:mr>
                              <m:e>
                                <m:f>
                                  <m:fPr>
                                    <m:ctrlPr>
                                      <a:rPr lang="en-US" sz="2600" i="1">
                                        <a:latin typeface="Cambria Math" panose="02040503050406030204" pitchFamily="18" charset="0"/>
                                      </a:rPr>
                                    </m:ctrlPr>
                                  </m:fPr>
                                  <m:num>
                                    <m:r>
                                      <a:rPr lang="en-US" sz="2600" i="1">
                                        <a:latin typeface="Cambria Math" charset="0"/>
                                      </a:rPr>
                                      <m:t>𝜕𝜙</m:t>
                                    </m:r>
                                    <m:r>
                                      <a:rPr lang="en-US" sz="2600" i="1">
                                        <a:latin typeface="Cambria Math" charset="0"/>
                                      </a:rPr>
                                      <m:t>(</m:t>
                                    </m:r>
                                    <m:r>
                                      <a:rPr lang="en-US" sz="2600" b="1" i="1">
                                        <a:latin typeface="Cambria Math" charset="0"/>
                                      </a:rPr>
                                      <m:t>𝒙</m:t>
                                    </m:r>
                                    <m:r>
                                      <a:rPr lang="en-US" sz="2600" i="1">
                                        <a:latin typeface="Cambria Math" charset="0"/>
                                      </a:rPr>
                                      <m:t>)</m:t>
                                    </m:r>
                                  </m:num>
                                  <m:den>
                                    <m:r>
                                      <a:rPr lang="en-US" sz="2600" i="1">
                                        <a:latin typeface="Cambria Math" charset="0"/>
                                      </a:rPr>
                                      <m:t>𝜕</m:t>
                                    </m:r>
                                    <m:sSub>
                                      <m:sSubPr>
                                        <m:ctrlPr>
                                          <a:rPr lang="en-US" sz="2600" i="1">
                                            <a:latin typeface="Cambria Math" panose="02040503050406030204" pitchFamily="18" charset="0"/>
                                          </a:rPr>
                                        </m:ctrlPr>
                                      </m:sSubPr>
                                      <m:e>
                                        <m:r>
                                          <a:rPr lang="en-US" sz="2600" i="1">
                                            <a:latin typeface="Cambria Math" charset="0"/>
                                          </a:rPr>
                                          <m:t>𝑥</m:t>
                                        </m:r>
                                      </m:e>
                                      <m:sub>
                                        <m:r>
                                          <a:rPr lang="en-US" sz="2600" i="1">
                                            <a:latin typeface="Cambria Math" charset="0"/>
                                          </a:rPr>
                                          <m:t>1</m:t>
                                        </m:r>
                                      </m:sub>
                                    </m:sSub>
                                  </m:den>
                                </m:f>
                              </m:e>
                            </m:mr>
                            <m:mr>
                              <m:e>
                                <m:f>
                                  <m:fPr>
                                    <m:ctrlPr>
                                      <a:rPr lang="en-US" sz="2600" i="1">
                                        <a:latin typeface="Cambria Math" panose="02040503050406030204" pitchFamily="18" charset="0"/>
                                      </a:rPr>
                                    </m:ctrlPr>
                                  </m:fPr>
                                  <m:num>
                                    <m:r>
                                      <a:rPr lang="en-US" sz="2600" i="1">
                                        <a:latin typeface="Cambria Math" charset="0"/>
                                      </a:rPr>
                                      <m:t>𝜕𝜙</m:t>
                                    </m:r>
                                    <m:r>
                                      <a:rPr lang="en-US" sz="2600" i="1">
                                        <a:latin typeface="Cambria Math" charset="0"/>
                                      </a:rPr>
                                      <m:t>(</m:t>
                                    </m:r>
                                    <m:r>
                                      <a:rPr lang="en-US" sz="2600" b="1" i="1">
                                        <a:latin typeface="Cambria Math" charset="0"/>
                                      </a:rPr>
                                      <m:t>𝒙</m:t>
                                    </m:r>
                                    <m:r>
                                      <a:rPr lang="en-US" sz="2600" i="1">
                                        <a:latin typeface="Cambria Math" charset="0"/>
                                      </a:rPr>
                                      <m:t>)</m:t>
                                    </m:r>
                                  </m:num>
                                  <m:den>
                                    <m:r>
                                      <a:rPr lang="en-US" sz="2600" i="1">
                                        <a:latin typeface="Cambria Math" charset="0"/>
                                      </a:rPr>
                                      <m:t>𝜕</m:t>
                                    </m:r>
                                    <m:sSub>
                                      <m:sSubPr>
                                        <m:ctrlPr>
                                          <a:rPr lang="en-US" sz="2600" i="1">
                                            <a:latin typeface="Cambria Math" panose="02040503050406030204" pitchFamily="18" charset="0"/>
                                          </a:rPr>
                                        </m:ctrlPr>
                                      </m:sSubPr>
                                      <m:e>
                                        <m:r>
                                          <a:rPr lang="en-US" sz="2600" i="1">
                                            <a:latin typeface="Cambria Math" charset="0"/>
                                          </a:rPr>
                                          <m:t>𝑥</m:t>
                                        </m:r>
                                      </m:e>
                                      <m:sub>
                                        <m:r>
                                          <a:rPr lang="en-US" sz="2600" i="1">
                                            <a:latin typeface="Cambria Math" charset="0"/>
                                          </a:rPr>
                                          <m:t>2</m:t>
                                        </m:r>
                                      </m:sub>
                                    </m:sSub>
                                  </m:den>
                                </m:f>
                              </m:e>
                            </m:mr>
                            <m:mr>
                              <m:e>
                                <m:f>
                                  <m:fPr>
                                    <m:ctrlPr>
                                      <a:rPr lang="en-US" sz="2600" i="1">
                                        <a:latin typeface="Cambria Math" panose="02040503050406030204" pitchFamily="18" charset="0"/>
                                      </a:rPr>
                                    </m:ctrlPr>
                                  </m:fPr>
                                  <m:num>
                                    <m:r>
                                      <a:rPr lang="en-US" sz="2600" i="1">
                                        <a:latin typeface="Cambria Math" charset="0"/>
                                      </a:rPr>
                                      <m:t>𝜕𝜙</m:t>
                                    </m:r>
                                    <m:r>
                                      <a:rPr lang="en-US" sz="2600" i="1">
                                        <a:latin typeface="Cambria Math" charset="0"/>
                                      </a:rPr>
                                      <m:t>(</m:t>
                                    </m:r>
                                    <m:r>
                                      <a:rPr lang="en-US" sz="2600" b="1" i="1">
                                        <a:latin typeface="Cambria Math" charset="0"/>
                                      </a:rPr>
                                      <m:t>𝒙</m:t>
                                    </m:r>
                                    <m:r>
                                      <a:rPr lang="en-US" sz="2600" i="1">
                                        <a:latin typeface="Cambria Math" charset="0"/>
                                      </a:rPr>
                                      <m:t>)</m:t>
                                    </m:r>
                                  </m:num>
                                  <m:den>
                                    <m:r>
                                      <a:rPr lang="en-US" sz="2600" i="1">
                                        <a:latin typeface="Cambria Math" charset="0"/>
                                      </a:rPr>
                                      <m:t>𝜕</m:t>
                                    </m:r>
                                    <m:sSub>
                                      <m:sSubPr>
                                        <m:ctrlPr>
                                          <a:rPr lang="en-US" sz="2600" i="1">
                                            <a:latin typeface="Cambria Math" panose="02040503050406030204" pitchFamily="18" charset="0"/>
                                          </a:rPr>
                                        </m:ctrlPr>
                                      </m:sSubPr>
                                      <m:e>
                                        <m:r>
                                          <a:rPr lang="en-US" sz="2600" i="1">
                                            <a:latin typeface="Cambria Math" charset="0"/>
                                          </a:rPr>
                                          <m:t>𝑥</m:t>
                                        </m:r>
                                      </m:e>
                                      <m:sub>
                                        <m:r>
                                          <a:rPr lang="en-US" sz="2600" i="1">
                                            <a:latin typeface="Cambria Math" charset="0"/>
                                          </a:rPr>
                                          <m:t>3</m:t>
                                        </m:r>
                                      </m:sub>
                                    </m:sSub>
                                  </m:den>
                                </m:f>
                              </m:e>
                            </m:mr>
                          </m:m>
                        </m:e>
                      </m:d>
                    </m:oMath>
                  </m:oMathPara>
                </a14:m>
                <a:endParaRPr lang="en-US" sz="2600" i="1" dirty="0">
                  <a:latin typeface="Cambria Math" charset="0"/>
                </a:endParaRPr>
              </a:p>
              <a:p>
                <a14:m>
                  <m:oMath xmlns:m="http://schemas.openxmlformats.org/officeDocument/2006/math">
                    <m:r>
                      <a:rPr lang="en-US" sz="2400" i="1">
                        <a:latin typeface="Cambria Math" charset="0"/>
                      </a:rPr>
                      <m:t>𝜙</m:t>
                    </m:r>
                    <m:d>
                      <m:dPr>
                        <m:ctrlPr>
                          <a:rPr lang="en-US" sz="2400" i="1">
                            <a:latin typeface="Cambria Math" panose="02040503050406030204" pitchFamily="18" charset="0"/>
                          </a:rPr>
                        </m:ctrlPr>
                      </m:dPr>
                      <m:e>
                        <m:r>
                          <a:rPr lang="en-US" sz="2400" b="1" i="1">
                            <a:latin typeface="Cambria Math" charset="0"/>
                          </a:rPr>
                          <m:t>𝒙</m:t>
                        </m:r>
                      </m:e>
                    </m:d>
                    <m:r>
                      <a:rPr lang="en-US" sz="2400" i="1">
                        <a:latin typeface="Cambria Math" charset="0"/>
                      </a:rPr>
                      <m:t>=</m:t>
                    </m:r>
                    <m:r>
                      <a:rPr lang="en-US" sz="2400" b="1" i="1">
                        <a:latin typeface="Cambria Math" charset="0"/>
                      </a:rPr>
                      <m:t>𝒂</m:t>
                    </m:r>
                    <m:r>
                      <a:rPr lang="en-US" sz="2400" i="1">
                        <a:latin typeface="Cambria Math" charset="0"/>
                      </a:rPr>
                      <m:t>⋅</m:t>
                    </m:r>
                    <m:r>
                      <a:rPr lang="en-US" sz="2400" b="1" i="1">
                        <a:latin typeface="Cambria Math" charset="0"/>
                      </a:rPr>
                      <m:t>𝒙</m:t>
                    </m:r>
                    <m:r>
                      <a:rPr lang="en-US" sz="2400" i="1">
                        <a:latin typeface="Cambria Math" charset="0"/>
                      </a:rPr>
                      <m:t> </m:t>
                    </m:r>
                  </m:oMath>
                </a14:m>
                <a:r>
                  <a:rPr lang="en-US" dirty="0"/>
                  <a:t> (or represented as </a:t>
                </a:r>
                <a14:m>
                  <m:oMath xmlns:m="http://schemas.openxmlformats.org/officeDocument/2006/math">
                    <m:sSup>
                      <m:sSupPr>
                        <m:ctrlPr>
                          <a:rPr lang="en-US" b="0" i="1" smtClean="0">
                            <a:latin typeface="Cambria Math" panose="02040503050406030204" pitchFamily="18" charset="0"/>
                          </a:rPr>
                        </m:ctrlPr>
                      </m:sSupPr>
                      <m:e>
                        <m:r>
                          <a:rPr lang="en-US" b="1" i="1">
                            <a:latin typeface="Cambria Math" charset="0"/>
                          </a:rPr>
                          <m:t>𝒂</m:t>
                        </m:r>
                      </m:e>
                      <m:sup>
                        <m:r>
                          <a:rPr lang="en-US" b="0" i="1" smtClean="0">
                            <a:latin typeface="Cambria Math" charset="0"/>
                          </a:rPr>
                          <m:t>𝑇</m:t>
                        </m:r>
                      </m:sup>
                    </m:sSup>
                    <m:r>
                      <a:rPr lang="en-US" b="1" i="1">
                        <a:latin typeface="Cambria Math" charset="0"/>
                      </a:rPr>
                      <m:t>𝒙</m:t>
                    </m:r>
                  </m:oMath>
                </a14:m>
                <a:r>
                  <a:rPr lang="en-US" dirty="0"/>
                  <a:t>)</a:t>
                </a:r>
                <a:br>
                  <a:rPr lang="en-US" dirty="0"/>
                </a:br>
                <a14:m>
                  <m:oMath xmlns:m="http://schemas.openxmlformats.org/officeDocument/2006/math">
                    <m:r>
                      <a:rPr lang="en-US" b="0" i="0" smtClean="0">
                        <a:latin typeface="Cambria Math" charset="0"/>
                      </a:rPr>
                      <m:t>𝛻</m:t>
                    </m:r>
                    <m:r>
                      <a:rPr lang="en-US" b="0" i="1" smtClean="0">
                        <a:latin typeface="Cambria Math" charset="0"/>
                      </a:rPr>
                      <m:t>𝜙</m:t>
                    </m:r>
                    <m:d>
                      <m:dPr>
                        <m:ctrlPr>
                          <a:rPr lang="en-US" b="0" i="1" smtClean="0">
                            <a:latin typeface="Cambria Math" panose="02040503050406030204" pitchFamily="18" charset="0"/>
                          </a:rPr>
                        </m:ctrlPr>
                      </m:dPr>
                      <m:e>
                        <m:r>
                          <a:rPr lang="en-US" b="1" i="1" smtClean="0">
                            <a:latin typeface="Cambria Math" charset="0"/>
                          </a:rPr>
                          <m:t>𝒙</m:t>
                        </m:r>
                      </m:e>
                    </m:d>
                    <m:r>
                      <a:rPr lang="en-US" b="0" i="1" smtClean="0">
                        <a:latin typeface="Cambria Math" charset="0"/>
                      </a:rPr>
                      <m:t>=</m:t>
                    </m:r>
                    <m:r>
                      <a:rPr lang="en-US" b="1" i="1" smtClean="0">
                        <a:latin typeface="Cambria Math" charset="0"/>
                      </a:rPr>
                      <m:t>𝒂</m:t>
                    </m:r>
                  </m:oMath>
                </a14:m>
                <a:endParaRPr lang="en-US" b="1"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816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2" y="136525"/>
            <a:ext cx="10515600" cy="714567"/>
          </a:xfrm>
        </p:spPr>
        <p:txBody>
          <a:bodyPr/>
          <a:lstStyle/>
          <a:p>
            <a:r>
              <a:rPr lang="en-US" dirty="0"/>
              <a:t>Quick recap of W2V skip-gram</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pic>
        <p:nvPicPr>
          <p:cNvPr id="7" name="Content Placeholder 6">
            <a:extLst>
              <a:ext uri="{FF2B5EF4-FFF2-40B4-BE49-F238E27FC236}">
                <a16:creationId xmlns:a16="http://schemas.microsoft.com/office/drawing/2014/main" id="{2539E64B-38D6-7147-A64D-24DE8D0B3412}"/>
              </a:ext>
            </a:extLst>
          </p:cNvPr>
          <p:cNvPicPr>
            <a:picLocks noGrp="1" noChangeAspect="1"/>
          </p:cNvPicPr>
          <p:nvPr>
            <p:ph idx="1"/>
          </p:nvPr>
        </p:nvPicPr>
        <p:blipFill>
          <a:blip r:embed="rId3"/>
          <a:stretch>
            <a:fillRect/>
          </a:stretch>
        </p:blipFill>
        <p:spPr>
          <a:xfrm>
            <a:off x="1316182" y="1445154"/>
            <a:ext cx="8848179" cy="4731809"/>
          </a:xfrm>
          <a:prstGeom prst="rect">
            <a:avLst/>
          </a:prstGeom>
        </p:spPr>
      </p:pic>
      <p:sp>
        <p:nvSpPr>
          <p:cNvPr id="6" name="TextBox 5">
            <a:extLst>
              <a:ext uri="{FF2B5EF4-FFF2-40B4-BE49-F238E27FC236}">
                <a16:creationId xmlns:a16="http://schemas.microsoft.com/office/drawing/2014/main" id="{9C90F254-A991-6047-A0D5-A07CF96EE543}"/>
              </a:ext>
            </a:extLst>
          </p:cNvPr>
          <p:cNvSpPr txBox="1"/>
          <p:nvPr/>
        </p:nvSpPr>
        <p:spPr>
          <a:xfrm>
            <a:off x="1316182" y="6323598"/>
            <a:ext cx="9326161" cy="338554"/>
          </a:xfrm>
          <a:prstGeom prst="rect">
            <a:avLst/>
          </a:prstGeom>
          <a:noFill/>
        </p:spPr>
        <p:txBody>
          <a:bodyPr wrap="square">
            <a:spAutoFit/>
          </a:bodyPr>
          <a:lstStyle/>
          <a:p>
            <a:r>
              <a:rPr lang="en-US" sz="1600" dirty="0"/>
              <a:t>Figure credit: https://aegis4048.github.io/</a:t>
            </a:r>
            <a:r>
              <a:rPr lang="en-US" sz="1600" dirty="0" err="1"/>
              <a:t>demystifying_neural_network_in_skip_gram_language_modeling</a:t>
            </a:r>
            <a:endParaRPr lang="en-US" sz="1600" dirty="0"/>
          </a:p>
        </p:txBody>
      </p:sp>
      <p:sp>
        <p:nvSpPr>
          <p:cNvPr id="14" name="Rectangle 13">
            <a:extLst>
              <a:ext uri="{FF2B5EF4-FFF2-40B4-BE49-F238E27FC236}">
                <a16:creationId xmlns:a16="http://schemas.microsoft.com/office/drawing/2014/main" id="{02133B1B-A3FD-704D-AF4D-C630DB70F908}"/>
              </a:ext>
            </a:extLst>
          </p:cNvPr>
          <p:cNvSpPr/>
          <p:nvPr/>
        </p:nvSpPr>
        <p:spPr>
          <a:xfrm>
            <a:off x="2654300" y="2342885"/>
            <a:ext cx="1562100" cy="2445016"/>
          </a:xfrm>
          <a:prstGeom prst="rect">
            <a:avLst/>
          </a:prstGeom>
          <a:solidFill>
            <a:schemeClr val="accent1">
              <a:alpha val="1373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85D9E7F-39DC-FE50-45EF-46D4171888E1}"/>
              </a:ext>
            </a:extLst>
          </p:cNvPr>
          <p:cNvSpPr txBox="1"/>
          <p:nvPr/>
        </p:nvSpPr>
        <p:spPr>
          <a:xfrm>
            <a:off x="2643809" y="1746364"/>
            <a:ext cx="1509091" cy="584775"/>
          </a:xfrm>
          <a:prstGeom prst="rect">
            <a:avLst/>
          </a:prstGeom>
          <a:noFill/>
        </p:spPr>
        <p:txBody>
          <a:bodyPr wrap="square" rtlCol="0">
            <a:spAutoFit/>
          </a:bodyPr>
          <a:lstStyle/>
          <a:p>
            <a:pPr algn="ctr"/>
            <a:r>
              <a:rPr lang="en-US" sz="1600" b="1" dirty="0"/>
              <a:t>Model parameters</a:t>
            </a:r>
          </a:p>
        </p:txBody>
      </p:sp>
      <p:sp>
        <p:nvSpPr>
          <p:cNvPr id="15" name="Rectangle 14">
            <a:extLst>
              <a:ext uri="{FF2B5EF4-FFF2-40B4-BE49-F238E27FC236}">
                <a16:creationId xmlns:a16="http://schemas.microsoft.com/office/drawing/2014/main" id="{9E818DB9-AB67-4A4C-9C05-9EF707F279BA}"/>
              </a:ext>
            </a:extLst>
          </p:cNvPr>
          <p:cNvSpPr/>
          <p:nvPr/>
        </p:nvSpPr>
        <p:spPr>
          <a:xfrm>
            <a:off x="4902199" y="2342885"/>
            <a:ext cx="2163619" cy="2445016"/>
          </a:xfrm>
          <a:prstGeom prst="rect">
            <a:avLst/>
          </a:prstGeom>
          <a:solidFill>
            <a:schemeClr val="accent1">
              <a:alpha val="1373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CDA4714-1226-5758-9E95-DAD0218694E2}"/>
              </a:ext>
            </a:extLst>
          </p:cNvPr>
          <p:cNvSpPr txBox="1"/>
          <p:nvPr/>
        </p:nvSpPr>
        <p:spPr>
          <a:xfrm>
            <a:off x="4923185" y="1746364"/>
            <a:ext cx="1509091" cy="584775"/>
          </a:xfrm>
          <a:prstGeom prst="rect">
            <a:avLst/>
          </a:prstGeom>
          <a:noFill/>
        </p:spPr>
        <p:txBody>
          <a:bodyPr wrap="square" rtlCol="0">
            <a:spAutoFit/>
          </a:bodyPr>
          <a:lstStyle/>
          <a:p>
            <a:pPr algn="ctr"/>
            <a:r>
              <a:rPr lang="en-US" sz="1600" b="1" dirty="0"/>
              <a:t>Model parameters</a:t>
            </a:r>
          </a:p>
        </p:txBody>
      </p:sp>
      <p:sp>
        <p:nvSpPr>
          <p:cNvPr id="13" name="Rectangle 12">
            <a:extLst>
              <a:ext uri="{FF2B5EF4-FFF2-40B4-BE49-F238E27FC236}">
                <a16:creationId xmlns:a16="http://schemas.microsoft.com/office/drawing/2014/main" id="{2DC91A4B-C654-A147-94D2-24DDC982CD0D}"/>
              </a:ext>
            </a:extLst>
          </p:cNvPr>
          <p:cNvSpPr/>
          <p:nvPr/>
        </p:nvSpPr>
        <p:spPr>
          <a:xfrm>
            <a:off x="7836103" y="1445155"/>
            <a:ext cx="2302858" cy="4731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1266496-A668-53C4-A5AA-A682070F5903}"/>
              </a:ext>
            </a:extLst>
          </p:cNvPr>
          <p:cNvPicPr>
            <a:picLocks noChangeAspect="1"/>
          </p:cNvPicPr>
          <p:nvPr/>
        </p:nvPicPr>
        <p:blipFill>
          <a:blip r:embed="rId4"/>
          <a:stretch>
            <a:fillRect/>
          </a:stretch>
        </p:blipFill>
        <p:spPr>
          <a:xfrm>
            <a:off x="8059371" y="2493702"/>
            <a:ext cx="3881618" cy="827722"/>
          </a:xfrm>
          <a:prstGeom prst="rect">
            <a:avLst/>
          </a:prstGeom>
        </p:spPr>
      </p:pic>
      <p:sp>
        <p:nvSpPr>
          <p:cNvPr id="16" name="TextBox 15">
            <a:extLst>
              <a:ext uri="{FF2B5EF4-FFF2-40B4-BE49-F238E27FC236}">
                <a16:creationId xmlns:a16="http://schemas.microsoft.com/office/drawing/2014/main" id="{0768A829-090C-C38C-B896-316D6ACE9E71}"/>
              </a:ext>
            </a:extLst>
          </p:cNvPr>
          <p:cNvSpPr txBox="1"/>
          <p:nvPr/>
        </p:nvSpPr>
        <p:spPr>
          <a:xfrm>
            <a:off x="8650941" y="2539884"/>
            <a:ext cx="245298" cy="461665"/>
          </a:xfrm>
          <a:prstGeom prst="rect">
            <a:avLst/>
          </a:prstGeom>
          <a:noFill/>
        </p:spPr>
        <p:txBody>
          <a:bodyPr wrap="square" rtlCol="0">
            <a:spAutoFit/>
          </a:bodyPr>
          <a:lstStyle/>
          <a:p>
            <a:r>
              <a:rPr lang="en-US" sz="2400" dirty="0"/>
              <a:t>-</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C3F16D-35F2-9D9E-41E2-3F084EEC9A79}"/>
                  </a:ext>
                </a:extLst>
              </p:cNvPr>
              <p:cNvSpPr txBox="1"/>
              <p:nvPr/>
            </p:nvSpPr>
            <p:spPr>
              <a:xfrm>
                <a:off x="8019141" y="3536577"/>
                <a:ext cx="3720141" cy="642933"/>
              </a:xfrm>
              <a:prstGeom prst="rect">
                <a:avLst/>
              </a:prstGeom>
              <a:noFill/>
            </p:spPr>
            <p:txBody>
              <a:bodyPr wrap="square">
                <a:spAutoFit/>
              </a:bodyPr>
              <a:lstStyle/>
              <a:p>
                <a:r>
                  <a:rPr lang="en-US" dirty="0"/>
                  <a:t> </a:t>
                </a:r>
                <a14:m>
                  <m:oMath xmlns:m="http://schemas.openxmlformats.org/officeDocument/2006/math">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𝑡</m:t>
                            </m:r>
                            <m:r>
                              <a:rPr lang="en-US" b="0" i="1" smtClean="0">
                                <a:latin typeface="Cambria Math" charset="0"/>
                              </a:rPr>
                              <m:t>+</m:t>
                            </m:r>
                            <m:r>
                              <a:rPr lang="en-US" b="0" i="1" smtClean="0">
                                <a:latin typeface="Cambria Math" charset="0"/>
                              </a:rPr>
                              <m:t>𝑗</m:t>
                            </m:r>
                          </m:sub>
                        </m:sSub>
                      </m:e>
                      <m:e>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𝑡</m:t>
                            </m:r>
                          </m:sub>
                        </m:sSub>
                      </m:e>
                    </m:d>
                    <m:r>
                      <a:rPr lang="en-US" b="0" i="1" smtClean="0">
                        <a:latin typeface="Cambria Math" charset="0"/>
                      </a:rPr>
                      <m:t>=</m:t>
                    </m:r>
                    <m:f>
                      <m:fPr>
                        <m:ctrlPr>
                          <a:rPr lang="en-US" b="0" i="1" smtClean="0">
                            <a:latin typeface="Cambria Math" panose="02040503050406030204" pitchFamily="18" charset="0"/>
                          </a:rPr>
                        </m:ctrlPr>
                      </m:fPr>
                      <m:num>
                        <m:r>
                          <m:rPr>
                            <m:sty m:val="p"/>
                          </m:rPr>
                          <a:rPr lang="en-US" b="0" i="0" smtClean="0">
                            <a:latin typeface="Cambria Math" charset="0"/>
                          </a:rPr>
                          <m:t>exp</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𝑢</m:t>
                            </m:r>
                          </m:e>
                          <m:sub>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𝑡</m:t>
                                </m:r>
                                <m:r>
                                  <a:rPr lang="en-US" b="0" i="1" smtClean="0">
                                    <a:latin typeface="Cambria Math" charset="0"/>
                                  </a:rPr>
                                  <m:t>+</m:t>
                                </m:r>
                                <m:r>
                                  <a:rPr lang="en-US" b="0" i="1" smtClean="0">
                                    <a:latin typeface="Cambria Math" charset="0"/>
                                  </a:rPr>
                                  <m:t>𝑗</m:t>
                                </m:r>
                              </m:sub>
                            </m:sSub>
                          </m:sub>
                        </m:sSub>
                        <m:r>
                          <a:rPr lang="en-US" b="0" i="1" smtClean="0">
                            <a:latin typeface="Cambria Math" charset="0"/>
                          </a:rPr>
                          <m:t> ⋅ </m:t>
                        </m:r>
                        <m:sSub>
                          <m:sSubPr>
                            <m:ctrlPr>
                              <a:rPr lang="en-US" b="0" i="1" smtClean="0">
                                <a:latin typeface="Cambria Math" panose="02040503050406030204" pitchFamily="18" charset="0"/>
                              </a:rPr>
                            </m:ctrlPr>
                          </m:sSubPr>
                          <m:e>
                            <m:r>
                              <a:rPr lang="en-US" b="0" i="1" smtClean="0">
                                <a:latin typeface="Cambria Math" charset="0"/>
                              </a:rPr>
                              <m:t>𝑣</m:t>
                            </m:r>
                          </m:e>
                          <m:sub>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𝑡</m:t>
                                </m:r>
                              </m:sub>
                            </m:sSub>
                          </m:sub>
                        </m:sSub>
                        <m:r>
                          <a:rPr lang="en-US" b="0" i="1" smtClean="0">
                            <a:latin typeface="Cambria Math" charset="0"/>
                          </a:rPr>
                          <m:t>)</m:t>
                        </m:r>
                      </m:num>
                      <m:den>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charset="0"/>
                                  </a:rPr>
                                  <m:t>𝑤</m:t>
                                </m:r>
                              </m:e>
                              <m:sup>
                                <m:r>
                                  <a:rPr lang="en-US" b="0" i="1" smtClean="0">
                                    <a:latin typeface="Cambria Math" charset="0"/>
                                  </a:rPr>
                                  <m:t>′</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sub>
                          <m:sup/>
                          <m:e>
                            <m:r>
                              <m:rPr>
                                <m:sty m:val="p"/>
                              </m:rPr>
                              <a:rPr lang="en-US" b="0" i="0" smtClean="0">
                                <a:latin typeface="Cambria Math" charset="0"/>
                              </a:rPr>
                              <m:t>exp</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𝑢</m:t>
                                </m:r>
                              </m:e>
                              <m:sub>
                                <m:sSup>
                                  <m:sSupPr>
                                    <m:ctrlPr>
                                      <a:rPr lang="en-US" b="0" i="1" smtClean="0">
                                        <a:latin typeface="Cambria Math" panose="02040503050406030204" pitchFamily="18" charset="0"/>
                                      </a:rPr>
                                    </m:ctrlPr>
                                  </m:sSupPr>
                                  <m:e>
                                    <m:r>
                                      <a:rPr lang="en-US" b="0" i="1" smtClean="0">
                                        <a:latin typeface="Cambria Math" charset="0"/>
                                      </a:rPr>
                                      <m:t>𝑤</m:t>
                                    </m:r>
                                  </m:e>
                                  <m:sup>
                                    <m:r>
                                      <a:rPr lang="en-US" b="0" i="1" smtClean="0">
                                        <a:latin typeface="Cambria Math" charset="0"/>
                                      </a:rPr>
                                      <m:t>′</m:t>
                                    </m:r>
                                  </m:sup>
                                </m:sSup>
                              </m:sub>
                            </m:sSub>
                            <m:r>
                              <a:rPr lang="en-US" b="0" i="1" smtClean="0">
                                <a:latin typeface="Cambria Math" charset="0"/>
                              </a:rPr>
                              <m:t> ⋅ </m:t>
                            </m:r>
                            <m:sSub>
                              <m:sSubPr>
                                <m:ctrlPr>
                                  <a:rPr lang="en-US" b="0" i="1" smtClean="0">
                                    <a:latin typeface="Cambria Math" panose="02040503050406030204" pitchFamily="18" charset="0"/>
                                  </a:rPr>
                                </m:ctrlPr>
                              </m:sSubPr>
                              <m:e>
                                <m:r>
                                  <a:rPr lang="en-US" b="0" i="1" smtClean="0">
                                    <a:latin typeface="Cambria Math" charset="0"/>
                                  </a:rPr>
                                  <m:t>𝑣</m:t>
                                </m:r>
                              </m:e>
                              <m:sub>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𝑡</m:t>
                                    </m:r>
                                  </m:sub>
                                </m:sSub>
                              </m:sub>
                            </m:sSub>
                            <m:r>
                              <a:rPr lang="en-US" b="0" i="1" smtClean="0">
                                <a:latin typeface="Cambria Math" charset="0"/>
                              </a:rPr>
                              <m:t>)</m:t>
                            </m:r>
                          </m:e>
                        </m:nary>
                        <m:r>
                          <a:rPr lang="en-US" b="0" i="1" smtClean="0">
                            <a:latin typeface="Cambria Math" charset="0"/>
                          </a:rPr>
                          <m:t> </m:t>
                        </m:r>
                      </m:den>
                    </m:f>
                  </m:oMath>
                </a14:m>
                <a:endParaRPr lang="en-US" dirty="0"/>
              </a:p>
            </p:txBody>
          </p:sp>
        </mc:Choice>
        <mc:Fallback xmlns="">
          <p:sp>
            <p:nvSpPr>
              <p:cNvPr id="18" name="TextBox 17">
                <a:extLst>
                  <a:ext uri="{FF2B5EF4-FFF2-40B4-BE49-F238E27FC236}">
                    <a16:creationId xmlns:a16="http://schemas.microsoft.com/office/drawing/2014/main" id="{FBC3F16D-35F2-9D9E-41E2-3F084EEC9A79}"/>
                  </a:ext>
                </a:extLst>
              </p:cNvPr>
              <p:cNvSpPr txBox="1">
                <a:spLocks noRot="1" noChangeAspect="1" noMove="1" noResize="1" noEditPoints="1" noAdjustHandles="1" noChangeArrowheads="1" noChangeShapeType="1" noTextEdit="1"/>
              </p:cNvSpPr>
              <p:nvPr/>
            </p:nvSpPr>
            <p:spPr>
              <a:xfrm>
                <a:off x="8019141" y="3536577"/>
                <a:ext cx="3720141" cy="642933"/>
              </a:xfrm>
              <a:prstGeom prst="rect">
                <a:avLst/>
              </a:prstGeom>
              <a:blipFill>
                <a:blip r:embed="rId5"/>
                <a:stretch>
                  <a:fillRect b="-63462"/>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A487321A-DD7A-6EFA-3B28-6143EEE9C4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7441" y="846404"/>
            <a:ext cx="6421930" cy="974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Chain Rule</a:t>
            </a:r>
          </a:p>
        </p:txBody>
      </p:sp>
      <p:sp>
        <p:nvSpPr>
          <p:cNvPr id="5" name="Slide Number Placeholder 4"/>
          <p:cNvSpPr>
            <a:spLocks noGrp="1"/>
          </p:cNvSpPr>
          <p:nvPr>
            <p:ph type="sldNum" sz="quarter" idx="12"/>
          </p:nvPr>
        </p:nvSpPr>
        <p:spPr/>
        <p:txBody>
          <a:bodyPr/>
          <a:lstStyle/>
          <a:p>
            <a:fld id="{5E6A3C3A-A029-4573-BC04-5DA27903A743}" type="slidenum">
              <a:rPr lang="en-US" smtClean="0"/>
              <a:t>30</a:t>
            </a:fld>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latin typeface="Cambria Math" charset="0"/>
                  </a:rPr>
                  <a:t>Chain Rule: </a:t>
                </a:r>
                <a:r>
                  <a:rPr lang="en-US" b="0" i="1" dirty="0">
                    <a:latin typeface="Cambria Math" charset="0"/>
                  </a:rPr>
                  <a:t>If  </a:t>
                </a:r>
                <a14:m>
                  <m:oMath xmlns:m="http://schemas.openxmlformats.org/officeDocument/2006/math">
                    <m:r>
                      <a:rPr lang="en-US" i="1">
                        <a:latin typeface="Cambria Math" charset="0"/>
                      </a:rPr>
                      <m:t>𝑦</m:t>
                    </m:r>
                    <m:r>
                      <a:rPr lang="en-US" b="0" i="1" smtClean="0">
                        <a:latin typeface="Cambria Math" charset="0"/>
                      </a:rPr>
                      <m:t>=</m:t>
                    </m:r>
                    <m:r>
                      <a:rPr lang="en-US" b="0" i="1" smtClean="0">
                        <a:latin typeface="Cambria Math" charset="0"/>
                      </a:rPr>
                      <m:t>𝑓</m:t>
                    </m:r>
                    <m:d>
                      <m:dPr>
                        <m:ctrlPr>
                          <a:rPr lang="en-US" b="0" i="1" smtClean="0">
                            <a:latin typeface="Cambria Math" panose="02040503050406030204" pitchFamily="18" charset="0"/>
                          </a:rPr>
                        </m:ctrlPr>
                      </m:dPr>
                      <m:e>
                        <m:r>
                          <a:rPr lang="en-US" b="0" i="1" smtClean="0">
                            <a:latin typeface="Cambria Math" charset="0"/>
                          </a:rPr>
                          <m:t>𝑢</m:t>
                        </m:r>
                      </m:e>
                    </m:d>
                  </m:oMath>
                </a14:m>
                <a:r>
                  <a:rPr lang="en-US" b="0" i="1" dirty="0">
                    <a:latin typeface="Cambria Math" charset="0"/>
                  </a:rPr>
                  <a:t> and </a:t>
                </a:r>
                <a14:m>
                  <m:oMath xmlns:m="http://schemas.openxmlformats.org/officeDocument/2006/math">
                    <m:r>
                      <a:rPr lang="en-US" b="0" i="1" smtClean="0">
                        <a:latin typeface="Cambria Math" charset="0"/>
                      </a:rPr>
                      <m:t>𝑢</m:t>
                    </m:r>
                    <m:r>
                      <a:rPr lang="en-US" b="0" i="1" smtClean="0">
                        <a:latin typeface="Cambria Math" charset="0"/>
                      </a:rPr>
                      <m:t>=</m:t>
                    </m:r>
                    <m:r>
                      <a:rPr lang="en-US" b="0" i="1" smtClean="0">
                        <a:latin typeface="Cambria Math" charset="0"/>
                      </a:rPr>
                      <m:t>𝑔</m:t>
                    </m:r>
                    <m:d>
                      <m:dPr>
                        <m:ctrlPr>
                          <a:rPr lang="en-US" b="0" i="1" smtClean="0">
                            <a:latin typeface="Cambria Math" panose="02040503050406030204" pitchFamily="18" charset="0"/>
                          </a:rPr>
                        </m:ctrlPr>
                      </m:dPr>
                      <m:e>
                        <m:r>
                          <a:rPr lang="en-US" b="0" i="1" smtClean="0">
                            <a:latin typeface="Cambria Math" charset="0"/>
                          </a:rPr>
                          <m:t>𝑥</m:t>
                        </m:r>
                      </m:e>
                    </m:d>
                  </m:oMath>
                </a14:m>
                <a:r>
                  <a:rPr lang="en-US" b="0" i="1" dirty="0">
                    <a:latin typeface="Cambria Math" charset="0"/>
                  </a:rPr>
                  <a:t> (</a:t>
                </a:r>
                <a:r>
                  <a:rPr lang="en-US" b="0" i="1" dirty="0" err="1">
                    <a:latin typeface="Cambria Math" charset="0"/>
                  </a:rPr>
                  <a:t>i.e</a:t>
                </a:r>
                <a:r>
                  <a:rPr lang="en-US" b="0" i="1" dirty="0">
                    <a:latin typeface="Cambria Math" charset="0"/>
                  </a:rPr>
                  <a:t>,. </a:t>
                </a:r>
                <a14:m>
                  <m:oMath xmlns:m="http://schemas.openxmlformats.org/officeDocument/2006/math">
                    <m:r>
                      <a:rPr lang="en-US" b="0" i="1" smtClean="0">
                        <a:latin typeface="Cambria Math" charset="0"/>
                      </a:rPr>
                      <m:t>𝑦</m:t>
                    </m:r>
                    <m:r>
                      <a:rPr lang="en-US" b="0" i="1" smtClean="0">
                        <a:latin typeface="Cambria Math" charset="0"/>
                      </a:rPr>
                      <m:t>=</m:t>
                    </m:r>
                    <m:r>
                      <a:rPr lang="en-US" b="0" i="1" smtClean="0">
                        <a:latin typeface="Cambria Math" charset="0"/>
                      </a:rPr>
                      <m:t>𝑓</m:t>
                    </m:r>
                    <m:r>
                      <a:rPr lang="en-US" b="0" i="1" smtClean="0">
                        <a:latin typeface="Cambria Math" charset="0"/>
                      </a:rPr>
                      <m:t>(</m:t>
                    </m:r>
                    <m:r>
                      <a:rPr lang="en-US" b="0" i="1" smtClean="0">
                        <a:latin typeface="Cambria Math" charset="0"/>
                      </a:rPr>
                      <m:t>𝑔</m:t>
                    </m:r>
                    <m:d>
                      <m:dPr>
                        <m:ctrlPr>
                          <a:rPr lang="en-US" b="0" i="1" smtClean="0">
                            <a:latin typeface="Cambria Math" panose="02040503050406030204" pitchFamily="18" charset="0"/>
                          </a:rPr>
                        </m:ctrlPr>
                      </m:dPr>
                      <m:e>
                        <m:r>
                          <a:rPr lang="en-US" b="0" i="1" smtClean="0">
                            <a:latin typeface="Cambria Math" charset="0"/>
                          </a:rPr>
                          <m:t>𝑥</m:t>
                        </m:r>
                      </m:e>
                    </m:d>
                    <m:r>
                      <a:rPr lang="en-US" b="0" i="1" smtClean="0">
                        <a:latin typeface="Cambria Math" charset="0"/>
                      </a:rPr>
                      <m:t>)</m:t>
                    </m:r>
                  </m:oMath>
                </a14:m>
                <a:endParaRPr lang="en-US" b="0" i="1" dirty="0">
                  <a:latin typeface="Cambria Math" charset="0"/>
                </a:endParaRPr>
              </a:p>
              <a:p>
                <a:pPr marL="0" indent="0">
                  <a:buNone/>
                </a:pPr>
                <a:r>
                  <a:rPr lang="en-US" b="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charset="0"/>
                          </a:rPr>
                          <m:t>𝑑𝑦</m:t>
                        </m:r>
                      </m:num>
                      <m:den>
                        <m:r>
                          <a:rPr lang="en-US" b="0" i="1" smtClean="0">
                            <a:latin typeface="Cambria Math" charset="0"/>
                          </a:rPr>
                          <m:t>𝑑𝑥</m:t>
                        </m:r>
                      </m:den>
                    </m:f>
                    <m:r>
                      <a:rPr lang="en-US" b="0" i="1" smtClean="0">
                        <a:latin typeface="Cambria Math"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charset="0"/>
                          </a:rPr>
                          <m:t>𝑑𝑦</m:t>
                        </m:r>
                      </m:num>
                      <m:den>
                        <m:r>
                          <a:rPr lang="en-US" i="1">
                            <a:latin typeface="Cambria Math" charset="0"/>
                          </a:rPr>
                          <m:t>𝑑𝑢</m:t>
                        </m:r>
                      </m:den>
                    </m:f>
                    <m:f>
                      <m:fPr>
                        <m:ctrlPr>
                          <a:rPr lang="en-US" i="1">
                            <a:latin typeface="Cambria Math" panose="02040503050406030204" pitchFamily="18" charset="0"/>
                          </a:rPr>
                        </m:ctrlPr>
                      </m:fPr>
                      <m:num>
                        <m:r>
                          <a:rPr lang="en-US" i="1">
                            <a:latin typeface="Cambria Math" charset="0"/>
                          </a:rPr>
                          <m:t>𝑑𝑢</m:t>
                        </m:r>
                      </m:num>
                      <m:den>
                        <m:r>
                          <a:rPr lang="en-US" i="1">
                            <a:latin typeface="Cambria Math" charset="0"/>
                          </a:rPr>
                          <m:t>𝑑𝑥</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charset="0"/>
                          </a:rPr>
                          <m:t>𝑑𝑓</m:t>
                        </m:r>
                        <m:r>
                          <a:rPr lang="en-US" i="1">
                            <a:latin typeface="Cambria Math" charset="0"/>
                          </a:rPr>
                          <m:t>(</m:t>
                        </m:r>
                        <m:r>
                          <a:rPr lang="en-US" i="1">
                            <a:latin typeface="Cambria Math" charset="0"/>
                          </a:rPr>
                          <m:t>𝑢</m:t>
                        </m:r>
                        <m:r>
                          <a:rPr lang="en-US" i="1">
                            <a:latin typeface="Cambria Math" charset="0"/>
                          </a:rPr>
                          <m:t>)</m:t>
                        </m:r>
                      </m:num>
                      <m:den>
                        <m:r>
                          <a:rPr lang="en-US" i="1">
                            <a:latin typeface="Cambria Math" charset="0"/>
                          </a:rPr>
                          <m:t>𝑑𝑢</m:t>
                        </m:r>
                      </m:den>
                    </m:f>
                    <m:f>
                      <m:fPr>
                        <m:ctrlPr>
                          <a:rPr lang="en-US" i="1">
                            <a:latin typeface="Cambria Math" panose="02040503050406030204" pitchFamily="18" charset="0"/>
                          </a:rPr>
                        </m:ctrlPr>
                      </m:fPr>
                      <m:num>
                        <m:r>
                          <a:rPr lang="en-US" i="1">
                            <a:latin typeface="Cambria Math" charset="0"/>
                          </a:rPr>
                          <m:t>𝑑𝑔</m:t>
                        </m:r>
                        <m:r>
                          <a:rPr lang="en-US" i="1">
                            <a:latin typeface="Cambria Math" charset="0"/>
                          </a:rPr>
                          <m:t>(</m:t>
                        </m:r>
                        <m:r>
                          <a:rPr lang="en-US" i="1">
                            <a:latin typeface="Cambria Math" charset="0"/>
                          </a:rPr>
                          <m:t>𝑥</m:t>
                        </m:r>
                        <m:r>
                          <a:rPr lang="en-US" i="1">
                            <a:latin typeface="Cambria Math" charset="0"/>
                          </a:rPr>
                          <m:t>)</m:t>
                        </m:r>
                      </m:num>
                      <m:den>
                        <m:r>
                          <a:rPr lang="en-US" i="1">
                            <a:latin typeface="Cambria Math" charset="0"/>
                          </a:rPr>
                          <m:t>𝑑𝑥</m:t>
                        </m:r>
                      </m:den>
                    </m:f>
                  </m:oMath>
                </a14:m>
                <a:r>
                  <a:rPr lang="en-US" dirty="0"/>
                  <a:t> </a:t>
                </a:r>
              </a:p>
              <a:p>
                <a:pPr marL="0" indent="0">
                  <a:buNone/>
                </a:pPr>
                <a:endParaRPr lang="en-US" b="0" dirty="0"/>
              </a:p>
              <a:p>
                <a:pPr marL="514350" indent="-514350">
                  <a:buAutoNum type="arabicPeriod"/>
                </a:pPr>
                <a14:m>
                  <m:oMath xmlns:m="http://schemas.openxmlformats.org/officeDocument/2006/math">
                    <m:r>
                      <a:rPr lang="en-US" b="0" i="1" smtClean="0">
                        <a:latin typeface="Cambria Math" charset="0"/>
                      </a:rPr>
                      <m:t>𝑦</m:t>
                    </m:r>
                    <m:r>
                      <a:rPr lang="en-US" b="0" i="1" smtClean="0">
                        <a:latin typeface="Cambria Math"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5</m:t>
                                </m:r>
                              </m:sup>
                            </m:sSup>
                            <m:r>
                              <a:rPr lang="en-US" b="0" i="1" smtClean="0">
                                <a:latin typeface="Cambria Math" charset="0"/>
                              </a:rPr>
                              <m:t>+6</m:t>
                            </m:r>
                          </m:e>
                        </m:d>
                      </m:e>
                      <m:sup>
                        <m:r>
                          <a:rPr lang="en-US" b="0" i="1" smtClean="0">
                            <a:latin typeface="Cambria Math" charset="0"/>
                          </a:rPr>
                          <m:t>3</m:t>
                        </m:r>
                      </m:sup>
                    </m:sSup>
                  </m:oMath>
                </a14:m>
                <a:r>
                  <a:rPr lang="en-US" dirty="0"/>
                  <a:t>    </a:t>
                </a:r>
              </a:p>
              <a:p>
                <a:pPr marL="514350" indent="-514350">
                  <a:buAutoNum type="arabicPeriod"/>
                </a:pPr>
                <a14:m>
                  <m:oMath xmlns:m="http://schemas.openxmlformats.org/officeDocument/2006/math">
                    <m:r>
                      <m:rPr>
                        <m:sty m:val="p"/>
                      </m:rPr>
                      <a:rPr lang="en-US" b="0" i="0" smtClean="0">
                        <a:latin typeface="Cambria Math" charset="0"/>
                      </a:rPr>
                      <m:t>y</m:t>
                    </m:r>
                    <m:r>
                      <a:rPr lang="en-US" b="0" i="1" smtClean="0">
                        <a:latin typeface="Cambria Math" charset="0"/>
                      </a:rPr>
                      <m:t>=</m:t>
                    </m:r>
                    <m:r>
                      <m:rPr>
                        <m:sty m:val="p"/>
                      </m:rPr>
                      <a:rPr lang="en-US" b="0" i="0" smtClean="0">
                        <a:latin typeface="Cambria Math" charset="0"/>
                      </a:rPr>
                      <m:t>ln</m:t>
                    </m:r>
                    <m:r>
                      <a:rPr lang="en-US" b="0" i="1" smtClean="0">
                        <a:latin typeface="Cambria Math" charset="0"/>
                      </a:rPr>
                      <m:t>⁡(</m:t>
                    </m:r>
                    <m:sSup>
                      <m:sSupPr>
                        <m:ctrlPr>
                          <a:rPr lang="en-US" b="0" i="1" smtClean="0">
                            <a:latin typeface="Cambria Math" panose="02040503050406030204" pitchFamily="18" charset="0"/>
                          </a:rPr>
                        </m:ctrlPr>
                      </m:sSupPr>
                      <m:e>
                        <m:r>
                          <a:rPr lang="en-US" i="1">
                            <a:latin typeface="Cambria Math" charset="0"/>
                          </a:rPr>
                          <m:t>𝑥</m:t>
                        </m:r>
                      </m:e>
                      <m:sup>
                        <m:r>
                          <a:rPr lang="en-US" b="0" i="1" smtClean="0">
                            <a:latin typeface="Cambria Math" charset="0"/>
                          </a:rPr>
                          <m:t>2</m:t>
                        </m:r>
                      </m:sup>
                    </m:sSup>
                    <m:r>
                      <a:rPr lang="en-US" b="0" i="1" smtClean="0">
                        <a:latin typeface="Cambria Math" charset="0"/>
                      </a:rPr>
                      <m:t>+5)</m:t>
                    </m:r>
                  </m:oMath>
                </a14:m>
                <a:endParaRPr lang="en-US" dirty="0"/>
              </a:p>
              <a:p>
                <a:pPr marL="0" indent="0">
                  <a:buNone/>
                </a:pPr>
                <a:r>
                  <a:rPr lang="en-US" dirty="0"/>
                  <a:t>3.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charset="0"/>
                      </a:rPr>
                      <m:t>y</m:t>
                    </m:r>
                    <m:r>
                      <a:rPr lang="en-US" b="0" i="0" smtClean="0">
                        <a:latin typeface="Cambria Math" charset="0"/>
                      </a:rPr>
                      <m:t>=</m:t>
                    </m:r>
                    <m:r>
                      <m:rPr>
                        <m:sty m:val="p"/>
                      </m:rPr>
                      <a:rPr lang="en-US" b="0" i="0" smtClean="0">
                        <a:latin typeface="Cambria Math" charset="0"/>
                      </a:rPr>
                      <m:t>exp</m:t>
                    </m:r>
                    <m:r>
                      <a:rPr lang="en-US" b="0" i="0" smtClean="0">
                        <a:latin typeface="Cambria Math" charset="0"/>
                      </a:rPr>
                      <m:t>(</m:t>
                    </m:r>
                    <m:sSup>
                      <m:sSupPr>
                        <m:ctrlPr>
                          <a:rPr lang="en-US" b="0" i="1" smtClean="0">
                            <a:latin typeface="Cambria Math" panose="02040503050406030204" pitchFamily="18" charset="0"/>
                          </a:rPr>
                        </m:ctrlPr>
                      </m:sSupPr>
                      <m:e>
                        <m:r>
                          <m:rPr>
                            <m:sty m:val="p"/>
                          </m:rPr>
                          <a:rPr lang="en-US" b="0" i="0" smtClean="0">
                            <a:latin typeface="Cambria Math" charset="0"/>
                          </a:rPr>
                          <m:t>x</m:t>
                        </m:r>
                      </m:e>
                      <m:sup>
                        <m:r>
                          <a:rPr lang="en-US" b="0" i="1" smtClean="0">
                            <a:latin typeface="Cambria Math" charset="0"/>
                          </a:rPr>
                          <m:t>4</m:t>
                        </m:r>
                      </m:sup>
                    </m:sSup>
                    <m:r>
                      <a:rPr lang="en-US" i="1">
                        <a:latin typeface="Cambria Math" charset="0"/>
                      </a:rPr>
                      <m:t>+</m:t>
                    </m:r>
                    <m:r>
                      <a:rPr lang="en-US" b="0" i="1" smtClean="0">
                        <a:latin typeface="Cambria Math" charset="0"/>
                      </a:rPr>
                      <m:t>3</m:t>
                    </m:r>
                    <m:r>
                      <a:rPr lang="en-US" b="0" i="1" smtClean="0">
                        <a:latin typeface="Cambria Math" charset="0"/>
                      </a:rPr>
                      <m:t>𝑥</m:t>
                    </m:r>
                    <m:r>
                      <a:rPr lang="en-US" b="0" i="1" smtClean="0">
                        <a:latin typeface="Cambria Math" charset="0"/>
                      </a:rPr>
                      <m:t>+2)</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440CF73-385B-0648-9F5A-ED439F388960}"/>
              </a:ext>
            </a:extLst>
          </p:cNvPr>
          <p:cNvSpPr txBox="1"/>
          <p:nvPr/>
        </p:nvSpPr>
        <p:spPr>
          <a:xfrm>
            <a:off x="6217227" y="3230618"/>
            <a:ext cx="4298373" cy="1938992"/>
          </a:xfrm>
          <a:prstGeom prst="rect">
            <a:avLst/>
          </a:prstGeom>
          <a:noFill/>
        </p:spPr>
        <p:txBody>
          <a:bodyPr wrap="square">
            <a:spAutoFit/>
          </a:bodyPr>
          <a:lstStyle/>
          <a:p>
            <a:r>
              <a:rPr lang="en-US" sz="2400" dirty="0"/>
              <a:t>calculus facts: </a:t>
            </a:r>
          </a:p>
          <a:p>
            <a:pPr lvl="1"/>
            <a:r>
              <a:rPr lang="en-US" sz="2400" dirty="0"/>
              <a:t>∂/∂x mx = mdx; </a:t>
            </a:r>
          </a:p>
          <a:p>
            <a:pPr lvl="1"/>
            <a:r>
              <a:rPr lang="en-US" sz="2400" dirty="0"/>
              <a:t>∂/∂x log(x) = 1/x dx (log here = natural log, i.e. log</a:t>
            </a:r>
            <a:r>
              <a:rPr lang="en-US" sz="2400" baseline="-25000" dirty="0"/>
              <a:t>e</a:t>
            </a:r>
            <a:r>
              <a:rPr lang="en-US" sz="2400" dirty="0"/>
              <a:t>, i.e. ln)</a:t>
            </a:r>
          </a:p>
          <a:p>
            <a:pPr lvl="1"/>
            <a:r>
              <a:rPr lang="en-US" sz="2400" dirty="0"/>
              <a:t>∂/∂x exp(x) = exp(x)dx</a:t>
            </a:r>
          </a:p>
        </p:txBody>
      </p:sp>
    </p:spTree>
    <p:extLst>
      <p:ext uri="{BB962C8B-B14F-4D97-AF65-F5344CB8AC3E}">
        <p14:creationId xmlns:p14="http://schemas.microsoft.com/office/powerpoint/2010/main" val="255921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pPr algn="l"/>
            <a:r>
              <a:rPr lang="en-US" dirty="0">
                <a:latin typeface="Times New Roman" panose="02020603050405020304" pitchFamily="18" charset="0"/>
                <a:cs typeface="Times New Roman" panose="02020603050405020304" pitchFamily="18" charset="0"/>
              </a:rPr>
              <a:t>Backpropagation</a:t>
            </a:r>
            <a:endParaRPr lang="en-US" sz="32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A87AB4FD-5280-400C-A576-39B31E1468B0}" type="slidenum">
              <a:rPr lang="en-US" smtClean="0"/>
              <a:t>31</a:t>
            </a:fld>
            <a:endParaRPr lang="en-US"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Using backpropagation formula, we can find the gradients. </a:t>
                </a:r>
              </a:p>
              <a:p>
                <a:pPr marL="914400" lvl="2" indent="0">
                  <a:buNone/>
                </a:pPr>
                <a:r>
                  <a:rPr lang="en-US" sz="2400" dirty="0">
                    <a:latin typeface="Times New Roman" panose="02020603050405020304" pitchFamily="18" charset="0"/>
                    <a:cs typeface="Times New Roman" panose="02020603050405020304" pitchFamily="18" charset="0"/>
                  </a:rPr>
                  <a:t>The chain rule:</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b="0" i="0" dirty="0" smtClean="0">
                        <a:latin typeface="Cambria Math" charset="0"/>
                        <a:cs typeface="Times New Roman" panose="02020603050405020304" pitchFamily="18" charset="0"/>
                      </a:rPr>
                      <m:t>z</m:t>
                    </m:r>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g</m:t>
                    </m:r>
                    <m:d>
                      <m:dPr>
                        <m:ctrlPr>
                          <a:rPr lang="en-US" sz="2400" b="0" i="1" dirty="0" smtClean="0">
                            <a:latin typeface="Cambria Math" panose="02040503050406030204" pitchFamily="18" charset="0"/>
                            <a:cs typeface="Times New Roman" panose="02020603050405020304" pitchFamily="18" charset="0"/>
                          </a:rPr>
                        </m:ctrlPr>
                      </m:dPr>
                      <m:e>
                        <m:r>
                          <m:rPr>
                            <m:sty m:val="p"/>
                          </m:rPr>
                          <a:rPr lang="en-US" sz="2400" b="0" i="0" dirty="0" smtClean="0">
                            <a:latin typeface="Cambria Math" charset="0"/>
                            <a:cs typeface="Times New Roman" panose="02020603050405020304" pitchFamily="18" charset="0"/>
                          </a:rPr>
                          <m:t>x</m:t>
                        </m:r>
                      </m:e>
                    </m:d>
                    <m:r>
                      <a:rPr lang="en-US" sz="2400" b="0" i="0" dirty="0" smtClean="0">
                        <a:latin typeface="Cambria Math" charset="0"/>
                        <a:cs typeface="Times New Roman" panose="02020603050405020304" pitchFamily="18" charset="0"/>
                      </a:rPr>
                      <m:t>,  </m:t>
                    </m:r>
                    <m:r>
                      <m:rPr>
                        <m:sty m:val="p"/>
                      </m:rPr>
                      <a:rPr lang="en-US" sz="2400" dirty="0" smtClean="0">
                        <a:latin typeface="Cambria Math" charset="0"/>
                        <a:cs typeface="Times New Roman" panose="02020603050405020304" pitchFamily="18" charset="0"/>
                      </a:rPr>
                      <m:t>y</m:t>
                    </m:r>
                    <m:r>
                      <a:rPr lang="en-US" sz="2400" i="1">
                        <a:latin typeface="Cambria Math" panose="02040503050406030204" pitchFamily="18" charset="0"/>
                        <a:cs typeface="Times New Roman" panose="02020603050405020304" pitchFamily="18" charset="0"/>
                      </a:rPr>
                      <m:t>=</m:t>
                    </m:r>
                    <m:r>
                      <a:rPr lang="en-US" sz="2400" b="0" i="1" smtClean="0">
                        <a:latin typeface="Cambria Math"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charset="0"/>
                            <a:cs typeface="Times New Roman" panose="02020603050405020304" pitchFamily="18" charset="0"/>
                          </a:rPr>
                          <m:t>𝑧</m:t>
                        </m:r>
                      </m:e>
                    </m:d>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𝑓</m:t>
                    </m:r>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𝑔</m:t>
                    </m:r>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𝑥</m:t>
                    </m:r>
                    <m:r>
                      <a:rPr lang="en-US" sz="2400" b="0" i="1" smtClean="0">
                        <a:latin typeface="Cambria Math" charset="0"/>
                        <a:cs typeface="Times New Roman" panose="02020603050405020304" pitchFamily="18" charset="0"/>
                      </a:rPr>
                      <m:t>))</m:t>
                    </m:r>
                  </m:oMath>
                </a14:m>
                <a:endParaRPr lang="en-US" sz="2800" b="0" i="1" dirty="0">
                  <a:latin typeface="Cambria Math" charset="0"/>
                  <a:cs typeface="Times New Roman" panose="02020603050405020304" pitchFamily="18" charset="0"/>
                </a:endParaRPr>
              </a:p>
              <a:p>
                <a:pPr marL="914400" lvl="2" indent="0">
                  <a:buNone/>
                </a:pPr>
                <a14:m>
                  <m:oMath xmlns:m="http://schemas.openxmlformats.org/officeDocument/2006/math">
                    <m:f>
                      <m:fPr>
                        <m:ctrlPr>
                          <a:rPr lang="en-US" sz="2400" b="0" i="1" dirty="0" smtClean="0">
                            <a:latin typeface="Cambria Math" panose="02040503050406030204" pitchFamily="18" charset="0"/>
                            <a:cs typeface="Times New Roman" panose="02020603050405020304" pitchFamily="18" charset="0"/>
                          </a:rPr>
                        </m:ctrlPr>
                      </m:fPr>
                      <m:num>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y</m:t>
                        </m:r>
                      </m:num>
                      <m:den>
                        <m:r>
                          <a:rPr lang="en-US" sz="2400" dirty="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x</m:t>
                        </m:r>
                      </m:den>
                    </m:f>
                    <m:r>
                      <a:rPr lang="en-US" sz="2400" dirty="0">
                        <a:latin typeface="Cambria Math"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dirty="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𝑓</m:t>
                        </m:r>
                        <m:r>
                          <a:rPr lang="en-US" sz="2400" b="0" i="1" dirty="0" smtClean="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𝑧</m:t>
                        </m:r>
                        <m:r>
                          <a:rPr lang="en-US" sz="2400" b="0" i="1" dirty="0" smtClean="0">
                            <a:latin typeface="Cambria Math" charset="0"/>
                            <a:cs typeface="Times New Roman" panose="02020603050405020304" pitchFamily="18" charset="0"/>
                          </a:rPr>
                          <m:t>) </m:t>
                        </m:r>
                      </m:num>
                      <m:den>
                        <m:r>
                          <a:rPr lang="en-US" sz="2400" dirty="0">
                            <a:latin typeface="Cambria Math" charset="0"/>
                            <a:cs typeface="Times New Roman" panose="02020603050405020304" pitchFamily="18" charset="0"/>
                          </a:rPr>
                          <m:t>𝜕</m:t>
                        </m:r>
                        <m:r>
                          <a:rPr lang="en-US" sz="2400" b="0" i="1" dirty="0" smtClean="0">
                            <a:latin typeface="Cambria Math" charset="0"/>
                            <a:cs typeface="Times New Roman" panose="02020603050405020304" pitchFamily="18" charset="0"/>
                          </a:rPr>
                          <m:t>𝑧</m:t>
                        </m:r>
                      </m:den>
                    </m:f>
                    <m:f>
                      <m:fPr>
                        <m:ctrlPr>
                          <a:rPr lang="en-US" sz="2400" i="1" dirty="0">
                            <a:latin typeface="Cambria Math" panose="02040503050406030204" pitchFamily="18" charset="0"/>
                            <a:cs typeface="Times New Roman" panose="02020603050405020304" pitchFamily="18" charset="0"/>
                          </a:rPr>
                        </m:ctrlPr>
                      </m:fPr>
                      <m:num>
                        <m:r>
                          <a:rPr lang="en-US" sz="2400" dirty="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g</m:t>
                        </m:r>
                        <m:r>
                          <a:rPr lang="en-US" sz="2400" b="0" i="0" dirty="0" smtClean="0">
                            <a:latin typeface="Cambria Math" charset="0"/>
                            <a:cs typeface="Times New Roman" panose="02020603050405020304" pitchFamily="18" charset="0"/>
                          </a:rPr>
                          <m:t>(</m:t>
                        </m:r>
                        <m:r>
                          <m:rPr>
                            <m:sty m:val="p"/>
                          </m:rPr>
                          <a:rPr lang="en-US" sz="2400" b="0" i="0" dirty="0" smtClean="0">
                            <a:latin typeface="Cambria Math" charset="0"/>
                            <a:cs typeface="Times New Roman" panose="02020603050405020304" pitchFamily="18" charset="0"/>
                          </a:rPr>
                          <m:t>x</m:t>
                        </m:r>
                        <m:r>
                          <a:rPr lang="en-US" sz="2400" b="0" i="0" dirty="0" smtClean="0">
                            <a:latin typeface="Cambria Math" charset="0"/>
                            <a:cs typeface="Times New Roman" panose="02020603050405020304" pitchFamily="18" charset="0"/>
                          </a:rPr>
                          <m:t>)</m:t>
                        </m:r>
                      </m:num>
                      <m:den>
                        <m:r>
                          <a:rPr lang="en-US" sz="2400" dirty="0">
                            <a:latin typeface="Cambria Math" charset="0"/>
                            <a:cs typeface="Times New Roman" panose="02020603050405020304" pitchFamily="18" charset="0"/>
                          </a:rPr>
                          <m:t>𝜕</m:t>
                        </m:r>
                        <m:r>
                          <m:rPr>
                            <m:sty m:val="p"/>
                          </m:rPr>
                          <a:rPr lang="en-US" sz="2400" dirty="0">
                            <a:latin typeface="Cambria Math" charset="0"/>
                            <a:cs typeface="Times New Roman" panose="02020603050405020304" pitchFamily="18" charset="0"/>
                          </a:rPr>
                          <m:t>x</m:t>
                        </m:r>
                      </m:den>
                    </m:f>
                  </m:oMath>
                </a14:m>
                <a:r>
                  <a:rPr lang="en-US" sz="2400" dirty="0">
                    <a:latin typeface="Times New Roman" panose="02020603050405020304" pitchFamily="18" charset="0"/>
                    <a:cs typeface="Times New Roman" panose="02020603050405020304" pitchFamily="18" charset="0"/>
                  </a:rPr>
                  <a:t>  </a:t>
                </a:r>
              </a:p>
              <a:p>
                <a:r>
                  <a:rPr lang="en-US" altLang="zh-CN" sz="2800" dirty="0">
                    <a:solidFill>
                      <a:prstClr val="black"/>
                    </a:solidFill>
                    <a:latin typeface="Times New Roman" panose="02020603050405020304" pitchFamily="18" charset="0"/>
                    <a:cs typeface="Times New Roman" panose="02020603050405020304" pitchFamily="18" charset="0"/>
                  </a:rPr>
                  <a:t>Neural</a:t>
                </a:r>
                <a:r>
                  <a:rPr lang="zh-CN" altLang="en-US" sz="2800" dirty="0">
                    <a:solidFill>
                      <a:prstClr val="black"/>
                    </a:solidFill>
                    <a:latin typeface="Times New Roman" panose="02020603050405020304" pitchFamily="18" charset="0"/>
                    <a:cs typeface="Times New Roman" panose="02020603050405020304" pitchFamily="18" charset="0"/>
                  </a:rPr>
                  <a:t> </a:t>
                </a:r>
                <a:r>
                  <a:rPr lang="en-US" altLang="zh-CN" sz="2800" dirty="0">
                    <a:solidFill>
                      <a:prstClr val="black"/>
                    </a:solidFill>
                    <a:latin typeface="Times New Roman" panose="02020603050405020304" pitchFamily="18" charset="0"/>
                    <a:cs typeface="Times New Roman" panose="02020603050405020304" pitchFamily="18" charset="0"/>
                  </a:rPr>
                  <a:t>networks usually take</a:t>
                </a:r>
                <a:r>
                  <a:rPr lang="zh-CN" altLang="en-US" sz="2800" dirty="0">
                    <a:solidFill>
                      <a:prstClr val="black"/>
                    </a:solidFill>
                    <a:latin typeface="Times New Roman" panose="02020603050405020304" pitchFamily="18" charset="0"/>
                    <a:cs typeface="Times New Roman" panose="02020603050405020304" pitchFamily="18" charset="0"/>
                  </a:rPr>
                  <a:t> </a:t>
                </a:r>
                <a:r>
                  <a:rPr lang="en-US" altLang="zh-CN" sz="2800" dirty="0">
                    <a:solidFill>
                      <a:prstClr val="black"/>
                    </a:solidFill>
                    <a:latin typeface="Times New Roman" panose="02020603050405020304" pitchFamily="18" charset="0"/>
                    <a:cs typeface="Times New Roman" panose="02020603050405020304" pitchFamily="18" charset="0"/>
                  </a:rPr>
                  <a:t>this form: a chain of functions.</a:t>
                </a:r>
                <a:endParaRPr lang="en-US" sz="1800" dirty="0">
                  <a:solidFill>
                    <a:srgbClr val="0066FF"/>
                  </a:solidFill>
                  <a:latin typeface="Times New Roman" panose="02020603050405020304" pitchFamily="18" charset="0"/>
                  <a:cs typeface="Times New Roman" panose="020206030504050203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rotWithShape="0">
                <a:blip r:embed="rId3"/>
                <a:stretch>
                  <a:fillRect l="-2007" t="-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44303" y="4025557"/>
                <a:ext cx="19638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44303" y="4025557"/>
                <a:ext cx="1963871" cy="369332"/>
              </a:xfrm>
              <a:prstGeom prst="rect">
                <a:avLst/>
              </a:prstGeom>
              <a:blipFill>
                <a:blip r:embed="rId4"/>
                <a:stretch>
                  <a:fillRect l="-1282" r="-641"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44303" y="45308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44303" y="4530833"/>
                <a:ext cx="1496692" cy="369332"/>
              </a:xfrm>
              <a:prstGeom prst="rect">
                <a:avLst/>
              </a:prstGeom>
              <a:blipFill rotWithShape="0">
                <a:blip r:embed="rId5"/>
                <a:stretch>
                  <a:fillRect l="-2449" t="-140984" r="-6939"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444303" y="5036109"/>
                <a:ext cx="21194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444303" y="5036109"/>
                <a:ext cx="2119426" cy="369332"/>
              </a:xfrm>
              <a:prstGeom prst="rect">
                <a:avLst/>
              </a:prstGeom>
              <a:blipFill>
                <a:blip r:embed="rId6"/>
                <a:stretch>
                  <a:fillRect l="-1190" r="-59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44303" y="5567008"/>
                <a:ext cx="316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444303" y="5567008"/>
                <a:ext cx="3160481" cy="369332"/>
              </a:xfrm>
              <a:prstGeom prst="rect">
                <a:avLst/>
              </a:prstGeom>
              <a:blipFill rotWithShape="0">
                <a:blip r:embed="rId7"/>
                <a:stretch>
                  <a:fillRect l="-1158" t="-140984" r="-3089" b="-175410"/>
                </a:stretch>
              </a:blipFill>
            </p:spPr>
            <p:txBody>
              <a:bodyPr/>
              <a:lstStyle/>
              <a:p>
                <a:r>
                  <a:rPr lang="en-US">
                    <a:noFill/>
                  </a:rPr>
                  <a:t> </a:t>
                </a:r>
              </a:p>
            </p:txBody>
          </p:sp>
        </mc:Fallback>
      </mc:AlternateContent>
    </p:spTree>
    <p:extLst>
      <p:ext uri="{BB962C8B-B14F-4D97-AF65-F5344CB8AC3E}">
        <p14:creationId xmlns:p14="http://schemas.microsoft.com/office/powerpoint/2010/main" val="38262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Recipe</a:t>
            </a:r>
            <a:r>
              <a:rPr lang="en-US" dirty="0"/>
              <a:t> </a:t>
            </a:r>
            <a:r>
              <a:rPr lang="en-US" dirty="0">
                <a:latin typeface="Times New Roman" panose="02020603050405020304" pitchFamily="18" charset="0"/>
                <a:cs typeface="Times New Roman" panose="02020603050405020304" pitchFamily="18" charset="0"/>
              </a:rPr>
              <a:t>for</a:t>
            </a:r>
            <a:r>
              <a:rPr lang="en-US" dirty="0"/>
              <a:t> </a:t>
            </a:r>
            <a:r>
              <a:rPr lang="en-US" dirty="0">
                <a:latin typeface="Times New Roman" panose="02020603050405020304" pitchFamily="18" charset="0"/>
                <a:cs typeface="Times New Roman" panose="02020603050405020304" pitchFamily="18" charset="0"/>
              </a:rPr>
              <a:t>Backpropagation</a:t>
            </a:r>
            <a:endParaRPr lang="en-US" dirty="0"/>
          </a:p>
        </p:txBody>
      </p:sp>
      <p:sp>
        <p:nvSpPr>
          <p:cNvPr id="3" name="Content Placeholder 2"/>
          <p:cNvSpPr>
            <a:spLocks noGrp="1"/>
          </p:cNvSpPr>
          <p:nvPr>
            <p:ph idx="1"/>
          </p:nvPr>
        </p:nvSpPr>
        <p:spPr/>
        <p:txBody>
          <a:bodyPr>
            <a:normAutofit lnSpcReduction="10000"/>
          </a:bodyPr>
          <a:lstStyle/>
          <a:p>
            <a:r>
              <a:rPr lang="en-US" dirty="0"/>
              <a:t>Identify intermediate functions</a:t>
            </a:r>
          </a:p>
          <a:p>
            <a:pPr lvl="1"/>
            <a:endParaRPr lang="en-US" dirty="0"/>
          </a:p>
          <a:p>
            <a:endParaRPr lang="en-US" dirty="0"/>
          </a:p>
          <a:p>
            <a:endParaRPr lang="en-US" dirty="0"/>
          </a:p>
          <a:p>
            <a:endParaRPr lang="en-US" dirty="0"/>
          </a:p>
          <a:p>
            <a:endParaRPr lang="en-US" sz="3600" dirty="0"/>
          </a:p>
          <a:p>
            <a:r>
              <a:rPr lang="en-US" dirty="0"/>
              <a:t>Compute local gradients</a:t>
            </a:r>
          </a:p>
          <a:p>
            <a:endParaRPr lang="en-US" sz="3600" dirty="0"/>
          </a:p>
          <a:p>
            <a:r>
              <a:rPr lang="en-US" dirty="0"/>
              <a:t>Combine with upstream error signal to get full gradient</a:t>
            </a:r>
          </a:p>
        </p:txBody>
      </p:sp>
      <mc:AlternateContent xmlns:mc="http://schemas.openxmlformats.org/markup-compatibility/2006" xmlns:a14="http://schemas.microsoft.com/office/drawing/2010/main">
        <mc:Choice Requires="a14">
          <p:sp>
            <p:nvSpPr>
              <p:cNvPr id="4" name="TextBox 3"/>
              <p:cNvSpPr txBox="1"/>
              <p:nvPr/>
            </p:nvSpPr>
            <p:spPr>
              <a:xfrm>
                <a:off x="1656903" y="2285657"/>
                <a:ext cx="19638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i="1">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656903" y="2285657"/>
                <a:ext cx="1963871" cy="369332"/>
              </a:xfrm>
              <a:prstGeom prst="rect">
                <a:avLst/>
              </a:prstGeom>
              <a:blipFill>
                <a:blip r:embed="rId2"/>
                <a:stretch>
                  <a:fillRect l="-1282" r="-64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56903" y="27909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656903" y="2790933"/>
                <a:ext cx="1496692" cy="369332"/>
              </a:xfrm>
              <a:prstGeom prst="rect">
                <a:avLst/>
              </a:prstGeom>
              <a:blipFill rotWithShape="0">
                <a:blip r:embed="rId3"/>
                <a:stretch>
                  <a:fillRect l="-2449" t="-143333" r="-6939"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56903" y="3296209"/>
                <a:ext cx="21194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56903" y="3296209"/>
                <a:ext cx="2119426" cy="369332"/>
              </a:xfrm>
              <a:prstGeom prst="rect">
                <a:avLst/>
              </a:prstGeom>
              <a:blipFill>
                <a:blip r:embed="rId4"/>
                <a:stretch>
                  <a:fillRect l="-1190" r="-59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56903" y="3827108"/>
                <a:ext cx="31604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656903" y="3827108"/>
                <a:ext cx="3160481" cy="369332"/>
              </a:xfrm>
              <a:prstGeom prst="rect">
                <a:avLst/>
              </a:prstGeom>
              <a:blipFill rotWithShape="0">
                <a:blip r:embed="rId5"/>
                <a:stretch>
                  <a:fillRect l="-1158" t="-143333" r="-3089"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134742" y="2200748"/>
                <a:ext cx="8284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134742" y="2200748"/>
                <a:ext cx="828432"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886476" y="2232043"/>
                <a:ext cx="8390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886476" y="2232043"/>
                <a:ext cx="839076" cy="369332"/>
              </a:xfrm>
              <a:prstGeom prst="rect">
                <a:avLst/>
              </a:prstGeom>
              <a:blipFill rotWithShape="0">
                <a:blip r:embed="rId8"/>
                <a:stretch>
                  <a:fillRect/>
                </a:stretch>
              </a:blipFill>
            </p:spPr>
            <p:txBody>
              <a:bodyPr/>
              <a:lstStyle/>
              <a:p>
                <a:r>
                  <a:rPr lang="en-US">
                    <a:noFill/>
                  </a:rPr>
                  <a:t> </a:t>
                </a:r>
              </a:p>
            </p:txBody>
          </p:sp>
        </mc:Fallback>
      </mc:AlternateContent>
      <p:sp>
        <p:nvSpPr>
          <p:cNvPr id="28" name="Freeform 27"/>
          <p:cNvSpPr/>
          <p:nvPr/>
        </p:nvSpPr>
        <p:spPr>
          <a:xfrm>
            <a:off x="5585252" y="2637963"/>
            <a:ext cx="1549544" cy="522514"/>
          </a:xfrm>
          <a:custGeom>
            <a:avLst/>
            <a:gdLst>
              <a:gd name="connsiteX0" fmla="*/ 914 w 1549544"/>
              <a:gd name="connsiteY0" fmla="*/ 0 h 522514"/>
              <a:gd name="connsiteX1" fmla="*/ 218629 w 1549544"/>
              <a:gd name="connsiteY1" fmla="*/ 313508 h 522514"/>
              <a:gd name="connsiteX2" fmla="*/ 1350743 w 1549544"/>
              <a:gd name="connsiteY2" fmla="*/ 261257 h 522514"/>
              <a:gd name="connsiteX3" fmla="*/ 1542332 w 1549544"/>
              <a:gd name="connsiteY3" fmla="*/ 522514 h 522514"/>
            </a:gdLst>
            <a:ahLst/>
            <a:cxnLst>
              <a:cxn ang="0">
                <a:pos x="connsiteX0" y="connsiteY0"/>
              </a:cxn>
              <a:cxn ang="0">
                <a:pos x="connsiteX1" y="connsiteY1"/>
              </a:cxn>
              <a:cxn ang="0">
                <a:pos x="connsiteX2" y="connsiteY2"/>
              </a:cxn>
              <a:cxn ang="0">
                <a:pos x="connsiteX3" y="connsiteY3"/>
              </a:cxn>
            </a:cxnLst>
            <a:rect l="l" t="t" r="r" b="b"/>
            <a:pathLst>
              <a:path w="1549544" h="522514">
                <a:moveTo>
                  <a:pt x="914" y="0"/>
                </a:moveTo>
                <a:cubicBezTo>
                  <a:pt x="-2714" y="134982"/>
                  <a:pt x="-6342" y="269965"/>
                  <a:pt x="218629" y="313508"/>
                </a:cubicBezTo>
                <a:cubicBezTo>
                  <a:pt x="443600" y="357051"/>
                  <a:pt x="1130126" y="226423"/>
                  <a:pt x="1350743" y="261257"/>
                </a:cubicBezTo>
                <a:cubicBezTo>
                  <a:pt x="1571360" y="296091"/>
                  <a:pt x="1556846" y="409302"/>
                  <a:pt x="1542332" y="522514"/>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Freeform 28"/>
          <p:cNvSpPr/>
          <p:nvPr/>
        </p:nvSpPr>
        <p:spPr>
          <a:xfrm>
            <a:off x="8216155" y="2629254"/>
            <a:ext cx="2253521" cy="557349"/>
          </a:xfrm>
          <a:custGeom>
            <a:avLst/>
            <a:gdLst>
              <a:gd name="connsiteX0" fmla="*/ 2107474 w 2253521"/>
              <a:gd name="connsiteY0" fmla="*/ 0 h 557349"/>
              <a:gd name="connsiteX1" fmla="*/ 2081349 w 2253521"/>
              <a:gd name="connsiteY1" fmla="*/ 182880 h 557349"/>
              <a:gd name="connsiteX2" fmla="*/ 383177 w 2253521"/>
              <a:gd name="connsiteY2" fmla="*/ 209006 h 557349"/>
              <a:gd name="connsiteX3" fmla="*/ 0 w 2253521"/>
              <a:gd name="connsiteY3" fmla="*/ 557349 h 557349"/>
            </a:gdLst>
            <a:ahLst/>
            <a:cxnLst>
              <a:cxn ang="0">
                <a:pos x="connsiteX0" y="connsiteY0"/>
              </a:cxn>
              <a:cxn ang="0">
                <a:pos x="connsiteX1" y="connsiteY1"/>
              </a:cxn>
              <a:cxn ang="0">
                <a:pos x="connsiteX2" y="connsiteY2"/>
              </a:cxn>
              <a:cxn ang="0">
                <a:pos x="connsiteX3" y="connsiteY3"/>
              </a:cxn>
            </a:cxnLst>
            <a:rect l="l" t="t" r="r" b="b"/>
            <a:pathLst>
              <a:path w="2253521" h="557349">
                <a:moveTo>
                  <a:pt x="2107474" y="0"/>
                </a:moveTo>
                <a:cubicBezTo>
                  <a:pt x="2238103" y="74023"/>
                  <a:pt x="2368732" y="148046"/>
                  <a:pt x="2081349" y="182880"/>
                </a:cubicBezTo>
                <a:cubicBezTo>
                  <a:pt x="1793966" y="217714"/>
                  <a:pt x="730068" y="146595"/>
                  <a:pt x="383177" y="209006"/>
                </a:cubicBezTo>
                <a:cubicBezTo>
                  <a:pt x="36285" y="271418"/>
                  <a:pt x="18142" y="414383"/>
                  <a:pt x="0" y="557349"/>
                </a:cubicBezTo>
              </a:path>
            </a:pathLst>
          </a:cu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6013801" y="4568783"/>
                <a:ext cx="4397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13801" y="4568783"/>
                <a:ext cx="43973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652467" y="3306911"/>
                <a:ext cx="1013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𝑖𝑛𝑝𝑢𝑡</m:t>
                      </m:r>
                      <m:r>
                        <a:rPr lang="en-US" b="0" i="1" dirty="0" smtClean="0">
                          <a:latin typeface="Cambria Math" panose="02040503050406030204" pitchFamily="18" charset="0"/>
                        </a:rPr>
                        <m:t>, </m:t>
                      </m:r>
                      <m:r>
                        <a:rPr lang="en-US" i="1" dirty="0" smtClean="0">
                          <a:latin typeface="Cambria Math" panose="02040503050406030204" pitchFamily="18" charset="0"/>
                        </a:rPr>
                        <m:t>𝑥</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652467" y="3306911"/>
                <a:ext cx="1013226" cy="369332"/>
              </a:xfrm>
              <a:prstGeom prst="rect">
                <a:avLst/>
              </a:prstGeom>
              <a:blipFill rotWithShape="0">
                <a:blip r:embed="rId10"/>
                <a:stretch>
                  <a:fillRect b="-11475"/>
                </a:stretch>
              </a:blipFill>
            </p:spPr>
            <p:txBody>
              <a:bodyPr/>
              <a:lstStyle/>
              <a:p>
                <a:r>
                  <a:rPr lang="en-US">
                    <a:noFill/>
                  </a:rPr>
                  <a:t> </a:t>
                </a:r>
              </a:p>
            </p:txBody>
          </p:sp>
        </mc:Fallback>
      </mc:AlternateContent>
      <p:sp>
        <p:nvSpPr>
          <p:cNvPr id="32" name="Freeform 31"/>
          <p:cNvSpPr/>
          <p:nvPr/>
        </p:nvSpPr>
        <p:spPr>
          <a:xfrm>
            <a:off x="5630706" y="3216706"/>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Freeform 32"/>
          <p:cNvSpPr/>
          <p:nvPr/>
        </p:nvSpPr>
        <p:spPr>
          <a:xfrm>
            <a:off x="7257439" y="3191401"/>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4" name="Straight Arrow Connector 33"/>
          <p:cNvCxnSpPr/>
          <p:nvPr/>
        </p:nvCxnSpPr>
        <p:spPr>
          <a:xfrm flipV="1">
            <a:off x="6296256" y="4013917"/>
            <a:ext cx="838540" cy="645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Freeform 34"/>
          <p:cNvSpPr/>
          <p:nvPr/>
        </p:nvSpPr>
        <p:spPr>
          <a:xfrm rot="10800000">
            <a:off x="7986803" y="3186603"/>
            <a:ext cx="278691" cy="1517126"/>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9026143" y="4619823"/>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1</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026143" y="4619823"/>
                <a:ext cx="461408" cy="369332"/>
              </a:xfrm>
              <a:prstGeom prst="rect">
                <a:avLst/>
              </a:prstGeom>
              <a:blipFill rotWithShape="0">
                <a:blip r:embed="rId11"/>
                <a:stretch>
                  <a:fillRect/>
                </a:stretch>
              </a:blipFill>
            </p:spPr>
            <p:txBody>
              <a:bodyPr/>
              <a:lstStyle/>
              <a:p>
                <a:r>
                  <a:rPr lang="en-US">
                    <a:noFill/>
                  </a:rPr>
                  <a:t> </a:t>
                </a:r>
              </a:p>
            </p:txBody>
          </p:sp>
        </mc:Fallback>
      </mc:AlternateContent>
      <p:cxnSp>
        <p:nvCxnSpPr>
          <p:cNvPr id="37" name="Straight Arrow Connector 36"/>
          <p:cNvCxnSpPr/>
          <p:nvPr/>
        </p:nvCxnSpPr>
        <p:spPr>
          <a:xfrm flipH="1" flipV="1">
            <a:off x="8340034" y="4007611"/>
            <a:ext cx="804195" cy="7425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6857717" y="5215188"/>
                <a:ext cx="17588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0" dirty="0" smtClean="0">
                          <a:latin typeface="Cambria Math" panose="02040503050406030204" pitchFamily="18" charset="0"/>
                        </a:rPr>
                        <m:t>a</m:t>
                      </m:r>
                      <m:r>
                        <m:rPr>
                          <m:sty m:val="p"/>
                        </m:rPr>
                        <a:rPr lang="en-US" b="0" i="0" dirty="0" smtClean="0">
                          <a:latin typeface="Cambria Math" panose="02040503050406030204" pitchFamily="18" charset="0"/>
                        </a:rPr>
                        <m:t>ctivation</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units</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57717" y="5215188"/>
                <a:ext cx="1758815" cy="369332"/>
              </a:xfrm>
              <a:prstGeom prst="rect">
                <a:avLst/>
              </a:prstGeom>
              <a:blipFill rotWithShape="0">
                <a:blip r:embed="rId12"/>
                <a:stretch>
                  <a:fillRect t="-98333" b="-123333"/>
                </a:stretch>
              </a:blipFill>
            </p:spPr>
            <p:txBody>
              <a:bodyPr/>
              <a:lstStyle/>
              <a:p>
                <a:r>
                  <a:rPr lang="en-US">
                    <a:noFill/>
                  </a:rPr>
                  <a:t> </a:t>
                </a:r>
              </a:p>
            </p:txBody>
          </p:sp>
        </mc:Fallback>
      </mc:AlternateContent>
      <p:cxnSp>
        <p:nvCxnSpPr>
          <p:cNvPr id="39" name="Straight Arrow Connector 38"/>
          <p:cNvCxnSpPr/>
          <p:nvPr/>
        </p:nvCxnSpPr>
        <p:spPr>
          <a:xfrm flipH="1" flipV="1">
            <a:off x="7734300" y="4938115"/>
            <a:ext cx="2825" cy="27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Freeform 39"/>
          <p:cNvSpPr/>
          <p:nvPr/>
        </p:nvSpPr>
        <p:spPr>
          <a:xfrm rot="10800000">
            <a:off x="9689639" y="3220213"/>
            <a:ext cx="278691" cy="618309"/>
          </a:xfrm>
          <a:custGeom>
            <a:avLst/>
            <a:gdLst>
              <a:gd name="connsiteX0" fmla="*/ 252565 w 278691"/>
              <a:gd name="connsiteY0" fmla="*/ 0 h 618309"/>
              <a:gd name="connsiteX1" fmla="*/ 113228 w 278691"/>
              <a:gd name="connsiteY1" fmla="*/ 60960 h 618309"/>
              <a:gd name="connsiteX2" fmla="*/ 104520 w 278691"/>
              <a:gd name="connsiteY2" fmla="*/ 252549 h 618309"/>
              <a:gd name="connsiteX3" fmla="*/ 17 w 278691"/>
              <a:gd name="connsiteY3" fmla="*/ 313509 h 618309"/>
              <a:gd name="connsiteX4" fmla="*/ 113228 w 278691"/>
              <a:gd name="connsiteY4" fmla="*/ 348343 h 618309"/>
              <a:gd name="connsiteX5" fmla="*/ 121937 w 278691"/>
              <a:gd name="connsiteY5" fmla="*/ 566058 h 618309"/>
              <a:gd name="connsiteX6" fmla="*/ 278691 w 278691"/>
              <a:gd name="connsiteY6" fmla="*/ 618309 h 618309"/>
              <a:gd name="connsiteX7" fmla="*/ 278691 w 278691"/>
              <a:gd name="connsiteY7" fmla="*/ 618309 h 618309"/>
              <a:gd name="connsiteX8" fmla="*/ 278691 w 278691"/>
              <a:gd name="connsiteY8" fmla="*/ 618309 h 61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91" h="618309">
                <a:moveTo>
                  <a:pt x="252565" y="0"/>
                </a:moveTo>
                <a:cubicBezTo>
                  <a:pt x="195233" y="9434"/>
                  <a:pt x="137902" y="18869"/>
                  <a:pt x="113228" y="60960"/>
                </a:cubicBezTo>
                <a:cubicBezTo>
                  <a:pt x="88554" y="103052"/>
                  <a:pt x="123388" y="210458"/>
                  <a:pt x="104520" y="252549"/>
                </a:cubicBezTo>
                <a:cubicBezTo>
                  <a:pt x="85651" y="294641"/>
                  <a:pt x="-1434" y="297543"/>
                  <a:pt x="17" y="313509"/>
                </a:cubicBezTo>
                <a:cubicBezTo>
                  <a:pt x="1468" y="329475"/>
                  <a:pt x="92908" y="306252"/>
                  <a:pt x="113228" y="348343"/>
                </a:cubicBezTo>
                <a:cubicBezTo>
                  <a:pt x="133548" y="390434"/>
                  <a:pt x="94360" y="521064"/>
                  <a:pt x="121937" y="566058"/>
                </a:cubicBezTo>
                <a:cubicBezTo>
                  <a:pt x="149514" y="611052"/>
                  <a:pt x="278691" y="618309"/>
                  <a:pt x="278691" y="618309"/>
                </a:cubicBezTo>
                <a:lnTo>
                  <a:pt x="278691" y="618309"/>
                </a:lnTo>
                <a:lnTo>
                  <a:pt x="278691" y="618309"/>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9928549" y="3306911"/>
                <a:ext cx="1157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𝑜𝑢𝑡𝑝𝑢𝑡</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9928549" y="3306911"/>
                <a:ext cx="1157689" cy="369332"/>
              </a:xfrm>
              <a:prstGeom prst="rect">
                <a:avLst/>
              </a:prstGeom>
              <a:blipFill rotWithShape="0">
                <a:blip r:embed="rId13"/>
                <a:stretch>
                  <a:fillRect t="-3279" r="-20000" b="-819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288E9562-0D14-FD56-5343-851B76EDBFE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31821" y="2000778"/>
            <a:ext cx="4650339" cy="3146941"/>
          </a:xfrm>
          <a:prstGeom prst="rect">
            <a:avLst/>
          </a:prstGeom>
        </p:spPr>
      </p:pic>
    </p:spTree>
    <p:extLst>
      <p:ext uri="{BB962C8B-B14F-4D97-AF65-F5344CB8AC3E}">
        <p14:creationId xmlns:p14="http://schemas.microsoft.com/office/powerpoint/2010/main" val="11254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39788" y="500063"/>
            <a:ext cx="5157787" cy="823912"/>
          </a:xfrm>
        </p:spPr>
        <p:txBody>
          <a:bodyPr/>
          <a:lstStyle/>
          <a:p>
            <a:r>
              <a:rPr lang="en-US" dirty="0"/>
              <a:t>Intermediate Variables </a:t>
            </a:r>
            <a:r>
              <a:rPr lang="en-US" b="0" dirty="0"/>
              <a:t>(forward propagation)</a:t>
            </a:r>
          </a:p>
        </p:txBody>
      </p:sp>
      <p:sp>
        <p:nvSpPr>
          <p:cNvPr id="10" name="Text Placeholder 9"/>
          <p:cNvSpPr>
            <a:spLocks noGrp="1"/>
          </p:cNvSpPr>
          <p:nvPr>
            <p:ph type="body" sz="quarter" idx="3"/>
          </p:nvPr>
        </p:nvSpPr>
        <p:spPr>
          <a:xfrm>
            <a:off x="6172200" y="500063"/>
            <a:ext cx="5183188" cy="823912"/>
          </a:xfrm>
        </p:spPr>
        <p:txBody>
          <a:bodyPr/>
          <a:lstStyle/>
          <a:p>
            <a:r>
              <a:rPr lang="en-US" dirty="0"/>
              <a:t>Intermediate Gradients </a:t>
            </a:r>
            <a:r>
              <a:rPr lang="en-US" b="0" dirty="0"/>
              <a:t>(backward propagation)</a:t>
            </a:r>
          </a:p>
        </p:txBody>
      </p:sp>
      <mc:AlternateContent xmlns:mc="http://schemas.openxmlformats.org/markup-compatibility/2006" xmlns:a14="http://schemas.microsoft.com/office/drawing/2010/main">
        <mc:Choice Requires="a14">
          <p:sp>
            <p:nvSpPr>
              <p:cNvPr id="12" name="TextBox 11"/>
              <p:cNvSpPr txBox="1"/>
              <p:nvPr/>
            </p:nvSpPr>
            <p:spPr>
              <a:xfrm>
                <a:off x="1004026" y="1549057"/>
                <a:ext cx="19638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i="1">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4026" y="1549057"/>
                <a:ext cx="1963871" cy="369332"/>
              </a:xfrm>
              <a:prstGeom prst="rect">
                <a:avLst/>
              </a:prstGeom>
              <a:blipFill>
                <a:blip r:embed="rId3"/>
                <a:stretch>
                  <a:fillRect l="-1935" r="-1290"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04026" y="2613133"/>
                <a:ext cx="14966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04026" y="2613133"/>
                <a:ext cx="1496692" cy="369332"/>
              </a:xfrm>
              <a:prstGeom prst="rect">
                <a:avLst/>
              </a:prstGeom>
              <a:blipFill rotWithShape="0">
                <a:blip r:embed="rId4"/>
                <a:stretch>
                  <a:fillRect l="-2449" t="-143333" r="-6939" b="-17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04026" y="3651809"/>
                <a:ext cx="21194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04026" y="3651809"/>
                <a:ext cx="2119426" cy="369332"/>
              </a:xfrm>
              <a:prstGeom prst="rect">
                <a:avLst/>
              </a:prstGeom>
              <a:blipFill>
                <a:blip r:embed="rId5"/>
                <a:stretch>
                  <a:fillRect l="-1796" r="-119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74518" y="4662361"/>
                <a:ext cx="32449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cs typeface="Times New Roman" panose="02020603050405020304" pitchFamily="18" charset="0"/>
                        </a:rPr>
                        <m:t>𝐿</m:t>
                      </m:r>
                      <m:r>
                        <a:rPr lang="en-US" sz="2400" i="1" baseline="-25000">
                          <a:latin typeface="Cambria Math" charset="0"/>
                          <a:cs typeface="Times New Roman" panose="02020603050405020304" pitchFamily="18" charset="0"/>
                        </a:rPr>
                        <m:t>𝑚𝑠𝑒</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m:t>
                      </m:r>
                      <m:d>
                        <m:d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charset="0"/>
                              <a:ea typeface="Cambria Math" panose="02040503050406030204" pitchFamily="18" charset="0"/>
                              <a:cs typeface="Times New Roman" panose="02020603050405020304" pitchFamily="18" charset="0"/>
                            </a:rPr>
                            <m:t>𝑧</m:t>
                          </m:r>
                          <m:r>
                            <a:rPr lang="en-US" sz="2400" b="0" i="1" baseline="-25000" smtClean="0">
                              <a:latin typeface="Cambria Math" charset="0"/>
                              <a:ea typeface="Cambria Math" panose="02040503050406030204" pitchFamily="18" charset="0"/>
                              <a:cs typeface="Times New Roman" panose="02020603050405020304" pitchFamily="18" charset="0"/>
                            </a:rPr>
                            <m:t>2</m:t>
                          </m:r>
                          <m:r>
                            <a:rPr lang="en-US" sz="2400" i="1">
                              <a:latin typeface="Cambria Math" charset="0"/>
                              <a:ea typeface="Cambria Math" panose="02040503050406030204" pitchFamily="18" charset="0"/>
                              <a:cs typeface="Times New Roman" panose="02020603050405020304" pitchFamily="18" charset="0"/>
                            </a:rPr>
                            <m:t> −</m:t>
                          </m:r>
                          <m:r>
                            <a:rPr lang="en-US" sz="2400" b="0" i="1" smtClean="0">
                              <a:latin typeface="Cambria Math" charset="0"/>
                              <a:ea typeface="Cambria Math" panose="02040503050406030204" pitchFamily="18" charset="0"/>
                              <a:cs typeface="Times New Roman" panose="02020603050405020304" pitchFamily="18" charset="0"/>
                            </a:rPr>
                            <m:t>𝑦</m:t>
                          </m:r>
                        </m:e>
                      </m:d>
                      <m:r>
                        <a:rPr lang="en-US" sz="2400" i="1" baseline="30000">
                          <a:latin typeface="Cambria Math" charset="0"/>
                          <a:ea typeface="Cambria Math" panose="02040503050406030204" pitchFamily="18" charset="0"/>
                          <a:cs typeface="Times New Roman" panose="02020603050405020304" pitchFamily="18" charset="0"/>
                        </a:rPr>
                        <m:t>2</m:t>
                      </m:r>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74518" y="4662361"/>
                <a:ext cx="3244991" cy="461665"/>
              </a:xfrm>
              <a:prstGeom prst="rect">
                <a:avLst/>
              </a:prstGeom>
              <a:blipFill rotWithShape="0">
                <a:blip r:embed="rId6"/>
                <a:stretch>
                  <a:fillRect t="-103947" b="-1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426926" y="1498257"/>
                <a:ext cx="1281633" cy="7023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𝑧</m:t>
                              </m:r>
                            </m:e>
                            <m:sub>
                              <m:r>
                                <a:rPr lang="en-US" sz="2400" b="0" i="1" smtClean="0">
                                  <a:latin typeface="Cambria Math" panose="02040503050406030204" pitchFamily="18" charset="0"/>
                                </a:rPr>
                                <m:t>1</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𝑥</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oMath>
                  </m:oMathPara>
                </a14:m>
                <a:endParaRPr lang="en-US" sz="2400" baseline="30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426926" y="1498257"/>
                <a:ext cx="1281633" cy="702308"/>
              </a:xfrm>
              <a:prstGeom prst="rect">
                <a:avLst/>
              </a:prstGeom>
              <a:blipFill>
                <a:blip r:embed="rId7"/>
                <a:stretch>
                  <a:fillRect l="-5825" t="-1786" r="-1942"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426926" y="2435333"/>
                <a:ext cx="4527585"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1</m:t>
                          </m:r>
                        </m:den>
                      </m:f>
                      <m:r>
                        <a:rPr lang="en-US" sz="2400" b="0" i="1" smtClean="0">
                          <a:latin typeface="Cambria Math" panose="02040503050406030204" pitchFamily="18" charset="0"/>
                        </a:rPr>
                        <m:t>=</m:t>
                      </m:r>
                      <m:r>
                        <a:rPr lang="en-US" sz="2400" i="1">
                          <a:latin typeface="Cambria Math" panose="02040503050406030204" pitchFamily="18" charset="0"/>
                        </a:rPr>
                        <m:t>𝜎</m:t>
                      </m:r>
                      <m:r>
                        <a:rPr lang="en-US" sz="2400" b="0" i="1" smtClean="0">
                          <a:latin typeface="Cambria Math" panose="02040503050406030204" pitchFamily="18" charset="0"/>
                        </a:rPr>
                        <m:t>′</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charset="0"/>
                        </a:rPr>
                        <m:t> </m:t>
                      </m:r>
                      <m:r>
                        <a:rPr lang="en-US" sz="2400" i="1">
                          <a:latin typeface="Cambria Math" panose="02040503050406030204" pitchFamily="18" charset="0"/>
                        </a:rPr>
                        <m:t>=</m:t>
                      </m:r>
                      <m:func>
                        <m:funcPr>
                          <m:ctrlPr>
                            <a:rPr lang="en-US" sz="2400" b="0" i="1" smtClean="0">
                              <a:latin typeface="Cambria Math" panose="02040503050406030204" pitchFamily="18" charset="0"/>
                            </a:rPr>
                          </m:ctrlPr>
                        </m:funcPr>
                        <m:fName>
                          <m:r>
                            <a:rPr lang="en-US" sz="2400" i="1">
                              <a:latin typeface="Cambria Math" panose="02040503050406030204" pitchFamily="18" charset="0"/>
                            </a:rPr>
                            <m:t>𝜎</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sub>
                              </m:sSub>
                            </m:e>
                          </m:d>
                        </m:e>
                      </m:func>
                      <m:r>
                        <a:rPr lang="en-US" sz="2400" b="0" i="1" smtClean="0">
                          <a:latin typeface="Cambria Math" panose="02040503050406030204" pitchFamily="18" charset="0"/>
                        </a:rPr>
                        <m:t>(1−</m:t>
                      </m:r>
                      <m:func>
                        <m:funcPr>
                          <m:ctrlPr>
                            <a:rPr lang="en-US" sz="2400" b="0" i="1" smtClean="0">
                              <a:latin typeface="Cambria Math" panose="02040503050406030204" pitchFamily="18" charset="0"/>
                            </a:rPr>
                          </m:ctrlPr>
                        </m:funcPr>
                        <m:fName>
                          <m:r>
                            <a:rPr lang="en-US" sz="2400" i="1">
                              <a:latin typeface="Cambria Math" panose="02040503050406030204" pitchFamily="18" charset="0"/>
                            </a:rPr>
                            <m:t>𝜎</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1</m:t>
                                  </m:r>
                                </m:sub>
                              </m:sSub>
                            </m:e>
                          </m:d>
                        </m:e>
                      </m:func>
                      <m:r>
                        <a:rPr lang="en-US" sz="2400" b="0" i="1" smtClean="0">
                          <a:latin typeface="Cambria Math" panose="02040503050406030204" pitchFamily="18" charset="0"/>
                        </a:rPr>
                        <m:t>)</m:t>
                      </m:r>
                    </m:oMath>
                  </m:oMathPara>
                </a14:m>
                <a:endParaRPr lang="en-US" sz="2400" baseline="-25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426926" y="2435333"/>
                <a:ext cx="4527585" cy="702244"/>
              </a:xfrm>
              <a:prstGeom prst="rect">
                <a:avLst/>
              </a:prstGeom>
              <a:blipFill>
                <a:blip r:embed="rId8"/>
                <a:stretch>
                  <a:fillRect l="-559" r="-1397" b="-17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26926" y="3499409"/>
                <a:ext cx="1297022" cy="7023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a:latin typeface="Cambria Math" charset="0"/>
                                  <a:cs typeface="Times New Roman" panose="02020603050405020304" pitchFamily="18" charset="0"/>
                                </a:rPr>
                                <m:t>𝜕</m:t>
                              </m:r>
                              <m:r>
                                <a:rPr lang="en-US" sz="2400" b="0" i="1" smtClean="0">
                                  <a:latin typeface="Cambria Math" panose="02040503050406030204" pitchFamily="18" charset="0"/>
                                </a:rPr>
                                <m:t>𝑧</m:t>
                              </m:r>
                            </m:e>
                            <m:sub>
                              <m:r>
                                <a:rPr lang="en-US" sz="2400" b="0" i="1" smtClean="0">
                                  <a:latin typeface="Cambria Math" panose="02040503050406030204" pitchFamily="18" charset="0"/>
                                </a:rPr>
                                <m:t>2</m:t>
                              </m:r>
                            </m:sub>
                          </m:sSub>
                        </m:num>
                        <m:den>
                          <m:r>
                            <a:rPr lang="en-US" sz="2400" i="1">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𝑎</m:t>
                          </m:r>
                          <m:r>
                            <a:rPr lang="en-US" sz="2400" b="0" i="1" baseline="-25000" smtClean="0">
                              <a:latin typeface="Cambria Math" charset="0"/>
                              <a:cs typeface="Times New Roman" panose="02020603050405020304" pitchFamily="18" charset="0"/>
                            </a:rPr>
                            <m:t>1</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oMath>
                  </m:oMathPara>
                </a14:m>
                <a:endParaRPr lang="en-US" sz="2400" baseline="30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426926" y="3499409"/>
                <a:ext cx="1297022" cy="702308"/>
              </a:xfrm>
              <a:prstGeom prst="rect">
                <a:avLst/>
              </a:prstGeom>
              <a:blipFill>
                <a:blip r:embed="rId9"/>
                <a:stretch>
                  <a:fillRect l="-5769" r="-1923"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297418" y="4535361"/>
                <a:ext cx="3319114"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i="1">
                              <a:latin typeface="Cambria Math" charset="0"/>
                              <a:cs typeface="Times New Roman" panose="02020603050405020304" pitchFamily="18" charset="0"/>
                            </a:rPr>
                            <m:t>𝜕</m:t>
                          </m:r>
                          <m:r>
                            <a:rPr lang="en-US" sz="2400" i="1" smtClean="0">
                              <a:latin typeface="Cambria Math" panose="02040503050406030204" pitchFamily="18" charset="0"/>
                              <a:cs typeface="Times New Roman" panose="02020603050405020304" pitchFamily="18" charset="0"/>
                            </a:rPr>
                            <m:t>𝐿</m:t>
                          </m:r>
                          <m:r>
                            <a:rPr lang="en-US" sz="2400" i="1" baseline="-25000">
                              <a:latin typeface="Cambria Math" charset="0"/>
                              <a:cs typeface="Times New Roman" panose="02020603050405020304" pitchFamily="18" charset="0"/>
                            </a:rPr>
                            <m:t>𝑚𝑠𝑒</m:t>
                          </m:r>
                          <m:d>
                            <m:dPr>
                              <m:ctrlPr>
                                <a:rPr lang="en-US" sz="2400" i="1" baseline="-2500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 </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e>
                          </m:d>
                        </m:num>
                        <m:den>
                          <m:r>
                            <a:rPr lang="en-US" sz="2400" b="0" i="1" smtClean="0">
                              <a:latin typeface="Cambria Math" charset="0"/>
                              <a:cs typeface="Times New Roman" panose="02020603050405020304" pitchFamily="18" charset="0"/>
                            </a:rPr>
                            <m:t>𝜕</m:t>
                          </m:r>
                          <m:r>
                            <a:rPr lang="en-US" sz="2400" b="0" i="1" smtClean="0">
                              <a:latin typeface="Cambria Math" charset="0"/>
                              <a:cs typeface="Times New Roman" panose="02020603050405020304" pitchFamily="18" charset="0"/>
                            </a:rPr>
                            <m:t>𝑧</m:t>
                          </m:r>
                          <m:r>
                            <a:rPr lang="en-US" sz="2400" b="0" i="1" baseline="-25000" smtClean="0">
                              <a:latin typeface="Cambria Math" charset="0"/>
                              <a:cs typeface="Times New Roman" panose="02020603050405020304" pitchFamily="18" charset="0"/>
                            </a:rPr>
                            <m:t>2</m:t>
                          </m:r>
                        </m:den>
                      </m:f>
                      <m:r>
                        <a:rPr lang="en-US" sz="2400" i="1">
                          <a:latin typeface="Cambria Math" panose="02040503050406030204" pitchFamily="18" charset="0"/>
                          <a:cs typeface="Times New Roman" panose="02020603050405020304" pitchFamily="18" charset="0"/>
                        </a:rPr>
                        <m:t>=</m:t>
                      </m:r>
                      <m:r>
                        <a:rPr lang="en-US" sz="2400" i="1">
                          <a:latin typeface="Cambria Math" charset="0"/>
                          <a:ea typeface="Cambria Math" panose="02040503050406030204" pitchFamily="18" charset="0"/>
                          <a:cs typeface="Times New Roman" panose="02020603050405020304" pitchFamily="18" charset="0"/>
                        </a:rPr>
                        <m:t>2</m:t>
                      </m:r>
                      <m:d>
                        <m:d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charset="0"/>
                              <a:ea typeface="Cambria Math" panose="02040503050406030204" pitchFamily="18" charset="0"/>
                              <a:cs typeface="Times New Roman" panose="02020603050405020304" pitchFamily="18" charset="0"/>
                            </a:rPr>
                            <m:t>𝑧</m:t>
                          </m:r>
                          <m:r>
                            <a:rPr lang="en-US" sz="2400" b="0" i="1" baseline="-25000" smtClean="0">
                              <a:latin typeface="Cambria Math" charset="0"/>
                              <a:ea typeface="Cambria Math" panose="02040503050406030204" pitchFamily="18" charset="0"/>
                              <a:cs typeface="Times New Roman" panose="02020603050405020304" pitchFamily="18" charset="0"/>
                            </a:rPr>
                            <m:t>2</m:t>
                          </m:r>
                          <m:r>
                            <a:rPr lang="en-US" sz="2400" b="0" i="1" smtClean="0">
                              <a:latin typeface="Cambria Math" charset="0"/>
                              <a:ea typeface="Cambria Math" panose="02040503050406030204" pitchFamily="18" charset="0"/>
                              <a:cs typeface="Times New Roman" panose="02020603050405020304" pitchFamily="18" charset="0"/>
                            </a:rPr>
                            <m:t>−</m:t>
                          </m:r>
                          <m:r>
                            <a:rPr lang="en-US" sz="2400" i="1">
                              <a:latin typeface="Cambria Math" charset="0"/>
                              <a:ea typeface="Cambria Math" panose="02040503050406030204" pitchFamily="18" charset="0"/>
                              <a:cs typeface="Times New Roman" panose="02020603050405020304" pitchFamily="18" charset="0"/>
                            </a:rPr>
                            <m:t>𝑦</m:t>
                          </m:r>
                        </m:e>
                      </m:d>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297418" y="4535361"/>
                <a:ext cx="3319114" cy="794576"/>
              </a:xfrm>
              <a:prstGeom prst="rect">
                <a:avLst/>
              </a:prstGeom>
              <a:blipFill rotWithShape="0">
                <a:blip r:embed="rId10"/>
                <a:stretch>
                  <a:fillRect b="-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807426" y="5663581"/>
                <a:ext cx="4660174" cy="725776"/>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cs typeface="Times New Roman" panose="02020603050405020304" pitchFamily="18" charset="0"/>
                          </a:rPr>
                        </m:ctrlPr>
                      </m:fPr>
                      <m:num>
                        <m:r>
                          <a:rPr lang="en-US" sz="2800" i="1">
                            <a:latin typeface="Cambria Math"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𝐿</m:t>
                        </m:r>
                        <m:r>
                          <a:rPr lang="en-US" sz="2800" i="1" baseline="-25000">
                            <a:latin typeface="Cambria Math" charset="0"/>
                            <a:cs typeface="Times New Roman" panose="02020603050405020304" pitchFamily="18" charset="0"/>
                          </a:rPr>
                          <m:t>𝑚𝑠𝑒</m:t>
                        </m:r>
                        <m:d>
                          <m:dPr>
                            <m:ctrlPr>
                              <a:rPr lang="en-US" sz="2800" i="1" baseline="-25000">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𝑦</m:t>
                            </m:r>
                            <m:r>
                              <a:rPr lang="en-US" sz="2800" i="1">
                                <a:latin typeface="Cambria Math" panose="02040503050406030204" pitchFamily="18" charset="0"/>
                                <a:cs typeface="Times New Roman" panose="02020603050405020304" pitchFamily="18" charset="0"/>
                              </a:rPr>
                              <m:t>, </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e>
                        </m:d>
                      </m:num>
                      <m:den>
                        <m:r>
                          <a:rPr lang="en-US" sz="2800" i="1">
                            <a:latin typeface="Cambria Math" charset="0"/>
                            <a:cs typeface="Times New Roman" panose="02020603050405020304" pitchFamily="18" charset="0"/>
                          </a:rPr>
                          <m:t>𝜕</m:t>
                        </m:r>
                        <m:r>
                          <a:rPr lang="en-US" sz="2800" b="0" i="1" smtClean="0">
                            <a:latin typeface="Cambria Math" charset="0"/>
                            <a:cs typeface="Times New Roman" panose="02020603050405020304" pitchFamily="18" charset="0"/>
                          </a:rPr>
                          <m:t>𝑥</m:t>
                        </m:r>
                      </m:den>
                    </m:f>
                  </m:oMath>
                </a14:m>
                <a:r>
                  <a:rPr lang="en-US" sz="2800" dirty="0"/>
                  <a:t> = </a:t>
                </a: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𝐿</m:t>
                        </m:r>
                        <m:r>
                          <a:rPr lang="en-US" sz="2800" i="1" baseline="-25000">
                            <a:latin typeface="Cambria Math" charset="0"/>
                            <a:cs typeface="Times New Roman" panose="02020603050405020304" pitchFamily="18" charset="0"/>
                          </a:rPr>
                          <m:t>𝑚𝑠𝑒</m:t>
                        </m:r>
                        <m:d>
                          <m:dPr>
                            <m:ctrlPr>
                              <a:rPr lang="en-US" sz="2800" i="1" baseline="-25000">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𝑦</m:t>
                            </m:r>
                            <m:r>
                              <a:rPr lang="en-US" sz="2800" i="1">
                                <a:latin typeface="Cambria Math" panose="02040503050406030204" pitchFamily="18" charset="0"/>
                                <a:cs typeface="Times New Roman" panose="02020603050405020304" pitchFamily="18" charset="0"/>
                              </a:rPr>
                              <m:t>, </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e>
                        </m:d>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2</m:t>
                        </m:r>
                      </m:den>
                    </m:f>
                  </m:oMath>
                </a14:m>
                <a:r>
                  <a:rPr lang="en-US" sz="2800" dirty="0"/>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𝑧</m:t>
                            </m:r>
                          </m:e>
                          <m:sub>
                            <m:r>
                              <a:rPr lang="en-US" sz="2800" i="1">
                                <a:latin typeface="Cambria Math" panose="02040503050406030204" pitchFamily="18" charset="0"/>
                              </a:rPr>
                              <m:t>2</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𝑎</m:t>
                        </m:r>
                        <m:r>
                          <a:rPr lang="en-US" sz="2800" i="1" baseline="-25000">
                            <a:latin typeface="Cambria Math" charset="0"/>
                            <a:cs typeface="Times New Roman" panose="02020603050405020304" pitchFamily="18" charset="0"/>
                          </a:rPr>
                          <m:t>1</m:t>
                        </m:r>
                      </m:den>
                    </m:f>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𝑎</m:t>
                            </m:r>
                          </m:e>
                          <m:sub>
                            <m:r>
                              <a:rPr lang="en-US" sz="2800" i="1">
                                <a:latin typeface="Cambria Math" panose="02040503050406030204" pitchFamily="18" charset="0"/>
                              </a:rPr>
                              <m:t>1</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𝑧</m:t>
                        </m:r>
                        <m:r>
                          <a:rPr lang="en-US" sz="2800" i="1" baseline="-25000">
                            <a:latin typeface="Cambria Math" charset="0"/>
                            <a:cs typeface="Times New Roman" panose="02020603050405020304" pitchFamily="18" charset="0"/>
                          </a:rPr>
                          <m:t>1</m:t>
                        </m:r>
                      </m:den>
                    </m:f>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charset="0"/>
                                <a:cs typeface="Times New Roman" panose="02020603050405020304" pitchFamily="18" charset="0"/>
                              </a:rPr>
                              <m:t>𝜕</m:t>
                            </m:r>
                            <m:r>
                              <a:rPr lang="en-US" sz="2800" i="1">
                                <a:latin typeface="Cambria Math" panose="02040503050406030204" pitchFamily="18" charset="0"/>
                              </a:rPr>
                              <m:t>𝑧</m:t>
                            </m:r>
                          </m:e>
                          <m:sub>
                            <m:r>
                              <a:rPr lang="en-US" sz="2800" i="1">
                                <a:latin typeface="Cambria Math" panose="02040503050406030204" pitchFamily="18" charset="0"/>
                              </a:rPr>
                              <m:t>1</m:t>
                            </m:r>
                          </m:sub>
                        </m:sSub>
                      </m:num>
                      <m:den>
                        <m:r>
                          <a:rPr lang="en-US" sz="2800" i="1">
                            <a:latin typeface="Cambria Math" charset="0"/>
                            <a:cs typeface="Times New Roman" panose="02020603050405020304" pitchFamily="18" charset="0"/>
                          </a:rPr>
                          <m:t>𝜕</m:t>
                        </m:r>
                        <m:r>
                          <a:rPr lang="en-US" sz="2800" i="1">
                            <a:latin typeface="Cambria Math" charset="0"/>
                            <a:cs typeface="Times New Roman" panose="02020603050405020304" pitchFamily="18" charset="0"/>
                          </a:rPr>
                          <m:t>𝑥</m:t>
                        </m:r>
                      </m:den>
                    </m:f>
                  </m:oMath>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807426" y="5663581"/>
                <a:ext cx="4660174" cy="725776"/>
              </a:xfrm>
              <a:prstGeom prst="rect">
                <a:avLst/>
              </a:prstGeom>
              <a:blipFill rotWithShape="0">
                <a:blip r:embed="rId11"/>
                <a:stretch>
                  <a:fillRect b="-10924"/>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F689A25D-0056-A444-B251-6333202A6EC7}"/>
              </a:ext>
            </a:extLst>
          </p:cNvPr>
          <p:cNvSpPr/>
          <p:nvPr/>
        </p:nvSpPr>
        <p:spPr>
          <a:xfrm>
            <a:off x="4508181" y="5663581"/>
            <a:ext cx="3115774" cy="823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55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P spid="33"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84310" y="476480"/>
            <a:ext cx="10018713" cy="922662"/>
          </a:xfrm>
        </p:spPr>
        <p:txBody>
          <a:bodyPr>
            <a:normAutofit/>
          </a:bodyPr>
          <a:lstStyle/>
          <a:p>
            <a:r>
              <a:rPr lang="en-US" dirty="0">
                <a:latin typeface="Times New Roman" panose="02020603050405020304" pitchFamily="18" charset="0"/>
                <a:cs typeface="Times New Roman" panose="02020603050405020304" pitchFamily="18" charset="0"/>
              </a:rPr>
              <a:t>Update the Parameters</a:t>
            </a:r>
          </a:p>
        </p:txBody>
      </p:sp>
      <p:sp>
        <p:nvSpPr>
          <p:cNvPr id="12" name="Slide Number Placeholder 11"/>
          <p:cNvSpPr>
            <a:spLocks noGrp="1"/>
          </p:cNvSpPr>
          <p:nvPr>
            <p:ph type="sldNum" sz="quarter" idx="12"/>
          </p:nvPr>
        </p:nvSpPr>
        <p:spPr/>
        <p:txBody>
          <a:bodyPr/>
          <a:lstStyle/>
          <a:p>
            <a:fld id="{A87AB4FD-5280-400C-A576-39B31E1468B0}" type="slidenum">
              <a:rPr lang="en-US" smtClean="0"/>
              <a:t>34</a:t>
            </a:fld>
            <a:endParaRPr lang="en-US" dirty="0"/>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1484311" y="1560709"/>
                <a:ext cx="10018712" cy="4671547"/>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We have computed the gradients</a:t>
                </a:r>
              </a:p>
              <a:p>
                <a:r>
                  <a:rPr lang="en-US" sz="2800" dirty="0">
                    <a:latin typeface="Times New Roman" panose="02020603050405020304" pitchFamily="18" charset="0"/>
                    <a:cs typeface="Times New Roman" panose="02020603050405020304" pitchFamily="18" charset="0"/>
                  </a:rPr>
                  <a:t>Now update the </a:t>
                </a:r>
                <a:r>
                  <a:rPr lang="en-US" sz="2800" dirty="0">
                    <a:solidFill>
                      <a:srgbClr val="0066FF"/>
                    </a:solidFill>
                    <a:latin typeface="Times New Roman" panose="02020603050405020304" pitchFamily="18" charset="0"/>
                    <a:cs typeface="Times New Roman" panose="02020603050405020304" pitchFamily="18" charset="0"/>
                  </a:rPr>
                  <a:t>model parameters, </a:t>
                </a:r>
                <a:r>
                  <a:rPr lang="el-GR" sz="2800" dirty="0">
                    <a:solidFill>
                      <a:srgbClr val="0066FF"/>
                    </a:solidFill>
                    <a:latin typeface="Times New Roman" panose="02020603050405020304" pitchFamily="18" charset="0"/>
                    <a:cs typeface="Times New Roman" panose="02020603050405020304" pitchFamily="18" charset="0"/>
                  </a:rPr>
                  <a:t>θ</a:t>
                </a:r>
                <a:endParaRPr lang="en-US" sz="2800" dirty="0">
                  <a:solidFill>
                    <a:srgbClr val="0066FF"/>
                  </a:solidFill>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𝜃</m:t>
                          </m:r>
                        </m:e>
                        <m:sup>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𝑡</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m:t>
                      </m:r>
                      <m:sSup>
                        <m:sSupPr>
                          <m:ctrlPr>
                            <a:rPr lang="en-US" sz="2800" i="1">
                              <a:latin typeface="Cambria Math" panose="02040503050406030204" pitchFamily="18" charset="0"/>
                              <a:cs typeface="Times New Roman" panose="02020603050405020304" pitchFamily="18" charset="0"/>
                            </a:rPr>
                          </m:ctrlPr>
                        </m:sSupPr>
                        <m:e>
                          <m:r>
                            <a:rPr lang="en-US" sz="2800" i="1">
                              <a:latin typeface="Cambria Math" panose="02040503050406030204" pitchFamily="18" charset="0"/>
                              <a:ea typeface="Cambria Math" panose="02040503050406030204" pitchFamily="18" charset="0"/>
                              <a:cs typeface="Times New Roman" panose="02020603050405020304" pitchFamily="18" charset="0"/>
                            </a:rPr>
                            <m:t>𝜃</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cs typeface="Times New Roman" panose="02020603050405020304" pitchFamily="18" charset="0"/>
                            </a:rPr>
                            <m:t>𝑡</m:t>
                          </m:r>
                          <m:r>
                            <a:rPr lang="en-US" sz="2800" b="0" i="1" smtClean="0">
                              <a:latin typeface="Cambria Math" panose="02040503050406030204" pitchFamily="18" charset="0"/>
                              <a:cs typeface="Times New Roman" panose="02020603050405020304" pitchFamily="18" charset="0"/>
                            </a:rPr>
                            <m:t>)</m:t>
                          </m:r>
                        </m:sup>
                      </m:sSup>
                      <m:r>
                        <a:rPr lang="en-US" sz="2800" b="0" i="1" smtClean="0">
                          <a:latin typeface="Cambria Math"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e>
                        <m:sub>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𝜃</m:t>
                              </m:r>
                            </m:e>
                            <m:sup>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𝑡</m:t>
                                  </m:r>
                                </m:e>
                              </m:d>
                            </m:sup>
                          </m:sSup>
                        </m:sub>
                      </m:sSub>
                      <m:r>
                        <a:rPr lang="en-US" sz="2800" b="0" i="1" smtClean="0">
                          <a:latin typeface="Cambria Math" charset="0"/>
                          <a:ea typeface="Cambria Math" panose="02040503050406030204" pitchFamily="18" charset="0"/>
                          <a:cs typeface="Times New Roman" panose="02020603050405020304" pitchFamily="18" charset="0"/>
                        </a:rPr>
                        <m:t>𝐿</m:t>
                      </m:r>
                    </m:oMath>
                  </m:oMathPara>
                </a14:m>
                <a:endParaRPr lang="en-US" sz="28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2800" dirty="0"/>
                  <a:t>Fortunately, most deep learning frameworks can automatically perform backpropagation for you!</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other words, you only need to focus on the design of the forward pass.</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1484311" y="1560709"/>
                <a:ext cx="10018712" cy="4671547"/>
              </a:xfrm>
              <a:prstGeom prst="rect">
                <a:avLst/>
              </a:prstGeom>
              <a:blipFill>
                <a:blip r:embed="rId3"/>
                <a:stretch>
                  <a:fillRect l="-1899" t="-4607"/>
                </a:stretch>
              </a:blipFill>
            </p:spPr>
            <p:txBody>
              <a:bodyPr/>
              <a:lstStyle/>
              <a:p>
                <a:r>
                  <a:rPr lang="en-US">
                    <a:noFill/>
                  </a:rPr>
                  <a:t> </a:t>
                </a:r>
              </a:p>
            </p:txBody>
          </p:sp>
        </mc:Fallback>
      </mc:AlternateContent>
      <p:pic>
        <p:nvPicPr>
          <p:cNvPr id="1028" name="Picture 4" descr="Image result for yes baby meme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1984" y="3896482"/>
            <a:ext cx="786602" cy="83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9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6B6-4CE9-75D2-7C96-3C5250220E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42A94AD-9B73-F048-33AA-97F4A85EA11F}"/>
              </a:ext>
            </a:extLst>
          </p:cNvPr>
          <p:cNvSpPr>
            <a:spLocks noGrp="1"/>
          </p:cNvSpPr>
          <p:nvPr>
            <p:ph idx="1"/>
          </p:nvPr>
        </p:nvSpPr>
        <p:spPr/>
        <p:txBody>
          <a:bodyPr/>
          <a:lstStyle/>
          <a:p>
            <a:r>
              <a:rPr lang="en-US" dirty="0">
                <a:solidFill>
                  <a:schemeClr val="bg1">
                    <a:lumMod val="65000"/>
                  </a:schemeClr>
                </a:solidFill>
              </a:rPr>
              <a:t>Introduction, intuition, and applications of of language modeling</a:t>
            </a:r>
          </a:p>
          <a:p>
            <a:r>
              <a:rPr lang="en-US" dirty="0">
                <a:solidFill>
                  <a:schemeClr val="bg1">
                    <a:lumMod val="65000"/>
                  </a:schemeClr>
                </a:solidFill>
              </a:rPr>
              <a:t>From </a:t>
            </a:r>
            <a:r>
              <a:rPr lang="en-US" dirty="0" err="1">
                <a:solidFill>
                  <a:schemeClr val="bg1">
                    <a:lumMod val="65000"/>
                  </a:schemeClr>
                </a:solidFill>
              </a:rPr>
              <a:t>ngram</a:t>
            </a:r>
            <a:r>
              <a:rPr lang="en-US" dirty="0">
                <a:solidFill>
                  <a:schemeClr val="bg1">
                    <a:lumMod val="65000"/>
                  </a:schemeClr>
                </a:solidFill>
              </a:rPr>
              <a:t> LMs to feedforward LMs</a:t>
            </a:r>
          </a:p>
          <a:p>
            <a:r>
              <a:rPr lang="en-US" dirty="0">
                <a:solidFill>
                  <a:schemeClr val="bg1">
                    <a:lumMod val="65000"/>
                  </a:schemeClr>
                </a:solidFill>
              </a:rPr>
              <a:t>Neural network basics</a:t>
            </a:r>
          </a:p>
          <a:p>
            <a:r>
              <a:rPr lang="en-US" dirty="0"/>
              <a:t>Feedforward language model</a:t>
            </a:r>
          </a:p>
        </p:txBody>
      </p:sp>
    </p:spTree>
    <p:extLst>
      <p:ext uri="{BB962C8B-B14F-4D97-AF65-F5344CB8AC3E}">
        <p14:creationId xmlns:p14="http://schemas.microsoft.com/office/powerpoint/2010/main" val="329149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Neural language model</a:t>
            </a:r>
          </a:p>
        </p:txBody>
      </p:sp>
      <p:sp>
        <p:nvSpPr>
          <p:cNvPr id="5" name="Slide Number Placeholder 4"/>
          <p:cNvSpPr>
            <a:spLocks noGrp="1"/>
          </p:cNvSpPr>
          <p:nvPr>
            <p:ph type="sldNum" sz="quarter" idx="12"/>
          </p:nvPr>
        </p:nvSpPr>
        <p:spPr/>
        <p:txBody>
          <a:bodyPr/>
          <a:lstStyle/>
          <a:p>
            <a:fld id="{5E6A3C3A-A029-4573-BC04-5DA27903A743}" type="slidenum">
              <a:rPr lang="en-US" smtClean="0"/>
              <a:t>36</a:t>
            </a:fld>
            <a:endParaRPr lang="en-US" dirty="0"/>
          </a:p>
        </p:txBody>
      </p:sp>
      <mc:AlternateContent xmlns:mc="http://schemas.openxmlformats.org/markup-compatibility/2006" xmlns:a14="http://schemas.microsoft.com/office/drawing/2010/main">
        <mc:Choice Requires="a14">
          <p:sp>
            <p:nvSpPr>
              <p:cNvPr id="21" name="Content Placeholder 2"/>
              <p:cNvSpPr txBox="1">
                <a:spLocks/>
              </p:cNvSpPr>
              <p:nvPr/>
            </p:nvSpPr>
            <p:spPr>
              <a:xfrm>
                <a:off x="838200" y="1690687"/>
                <a:ext cx="9201150" cy="4507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Model </a:t>
                </a:r>
                <a14:m>
                  <m:oMath xmlns:m="http://schemas.openxmlformats.org/officeDocument/2006/math">
                    <m:r>
                      <a:rPr lang="en-US" altLang="en-US" sz="3200" i="1" dirty="0">
                        <a:latin typeface="Cambria Math" panose="02040503050406030204" pitchFamily="18" charset="0"/>
                        <a:ea typeface="Arial" charset="0"/>
                        <a:cs typeface="Arial" charset="0"/>
                      </a:rPr>
                      <m:t>𝑝</m:t>
                    </m:r>
                    <m:r>
                      <a:rPr lang="en-US" altLang="en-US" sz="3200" i="1" dirty="0">
                        <a:latin typeface="Cambria Math" charset="0"/>
                        <a:ea typeface="Arial" charset="0"/>
                        <a:cs typeface="Arial" charset="0"/>
                      </a:rPr>
                      <m:t>(</m:t>
                    </m:r>
                    <m:sSub>
                      <m:sSubPr>
                        <m:ctrlPr>
                          <a:rPr lang="en-US" altLang="en-US" sz="3200" i="1" dirty="0">
                            <a:latin typeface="Cambria Math" panose="02040503050406030204" pitchFamily="18" charset="0"/>
                            <a:cs typeface="Arial" charset="0"/>
                          </a:rPr>
                        </m:ctrlPr>
                      </m:sSubPr>
                      <m:e>
                        <m:r>
                          <a:rPr lang="en-US" altLang="en-US" sz="3200" i="1" dirty="0">
                            <a:latin typeface="Cambria Math" panose="02040503050406030204" pitchFamily="18" charset="0"/>
                            <a:cs typeface="Arial" charset="0"/>
                          </a:rPr>
                          <m:t>𝑥</m:t>
                        </m:r>
                      </m:e>
                      <m:sub>
                        <m:r>
                          <a:rPr lang="en-US" altLang="en-US" sz="3200" i="1" dirty="0">
                            <a:latin typeface="Cambria Math" panose="02040503050406030204" pitchFamily="18" charset="0"/>
                            <a:cs typeface="Arial" charset="0"/>
                          </a:rPr>
                          <m:t>𝑡</m:t>
                        </m:r>
                        <m:r>
                          <a:rPr lang="en-US" altLang="en-US" sz="3200" i="1" dirty="0">
                            <a:latin typeface="Cambria Math" panose="02040503050406030204" pitchFamily="18" charset="0"/>
                            <a:cs typeface="Arial" charset="0"/>
                          </a:rPr>
                          <m:t>+</m:t>
                        </m:r>
                        <m:r>
                          <a:rPr lang="en-US" altLang="en-US" sz="3200" i="1" dirty="0">
                            <a:latin typeface="Cambria Math" panose="02040503050406030204" pitchFamily="18" charset="0"/>
                            <a:cs typeface="Arial" charset="0"/>
                          </a:rPr>
                          <m:t>𝑛</m:t>
                        </m:r>
                      </m:sub>
                    </m:sSub>
                    <m:r>
                      <a:rPr lang="en-US" altLang="en-US" sz="3200" i="1" dirty="0">
                        <a:latin typeface="Cambria Math" charset="0"/>
                        <a:ea typeface="Arial" charset="0"/>
                        <a:cs typeface="Arial" charset="0"/>
                      </a:rPr>
                      <m:t>|</m:t>
                    </m:r>
                    <m:sSub>
                      <m:sSubPr>
                        <m:ctrlPr>
                          <a:rPr lang="en-US" altLang="en-US" sz="3200" i="1" dirty="0">
                            <a:latin typeface="Cambria Math" panose="02040503050406030204" pitchFamily="18" charset="0"/>
                            <a:cs typeface="Arial" charset="0"/>
                          </a:rPr>
                        </m:ctrlPr>
                      </m:sSubPr>
                      <m:e>
                        <m:r>
                          <a:rPr lang="en-US" altLang="en-US" sz="3200" i="1" dirty="0">
                            <a:latin typeface="Cambria Math" panose="02040503050406030204" pitchFamily="18" charset="0"/>
                            <a:cs typeface="Arial" charset="0"/>
                          </a:rPr>
                          <m:t>𝑥</m:t>
                        </m:r>
                      </m:e>
                      <m:sub>
                        <m:r>
                          <a:rPr lang="en-US" altLang="en-US" sz="3200" i="1" dirty="0">
                            <a:latin typeface="Cambria Math" panose="02040503050406030204" pitchFamily="18" charset="0"/>
                            <a:cs typeface="Arial" charset="0"/>
                          </a:rPr>
                          <m:t>𝑡</m:t>
                        </m:r>
                        <m:r>
                          <a:rPr lang="en-US" altLang="en-US" sz="3200" i="1" dirty="0">
                            <a:latin typeface="Cambria Math" panose="02040503050406030204" pitchFamily="18" charset="0"/>
                            <a:cs typeface="Arial" charset="0"/>
                          </a:rPr>
                          <m:t>:</m:t>
                        </m:r>
                        <m:r>
                          <a:rPr lang="en-US" altLang="en-US" sz="3200" i="1" dirty="0">
                            <a:latin typeface="Cambria Math" panose="02040503050406030204" pitchFamily="18" charset="0"/>
                            <a:cs typeface="Arial" charset="0"/>
                          </a:rPr>
                          <m:t>𝑡</m:t>
                        </m:r>
                        <m:r>
                          <a:rPr lang="en-US" altLang="en-US" sz="3200" i="1" dirty="0">
                            <a:latin typeface="Cambria Math" panose="02040503050406030204" pitchFamily="18" charset="0"/>
                            <a:cs typeface="Arial" charset="0"/>
                          </a:rPr>
                          <m:t>+</m:t>
                        </m:r>
                        <m:r>
                          <a:rPr lang="en-US" altLang="en-US" sz="3200" i="1" dirty="0">
                            <a:latin typeface="Cambria Math" panose="02040503050406030204" pitchFamily="18" charset="0"/>
                            <a:cs typeface="Arial" charset="0"/>
                          </a:rPr>
                          <m:t>𝑛</m:t>
                        </m:r>
                        <m:r>
                          <a:rPr lang="en-US" altLang="en-US" sz="3200" i="1" dirty="0">
                            <a:latin typeface="Cambria Math" panose="02040503050406030204" pitchFamily="18" charset="0"/>
                            <a:cs typeface="Arial" charset="0"/>
                          </a:rPr>
                          <m:t>−1</m:t>
                        </m:r>
                      </m:sub>
                    </m:sSub>
                    <m:r>
                      <a:rPr lang="en-US" altLang="en-US" sz="3200" i="1" dirty="0">
                        <a:latin typeface="Cambria Math" charset="0"/>
                        <a:ea typeface="Arial" charset="0"/>
                        <a:cs typeface="Arial" charset="0"/>
                      </a:rPr>
                      <m:t>)</m:t>
                    </m:r>
                  </m:oMath>
                </a14:m>
                <a:r>
                  <a:rPr lang="en-US" dirty="0"/>
                  <a:t> with a neural network.  </a:t>
                </a: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838200" y="1690687"/>
                <a:ext cx="9201150" cy="4507427"/>
              </a:xfrm>
              <a:prstGeom prst="rect">
                <a:avLst/>
              </a:prstGeom>
              <a:blipFill>
                <a:blip r:embed="rId2"/>
                <a:stretch>
                  <a:fillRect l="-1241" t="-1120"/>
                </a:stretch>
              </a:blipFill>
            </p:spPr>
            <p:txBody>
              <a:bodyPr/>
              <a:lstStyle/>
              <a:p>
                <a:r>
                  <a:rPr lang="en-US">
                    <a:noFill/>
                  </a:rPr>
                  <a:t> </a:t>
                </a:r>
              </a:p>
            </p:txBody>
          </p:sp>
        </mc:Fallback>
      </mc:AlternateContent>
      <p:pic>
        <p:nvPicPr>
          <p:cNvPr id="24" name="Content Placeholder 3" descr="NNLM.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6950" y="2323103"/>
            <a:ext cx="7429500" cy="4215809"/>
          </a:xfrm>
        </p:spPr>
      </p:pic>
      <p:grpSp>
        <p:nvGrpSpPr>
          <p:cNvPr id="25" name="Group 24"/>
          <p:cNvGrpSpPr/>
          <p:nvPr/>
        </p:nvGrpSpPr>
        <p:grpSpPr>
          <a:xfrm>
            <a:off x="128723" y="5856726"/>
            <a:ext cx="4558142" cy="977930"/>
            <a:chOff x="445273" y="5050516"/>
            <a:chExt cx="4558142" cy="977930"/>
          </a:xfrm>
        </p:grpSpPr>
        <p:sp>
          <p:nvSpPr>
            <p:cNvPr id="26" name="TextBox 25"/>
            <p:cNvSpPr txBox="1"/>
            <p:nvPr/>
          </p:nvSpPr>
          <p:spPr>
            <a:xfrm>
              <a:off x="445273" y="5382115"/>
              <a:ext cx="4558142" cy="646331"/>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Word representations to project inputs into low-dimensional vectors</a:t>
              </a:r>
            </a:p>
          </p:txBody>
        </p:sp>
        <p:cxnSp>
          <p:nvCxnSpPr>
            <p:cNvPr id="28" name="Straight Arrow Connector 27"/>
            <p:cNvCxnSpPr/>
            <p:nvPr/>
          </p:nvCxnSpPr>
          <p:spPr>
            <a:xfrm flipV="1">
              <a:off x="2354898" y="5050516"/>
              <a:ext cx="1377952" cy="312854"/>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330191" y="1882080"/>
            <a:ext cx="4699513" cy="1245853"/>
            <a:chOff x="6100931" y="4175892"/>
            <a:chExt cx="3951935" cy="551241"/>
          </a:xfrm>
        </p:grpSpPr>
        <mc:AlternateContent xmlns:mc="http://schemas.openxmlformats.org/markup-compatibility/2006" xmlns:a14="http://schemas.microsoft.com/office/drawing/2010/main">
          <mc:Choice Requires="a14">
            <p:sp>
              <p:nvSpPr>
                <p:cNvPr id="31" name="TextBox 30"/>
                <p:cNvSpPr txBox="1"/>
                <p:nvPr/>
              </p:nvSpPr>
              <p:spPr>
                <a:xfrm>
                  <a:off x="7363340" y="4175892"/>
                  <a:ext cx="2689526" cy="551241"/>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Obtain (</a:t>
                  </a:r>
                  <a:r>
                    <a:rPr lang="en-US" dirty="0" err="1"/>
                    <a:t>y|x</a:t>
                  </a:r>
                  <a:r>
                    <a:rPr lang="en-US" dirty="0"/>
                    <a:t>) by performing non-linear projection and </a:t>
                  </a:r>
                  <a:r>
                    <a:rPr lang="en-US" dirty="0" err="1"/>
                    <a:t>softmax</a:t>
                  </a:r>
                  <a:r>
                    <a:rPr lang="en-US" dirty="0"/>
                    <a:t>:</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𝑠</m:t>
                          </m:r>
                        </m:e>
                      </m:acc>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h</m:t>
                          </m:r>
                        </m:sub>
                        <m:sup>
                          <m:r>
                            <a:rPr lang="en-US" b="0" i="1" smtClean="0">
                              <a:latin typeface="Cambria Math" panose="02040503050406030204" pitchFamily="18" charset="0"/>
                            </a:rPr>
                            <m:t>𝑇</m:t>
                          </m:r>
                        </m:sup>
                      </m:sSubSup>
                      <m:acc>
                        <m:accPr>
                          <m:chr m:val="⃑"/>
                          <m:ctrlPr>
                            <a:rPr lang="en-US" i="1">
                              <a:latin typeface="Cambria Math" panose="02040503050406030204" pitchFamily="18" charset="0"/>
                            </a:rPr>
                          </m:ctrlPr>
                        </m:accPr>
                        <m:e>
                          <m:r>
                            <a:rPr lang="en-US" i="1">
                              <a:latin typeface="Cambria Math" charset="0"/>
                            </a:rPr>
                            <m:t>h</m:t>
                          </m:r>
                        </m:e>
                      </m:acc>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h</m:t>
                              </m:r>
                            </m:sub>
                          </m:sSub>
                        </m:e>
                      </m:acc>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𝑝</m:t>
                          </m:r>
                        </m:e>
                      </m:acc>
                    </m:oMath>
                  </a14:m>
                  <a:r>
                    <a:rPr lang="en-US" dirty="0"/>
                    <a:t> = </a:t>
                  </a:r>
                  <a:r>
                    <a:rPr lang="en-US" dirty="0" err="1"/>
                    <a:t>softmax</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m:t>
                          </m:r>
                        </m:e>
                      </m:acc>
                    </m:oMath>
                  </a14:m>
                  <a:r>
                    <a:rPr lang="en-US"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7363340" y="4175892"/>
                  <a:ext cx="2689526" cy="551241"/>
                </a:xfrm>
                <a:prstGeom prst="rect">
                  <a:avLst/>
                </a:prstGeom>
                <a:blipFill>
                  <a:blip r:embed="rId4"/>
                  <a:stretch>
                    <a:fillRect l="-1176" t="-980" b="-4902"/>
                  </a:stretch>
                </a:blipFill>
                <a:ln w="38100">
                  <a:solidFill>
                    <a:srgbClr val="3C58AD"/>
                  </a:solidFill>
                </a:ln>
              </p:spPr>
              <p:txBody>
                <a:bodyPr/>
                <a:lstStyle/>
                <a:p>
                  <a:r>
                    <a:rPr lang="en-US">
                      <a:noFill/>
                    </a:rPr>
                    <a:t> </a:t>
                  </a:r>
                </a:p>
              </p:txBody>
            </p:sp>
          </mc:Fallback>
        </mc:AlternateContent>
        <p:cxnSp>
          <p:nvCxnSpPr>
            <p:cNvPr id="32" name="Straight Arrow Connector 31"/>
            <p:cNvCxnSpPr>
              <a:cxnSpLocks/>
              <a:stCxn id="31" idx="1"/>
            </p:cNvCxnSpPr>
            <p:nvPr/>
          </p:nvCxnSpPr>
          <p:spPr>
            <a:xfrm flipH="1" flipV="1">
              <a:off x="6100931" y="4398098"/>
              <a:ext cx="1262409" cy="53415"/>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730999" y="4685854"/>
            <a:ext cx="4402357" cy="1899095"/>
            <a:chOff x="6304864" y="4180166"/>
            <a:chExt cx="4309618" cy="2006414"/>
          </a:xfrm>
        </p:grpSpPr>
        <p:sp>
          <p:nvSpPr>
            <p:cNvPr id="34" name="TextBox 33"/>
            <p:cNvSpPr txBox="1"/>
            <p:nvPr/>
          </p:nvSpPr>
          <p:spPr>
            <a:xfrm>
              <a:off x="7577422" y="5503724"/>
              <a:ext cx="3037060" cy="682856"/>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Concatenate projected vectors to get multi-word contexts.</a:t>
              </a:r>
            </a:p>
          </p:txBody>
        </p:sp>
        <p:cxnSp>
          <p:nvCxnSpPr>
            <p:cNvPr id="35" name="Straight Arrow Connector 34"/>
            <p:cNvCxnSpPr/>
            <p:nvPr/>
          </p:nvCxnSpPr>
          <p:spPr>
            <a:xfrm flipH="1" flipV="1">
              <a:off x="6304864" y="4180166"/>
              <a:ext cx="3033006" cy="1237040"/>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620000" y="4301205"/>
            <a:ext cx="4037153" cy="713145"/>
            <a:chOff x="4077349" y="4397669"/>
            <a:chExt cx="4037153" cy="713145"/>
          </a:xfrm>
        </p:grpSpPr>
        <mc:AlternateContent xmlns:mc="http://schemas.openxmlformats.org/markup-compatibility/2006" xmlns:a14="http://schemas.microsoft.com/office/drawing/2010/main">
          <mc:Choice Requires="a14">
            <p:sp>
              <p:nvSpPr>
                <p:cNvPr id="37" name="TextBox 36"/>
                <p:cNvSpPr txBox="1"/>
                <p:nvPr/>
              </p:nvSpPr>
              <p:spPr>
                <a:xfrm>
                  <a:off x="5012086" y="4397670"/>
                  <a:ext cx="3102416" cy="713144"/>
                </a:xfrm>
                <a:prstGeom prst="rect">
                  <a:avLst/>
                </a:prstGeom>
                <a:solidFill>
                  <a:schemeClr val="accent1">
                    <a:lumMod val="20000"/>
                    <a:lumOff val="80000"/>
                  </a:schemeClr>
                </a:solidFill>
                <a:ln w="38100">
                  <a:solidFill>
                    <a:srgbClr val="3C58AD"/>
                  </a:solidFill>
                </a:ln>
              </p:spPr>
              <p:txBody>
                <a:bodyPr wrap="square" rtlCol="0">
                  <a:spAutoFit/>
                </a:bodyPr>
                <a:lstStyle/>
                <a:p>
                  <a:r>
                    <a:rPr lang="en-US" dirty="0"/>
                    <a:t>Non-linear function e.g., </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charset="0"/>
                              </a:rPr>
                              <m:t>h</m:t>
                            </m:r>
                          </m:e>
                        </m:acc>
                        <m:r>
                          <a:rPr lang="en-US">
                            <a:latin typeface="Cambria Math" charset="0"/>
                          </a:rPr>
                          <m:t>=</m:t>
                        </m:r>
                        <m:r>
                          <m:rPr>
                            <m:sty m:val="p"/>
                          </m:rPr>
                          <a:rPr lang="en-US">
                            <a:latin typeface="Cambria Math" charset="0"/>
                          </a:rPr>
                          <m:t>tanh</m:t>
                        </m:r>
                        <m:r>
                          <a:rPr lang="en-US" i="1">
                            <a:latin typeface="Cambria Math" charset="0"/>
                          </a:rPr>
                          <m:t>⁡(</m:t>
                        </m:r>
                        <m:sSubSup>
                          <m:sSubSupPr>
                            <m:ctrlPr>
                              <a:rPr lang="en-US" i="1">
                                <a:latin typeface="Cambria Math" panose="02040503050406030204" pitchFamily="18" charset="0"/>
                              </a:rPr>
                            </m:ctrlPr>
                          </m:sSubSupPr>
                          <m:e>
                            <m:r>
                              <a:rPr lang="en-US" i="1">
                                <a:latin typeface="Cambria Math" charset="0"/>
                              </a:rPr>
                              <m:t>𝑊</m:t>
                            </m:r>
                          </m:e>
                          <m:sub>
                            <m:r>
                              <a:rPr lang="en-US" b="0" i="1" smtClean="0">
                                <a:latin typeface="Cambria Math" panose="02040503050406030204" pitchFamily="18" charset="0"/>
                              </a:rPr>
                              <m:t>𝑐</m:t>
                            </m:r>
                          </m:sub>
                          <m:sup>
                            <m:r>
                              <a:rPr lang="en-US" i="1">
                                <a:latin typeface="Cambria Math" charset="0"/>
                              </a:rPr>
                              <m:t>𝑇</m:t>
                            </m:r>
                          </m:sup>
                        </m:sSubSup>
                        <m:acc>
                          <m:accPr>
                            <m:chr m:val="⃑"/>
                            <m:ctrlPr>
                              <a:rPr lang="en-US" i="1">
                                <a:latin typeface="Cambria Math" panose="02040503050406030204" pitchFamily="18" charset="0"/>
                              </a:rPr>
                            </m:ctrlPr>
                          </m:accPr>
                          <m:e>
                            <m:r>
                              <a:rPr lang="en-US" i="1">
                                <a:latin typeface="Cambria Math" charset="0"/>
                              </a:rPr>
                              <m:t>𝑐</m:t>
                            </m:r>
                          </m:e>
                        </m:acc>
                        <m:r>
                          <a:rPr lang="en-US" i="1">
                            <a:latin typeface="Cambria Math" charset="0"/>
                          </a:rPr>
                          <m:t>+</m:t>
                        </m:r>
                        <m:acc>
                          <m:accPr>
                            <m:chr m:val="⃑"/>
                            <m:ctrlPr>
                              <a:rPr lang="en-US" i="1">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𝑐</m:t>
                                </m:r>
                              </m:sub>
                            </m:sSub>
                          </m:e>
                        </m:acc>
                        <m:r>
                          <a:rPr lang="en-US" i="1">
                            <a:latin typeface="Cambria Math" charset="0"/>
                          </a:rPr>
                          <m:t>)</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012086" y="4397670"/>
                  <a:ext cx="3102416" cy="713144"/>
                </a:xfrm>
                <a:prstGeom prst="rect">
                  <a:avLst/>
                </a:prstGeom>
                <a:blipFill>
                  <a:blip r:embed="rId5"/>
                  <a:stretch>
                    <a:fillRect l="-1210" t="-1667" b="-1667"/>
                  </a:stretch>
                </a:blipFill>
                <a:ln w="38100">
                  <a:solidFill>
                    <a:srgbClr val="3C58AD"/>
                  </a:solidFill>
                </a:ln>
              </p:spPr>
              <p:txBody>
                <a:bodyPr/>
                <a:lstStyle/>
                <a:p>
                  <a:r>
                    <a:rPr lang="en-US">
                      <a:noFill/>
                    </a:rPr>
                    <a:t> </a:t>
                  </a:r>
                </a:p>
              </p:txBody>
            </p:sp>
          </mc:Fallback>
        </mc:AlternateContent>
        <p:cxnSp>
          <p:nvCxnSpPr>
            <p:cNvPr id="38" name="Straight Arrow Connector 37"/>
            <p:cNvCxnSpPr/>
            <p:nvPr/>
          </p:nvCxnSpPr>
          <p:spPr>
            <a:xfrm flipH="1" flipV="1">
              <a:off x="4077349" y="4397669"/>
              <a:ext cx="934738" cy="173012"/>
            </a:xfrm>
            <a:prstGeom prst="straightConnector1">
              <a:avLst/>
            </a:prstGeom>
            <a:ln w="57150">
              <a:solidFill>
                <a:srgbClr val="3C58AD"/>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
          <p:cNvSpPr txBox="1">
            <a:spLocks noChangeArrowheads="1"/>
          </p:cNvSpPr>
          <p:nvPr/>
        </p:nvSpPr>
        <p:spPr bwMode="auto">
          <a:xfrm>
            <a:off x="2038348" y="2347663"/>
            <a:ext cx="16240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da-DK" altLang="en-US" sz="1000"/>
              <a:t>Y. Bengio et al., JMLR’03</a:t>
            </a:r>
            <a:endParaRPr lang="en-GB" altLang="en-US" sz="1000"/>
          </a:p>
        </p:txBody>
      </p:sp>
    </p:spTree>
    <p:extLst>
      <p:ext uri="{BB962C8B-B14F-4D97-AF65-F5344CB8AC3E}">
        <p14:creationId xmlns:p14="http://schemas.microsoft.com/office/powerpoint/2010/main" val="221940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Recall word embeddings</a:t>
            </a:r>
          </a:p>
        </p:txBody>
      </p:sp>
      <p:sp>
        <p:nvSpPr>
          <p:cNvPr id="63" name="Slide Number Placeholder 62"/>
          <p:cNvSpPr>
            <a:spLocks noGrp="1"/>
          </p:cNvSpPr>
          <p:nvPr>
            <p:ph type="sldNum" sz="quarter" idx="12"/>
          </p:nvPr>
        </p:nvSpPr>
        <p:spPr/>
        <p:txBody>
          <a:bodyPr/>
          <a:lstStyle/>
          <a:p>
            <a:fld id="{4CE482DC-2269-4F26-9D2A-7E44B1A4CD85}" type="slidenum">
              <a:rPr lang="en-US" smtClean="0"/>
              <a:t>37</a:t>
            </a:fld>
            <a:endParaRPr lang="en-US" dirty="0"/>
          </a:p>
        </p:txBody>
      </p:sp>
      <p:sp>
        <p:nvSpPr>
          <p:cNvPr id="4" name="Content Placeholder 3"/>
          <p:cNvSpPr>
            <a:spLocks noGrp="1"/>
          </p:cNvSpPr>
          <p:nvPr>
            <p:ph idx="1"/>
          </p:nvPr>
        </p:nvSpPr>
        <p:spPr/>
        <p:txBody>
          <a:bodyPr>
            <a:normAutofit/>
          </a:bodyPr>
          <a:lstStyle/>
          <a:p>
            <a:r>
              <a:rPr lang="en-GB" dirty="0"/>
              <a:t>Word tokens map to vectors in a </a:t>
            </a:r>
            <a:r>
              <a:rPr lang="en-GB" b="1" dirty="0">
                <a:solidFill>
                  <a:schemeClr val="tx2"/>
                </a:solidFill>
              </a:rPr>
              <a:t>low-dimensional space</a:t>
            </a:r>
          </a:p>
          <a:p>
            <a:r>
              <a:rPr lang="en-GB" dirty="0"/>
              <a:t>Conditional word probabilities are produced by </a:t>
            </a:r>
            <a:r>
              <a:rPr lang="en-GB" b="1" dirty="0">
                <a:solidFill>
                  <a:schemeClr val="tx2"/>
                </a:solidFill>
              </a:rPr>
              <a:t>neural network models </a:t>
            </a:r>
            <a:r>
              <a:rPr lang="en-GB" dirty="0"/>
              <a:t>on vectors of </a:t>
            </a:r>
            <a:r>
              <a:rPr lang="en-GB" b="1" dirty="0">
                <a:solidFill>
                  <a:schemeClr val="tx2"/>
                </a:solidFill>
              </a:rPr>
              <a:t>word embeddings</a:t>
            </a:r>
          </a:p>
          <a:p>
            <a:r>
              <a:rPr lang="en-GB" b="1" dirty="0">
                <a:solidFill>
                  <a:schemeClr val="tx2"/>
                </a:solidFill>
              </a:rPr>
              <a:t>Vector-space representation </a:t>
            </a:r>
            <a:r>
              <a:rPr lang="en-GB" dirty="0"/>
              <a:t>enables semantic/syntactic </a:t>
            </a:r>
            <a:r>
              <a:rPr lang="en-GB" b="1" dirty="0">
                <a:solidFill>
                  <a:schemeClr val="tx2"/>
                </a:solidFill>
              </a:rPr>
              <a:t>similarity</a:t>
            </a:r>
            <a:r>
              <a:rPr lang="en-GB" dirty="0">
                <a:solidFill>
                  <a:schemeClr val="tx2"/>
                </a:solidFill>
              </a:rPr>
              <a:t> </a:t>
            </a:r>
            <a:r>
              <a:rPr lang="en-GB" dirty="0"/>
              <a:t>between words/sentences</a:t>
            </a:r>
          </a:p>
          <a:p>
            <a:pPr lvl="1"/>
            <a:r>
              <a:rPr lang="en-GB" dirty="0"/>
              <a:t>Use cosine similarity can measure word similarity</a:t>
            </a:r>
          </a:p>
          <a:p>
            <a:pPr lvl="1"/>
            <a:r>
              <a:rPr lang="en-GB" dirty="0"/>
              <a:t>Find nearest neighbours: synonyms, antonyms</a:t>
            </a:r>
          </a:p>
          <a:p>
            <a:pPr lvl="1"/>
            <a:r>
              <a:rPr lang="en-GB" dirty="0"/>
              <a:t>Algebra on words: {king} – {man} + {woman} = {queen}</a:t>
            </a:r>
            <a:endParaRPr lang="en-GB" sz="1200" dirty="0"/>
          </a:p>
        </p:txBody>
      </p:sp>
    </p:spTree>
    <p:extLst>
      <p:ext uri="{BB962C8B-B14F-4D97-AF65-F5344CB8AC3E}">
        <p14:creationId xmlns:p14="http://schemas.microsoft.com/office/powerpoint/2010/main" val="12046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Vector-space representation of words</a:t>
            </a:r>
          </a:p>
        </p:txBody>
      </p:sp>
      <p:sp>
        <p:nvSpPr>
          <p:cNvPr id="4" name="Slide Number Placeholder 3"/>
          <p:cNvSpPr>
            <a:spLocks noGrp="1"/>
          </p:cNvSpPr>
          <p:nvPr>
            <p:ph type="sldNum" sz="quarter" idx="12"/>
          </p:nvPr>
        </p:nvSpPr>
        <p:spPr/>
        <p:txBody>
          <a:bodyPr/>
          <a:lstStyle/>
          <a:p>
            <a:fld id="{4CE482DC-2269-4F26-9D2A-7E44B1A4CD85}" type="slidenum">
              <a:rPr lang="en-US" smtClean="0"/>
              <a:t>38</a:t>
            </a:fld>
            <a:endParaRPr lang="en-US" dirty="0"/>
          </a:p>
        </p:txBody>
      </p:sp>
      <p:grpSp>
        <p:nvGrpSpPr>
          <p:cNvPr id="56" name="Group 55"/>
          <p:cNvGrpSpPr/>
          <p:nvPr/>
        </p:nvGrpSpPr>
        <p:grpSpPr>
          <a:xfrm>
            <a:off x="1092200" y="4494704"/>
            <a:ext cx="4222098" cy="1570847"/>
            <a:chOff x="971617" y="4122699"/>
            <a:chExt cx="5194364" cy="2094462"/>
          </a:xfrm>
        </p:grpSpPr>
        <p:sp>
          <p:nvSpPr>
            <p:cNvPr id="44" name="AutoShape 118"/>
            <p:cNvSpPr>
              <a:spLocks/>
            </p:cNvSpPr>
            <p:nvPr/>
          </p:nvSpPr>
          <p:spPr bwMode="auto">
            <a:xfrm>
              <a:off x="5301716" y="4259049"/>
              <a:ext cx="375047" cy="1026914"/>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i="1" baseline="-25000" dirty="0" err="1">
                  <a:solidFill>
                    <a:schemeClr val="bg1"/>
                  </a:solidFill>
                </a:rPr>
                <a:t>C</a:t>
              </a:r>
              <a:r>
                <a:rPr lang="en-GB" sz="2000" i="1" baseline="-25000" dirty="0" err="1">
                  <a:solidFill>
                    <a:schemeClr val="bg1"/>
                  </a:solidFill>
                </a:rPr>
                <a:t>v</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9" name="TextBox 48"/>
            <p:cNvSpPr txBox="1"/>
            <p:nvPr/>
          </p:nvSpPr>
          <p:spPr>
            <a:xfrm>
              <a:off x="5955324" y="4122699"/>
              <a:ext cx="210657" cy="533480"/>
            </a:xfrm>
            <a:prstGeom prst="rect">
              <a:avLst/>
            </a:prstGeom>
            <a:noFill/>
          </p:spPr>
          <p:txBody>
            <a:bodyPr wrap="square" rtlCol="0">
              <a:spAutoFit/>
            </a:bodyPr>
            <a:lstStyle/>
            <a:p>
              <a:r>
                <a:rPr lang="en-GB" sz="2000" dirty="0"/>
                <a:t>1</a:t>
              </a:r>
            </a:p>
          </p:txBody>
        </p:sp>
        <p:sp>
          <p:nvSpPr>
            <p:cNvPr id="51" name="TextBox 50"/>
            <p:cNvSpPr txBox="1"/>
            <p:nvPr/>
          </p:nvSpPr>
          <p:spPr>
            <a:xfrm>
              <a:off x="5955324" y="5078615"/>
              <a:ext cx="210657" cy="533480"/>
            </a:xfrm>
            <a:prstGeom prst="rect">
              <a:avLst/>
            </a:prstGeom>
            <a:noFill/>
          </p:spPr>
          <p:txBody>
            <a:bodyPr wrap="square" rtlCol="0">
              <a:spAutoFit/>
            </a:bodyPr>
            <a:lstStyle/>
            <a:p>
              <a:r>
                <a:rPr lang="en-GB" sz="2000" dirty="0"/>
                <a:t>D</a:t>
              </a:r>
            </a:p>
          </p:txBody>
        </p:sp>
        <p:cxnSp>
          <p:nvCxnSpPr>
            <p:cNvPr id="52" name="Straight Arrow Connector 51"/>
            <p:cNvCxnSpPr/>
            <p:nvPr/>
          </p:nvCxnSpPr>
          <p:spPr>
            <a:xfrm flipH="1">
              <a:off x="5720863" y="4307365"/>
              <a:ext cx="2696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flipH="1">
              <a:off x="5697418" y="5256936"/>
              <a:ext cx="2696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Content Placeholder 2"/>
            <p:cNvSpPr txBox="1">
              <a:spLocks/>
            </p:cNvSpPr>
            <p:nvPr/>
          </p:nvSpPr>
          <p:spPr>
            <a:xfrm>
              <a:off x="971617" y="4197371"/>
              <a:ext cx="3902139" cy="2019790"/>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accent5"/>
                  </a:solidFill>
                  <a:latin typeface="+mj-lt"/>
                </a:rPr>
                <a:t>Vector-space representation </a:t>
              </a:r>
              <a:br>
                <a:rPr lang="en-GB" dirty="0">
                  <a:solidFill>
                    <a:schemeClr val="tx1"/>
                  </a:solidFill>
                  <a:latin typeface="+mj-lt"/>
                </a:rPr>
              </a:br>
              <a:r>
                <a:rPr lang="en-GB" dirty="0">
                  <a:solidFill>
                    <a:schemeClr val="tx1"/>
                  </a:solidFill>
                  <a:latin typeface="+mj-lt"/>
                </a:rPr>
                <a:t>of any word </a:t>
              </a:r>
              <a:r>
                <a:rPr lang="en-GB" i="1" dirty="0">
                  <a:solidFill>
                    <a:schemeClr val="tx1"/>
                  </a:solidFill>
                  <a:latin typeface="+mj-lt"/>
                </a:rPr>
                <a:t>v</a:t>
              </a:r>
              <a:r>
                <a:rPr lang="en-GB" dirty="0">
                  <a:solidFill>
                    <a:schemeClr val="tx1"/>
                  </a:solidFill>
                  <a:latin typeface="+mj-lt"/>
                </a:rPr>
                <a:t> in the vocabulary using a vector of </a:t>
              </a:r>
              <a:r>
                <a:rPr lang="en-GB" b="1" dirty="0">
                  <a:solidFill>
                    <a:schemeClr val="accent5"/>
                  </a:solidFill>
                  <a:latin typeface="+mj-lt"/>
                </a:rPr>
                <a:t>dimension </a:t>
              </a:r>
              <a:r>
                <a:rPr lang="en-GB" b="1" i="1" dirty="0">
                  <a:solidFill>
                    <a:schemeClr val="accent5"/>
                  </a:solidFill>
                  <a:latin typeface="+mj-lt"/>
                </a:rPr>
                <a:t>D</a:t>
              </a:r>
            </a:p>
          </p:txBody>
        </p:sp>
      </p:grpSp>
      <p:grpSp>
        <p:nvGrpSpPr>
          <p:cNvPr id="7" name="Group 6"/>
          <p:cNvGrpSpPr/>
          <p:nvPr/>
        </p:nvGrpSpPr>
        <p:grpSpPr>
          <a:xfrm>
            <a:off x="6368160" y="3912596"/>
            <a:ext cx="3553842" cy="2331840"/>
            <a:chOff x="4844160" y="3367167"/>
            <a:chExt cx="3553842" cy="2331840"/>
          </a:xfrm>
        </p:grpSpPr>
        <p:sp>
          <p:nvSpPr>
            <p:cNvPr id="46" name="AutoShape 118"/>
            <p:cNvSpPr>
              <a:spLocks/>
            </p:cNvSpPr>
            <p:nvPr/>
          </p:nvSpPr>
          <p:spPr bwMode="auto">
            <a:xfrm>
              <a:off x="8116717" y="3367167"/>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i="1" baseline="-25000" dirty="0">
                  <a:solidFill>
                    <a:schemeClr val="bg1"/>
                  </a:solidFill>
                </a:rPr>
                <a:t>C</a:t>
              </a:r>
              <a:r>
                <a:rPr lang="en-GB" sz="2000" i="1" baseline="-25000" dirty="0">
                  <a:solidFill>
                    <a:schemeClr val="bg1"/>
                  </a:solidFill>
                </a:rPr>
                <a:t>t-1</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7" name="AutoShape 118"/>
            <p:cNvSpPr>
              <a:spLocks/>
            </p:cNvSpPr>
            <p:nvPr/>
          </p:nvSpPr>
          <p:spPr bwMode="auto">
            <a:xfrm>
              <a:off x="8116717" y="4151527"/>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i="1" baseline="-25000" dirty="0">
                  <a:solidFill>
                    <a:schemeClr val="bg1"/>
                  </a:solidFill>
                </a:rPr>
                <a:t>C</a:t>
              </a:r>
              <a:r>
                <a:rPr lang="en-GB" sz="2000" i="1" baseline="-25000" dirty="0">
                  <a:solidFill>
                    <a:schemeClr val="bg1"/>
                  </a:solidFill>
                </a:rPr>
                <a:t>t-2</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48" name="AutoShape 118"/>
            <p:cNvSpPr>
              <a:spLocks/>
            </p:cNvSpPr>
            <p:nvPr/>
          </p:nvSpPr>
          <p:spPr bwMode="auto">
            <a:xfrm>
              <a:off x="8116717" y="4928821"/>
              <a:ext cx="281285" cy="770186"/>
            </a:xfrm>
            <a:prstGeom prst="roundRect">
              <a:avLst>
                <a:gd name="adj" fmla="val 35713"/>
              </a:avLst>
            </a:prstGeom>
            <a:solidFill>
              <a:schemeClr val="accent5"/>
            </a:solidFill>
            <a:ln w="25400" cap="flat">
              <a:solidFill>
                <a:srgbClr val="4D4D4D"/>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GB" sz="2000" b="1" i="1" baseline="-25000" dirty="0">
                  <a:solidFill>
                    <a:schemeClr val="bg1"/>
                  </a:solidFill>
                </a:rPr>
                <a:t>C</a:t>
              </a:r>
              <a:r>
                <a:rPr lang="en-GB" sz="2000" i="1" baseline="-25000" dirty="0">
                  <a:solidFill>
                    <a:schemeClr val="bg1"/>
                  </a:solidFill>
                </a:rPr>
                <a:t>t-3</a:t>
              </a:r>
              <a:endParaRPr lang="en-US" sz="2000" baseline="-6000" dirty="0">
                <a:solidFill>
                  <a:schemeClr val="bg1"/>
                </a:solidFill>
                <a:effectLst>
                  <a:outerShdw blurRad="38100" dist="38100" dir="2700000" algn="tl">
                    <a:srgbClr val="000000"/>
                  </a:outerShdw>
                </a:effectLst>
                <a:ea typeface="Gill Sans" charset="0"/>
                <a:cs typeface="Gill Sans" charset="0"/>
              </a:endParaRPr>
            </a:p>
          </p:txBody>
        </p:sp>
        <p:sp>
          <p:nvSpPr>
            <p:cNvPr id="57" name="Content Placeholder 2"/>
            <p:cNvSpPr txBox="1">
              <a:spLocks/>
            </p:cNvSpPr>
            <p:nvPr/>
          </p:nvSpPr>
          <p:spPr>
            <a:xfrm>
              <a:off x="4844160" y="4005277"/>
              <a:ext cx="2973822" cy="1174937"/>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accent5"/>
                  </a:solidFill>
                  <a:latin typeface="+mj-lt"/>
                </a:rPr>
                <a:t>Vector-space representation </a:t>
              </a:r>
              <a:br>
                <a:rPr lang="en-GB" dirty="0">
                  <a:solidFill>
                    <a:schemeClr val="tx1"/>
                  </a:solidFill>
                  <a:latin typeface="+mj-lt"/>
                </a:rPr>
              </a:br>
              <a:r>
                <a:rPr lang="en-GB" dirty="0">
                  <a:solidFill>
                    <a:schemeClr val="tx1"/>
                  </a:solidFill>
                  <a:latin typeface="+mj-lt"/>
                </a:rPr>
                <a:t>of the </a:t>
              </a:r>
              <a:r>
                <a:rPr lang="en-GB" b="1" i="1" dirty="0" err="1">
                  <a:solidFill>
                    <a:schemeClr val="tx2"/>
                  </a:solidFill>
                  <a:latin typeface="+mj-lt"/>
                </a:rPr>
                <a:t>t</a:t>
              </a:r>
              <a:r>
                <a:rPr lang="en-GB" b="1" baseline="30000" dirty="0" err="1">
                  <a:solidFill>
                    <a:schemeClr val="tx2"/>
                  </a:solidFill>
                  <a:latin typeface="+mj-lt"/>
                </a:rPr>
                <a:t>th</a:t>
              </a:r>
              <a:r>
                <a:rPr lang="en-GB" b="1" dirty="0">
                  <a:solidFill>
                    <a:schemeClr val="tx2"/>
                  </a:solidFill>
                  <a:latin typeface="+mj-lt"/>
                </a:rPr>
                <a:t> word’s history</a:t>
              </a:r>
              <a:r>
                <a:rPr lang="en-GB" dirty="0">
                  <a:solidFill>
                    <a:schemeClr val="tx1"/>
                  </a:solidFill>
                  <a:latin typeface="+mj-lt"/>
                </a:rPr>
                <a:t>:</a:t>
              </a:r>
              <a:br>
                <a:rPr lang="en-GB" dirty="0">
                  <a:solidFill>
                    <a:schemeClr val="tx1"/>
                  </a:solidFill>
                  <a:latin typeface="+mj-lt"/>
                </a:rPr>
              </a:br>
              <a:r>
                <a:rPr lang="en-GB" dirty="0">
                  <a:solidFill>
                    <a:schemeClr val="tx1"/>
                  </a:solidFill>
                  <a:latin typeface="+mj-lt"/>
                </a:rPr>
                <a:t>e.g., concatenation </a:t>
              </a:r>
              <a:br>
                <a:rPr lang="en-GB" dirty="0">
                  <a:solidFill>
                    <a:schemeClr val="tx1"/>
                  </a:solidFill>
                  <a:latin typeface="+mj-lt"/>
                </a:rPr>
              </a:br>
              <a:r>
                <a:rPr lang="en-GB" dirty="0">
                  <a:solidFill>
                    <a:schemeClr val="tx1"/>
                  </a:solidFill>
                  <a:latin typeface="+mj-lt"/>
                </a:rPr>
                <a:t>of </a:t>
              </a:r>
              <a:r>
                <a:rPr lang="en-GB" i="1" dirty="0">
                  <a:solidFill>
                    <a:schemeClr val="tx1"/>
                  </a:solidFill>
                  <a:latin typeface="+mj-lt"/>
                </a:rPr>
                <a:t>n</a:t>
              </a:r>
              <a:r>
                <a:rPr lang="en-GB" dirty="0">
                  <a:solidFill>
                    <a:schemeClr val="tx1"/>
                  </a:solidFill>
                  <a:latin typeface="+mj-lt"/>
                </a:rPr>
                <a:t>-1 vectors of size </a:t>
              </a:r>
              <a:r>
                <a:rPr lang="en-GB" i="1" dirty="0">
                  <a:solidFill>
                    <a:schemeClr val="tx1"/>
                  </a:solidFill>
                  <a:latin typeface="+mj-lt"/>
                </a:rPr>
                <a:t>D</a:t>
              </a:r>
            </a:p>
          </p:txBody>
        </p:sp>
      </p:grpSp>
      <p:grpSp>
        <p:nvGrpSpPr>
          <p:cNvPr id="15" name="Group 14">
            <a:extLst>
              <a:ext uri="{FF2B5EF4-FFF2-40B4-BE49-F238E27FC236}">
                <a16:creationId xmlns:a16="http://schemas.microsoft.com/office/drawing/2014/main" id="{5B442E3E-96D0-9B15-D37B-F1414A6F4789}"/>
              </a:ext>
            </a:extLst>
          </p:cNvPr>
          <p:cNvGrpSpPr/>
          <p:nvPr/>
        </p:nvGrpSpPr>
        <p:grpSpPr>
          <a:xfrm>
            <a:off x="6190469" y="2070961"/>
            <a:ext cx="4299587" cy="1456631"/>
            <a:chOff x="6190469" y="2070961"/>
            <a:chExt cx="4299587" cy="1456631"/>
          </a:xfrm>
        </p:grpSpPr>
        <p:grpSp>
          <p:nvGrpSpPr>
            <p:cNvPr id="6" name="Group 5"/>
            <p:cNvGrpSpPr/>
            <p:nvPr/>
          </p:nvGrpSpPr>
          <p:grpSpPr>
            <a:xfrm>
              <a:off x="6190469" y="2091129"/>
              <a:ext cx="3528690" cy="1223093"/>
              <a:chOff x="4844160" y="2307695"/>
              <a:chExt cx="3207900" cy="1223093"/>
            </a:xfrm>
          </p:grpSpPr>
          <p:graphicFrame>
            <p:nvGraphicFramePr>
              <p:cNvPr id="32" name="Object 31"/>
              <p:cNvGraphicFramePr>
                <a:graphicFrameLocks noChangeAspect="1"/>
              </p:cNvGraphicFramePr>
              <p:nvPr/>
            </p:nvGraphicFramePr>
            <p:xfrm>
              <a:off x="7824650" y="2307695"/>
              <a:ext cx="227410" cy="370284"/>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32" name="Object 31"/>
                          <p:cNvPicPr/>
                          <p:nvPr/>
                        </p:nvPicPr>
                        <p:blipFill>
                          <a:blip r:embed="rId3"/>
                          <a:stretch>
                            <a:fillRect/>
                          </a:stretch>
                        </p:blipFill>
                        <p:spPr>
                          <a:xfrm>
                            <a:off x="7824650" y="2307695"/>
                            <a:ext cx="227410" cy="370284"/>
                          </a:xfrm>
                          <a:prstGeom prst="rect">
                            <a:avLst/>
                          </a:prstGeom>
                        </p:spPr>
                      </p:pic>
                    </p:oleObj>
                  </mc:Fallback>
                </mc:AlternateContent>
              </a:graphicData>
            </a:graphic>
          </p:graphicFrame>
          <p:sp>
            <p:nvSpPr>
              <p:cNvPr id="40" name="Content Placeholder 2"/>
              <p:cNvSpPr txBox="1">
                <a:spLocks/>
              </p:cNvSpPr>
              <p:nvPr/>
            </p:nvSpPr>
            <p:spPr>
              <a:xfrm>
                <a:off x="4844160" y="2355851"/>
                <a:ext cx="2980490" cy="1174937"/>
              </a:xfrm>
              <a:prstGeom prst="rect">
                <a:avLst/>
              </a:prstGeom>
            </p:spPr>
            <p:txBody>
              <a:bodyPr vert="horz" lIns="0" tIns="34290" rIns="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solidFill>
                      <a:schemeClr val="tx2"/>
                    </a:solidFill>
                    <a:latin typeface="+mj-lt"/>
                  </a:rPr>
                  <a:t>One-hot representation</a:t>
                </a:r>
                <a:br>
                  <a:rPr lang="en-GB" dirty="0">
                    <a:solidFill>
                      <a:schemeClr val="tx1"/>
                    </a:solidFill>
                    <a:latin typeface="+mj-lt"/>
                  </a:rPr>
                </a:br>
                <a:r>
                  <a:rPr lang="en-GB" dirty="0">
                    <a:solidFill>
                      <a:schemeClr val="tx1"/>
                    </a:solidFill>
                    <a:latin typeface="+mj-lt"/>
                  </a:rPr>
                  <a:t>of the prediction of </a:t>
                </a:r>
                <a:r>
                  <a:rPr lang="en-GB" b="1" dirty="0">
                    <a:solidFill>
                      <a:schemeClr val="tx2"/>
                    </a:solidFill>
                    <a:latin typeface="+mj-lt"/>
                  </a:rPr>
                  <a:t>target word </a:t>
                </a:r>
                <a:r>
                  <a:rPr lang="en-GB" b="1" i="1" dirty="0" err="1">
                    <a:solidFill>
                      <a:schemeClr val="tx2"/>
                    </a:solidFill>
                    <a:latin typeface="+mj-lt"/>
                  </a:rPr>
                  <a:t>w</a:t>
                </a:r>
                <a:r>
                  <a:rPr lang="en-GB" b="1" i="1" baseline="-25000" dirty="0" err="1">
                    <a:solidFill>
                      <a:schemeClr val="tx2"/>
                    </a:solidFill>
                    <a:latin typeface="+mj-lt"/>
                  </a:rPr>
                  <a:t>t</a:t>
                </a:r>
                <a:r>
                  <a:rPr lang="en-GB" b="1" dirty="0">
                    <a:solidFill>
                      <a:schemeClr val="tx2"/>
                    </a:solidFill>
                    <a:latin typeface="+mj-lt"/>
                  </a:rPr>
                  <a:t> </a:t>
                </a:r>
                <a:r>
                  <a:rPr lang="en-GB" dirty="0">
                    <a:solidFill>
                      <a:schemeClr val="tx1"/>
                    </a:solidFill>
                    <a:latin typeface="+mj-lt"/>
                  </a:rPr>
                  <a:t>(we predict a vector of size </a:t>
                </a:r>
                <a:r>
                  <a:rPr lang="en-GB" i="1" dirty="0">
                    <a:solidFill>
                      <a:schemeClr val="tx1"/>
                    </a:solidFill>
                    <a:latin typeface="+mj-lt"/>
                  </a:rPr>
                  <a:t>V</a:t>
                </a:r>
                <a:r>
                  <a:rPr lang="en-GB" dirty="0">
                    <a:solidFill>
                      <a:schemeClr val="tx1"/>
                    </a:solidFill>
                    <a:latin typeface="+mj-lt"/>
                  </a:rPr>
                  <a:t>)</a:t>
                </a:r>
              </a:p>
            </p:txBody>
          </p:sp>
        </p:grpSp>
        <p:grpSp>
          <p:nvGrpSpPr>
            <p:cNvPr id="3" name="Group 33">
              <a:extLst>
                <a:ext uri="{FF2B5EF4-FFF2-40B4-BE49-F238E27FC236}">
                  <a16:creationId xmlns:a16="http://schemas.microsoft.com/office/drawing/2014/main" id="{9A1D3BE4-8A8C-43BC-C7AB-BDA95339B73B}"/>
                </a:ext>
              </a:extLst>
            </p:cNvPr>
            <p:cNvGrpSpPr>
              <a:grpSpLocks/>
            </p:cNvGrpSpPr>
            <p:nvPr/>
          </p:nvGrpSpPr>
          <p:grpSpPr bwMode="auto">
            <a:xfrm>
              <a:off x="9801394" y="2151282"/>
              <a:ext cx="281285" cy="1259086"/>
              <a:chOff x="0" y="0"/>
              <a:chExt cx="336" cy="1504"/>
            </a:xfrm>
          </p:grpSpPr>
          <p:sp>
            <p:nvSpPr>
              <p:cNvPr id="5" name="AutoShape 31">
                <a:extLst>
                  <a:ext uri="{FF2B5EF4-FFF2-40B4-BE49-F238E27FC236}">
                    <a16:creationId xmlns:a16="http://schemas.microsoft.com/office/drawing/2014/main" id="{616093CF-661B-DD63-6C81-4A82ED211044}"/>
                  </a:ext>
                </a:extLst>
              </p:cNvPr>
              <p:cNvSpPr>
                <a:spLocks/>
              </p:cNvSpPr>
              <p:nvPr/>
            </p:nvSpPr>
            <p:spPr bwMode="auto">
              <a:xfrm>
                <a:off x="0" y="0"/>
                <a:ext cx="336" cy="1504"/>
              </a:xfrm>
              <a:prstGeom prst="roundRect">
                <a:avLst>
                  <a:gd name="adj" fmla="val 35713"/>
                </a:avLst>
              </a:prstGeom>
              <a:solidFill>
                <a:schemeClr val="accent1"/>
              </a:solidFill>
              <a:ln w="2540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0" bIns="0"/>
              <a:lstStyle/>
              <a:p>
                <a:endParaRPr lang="en-GB" sz="949"/>
              </a:p>
            </p:txBody>
          </p:sp>
          <p:sp>
            <p:nvSpPr>
              <p:cNvPr id="8" name="Oval 32">
                <a:extLst>
                  <a:ext uri="{FF2B5EF4-FFF2-40B4-BE49-F238E27FC236}">
                    <a16:creationId xmlns:a16="http://schemas.microsoft.com/office/drawing/2014/main" id="{B19BEA57-EB80-FCD0-1B54-3731052F72C5}"/>
                  </a:ext>
                </a:extLst>
              </p:cNvPr>
              <p:cNvSpPr>
                <a:spLocks/>
              </p:cNvSpPr>
              <p:nvPr/>
            </p:nvSpPr>
            <p:spPr bwMode="auto">
              <a:xfrm>
                <a:off x="88" y="632"/>
                <a:ext cx="144" cy="160"/>
              </a:xfrm>
              <a:prstGeom prst="ellipse">
                <a:avLst/>
              </a:prstGeom>
              <a:solidFill>
                <a:srgbClr val="000000"/>
              </a:solidFill>
              <a:ln w="25400" cap="flat">
                <a:solidFill>
                  <a:schemeClr val="tx1">
                    <a:alpha val="0"/>
                  </a:schemeClr>
                </a:solidFill>
                <a:prstDash val="solid"/>
                <a:miter lim="800000"/>
                <a:headEnd type="none" w="med" len="med"/>
                <a:tailEnd type="none" w="med" len="med"/>
              </a:ln>
            </p:spPr>
            <p:txBody>
              <a:bodyPr lIns="0" tIns="0" rIns="0" bIns="0"/>
              <a:lstStyle/>
              <a:p>
                <a:endParaRPr lang="en-GB" sz="949"/>
              </a:p>
            </p:txBody>
          </p:sp>
        </p:grpSp>
        <p:sp>
          <p:nvSpPr>
            <p:cNvPr id="9" name="TextBox 8">
              <a:extLst>
                <a:ext uri="{FF2B5EF4-FFF2-40B4-BE49-F238E27FC236}">
                  <a16:creationId xmlns:a16="http://schemas.microsoft.com/office/drawing/2014/main" id="{0E9434DB-3FA0-2D01-F631-D050E21EDA05}"/>
                </a:ext>
              </a:extLst>
            </p:cNvPr>
            <p:cNvSpPr txBox="1"/>
            <p:nvPr/>
          </p:nvSpPr>
          <p:spPr>
            <a:xfrm>
              <a:off x="10323002" y="2070961"/>
              <a:ext cx="157993" cy="300082"/>
            </a:xfrm>
            <a:prstGeom prst="rect">
              <a:avLst/>
            </a:prstGeom>
            <a:noFill/>
          </p:spPr>
          <p:txBody>
            <a:bodyPr wrap="square" rtlCol="0">
              <a:spAutoFit/>
            </a:bodyPr>
            <a:lstStyle/>
            <a:p>
              <a:r>
                <a:rPr lang="en-GB" sz="1350" dirty="0"/>
                <a:t>1</a:t>
              </a:r>
            </a:p>
          </p:txBody>
        </p:sp>
        <p:sp>
          <p:nvSpPr>
            <p:cNvPr id="10" name="TextBox 9">
              <a:extLst>
                <a:ext uri="{FF2B5EF4-FFF2-40B4-BE49-F238E27FC236}">
                  <a16:creationId xmlns:a16="http://schemas.microsoft.com/office/drawing/2014/main" id="{2A37AE4E-5C0A-8D22-1D4E-346500E6C699}"/>
                </a:ext>
              </a:extLst>
            </p:cNvPr>
            <p:cNvSpPr txBox="1"/>
            <p:nvPr/>
          </p:nvSpPr>
          <p:spPr>
            <a:xfrm>
              <a:off x="10332063" y="2608838"/>
              <a:ext cx="157993" cy="300082"/>
            </a:xfrm>
            <a:prstGeom prst="rect">
              <a:avLst/>
            </a:prstGeom>
            <a:noFill/>
          </p:spPr>
          <p:txBody>
            <a:bodyPr wrap="square" rtlCol="0">
              <a:spAutoFit/>
            </a:bodyPr>
            <a:lstStyle/>
            <a:p>
              <a:r>
                <a:rPr lang="en-GB" sz="1350" dirty="0"/>
                <a:t>v</a:t>
              </a:r>
            </a:p>
          </p:txBody>
        </p:sp>
        <p:sp>
          <p:nvSpPr>
            <p:cNvPr id="11" name="TextBox 10">
              <a:extLst>
                <a:ext uri="{FF2B5EF4-FFF2-40B4-BE49-F238E27FC236}">
                  <a16:creationId xmlns:a16="http://schemas.microsoft.com/office/drawing/2014/main" id="{FB48FF23-84A6-D32D-A9E1-0291FB5B7579}"/>
                </a:ext>
              </a:extLst>
            </p:cNvPr>
            <p:cNvSpPr txBox="1"/>
            <p:nvPr/>
          </p:nvSpPr>
          <p:spPr>
            <a:xfrm>
              <a:off x="10323002" y="3227510"/>
              <a:ext cx="157993" cy="300082"/>
            </a:xfrm>
            <a:prstGeom prst="rect">
              <a:avLst/>
            </a:prstGeom>
            <a:noFill/>
          </p:spPr>
          <p:txBody>
            <a:bodyPr wrap="square" rtlCol="0">
              <a:spAutoFit/>
            </a:bodyPr>
            <a:lstStyle/>
            <a:p>
              <a:r>
                <a:rPr lang="en-GB" sz="1350" dirty="0"/>
                <a:t>V</a:t>
              </a:r>
            </a:p>
          </p:txBody>
        </p:sp>
        <p:cxnSp>
          <p:nvCxnSpPr>
            <p:cNvPr id="12" name="Straight Arrow Connector 11">
              <a:extLst>
                <a:ext uri="{FF2B5EF4-FFF2-40B4-BE49-F238E27FC236}">
                  <a16:creationId xmlns:a16="http://schemas.microsoft.com/office/drawing/2014/main" id="{98A9F3FE-5B97-330A-A0FC-E332AE591849}"/>
                </a:ext>
              </a:extLst>
            </p:cNvPr>
            <p:cNvCxnSpPr/>
            <p:nvPr/>
          </p:nvCxnSpPr>
          <p:spPr>
            <a:xfrm flipH="1">
              <a:off x="10147155" y="2209461"/>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DE98D771-D384-C38D-BE99-1D1C0725BF0F}"/>
                </a:ext>
              </a:extLst>
            </p:cNvPr>
            <p:cNvCxnSpPr/>
            <p:nvPr/>
          </p:nvCxnSpPr>
          <p:spPr>
            <a:xfrm flipH="1">
              <a:off x="10138364" y="2763374"/>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F02065B3-85E3-0158-0044-9DDDAA2FF339}"/>
                </a:ext>
              </a:extLst>
            </p:cNvPr>
            <p:cNvCxnSpPr/>
            <p:nvPr/>
          </p:nvCxnSpPr>
          <p:spPr>
            <a:xfrm flipH="1">
              <a:off x="10129572" y="3361252"/>
              <a:ext cx="2022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8080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continuous space language models</a:t>
            </a:r>
          </a:p>
        </p:txBody>
      </p:sp>
      <p:sp>
        <p:nvSpPr>
          <p:cNvPr id="63" name="Slide Number Placeholder 62"/>
          <p:cNvSpPr>
            <a:spLocks noGrp="1"/>
          </p:cNvSpPr>
          <p:nvPr>
            <p:ph type="sldNum" sz="quarter" idx="12"/>
          </p:nvPr>
        </p:nvSpPr>
        <p:spPr/>
        <p:txBody>
          <a:bodyPr/>
          <a:lstStyle/>
          <a:p>
            <a:fld id="{4CE482DC-2269-4F26-9D2A-7E44B1A4CD85}" type="slidenum">
              <a:rPr lang="en-US" smtClean="0"/>
              <a:t>39</a:t>
            </a:fld>
            <a:endParaRPr lang="en-US" dirty="0"/>
          </a:p>
        </p:txBody>
      </p:sp>
      <p:sp>
        <p:nvSpPr>
          <p:cNvPr id="4" name="Content Placeholder 3"/>
          <p:cNvSpPr>
            <a:spLocks noGrp="1"/>
          </p:cNvSpPr>
          <p:nvPr>
            <p:ph idx="1"/>
          </p:nvPr>
        </p:nvSpPr>
        <p:spPr/>
        <p:txBody>
          <a:bodyPr>
            <a:normAutofit/>
          </a:bodyPr>
          <a:lstStyle/>
          <a:p>
            <a:r>
              <a:rPr lang="en-GB" sz="2600" dirty="0"/>
              <a:t>Input:</a:t>
            </a:r>
          </a:p>
          <a:p>
            <a:pPr lvl="1"/>
            <a:r>
              <a:rPr lang="en-GB" dirty="0"/>
              <a:t>N-gram word history (</a:t>
            </a:r>
            <a:r>
              <a:rPr lang="en-GB" b="1" dirty="0">
                <a:solidFill>
                  <a:schemeClr val="accent5"/>
                </a:solidFill>
              </a:rPr>
              <a:t>low-dimensional vector representation</a:t>
            </a:r>
            <a:r>
              <a:rPr lang="en-GB" dirty="0"/>
              <a:t>)</a:t>
            </a:r>
            <a:endParaRPr lang="en-GB" sz="1800" dirty="0"/>
          </a:p>
          <a:p>
            <a:r>
              <a:rPr lang="en-GB" sz="2600" dirty="0"/>
              <a:t>Output:</a:t>
            </a:r>
          </a:p>
          <a:p>
            <a:pPr lvl="1"/>
            <a:r>
              <a:rPr lang="en-GB" dirty="0"/>
              <a:t>target word (</a:t>
            </a:r>
            <a:r>
              <a:rPr lang="en-GB" b="1" dirty="0">
                <a:solidFill>
                  <a:schemeClr val="accent5"/>
                </a:solidFill>
              </a:rPr>
              <a:t>1-hot vector representation</a:t>
            </a:r>
            <a:r>
              <a:rPr lang="en-GB" dirty="0"/>
              <a:t>)</a:t>
            </a:r>
            <a:endParaRPr lang="en-GB" sz="1800" dirty="0"/>
          </a:p>
          <a:p>
            <a:r>
              <a:rPr lang="en-GB" sz="2600" b="1" dirty="0"/>
              <a:t>Function</a:t>
            </a:r>
            <a:r>
              <a:rPr lang="en-GB" sz="2600" dirty="0"/>
              <a:t> that </a:t>
            </a:r>
            <a:r>
              <a:rPr lang="en-GB" sz="2600" b="1" dirty="0"/>
              <a:t>approximates </a:t>
            </a:r>
            <a:r>
              <a:rPr lang="en-GB" sz="2600" dirty="0"/>
              <a:t>the conditional word likelihood p(</a:t>
            </a:r>
            <a:r>
              <a:rPr lang="en-GB" sz="2600" dirty="0" err="1"/>
              <a:t>x</a:t>
            </a:r>
            <a:r>
              <a:rPr lang="en-GB" sz="2600" baseline="-25000" dirty="0" err="1"/>
              <a:t>t</a:t>
            </a:r>
            <a:r>
              <a:rPr lang="en-GB" sz="2600" dirty="0"/>
              <a:t> | x</a:t>
            </a:r>
            <a:r>
              <a:rPr lang="en-GB" sz="2600" baseline="-25000" dirty="0"/>
              <a:t>1:t-1</a:t>
            </a:r>
            <a:r>
              <a:rPr lang="en-GB" sz="2600" dirty="0"/>
              <a:t>):</a:t>
            </a:r>
            <a:endParaRPr lang="en-GB" dirty="0">
              <a:ea typeface="Times" charset="0"/>
              <a:cs typeface="Times" charset="0"/>
            </a:endParaRPr>
          </a:p>
          <a:p>
            <a:pPr lvl="1"/>
            <a:r>
              <a:rPr lang="en-GB" dirty="0">
                <a:ea typeface="Times" charset="0"/>
                <a:cs typeface="Times" charset="0"/>
              </a:rPr>
              <a:t>Similar mechanism in skip-gram</a:t>
            </a:r>
          </a:p>
          <a:p>
            <a:pPr lvl="1"/>
            <a:r>
              <a:rPr lang="en-GB" dirty="0">
                <a:ea typeface="Times" charset="0"/>
                <a:cs typeface="Times" charset="0"/>
              </a:rPr>
              <a:t>Feed-forward neural network</a:t>
            </a:r>
            <a:endParaRPr lang="en-GB" dirty="0">
              <a:solidFill>
                <a:schemeClr val="accent1"/>
              </a:solidFill>
              <a:ea typeface="Times" charset="0"/>
              <a:cs typeface="Times" charset="0"/>
            </a:endParaRPr>
          </a:p>
          <a:p>
            <a:pPr lvl="1"/>
            <a:r>
              <a:rPr lang="en-GB" dirty="0">
                <a:ea typeface="Times" charset="0"/>
                <a:cs typeface="Times" charset="0"/>
              </a:rPr>
              <a:t>Recurrent neural network</a:t>
            </a:r>
          </a:p>
          <a:p>
            <a:pPr lvl="1"/>
            <a:r>
              <a:rPr lang="en-GB" dirty="0">
                <a:ea typeface="Times" charset="0"/>
                <a:cs typeface="Times" charset="0"/>
              </a:rPr>
              <a:t>…</a:t>
            </a:r>
            <a:endParaRPr lang="en-GB" sz="1800" dirty="0">
              <a:ea typeface="Times" charset="0"/>
              <a:cs typeface="Times" charset="0"/>
            </a:endParaRPr>
          </a:p>
        </p:txBody>
      </p:sp>
    </p:spTree>
    <p:extLst>
      <p:ext uri="{BB962C8B-B14F-4D97-AF65-F5344CB8AC3E}">
        <p14:creationId xmlns:p14="http://schemas.microsoft.com/office/powerpoint/2010/main" val="16911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6B6-4CE9-75D2-7C96-3C5250220E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42A94AD-9B73-F048-33AA-97F4A85EA11F}"/>
              </a:ext>
            </a:extLst>
          </p:cNvPr>
          <p:cNvSpPr>
            <a:spLocks noGrp="1"/>
          </p:cNvSpPr>
          <p:nvPr>
            <p:ph idx="1"/>
          </p:nvPr>
        </p:nvSpPr>
        <p:spPr/>
        <p:txBody>
          <a:bodyPr/>
          <a:lstStyle/>
          <a:p>
            <a:r>
              <a:rPr lang="en-US" dirty="0"/>
              <a:t>Introduction, intuition, and applications of of language modeling</a:t>
            </a:r>
          </a:p>
          <a:p>
            <a:r>
              <a:rPr lang="en-US" dirty="0"/>
              <a:t>From </a:t>
            </a:r>
            <a:r>
              <a:rPr lang="en-US" dirty="0" err="1"/>
              <a:t>ngram</a:t>
            </a:r>
            <a:r>
              <a:rPr lang="en-US" dirty="0"/>
              <a:t> LMs to feedforward LMs</a:t>
            </a:r>
          </a:p>
          <a:p>
            <a:r>
              <a:rPr lang="en-US" dirty="0"/>
              <a:t>Neural network basics</a:t>
            </a:r>
          </a:p>
          <a:p>
            <a:r>
              <a:rPr lang="en-US" dirty="0"/>
              <a:t>Feedforward language model</a:t>
            </a:r>
          </a:p>
        </p:txBody>
      </p:sp>
    </p:spTree>
    <p:extLst>
      <p:ext uri="{BB962C8B-B14F-4D97-AF65-F5344CB8AC3E}">
        <p14:creationId xmlns:p14="http://schemas.microsoft.com/office/powerpoint/2010/main" val="81057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continuous space language models</a:t>
            </a:r>
          </a:p>
        </p:txBody>
      </p:sp>
      <p:sp>
        <p:nvSpPr>
          <p:cNvPr id="63" name="Slide Number Placeholder 62"/>
          <p:cNvSpPr>
            <a:spLocks noGrp="1"/>
          </p:cNvSpPr>
          <p:nvPr>
            <p:ph type="sldNum" sz="quarter" idx="12"/>
          </p:nvPr>
        </p:nvSpPr>
        <p:spPr/>
        <p:txBody>
          <a:bodyPr/>
          <a:lstStyle/>
          <a:p>
            <a:fld id="{4CE482DC-2269-4F26-9D2A-7E44B1A4CD85}" type="slidenum">
              <a:rPr lang="en-US" smtClean="0"/>
              <a:t>40</a:t>
            </a:fld>
            <a:endParaRPr lang="en-US" dirty="0"/>
          </a:p>
        </p:txBody>
      </p:sp>
      <p:sp>
        <p:nvSpPr>
          <p:cNvPr id="4" name="Content Placeholder 3"/>
          <p:cNvSpPr>
            <a:spLocks noGrp="1"/>
          </p:cNvSpPr>
          <p:nvPr>
            <p:ph idx="1"/>
          </p:nvPr>
        </p:nvSpPr>
        <p:spPr/>
        <p:txBody>
          <a:bodyPr>
            <a:normAutofit/>
          </a:bodyPr>
          <a:lstStyle/>
          <a:p>
            <a:r>
              <a:rPr lang="en-GB" dirty="0"/>
              <a:t>How do we </a:t>
            </a:r>
            <a:r>
              <a:rPr lang="en-GB" b="1" dirty="0">
                <a:solidFill>
                  <a:schemeClr val="accent5"/>
                </a:solidFill>
              </a:rPr>
              <a:t>learn the word representations</a:t>
            </a:r>
            <a:r>
              <a:rPr lang="en-GB" dirty="0">
                <a:solidFill>
                  <a:schemeClr val="accent5"/>
                </a:solidFill>
              </a:rPr>
              <a:t> </a:t>
            </a:r>
            <a:r>
              <a:rPr lang="en-GB" dirty="0"/>
              <a:t>for each word in the vocabulary?</a:t>
            </a:r>
          </a:p>
          <a:p>
            <a:endParaRPr lang="en-GB" dirty="0"/>
          </a:p>
          <a:p>
            <a:r>
              <a:rPr lang="en-GB" dirty="0"/>
              <a:t>How do we </a:t>
            </a:r>
            <a:r>
              <a:rPr lang="en-GB" b="1" dirty="0">
                <a:solidFill>
                  <a:srgbClr val="C00000"/>
                </a:solidFill>
              </a:rPr>
              <a:t>learn the model</a:t>
            </a:r>
            <a:r>
              <a:rPr lang="en-GB" b="1" dirty="0"/>
              <a:t> </a:t>
            </a:r>
            <a:r>
              <a:rPr lang="en-GB" dirty="0"/>
              <a:t>that predicts the next word or its representation </a:t>
            </a:r>
            <a:r>
              <a:rPr lang="en-GB" dirty="0" err="1"/>
              <a:t>ẑ</a:t>
            </a:r>
            <a:r>
              <a:rPr lang="en-GB" i="1" baseline="-25000" dirty="0" err="1"/>
              <a:t>t</a:t>
            </a:r>
            <a:r>
              <a:rPr lang="en-GB" dirty="0"/>
              <a:t> given a word history?</a:t>
            </a:r>
          </a:p>
          <a:p>
            <a:endParaRPr lang="en-GB" dirty="0"/>
          </a:p>
          <a:p>
            <a:r>
              <a:rPr lang="en-GB" dirty="0"/>
              <a:t>Simultaneous learning of </a:t>
            </a:r>
            <a:r>
              <a:rPr lang="en-GB" b="1" dirty="0">
                <a:solidFill>
                  <a:srgbClr val="C00000"/>
                </a:solidFill>
              </a:rPr>
              <a:t>model</a:t>
            </a:r>
            <a:r>
              <a:rPr lang="en-GB" dirty="0"/>
              <a:t> and </a:t>
            </a:r>
            <a:r>
              <a:rPr lang="en-GB" b="1" dirty="0">
                <a:solidFill>
                  <a:schemeClr val="accent5"/>
                </a:solidFill>
              </a:rPr>
              <a:t>representation </a:t>
            </a:r>
          </a:p>
          <a:p>
            <a:pPr lvl="1"/>
            <a:r>
              <a:rPr lang="en-GB" dirty="0"/>
              <a:t>What are the parameters of the model?</a:t>
            </a:r>
          </a:p>
        </p:txBody>
      </p:sp>
    </p:spTree>
    <p:extLst>
      <p:ext uri="{BB962C8B-B14F-4D97-AF65-F5344CB8AC3E}">
        <p14:creationId xmlns:p14="http://schemas.microsoft.com/office/powerpoint/2010/main" val="206325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95850"/>
          </a:xfrm>
        </p:spPr>
        <p:txBody>
          <a:bodyPr>
            <a:normAutofit/>
          </a:bodyPr>
          <a:lstStyle/>
          <a:p>
            <a:r>
              <a:rPr lang="en-GB" b="1" dirty="0">
                <a:solidFill>
                  <a:schemeClr val="tx1"/>
                </a:solidFill>
              </a:rPr>
              <a:t>likelihood</a:t>
            </a:r>
            <a:r>
              <a:rPr lang="en-GB" dirty="0"/>
              <a:t>:</a:t>
            </a:r>
          </a:p>
          <a:p>
            <a:endParaRPr lang="en-GB" dirty="0"/>
          </a:p>
          <a:p>
            <a:endParaRPr lang="en-GB" dirty="0"/>
          </a:p>
          <a:p>
            <a:endParaRPr lang="en-GB" b="1" dirty="0"/>
          </a:p>
          <a:p>
            <a:r>
              <a:rPr lang="en-GB" b="1" dirty="0"/>
              <a:t>Objective function </a:t>
            </a:r>
            <a:r>
              <a:rPr lang="en-GB" dirty="0"/>
              <a:t>to maximize:</a:t>
            </a:r>
          </a:p>
          <a:p>
            <a:pPr lvl="1"/>
            <a:r>
              <a:rPr lang="en-GB" dirty="0"/>
              <a:t>Log-likelihood</a:t>
            </a:r>
          </a:p>
          <a:p>
            <a:pPr lvl="1"/>
            <a:endParaRPr lang="en-GB" dirty="0"/>
          </a:p>
          <a:p>
            <a:pPr lvl="1"/>
            <a:endParaRPr lang="en-GB" dirty="0"/>
          </a:p>
          <a:p>
            <a:pPr lvl="1"/>
            <a:r>
              <a:rPr lang="en-GB" dirty="0"/>
              <a:t>In general, the objective function is defined as: </a:t>
            </a:r>
            <a:r>
              <a:rPr lang="en-GB" b="1" dirty="0">
                <a:solidFill>
                  <a:srgbClr val="0070C0"/>
                </a:solidFill>
              </a:rPr>
              <a:t>score of the right answer </a:t>
            </a:r>
            <a:r>
              <a:rPr lang="en-GB" dirty="0"/>
              <a:t>– </a:t>
            </a:r>
            <a:r>
              <a:rPr lang="en-GB" b="1" dirty="0">
                <a:solidFill>
                  <a:schemeClr val="accent5"/>
                </a:solidFill>
              </a:rPr>
              <a:t>a</a:t>
            </a:r>
            <a:r>
              <a:rPr lang="en-GB" dirty="0"/>
              <a:t> </a:t>
            </a:r>
            <a:r>
              <a:rPr lang="en-GB" b="1" dirty="0">
                <a:solidFill>
                  <a:schemeClr val="accent5"/>
                </a:solidFill>
              </a:rPr>
              <a:t>normalization term</a:t>
            </a:r>
            <a:endParaRPr lang="en-GB" dirty="0"/>
          </a:p>
        </p:txBody>
      </p:sp>
      <p:sp>
        <p:nvSpPr>
          <p:cNvPr id="10" name="Rounded Rectangle 9"/>
          <p:cNvSpPr/>
          <p:nvPr/>
        </p:nvSpPr>
        <p:spPr>
          <a:xfrm>
            <a:off x="9575668" y="3217704"/>
            <a:ext cx="661344" cy="376716"/>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ounded Rectangle 10"/>
          <p:cNvSpPr/>
          <p:nvPr/>
        </p:nvSpPr>
        <p:spPr>
          <a:xfrm>
            <a:off x="9330984" y="3670364"/>
            <a:ext cx="1172555" cy="473552"/>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ounded Rectangle 11"/>
          <p:cNvSpPr/>
          <p:nvPr/>
        </p:nvSpPr>
        <p:spPr>
          <a:xfrm>
            <a:off x="6267786" y="4797969"/>
            <a:ext cx="1801050" cy="519502"/>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5306596" y="4797969"/>
            <a:ext cx="768360" cy="519502"/>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sz="4800" dirty="0"/>
              <a:t>Objective function</a:t>
            </a:r>
            <a:endParaRPr lang="en-GB" dirty="0"/>
          </a:p>
        </p:txBody>
      </p:sp>
      <p:sp>
        <p:nvSpPr>
          <p:cNvPr id="4" name="Slide Number Placeholder 3"/>
          <p:cNvSpPr>
            <a:spLocks noGrp="1"/>
          </p:cNvSpPr>
          <p:nvPr>
            <p:ph type="sldNum" sz="quarter" idx="12"/>
          </p:nvPr>
        </p:nvSpPr>
        <p:spPr/>
        <p:txBody>
          <a:bodyPr/>
          <a:lstStyle/>
          <a:p>
            <a:fld id="{4CE482DC-2269-4F26-9D2A-7E44B1A4CD85}" type="slidenum">
              <a:rPr lang="en-US" smtClean="0"/>
              <a:t>41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492178209"/>
              </p:ext>
            </p:extLst>
          </p:nvPr>
        </p:nvGraphicFramePr>
        <p:xfrm>
          <a:off x="1931988" y="4730205"/>
          <a:ext cx="6132512" cy="677363"/>
        </p:xfrm>
        <a:graphic>
          <a:graphicData uri="http://schemas.openxmlformats.org/presentationml/2006/ole">
            <mc:AlternateContent xmlns:mc="http://schemas.openxmlformats.org/markup-compatibility/2006">
              <mc:Choice xmlns:v="urn:schemas-microsoft-com:vml" Requires="v">
                <p:oleObj name="Equation" r:id="rId3" imgW="2869920" imgH="291960" progId="Equation.3">
                  <p:embed/>
                </p:oleObj>
              </mc:Choice>
              <mc:Fallback>
                <p:oleObj name="Equation" r:id="rId3" imgW="2869920" imgH="291960" progId="Equation.3">
                  <p:embed/>
                  <p:pic>
                    <p:nvPicPr>
                      <p:cNvPr id="7" name="Object 6"/>
                      <p:cNvPicPr/>
                      <p:nvPr/>
                    </p:nvPicPr>
                    <p:blipFill>
                      <a:blip r:embed="rId4"/>
                      <a:stretch>
                        <a:fillRect/>
                      </a:stretch>
                    </p:blipFill>
                    <p:spPr>
                      <a:xfrm>
                        <a:off x="1931988" y="4730205"/>
                        <a:ext cx="6132512" cy="6773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66869806"/>
              </p:ext>
            </p:extLst>
          </p:nvPr>
        </p:nvGraphicFramePr>
        <p:xfrm>
          <a:off x="2421663" y="2362984"/>
          <a:ext cx="7663095" cy="897255"/>
        </p:xfrm>
        <a:graphic>
          <a:graphicData uri="http://schemas.openxmlformats.org/presentationml/2006/ole">
            <mc:AlternateContent xmlns:mc="http://schemas.openxmlformats.org/markup-compatibility/2006">
              <mc:Choice xmlns:v="urn:schemas-microsoft-com:vml" Requires="v">
                <p:oleObj name="Equation" r:id="rId5" imgW="4241520" imgH="457200" progId="Equation.3">
                  <p:embed/>
                </p:oleObj>
              </mc:Choice>
              <mc:Fallback>
                <p:oleObj name="Equation" r:id="rId5" imgW="4241520" imgH="457200" progId="Equation.3">
                  <p:embed/>
                  <p:pic>
                    <p:nvPicPr>
                      <p:cNvPr id="9" name="Object 8"/>
                      <p:cNvPicPr/>
                      <p:nvPr/>
                    </p:nvPicPr>
                    <p:blipFill>
                      <a:blip r:embed="rId6"/>
                      <a:stretch>
                        <a:fillRect/>
                      </a:stretch>
                    </p:blipFill>
                    <p:spPr>
                      <a:xfrm>
                        <a:off x="2421663" y="2362984"/>
                        <a:ext cx="7663095" cy="89725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79404068"/>
              </p:ext>
            </p:extLst>
          </p:nvPr>
        </p:nvGraphicFramePr>
        <p:xfrm>
          <a:off x="7424656" y="3197510"/>
          <a:ext cx="3148061" cy="996950"/>
        </p:xfrm>
        <a:graphic>
          <a:graphicData uri="http://schemas.openxmlformats.org/presentationml/2006/ole">
            <mc:AlternateContent xmlns:mc="http://schemas.openxmlformats.org/markup-compatibility/2006">
              <mc:Choice xmlns:v="urn:schemas-microsoft-com:vml" Requires="v">
                <p:oleObj name="Equation" r:id="rId7" imgW="1739880" imgH="507960" progId="Equation.3">
                  <p:embed/>
                </p:oleObj>
              </mc:Choice>
              <mc:Fallback>
                <p:oleObj name="Equation" r:id="rId7" imgW="1739880" imgH="507960" progId="Equation.3">
                  <p:embed/>
                  <p:pic>
                    <p:nvPicPr>
                      <p:cNvPr id="8" name="Object 7"/>
                      <p:cNvPicPr/>
                      <p:nvPr/>
                    </p:nvPicPr>
                    <p:blipFill>
                      <a:blip r:embed="rId8"/>
                      <a:stretch>
                        <a:fillRect/>
                      </a:stretch>
                    </p:blipFill>
                    <p:spPr>
                      <a:xfrm>
                        <a:off x="7424656" y="3197510"/>
                        <a:ext cx="3148061" cy="996950"/>
                      </a:xfrm>
                      <a:prstGeom prst="rect">
                        <a:avLst/>
                      </a:prstGeom>
                    </p:spPr>
                  </p:pic>
                </p:oleObj>
              </mc:Fallback>
            </mc:AlternateContent>
          </a:graphicData>
        </a:graphic>
      </p:graphicFrame>
    </p:spTree>
    <p:extLst>
      <p:ext uri="{BB962C8B-B14F-4D97-AF65-F5344CB8AC3E}">
        <p14:creationId xmlns:p14="http://schemas.microsoft.com/office/powerpoint/2010/main" val="2203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neural language models</a:t>
            </a:r>
          </a:p>
        </p:txBody>
      </p:sp>
      <p:sp>
        <p:nvSpPr>
          <p:cNvPr id="3" name="Content Placeholder 2"/>
          <p:cNvSpPr>
            <a:spLocks noGrp="1"/>
          </p:cNvSpPr>
          <p:nvPr>
            <p:ph idx="1"/>
          </p:nvPr>
        </p:nvSpPr>
        <p:spPr/>
        <p:txBody>
          <a:bodyPr>
            <a:normAutofit/>
          </a:bodyPr>
          <a:lstStyle/>
          <a:p>
            <a:r>
              <a:rPr lang="en-GB" b="1" dirty="0">
                <a:solidFill>
                  <a:schemeClr val="tx2"/>
                </a:solidFill>
              </a:rPr>
              <a:t>Maximize the log-likelihood (minimize the negative log-likelihood)</a:t>
            </a:r>
            <a:r>
              <a:rPr lang="en-GB" dirty="0"/>
              <a:t> of observed data, </a:t>
            </a:r>
            <a:r>
              <a:rPr lang="en-GB" dirty="0" err="1"/>
              <a:t>w.r.t.</a:t>
            </a:r>
            <a:r>
              <a:rPr lang="en-GB" dirty="0"/>
              <a:t> </a:t>
            </a:r>
            <a:r>
              <a:rPr lang="en-GB" dirty="0">
                <a:solidFill>
                  <a:schemeClr val="tx1"/>
                </a:solidFill>
              </a:rPr>
              <a:t>parameters </a:t>
            </a:r>
            <a:r>
              <a:rPr lang="el-GR" b="1" dirty="0">
                <a:solidFill>
                  <a:schemeClr val="tx1"/>
                </a:solidFill>
              </a:rPr>
              <a:t>θ</a:t>
            </a:r>
            <a:r>
              <a:rPr lang="en-GB" dirty="0"/>
              <a:t> of the neural language model</a:t>
            </a:r>
          </a:p>
          <a:p>
            <a:pPr marL="0" indent="0">
              <a:buNone/>
            </a:pPr>
            <a:endParaRPr lang="en-GB" sz="3200" dirty="0"/>
          </a:p>
          <a:p>
            <a:r>
              <a:rPr lang="en-GB" b="1" dirty="0">
                <a:solidFill>
                  <a:schemeClr val="tx1"/>
                </a:solidFill>
              </a:rPr>
              <a:t>Parameters </a:t>
            </a:r>
            <a:r>
              <a:rPr lang="el-GR" b="1" dirty="0">
                <a:solidFill>
                  <a:schemeClr val="tx1"/>
                </a:solidFill>
              </a:rPr>
              <a:t>θ</a:t>
            </a:r>
            <a:r>
              <a:rPr lang="en-GB" b="1" dirty="0">
                <a:solidFill>
                  <a:schemeClr val="tx1"/>
                </a:solidFill>
              </a:rPr>
              <a:t> </a:t>
            </a:r>
            <a:r>
              <a:rPr lang="en-GB" dirty="0"/>
              <a:t>in a feedforward neural language model:</a:t>
            </a:r>
          </a:p>
          <a:p>
            <a:pPr lvl="1"/>
            <a:r>
              <a:rPr lang="en-GB" dirty="0"/>
              <a:t>Word embedding matrix </a:t>
            </a:r>
            <a:r>
              <a:rPr lang="en-GB" b="1" dirty="0"/>
              <a:t>E</a:t>
            </a:r>
            <a:r>
              <a:rPr lang="en-GB" dirty="0"/>
              <a:t> (some variation: bias </a:t>
            </a:r>
            <a:r>
              <a:rPr lang="en-GB" b="1" dirty="0" err="1"/>
              <a:t>b</a:t>
            </a:r>
            <a:r>
              <a:rPr lang="en-GB" i="1" baseline="-25000" dirty="0" err="1"/>
              <a:t>v</a:t>
            </a:r>
            <a:r>
              <a:rPr lang="en-GB" dirty="0"/>
              <a:t>)</a:t>
            </a:r>
          </a:p>
          <a:p>
            <a:pPr lvl="1"/>
            <a:r>
              <a:rPr lang="en-GB" dirty="0"/>
              <a:t>Neural network weights: </a:t>
            </a:r>
            <a:r>
              <a:rPr lang="en-GB" b="1" dirty="0" err="1"/>
              <a:t>W</a:t>
            </a:r>
            <a:r>
              <a:rPr lang="en-GB" i="1" baseline="-25000" dirty="0" err="1"/>
              <a:t>c</a:t>
            </a:r>
            <a:r>
              <a:rPr lang="en-GB" dirty="0"/>
              <a:t>, </a:t>
            </a:r>
            <a:r>
              <a:rPr lang="en-GB" b="1" dirty="0" err="1"/>
              <a:t>b</a:t>
            </a:r>
            <a:r>
              <a:rPr lang="en-GB" i="1" baseline="-25000" dirty="0" err="1"/>
              <a:t>c</a:t>
            </a:r>
            <a:r>
              <a:rPr lang="en-GB" i="1" baseline="-25000" dirty="0"/>
              <a:t> </a:t>
            </a:r>
            <a:r>
              <a:rPr lang="en-GB" dirty="0"/>
              <a:t>, </a:t>
            </a:r>
            <a:r>
              <a:rPr lang="en-GB" b="1" dirty="0" err="1"/>
              <a:t>W</a:t>
            </a:r>
            <a:r>
              <a:rPr lang="en-GB" i="1" baseline="-25000" dirty="0" err="1"/>
              <a:t>h</a:t>
            </a:r>
            <a:r>
              <a:rPr lang="en-GB" dirty="0"/>
              <a:t>, </a:t>
            </a:r>
            <a:r>
              <a:rPr lang="en-GB" b="1" dirty="0" err="1"/>
              <a:t>b</a:t>
            </a:r>
            <a:r>
              <a:rPr lang="en-GB" i="1" baseline="-25000" dirty="0" err="1"/>
              <a:t>h</a:t>
            </a:r>
            <a:r>
              <a:rPr lang="en-GB" dirty="0"/>
              <a:t>,</a:t>
            </a:r>
            <a:r>
              <a:rPr lang="en-GB" b="1" dirty="0"/>
              <a:t> </a:t>
            </a:r>
            <a:endParaRPr lang="en-GB" baseline="-25000" dirty="0"/>
          </a:p>
          <a:p>
            <a:r>
              <a:rPr lang="en-GB" b="1" dirty="0">
                <a:solidFill>
                  <a:schemeClr val="tx2"/>
                </a:solidFill>
              </a:rPr>
              <a:t>Gradient descent </a:t>
            </a:r>
            <a:r>
              <a:rPr lang="en-GB" dirty="0"/>
              <a:t>with learning rate </a:t>
            </a:r>
            <a:r>
              <a:rPr lang="el-GR" i="1" dirty="0"/>
              <a:t>η</a:t>
            </a:r>
            <a:r>
              <a:rPr lang="en-GB" dirty="0"/>
              <a:t>:</a:t>
            </a:r>
          </a:p>
        </p:txBody>
      </p:sp>
      <p:grpSp>
        <p:nvGrpSpPr>
          <p:cNvPr id="4" name="Group 3"/>
          <p:cNvGrpSpPr/>
          <p:nvPr/>
        </p:nvGrpSpPr>
        <p:grpSpPr>
          <a:xfrm>
            <a:off x="1620545" y="2631931"/>
            <a:ext cx="5140465" cy="614286"/>
            <a:chOff x="872408" y="2476441"/>
            <a:chExt cx="4319270" cy="508817"/>
          </a:xfrm>
        </p:grpSpPr>
        <p:sp>
          <p:nvSpPr>
            <p:cNvPr id="12" name="Rounded Rectangle 11"/>
            <p:cNvSpPr/>
            <p:nvPr/>
          </p:nvSpPr>
          <p:spPr>
            <a:xfrm>
              <a:off x="3744213" y="2476441"/>
              <a:ext cx="1447465" cy="473076"/>
            </a:xfrm>
            <a:prstGeom prst="roundRect">
              <a:avLst/>
            </a:prstGeom>
            <a:solidFill>
              <a:schemeClr val="accent5">
                <a:alpha val="49804"/>
              </a:schemeClr>
            </a:solidFill>
            <a:ln>
              <a:solidFill>
                <a:schemeClr val="accent5">
                  <a:lumMod val="50000"/>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ounded Rectangle 12"/>
            <p:cNvSpPr/>
            <p:nvPr/>
          </p:nvSpPr>
          <p:spPr>
            <a:xfrm>
              <a:off x="3214823" y="2476441"/>
              <a:ext cx="529390" cy="473076"/>
            </a:xfrm>
            <a:prstGeom prst="roundRect">
              <a:avLst/>
            </a:prstGeom>
            <a:solidFill>
              <a:schemeClr val="tx2">
                <a:lumMod val="40000"/>
                <a:lumOff val="60000"/>
                <a:alpha val="49804"/>
              </a:schemeClr>
            </a:solidFill>
            <a:ln>
              <a:solidFill>
                <a:schemeClr val="tx2">
                  <a:alpha val="50196"/>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aphicFrame>
          <p:nvGraphicFramePr>
            <p:cNvPr id="14" name="Object 13"/>
            <p:cNvGraphicFramePr>
              <a:graphicFrameLocks noChangeAspect="1"/>
            </p:cNvGraphicFramePr>
            <p:nvPr>
              <p:extLst>
                <p:ext uri="{D42A27DB-BD31-4B8C-83A1-F6EECF244321}">
                  <p14:modId xmlns:p14="http://schemas.microsoft.com/office/powerpoint/2010/main" val="2313457981"/>
                </p:ext>
              </p:extLst>
            </p:nvPr>
          </p:nvGraphicFramePr>
          <p:xfrm>
            <a:off x="872408" y="2510595"/>
            <a:ext cx="4297363" cy="474663"/>
          </p:xfrm>
          <a:graphic>
            <a:graphicData uri="http://schemas.openxmlformats.org/presentationml/2006/ole">
              <mc:AlternateContent xmlns:mc="http://schemas.openxmlformats.org/markup-compatibility/2006">
                <mc:Choice xmlns:v="urn:schemas-microsoft-com:vml" Requires="v">
                  <p:oleObj name="Equation" r:id="rId3" imgW="2869920" imgH="291960" progId="Equation.3">
                    <p:embed/>
                  </p:oleObj>
                </mc:Choice>
                <mc:Fallback>
                  <p:oleObj name="Equation" r:id="rId3" imgW="2869920" imgH="291960" progId="Equation.3">
                    <p:embed/>
                    <p:pic>
                      <p:nvPicPr>
                        <p:cNvPr id="14" name="Object 13"/>
                        <p:cNvPicPr/>
                        <p:nvPr/>
                      </p:nvPicPr>
                      <p:blipFill>
                        <a:blip r:embed="rId4"/>
                        <a:stretch>
                          <a:fillRect/>
                        </a:stretch>
                      </p:blipFill>
                      <p:spPr>
                        <a:xfrm>
                          <a:off x="872408" y="2510595"/>
                          <a:ext cx="4297363" cy="474663"/>
                        </a:xfrm>
                        <a:prstGeom prst="rect">
                          <a:avLst/>
                        </a:prstGeom>
                      </p:spPr>
                    </p:pic>
                  </p:oleObj>
                </mc:Fallback>
              </mc:AlternateContent>
            </a:graphicData>
          </a:graphic>
        </p:graphicFrame>
      </p:grpSp>
      <p:graphicFrame>
        <p:nvGraphicFramePr>
          <p:cNvPr id="17" name="Object 16"/>
          <p:cNvGraphicFramePr>
            <a:graphicFrameLocks noChangeAspect="1"/>
          </p:cNvGraphicFramePr>
          <p:nvPr>
            <p:extLst>
              <p:ext uri="{D42A27DB-BD31-4B8C-83A1-F6EECF244321}">
                <p14:modId xmlns:p14="http://schemas.microsoft.com/office/powerpoint/2010/main" val="3564029076"/>
              </p:ext>
            </p:extLst>
          </p:nvPr>
        </p:nvGraphicFramePr>
        <p:xfrm>
          <a:off x="1656848" y="5070979"/>
          <a:ext cx="1667672" cy="761241"/>
        </p:xfrm>
        <a:graphic>
          <a:graphicData uri="http://schemas.openxmlformats.org/presentationml/2006/ole">
            <mc:AlternateContent xmlns:mc="http://schemas.openxmlformats.org/markup-compatibility/2006">
              <mc:Choice xmlns:v="urn:schemas-microsoft-com:vml" Requires="v">
                <p:oleObj name="Equation" r:id="rId5" imgW="876240" imgH="393480" progId="Equation.3">
                  <p:embed/>
                </p:oleObj>
              </mc:Choice>
              <mc:Fallback>
                <p:oleObj name="Equation" r:id="rId5" imgW="876240" imgH="393480" progId="Equation.3">
                  <p:embed/>
                  <p:pic>
                    <p:nvPicPr>
                      <p:cNvPr id="17" name="Object 16"/>
                      <p:cNvPicPr/>
                      <p:nvPr/>
                    </p:nvPicPr>
                    <p:blipFill>
                      <a:blip r:embed="rId6"/>
                      <a:stretch>
                        <a:fillRect/>
                      </a:stretch>
                    </p:blipFill>
                    <p:spPr>
                      <a:xfrm>
                        <a:off x="1656848" y="5070979"/>
                        <a:ext cx="1667672" cy="761241"/>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3B44CC2-40CC-EE76-761F-9D57F5263751}"/>
              </a:ext>
            </a:extLst>
          </p:cNvPr>
          <p:cNvSpPr txBox="1"/>
          <p:nvPr/>
        </p:nvSpPr>
        <p:spPr>
          <a:xfrm>
            <a:off x="3872060" y="5314474"/>
            <a:ext cx="6934199" cy="646331"/>
          </a:xfrm>
          <a:prstGeom prst="rect">
            <a:avLst/>
          </a:prstGeom>
          <a:noFill/>
        </p:spPr>
        <p:txBody>
          <a:bodyPr wrap="square">
            <a:spAutoFit/>
          </a:bodyPr>
          <a:lstStyle/>
          <a:p>
            <a:r>
              <a:rPr lang="en-US" sz="1800" i="1" dirty="0">
                <a:solidFill>
                  <a:srgbClr val="0070C0"/>
                </a:solidFill>
                <a:latin typeface="Comic Sans MS" panose="030F0902030302020204" pitchFamily="66" charset="0"/>
              </a:rPr>
              <a:t>In practice, current deep learning frameworks automatically perform backpropagation for you</a:t>
            </a:r>
            <a:endParaRPr lang="en-US" i="1" dirty="0">
              <a:solidFill>
                <a:srgbClr val="0070C0"/>
              </a:solidFill>
              <a:latin typeface="Comic Sans MS" panose="030F0902030302020204" pitchFamily="66" charset="0"/>
            </a:endParaRPr>
          </a:p>
        </p:txBody>
      </p:sp>
    </p:spTree>
    <p:extLst>
      <p:ext uri="{BB962C8B-B14F-4D97-AF65-F5344CB8AC3E}">
        <p14:creationId xmlns:p14="http://schemas.microsoft.com/office/powerpoint/2010/main" val="22278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325563"/>
          </a:xfrm>
        </p:spPr>
        <p:txBody>
          <a:bodyPr/>
          <a:lstStyle/>
          <a:p>
            <a:r>
              <a:rPr lang="en-US" dirty="0"/>
              <a:t>Limitation of the Feedforward Neural Language Model</a:t>
            </a:r>
          </a:p>
        </p:txBody>
      </p:sp>
      <p:sp>
        <p:nvSpPr>
          <p:cNvPr id="3" name="Content Placeholder 2"/>
          <p:cNvSpPr>
            <a:spLocks noGrp="1"/>
          </p:cNvSpPr>
          <p:nvPr>
            <p:ph idx="1"/>
          </p:nvPr>
        </p:nvSpPr>
        <p:spPr>
          <a:xfrm>
            <a:off x="838200" y="2356337"/>
            <a:ext cx="10515600" cy="3820625"/>
          </a:xfrm>
        </p:spPr>
        <p:txBody>
          <a:bodyPr/>
          <a:lstStyle/>
          <a:p>
            <a:pPr algn="just"/>
            <a:r>
              <a:rPr lang="en-US" altLang="en-US" dirty="0"/>
              <a:t>Sparsity – Solved</a:t>
            </a:r>
          </a:p>
          <a:p>
            <a:pPr algn="just"/>
            <a:r>
              <a:rPr lang="en-US" altLang="en-US" dirty="0"/>
              <a:t>Word Similarity – Solved</a:t>
            </a:r>
          </a:p>
          <a:p>
            <a:pPr algn="just"/>
            <a:r>
              <a:rPr lang="en-US" altLang="en-US" dirty="0"/>
              <a:t>Finite/fixed Context – Not solved yet</a:t>
            </a:r>
          </a:p>
          <a:p>
            <a:pPr algn="just"/>
            <a:endParaRPr lang="en-US" altLang="en-US" dirty="0"/>
          </a:p>
          <a:p>
            <a:pPr algn="just"/>
            <a:r>
              <a:rPr lang="en-US" altLang="en-US" dirty="0"/>
              <a:t>Next time:</a:t>
            </a:r>
          </a:p>
          <a:p>
            <a:pPr lvl="1" algn="just"/>
            <a:r>
              <a:rPr lang="en-US" altLang="en-US"/>
              <a:t>RNN language </a:t>
            </a:r>
            <a:r>
              <a:rPr lang="en-US" altLang="en-US" dirty="0"/>
              <a:t>models</a:t>
            </a:r>
          </a:p>
        </p:txBody>
      </p:sp>
    </p:spTree>
    <p:extLst>
      <p:ext uri="{BB962C8B-B14F-4D97-AF65-F5344CB8AC3E}">
        <p14:creationId xmlns:p14="http://schemas.microsoft.com/office/powerpoint/2010/main" val="116737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 ate"/>
          <p:cNvSpPr txBox="1"/>
          <p:nvPr/>
        </p:nvSpPr>
        <p:spPr>
          <a:xfrm>
            <a:off x="8326581" y="3230273"/>
            <a:ext cx="1361655" cy="820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4000"/>
            </a:lvl1pPr>
          </a:lstStyle>
          <a:p>
            <a:r>
              <a:rPr sz="5333" dirty="0">
                <a:solidFill>
                  <a:srgbClr val="7030A0"/>
                </a:solidFill>
              </a:rPr>
              <a:t>I ate </a:t>
            </a:r>
          </a:p>
        </p:txBody>
      </p:sp>
      <p:sp>
        <p:nvSpPr>
          <p:cNvPr id="131"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lvl="2" algn="ctr">
              <a:defRPr sz="3000" b="1"/>
            </a:pPr>
            <a:r>
              <a:rPr sz="4000"/>
              <a:t>?</a:t>
            </a:r>
          </a:p>
        </p:txBody>
      </p:sp>
      <p:sp>
        <p:nvSpPr>
          <p:cNvPr id="5" name="Title 1">
            <a:extLst>
              <a:ext uri="{FF2B5EF4-FFF2-40B4-BE49-F238E27FC236}">
                <a16:creationId xmlns:a16="http://schemas.microsoft.com/office/drawing/2014/main" id="{C2A1E0CD-7771-3D2E-E887-5D46BC98629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a language model</a:t>
            </a:r>
            <a:r>
              <a:rPr lang="en-US" altLang="zh-TW"/>
              <a:t>?</a:t>
            </a:r>
            <a:endParaRPr lang="en-US" dirty="0"/>
          </a:p>
        </p:txBody>
      </p:sp>
      <p:sp>
        <p:nvSpPr>
          <p:cNvPr id="6" name="TextBox 5">
            <a:extLst>
              <a:ext uri="{FF2B5EF4-FFF2-40B4-BE49-F238E27FC236}">
                <a16:creationId xmlns:a16="http://schemas.microsoft.com/office/drawing/2014/main" id="{AFDDFDA2-E985-DF2F-E79C-A601674CBA73}"/>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or dinner I ate"/>
          <p:cNvSpPr txBox="1"/>
          <p:nvPr/>
        </p:nvSpPr>
        <p:spPr>
          <a:xfrm>
            <a:off x="5301459" y="3230273"/>
            <a:ext cx="4386777" cy="820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4000"/>
            </a:lvl1pPr>
          </a:lstStyle>
          <a:p>
            <a:r>
              <a:rPr sz="5333" dirty="0">
                <a:solidFill>
                  <a:srgbClr val="7030A0"/>
                </a:solidFill>
              </a:rPr>
              <a:t>For dinner I ate </a:t>
            </a:r>
          </a:p>
        </p:txBody>
      </p:sp>
      <p:sp>
        <p:nvSpPr>
          <p:cNvPr id="137"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8CAC2358-A4BF-5141-0BA2-E932D8F5A23B}"/>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DCDA6243-BB6B-A08F-3B68-A2F4A47785ED}"/>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As a vegetarian for dinner I ate"/>
          <p:cNvSpPr txBox="1"/>
          <p:nvPr/>
        </p:nvSpPr>
        <p:spPr>
          <a:xfrm>
            <a:off x="1034777" y="3230273"/>
            <a:ext cx="8653459" cy="8206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4000"/>
            </a:lvl1pPr>
          </a:lstStyle>
          <a:p>
            <a:r>
              <a:rPr sz="5333" dirty="0">
                <a:solidFill>
                  <a:srgbClr val="7030A0"/>
                </a:solidFill>
              </a:rPr>
              <a:t>As a vegetarian for dinner I ate </a:t>
            </a:r>
          </a:p>
        </p:txBody>
      </p:sp>
      <p:sp>
        <p:nvSpPr>
          <p:cNvPr id="143"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86672105-1A1B-3385-9F84-D84E7227B302}"/>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4E567641-905F-F42C-C654-873D2E5CC15B}"/>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espite being  a vegetarian for dinner I ate"/>
          <p:cNvSpPr txBox="1"/>
          <p:nvPr/>
        </p:nvSpPr>
        <p:spPr>
          <a:xfrm>
            <a:off x="1698421" y="2451490"/>
            <a:ext cx="7989815" cy="1641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r">
              <a:defRPr sz="4000"/>
            </a:pPr>
            <a:r>
              <a:rPr sz="5333" dirty="0">
                <a:solidFill>
                  <a:srgbClr val="7030A0"/>
                </a:solidFill>
              </a:rPr>
              <a:t>Despite being</a:t>
            </a:r>
            <a:br>
              <a:rPr sz="5333" dirty="0">
                <a:solidFill>
                  <a:srgbClr val="7030A0"/>
                </a:solidFill>
              </a:rPr>
            </a:br>
            <a:r>
              <a:rPr sz="5333" dirty="0">
                <a:solidFill>
                  <a:srgbClr val="7030A0"/>
                </a:solidFill>
              </a:rPr>
              <a:t> a vegetarian for dinner I ate </a:t>
            </a:r>
          </a:p>
        </p:txBody>
      </p:sp>
      <p:sp>
        <p:nvSpPr>
          <p:cNvPr id="149"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61DDD888-8094-5316-B7E6-985A9DE48F3D}"/>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E53BAA97-C844-A51C-895C-24BD9EF0FCB8}"/>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r>
              <a:rPr lang="en-US" altLang="zh-TW"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In theory, you need to know a lot about the world!</a:t>
                </a:r>
              </a:p>
              <a:p>
                <a:r>
                  <a:rPr lang="en-US" dirty="0"/>
                  <a:t>In practice</a:t>
                </a:r>
              </a:p>
              <a:p>
                <a:pPr lvl="1"/>
                <a:endParaRPr lang="en-US" dirty="0"/>
              </a:p>
              <a:p>
                <a:pPr lvl="1"/>
                <a:endParaRPr lang="en-US" dirty="0"/>
              </a:p>
              <a:p>
                <a:pPr marL="457200" lvl="1" indent="0">
                  <a:buNone/>
                </a:pPr>
                <a:endParaRPr lang="en-US" dirty="0"/>
              </a:p>
              <a:p>
                <a:r>
                  <a:rPr lang="en-US" dirty="0"/>
                  <a:t>Probability distributions over sentences (i.e., word sequences )</a:t>
                </a:r>
              </a:p>
              <a:p>
                <a:pPr marL="0" indent="0">
                  <a:buNone/>
                </a:pPr>
                <a:r>
                  <a:rPr lang="en-US" dirty="0"/>
                  <a:t>	</a:t>
                </a:r>
                <a:r>
                  <a:rPr lang="en-US" sz="2400" dirty="0"/>
                  <a:t>P(W) = </a:t>
                </a:r>
                <a:r>
                  <a:rPr lang="en-US" altLang="zh-TW" sz="2400" dirty="0"/>
                  <a:t>P</a:t>
                </a:r>
                <a14:m>
                  <m:oMath xmlns:m="http://schemas.openxmlformats.org/officeDocument/2006/math">
                    <m:r>
                      <a:rPr lang="en-US" altLang="zh-TW" sz="2400" b="0" i="0"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 </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𝑛</m:t>
                        </m:r>
                      </m:sup>
                      <m:e>
                        <m:r>
                          <a:rPr lang="en-US" altLang="zh-TW" sz="2400" b="0" i="1" smtClean="0">
                            <a:latin typeface="Cambria Math" panose="02040503050406030204" pitchFamily="18" charset="0"/>
                          </a:rPr>
                          <m:t>𝑃</m:t>
                        </m:r>
                        <m:d>
                          <m:dPr>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 </m:t>
                            </m:r>
                          </m:e>
                        </m:d>
                        <m:r>
                          <a:rPr lang="en-US" altLang="zh-TW" sz="2400" b="0" i="1" smtClean="0">
                            <a:latin typeface="Cambria Math" panose="02040503050406030204" pitchFamily="18" charset="0"/>
                          </a:rPr>
                          <m:t> </m:t>
                        </m:r>
                        <m:sSub>
                          <m:sSubPr>
                            <m:ctrlPr>
                              <a:rPr lang="en-US" altLang="zh-TW" sz="2400" i="1">
                                <a:latin typeface="Cambria Math" panose="02040503050406030204" pitchFamily="18" charset="0"/>
                              </a:rPr>
                            </m:ctrlPr>
                          </m:sSub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3</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4</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e>
                    </m:nary>
                  </m:oMath>
                </a14:m>
                <a:r>
                  <a:rPr lang="en-US" sz="2400" dirty="0"/>
                  <a:t> </a:t>
                </a:r>
                <a:endParaRPr lang="en-US" dirty="0"/>
              </a:p>
              <a:p>
                <a:r>
                  <a:rPr lang="en-US" dirty="0"/>
                  <a:t>Can use them to </a:t>
                </a:r>
                <a:r>
                  <a:rPr lang="en-US" b="1" dirty="0">
                    <a:solidFill>
                      <a:srgbClr val="0070C0"/>
                    </a:solidFill>
                  </a:rPr>
                  <a:t>generate</a:t>
                </a:r>
                <a:r>
                  <a:rPr lang="en-US" dirty="0"/>
                  <a:t> strings</a:t>
                </a:r>
              </a:p>
              <a:p>
                <a:pPr marL="0" indent="0">
                  <a:buNone/>
                </a:pPr>
                <a:r>
                  <a:rPr lang="en-US" dirty="0"/>
                  <a:t>	</a:t>
                </a:r>
                <a:r>
                  <a:rPr lang="en-US" altLang="zh-TW" sz="2400" dirty="0"/>
                  <a:t> P(</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3</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4</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oMath>
                </a14:m>
                <a:r>
                  <a:rPr lang="en-US" sz="2400" dirty="0"/>
                  <a:t>)</a:t>
                </a:r>
                <a:endParaRPr lang="en-US" dirty="0"/>
              </a:p>
              <a:p>
                <a:r>
                  <a:rPr lang="en-US" b="1" dirty="0">
                    <a:solidFill>
                      <a:srgbClr val="0070C0"/>
                    </a:solidFill>
                  </a:rPr>
                  <a:t>Rank</a:t>
                </a:r>
                <a:r>
                  <a:rPr lang="en-US" dirty="0"/>
                  <a:t> possible sentences</a:t>
                </a:r>
              </a:p>
              <a:p>
                <a:pPr lvl="2"/>
                <a:r>
                  <a:rPr lang="en-US" altLang="zh-TW" dirty="0"/>
                  <a:t> P(“</a:t>
                </a:r>
                <a:r>
                  <a:rPr lang="en-US" altLang="zh-TW" dirty="0">
                    <a:solidFill>
                      <a:schemeClr val="accent1">
                        <a:lumMod val="75000"/>
                      </a:schemeClr>
                    </a:solidFill>
                  </a:rPr>
                  <a:t>Today is Tuesday</a:t>
                </a:r>
                <a:r>
                  <a:rPr lang="en-US" altLang="zh-TW" dirty="0"/>
                  <a:t>”) &gt; P(“</a:t>
                </a:r>
                <a:r>
                  <a:rPr lang="en-US" altLang="zh-TW" dirty="0">
                    <a:solidFill>
                      <a:schemeClr val="accent1">
                        <a:lumMod val="75000"/>
                      </a:schemeClr>
                    </a:solidFill>
                  </a:rPr>
                  <a:t>Tuesday Today is</a:t>
                </a:r>
                <a:r>
                  <a:rPr lang="en-US" altLang="zh-TW" dirty="0"/>
                  <a:t>”)</a:t>
                </a:r>
              </a:p>
              <a:p>
                <a:pPr lvl="2"/>
                <a:r>
                  <a:rPr lang="en-US" altLang="zh-TW" dirty="0"/>
                  <a:t> P(“</a:t>
                </a:r>
                <a:r>
                  <a:rPr lang="en-US" altLang="zh-TW" dirty="0">
                    <a:solidFill>
                      <a:schemeClr val="accent1">
                        <a:lumMod val="75000"/>
                      </a:schemeClr>
                    </a:solidFill>
                  </a:rPr>
                  <a:t>Today is Tuesday</a:t>
                </a:r>
                <a:r>
                  <a:rPr lang="en-US" altLang="zh-TW" dirty="0"/>
                  <a:t>”) &gt; P(“</a:t>
                </a:r>
                <a:r>
                  <a:rPr lang="en-US" altLang="zh-TW" dirty="0">
                    <a:solidFill>
                      <a:schemeClr val="accent1">
                        <a:lumMod val="75000"/>
                      </a:schemeClr>
                    </a:solidFill>
                  </a:rPr>
                  <a:t>Today is UCLA</a:t>
                </a:r>
                <a:r>
                  <a:rPr lang="en-US" altLang="zh-TW" dirty="0"/>
                  <a:t>”)</a:t>
                </a:r>
              </a:p>
              <a:p>
                <a:pPr lvl="1"/>
                <a:endParaRPr lang="en-US" dirty="0"/>
              </a:p>
              <a:p>
                <a:pPr lvl="1"/>
                <a:endParaRPr lang="en-US" altLang="zh-TW" dirty="0"/>
              </a:p>
              <a:p>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348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9</a:t>
            </a:fld>
            <a:endParaRPr lang="en-US" dirty="0"/>
          </a:p>
        </p:txBody>
      </p:sp>
      <p:sp>
        <p:nvSpPr>
          <p:cNvPr id="4" name="S = For dinner I ate  pizza">
            <a:extLst>
              <a:ext uri="{FF2B5EF4-FFF2-40B4-BE49-F238E27FC236}">
                <a16:creationId xmlns:a16="http://schemas.microsoft.com/office/drawing/2014/main" id="{5DBB6C3C-4B01-C4B6-A45F-118F14792F09}"/>
              </a:ext>
            </a:extLst>
          </p:cNvPr>
          <p:cNvSpPr txBox="1"/>
          <p:nvPr/>
        </p:nvSpPr>
        <p:spPr>
          <a:xfrm>
            <a:off x="2151756" y="2627788"/>
            <a:ext cx="4137543"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r">
              <a:defRPr sz="4000"/>
            </a:pPr>
            <a:r>
              <a:rPr sz="3200" dirty="0">
                <a:solidFill>
                  <a:srgbClr val="7030A0"/>
                </a:solidFill>
              </a:rPr>
              <a:t>S = For dinner I ate</a:t>
            </a:r>
            <a:r>
              <a:rPr sz="3200" dirty="0"/>
              <a:t>  </a:t>
            </a:r>
            <a:r>
              <a:rPr sz="3200" dirty="0">
                <a:solidFill>
                  <a:schemeClr val="accent4">
                    <a:lumOff val="-9254"/>
                  </a:schemeClr>
                </a:solidFill>
              </a:rPr>
              <a:t>pizza</a:t>
            </a:r>
          </a:p>
        </p:txBody>
      </p:sp>
      <p:sp>
        <p:nvSpPr>
          <p:cNvPr id="6" name="Previous words (context)">
            <a:extLst>
              <a:ext uri="{FF2B5EF4-FFF2-40B4-BE49-F238E27FC236}">
                <a16:creationId xmlns:a16="http://schemas.microsoft.com/office/drawing/2014/main" id="{E2BC0A24-1BDE-5EED-231D-898164B7859D}"/>
              </a:ext>
            </a:extLst>
          </p:cNvPr>
          <p:cNvSpPr txBox="1"/>
          <p:nvPr/>
        </p:nvSpPr>
        <p:spPr>
          <a:xfrm>
            <a:off x="2144546" y="3168077"/>
            <a:ext cx="258070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000"/>
            </a:lvl1pPr>
          </a:lstStyle>
          <a:p>
            <a:r>
              <a:rPr dirty="0">
                <a:solidFill>
                  <a:srgbClr val="7030A0"/>
                </a:solidFill>
              </a:rPr>
              <a:t>Previous words (context)</a:t>
            </a:r>
          </a:p>
        </p:txBody>
      </p:sp>
      <p:sp>
        <p:nvSpPr>
          <p:cNvPr id="7" name="Word being predicted">
            <a:extLst>
              <a:ext uri="{FF2B5EF4-FFF2-40B4-BE49-F238E27FC236}">
                <a16:creationId xmlns:a16="http://schemas.microsoft.com/office/drawing/2014/main" id="{CC32F4EE-4682-F7FC-2ECB-40020D952C54}"/>
              </a:ext>
            </a:extLst>
          </p:cNvPr>
          <p:cNvSpPr txBox="1"/>
          <p:nvPr/>
        </p:nvSpPr>
        <p:spPr>
          <a:xfrm>
            <a:off x="5481760" y="3206093"/>
            <a:ext cx="2422477"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000">
                <a:solidFill>
                  <a:srgbClr val="965D2C"/>
                </a:solidFill>
              </a:defRPr>
            </a:lvl1pPr>
          </a:lstStyle>
          <a:p>
            <a:r>
              <a:rPr dirty="0"/>
              <a:t>Word being predicted</a:t>
            </a:r>
          </a:p>
        </p:txBody>
      </p:sp>
    </p:spTree>
    <p:extLst>
      <p:ext uri="{BB962C8B-B14F-4D97-AF65-F5344CB8AC3E}">
        <p14:creationId xmlns:p14="http://schemas.microsoft.com/office/powerpoint/2010/main" val="102940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47935</TotalTime>
  <Words>2364</Words>
  <Application>Microsoft Macintosh PowerPoint</Application>
  <PresentationFormat>Widescreen</PresentationFormat>
  <Paragraphs>412</Paragraphs>
  <Slides>43</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ColfaxAI</vt:lpstr>
      <vt:lpstr>Arial</vt:lpstr>
      <vt:lpstr>Calibri</vt:lpstr>
      <vt:lpstr>Calibri Light</vt:lpstr>
      <vt:lpstr>Cambria Math</vt:lpstr>
      <vt:lpstr>Comic Sans MS</vt:lpstr>
      <vt:lpstr>Gill Sans</vt:lpstr>
      <vt:lpstr>Times New Roman</vt:lpstr>
      <vt:lpstr>Office Theme</vt:lpstr>
      <vt:lpstr>Equation</vt:lpstr>
      <vt:lpstr>Neural Language Models</vt:lpstr>
      <vt:lpstr>Important Announcements </vt:lpstr>
      <vt:lpstr>Quick recap of W2V skip-gram</vt:lpstr>
      <vt:lpstr>Outline</vt:lpstr>
      <vt:lpstr>PowerPoint Presentation</vt:lpstr>
      <vt:lpstr>What is a language model?</vt:lpstr>
      <vt:lpstr>What is a language model?</vt:lpstr>
      <vt:lpstr>What is a language model?</vt:lpstr>
      <vt:lpstr>What is a language model?</vt:lpstr>
      <vt:lpstr>Language model applications</vt:lpstr>
      <vt:lpstr>Context-sensitive spelling correction</vt:lpstr>
      <vt:lpstr>Machine Translation</vt:lpstr>
      <vt:lpstr>Autocompletion</vt:lpstr>
      <vt:lpstr>Smart Reply</vt:lpstr>
      <vt:lpstr>Language generation for everything</vt:lpstr>
      <vt:lpstr>Outline</vt:lpstr>
      <vt:lpstr>N-grams </vt:lpstr>
      <vt:lpstr>Practical details (I)</vt:lpstr>
      <vt:lpstr>Beginning / end of sequence</vt:lpstr>
      <vt:lpstr>Beginning / end of sequence</vt:lpstr>
      <vt:lpstr>Practical details (II)</vt:lpstr>
      <vt:lpstr>Feedforward neural language model</vt:lpstr>
      <vt:lpstr>Why?</vt:lpstr>
      <vt:lpstr>How to model word similarities?</vt:lpstr>
      <vt:lpstr>Outline</vt:lpstr>
      <vt:lpstr>Neural Networks Recap </vt:lpstr>
      <vt:lpstr>How NN Makes Predictions</vt:lpstr>
      <vt:lpstr>Learning the Parameters</vt:lpstr>
      <vt:lpstr>Recap: Calculus</vt:lpstr>
      <vt:lpstr>Recap: Chain Rule</vt:lpstr>
      <vt:lpstr>Backpropagation</vt:lpstr>
      <vt:lpstr>Recipe for Backpropagation</vt:lpstr>
      <vt:lpstr>PowerPoint Presentation</vt:lpstr>
      <vt:lpstr>Update the Parameters</vt:lpstr>
      <vt:lpstr>Outline</vt:lpstr>
      <vt:lpstr>Feedforward Neural language model</vt:lpstr>
      <vt:lpstr>Recall word embeddings</vt:lpstr>
      <vt:lpstr>Vector-space representation of words</vt:lpstr>
      <vt:lpstr>Learning continuous space language models</vt:lpstr>
      <vt:lpstr>Learning continuous space language models</vt:lpstr>
      <vt:lpstr>Objective function</vt:lpstr>
      <vt:lpstr>Learning neural language models</vt:lpstr>
      <vt:lpstr>Limitation of the Feedforward Neural Language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May</dc:creator>
  <cp:lastModifiedBy>Nanyun Peng</cp:lastModifiedBy>
  <cp:revision>328</cp:revision>
  <cp:lastPrinted>2017-08-25T12:16:51Z</cp:lastPrinted>
  <dcterms:created xsi:type="dcterms:W3CDTF">2017-08-17T22:41:19Z</dcterms:created>
  <dcterms:modified xsi:type="dcterms:W3CDTF">2024-04-08T02:50:59Z</dcterms:modified>
</cp:coreProperties>
</file>