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8d29540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9b8d29540d_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b8d29540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9b8d29540d_2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b8d29540d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9b8d29540d_2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b8d29540d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9b8d29540d_2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b8d29540d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9b8d29540d_2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b8d29540d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9b8d29540d_2_1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b8d29540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9b8d29540d_2_1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b8d29540d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b8d29540d_2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b8d29540d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b8d29540d_2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b8d29540d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9b8d29540d_2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b8d29540d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b8d29540d_2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8d29540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9b8d29540d_2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b8d29540d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9b8d29540d_2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9b8d29540d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9b8d29540d_2_1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b8d29540d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9b8d29540d_2_1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b8d29540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9b8d29540d_2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b8d29540d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9b8d29540d_2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b8d29540d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9b8d29540d_2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9b8d29540d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9b8d29540d_2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9b8d29540d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9b8d29540d_2_2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b8d29540d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9b8d29540d_2_2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b8d29540d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9b8d29540d_2_2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b8d29540d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9b8d29540d_2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b8d29540d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9b8d29540d_2_2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b8d29540d_2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9b8d29540d_2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b8d29540d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9b8d29540d_2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9b8d29540d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9b8d29540d_2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b8d29540d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9b8d29540d_2_2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b8d29540d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b8d29540d_2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b8d29540d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9b8d29540d_2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8d29540d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9b8d29540d_2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b8d29540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9b8d29540d_2_1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b8d29540d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9b8d29540d_2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b8d29540d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b8d29540d_2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216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Problem Solving as Search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7622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CS161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Prof. Guy Van den Broeck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pic>
        <p:nvPicPr>
          <p:cNvPr descr="E:\Downloads\0 (2).png" id="192" name="Google Shape;192;p34"/>
          <p:cNvPicPr preferRelativeResize="0"/>
          <p:nvPr/>
        </p:nvPicPr>
        <p:blipFill rotWithShape="1">
          <a:blip r:embed="rId3">
            <a:alphaModFix/>
          </a:blip>
          <a:srcRect b="90058" l="0" r="0" t="0"/>
          <a:stretch/>
        </p:blipFill>
        <p:spPr>
          <a:xfrm>
            <a:off x="1615571" y="1085849"/>
            <a:ext cx="7071229" cy="70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pic>
        <p:nvPicPr>
          <p:cNvPr descr="E:\Downloads\0 (2).png" id="198" name="Google Shape;198;p35"/>
          <p:cNvPicPr preferRelativeResize="0"/>
          <p:nvPr/>
        </p:nvPicPr>
        <p:blipFill rotWithShape="1">
          <a:blip r:embed="rId3">
            <a:alphaModFix/>
          </a:blip>
          <a:srcRect b="46306" l="0" r="0" t="0"/>
          <a:stretch/>
        </p:blipFill>
        <p:spPr>
          <a:xfrm>
            <a:off x="1615571" y="1085849"/>
            <a:ext cx="7071229" cy="379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pic>
        <p:nvPicPr>
          <p:cNvPr descr="E:\Downloads\0 (1).png" id="204" name="Google Shape;204;p36"/>
          <p:cNvPicPr preferRelativeResize="0"/>
          <p:nvPr/>
        </p:nvPicPr>
        <p:blipFill rotWithShape="1">
          <a:blip r:embed="rId3">
            <a:alphaModFix/>
          </a:blip>
          <a:srcRect b="46306" l="0" r="0" t="0"/>
          <a:stretch/>
        </p:blipFill>
        <p:spPr>
          <a:xfrm>
            <a:off x="1600200" y="1085850"/>
            <a:ext cx="7131717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Downloads\0.png" id="209" name="Google Shape;209;p37"/>
          <p:cNvPicPr preferRelativeResize="0"/>
          <p:nvPr/>
        </p:nvPicPr>
        <p:blipFill rotWithShape="1">
          <a:blip r:embed="rId3">
            <a:alphaModFix/>
          </a:blip>
          <a:srcRect b="0" l="0" r="26051" t="0"/>
          <a:stretch/>
        </p:blipFill>
        <p:spPr>
          <a:xfrm>
            <a:off x="5357790" y="152487"/>
            <a:ext cx="3633810" cy="49136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>
            <p:ph type="title"/>
          </p:nvPr>
        </p:nvSpPr>
        <p:spPr>
          <a:xfrm>
            <a:off x="457200" y="205978"/>
            <a:ext cx="38862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/>
              <a:t>Search Trees:</a:t>
            </a:r>
            <a:br>
              <a:rPr lang="en" sz="3959"/>
            </a:br>
            <a:r>
              <a:rPr lang="en" sz="3959"/>
              <a:t> Finding Solutions</a:t>
            </a:r>
            <a:endParaRPr sz="395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457200" y="120015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0"/>
              <a:buChar char="•"/>
            </a:pPr>
            <a:r>
              <a:rPr lang="en" sz="2320"/>
              <a:t>Avoid repeated states or run into infinite loop</a:t>
            </a:r>
            <a:endParaRPr sz="2800"/>
          </a:p>
          <a:p>
            <a:pPr indent="-3175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320"/>
              <a:buChar char="•"/>
            </a:pPr>
            <a:r>
              <a:rPr lang="en" sz="2320"/>
              <a:t>Two solutions: cost 3 and cost 9</a:t>
            </a:r>
            <a:endParaRPr sz="2320"/>
          </a:p>
          <a:p>
            <a:pPr indent="-3175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320"/>
              <a:buChar char="•"/>
            </a:pPr>
            <a:r>
              <a:rPr lang="en" sz="2320"/>
              <a:t>Difficulty of problem: measured by parameters</a:t>
            </a:r>
            <a:endParaRPr sz="2800"/>
          </a:p>
          <a:p>
            <a:pPr indent="-2603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</a:pPr>
            <a:r>
              <a:rPr lang="en" sz="1979"/>
              <a:t>Number of states</a:t>
            </a:r>
            <a:endParaRPr sz="2400"/>
          </a:p>
          <a:p>
            <a:pPr indent="-2603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</a:pPr>
            <a:r>
              <a:rPr lang="en" sz="1979"/>
              <a:t>Branching factor</a:t>
            </a:r>
            <a:endParaRPr sz="2400"/>
          </a:p>
          <a:p>
            <a:pPr indent="-2603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</a:pPr>
            <a:r>
              <a:rPr lang="en" sz="1979"/>
              <a:t>Solution depth</a:t>
            </a:r>
            <a:endParaRPr sz="1979"/>
          </a:p>
          <a:p>
            <a:pPr indent="-3175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320"/>
              <a:buChar char="•"/>
            </a:pPr>
            <a:r>
              <a:rPr lang="en" sz="2320"/>
              <a:t>How many unique states?   9!   = 362,880</a:t>
            </a:r>
            <a:endParaRPr sz="2800"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" sz="2320"/>
              <a:t>  			                                16!   = 20,922,789,888,000</a:t>
            </a:r>
            <a:endParaRPr sz="2320"/>
          </a:p>
          <a:p>
            <a:pPr indent="-2603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</a:pPr>
            <a:r>
              <a:rPr lang="en" sz="1979"/>
              <a:t>15-puzzle has trillions of states: few ms to solve</a:t>
            </a:r>
            <a:endParaRPr sz="2400"/>
          </a:p>
          <a:p>
            <a:pPr indent="-2603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</a:pPr>
            <a:r>
              <a:rPr lang="en" sz="1979"/>
              <a:t>24-puzzle has 10^25 states: one day to solve (old version of book wrong)</a:t>
            </a:r>
            <a:endParaRPr sz="1979"/>
          </a:p>
          <a:p>
            <a:pPr indent="-3175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320"/>
              <a:buChar char="•"/>
            </a:pPr>
            <a:r>
              <a:rPr lang="en" sz="2320"/>
              <a:t>Solving sliding block puzzles is NP-complete!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Example: Missionaries and Cannibals?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and with chalk on a blackboard Free Photo" id="223" name="Google Shape;2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228850"/>
            <a:ext cx="978694" cy="652985"/>
          </a:xfrm>
          <a:prstGeom prst="rect">
            <a:avLst/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31584" l="0" r="0" t="0"/>
          <a:stretch/>
        </p:blipFill>
        <p:spPr>
          <a:xfrm>
            <a:off x="76199" y="57151"/>
            <a:ext cx="9040857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 txBox="1"/>
          <p:nvPr/>
        </p:nvSpPr>
        <p:spPr>
          <a:xfrm>
            <a:off x="5295900" y="0"/>
            <a:ext cx="220980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1"/>
          <p:cNvPicPr preferRelativeResize="0"/>
          <p:nvPr/>
        </p:nvPicPr>
        <p:blipFill rotWithShape="1">
          <a:blip r:embed="rId3">
            <a:alphaModFix/>
          </a:blip>
          <a:srcRect b="0" l="0" r="0" t="57375"/>
          <a:stretch/>
        </p:blipFill>
        <p:spPr>
          <a:xfrm>
            <a:off x="76199" y="0"/>
            <a:ext cx="9040857" cy="313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5295900" y="0"/>
            <a:ext cx="220980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4">
            <a:alphaModFix/>
          </a:blip>
          <a:srcRect b="76737" l="0" r="0" t="0"/>
          <a:stretch/>
        </p:blipFill>
        <p:spPr>
          <a:xfrm>
            <a:off x="632460" y="3314700"/>
            <a:ext cx="6079995" cy="1320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41"/>
          <p:cNvCxnSpPr/>
          <p:nvPr/>
        </p:nvCxnSpPr>
        <p:spPr>
          <a:xfrm>
            <a:off x="2133600" y="2971800"/>
            <a:ext cx="1219200" cy="457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5295900" y="0"/>
            <a:ext cx="220980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 rotWithShape="1">
          <a:blip r:embed="rId3">
            <a:alphaModFix/>
          </a:blip>
          <a:srcRect b="1811" l="0" r="0" t="14500"/>
          <a:stretch/>
        </p:blipFill>
        <p:spPr>
          <a:xfrm>
            <a:off x="632460" y="228600"/>
            <a:ext cx="6079995" cy="474916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381000" y="4697730"/>
            <a:ext cx="2209800" cy="285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Many choices for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State description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Many correct, some better than others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Find correct level of abstraction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search?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Core AI problem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Long history, active topic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Basis for games, SAT, advanced reasoning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Used in many other fields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UCLA plays key role in history of search ☺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descr="Image result for blackboard hand" id="137" name="Google Shape;137;p26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75" y="3896825"/>
            <a:ext cx="1628025" cy="10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559" y="3896817"/>
            <a:ext cx="1932366" cy="108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56" name="Google Shape;256;p44"/>
          <p:cNvPicPr preferRelativeResize="0"/>
          <p:nvPr/>
        </p:nvPicPr>
        <p:blipFill rotWithShape="1">
          <a:blip r:embed="rId3">
            <a:alphaModFix/>
          </a:blip>
          <a:srcRect b="49547" l="0" r="0" t="0"/>
          <a:stretch/>
        </p:blipFill>
        <p:spPr>
          <a:xfrm>
            <a:off x="381000" y="57150"/>
            <a:ext cx="2476500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4"/>
          <p:cNvPicPr preferRelativeResize="0"/>
          <p:nvPr/>
        </p:nvPicPr>
        <p:blipFill rotWithShape="1">
          <a:blip r:embed="rId3">
            <a:alphaModFix/>
          </a:blip>
          <a:srcRect b="0" l="0" r="0" t="50453"/>
          <a:stretch/>
        </p:blipFill>
        <p:spPr>
          <a:xfrm>
            <a:off x="6477000" y="457200"/>
            <a:ext cx="2476500" cy="468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4"/>
          <p:cNvCxnSpPr/>
          <p:nvPr/>
        </p:nvCxnSpPr>
        <p:spPr>
          <a:xfrm flipH="1" rot="10800000">
            <a:off x="3581400" y="742950"/>
            <a:ext cx="2514600" cy="388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Example: 8-Queens?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and with chalk on a blackboard Free Photo" id="265" name="Google Shape;2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971800"/>
            <a:ext cx="978694" cy="652985"/>
          </a:xfrm>
          <a:prstGeom prst="rect">
            <a:avLst/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Image result for 8-queens problem" id="266" name="Google Shape;26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283211"/>
            <a:ext cx="2286000" cy="241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State formulation:</a:t>
            </a:r>
            <a:endParaRPr sz="2600"/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Incremental state</a:t>
            </a:r>
            <a:endParaRPr sz="2200"/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Complete state</a:t>
            </a:r>
            <a:endParaRPr sz="22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May or may not allow bad intermediate states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No goal state =&gt; goal predicate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Solution cost:</a:t>
            </a:r>
            <a:endParaRPr sz="2600"/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Incremental state: 8</a:t>
            </a:r>
            <a:endParaRPr sz="2200"/>
          </a:p>
          <a:p>
            <a:pPr indent="-2476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Complete state:  0-8 (Can be solved in 0 moves!)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Example: Crypt-arithmetic?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and with chalk on a blackboard Free Photo" id="279" name="Google Shape;27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7600" y="4204765"/>
            <a:ext cx="978694" cy="652985"/>
          </a:xfrm>
          <a:prstGeom prst="rect">
            <a:avLst/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280" name="Google Shape;280;p47"/>
          <p:cNvSpPr txBox="1"/>
          <p:nvPr/>
        </p:nvSpPr>
        <p:spPr>
          <a:xfrm>
            <a:off x="1249445" y="2171700"/>
            <a:ext cx="1265155" cy="191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7"/>
          <p:cNvSpPr txBox="1"/>
          <p:nvPr/>
        </p:nvSpPr>
        <p:spPr>
          <a:xfrm>
            <a:off x="4449845" y="2171700"/>
            <a:ext cx="1265155" cy="1915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29786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+-------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31486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47"/>
          <p:cNvCxnSpPr/>
          <p:nvPr/>
        </p:nvCxnSpPr>
        <p:spPr>
          <a:xfrm>
            <a:off x="3048000" y="245745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Incremental or complete state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Assign numbers to letters in fixed order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(better: smallest number of remaining values)</a:t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/>
              <a:t>… see Constrain Satisfaction later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Trees: Finding Solutions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457200" y="1310950"/>
            <a:ext cx="7676100" cy="351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8469" l="-1479" r="0" t="-30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Hand with chalk on a blackboard Free Photo" id="295" name="Google Shape;29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4286250"/>
            <a:ext cx="978694" cy="652985"/>
          </a:xfrm>
          <a:prstGeom prst="rect">
            <a:avLst/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 u="sng"/>
              <a:t>Conjecture</a:t>
            </a:r>
            <a:r>
              <a:rPr lang="en" sz="2600"/>
              <a:t>: </a:t>
            </a:r>
            <a:br>
              <a:rPr lang="en" sz="2600"/>
            </a:br>
            <a:r>
              <a:rPr lang="en" sz="2600"/>
              <a:t>Any positive integer can be reached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No bound on intermediate representation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Infinite state space</a:t>
            </a:r>
            <a:endParaRPr sz="2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Example of class of problems: recursively defined objects</a:t>
            </a:r>
            <a:endParaRPr sz="26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2200"/>
              <a:t>Circuits, proofs, programs, etc.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457200" y="571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More Real-World Search Problems</a:t>
            </a:r>
            <a:endParaRPr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457200" y="1028700"/>
            <a:ext cx="8229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" sz="2360"/>
              <a:t>Route finding</a:t>
            </a:r>
            <a:endParaRPr sz="2600"/>
          </a:p>
          <a:p>
            <a:pPr indent="0" lvl="1" marL="457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1990"/>
              <a:t>Amazon one-day delivery, computer networks, travel planning, airline planning, navigation systems</a:t>
            </a:r>
            <a:endParaRPr sz="2200"/>
          </a:p>
          <a:p>
            <a:pPr indent="-3048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" sz="2360"/>
              <a:t>Traveling salesperson problems</a:t>
            </a:r>
            <a:endParaRPr sz="2600"/>
          </a:p>
          <a:p>
            <a:pPr indent="0" lvl="1" marL="457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1990"/>
              <a:t>Planning circuit board drill movements, mail delivery, street cleaning, etc.</a:t>
            </a:r>
            <a:br>
              <a:rPr lang="en" sz="1990"/>
            </a:br>
            <a:r>
              <a:rPr b="1" i="1" lang="en" sz="1990"/>
              <a:t>What is a state?</a:t>
            </a:r>
            <a:endParaRPr b="1" i="1" sz="2200"/>
          </a:p>
          <a:p>
            <a:pPr indent="-3048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" sz="2360"/>
              <a:t>Hardware layout</a:t>
            </a:r>
            <a:endParaRPr sz="2600"/>
          </a:p>
          <a:p>
            <a:pPr indent="-3048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" sz="2360"/>
              <a:t>Continuous robot navigation</a:t>
            </a:r>
            <a:endParaRPr sz="2600"/>
          </a:p>
          <a:p>
            <a:pPr indent="-3048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" sz="2360"/>
              <a:t>Scheduling</a:t>
            </a:r>
            <a:endParaRPr sz="2600"/>
          </a:p>
          <a:p>
            <a:pPr indent="-3048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360"/>
              <a:buChar char="•"/>
            </a:pPr>
            <a:r>
              <a:rPr lang="en" sz="2360"/>
              <a:t>Theorem proving, Symbolic integration, etc.</a:t>
            </a:r>
            <a:endParaRPr sz="260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3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Extensions/Complications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60"/>
              <a:buChar char="•"/>
            </a:pPr>
            <a:r>
              <a:rPr lang="en" sz="2460"/>
              <a:t>Minimizing solution cost (‘optimal solution’)</a:t>
            </a:r>
            <a:endParaRPr sz="2700"/>
          </a:p>
          <a:p>
            <a:pPr indent="-25400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90"/>
              <a:buChar char="–"/>
            </a:pPr>
            <a:r>
              <a:rPr lang="en" sz="2090"/>
              <a:t>Cost of solution is sum of action costs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60"/>
              <a:buChar char="•"/>
            </a:pPr>
            <a:r>
              <a:rPr lang="en" sz="2460"/>
              <a:t>Note sure about effect of actions</a:t>
            </a:r>
            <a:endParaRPr sz="2700"/>
          </a:p>
          <a:p>
            <a:pPr indent="-25400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090"/>
              <a:buChar char="–"/>
            </a:pPr>
            <a:r>
              <a:rPr lang="en" sz="2090"/>
              <a:t>Non-determinism (see probability later)</a:t>
            </a:r>
            <a:endParaRPr sz="2300"/>
          </a:p>
          <a:p>
            <a:pPr indent="-31115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60"/>
              <a:buChar char="•"/>
            </a:pPr>
            <a:r>
              <a:rPr lang="en" sz="2460"/>
              <a:t>Note sure about initial state</a:t>
            </a:r>
            <a:endParaRPr sz="270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090"/>
          </a:p>
          <a:p>
            <a:pPr indent="-31115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60"/>
              <a:buChar char="•"/>
            </a:pPr>
            <a:r>
              <a:rPr lang="en" sz="2460"/>
              <a:t>Contingent planning: action based on sensing</a:t>
            </a:r>
            <a:endParaRPr sz="2700"/>
          </a:p>
          <a:p>
            <a:pPr indent="-31115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60"/>
              <a:buChar char="•"/>
            </a:pPr>
            <a:r>
              <a:rPr lang="en" sz="2460"/>
              <a:t>Conformant planning: plan without sensors</a:t>
            </a:r>
            <a:endParaRPr sz="2460"/>
          </a:p>
          <a:p>
            <a:pPr indent="0" lvl="1" marL="45720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" sz="2090"/>
              <a:t>Example: Not knowing initial state (see next)</a:t>
            </a:r>
            <a:endParaRPr sz="20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0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09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3"/>
          <p:cNvPicPr preferRelativeResize="0"/>
          <p:nvPr/>
        </p:nvPicPr>
        <p:blipFill rotWithShape="1">
          <a:blip r:embed="rId3">
            <a:alphaModFix/>
          </a:blip>
          <a:srcRect b="2384" l="0" r="0" t="0"/>
          <a:stretch/>
        </p:blipFill>
        <p:spPr>
          <a:xfrm>
            <a:off x="2362200" y="2511511"/>
            <a:ext cx="4587569" cy="177473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Vacuum Cleaner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5113">
            <a:off x="2644500" y="1102675"/>
            <a:ext cx="6270897" cy="17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search?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Structure: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Sensitive to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problem formulation (today)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choice of strategy (next lectures)</a:t>
            </a:r>
            <a:endParaRPr/>
          </a:p>
        </p:txBody>
      </p:sp>
      <p:sp>
        <p:nvSpPr>
          <p:cNvPr descr="Image result for blackboard hand" id="147" name="Google Shape;147;p27"/>
          <p:cNvSpPr/>
          <p:nvPr/>
        </p:nvSpPr>
        <p:spPr>
          <a:xfrm>
            <a:off x="155575" y="-108347"/>
            <a:ext cx="304800" cy="228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3125" y="545050"/>
            <a:ext cx="4354606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1" name="Google Shape;3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50" y="222875"/>
            <a:ext cx="8791901" cy="45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350" y="114300"/>
            <a:ext cx="5657850" cy="484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275" y="84775"/>
            <a:ext cx="6030272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347" name="Google Shape;347;p5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When uncertain about initial state,</a:t>
            </a:r>
            <a:br>
              <a:rPr lang="en"/>
            </a:br>
            <a:r>
              <a:rPr lang="en"/>
              <a:t>use belief states.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Belief state is a set of deterministic states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See later: assign probability to states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457200" y="9715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" sz="2760"/>
              <a:t>Puzzles to illustrate basic concepts</a:t>
            </a:r>
            <a:endParaRPr sz="3000"/>
          </a:p>
          <a:p>
            <a:pPr indent="-2730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8-puzzle</a:t>
            </a:r>
            <a:endParaRPr sz="2600"/>
          </a:p>
          <a:p>
            <a:pPr indent="-2730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Missionaries and Cannibals</a:t>
            </a:r>
            <a:endParaRPr sz="2600"/>
          </a:p>
          <a:p>
            <a:pPr indent="-2730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N-Queens</a:t>
            </a:r>
            <a:endParaRPr sz="2600"/>
          </a:p>
          <a:p>
            <a:pPr indent="-2730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Crypto arithmetic</a:t>
            </a:r>
            <a:endParaRPr sz="2600"/>
          </a:p>
          <a:p>
            <a:pPr indent="-2730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Rubik’s cube</a:t>
            </a:r>
            <a:endParaRPr sz="2600"/>
          </a:p>
          <a:p>
            <a:pPr indent="-3302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760"/>
              <a:buChar char="•"/>
            </a:pPr>
            <a:r>
              <a:rPr lang="en" sz="2760"/>
              <a:t>Planning</a:t>
            </a:r>
            <a:endParaRPr sz="3000"/>
          </a:p>
          <a:p>
            <a:pPr indent="-2730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Char char="–"/>
            </a:pPr>
            <a:r>
              <a:rPr lang="en" sz="2390"/>
              <a:t>Practical industry applications</a:t>
            </a:r>
            <a:br>
              <a:rPr lang="en" sz="2390"/>
            </a:br>
            <a:r>
              <a:rPr lang="en" sz="2390"/>
              <a:t>(e.g., Amazon delivery, Uber route and match, etc.)</a:t>
            </a:r>
            <a:endParaRPr sz="2600"/>
          </a:p>
        </p:txBody>
      </p:sp>
      <p:sp>
        <p:nvSpPr>
          <p:cNvPr id="154" name="Google Shape;154;p28"/>
          <p:cNvSpPr txBox="1"/>
          <p:nvPr/>
        </p:nvSpPr>
        <p:spPr>
          <a:xfrm>
            <a:off x="6019800" y="1885950"/>
            <a:ext cx="2412900" cy="150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would </a:t>
            </a:r>
            <a:r>
              <a:rPr b="1" lang="en"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solve these?</a:t>
            </a:r>
            <a:endParaRPr sz="2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Problem Formulation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Common elements:</a:t>
            </a:r>
            <a:endParaRPr sz="2600"/>
          </a:p>
          <a:p>
            <a:pPr indent="-2476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Initial state</a:t>
            </a:r>
            <a:endParaRPr sz="2200"/>
          </a:p>
          <a:p>
            <a:pPr indent="-2476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Final/goal state or goal test/predicate</a:t>
            </a:r>
            <a:endParaRPr sz="2200"/>
          </a:p>
          <a:p>
            <a:pPr indent="-2476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Actions</a:t>
            </a:r>
            <a:endParaRPr sz="2200"/>
          </a:p>
          <a:p>
            <a:pPr indent="-2476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Transition model/successors </a:t>
            </a:r>
            <a:endParaRPr sz="2200"/>
          </a:p>
          <a:p>
            <a:pPr indent="-2476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" sz="2200"/>
              <a:t>(Costs for actions)</a:t>
            </a:r>
            <a:endParaRPr sz="2200"/>
          </a:p>
          <a:p>
            <a:pPr indent="-3048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 u="sng"/>
              <a:t>Task</a:t>
            </a:r>
            <a:r>
              <a:rPr lang="en" sz="2600"/>
              <a:t>: find sequence of actions</a:t>
            </a:r>
            <a:br>
              <a:rPr lang="en" sz="2600"/>
            </a:br>
            <a:r>
              <a:rPr lang="en" sz="2600"/>
              <a:t>to move from initial to goal state.</a:t>
            </a:r>
            <a:endParaRPr sz="2600"/>
          </a:p>
          <a:p>
            <a:pPr indent="-3048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/>
              <a:t>Optimal solution has lowest cost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Problem Formulation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Notions of state and action are not sharp!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Design problem: art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Example: 8-puzzle?</a:t>
            </a:r>
            <a:endParaRPr/>
          </a:p>
        </p:txBody>
      </p:sp>
      <p:pic>
        <p:nvPicPr>
          <p:cNvPr descr="Hand with chalk on a blackboard Free Photo"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933700"/>
            <a:ext cx="978694" cy="652984"/>
          </a:xfrm>
          <a:prstGeom prst="rect">
            <a:avLst/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1200150"/>
            <a:ext cx="83058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States are atomic (no internal structure)</a:t>
            </a:r>
            <a:endParaRPr sz="2500"/>
          </a:p>
          <a:p>
            <a:pPr indent="-2984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States are discrete</a:t>
            </a:r>
            <a:endParaRPr sz="2500"/>
          </a:p>
          <a:p>
            <a:pPr indent="-2984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No percepts</a:t>
            </a:r>
            <a:endParaRPr sz="2500"/>
          </a:p>
          <a:p>
            <a:pPr indent="-2984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Deterministic transitions</a:t>
            </a:r>
            <a:endParaRPr sz="2500"/>
          </a:p>
          <a:p>
            <a:pPr indent="-2984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Choice of action space is important</a:t>
            </a:r>
            <a:endParaRPr sz="2500"/>
          </a:p>
          <a:p>
            <a:pPr indent="-24130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" sz="2100"/>
              <a:t>Move tile x up, down, left, right?</a:t>
            </a:r>
            <a:endParaRPr sz="2100"/>
          </a:p>
          <a:p>
            <a:pPr indent="-24130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" sz="2100"/>
              <a:t>Move blank up, down, left, right?</a:t>
            </a:r>
            <a:endParaRPr sz="2100"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700"/>
              <a:t>More elegant, fewer actions!</a:t>
            </a:r>
            <a:endParaRPr sz="1700"/>
          </a:p>
          <a:p>
            <a:pPr indent="-29845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" sz="2500"/>
              <a:t>Actions may not be applicable to all states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57200" y="1600200"/>
            <a:ext cx="8229600" cy="299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Example: 8-puzzle?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and with chalk on a blackboard Free Photo"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600192"/>
            <a:ext cx="978694" cy="652984"/>
          </a:xfrm>
          <a:prstGeom prst="rect">
            <a:avLst/>
          </a:prstGeom>
          <a:solidFill>
            <a:srgbClr val="ECECEC"/>
          </a:solidFill>
          <a:ln cap="sq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57200" y="1200150"/>
            <a:ext cx="85344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Some paths include the goal state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Solving the search problem is finding such path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Some paths are infinite (tree infinite)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Beware: Repeated states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Search space vs. search tree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Different solutions with different qualities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