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2c29c6b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9c2c29c6b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be656e58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9be656e58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c2c29c6b6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9c2c29c6b6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2c29c6b6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9c2c29c6b6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c2c29c6b6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9c2c29c6b6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c2c29c6b6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9c2c29c6b6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c2c29c6b6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9c2c29c6b6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1e45775e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a1e45775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1e4577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a1e4577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c2c29c6b6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9c2c29c6b6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c2c29c6b6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9c2c29c6b6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2c29c6b6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9c2c29c6b6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c2c29c6b6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9c2c29c6b6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1e45775e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a1e45775e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c2c29c6b6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9c2c29c6b6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c2c29c6b6_2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9c2c29c6b6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c2c29c6b6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9c2c29c6b6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c2c29c6b6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9c2c29c6b6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c2c29c6b6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9c2c29c6b6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1e45775e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a1e45775e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c2c29c6b6_2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9c2c29c6b6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c2c29c6b6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9c2c29c6b6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2c29c6b6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9c2c29c6b6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2c29c6b6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9c2c29c6b6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2c29c6b6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c2c29c6b6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c2c29c6b6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9c2c29c6b6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be656e58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9be656e58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c2c29c6b6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9c2c29c6b6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Uninformed Search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CS161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Prof. Guy Van den Broeck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93" name="Google Shape;193;p34" descr="Image result for blackboard hand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4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85725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Complete?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Optimal?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Time complexity?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Space complexity?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1286725" y="1200150"/>
            <a:ext cx="6589200" cy="37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70" t="-15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 </a:t>
            </a:r>
            <a:endParaRPr/>
          </a:p>
        </p:txBody>
      </p:sp>
      <p:sp>
        <p:nvSpPr>
          <p:cNvPr id="202" name="Google Shape;202;p35" descr="Image result for blackboard hand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5" descr="Hand with chalk on a blackboard Free Pho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0" y="85725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What about repeated states?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Can turn a linear problem into exponential</a:t>
            </a:r>
            <a:endParaRPr sz="29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" sz="2500"/>
              <a:t>E.g.:</a:t>
            </a:r>
            <a:endParaRPr sz="250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" sz="2500"/>
              <a:t>E.g.: moving in a grid</a:t>
            </a:r>
            <a:endParaRPr sz="2500"/>
          </a:p>
          <a:p>
            <a:pPr marL="1143000" lvl="2" indent="-2095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Search tree at depth d has O(4^d) nodes</a:t>
            </a:r>
            <a:endParaRPr sz="2100"/>
          </a:p>
          <a:p>
            <a:pPr marL="1143000" lvl="2" indent="-2095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Only O(d^2) distinct leaves (a circle in the grid)</a:t>
            </a:r>
            <a:endParaRPr sz="2100"/>
          </a:p>
          <a:p>
            <a:pPr marL="1143000" lvl="2" indent="-2095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For d=20: trillion vs. hundred nodes.</a:t>
            </a:r>
            <a:endParaRPr sz="2100"/>
          </a:p>
          <a:p>
            <a:pPr marL="742950" lvl="1" indent="-266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" sz="2500"/>
              <a:t>DFS is not for free!</a:t>
            </a:r>
            <a:endParaRPr sz="2900"/>
          </a:p>
        </p:txBody>
      </p:sp>
      <p:sp>
        <p:nvSpPr>
          <p:cNvPr id="210" name="Google Shape;210;p36"/>
          <p:cNvSpPr/>
          <p:nvPr/>
        </p:nvSpPr>
        <p:spPr>
          <a:xfrm>
            <a:off x="2179320" y="1828800"/>
            <a:ext cx="457200" cy="342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6"/>
          <p:cNvSpPr/>
          <p:nvPr/>
        </p:nvSpPr>
        <p:spPr>
          <a:xfrm>
            <a:off x="3017520" y="1828800"/>
            <a:ext cx="457200" cy="342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2606040" y="1800161"/>
            <a:ext cx="449580" cy="91504"/>
          </a:xfrm>
          <a:custGeom>
            <a:avLst/>
            <a:gdLst/>
            <a:ahLst/>
            <a:cxnLst/>
            <a:rect l="l" t="t" r="r" b="b"/>
            <a:pathLst>
              <a:path w="449580" h="122005" extrusionOk="0">
                <a:moveTo>
                  <a:pt x="0" y="106765"/>
                </a:moveTo>
                <a:cubicBezTo>
                  <a:pt x="38735" y="52155"/>
                  <a:pt x="77470" y="-2455"/>
                  <a:pt x="152400" y="85"/>
                </a:cubicBezTo>
                <a:cubicBezTo>
                  <a:pt x="227330" y="2625"/>
                  <a:pt x="338455" y="62315"/>
                  <a:pt x="449580" y="122005"/>
                </a:cubicBezTo>
              </a:path>
            </a:pathLst>
          </a:cu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6"/>
          <p:cNvSpPr/>
          <p:nvPr/>
        </p:nvSpPr>
        <p:spPr>
          <a:xfrm rot="10800000" flipH="1">
            <a:off x="2613660" y="2125916"/>
            <a:ext cx="449580" cy="91504"/>
          </a:xfrm>
          <a:custGeom>
            <a:avLst/>
            <a:gdLst/>
            <a:ahLst/>
            <a:cxnLst/>
            <a:rect l="l" t="t" r="r" b="b"/>
            <a:pathLst>
              <a:path w="449580" h="122005" extrusionOk="0">
                <a:moveTo>
                  <a:pt x="0" y="106765"/>
                </a:moveTo>
                <a:cubicBezTo>
                  <a:pt x="38735" y="52155"/>
                  <a:pt x="77470" y="-2455"/>
                  <a:pt x="152400" y="85"/>
                </a:cubicBezTo>
                <a:cubicBezTo>
                  <a:pt x="227330" y="2625"/>
                  <a:pt x="338455" y="62315"/>
                  <a:pt x="449580" y="122005"/>
                </a:cubicBezTo>
              </a:path>
            </a:pathLst>
          </a:cu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3886200" y="1840230"/>
            <a:ext cx="457200" cy="342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3474720" y="1811591"/>
            <a:ext cx="449580" cy="91504"/>
          </a:xfrm>
          <a:custGeom>
            <a:avLst/>
            <a:gdLst/>
            <a:ahLst/>
            <a:cxnLst/>
            <a:rect l="l" t="t" r="r" b="b"/>
            <a:pathLst>
              <a:path w="449580" h="122005" extrusionOk="0">
                <a:moveTo>
                  <a:pt x="0" y="106765"/>
                </a:moveTo>
                <a:cubicBezTo>
                  <a:pt x="38735" y="52155"/>
                  <a:pt x="77470" y="-2455"/>
                  <a:pt x="152400" y="85"/>
                </a:cubicBezTo>
                <a:cubicBezTo>
                  <a:pt x="227330" y="2625"/>
                  <a:pt x="338455" y="62315"/>
                  <a:pt x="449580" y="122005"/>
                </a:cubicBezTo>
              </a:path>
            </a:pathLst>
          </a:cu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6"/>
          <p:cNvSpPr/>
          <p:nvPr/>
        </p:nvSpPr>
        <p:spPr>
          <a:xfrm rot="10800000" flipH="1">
            <a:off x="3482340" y="2137346"/>
            <a:ext cx="449580" cy="91504"/>
          </a:xfrm>
          <a:custGeom>
            <a:avLst/>
            <a:gdLst/>
            <a:ahLst/>
            <a:cxnLst/>
            <a:rect l="l" t="t" r="r" b="b"/>
            <a:pathLst>
              <a:path w="449580" h="122005" extrusionOk="0">
                <a:moveTo>
                  <a:pt x="0" y="106765"/>
                </a:moveTo>
                <a:cubicBezTo>
                  <a:pt x="38735" y="52155"/>
                  <a:pt x="77470" y="-2455"/>
                  <a:pt x="152400" y="85"/>
                </a:cubicBezTo>
                <a:cubicBezTo>
                  <a:pt x="227330" y="2625"/>
                  <a:pt x="338455" y="62315"/>
                  <a:pt x="449580" y="122005"/>
                </a:cubicBezTo>
              </a:path>
            </a:pathLst>
          </a:cu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4800600" y="1840230"/>
            <a:ext cx="457200" cy="342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4389120" y="1811591"/>
            <a:ext cx="449580" cy="91504"/>
          </a:xfrm>
          <a:custGeom>
            <a:avLst/>
            <a:gdLst/>
            <a:ahLst/>
            <a:cxnLst/>
            <a:rect l="l" t="t" r="r" b="b"/>
            <a:pathLst>
              <a:path w="449580" h="122005" extrusionOk="0">
                <a:moveTo>
                  <a:pt x="0" y="106765"/>
                </a:moveTo>
                <a:cubicBezTo>
                  <a:pt x="38735" y="52155"/>
                  <a:pt x="77470" y="-2455"/>
                  <a:pt x="152400" y="85"/>
                </a:cubicBezTo>
                <a:cubicBezTo>
                  <a:pt x="227330" y="2625"/>
                  <a:pt x="338455" y="62315"/>
                  <a:pt x="449580" y="122005"/>
                </a:cubicBezTo>
              </a:path>
            </a:pathLst>
          </a:cu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6"/>
          <p:cNvSpPr/>
          <p:nvPr/>
        </p:nvSpPr>
        <p:spPr>
          <a:xfrm rot="10800000" flipH="1">
            <a:off x="4396740" y="2137346"/>
            <a:ext cx="449580" cy="91504"/>
          </a:xfrm>
          <a:custGeom>
            <a:avLst/>
            <a:gdLst/>
            <a:ahLst/>
            <a:cxnLst/>
            <a:rect l="l" t="t" r="r" b="b"/>
            <a:pathLst>
              <a:path w="449580" h="122005" extrusionOk="0">
                <a:moveTo>
                  <a:pt x="0" y="106765"/>
                </a:moveTo>
                <a:cubicBezTo>
                  <a:pt x="38735" y="52155"/>
                  <a:pt x="77470" y="-2455"/>
                  <a:pt x="152400" y="85"/>
                </a:cubicBezTo>
                <a:cubicBezTo>
                  <a:pt x="227330" y="2625"/>
                  <a:pt x="338455" y="62315"/>
                  <a:pt x="449580" y="122005"/>
                </a:cubicBezTo>
              </a:path>
            </a:pathLst>
          </a:cu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5715000" y="1840230"/>
            <a:ext cx="457200" cy="342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5303520" y="1811591"/>
            <a:ext cx="449580" cy="91504"/>
          </a:xfrm>
          <a:custGeom>
            <a:avLst/>
            <a:gdLst/>
            <a:ahLst/>
            <a:cxnLst/>
            <a:rect l="l" t="t" r="r" b="b"/>
            <a:pathLst>
              <a:path w="449580" h="122005" extrusionOk="0">
                <a:moveTo>
                  <a:pt x="0" y="106765"/>
                </a:moveTo>
                <a:cubicBezTo>
                  <a:pt x="38735" y="52155"/>
                  <a:pt x="77470" y="-2455"/>
                  <a:pt x="152400" y="85"/>
                </a:cubicBezTo>
                <a:cubicBezTo>
                  <a:pt x="227330" y="2625"/>
                  <a:pt x="338455" y="62315"/>
                  <a:pt x="449580" y="122005"/>
                </a:cubicBezTo>
              </a:path>
            </a:pathLst>
          </a:cu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6"/>
          <p:cNvSpPr/>
          <p:nvPr/>
        </p:nvSpPr>
        <p:spPr>
          <a:xfrm rot="10800000" flipH="1">
            <a:off x="5311140" y="2137346"/>
            <a:ext cx="449580" cy="91504"/>
          </a:xfrm>
          <a:custGeom>
            <a:avLst/>
            <a:gdLst/>
            <a:ahLst/>
            <a:cxnLst/>
            <a:rect l="l" t="t" r="r" b="b"/>
            <a:pathLst>
              <a:path w="449580" h="122005" extrusionOk="0">
                <a:moveTo>
                  <a:pt x="0" y="106765"/>
                </a:moveTo>
                <a:cubicBezTo>
                  <a:pt x="38735" y="52155"/>
                  <a:pt x="77470" y="-2455"/>
                  <a:pt x="152400" y="85"/>
                </a:cubicBezTo>
                <a:cubicBezTo>
                  <a:pt x="227330" y="2625"/>
                  <a:pt x="338455" y="62315"/>
                  <a:pt x="449580" y="122005"/>
                </a:cubicBezTo>
              </a:path>
            </a:pathLst>
          </a:cu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6"/>
          <p:cNvCxnSpPr/>
          <p:nvPr/>
        </p:nvCxnSpPr>
        <p:spPr>
          <a:xfrm flipH="1">
            <a:off x="7772400" y="1882069"/>
            <a:ext cx="228600" cy="102934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36"/>
          <p:cNvCxnSpPr/>
          <p:nvPr/>
        </p:nvCxnSpPr>
        <p:spPr>
          <a:xfrm flipH="1">
            <a:off x="7513320" y="1996369"/>
            <a:ext cx="228600" cy="102934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6"/>
          <p:cNvCxnSpPr/>
          <p:nvPr/>
        </p:nvCxnSpPr>
        <p:spPr>
          <a:xfrm>
            <a:off x="7772400" y="1996369"/>
            <a:ext cx="152400" cy="102934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36"/>
          <p:cNvCxnSpPr/>
          <p:nvPr/>
        </p:nvCxnSpPr>
        <p:spPr>
          <a:xfrm rot="10800000">
            <a:off x="8039100" y="1882069"/>
            <a:ext cx="342900" cy="1143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36"/>
          <p:cNvCxnSpPr/>
          <p:nvPr/>
        </p:nvCxnSpPr>
        <p:spPr>
          <a:xfrm flipH="1">
            <a:off x="8305800" y="1996369"/>
            <a:ext cx="45720" cy="123063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8404860" y="1985002"/>
            <a:ext cx="358140" cy="142939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36"/>
          <p:cNvCxnSpPr/>
          <p:nvPr/>
        </p:nvCxnSpPr>
        <p:spPr>
          <a:xfrm flipH="1">
            <a:off x="7284720" y="2127941"/>
            <a:ext cx="228600" cy="102934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36"/>
          <p:cNvCxnSpPr/>
          <p:nvPr/>
        </p:nvCxnSpPr>
        <p:spPr>
          <a:xfrm>
            <a:off x="7513320" y="2127941"/>
            <a:ext cx="160020" cy="131349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36"/>
          <p:cNvCxnSpPr/>
          <p:nvPr/>
        </p:nvCxnSpPr>
        <p:spPr>
          <a:xfrm flipH="1">
            <a:off x="7772400" y="2127941"/>
            <a:ext cx="152400" cy="117141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36"/>
          <p:cNvCxnSpPr/>
          <p:nvPr/>
        </p:nvCxnSpPr>
        <p:spPr>
          <a:xfrm rot="10800000">
            <a:off x="7978140" y="2119432"/>
            <a:ext cx="198120" cy="119951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6"/>
          <p:cNvCxnSpPr/>
          <p:nvPr/>
        </p:nvCxnSpPr>
        <p:spPr>
          <a:xfrm>
            <a:off x="8305800" y="2119432"/>
            <a:ext cx="0" cy="139859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36"/>
          <p:cNvCxnSpPr/>
          <p:nvPr/>
        </p:nvCxnSpPr>
        <p:spPr>
          <a:xfrm rot="10800000">
            <a:off x="8328660" y="2127941"/>
            <a:ext cx="184785" cy="125666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36"/>
          <p:cNvCxnSpPr/>
          <p:nvPr/>
        </p:nvCxnSpPr>
        <p:spPr>
          <a:xfrm flipH="1">
            <a:off x="8648700" y="2156356"/>
            <a:ext cx="114300" cy="102934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36"/>
          <p:cNvCxnSpPr/>
          <p:nvPr/>
        </p:nvCxnSpPr>
        <p:spPr>
          <a:xfrm>
            <a:off x="8763000" y="2156356"/>
            <a:ext cx="152400" cy="108681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36"/>
          <p:cNvSpPr txBox="1"/>
          <p:nvPr/>
        </p:nvSpPr>
        <p:spPr>
          <a:xfrm>
            <a:off x="7883774" y="1714500"/>
            <a:ext cx="269626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7543800" y="1828800"/>
            <a:ext cx="269626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8260080" y="1830698"/>
            <a:ext cx="269626" cy="19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6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7855" y="394165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How to deal with repeated states?</a:t>
            </a: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2700"/>
              <a:t>Check your parents</a:t>
            </a:r>
            <a:endParaRPr sz="2700"/>
          </a:p>
          <a:p>
            <a:pPr marL="514350" lvl="0" indent="-482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2700"/>
              <a:t>Check your ancestors</a:t>
            </a:r>
            <a:endParaRPr sz="2700"/>
          </a:p>
          <a:p>
            <a:pPr marL="514350" lvl="0" indent="-482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2700"/>
              <a:t>Check every node visited already</a:t>
            </a:r>
            <a:endParaRPr sz="2700"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7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/>
              <a:t>(1-2) is cheap with DFS</a:t>
            </a:r>
            <a:endParaRPr sz="27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/>
              <a:t>(3) is graph search instead of tree search</a:t>
            </a:r>
            <a:endParaRPr sz="2700"/>
          </a:p>
          <a:p>
            <a:pPr marL="742950" lvl="1" indent="-254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" sz="2300"/>
              <a:t>Complexity O(s) where s is number of states </a:t>
            </a:r>
            <a:endParaRPr sz="2300"/>
          </a:p>
          <a:p>
            <a:pPr marL="742950" lvl="1" indent="-254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" sz="2300"/>
              <a:t>Can be less than O(b^d) but more than O(bd)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i="1"/>
              <a:t>Can we make DFS terminate?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Depth-Limited Search</a:t>
            </a:r>
            <a:endParaRPr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1348775" y="1282275"/>
            <a:ext cx="7096500" cy="379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26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 </a:t>
            </a: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1032525" y="2703525"/>
            <a:ext cx="4625100" cy="223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264" name="Google Shape;264;p40" descr="Image result for blackboard hand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40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85725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Complete?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Optimal?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Time complexity?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Space complexity?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Depth-Limited Search</a:t>
            </a:r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1348775" y="1282275"/>
            <a:ext cx="7096500" cy="379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26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i="1"/>
              <a:t>Can we make DLS complete?</a:t>
            </a:r>
            <a:endParaRPr i="1"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/>
              <a:t>How do we set depth limit l?</a:t>
            </a:r>
            <a:endParaRPr sz="2700"/>
          </a:p>
          <a:p>
            <a:pPr marL="742950" lvl="1" indent="-254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" sz="2300"/>
              <a:t>Maximum length path without repeated states</a:t>
            </a:r>
            <a:endParaRPr sz="2300"/>
          </a:p>
          <a:p>
            <a:pPr marL="742950" lvl="1" indent="-254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" sz="2300"/>
              <a:t>Compute the </a:t>
            </a:r>
            <a:r>
              <a:rPr lang="en" sz="2300" u="sng"/>
              <a:t>diameter</a:t>
            </a:r>
            <a:r>
              <a:rPr lang="en" sz="2300"/>
              <a:t> of search space:</a:t>
            </a:r>
            <a:br>
              <a:rPr lang="en" sz="2300"/>
            </a:br>
            <a:r>
              <a:rPr lang="en" sz="2300"/>
              <a:t>	Maximum shortest path between any two nodes</a:t>
            </a:r>
            <a:endParaRPr sz="2300"/>
          </a:p>
          <a:p>
            <a:pPr marL="742950" lvl="1" indent="-254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" sz="2300"/>
              <a:t>E.g., Romania has 20 cities: </a:t>
            </a:r>
            <a:endParaRPr sz="2300"/>
          </a:p>
          <a:p>
            <a:pPr marL="1143000" lvl="2" indent="-196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Depth limit 19 is trivial</a:t>
            </a:r>
            <a:endParaRPr sz="1900"/>
          </a:p>
          <a:p>
            <a:pPr marL="1143000" lvl="2" indent="-196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Diameter is 9, therefore depth limit 9</a:t>
            </a:r>
            <a:endParaRPr sz="1900"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900"/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/>
              <a:t>More general solution?</a:t>
            </a:r>
            <a:endParaRPr sz="2700"/>
          </a:p>
        </p:txBody>
      </p:sp>
      <p:pic>
        <p:nvPicPr>
          <p:cNvPr id="279" name="Google Shape;27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4675" y="3015925"/>
            <a:ext cx="3248750" cy="197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Iterative Deepening</a:t>
            </a:r>
            <a:endParaRPr/>
          </a:p>
        </p:txBody>
      </p:sp>
      <p:pic>
        <p:nvPicPr>
          <p:cNvPr id="285" name="Google Shape;285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392875"/>
            <a:ext cx="7345200" cy="33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5112">
            <a:off x="4548349" y="774627"/>
            <a:ext cx="4487651" cy="126389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What is uninformed search?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57200" y="1743400"/>
            <a:ext cx="8534400" cy="3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Construct a search tree of the state space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Two important notions:</a:t>
            </a:r>
            <a:endParaRPr sz="26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Expanding a state</a:t>
            </a:r>
            <a:endParaRPr sz="22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Generating a state</a:t>
            </a:r>
            <a:endParaRPr sz="22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Fringe/frontier: nodes generated but not yet expanded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Essence of search: which state to expand next?</a:t>
            </a:r>
            <a:endParaRPr sz="2600"/>
          </a:p>
          <a:p>
            <a:pPr marL="45720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2200"/>
              <a:t>Leads to different search strategies</a:t>
            </a:r>
            <a:endParaRPr sz="22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Blind/uninformed vs. Heuristic/informed search	</a:t>
            </a:r>
            <a:endParaRPr sz="2600"/>
          </a:p>
        </p:txBody>
      </p:sp>
      <p:sp>
        <p:nvSpPr>
          <p:cNvPr id="138" name="Google Shape;138;p26" descr="Image result for blackboard hand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6" descr="Hand with chalk on a blackboard Free Pho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375" y="2192525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Iterative Deepening 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" y="1162050"/>
            <a:ext cx="7195874" cy="36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297" name="Google Shape;297;p45" descr="Image result for blackboard hand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45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85725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9" name="Google Shape;299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Complete?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Optimal?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Time complexity?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Space complexity?</a:t>
            </a:r>
            <a:endParaRPr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pic>
        <p:nvPicPr>
          <p:cNvPr id="305" name="Google Shape;305;p46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200" y="114300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6" name="Google Shape;306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Complete? Yes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Optimal? Yes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Space complexity? O(</a:t>
            </a:r>
            <a:r>
              <a:rPr lang="en" sz="2600" i="1"/>
              <a:t>bd</a:t>
            </a:r>
            <a:r>
              <a:rPr lang="en" sz="2600"/>
              <a:t>)</a:t>
            </a:r>
            <a:endParaRPr sz="2600"/>
          </a:p>
          <a:p>
            <a:pPr marL="342900" lvl="0" indent="-393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Time complexity? 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ID Time Complexity</a:t>
            </a:r>
            <a:endParaRPr/>
          </a:p>
        </p:txBody>
      </p:sp>
      <p:sp>
        <p:nvSpPr>
          <p:cNvPr id="312" name="Google Shape;312;p47"/>
          <p:cNvSpPr txBox="1">
            <a:spLocks noGrp="1"/>
          </p:cNvSpPr>
          <p:nvPr>
            <p:ph type="body" idx="1"/>
          </p:nvPr>
        </p:nvSpPr>
        <p:spPr>
          <a:xfrm>
            <a:off x="1143000" y="1028700"/>
            <a:ext cx="6846000" cy="400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70" t="-1485" b="-30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pic>
        <p:nvPicPr>
          <p:cNvPr id="313" name="Google Shape;313;p47" descr="Hand with chalk on a blackboard Free Pho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5200" y="114300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Bidirectional Search</a:t>
            </a:r>
            <a:endParaRPr/>
          </a:p>
        </p:txBody>
      </p:sp>
      <p:sp>
        <p:nvSpPr>
          <p:cNvPr id="319" name="Google Shape;319;p48" descr="Blackboard Wallpaper for PC | Full HD Pictures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5589" y="1472134"/>
            <a:ext cx="4192835" cy="2796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i="1"/>
              <a:t>What if costs not 1 per action?</a:t>
            </a:r>
            <a:endParaRPr i="1"/>
          </a:p>
        </p:txBody>
      </p:sp>
      <p:pic>
        <p:nvPicPr>
          <p:cNvPr id="326" name="Google Shape;32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485900"/>
            <a:ext cx="4029075" cy="2736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Uniform-Cost Search</a:t>
            </a:r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2286000"/>
            <a:ext cx="4029075" cy="273605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/>
          <p:nvPr/>
        </p:nvSpPr>
        <p:spPr>
          <a:xfrm>
            <a:off x="2362200" y="1036335"/>
            <a:ext cx="457836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f(n) is distance g(n) from start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50" descr="Hand with chalk on a blackboard Free Pho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280035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340" name="Google Shape;340;p51" descr="Image result for blackboard hand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51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857250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42" name="Google Shape;342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Complete?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Optimal?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Time complexity?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Space complexity?</a:t>
            </a:r>
            <a:endParaRPr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348" name="Google Shape;348;p52"/>
          <p:cNvSpPr txBox="1">
            <a:spLocks noGrp="1"/>
          </p:cNvSpPr>
          <p:nvPr>
            <p:ph type="body" idx="1"/>
          </p:nvPr>
        </p:nvSpPr>
        <p:spPr>
          <a:xfrm>
            <a:off x="1371600" y="1257300"/>
            <a:ext cx="7068900" cy="452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70" t="-14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pic>
        <p:nvPicPr>
          <p:cNvPr id="349" name="Google Shape;349;p52" descr="Hand with chalk on a blackboard Free Pho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2650" y="3521725"/>
            <a:ext cx="978694" cy="652984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04800" y="1200150"/>
            <a:ext cx="8458200" cy="33945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Tree Search Algorithm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frontier = {initial state}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u="sng"/>
              <a:t>loop do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u="sng"/>
              <a:t>if</a:t>
            </a:r>
            <a:r>
              <a:rPr lang="en"/>
              <a:t> frontier is empty </a:t>
            </a:r>
            <a:r>
              <a:rPr lang="en" u="sng"/>
              <a:t>return</a:t>
            </a:r>
            <a:r>
              <a:rPr lang="en"/>
              <a:t> fail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/>
              <a:t>node = choose leaf to remove from frontier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u="sng"/>
              <a:t>if</a:t>
            </a:r>
            <a:r>
              <a:rPr lang="en"/>
              <a:t> node is goal state </a:t>
            </a:r>
            <a:r>
              <a:rPr lang="en" u="sng"/>
              <a:t>return</a:t>
            </a:r>
            <a:r>
              <a:rPr lang="en"/>
              <a:t> node’s state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/>
              <a:t>frontier += expand(node)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304800" y="1200150"/>
            <a:ext cx="8458200" cy="23862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Graph Search Algorithm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" sz="2460"/>
              <a:t>frontier = {initial state}</a:t>
            </a:r>
            <a:endParaRPr sz="270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" sz="2460" u="sng"/>
              <a:t>loop do</a:t>
            </a:r>
            <a:endParaRPr sz="270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2090" u="sng"/>
              <a:t>if</a:t>
            </a:r>
            <a:r>
              <a:rPr lang="en" sz="2090"/>
              <a:t> frontier is empty </a:t>
            </a:r>
            <a:r>
              <a:rPr lang="en" sz="2090" u="sng"/>
              <a:t>return</a:t>
            </a:r>
            <a:r>
              <a:rPr lang="en" sz="2090"/>
              <a:t> fail</a:t>
            </a:r>
            <a:endParaRPr sz="230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2090"/>
              <a:t>node = choose leaf to remove from frontier</a:t>
            </a:r>
            <a:endParaRPr sz="230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2090" u="sng"/>
              <a:t>if</a:t>
            </a:r>
            <a:r>
              <a:rPr lang="en" sz="2090"/>
              <a:t> node is goal state </a:t>
            </a:r>
            <a:r>
              <a:rPr lang="en" sz="2090" u="sng"/>
              <a:t>return</a:t>
            </a:r>
            <a:r>
              <a:rPr lang="en" sz="2090"/>
              <a:t> node’s state</a:t>
            </a:r>
            <a:endParaRPr sz="230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2090"/>
              <a:t>frontier += expand(node)</a:t>
            </a:r>
            <a:endParaRPr sz="230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090"/>
          </a:p>
          <a:p>
            <a:pPr marL="5715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" sz="2460"/>
              <a:t>+ Add chosen leaf to explored set (initially empty)</a:t>
            </a:r>
            <a:endParaRPr sz="2700"/>
          </a:p>
          <a:p>
            <a:pPr marL="5715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" sz="2460"/>
              <a:t>+ Add only new nodes to frontier</a:t>
            </a:r>
            <a:endParaRPr sz="270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2090"/>
              <a:t>	Nodes not in frontier or explored set</a:t>
            </a:r>
            <a:endParaRPr sz="20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Breadth-First Search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43100"/>
            <a:ext cx="6207919" cy="9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65" name="Google Shape;165;p30" descr="Image result for blackboard hand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30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857250"/>
            <a:ext cx="978694" cy="652985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Complete?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Optimal?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Time complexity?</a:t>
            </a:r>
            <a:endParaRPr sz="26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Space complexity?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How Many Nodes in Search Tree?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973077" y="1139425"/>
            <a:ext cx="7026000" cy="390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840" t="-1817" r="-1627" b="-332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3573500" y="4389100"/>
            <a:ext cx="366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1298575" y="1200150"/>
            <a:ext cx="6894000" cy="37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59" t="-1579" b="-5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 </a:t>
            </a:r>
            <a:endParaRPr/>
          </a:p>
        </p:txBody>
      </p:sp>
      <p:sp>
        <p:nvSpPr>
          <p:cNvPr id="181" name="Google Shape;181;p32" descr="Image result for blackboard hand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Depth-First Search</a:t>
            </a:r>
            <a:endParaRPr/>
          </a:p>
        </p:txBody>
      </p:sp>
      <p:pic>
        <p:nvPicPr>
          <p:cNvPr id="187" name="Google Shape;187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9300" y="1123950"/>
            <a:ext cx="5316300" cy="3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Macintosh PowerPoint</Application>
  <PresentationFormat>On-screen Show (16:9)</PresentationFormat>
  <Paragraphs>119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Roboto</vt:lpstr>
      <vt:lpstr>Arial</vt:lpstr>
      <vt:lpstr>Simple Light</vt:lpstr>
      <vt:lpstr>Office Theme</vt:lpstr>
      <vt:lpstr>Uninformed Search</vt:lpstr>
      <vt:lpstr>What is uninformed search?</vt:lpstr>
      <vt:lpstr>Tree Search Algorithm</vt:lpstr>
      <vt:lpstr>Graph Search Algorithm</vt:lpstr>
      <vt:lpstr>Breadth-First Search</vt:lpstr>
      <vt:lpstr>Properties</vt:lpstr>
      <vt:lpstr>How Many Nodes in Search Tree?</vt:lpstr>
      <vt:lpstr>Properties</vt:lpstr>
      <vt:lpstr>Depth-First Search</vt:lpstr>
      <vt:lpstr>Properties</vt:lpstr>
      <vt:lpstr>Properties</vt:lpstr>
      <vt:lpstr>What about repeated states?</vt:lpstr>
      <vt:lpstr>How to deal with repeated states?</vt:lpstr>
      <vt:lpstr>Can we make DFS terminate?</vt:lpstr>
      <vt:lpstr>Depth-Limited Search</vt:lpstr>
      <vt:lpstr>Properties</vt:lpstr>
      <vt:lpstr>Depth-Limited Search</vt:lpstr>
      <vt:lpstr>Can we make DLS complete?</vt:lpstr>
      <vt:lpstr>Iterative Deepening</vt:lpstr>
      <vt:lpstr>Iterative Deepening </vt:lpstr>
      <vt:lpstr>Properties</vt:lpstr>
      <vt:lpstr>Properties</vt:lpstr>
      <vt:lpstr>ID Time Complexity</vt:lpstr>
      <vt:lpstr>Bidirectional Search</vt:lpstr>
      <vt:lpstr>What if costs not 1 per action?</vt:lpstr>
      <vt:lpstr>Uniform-Cost Search</vt:lpstr>
      <vt:lpstr>Properties</vt:lpstr>
      <vt:lpstr>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Search</dc:title>
  <cp:lastModifiedBy>Tejas Kamtam</cp:lastModifiedBy>
  <cp:revision>1</cp:revision>
  <dcterms:modified xsi:type="dcterms:W3CDTF">2024-01-19T00:17:26Z</dcterms:modified>
</cp:coreProperties>
</file>