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3d37c15df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a3d37c15d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3d37c15df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a3d37c15df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3d37c15df_2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a3d37c15df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3d37c15df_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a3d37c15df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3d37c15df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a3d37c15df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3d37c15df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a3d37c15df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3d37c15df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a3d37c15df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3d37c15d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a3d37c15d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3d37c15df_2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a3d37c15df_2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3d37c15df_2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a3d37c15df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3d37c15df_2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a3d37c15df_2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3d37c15df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a3d37c15df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3d37c15df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a3d37c15df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3d37c15df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a3d37c15df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3d37c15df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a3d37c15df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3d37c15df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a3d37c15df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3d37c15df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a3d37c15df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3d37c15df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a3d37c15df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3d37c15df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a3d37c15df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Informed Search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CS161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Prof. Guy Van den Broeck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A* Search</a:t>
            </a:r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f(n) = g(n) + h(n)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g(n) = distance from start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h(n) = heuristic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Estimated cost of cheapest solution </a:t>
            </a:r>
            <a:r>
              <a:rPr lang="en" b="1"/>
              <a:t>through 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94" name="Google Shape;194;p34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4229100"/>
            <a:ext cx="978694" cy="652985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A* Search</a:t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485900"/>
            <a:ext cx="5708124" cy="3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7800" y="171450"/>
            <a:ext cx="2771349" cy="1207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 descr="Hand with chalk on a blackboard Free Phot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3800" y="1714500"/>
            <a:ext cx="978694" cy="652985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Heuristic Properties</a:t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1600199"/>
            <a:ext cx="3314700" cy="2211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Optimality of A*</a:t>
            </a:r>
            <a:endParaRPr/>
          </a:p>
        </p:txBody>
      </p:sp>
      <p:pic>
        <p:nvPicPr>
          <p:cNvPr id="214" name="Google Shape;21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1600199"/>
            <a:ext cx="3314700" cy="2211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Memory-Bounded Heuristic Search</a:t>
            </a:r>
            <a:endParaRPr/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1600199"/>
            <a:ext cx="3314700" cy="2211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Constructing Heuristics</a:t>
            </a:r>
            <a:endParaRPr/>
          </a:p>
        </p:txBody>
      </p:sp>
      <p:pic>
        <p:nvPicPr>
          <p:cNvPr id="226" name="Google Shape;22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1600199"/>
            <a:ext cx="3314700" cy="2211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Effective Branching Factor</a:t>
            </a:r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175012"/>
            <a:ext cx="5957887" cy="3277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Relaxed Problems</a:t>
            </a:r>
            <a:endParaRPr/>
          </a:p>
        </p:txBody>
      </p:sp>
      <p:pic>
        <p:nvPicPr>
          <p:cNvPr id="238" name="Google Shape;23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1600199"/>
            <a:ext cx="3314700" cy="2211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Subproblems</a:t>
            </a:r>
            <a:endParaRPr/>
          </a:p>
        </p:txBody>
      </p:sp>
      <p:pic>
        <p:nvPicPr>
          <p:cNvPr id="244" name="Google Shape;24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0" y="1600199"/>
            <a:ext cx="3314700" cy="2211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Korf’s Breakthroughs</a:t>
            </a:r>
            <a:endParaRPr/>
          </a:p>
        </p:txBody>
      </p:sp>
      <p:sp>
        <p:nvSpPr>
          <p:cNvPr id="250" name="Google Shape;250;p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15-puzzle optimal (1985)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24-puzzle optimal (1996)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Rubik’s cube optimal (1997)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15-puzzle exhaustive (2005)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Best-First Search Motivation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7250" y="1398400"/>
            <a:ext cx="6032424" cy="36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/>
          <p:nvPr/>
        </p:nvSpPr>
        <p:spPr>
          <a:xfrm>
            <a:off x="2590800" y="836236"/>
            <a:ext cx="3764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Evaluation function f(n)?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Heuristic Search Motivation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010650"/>
            <a:ext cx="4891962" cy="29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1090423"/>
            <a:ext cx="3268826" cy="142417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914400" y="1158146"/>
            <a:ext cx="363349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Heuristic function h(n)=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Greedy Best-First Search</a:t>
            </a:r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457200" y="10858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" sz="2900"/>
              <a:t>Minimize estimated cost to goal</a:t>
            </a:r>
            <a:endParaRPr sz="2900"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 sz="2500"/>
              <a:t>h(n) estimated cost of cheapest path from n to goal</a:t>
            </a:r>
            <a:endParaRPr sz="2500"/>
          </a:p>
          <a:p>
            <a:pPr marL="34290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" sz="2900"/>
              <a:t>Evaluation function to choose node f(n) = h(n)</a:t>
            </a:r>
            <a:endParaRPr sz="2900"/>
          </a:p>
          <a:p>
            <a:pPr marL="34290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" sz="2900"/>
              <a:t>Require: h(n) = 0 when n is goal</a:t>
            </a:r>
            <a:endParaRPr sz="2900"/>
          </a:p>
          <a:p>
            <a:pPr marL="34290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" sz="2900"/>
              <a:t>Where does h come from?</a:t>
            </a:r>
            <a:endParaRPr sz="2900"/>
          </a:p>
          <a:p>
            <a:pPr marL="742950" lvl="1" indent="-266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" sz="2500"/>
              <a:t>Not easily read from search problem formulation</a:t>
            </a:r>
            <a:endParaRPr sz="2500"/>
          </a:p>
          <a:p>
            <a:pPr marL="742950" lvl="1" indent="-266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" sz="2500"/>
              <a:t>Application-specific</a:t>
            </a:r>
            <a:endParaRPr sz="2500"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 sz="2500"/>
              <a:t>E.g., straight-line distance from map coordinates</a:t>
            </a:r>
            <a:endParaRPr sz="2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Arad to Bucharest?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858250"/>
            <a:ext cx="4891962" cy="29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1090423"/>
            <a:ext cx="3268826" cy="142417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/>
        </p:nvSpPr>
        <p:spPr>
          <a:xfrm>
            <a:off x="914400" y="1158146"/>
            <a:ext cx="363349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Heuristic function h(n)=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9" descr="Hand with chalk on a blackboard Free Phot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19999" y="4343400"/>
            <a:ext cx="978694" cy="652985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Arad to Bucharest 32km longer than optimal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Minimal search cost: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/>
              <a:t>Solution was found with no unnecessary expansion!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Optimal? No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Complete?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Iasi to Fagaras?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858250"/>
            <a:ext cx="4891962" cy="29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1090423"/>
            <a:ext cx="3268826" cy="142417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914400" y="1158146"/>
            <a:ext cx="363349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Heuristic function h(n)=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31" descr="Hand with chalk on a blackboard Free Phot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19999" y="4343400"/>
            <a:ext cx="978694" cy="652985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xfrm>
            <a:off x="1461824" y="1123950"/>
            <a:ext cx="6345900" cy="37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28" t="-1574" r="-1035" b="-21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How to fix this mess?</a:t>
            </a:r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" sz="2700"/>
              <a:t>Greedy best-first search with heuristic h(n) is </a:t>
            </a:r>
            <a:br>
              <a:rPr lang="en" sz="2700"/>
            </a:br>
            <a:r>
              <a:rPr lang="en" sz="2700"/>
              <a:t>too greedy</a:t>
            </a:r>
            <a:endParaRPr sz="2700"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 sz="2300"/>
              <a:t>no idea where it came from…</a:t>
            </a:r>
            <a:endParaRPr sz="2300"/>
          </a:p>
          <a:p>
            <a:pPr marL="34290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" sz="2700"/>
              <a:t>Uniform-cost search with cost g(n) is </a:t>
            </a:r>
            <a:br>
              <a:rPr lang="en" sz="2700"/>
            </a:br>
            <a:r>
              <a:rPr lang="en" sz="2700"/>
              <a:t>too conservative </a:t>
            </a:r>
            <a:endParaRPr sz="2700"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 sz="2300"/>
              <a:t>no idea where the goal is…</a:t>
            </a:r>
            <a:endParaRPr sz="2300"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300"/>
          </a:p>
          <a:p>
            <a:pPr marL="5715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2700"/>
              <a:t>Solution?</a:t>
            </a:r>
            <a:endParaRPr sz="2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Macintosh PowerPoint</Application>
  <PresentationFormat>On-screen Show (16:9)</PresentationFormat>
  <Paragraphs>54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Simple Light</vt:lpstr>
      <vt:lpstr>Office Theme</vt:lpstr>
      <vt:lpstr>Informed Search</vt:lpstr>
      <vt:lpstr>Best-First Search Motivation</vt:lpstr>
      <vt:lpstr>Heuristic Search Motivation</vt:lpstr>
      <vt:lpstr>Greedy Best-First Search</vt:lpstr>
      <vt:lpstr>Arad to Bucharest?</vt:lpstr>
      <vt:lpstr>Properties</vt:lpstr>
      <vt:lpstr>Iasi to Fagaras?</vt:lpstr>
      <vt:lpstr>Properties</vt:lpstr>
      <vt:lpstr>How to fix this mess?</vt:lpstr>
      <vt:lpstr>A* Search</vt:lpstr>
      <vt:lpstr>A* Search</vt:lpstr>
      <vt:lpstr>Heuristic Properties</vt:lpstr>
      <vt:lpstr>Optimality of A*</vt:lpstr>
      <vt:lpstr>Memory-Bounded Heuristic Search</vt:lpstr>
      <vt:lpstr>Constructing Heuristics</vt:lpstr>
      <vt:lpstr>Effective Branching Factor</vt:lpstr>
      <vt:lpstr>Relaxed Problems</vt:lpstr>
      <vt:lpstr>Subproblems</vt:lpstr>
      <vt:lpstr>Korf’s Breakthroughs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 Search</dc:title>
  <cp:lastModifiedBy>Tejas Kamtam</cp:lastModifiedBy>
  <cp:revision>1</cp:revision>
  <dcterms:modified xsi:type="dcterms:W3CDTF">2024-01-23T01:20:35Z</dcterms:modified>
</cp:coreProperties>
</file>