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c466006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6c466006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96e2cfe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9f96e2cfe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96e2cfe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96e2cfe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f96e2cfe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9f96e2cfe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60f5af9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60f5af9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 Satisfaction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CSP Search, the Naïve Way</a:t>
            </a:r>
            <a:endParaRPr/>
          </a:p>
        </p:txBody>
      </p:sp>
      <p:pic>
        <p:nvPicPr>
          <p:cNvPr id="146" name="Google Shape;146;p22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2600" y="232460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032575" y="1200150"/>
            <a:ext cx="7654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Search tree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Which search algorithm to use?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CSP Search, the Naïve Way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990600" y="1123950"/>
            <a:ext cx="6403800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25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/>
              <a:t>Can we do better?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624325" y="1276350"/>
            <a:ext cx="6445200" cy="339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2829" b="-87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Backtracking Search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314450"/>
            <a:ext cx="6431157" cy="241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Improvements?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Which variable next?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Which value next?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Detect inevitable failure early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Exploit problem structure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 of Variable Order?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Constraints: X=Y, Y=Z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Constraint graph: X – Y – Z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Which order to pick?</a:t>
            </a:r>
            <a:endParaRPr sz="27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/>
              <a:t>Order A: XZY</a:t>
            </a:r>
            <a:endParaRPr sz="23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/>
              <a:t>Order B: XYZ</a:t>
            </a:r>
            <a:endParaRPr sz="23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7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700"/>
          </a:p>
        </p:txBody>
      </p:sp>
      <p:pic>
        <p:nvPicPr>
          <p:cNvPr id="178" name="Google Shape;178;p2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262890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9" name="Google Shape;179;p27"/>
          <p:cNvSpPr txBox="1"/>
          <p:nvPr/>
        </p:nvSpPr>
        <p:spPr>
          <a:xfrm>
            <a:off x="484375" y="3940025"/>
            <a:ext cx="8309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order permutes the tree and changes its size!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450" y="1063375"/>
            <a:ext cx="4229101" cy="36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2518795" y="2448775"/>
            <a:ext cx="1219200" cy="7428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3895425" y="1908775"/>
            <a:ext cx="954600" cy="74280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968305" y="2866605"/>
            <a:ext cx="1066800" cy="457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Selection Heuristics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/>
              <a:t>Note</a:t>
            </a:r>
            <a:r>
              <a:rPr lang="en-US" sz="2500"/>
              <a:t>: not a “heuristic” as in heuristic search</a:t>
            </a:r>
            <a:endParaRPr sz="2500"/>
          </a:p>
          <a:p>
            <a:pPr marL="342900" lvl="0" indent="-2984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General idea: first-fail principle</a:t>
            </a:r>
            <a:endParaRPr sz="25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  <a:p>
            <a:pPr marL="514350" lvl="0" indent="-469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Most constrained variable heuristic:</a:t>
            </a:r>
            <a:br>
              <a:rPr lang="en-US" sz="2500"/>
            </a:br>
            <a:r>
              <a:rPr lang="en-US" sz="2500"/>
              <a:t>Pick variable with fewest legal values</a:t>
            </a:r>
            <a:endParaRPr sz="2500"/>
          </a:p>
          <a:p>
            <a:pPr marL="742950" lvl="1" indent="-241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aka Minimum remaining values heuristic</a:t>
            </a:r>
            <a:endParaRPr sz="2100"/>
          </a:p>
          <a:p>
            <a:pPr marL="742950" lvl="1" indent="-241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Reduces branching factor immediately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450" y="1063375"/>
            <a:ext cx="4229101" cy="36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4013875" y="1938900"/>
            <a:ext cx="976200" cy="74280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072475" y="2851594"/>
            <a:ext cx="1219200" cy="4575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5050500" y="2289224"/>
            <a:ext cx="1122000" cy="475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Selection Heuristics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8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/>
              <a:t>Note</a:t>
            </a:r>
            <a:r>
              <a:rPr lang="en-US" sz="2500"/>
              <a:t>: not a “heuristic” as in heuristic search</a:t>
            </a:r>
            <a:endParaRPr sz="2500"/>
          </a:p>
          <a:p>
            <a:pPr marL="342900" lvl="0" indent="-2984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General idea: first-fail principle</a:t>
            </a:r>
            <a:endParaRPr sz="25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  <a:p>
            <a:pPr marL="514350" lvl="0" indent="-469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 startAt="2"/>
            </a:pPr>
            <a:r>
              <a:rPr lang="en-US" sz="2500"/>
              <a:t>Degree heuristic: Pick variable with most constraints on remaining variables</a:t>
            </a:r>
            <a:endParaRPr sz="2500"/>
          </a:p>
          <a:p>
            <a:pPr marL="914400" lvl="1" indent="-469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Tie-breaker among most constrained variables</a:t>
            </a:r>
            <a:endParaRPr sz="2100"/>
          </a:p>
          <a:p>
            <a:pPr marL="914400" lvl="1" indent="-469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Easily computed on constraint graph (how?)</a:t>
            </a:r>
            <a:endParaRPr sz="2100"/>
          </a:p>
          <a:p>
            <a:pPr marL="914400" lvl="1" indent="-469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Reduces branching factor further down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 Satisfaction Problems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What? n-queens, cryptoarithmetic, map coloring, SAT, etc.</a:t>
            </a:r>
            <a:endParaRPr sz="2500"/>
          </a:p>
          <a:p>
            <a:pPr marL="34290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Factored problem formulation</a:t>
            </a:r>
            <a:endParaRPr sz="2500"/>
          </a:p>
          <a:p>
            <a:pPr marL="45720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Look inside state structure (no longer black box)</a:t>
            </a:r>
            <a:endParaRPr sz="2100"/>
          </a:p>
          <a:p>
            <a:pPr marL="34290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Representation (formal language)</a:t>
            </a:r>
            <a:endParaRPr sz="2500"/>
          </a:p>
          <a:p>
            <a:pPr marL="742950" lvl="1" indent="-241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Variables X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Domains D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Constraints (=goal test)</a:t>
            </a:r>
            <a:endParaRPr sz="2100"/>
          </a:p>
          <a:p>
            <a:pPr marL="34290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More powerful general-purpose solvers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Selection Heuristics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450" y="1136075"/>
            <a:ext cx="4229101" cy="36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2638825" y="2530075"/>
            <a:ext cx="1219200" cy="7428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4028900" y="1997500"/>
            <a:ext cx="955200" cy="74280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5100725" y="2341948"/>
            <a:ext cx="1080300" cy="4596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Selection Heuristics</a:t>
            </a: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/>
              <a:t>Note</a:t>
            </a:r>
            <a:r>
              <a:rPr lang="en-US" sz="2500"/>
              <a:t>: not a “heuristic” as in heuristic search</a:t>
            </a:r>
            <a:endParaRPr sz="25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  <a:p>
            <a:pPr marL="514350" lvl="0" indent="-469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Least constraining value heuristic:</a:t>
            </a:r>
            <a:br>
              <a:rPr lang="en-US" sz="2500"/>
            </a:br>
            <a:r>
              <a:rPr lang="en-US" sz="2500"/>
              <a:t>Pick value ruling out fewest values in remaining variables</a:t>
            </a:r>
            <a:endParaRPr sz="250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5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/>
              <a:t>Combined with variable heuristics: 1000-queens feasible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there something wrong?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/>
              <a:t>Most</a:t>
            </a:r>
            <a:r>
              <a:rPr lang="en-US"/>
              <a:t> constrained variable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/>
              <a:t>Least</a:t>
            </a:r>
            <a:r>
              <a:rPr lang="en-US"/>
              <a:t> constraining value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</a:t>
            </a:r>
            <a:r>
              <a:rPr lang="en-US" i="1"/>
              <a:t>Are these contradicting?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/>
          </a:p>
        </p:txBody>
      </p:sp>
      <p:pic>
        <p:nvPicPr>
          <p:cNvPr id="231" name="Google Shape;231;p3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4600" y="2364263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2" name="Google Shape;232;p34"/>
          <p:cNvSpPr txBox="1"/>
          <p:nvPr/>
        </p:nvSpPr>
        <p:spPr>
          <a:xfrm>
            <a:off x="2874750" y="33595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there is no solution?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 u="sng"/>
              <a:t>Idea:</a:t>
            </a:r>
            <a:endParaRPr sz="2500" u="sng"/>
          </a:p>
          <a:p>
            <a:pPr marL="457200" lvl="0" indent="-387350" algn="l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keep track of remaining legal values for all variables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stop search when some variable has no more legal values</a:t>
            </a:r>
            <a:endParaRPr sz="25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/>
              <a:t>Forward Checking algorithm</a:t>
            </a:r>
            <a:endParaRPr sz="25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500" u="sng"/>
            </a:br>
            <a:endParaRPr sz="2500"/>
          </a:p>
        </p:txBody>
      </p:sp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Detect Failure Early</a:t>
            </a:r>
            <a:endParaRPr/>
          </a:p>
        </p:txBody>
      </p:sp>
      <p:pic>
        <p:nvPicPr>
          <p:cNvPr id="239" name="Google Shape;239;p3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375" y="30303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 u="sng"/>
              <a:t>Idea:</a:t>
            </a:r>
            <a:endParaRPr sz="2500" u="sng"/>
          </a:p>
          <a:p>
            <a:pPr marL="457200" lvl="0" indent="-387350" algn="l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keep track of remaining legal values for all variables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stop search when some variable has no more legal values</a:t>
            </a:r>
            <a:endParaRPr sz="25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/>
              <a:t>Arc Consistency algorithm</a:t>
            </a:r>
            <a:endParaRPr sz="25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500" u="sng"/>
            </a:br>
            <a:endParaRPr sz="2500"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Detect Failure Even Earlier</a:t>
            </a:r>
            <a:endParaRPr/>
          </a:p>
        </p:txBody>
      </p:sp>
      <p:pic>
        <p:nvPicPr>
          <p:cNvPr id="246" name="Google Shape;246;p36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375" y="30303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66925" y="205975"/>
            <a:ext cx="76860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levels of conflict detection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2900"/>
              <a:t>check constraints</a:t>
            </a:r>
            <a:endParaRPr sz="29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check constraint for (X,Y) after making assignment to both X and Y</a:t>
            </a:r>
            <a:endParaRPr sz="2400"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2900"/>
              <a:t>forward checking</a:t>
            </a:r>
            <a:endParaRPr sz="29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remove possible values for Y after assigning a value to X</a:t>
            </a:r>
            <a:endParaRPr sz="2400"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2900"/>
              <a:t>arc consistency</a:t>
            </a:r>
            <a:endParaRPr sz="29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propagate forward checking throughout constraint graph</a:t>
            </a:r>
            <a:endParaRPr sz="2400"/>
          </a:p>
        </p:txBody>
      </p:sp>
      <p:pic>
        <p:nvPicPr>
          <p:cNvPr id="253" name="Google Shape;253;p3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50" y="2871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Complexity of </a:t>
            </a:r>
            <a:br>
              <a:rPr lang="en-US"/>
            </a:br>
            <a:r>
              <a:rPr lang="en-US"/>
              <a:t>Maintaining Arc Consistency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57200" y="1623275"/>
            <a:ext cx="8229600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Assume a binary CSP, which has at most O(n</a:t>
            </a:r>
            <a:r>
              <a:rPr lang="en-US" sz="2500" baseline="30000"/>
              <a:t>2</a:t>
            </a:r>
            <a:r>
              <a:rPr lang="en-US" sz="2500"/>
              <a:t>) edges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Arc consistency can be run on each arc (X,Y) at most d times, where d is number of values in domain</a:t>
            </a:r>
            <a:br>
              <a:rPr lang="en-US" sz="2500"/>
            </a:br>
            <a:r>
              <a:rPr lang="en-US" sz="2500"/>
              <a:t>… because each run is triggered by 1 value removed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Checking consistency of one arc costs O(d</a:t>
            </a:r>
            <a:r>
              <a:rPr lang="en-US" sz="2500" baseline="30000"/>
              <a:t>2</a:t>
            </a:r>
            <a:r>
              <a:rPr lang="en-US" sz="2500"/>
              <a:t>)</a:t>
            </a:r>
            <a:br>
              <a:rPr lang="en-US" sz="2500"/>
            </a:br>
            <a:r>
              <a:rPr lang="en-US" sz="2500"/>
              <a:t>.... because 2 nested for loops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Complexity is in O(n</a:t>
            </a:r>
            <a:r>
              <a:rPr lang="en-US" sz="2500" baseline="30000"/>
              <a:t>2 </a:t>
            </a:r>
            <a:r>
              <a:rPr lang="en-US" sz="2500"/>
              <a:t>* d * d</a:t>
            </a:r>
            <a:r>
              <a:rPr lang="en-US" sz="2500" baseline="30000"/>
              <a:t>2</a:t>
            </a:r>
            <a:r>
              <a:rPr lang="en-US" sz="2500"/>
              <a:t>) = O(n</a:t>
            </a:r>
            <a:r>
              <a:rPr lang="en-US" sz="2500" baseline="30000"/>
              <a:t>2</a:t>
            </a:r>
            <a:r>
              <a:rPr lang="en-US" sz="2500"/>
              <a:t>d</a:t>
            </a:r>
            <a:r>
              <a:rPr lang="en-US" sz="2500" baseline="30000"/>
              <a:t>3</a:t>
            </a:r>
            <a:r>
              <a:rPr lang="en-US" sz="2500"/>
              <a:t>)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50" y="1063375"/>
            <a:ext cx="4229101" cy="36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/>
          <p:nvPr/>
        </p:nvSpPr>
        <p:spPr>
          <a:xfrm>
            <a:off x="4379025" y="4254200"/>
            <a:ext cx="2209800" cy="628500"/>
          </a:xfrm>
          <a:prstGeom prst="ellipse">
            <a:avLst/>
          </a:prstGeom>
          <a:noFill/>
          <a:ln w="762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Structure: Tree</a:t>
            </a:r>
            <a:endParaRPr/>
          </a:p>
        </p:txBody>
      </p:sp>
      <p:grpSp>
        <p:nvGrpSpPr>
          <p:cNvPr id="272" name="Google Shape;272;p40"/>
          <p:cNvGrpSpPr/>
          <p:nvPr/>
        </p:nvGrpSpPr>
        <p:grpSpPr>
          <a:xfrm>
            <a:off x="2390292" y="1620400"/>
            <a:ext cx="4363421" cy="2314575"/>
            <a:chOff x="1862138" y="1885950"/>
            <a:chExt cx="5419725" cy="3086100"/>
          </a:xfrm>
        </p:grpSpPr>
        <p:pic>
          <p:nvPicPr>
            <p:cNvPr id="273" name="Google Shape;27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62138" y="1885950"/>
              <a:ext cx="5419725" cy="308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0"/>
            <p:cNvSpPr txBox="1"/>
            <p:nvPr/>
          </p:nvSpPr>
          <p:spPr>
            <a:xfrm>
              <a:off x="4114800" y="4583668"/>
              <a:ext cx="68580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Structure?</a:t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384697"/>
            <a:ext cx="3597709" cy="316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Graph Coloring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7850" y="1123975"/>
            <a:ext cx="4229101" cy="369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422910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Structure: Cutset Conditioning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0324" y="1472803"/>
            <a:ext cx="3538774" cy="311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Structure: Tree Decomposition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563" y="1193006"/>
            <a:ext cx="4450556" cy="337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Structure</a:t>
            </a:r>
            <a:endParaRPr/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Similar insights will be important later for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SAT solving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Computing probabilities in Bayesian networks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Find a graph abstraction, then exploit its sparsity in your algorithm.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i="1"/>
              <a:t>What is the benefit of </a:t>
            </a:r>
            <a:br>
              <a:rPr lang="en-US" sz="3959" i="1"/>
            </a:br>
            <a:r>
              <a:rPr lang="en-US" sz="3959" i="1"/>
              <a:t>a factorized representation?</a:t>
            </a:r>
            <a:endParaRPr sz="3959" i="1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21075" y="1348975"/>
            <a:ext cx="7087500" cy="363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 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2425" y="1639625"/>
            <a:ext cx="2424150" cy="2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246150" y="2683912"/>
            <a:ext cx="525300" cy="236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 Satisfaction Problems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Constraint types</a:t>
            </a:r>
            <a:endParaRPr sz="29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Unary</a:t>
            </a: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Binary</a:t>
            </a: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Higher-order</a:t>
            </a: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Global constraints</a:t>
            </a: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Soft constraints</a:t>
            </a:r>
            <a:endParaRPr sz="2500"/>
          </a:p>
          <a:p>
            <a:pPr marL="34290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Linear/Mathematical programming</a:t>
            </a:r>
            <a:endParaRPr sz="2900"/>
          </a:p>
        </p:txBody>
      </p:sp>
      <p:pic>
        <p:nvPicPr>
          <p:cNvPr id="113" name="Google Shape;113;p1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2910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119" name="Google Shape;119;p18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422910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Cryptarithmetic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SAT solving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 graphs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constraints: </a:t>
            </a:r>
            <a:br>
              <a:rPr lang="en-US"/>
            </a:br>
            <a:r>
              <a:rPr lang="en-US"/>
              <a:t>Binary constraint graphs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Higher-order constraints:</a:t>
            </a:r>
            <a:br>
              <a:rPr lang="en-US"/>
            </a:br>
            <a:r>
              <a:rPr lang="en-US"/>
              <a:t>Constraint hypergraphs/</a:t>
            </a:r>
            <a:br>
              <a:rPr lang="en-US"/>
            </a:br>
            <a:r>
              <a:rPr lang="en-US"/>
              <a:t>bipartite graphs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3314700"/>
            <a:ext cx="24913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1200150"/>
            <a:ext cx="2018961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Real-World Examples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Assignment problems (who teaches this class)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Timetabling problems (when and where)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Hardware configuration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Transportation scheduling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Factory scheduling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Floorplanning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Etc.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CSP Search, the Naïve Way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Initial state: empty assignment {}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Actions: assign to a variable X a value v</a:t>
            </a:r>
            <a:endParaRPr sz="26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Any choice of unassigned X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Any choice of v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Only allowed if no constraint becomes violated</a:t>
            </a:r>
            <a:endParaRPr sz="22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Successor function: add {X=v} to state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Goal test: </a:t>
            </a:r>
            <a:endParaRPr sz="26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all variables get assignment, and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all constraints are satisfied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Macintosh PowerPoint</Application>
  <PresentationFormat>On-screen Show (16:9)</PresentationFormat>
  <Paragraphs>137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Constraint Satisfaction</vt:lpstr>
      <vt:lpstr>Constraint Satisfaction Problems</vt:lpstr>
      <vt:lpstr>Example: Graph Coloring</vt:lpstr>
      <vt:lpstr>What is the benefit of  a factorized representation?</vt:lpstr>
      <vt:lpstr>Constraint Satisfaction Problems</vt:lpstr>
      <vt:lpstr>Examples</vt:lpstr>
      <vt:lpstr>Constraint graphs</vt:lpstr>
      <vt:lpstr>Real-World Examples</vt:lpstr>
      <vt:lpstr>CSP Search, the Naïve Way</vt:lpstr>
      <vt:lpstr>CSP Search, the Naïve Way</vt:lpstr>
      <vt:lpstr>CSP Search, the Naïve Way</vt:lpstr>
      <vt:lpstr>Can we do better?</vt:lpstr>
      <vt:lpstr>Backtracking Search</vt:lpstr>
      <vt:lpstr>Improvements?</vt:lpstr>
      <vt:lpstr>Effect of Variable Order?</vt:lpstr>
      <vt:lpstr>Example</vt:lpstr>
      <vt:lpstr>Variable Selection Heuristics</vt:lpstr>
      <vt:lpstr>Example</vt:lpstr>
      <vt:lpstr>Variable Selection Heuristics</vt:lpstr>
      <vt:lpstr>Value Selection Heuristics</vt:lpstr>
      <vt:lpstr>Value Selection Heuristics</vt:lpstr>
      <vt:lpstr>Is there something wrong?</vt:lpstr>
      <vt:lpstr>Detect Failure Early</vt:lpstr>
      <vt:lpstr>Detect Failure Even Earlier</vt:lpstr>
      <vt:lpstr>3 levels of conflict detection</vt:lpstr>
      <vt:lpstr>Complexity of  Maintaining Arc Consistency</vt:lpstr>
      <vt:lpstr>Structure</vt:lpstr>
      <vt:lpstr>Structure: Tree</vt:lpstr>
      <vt:lpstr>Structure?</vt:lpstr>
      <vt:lpstr>Structure: Cutset Conditioning</vt:lpstr>
      <vt:lpstr>Structure: Tree Decomposition</vt:lpstr>
      <vt:lpstr>Problem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</dc:title>
  <cp:lastModifiedBy>Tejas Kamtam</cp:lastModifiedBy>
  <cp:revision>1</cp:revision>
  <dcterms:modified xsi:type="dcterms:W3CDTF">2024-01-29T22:00:20Z</dcterms:modified>
</cp:coreProperties>
</file>