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2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3e26c7ec6_2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53e26c7ec6_2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3e26c7ec6_2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g53e26c7ec6_2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53e26c7ec6_2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g53e26c7ec6_2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53e26c7ec6_2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g53e26c7ec6_2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53e26c7ec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g53e26c7ec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b54275f67a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g2b54275f67a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53e26c7ec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g53e26c7ec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53e26c7ec6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g53e26c7ec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53e26c7ec6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53e26c7ec6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3e26c7ec6_2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g53e26c7ec6_2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9b7309b5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gf9b7309b5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3e26c7ec6_2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g53e26c7ec6_2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3e26c7ec6_2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g53e26c7ec6_2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3e26c7ec6_2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g53e26c7ec6_2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f9b7309b59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gf9b7309b5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b54275f67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b54275f67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3e26c7ec6_2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g53e26c7ec6_2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3305175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200150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874764" y="-1217414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5463778" y="1371600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vinija.ai/concepts/token-sampling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Local Search and CSP</a:t>
            </a:r>
            <a:endParaRPr/>
          </a:p>
        </p:txBody>
      </p:sp>
      <p:sp>
        <p:nvSpPr>
          <p:cNvPr id="130" name="Google Shape;130;p25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"/>
              <a:t>CS161</a:t>
            </a:r>
            <a:endParaRPr/>
          </a:p>
          <a:p>
            <a:pPr marL="0" lvl="0" indent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"/>
              <a:t>Guy Van den Broeck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Genetic Algorithms</a:t>
            </a:r>
            <a:endParaRPr/>
          </a:p>
        </p:txBody>
      </p:sp>
      <p:pic>
        <p:nvPicPr>
          <p:cNvPr id="186" name="Google Shape;186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33475" y="1824725"/>
            <a:ext cx="7096901" cy="209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4313" y="1550194"/>
            <a:ext cx="6536531" cy="2043113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35"/>
          <p:cNvSpPr/>
          <p:nvPr/>
        </p:nvSpPr>
        <p:spPr>
          <a:xfrm>
            <a:off x="1387850" y="1028700"/>
            <a:ext cx="7637100" cy="291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4313" y="1550194"/>
            <a:ext cx="6536531" cy="2043113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36"/>
          <p:cNvSpPr/>
          <p:nvPr/>
        </p:nvSpPr>
        <p:spPr>
          <a:xfrm>
            <a:off x="1826675" y="1028700"/>
            <a:ext cx="7224900" cy="291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4313" y="1550194"/>
            <a:ext cx="6536531" cy="2043113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7"/>
          <p:cNvSpPr/>
          <p:nvPr/>
        </p:nvSpPr>
        <p:spPr>
          <a:xfrm>
            <a:off x="2187225" y="1028700"/>
            <a:ext cx="6864600" cy="23421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37"/>
          <p:cNvSpPr/>
          <p:nvPr/>
        </p:nvSpPr>
        <p:spPr>
          <a:xfrm>
            <a:off x="2339625" y="1181100"/>
            <a:ext cx="6536400" cy="23421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37"/>
          <p:cNvSpPr txBox="1"/>
          <p:nvPr/>
        </p:nvSpPr>
        <p:spPr>
          <a:xfrm rot="378911">
            <a:off x="2098482" y="2815295"/>
            <a:ext cx="1745492" cy="384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11 / (24+23+20+11)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4313" y="1550194"/>
            <a:ext cx="6536531" cy="2043113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8"/>
          <p:cNvSpPr/>
          <p:nvPr/>
        </p:nvSpPr>
        <p:spPr>
          <a:xfrm>
            <a:off x="3506000" y="1028700"/>
            <a:ext cx="5545800" cy="291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4313" y="1550194"/>
            <a:ext cx="6536531" cy="2043113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39"/>
          <p:cNvSpPr/>
          <p:nvPr/>
        </p:nvSpPr>
        <p:spPr>
          <a:xfrm>
            <a:off x="5151575" y="1028700"/>
            <a:ext cx="3900000" cy="291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4313" y="1550194"/>
            <a:ext cx="6536531" cy="20431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Genetic Algorithms</a:t>
            </a:r>
            <a:endParaRPr/>
          </a:p>
        </p:txBody>
      </p:sp>
      <p:sp>
        <p:nvSpPr>
          <p:cNvPr id="229" name="Google Shape;229;p4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Their popularity comes in waves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Currently: </a:t>
            </a:r>
            <a:br>
              <a:rPr lang="en"/>
            </a:br>
            <a:r>
              <a:rPr lang="en"/>
              <a:t>Way of doing </a:t>
            </a:r>
            <a:r>
              <a:rPr lang="en" i="1"/>
              <a:t>neural architecture search</a:t>
            </a:r>
            <a:endParaRPr i="1"/>
          </a:p>
          <a:p>
            <a:pPr marL="91440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 sz="2600"/>
              <a:t>(learning a `good` structure for your machine learning model; number of layers, etc.)</a:t>
            </a:r>
            <a:endParaRPr sz="2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Local Search</a:t>
            </a:r>
            <a:endParaRPr/>
          </a:p>
        </p:txBody>
      </p:sp>
      <p:sp>
        <p:nvSpPr>
          <p:cNvPr id="136" name="Google Shape;136;p2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Char char="•"/>
            </a:pPr>
            <a:r>
              <a:rPr lang="en" sz="2900"/>
              <a:t>Sometimes the path to the goal is irrelevant</a:t>
            </a:r>
            <a:endParaRPr sz="2900"/>
          </a:p>
          <a:p>
            <a:pPr marL="342900" lvl="0" indent="-3238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900"/>
              <a:buChar char="•"/>
            </a:pPr>
            <a:r>
              <a:rPr lang="en" sz="2900"/>
              <a:t>Only final configuration matters</a:t>
            </a:r>
            <a:endParaRPr sz="2900"/>
          </a:p>
          <a:p>
            <a:pPr marL="0" lvl="0" indent="457200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" sz="2500"/>
              <a:t>? n-queens, circuit design, road network, </a:t>
            </a:r>
            <a:br>
              <a:rPr lang="en" sz="2500"/>
            </a:br>
            <a:r>
              <a:rPr lang="en" sz="2500"/>
              <a:t>	crypt-arithmatic, rubik, sliding tile, TSP?</a:t>
            </a:r>
            <a:endParaRPr sz="2500"/>
          </a:p>
          <a:p>
            <a:pPr marL="342900" lvl="0" indent="-3238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900"/>
              <a:buChar char="•"/>
            </a:pPr>
            <a:r>
              <a:rPr lang="en" sz="2900"/>
              <a:t>Modify a single current node (constant space)</a:t>
            </a:r>
            <a:endParaRPr sz="2900"/>
          </a:p>
          <a:p>
            <a:pPr marL="342900" lvl="0" indent="-3238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900"/>
              <a:buChar char="•"/>
            </a:pPr>
            <a:r>
              <a:rPr lang="en" sz="2900"/>
              <a:t>Good for optimization problems</a:t>
            </a:r>
            <a:endParaRPr sz="2900"/>
          </a:p>
          <a:p>
            <a:pPr marL="742950" lvl="1" indent="-2667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500"/>
              <a:buChar char="–"/>
            </a:pPr>
            <a:r>
              <a:rPr lang="en" sz="2500"/>
              <a:t>objective function</a:t>
            </a:r>
            <a:endParaRPr sz="2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Continuous Case</a:t>
            </a:r>
            <a:endParaRPr/>
          </a:p>
        </p:txBody>
      </p:sp>
      <p:pic>
        <p:nvPicPr>
          <p:cNvPr id="142" name="Google Shape;142;p27" descr="Hand with chalk on a blackboard Free Phot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82650" y="1739525"/>
            <a:ext cx="978694" cy="652984"/>
          </a:xfrm>
          <a:prstGeom prst="rect">
            <a:avLst/>
          </a:prstGeom>
          <a:solidFill>
            <a:srgbClr val="ECECEC"/>
          </a:solidFill>
          <a:ln w="28575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Hill-Climbing Search</a:t>
            </a:r>
            <a:endParaRPr/>
          </a:p>
        </p:txBody>
      </p:sp>
      <p:pic>
        <p:nvPicPr>
          <p:cNvPr id="148" name="Google Shape;148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64650" y="1110328"/>
            <a:ext cx="3414712" cy="3441671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8"/>
          <p:cNvSpPr txBox="1"/>
          <p:nvPr/>
        </p:nvSpPr>
        <p:spPr>
          <a:xfrm>
            <a:off x="234700" y="4454175"/>
            <a:ext cx="87990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direction is walking up the hill?</a:t>
            </a:r>
            <a:endParaRPr sz="32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Hill-Climbing Search</a:t>
            </a:r>
            <a:endParaRPr/>
          </a:p>
        </p:txBody>
      </p:sp>
      <p:pic>
        <p:nvPicPr>
          <p:cNvPr id="155" name="Google Shape;155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18213" y="1165143"/>
            <a:ext cx="3307557" cy="33075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How to locally modify TSP?</a:t>
            </a:r>
            <a:endParaRPr/>
          </a:p>
        </p:txBody>
      </p:sp>
      <p:pic>
        <p:nvPicPr>
          <p:cNvPr id="161" name="Google Shape;161;p30" descr="Hand with chalk on a blackboard Free Phot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82650" y="1739525"/>
            <a:ext cx="978694" cy="652984"/>
          </a:xfrm>
          <a:prstGeom prst="rect">
            <a:avLst/>
          </a:prstGeom>
          <a:solidFill>
            <a:srgbClr val="ECECEC"/>
          </a:solidFill>
          <a:ln w="28575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Beam Search</a:t>
            </a:r>
            <a:endParaRPr/>
          </a:p>
        </p:txBody>
      </p:sp>
      <p:pic>
        <p:nvPicPr>
          <p:cNvPr id="167" name="Google Shape;167;p31" descr="Hand with chalk on a blackboard Free Phot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82650" y="1739525"/>
            <a:ext cx="978694" cy="652984"/>
          </a:xfrm>
          <a:prstGeom prst="rect">
            <a:avLst/>
          </a:prstGeom>
          <a:solidFill>
            <a:srgbClr val="ECECEC"/>
          </a:solidFill>
          <a:ln w="28575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152400"/>
            <a:ext cx="7445220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32"/>
          <p:cNvSpPr txBox="1"/>
          <p:nvPr/>
        </p:nvSpPr>
        <p:spPr>
          <a:xfrm>
            <a:off x="4771800" y="4819500"/>
            <a:ext cx="43722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hlinkClick r:id="rId4"/>
              </a:rPr>
              <a:t>https://vinija.ai/concepts/token-sampling/</a:t>
            </a:r>
            <a:endParaRPr sz="9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Simulated Annealing</a:t>
            </a:r>
            <a:endParaRPr/>
          </a:p>
        </p:txBody>
      </p:sp>
      <p:sp>
        <p:nvSpPr>
          <p:cNvPr id="179" name="Google Shape;179;p3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/>
              <a:t>Randomly select candidate successor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/>
              <a:t>Go there if better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/>
              <a:t>Else go there with probability</a:t>
            </a:r>
            <a:endParaRPr/>
          </a:p>
          <a:p>
            <a:pPr marL="45720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"/>
              <a:t>function of “energy” and “temperature”</a:t>
            </a:r>
            <a:endParaRPr/>
          </a:p>
        </p:txBody>
      </p:sp>
      <p:pic>
        <p:nvPicPr>
          <p:cNvPr id="180" name="Google Shape;180;p33" descr="Hand with chalk on a blackboard Free Phot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67600" y="4229100"/>
            <a:ext cx="978694" cy="652985"/>
          </a:xfrm>
          <a:prstGeom prst="rect">
            <a:avLst/>
          </a:prstGeom>
          <a:solidFill>
            <a:srgbClr val="ECECEC"/>
          </a:solidFill>
          <a:ln w="28575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157</Words>
  <Application>Microsoft Macintosh PowerPoint</Application>
  <PresentationFormat>On-screen Show (16:9)</PresentationFormat>
  <Paragraphs>28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Simple Light</vt:lpstr>
      <vt:lpstr>Office Theme</vt:lpstr>
      <vt:lpstr>Local Search and CSP</vt:lpstr>
      <vt:lpstr>Local Search</vt:lpstr>
      <vt:lpstr>Continuous Case</vt:lpstr>
      <vt:lpstr>Hill-Climbing Search</vt:lpstr>
      <vt:lpstr>Hill-Climbing Search</vt:lpstr>
      <vt:lpstr>How to locally modify TSP?</vt:lpstr>
      <vt:lpstr>Beam Search</vt:lpstr>
      <vt:lpstr>PowerPoint Presentation</vt:lpstr>
      <vt:lpstr>Simulated Annealing</vt:lpstr>
      <vt:lpstr>Genetic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Genetic Algorithms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Local Search and CSP</dc:title>
  <cp:lastModifiedBy>Tejas Kamtam</cp:lastModifiedBy>
  <cp:revision>1</cp:revision>
  <dcterms:modified xsi:type="dcterms:W3CDTF">2024-01-31T23:38:37Z</dcterms:modified>
</cp:coreProperties>
</file>