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c2b1d1e1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6c2b1d1e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c2b1d1e1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a6c2b1d1e1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c2b1d1e1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a6c2b1d1e1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c2b1d1e1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a6c2b1d1e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c2b1d1e1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a6c2b1d1e1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bishop is doomed; black can forestall by checking the white king with pawns</a:t>
            </a:r>
            <a:endParaRPr/>
          </a:p>
        </p:txBody>
      </p:sp>
      <p:sp>
        <p:nvSpPr>
          <p:cNvPr id="209" name="Google Shape;209;ga6c2b1d1e1_2_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6c2b1d1e1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a6c2b1d1e1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c2b1d1e1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6c2b1d1e1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c2b1d1e1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a6c2b1d1e1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6c2b1d1e1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a6c2b1d1e1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6c2b1d1e1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a6c2b1d1e1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c2b1d1e1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a6c2b1d1e1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c2b1d1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a6c2b1d1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c2b1d1e1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a6c2b1d1e1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c2b1d1e1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a6c2b1d1e1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c2b1d1e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a6c2b1d1e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c2b1d1e1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a6c2b1d1e1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c2b1d1e1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a6c2b1d1e1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02b4e7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b02b4e7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Adversarial Search: Games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Can we save time?</a:t>
            </a:r>
            <a:endParaRPr i="1"/>
          </a:p>
        </p:txBody>
      </p:sp>
      <p:pic>
        <p:nvPicPr>
          <p:cNvPr id="194" name="Google Shape;194;p3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766275"/>
            <a:ext cx="2286000" cy="1525219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Alpha-Beta Pruning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228724"/>
            <a:ext cx="3275409" cy="344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What if game tree still too large?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Horizon Effect: Black to Move</a:t>
            </a:r>
            <a:endParaRPr/>
          </a:p>
        </p:txBody>
      </p:sp>
      <p:pic>
        <p:nvPicPr>
          <p:cNvPr id="212" name="Google Shape;212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1198225"/>
            <a:ext cx="2857500" cy="2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Evaluation: Tricky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" y="1128713"/>
            <a:ext cx="6557963" cy="288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8"/>
          <p:cNvGrpSpPr/>
          <p:nvPr/>
        </p:nvGrpSpPr>
        <p:grpSpPr>
          <a:xfrm>
            <a:off x="901156" y="4155460"/>
            <a:ext cx="6965607" cy="725501"/>
            <a:chOff x="1034600" y="5534909"/>
            <a:chExt cx="8490501" cy="967464"/>
          </a:xfrm>
        </p:grpSpPr>
        <p:pic>
          <p:nvPicPr>
            <p:cNvPr id="220" name="Google Shape;220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05052" y="5557202"/>
              <a:ext cx="8020049" cy="945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8"/>
            <p:cNvSpPr/>
            <p:nvPr/>
          </p:nvSpPr>
          <p:spPr>
            <a:xfrm>
              <a:off x="1034600" y="5534909"/>
              <a:ext cx="6781800" cy="25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State of the Art:</a:t>
            </a:r>
            <a:br>
              <a:rPr lang="en" sz="3959"/>
            </a:br>
            <a:r>
              <a:rPr lang="en" sz="3959"/>
              <a:t>Monte-Carlo Tree Search</a:t>
            </a:r>
            <a:endParaRPr sz="3959"/>
          </a:p>
        </p:txBody>
      </p:sp>
      <p:pic>
        <p:nvPicPr>
          <p:cNvPr id="227" name="Google Shape;227;p39" descr="Fig.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453" y="1453950"/>
            <a:ext cx="6633091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How to select where to go in the tree?</a:t>
            </a:r>
            <a:endParaRPr sz="3959"/>
          </a:p>
        </p:txBody>
      </p:sp>
      <p:pic>
        <p:nvPicPr>
          <p:cNvPr id="233" name="Google Shape;233;p4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951900"/>
            <a:ext cx="2286000" cy="1525219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Chance: Expecti-Minimax</a:t>
            </a:r>
            <a:endParaRPr/>
          </a:p>
        </p:txBody>
      </p:sp>
      <p:pic>
        <p:nvPicPr>
          <p:cNvPr id="239" name="Google Shape;239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4351" y="1187500"/>
            <a:ext cx="5055300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Changing Rewards</a:t>
            </a:r>
            <a:endParaRPr/>
          </a:p>
        </p:txBody>
      </p:sp>
      <p:pic>
        <p:nvPicPr>
          <p:cNvPr id="245" name="Google Shape;245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1950" y="1476100"/>
            <a:ext cx="7340100" cy="27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Adversarial Search Problems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2400"/>
              <a:t>Long history in CS</a:t>
            </a:r>
            <a:endParaRPr sz="2400"/>
          </a:p>
          <a:p>
            <a:pPr marL="74295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Babbage, Zermelo, Von Neumann, Shannon, Turing, McCarthy, etc., all studied games</a:t>
            </a:r>
            <a:endParaRPr sz="24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2400"/>
              <a:t>Especially Chess</a:t>
            </a:r>
            <a:endParaRPr sz="2400"/>
          </a:p>
          <a:p>
            <a:pPr marL="742950" lvl="1" indent="-234950" algn="l" rtl="0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" sz="2000"/>
              <a:t>Complicated enough to be challenging</a:t>
            </a:r>
            <a:endParaRPr sz="2000"/>
          </a:p>
          <a:p>
            <a:pPr marL="742950" lvl="1" indent="-234950" algn="l" rtl="0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" sz="2000"/>
              <a:t>Abstract enough to be well-defined (rules)</a:t>
            </a:r>
            <a:endParaRPr sz="20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2400"/>
              <a:t>Different types of games</a:t>
            </a:r>
            <a:endParaRPr sz="2400"/>
          </a:p>
          <a:p>
            <a:pPr marL="742950" lvl="1" indent="-234950" algn="l" rtl="0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" sz="2000"/>
              <a:t>Perfect/imperfect information</a:t>
            </a:r>
            <a:endParaRPr sz="2000"/>
          </a:p>
          <a:p>
            <a:pPr marL="742950" lvl="1" indent="-234950" algn="l" rtl="0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" sz="2000"/>
              <a:t>Deterministic/chance</a:t>
            </a:r>
            <a:endParaRPr sz="2000"/>
          </a:p>
          <a:p>
            <a:pPr marL="742950" lvl="1" indent="-234950" algn="l" rtl="0">
              <a:spcBef>
                <a:spcPts val="360"/>
              </a:spcBef>
              <a:spcAft>
                <a:spcPts val="0"/>
              </a:spcAft>
              <a:buSzPts val="1000"/>
              <a:buChar char="–"/>
            </a:pPr>
            <a:r>
              <a:rPr lang="en" sz="2000"/>
              <a:t>(non-)zero-sum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Adversarial Search Problems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" sz="2620"/>
              <a:t>Like a search problem but</a:t>
            </a:r>
            <a:endParaRPr sz="31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Opponent actions (uncertainty)</a:t>
            </a:r>
            <a:endParaRPr sz="27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Often large branching factor (35 in chess)</a:t>
            </a:r>
            <a:endParaRPr sz="27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Often large depth (around 100 moves in chess)</a:t>
            </a:r>
            <a:endParaRPr sz="27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Time limits (sometimes)</a:t>
            </a:r>
            <a:endParaRPr sz="27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Utility function (win/loss/draw)</a:t>
            </a:r>
            <a:endParaRPr sz="2700"/>
          </a:p>
          <a:p>
            <a:pPr marL="342900" lvl="0" indent="-37338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0"/>
              <a:buChar char="•"/>
            </a:pPr>
            <a:r>
              <a:rPr lang="en" sz="2280"/>
              <a:t>Solution is now a strategy (depends on opponent move)</a:t>
            </a:r>
            <a:endParaRPr sz="2280"/>
          </a:p>
          <a:p>
            <a:pPr marL="74295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" sz="2280"/>
              <a:t>Or just decide next move and then see what happens</a:t>
            </a:r>
            <a:endParaRPr sz="22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95" y="205978"/>
            <a:ext cx="6547578" cy="434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5410200" y="1733550"/>
            <a:ext cx="228600" cy="685800"/>
          </a:xfrm>
          <a:prstGeom prst="rightBrace">
            <a:avLst>
              <a:gd name="adj1" fmla="val 28623"/>
              <a:gd name="adj2" fmla="val 4130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5715000" y="1905000"/>
            <a:ext cx="116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Half-Move</a:t>
            </a:r>
            <a:b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5410858" y="2456622"/>
            <a:ext cx="228600" cy="685800"/>
          </a:xfrm>
          <a:prstGeom prst="rightBrace">
            <a:avLst>
              <a:gd name="adj1" fmla="val 28623"/>
              <a:gd name="adj2" fmla="val 4130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715658" y="2628072"/>
            <a:ext cx="116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Half-Move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213154" y="1733550"/>
            <a:ext cx="228600" cy="1408800"/>
          </a:xfrm>
          <a:prstGeom prst="rightBrace">
            <a:avLst>
              <a:gd name="adj1" fmla="val 28623"/>
              <a:gd name="adj2" fmla="val 4130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7517954" y="2190750"/>
            <a:ext cx="72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639458" y="4019550"/>
            <a:ext cx="196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255,000 leaf nodes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50935" y="4362450"/>
            <a:ext cx="163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zero-sum game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Minimax Search</a:t>
            </a:r>
            <a:endParaRPr/>
          </a:p>
        </p:txBody>
      </p:sp>
      <p:pic>
        <p:nvPicPr>
          <p:cNvPr id="161" name="Google Shape;161;p29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766275"/>
            <a:ext cx="2286000" cy="1525219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495" y="282178"/>
            <a:ext cx="6547578" cy="434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/>
          <p:nvPr/>
        </p:nvSpPr>
        <p:spPr>
          <a:xfrm>
            <a:off x="2620336" y="4380156"/>
            <a:ext cx="2438400" cy="26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       -2      1000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1752600" y="4363278"/>
            <a:ext cx="2438400" cy="263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495" y="282178"/>
            <a:ext cx="6547578" cy="434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 descr="banana, fruit, vegetabl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0502" y="4158201"/>
            <a:ext cx="502920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 descr="apple, fruit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2642" y="4238211"/>
            <a:ext cx="342901" cy="3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 descr="fruit, healthy, strawberry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4943" y="4295350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Three Players </a:t>
            </a:r>
            <a:br>
              <a:rPr lang="en" sz="3959"/>
            </a:br>
            <a:r>
              <a:rPr lang="en" sz="3959"/>
              <a:t>(and a non-zero-sum game)</a:t>
            </a:r>
            <a:endParaRPr sz="3959"/>
          </a:p>
        </p:txBody>
      </p:sp>
      <p:pic>
        <p:nvPicPr>
          <p:cNvPr id="182" name="Google Shape;182;p32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766275"/>
            <a:ext cx="2286000" cy="1525219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Three Players </a:t>
            </a:r>
            <a:br>
              <a:rPr lang="en" sz="3959"/>
            </a:br>
            <a:r>
              <a:rPr lang="en" sz="3959"/>
              <a:t>(and a non-zero-sum game)</a:t>
            </a:r>
            <a:endParaRPr sz="3959"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10899"/>
            <a:ext cx="6971974" cy="25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On-screen Show (16:9)</PresentationFormat>
  <Paragraphs>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Simple Light</vt:lpstr>
      <vt:lpstr>Office Theme</vt:lpstr>
      <vt:lpstr>Adversarial Search: Games</vt:lpstr>
      <vt:lpstr>Adversarial Search Problems</vt:lpstr>
      <vt:lpstr>Adversarial Search Problems</vt:lpstr>
      <vt:lpstr>PowerPoint Presentation</vt:lpstr>
      <vt:lpstr>Minimax Search</vt:lpstr>
      <vt:lpstr>PowerPoint Presentation</vt:lpstr>
      <vt:lpstr>PowerPoint Presentation</vt:lpstr>
      <vt:lpstr>Three Players  (and a non-zero-sum game)</vt:lpstr>
      <vt:lpstr>Three Players  (and a non-zero-sum game)</vt:lpstr>
      <vt:lpstr>Can we save time?</vt:lpstr>
      <vt:lpstr>Alpha-Beta Pruning</vt:lpstr>
      <vt:lpstr>What if game tree still too large?</vt:lpstr>
      <vt:lpstr>Horizon Effect: Black to Move</vt:lpstr>
      <vt:lpstr>Evaluation: Tricky</vt:lpstr>
      <vt:lpstr>State of the Art: Monte-Carlo Tree Search</vt:lpstr>
      <vt:lpstr>How to select where to go in the tree?</vt:lpstr>
      <vt:lpstr>Chance: Expecti-Minimax</vt:lpstr>
      <vt:lpstr>Changing Rewards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Search: Games</dc:title>
  <cp:lastModifiedBy>Tejas Kamtam</cp:lastModifiedBy>
  <cp:revision>1</cp:revision>
  <dcterms:modified xsi:type="dcterms:W3CDTF">2024-02-07T22:04:19Z</dcterms:modified>
</cp:coreProperties>
</file>