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0" r:id="rId1"/>
    <p:sldMasterId id="2147483721" r:id="rId2"/>
    <p:sldMasterId id="2147483722" r:id="rId3"/>
    <p:sldMasterId id="2147483723" r:id="rId4"/>
    <p:sldMasterId id="2147483724" r:id="rId5"/>
    <p:sldMasterId id="2147483725" r:id="rId6"/>
    <p:sldMasterId id="2147483726" r:id="rId7"/>
  </p:sldMasterIdLst>
  <p:notesMasterIdLst>
    <p:notesMasterId r:id="rId52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7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58E780-40FE-4256-9180-DC1A751F0CF2}">
  <a:tblStyle styleId="{C958E780-40FE-4256-9180-DC1A751F0CF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630F58B-86C0-4C5F-839C-45439F336EB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880909A-B8F0-4A7B-9B7E-A5B168392567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4BF180-94A3-463B-AFAA-5475FE9FF0E3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EF"/>
          </a:solidFill>
        </a:fill>
      </a:tcStyle>
    </a:wholeTbl>
    <a:band1H>
      <a:tcTxStyle/>
      <a:tcStyle>
        <a:tcBdr/>
        <a:fill>
          <a:solidFill>
            <a:srgbClr val="CBD6D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6D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a22e3dfae5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ga22e3dfae5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b8790654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g2b8790654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7c9532587b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g17c9532587b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a22e3dfae5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ga22e3dfae5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a22e3dfae5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ga22e3dfae5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7c9532587b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g17c9532587b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7c9532587b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g17c9532587b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7c9532587b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g17c9532587b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a22e3dfae5_2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ga22e3dfae5_2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7c9532587b_0_1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g17c9532587b_0_1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7c9532587b_0_1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g17c9532587b_0_1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7c9532587b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g17c9532587b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17c9532587b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g17c9532587b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7c9532587b_0_1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g17c9532587b_0_1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2b8790654f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g2b8790654f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2b8790654fa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g2b8790654fa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2b8790654fa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g2b8790654fa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2b8790654fa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g2b8790654fa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2b8790654fa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g2b8790654fa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2b8790654fa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g2b8790654fa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a22e3dfae5_2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ga22e3dfae5_2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17c9532587b_0_1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g17c9532587b_0_1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7c9532587b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g17c9532587b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7c9532587b_0_1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g17c9532587b_0_1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7c9532587b_0_1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g17c9532587b_0_1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17c9532587b_0_20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g17c9532587b_0_2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17c9532587b_0_1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g17c9532587b_0_1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17c9532587b_0_1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g17c9532587b_0_1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2b8790654fa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g2b8790654fa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2b8790654fa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g2b8790654fa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2b8790654fa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g2b8790654fa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2b8790654fa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g2b8790654fa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a22e3dfae5_2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ga22e3dfae5_2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a22e3dfae5_7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ga22e3dfae5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18545a08ff4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g18545a08ff4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8545a08ff4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g18545a08ff4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18545a08ff4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g18545a08ff4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8545a08ff4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5" name="Google Shape;1315;g18545a08ff4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distribution divided by two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that the computation can be done similarly</a:t>
            </a:r>
            <a:endParaRPr/>
          </a:p>
        </p:txBody>
      </p:sp>
      <p:sp>
        <p:nvSpPr>
          <p:cNvPr id="1316" name="Google Shape;1316;g18545a08ff4_0_2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43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18545a08ff4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g18545a08ff4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7c9532587b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g17c9532587b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7c9532587b_0_2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12" name="Google Shape;512;g17c9532587b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a22e3dfae5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ga22e3dfae5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22e3dfae5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ga22e3dfae5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22e3dfae5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ga22e3dfae5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3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3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14" name="Google Shape;214;p39"/>
          <p:cNvSpPr txBox="1">
            <a:spLocks noGrp="1"/>
          </p:cNvSpPr>
          <p:nvPr>
            <p:ph type="subTitle" idx="1"/>
          </p:nvPr>
        </p:nvSpPr>
        <p:spPr>
          <a:xfrm>
            <a:off x="1143000" y="270153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Google Shape;215;p39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6" name="Google Shape;216;p3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>
            <a:spLocks noGrp="1"/>
          </p:cNvSpPr>
          <p:nvPr>
            <p:ph type="title"/>
          </p:nvPr>
        </p:nvSpPr>
        <p:spPr>
          <a:xfrm>
            <a:off x="623888" y="128231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20" name="Google Shape;220;p40"/>
          <p:cNvSpPr txBox="1">
            <a:spLocks noGrp="1"/>
          </p:cNvSpPr>
          <p:nvPr>
            <p:ph type="body" idx="1"/>
          </p:nvPr>
        </p:nvSpPr>
        <p:spPr>
          <a:xfrm>
            <a:off x="623888" y="3442099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Google Shape;221;p40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2" name="Google Shape;222;p40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3" name="Google Shape;223;p40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26" name="Google Shape;226;p4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Google Shape;227;p4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Google Shape;228;p4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9" name="Google Shape;229;p4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0" name="Google Shape;230;p41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4" name="Google Shape;234;p42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5" name="Google Shape;235;p42"/>
          <p:cNvSpPr txBox="1">
            <a:spLocks noGrp="1"/>
          </p:cNvSpPr>
          <p:nvPr>
            <p:ph type="body" idx="3"/>
          </p:nvPr>
        </p:nvSpPr>
        <p:spPr>
          <a:xfrm>
            <a:off x="4629157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Google Shape;236;p42"/>
          <p:cNvSpPr txBox="1">
            <a:spLocks noGrp="1"/>
          </p:cNvSpPr>
          <p:nvPr>
            <p:ph type="body" idx="4"/>
          </p:nvPr>
        </p:nvSpPr>
        <p:spPr>
          <a:xfrm>
            <a:off x="4629157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Google Shape;237;p4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42" name="Google Shape;242;p4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3" name="Google Shape;243;p4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Google Shape;244;p4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7" name="Google Shape;247;p4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8" name="Google Shape;248;p4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51" name="Google Shape;251;p45"/>
          <p:cNvSpPr txBox="1">
            <a:spLocks noGrp="1"/>
          </p:cNvSpPr>
          <p:nvPr>
            <p:ph type="body" idx="1"/>
          </p:nvPr>
        </p:nvSpPr>
        <p:spPr>
          <a:xfrm>
            <a:off x="3887391" y="74057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2" name="Google Shape;252;p45"/>
          <p:cNvSpPr txBox="1">
            <a:spLocks noGrp="1"/>
          </p:cNvSpPr>
          <p:nvPr>
            <p:ph type="body" idx="2"/>
          </p:nvPr>
        </p:nvSpPr>
        <p:spPr>
          <a:xfrm>
            <a:off x="629841" y="1543052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3" name="Google Shape;253;p45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4" name="Google Shape;254;p45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5" name="Google Shape;255;p45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58" name="Google Shape;258;p46"/>
          <p:cNvSpPr>
            <a:spLocks noGrp="1"/>
          </p:cNvSpPr>
          <p:nvPr>
            <p:ph type="pic" idx="2"/>
          </p:nvPr>
        </p:nvSpPr>
        <p:spPr>
          <a:xfrm>
            <a:off x="3887391" y="74057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9" name="Google Shape;259;p46"/>
          <p:cNvSpPr txBox="1">
            <a:spLocks noGrp="1"/>
          </p:cNvSpPr>
          <p:nvPr>
            <p:ph type="body" idx="1"/>
          </p:nvPr>
        </p:nvSpPr>
        <p:spPr>
          <a:xfrm>
            <a:off x="629841" y="1543052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0" name="Google Shape;260;p46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1" name="Google Shape;261;p46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2" name="Google Shape;262;p46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 rot="5400000">
            <a:off x="2940309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Google Shape;266;p4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7" name="Google Shape;267;p47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8" name="Google Shape;268;p47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8"/>
          <p:cNvSpPr txBox="1">
            <a:spLocks noGrp="1"/>
          </p:cNvSpPr>
          <p:nvPr>
            <p:ph type="title"/>
          </p:nvPr>
        </p:nvSpPr>
        <p:spPr>
          <a:xfrm rot="5400000">
            <a:off x="5350051" y="146755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71" name="Google Shape;271;p48"/>
          <p:cNvSpPr txBox="1">
            <a:spLocks noGrp="1"/>
          </p:cNvSpPr>
          <p:nvPr>
            <p:ph type="body" idx="1"/>
          </p:nvPr>
        </p:nvSpPr>
        <p:spPr>
          <a:xfrm rot="5400000">
            <a:off x="1349494" y="-447047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2" name="Google Shape;272;p4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3" name="Google Shape;273;p4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4" name="Google Shape;274;p48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5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4" name="Google Shape;284;p5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5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5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 txBox="1">
            <a:spLocks noGrp="1"/>
          </p:cNvSpPr>
          <p:nvPr>
            <p:ph type="ctrTitle"/>
          </p:nvPr>
        </p:nvSpPr>
        <p:spPr>
          <a:xfrm>
            <a:off x="685800" y="1597836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5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5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5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2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5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5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5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5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2" name="Google Shape;302;p53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3" name="Google Shape;303;p5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5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5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54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9" name="Google Shape;309;p5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10" name="Google Shape;310;p54"/>
          <p:cNvSpPr txBox="1">
            <a:spLocks noGrp="1"/>
          </p:cNvSpPr>
          <p:nvPr>
            <p:ph type="body" idx="3"/>
          </p:nvPr>
        </p:nvSpPr>
        <p:spPr>
          <a:xfrm>
            <a:off x="4645033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1" name="Google Shape;311;p54"/>
          <p:cNvSpPr txBox="1">
            <a:spLocks noGrp="1"/>
          </p:cNvSpPr>
          <p:nvPr>
            <p:ph type="body" idx="4"/>
          </p:nvPr>
        </p:nvSpPr>
        <p:spPr>
          <a:xfrm>
            <a:off x="4645033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12" name="Google Shape;312;p5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5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5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5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5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5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 txBox="1">
            <a:spLocks noGrp="1"/>
          </p:cNvSpPr>
          <p:nvPr>
            <p:ph type="title"/>
          </p:nvPr>
        </p:nvSpPr>
        <p:spPr>
          <a:xfrm>
            <a:off x="457219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57"/>
          <p:cNvSpPr txBox="1">
            <a:spLocks noGrp="1"/>
          </p:cNvSpPr>
          <p:nvPr>
            <p:ph type="body" idx="1"/>
          </p:nvPr>
        </p:nvSpPr>
        <p:spPr>
          <a:xfrm>
            <a:off x="3575050" y="204805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27" name="Google Shape;327;p57"/>
          <p:cNvSpPr txBox="1">
            <a:spLocks noGrp="1"/>
          </p:cNvSpPr>
          <p:nvPr>
            <p:ph type="body" idx="2"/>
          </p:nvPr>
        </p:nvSpPr>
        <p:spPr>
          <a:xfrm>
            <a:off x="457219" y="1076328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28" name="Google Shape;328;p5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5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5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5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4" name="Google Shape;334;p58"/>
          <p:cNvSpPr txBox="1">
            <a:spLocks noGrp="1"/>
          </p:cNvSpPr>
          <p:nvPr>
            <p:ph type="body" idx="1"/>
          </p:nvPr>
        </p:nvSpPr>
        <p:spPr>
          <a:xfrm>
            <a:off x="1792288" y="4025519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35" name="Google Shape;335;p5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5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5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59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1" name="Google Shape;341;p5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5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5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0"/>
          <p:cNvSpPr txBox="1">
            <a:spLocks noGrp="1"/>
          </p:cNvSpPr>
          <p:nvPr>
            <p:ph type="title"/>
          </p:nvPr>
        </p:nvSpPr>
        <p:spPr>
          <a:xfrm rot="5400000">
            <a:off x="5463750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60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7" name="Google Shape;347;p6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6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6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6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6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6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6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5" name="Google Shape;365;p6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6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6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6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6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6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6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6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0" name="Google Shape;380;p6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6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6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6" name="Google Shape;386;p6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7" name="Google Shape;387;p6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6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6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6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3" name="Google Shape;393;p6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94" name="Google Shape;394;p6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5" name="Google Shape;395;p6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96" name="Google Shape;396;p6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6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6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6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02" name="Google Shape;402;p6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03" name="Google Shape;403;p6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6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6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7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9" name="Google Shape;409;p7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10" name="Google Shape;410;p7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7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7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7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6" name="Google Shape;416;p7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7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7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2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72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2" name="Google Shape;422;p7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7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7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7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4" name="Google Shape;434;p7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7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7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7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0" name="Google Shape;440;p7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7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7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7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6" name="Google Shape;446;p76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7" name="Google Shape;447;p7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7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7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7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3" name="Google Shape;453;p7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4" name="Google Shape;454;p77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5" name="Google Shape;455;p77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6" name="Google Shape;456;p7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7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7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7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7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7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7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7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9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7" name="Google Shape;277;p4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8" name="Google Shape;278;p4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9" name="Google Shape;279;p4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" name="Google Shape;280;p4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2" name="Google Shape;352;p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3" name="Google Shape;353;p6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4" name="Google Shape;354;p6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5" name="Google Shape;355;p6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7" name="Google Shape;427;p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8" name="Google Shape;428;p7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9" name="Google Shape;429;p7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0" name="Google Shape;430;p7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80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Propositional Logic</a:t>
            </a:r>
            <a:endParaRPr/>
          </a:p>
        </p:txBody>
      </p:sp>
      <p:sp>
        <p:nvSpPr>
          <p:cNvPr id="473" name="Google Shape;473;p8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/>
              <a:t>CS161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/>
              <a:t>Prof. Guy Van den Broeck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/>
              <a:t>Syntax: What am I allowed to write?</a:t>
            </a:r>
            <a:endParaRPr sz="3959"/>
          </a:p>
        </p:txBody>
      </p:sp>
      <p:sp>
        <p:nvSpPr>
          <p:cNvPr id="557" name="Google Shape;557;p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x+5=y or x5y+=?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Variables/propositions: X, Y, Z, Rain, Sun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Grammar of sentences … (see next)</a:t>
            </a:r>
            <a:endParaRPr/>
          </a:p>
          <a:p>
            <a:pPr marL="114300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114300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114300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114300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114300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2" name="Google Shape;562;p90"/>
          <p:cNvGraphicFramePr/>
          <p:nvPr/>
        </p:nvGraphicFramePr>
        <p:xfrm>
          <a:off x="990600" y="2002472"/>
          <a:ext cx="5791200" cy="1691760"/>
        </p:xfrm>
        <a:graphic>
          <a:graphicData uri="http://schemas.openxmlformats.org/drawingml/2006/table">
            <a:tbl>
              <a:tblPr>
                <a:noFill/>
                <a:tableStyleId>{C958E780-40FE-4256-9180-DC1A751F0CF2}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¬p</a:t>
                      </a:r>
                      <a:endParaRPr sz="14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“not p”</a:t>
                      </a:r>
                      <a:endParaRPr sz="14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negation of pp</a:t>
                      </a:r>
                      <a:endParaRPr sz="1400" u="none" strike="noStrike" cap="none"/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p∧q</a:t>
                      </a:r>
                      <a:endParaRPr sz="14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“p and q”</a:t>
                      </a:r>
                      <a:endParaRPr sz="14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conjunction of p and q</a:t>
                      </a:r>
                      <a:endParaRPr sz="1400" u="none" strike="noStrike" cap="none"/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p∨q</a:t>
                      </a:r>
                      <a:endParaRPr sz="14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“p or q”</a:t>
                      </a:r>
                      <a:endParaRPr sz="14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disjunction of p and q</a:t>
                      </a:r>
                      <a:endParaRPr sz="1400" u="none" strike="noStrike" cap="none"/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p→q</a:t>
                      </a:r>
                      <a:endParaRPr sz="14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“p implies q”</a:t>
                      </a:r>
                      <a:endParaRPr sz="14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implication of q from p</a:t>
                      </a:r>
                      <a:endParaRPr sz="1400" u="none" strike="noStrike" cap="none"/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p←q</a:t>
                      </a:r>
                      <a:endParaRPr sz="14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“p if q”</a:t>
                      </a:r>
                      <a:endParaRPr sz="14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implication of p from q</a:t>
                      </a:r>
                      <a:endParaRPr sz="1400" u="none" strike="noStrike" cap="none"/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p↔q</a:t>
                      </a:r>
                      <a:endParaRPr sz="14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“p if and only if q”</a:t>
                      </a:r>
                      <a:endParaRPr sz="1400" u="none" strike="noStrike" cap="none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equivalence of p and q</a:t>
                      </a:r>
                      <a:endParaRPr sz="1400" u="none" strike="noStrike" cap="none"/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63" name="Google Shape;563;p9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Syntax of Propositional Logic</a:t>
            </a:r>
            <a:endParaRPr/>
          </a:p>
        </p:txBody>
      </p:sp>
      <p:sp>
        <p:nvSpPr>
          <p:cNvPr id="564" name="Google Shape;564;p90"/>
          <p:cNvSpPr txBox="1">
            <a:spLocks noGrp="1"/>
          </p:cNvSpPr>
          <p:nvPr>
            <p:ph type="body" idx="1"/>
          </p:nvPr>
        </p:nvSpPr>
        <p:spPr>
          <a:xfrm>
            <a:off x="533400" y="834628"/>
            <a:ext cx="8229600" cy="41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 </a:t>
            </a:r>
            <a:r>
              <a:rPr lang="en" sz="23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logical formula </a:t>
            </a: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" sz="23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sentence</a:t>
            </a: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is either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•"/>
            </a:pP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" sz="23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atomic sentence </a:t>
            </a: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(X,Y,Z), called atom, or</a:t>
            </a:r>
            <a:endParaRPr sz="350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 </a:t>
            </a:r>
            <a:r>
              <a:rPr lang="en" sz="23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compound sentence</a:t>
            </a: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of the form</a:t>
            </a:r>
            <a:b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 </a:t>
            </a:r>
            <a:r>
              <a:rPr lang="en" sz="25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and </a:t>
            </a:r>
            <a:r>
              <a:rPr lang="en" sz="25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are sentences.</a:t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operators </a:t>
            </a:r>
            <a:r>
              <a:rPr lang="en" sz="25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¬</a:t>
            </a: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en" sz="25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∧</a:t>
            </a: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en" sz="25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∨</a:t>
            </a: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en" sz="25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en" sz="25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and </a:t>
            </a:r>
            <a:r>
              <a:rPr lang="en" sz="25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↔</a:t>
            </a: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are </a:t>
            </a:r>
            <a:r>
              <a:rPr lang="en" sz="23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logical connectives</a:t>
            </a: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Atoms and their negation are called </a:t>
            </a:r>
            <a:r>
              <a:rPr lang="en" sz="2300" b="1">
                <a:latin typeface="Calibri"/>
                <a:ea typeface="Calibri"/>
                <a:cs typeface="Calibri"/>
                <a:sym typeface="Calibri"/>
              </a:rPr>
              <a:t>literals</a:t>
            </a: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 (¬X,X)</a:t>
            </a:r>
            <a:endParaRPr sz="3500"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Semantics</a:t>
            </a:r>
            <a:endParaRPr/>
          </a:p>
        </p:txBody>
      </p:sp>
      <p:pic>
        <p:nvPicPr>
          <p:cNvPr id="570" name="Google Shape;570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450" y="1553777"/>
            <a:ext cx="7321725" cy="25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Worlds or Truth Assignments</a:t>
            </a:r>
            <a:endParaRPr/>
          </a:p>
        </p:txBody>
      </p:sp>
      <p:grpSp>
        <p:nvGrpSpPr>
          <p:cNvPr id="576" name="Google Shape;576;p92"/>
          <p:cNvGrpSpPr/>
          <p:nvPr/>
        </p:nvGrpSpPr>
        <p:grpSpPr>
          <a:xfrm>
            <a:off x="522800" y="1377314"/>
            <a:ext cx="1676400" cy="652385"/>
            <a:chOff x="495301" y="1834184"/>
            <a:chExt cx="1447800" cy="751232"/>
          </a:xfrm>
        </p:grpSpPr>
        <p:pic>
          <p:nvPicPr>
            <p:cNvPr id="577" name="Google Shape;577;p9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8" name="Google Shape;578;p92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92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0" name="Google Shape;580;p92"/>
          <p:cNvSpPr txBox="1"/>
          <p:nvPr/>
        </p:nvSpPr>
        <p:spPr>
          <a:xfrm>
            <a:off x="175141" y="1488043"/>
            <a:ext cx="34015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1" name="Google Shape;581;p92"/>
          <p:cNvGrpSpPr/>
          <p:nvPr/>
        </p:nvGrpSpPr>
        <p:grpSpPr>
          <a:xfrm>
            <a:off x="522800" y="2096530"/>
            <a:ext cx="1676400" cy="652385"/>
            <a:chOff x="495301" y="1834184"/>
            <a:chExt cx="1447800" cy="751232"/>
          </a:xfrm>
        </p:grpSpPr>
        <p:pic>
          <p:nvPicPr>
            <p:cNvPr id="582" name="Google Shape;582;p9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3" name="Google Shape;583;p92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92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5" name="Google Shape;585;p92"/>
          <p:cNvSpPr txBox="1"/>
          <p:nvPr/>
        </p:nvSpPr>
        <p:spPr>
          <a:xfrm>
            <a:off x="175141" y="2207258"/>
            <a:ext cx="34015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6" name="Google Shape;586;p92"/>
          <p:cNvGrpSpPr/>
          <p:nvPr/>
        </p:nvGrpSpPr>
        <p:grpSpPr>
          <a:xfrm>
            <a:off x="522800" y="2839480"/>
            <a:ext cx="1676400" cy="652385"/>
            <a:chOff x="495301" y="1834184"/>
            <a:chExt cx="1447800" cy="751232"/>
          </a:xfrm>
        </p:grpSpPr>
        <p:pic>
          <p:nvPicPr>
            <p:cNvPr id="587" name="Google Shape;587;p9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8" name="Google Shape;588;p92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92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0" name="Google Shape;590;p92"/>
          <p:cNvSpPr txBox="1"/>
          <p:nvPr/>
        </p:nvSpPr>
        <p:spPr>
          <a:xfrm>
            <a:off x="175141" y="2950208"/>
            <a:ext cx="34015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1" name="Google Shape;591;p92"/>
          <p:cNvGrpSpPr/>
          <p:nvPr/>
        </p:nvGrpSpPr>
        <p:grpSpPr>
          <a:xfrm>
            <a:off x="515299" y="3582430"/>
            <a:ext cx="1676400" cy="652385"/>
            <a:chOff x="495301" y="1834184"/>
            <a:chExt cx="1447800" cy="751232"/>
          </a:xfrm>
        </p:grpSpPr>
        <p:pic>
          <p:nvPicPr>
            <p:cNvPr id="592" name="Google Shape;592;p9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3" name="Google Shape;593;p92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92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5" name="Google Shape;595;p92"/>
          <p:cNvSpPr txBox="1"/>
          <p:nvPr/>
        </p:nvSpPr>
        <p:spPr>
          <a:xfrm>
            <a:off x="167640" y="3693158"/>
            <a:ext cx="34015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92"/>
          <p:cNvSpPr/>
          <p:nvPr/>
        </p:nvSpPr>
        <p:spPr>
          <a:xfrm>
            <a:off x="1477798" y="2425385"/>
            <a:ext cx="569002" cy="2092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92"/>
          <p:cNvSpPr/>
          <p:nvPr/>
        </p:nvSpPr>
        <p:spPr>
          <a:xfrm>
            <a:off x="675200" y="3191842"/>
            <a:ext cx="569002" cy="2092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92"/>
          <p:cNvSpPr/>
          <p:nvPr/>
        </p:nvSpPr>
        <p:spPr>
          <a:xfrm>
            <a:off x="590743" y="3934792"/>
            <a:ext cx="569002" cy="2092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92"/>
          <p:cNvSpPr/>
          <p:nvPr/>
        </p:nvSpPr>
        <p:spPr>
          <a:xfrm>
            <a:off x="1391167" y="3918561"/>
            <a:ext cx="569002" cy="2092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0" name="Google Shape;600;p92"/>
          <p:cNvGrpSpPr/>
          <p:nvPr/>
        </p:nvGrpSpPr>
        <p:grpSpPr>
          <a:xfrm>
            <a:off x="2682240" y="1377315"/>
            <a:ext cx="1676400" cy="652385"/>
            <a:chOff x="495301" y="1834184"/>
            <a:chExt cx="1447800" cy="751232"/>
          </a:xfrm>
        </p:grpSpPr>
        <p:pic>
          <p:nvPicPr>
            <p:cNvPr id="601" name="Google Shape;601;p9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2" name="Google Shape;602;p92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92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4" name="Google Shape;604;p92"/>
          <p:cNvSpPr txBox="1"/>
          <p:nvPr/>
        </p:nvSpPr>
        <p:spPr>
          <a:xfrm>
            <a:off x="2334581" y="1488044"/>
            <a:ext cx="34015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5" name="Google Shape;605;p92"/>
          <p:cNvGrpSpPr/>
          <p:nvPr/>
        </p:nvGrpSpPr>
        <p:grpSpPr>
          <a:xfrm>
            <a:off x="2682240" y="2096531"/>
            <a:ext cx="1676400" cy="652385"/>
            <a:chOff x="495301" y="1834184"/>
            <a:chExt cx="1447800" cy="751232"/>
          </a:xfrm>
        </p:grpSpPr>
        <p:pic>
          <p:nvPicPr>
            <p:cNvPr id="606" name="Google Shape;606;p9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7" name="Google Shape;607;p92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92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9" name="Google Shape;609;p92"/>
          <p:cNvSpPr txBox="1"/>
          <p:nvPr/>
        </p:nvSpPr>
        <p:spPr>
          <a:xfrm>
            <a:off x="2334581" y="2207259"/>
            <a:ext cx="34015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0" name="Google Shape;610;p92"/>
          <p:cNvGrpSpPr/>
          <p:nvPr/>
        </p:nvGrpSpPr>
        <p:grpSpPr>
          <a:xfrm>
            <a:off x="2682240" y="2839481"/>
            <a:ext cx="1676400" cy="652385"/>
            <a:chOff x="495301" y="1834184"/>
            <a:chExt cx="1447800" cy="751232"/>
          </a:xfrm>
        </p:grpSpPr>
        <p:pic>
          <p:nvPicPr>
            <p:cNvPr id="611" name="Google Shape;611;p9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2" name="Google Shape;612;p92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92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4" name="Google Shape;614;p92"/>
          <p:cNvSpPr txBox="1"/>
          <p:nvPr/>
        </p:nvSpPr>
        <p:spPr>
          <a:xfrm>
            <a:off x="2334581" y="2950209"/>
            <a:ext cx="34015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5" name="Google Shape;615;p92"/>
          <p:cNvGrpSpPr/>
          <p:nvPr/>
        </p:nvGrpSpPr>
        <p:grpSpPr>
          <a:xfrm>
            <a:off x="2674739" y="3582431"/>
            <a:ext cx="1676400" cy="652385"/>
            <a:chOff x="495301" y="1834184"/>
            <a:chExt cx="1447800" cy="751232"/>
          </a:xfrm>
        </p:grpSpPr>
        <p:pic>
          <p:nvPicPr>
            <p:cNvPr id="616" name="Google Shape;616;p9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7" name="Google Shape;617;p92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92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9" name="Google Shape;619;p92"/>
          <p:cNvSpPr txBox="1"/>
          <p:nvPr/>
        </p:nvSpPr>
        <p:spPr>
          <a:xfrm>
            <a:off x="2327080" y="3693159"/>
            <a:ext cx="34015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92"/>
          <p:cNvSpPr/>
          <p:nvPr/>
        </p:nvSpPr>
        <p:spPr>
          <a:xfrm>
            <a:off x="3637238" y="2425385"/>
            <a:ext cx="569002" cy="2092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92"/>
          <p:cNvSpPr/>
          <p:nvPr/>
        </p:nvSpPr>
        <p:spPr>
          <a:xfrm>
            <a:off x="2834640" y="3191842"/>
            <a:ext cx="569002" cy="2092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92"/>
          <p:cNvSpPr/>
          <p:nvPr/>
        </p:nvSpPr>
        <p:spPr>
          <a:xfrm>
            <a:off x="2750183" y="3934792"/>
            <a:ext cx="569002" cy="2092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92"/>
          <p:cNvSpPr/>
          <p:nvPr/>
        </p:nvSpPr>
        <p:spPr>
          <a:xfrm>
            <a:off x="3550607" y="3918562"/>
            <a:ext cx="569002" cy="2092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92"/>
          <p:cNvSpPr/>
          <p:nvPr/>
        </p:nvSpPr>
        <p:spPr>
          <a:xfrm>
            <a:off x="2790781" y="1459491"/>
            <a:ext cx="653459" cy="25472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92"/>
          <p:cNvSpPr/>
          <p:nvPr/>
        </p:nvSpPr>
        <p:spPr>
          <a:xfrm>
            <a:off x="2790781" y="2177415"/>
            <a:ext cx="653459" cy="25472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92"/>
          <p:cNvSpPr/>
          <p:nvPr/>
        </p:nvSpPr>
        <p:spPr>
          <a:xfrm>
            <a:off x="2758440" y="2920365"/>
            <a:ext cx="653459" cy="25472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92"/>
          <p:cNvSpPr/>
          <p:nvPr/>
        </p:nvSpPr>
        <p:spPr>
          <a:xfrm>
            <a:off x="2758440" y="3663315"/>
            <a:ext cx="653459" cy="25472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8" name="Google Shape;628;p92"/>
          <p:cNvGrpSpPr/>
          <p:nvPr/>
        </p:nvGrpSpPr>
        <p:grpSpPr>
          <a:xfrm>
            <a:off x="3570601" y="1438812"/>
            <a:ext cx="653459" cy="278396"/>
            <a:chOff x="4495800" y="2179437"/>
            <a:chExt cx="3219450" cy="1828800"/>
          </a:xfrm>
        </p:grpSpPr>
        <p:pic>
          <p:nvPicPr>
            <p:cNvPr id="629" name="Google Shape;629;p9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800" y="2179437"/>
              <a:ext cx="321945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0" name="Google Shape;630;p92"/>
            <p:cNvSpPr/>
            <p:nvPr/>
          </p:nvSpPr>
          <p:spPr>
            <a:xfrm>
              <a:off x="4497062" y="2347598"/>
              <a:ext cx="176463" cy="11743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1" name="Google Shape;631;p92"/>
          <p:cNvGrpSpPr/>
          <p:nvPr/>
        </p:nvGrpSpPr>
        <p:grpSpPr>
          <a:xfrm>
            <a:off x="3586394" y="2157986"/>
            <a:ext cx="653459" cy="278396"/>
            <a:chOff x="4495800" y="2179437"/>
            <a:chExt cx="3219450" cy="1828800"/>
          </a:xfrm>
        </p:grpSpPr>
        <p:pic>
          <p:nvPicPr>
            <p:cNvPr id="632" name="Google Shape;632;p9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800" y="2179437"/>
              <a:ext cx="321945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3" name="Google Shape;633;p92"/>
            <p:cNvSpPr/>
            <p:nvPr/>
          </p:nvSpPr>
          <p:spPr>
            <a:xfrm>
              <a:off x="4497062" y="2347598"/>
              <a:ext cx="176463" cy="11743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4" name="Google Shape;634;p92"/>
          <p:cNvGrpSpPr/>
          <p:nvPr/>
        </p:nvGrpSpPr>
        <p:grpSpPr>
          <a:xfrm>
            <a:off x="3575983" y="2887276"/>
            <a:ext cx="653459" cy="278396"/>
            <a:chOff x="4495800" y="2179437"/>
            <a:chExt cx="3219450" cy="1828800"/>
          </a:xfrm>
        </p:grpSpPr>
        <p:pic>
          <p:nvPicPr>
            <p:cNvPr id="635" name="Google Shape;635;p9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800" y="2179437"/>
              <a:ext cx="321945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6" name="Google Shape;636;p92"/>
            <p:cNvSpPr/>
            <p:nvPr/>
          </p:nvSpPr>
          <p:spPr>
            <a:xfrm>
              <a:off x="4497062" y="2347598"/>
              <a:ext cx="176463" cy="11743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7" name="Google Shape;637;p92"/>
          <p:cNvGrpSpPr/>
          <p:nvPr/>
        </p:nvGrpSpPr>
        <p:grpSpPr>
          <a:xfrm>
            <a:off x="3567344" y="3645079"/>
            <a:ext cx="653459" cy="278396"/>
            <a:chOff x="4495800" y="2179437"/>
            <a:chExt cx="3219450" cy="1828800"/>
          </a:xfrm>
        </p:grpSpPr>
        <p:pic>
          <p:nvPicPr>
            <p:cNvPr id="638" name="Google Shape;638;p9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800" y="2179437"/>
              <a:ext cx="321945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9" name="Google Shape;639;p92"/>
            <p:cNvSpPr/>
            <p:nvPr/>
          </p:nvSpPr>
          <p:spPr>
            <a:xfrm>
              <a:off x="4497062" y="2347598"/>
              <a:ext cx="176463" cy="11743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0" name="Google Shape;640;p92"/>
          <p:cNvGrpSpPr/>
          <p:nvPr/>
        </p:nvGrpSpPr>
        <p:grpSpPr>
          <a:xfrm>
            <a:off x="4968240" y="1384309"/>
            <a:ext cx="1676400" cy="652385"/>
            <a:chOff x="495301" y="1834184"/>
            <a:chExt cx="1447800" cy="751232"/>
          </a:xfrm>
        </p:grpSpPr>
        <p:pic>
          <p:nvPicPr>
            <p:cNvPr id="641" name="Google Shape;641;p9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2" name="Google Shape;642;p92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92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4" name="Google Shape;644;p92"/>
          <p:cNvSpPr txBox="1"/>
          <p:nvPr/>
        </p:nvSpPr>
        <p:spPr>
          <a:xfrm>
            <a:off x="4620581" y="1495037"/>
            <a:ext cx="34015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5" name="Google Shape;645;p92"/>
          <p:cNvGrpSpPr/>
          <p:nvPr/>
        </p:nvGrpSpPr>
        <p:grpSpPr>
          <a:xfrm>
            <a:off x="4968240" y="2103524"/>
            <a:ext cx="1676400" cy="652385"/>
            <a:chOff x="495301" y="1834184"/>
            <a:chExt cx="1447800" cy="751232"/>
          </a:xfrm>
        </p:grpSpPr>
        <p:pic>
          <p:nvPicPr>
            <p:cNvPr id="646" name="Google Shape;646;p9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7" name="Google Shape;647;p92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92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9" name="Google Shape;649;p92"/>
          <p:cNvSpPr txBox="1"/>
          <p:nvPr/>
        </p:nvSpPr>
        <p:spPr>
          <a:xfrm>
            <a:off x="4511040" y="2214253"/>
            <a:ext cx="495649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0" name="Google Shape;650;p92"/>
          <p:cNvGrpSpPr/>
          <p:nvPr/>
        </p:nvGrpSpPr>
        <p:grpSpPr>
          <a:xfrm>
            <a:off x="4968240" y="2846474"/>
            <a:ext cx="1676400" cy="652385"/>
            <a:chOff x="495301" y="1834184"/>
            <a:chExt cx="1447800" cy="751232"/>
          </a:xfrm>
        </p:grpSpPr>
        <p:pic>
          <p:nvPicPr>
            <p:cNvPr id="651" name="Google Shape;651;p9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2" name="Google Shape;652;p92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92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4" name="Google Shape;654;p92"/>
          <p:cNvSpPr txBox="1"/>
          <p:nvPr/>
        </p:nvSpPr>
        <p:spPr>
          <a:xfrm>
            <a:off x="4511040" y="2957203"/>
            <a:ext cx="495649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5" name="Google Shape;655;p92"/>
          <p:cNvGrpSpPr/>
          <p:nvPr/>
        </p:nvGrpSpPr>
        <p:grpSpPr>
          <a:xfrm>
            <a:off x="4960739" y="3589424"/>
            <a:ext cx="1676400" cy="652385"/>
            <a:chOff x="495301" y="1834184"/>
            <a:chExt cx="1447800" cy="751232"/>
          </a:xfrm>
        </p:grpSpPr>
        <p:pic>
          <p:nvPicPr>
            <p:cNvPr id="656" name="Google Shape;656;p9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7" name="Google Shape;657;p92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92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9" name="Google Shape;659;p92"/>
          <p:cNvSpPr txBox="1"/>
          <p:nvPr/>
        </p:nvSpPr>
        <p:spPr>
          <a:xfrm>
            <a:off x="4511040" y="3700153"/>
            <a:ext cx="495649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92"/>
          <p:cNvSpPr/>
          <p:nvPr/>
        </p:nvSpPr>
        <p:spPr>
          <a:xfrm>
            <a:off x="5923238" y="2432379"/>
            <a:ext cx="569002" cy="2092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92"/>
          <p:cNvSpPr/>
          <p:nvPr/>
        </p:nvSpPr>
        <p:spPr>
          <a:xfrm>
            <a:off x="5120640" y="3198836"/>
            <a:ext cx="569002" cy="2092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92"/>
          <p:cNvSpPr/>
          <p:nvPr/>
        </p:nvSpPr>
        <p:spPr>
          <a:xfrm>
            <a:off x="5036183" y="3941786"/>
            <a:ext cx="569002" cy="2092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92"/>
          <p:cNvSpPr/>
          <p:nvPr/>
        </p:nvSpPr>
        <p:spPr>
          <a:xfrm>
            <a:off x="5836607" y="3925555"/>
            <a:ext cx="569002" cy="2092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92"/>
          <p:cNvGrpSpPr/>
          <p:nvPr/>
        </p:nvGrpSpPr>
        <p:grpSpPr>
          <a:xfrm>
            <a:off x="5856601" y="1445806"/>
            <a:ext cx="653459" cy="278396"/>
            <a:chOff x="4495800" y="2179437"/>
            <a:chExt cx="3219450" cy="1828800"/>
          </a:xfrm>
        </p:grpSpPr>
        <p:pic>
          <p:nvPicPr>
            <p:cNvPr id="665" name="Google Shape;665;p9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800" y="2179437"/>
              <a:ext cx="321945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6" name="Google Shape;666;p92"/>
            <p:cNvSpPr/>
            <p:nvPr/>
          </p:nvSpPr>
          <p:spPr>
            <a:xfrm>
              <a:off x="4497062" y="2347598"/>
              <a:ext cx="176463" cy="11743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7" name="Google Shape;667;p92"/>
          <p:cNvGrpSpPr/>
          <p:nvPr/>
        </p:nvGrpSpPr>
        <p:grpSpPr>
          <a:xfrm>
            <a:off x="5872394" y="2164980"/>
            <a:ext cx="653459" cy="278396"/>
            <a:chOff x="4495800" y="2179437"/>
            <a:chExt cx="3219450" cy="1828800"/>
          </a:xfrm>
        </p:grpSpPr>
        <p:pic>
          <p:nvPicPr>
            <p:cNvPr id="668" name="Google Shape;668;p9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800" y="2179437"/>
              <a:ext cx="321945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9" name="Google Shape;669;p92"/>
            <p:cNvSpPr/>
            <p:nvPr/>
          </p:nvSpPr>
          <p:spPr>
            <a:xfrm>
              <a:off x="4497062" y="2347598"/>
              <a:ext cx="176463" cy="11743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0" name="Google Shape;670;p92"/>
          <p:cNvGrpSpPr/>
          <p:nvPr/>
        </p:nvGrpSpPr>
        <p:grpSpPr>
          <a:xfrm>
            <a:off x="5861983" y="2894270"/>
            <a:ext cx="653459" cy="278396"/>
            <a:chOff x="4495800" y="2179437"/>
            <a:chExt cx="3219450" cy="1828800"/>
          </a:xfrm>
        </p:grpSpPr>
        <p:pic>
          <p:nvPicPr>
            <p:cNvPr id="671" name="Google Shape;671;p9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800" y="2179437"/>
              <a:ext cx="321945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2" name="Google Shape;672;p92"/>
            <p:cNvSpPr/>
            <p:nvPr/>
          </p:nvSpPr>
          <p:spPr>
            <a:xfrm>
              <a:off x="4497062" y="2347598"/>
              <a:ext cx="176463" cy="11743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92"/>
          <p:cNvGrpSpPr/>
          <p:nvPr/>
        </p:nvGrpSpPr>
        <p:grpSpPr>
          <a:xfrm>
            <a:off x="5853344" y="3652073"/>
            <a:ext cx="653459" cy="278396"/>
            <a:chOff x="4495800" y="2179437"/>
            <a:chExt cx="3219450" cy="1828800"/>
          </a:xfrm>
        </p:grpSpPr>
        <p:pic>
          <p:nvPicPr>
            <p:cNvPr id="674" name="Google Shape;674;p9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800" y="2179437"/>
              <a:ext cx="321945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5" name="Google Shape;675;p92"/>
            <p:cNvSpPr/>
            <p:nvPr/>
          </p:nvSpPr>
          <p:spPr>
            <a:xfrm>
              <a:off x="4497062" y="2347598"/>
              <a:ext cx="176463" cy="11743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6" name="Google Shape;676;p92"/>
          <p:cNvGrpSpPr/>
          <p:nvPr/>
        </p:nvGrpSpPr>
        <p:grpSpPr>
          <a:xfrm>
            <a:off x="7228400" y="1377315"/>
            <a:ext cx="1676400" cy="652385"/>
            <a:chOff x="495301" y="1834184"/>
            <a:chExt cx="1447800" cy="751232"/>
          </a:xfrm>
        </p:grpSpPr>
        <p:pic>
          <p:nvPicPr>
            <p:cNvPr id="677" name="Google Shape;677;p9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8" name="Google Shape;678;p92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92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0" name="Google Shape;680;p92"/>
          <p:cNvSpPr txBox="1"/>
          <p:nvPr/>
        </p:nvSpPr>
        <p:spPr>
          <a:xfrm>
            <a:off x="6797040" y="1488044"/>
            <a:ext cx="495649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1" name="Google Shape;681;p92"/>
          <p:cNvGrpSpPr/>
          <p:nvPr/>
        </p:nvGrpSpPr>
        <p:grpSpPr>
          <a:xfrm>
            <a:off x="7228400" y="2096531"/>
            <a:ext cx="1676400" cy="652385"/>
            <a:chOff x="495301" y="1834184"/>
            <a:chExt cx="1447800" cy="751232"/>
          </a:xfrm>
        </p:grpSpPr>
        <p:pic>
          <p:nvPicPr>
            <p:cNvPr id="682" name="Google Shape;682;p9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3" name="Google Shape;683;p92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92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5" name="Google Shape;685;p92"/>
          <p:cNvSpPr txBox="1"/>
          <p:nvPr/>
        </p:nvSpPr>
        <p:spPr>
          <a:xfrm>
            <a:off x="6797040" y="2207259"/>
            <a:ext cx="495649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6" name="Google Shape;686;p92"/>
          <p:cNvGrpSpPr/>
          <p:nvPr/>
        </p:nvGrpSpPr>
        <p:grpSpPr>
          <a:xfrm>
            <a:off x="7228400" y="2839481"/>
            <a:ext cx="1676400" cy="652385"/>
            <a:chOff x="495301" y="1834184"/>
            <a:chExt cx="1447800" cy="751232"/>
          </a:xfrm>
        </p:grpSpPr>
        <p:pic>
          <p:nvPicPr>
            <p:cNvPr id="687" name="Google Shape;687;p9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8" name="Google Shape;688;p92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92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0" name="Google Shape;690;p92"/>
          <p:cNvSpPr txBox="1"/>
          <p:nvPr/>
        </p:nvSpPr>
        <p:spPr>
          <a:xfrm>
            <a:off x="6797040" y="2950209"/>
            <a:ext cx="495649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1" name="Google Shape;691;p92"/>
          <p:cNvGrpSpPr/>
          <p:nvPr/>
        </p:nvGrpSpPr>
        <p:grpSpPr>
          <a:xfrm>
            <a:off x="7220899" y="3582431"/>
            <a:ext cx="1676400" cy="652385"/>
            <a:chOff x="495301" y="1834184"/>
            <a:chExt cx="1447800" cy="751232"/>
          </a:xfrm>
        </p:grpSpPr>
        <p:pic>
          <p:nvPicPr>
            <p:cNvPr id="692" name="Google Shape;692;p9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3" name="Google Shape;693;p92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92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5" name="Google Shape;695;p92"/>
          <p:cNvSpPr txBox="1"/>
          <p:nvPr/>
        </p:nvSpPr>
        <p:spPr>
          <a:xfrm>
            <a:off x="6797040" y="3693159"/>
            <a:ext cx="495649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92"/>
          <p:cNvSpPr/>
          <p:nvPr/>
        </p:nvSpPr>
        <p:spPr>
          <a:xfrm>
            <a:off x="8183398" y="2425385"/>
            <a:ext cx="569002" cy="2092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92"/>
          <p:cNvSpPr/>
          <p:nvPr/>
        </p:nvSpPr>
        <p:spPr>
          <a:xfrm>
            <a:off x="7380800" y="3191842"/>
            <a:ext cx="569002" cy="2092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92"/>
          <p:cNvSpPr/>
          <p:nvPr/>
        </p:nvSpPr>
        <p:spPr>
          <a:xfrm>
            <a:off x="7296343" y="3934792"/>
            <a:ext cx="569002" cy="2092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92"/>
          <p:cNvSpPr/>
          <p:nvPr/>
        </p:nvSpPr>
        <p:spPr>
          <a:xfrm>
            <a:off x="8096767" y="3918562"/>
            <a:ext cx="569002" cy="2092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92"/>
          <p:cNvSpPr/>
          <p:nvPr/>
        </p:nvSpPr>
        <p:spPr>
          <a:xfrm>
            <a:off x="7336941" y="1459491"/>
            <a:ext cx="653459" cy="25472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92"/>
          <p:cNvSpPr/>
          <p:nvPr/>
        </p:nvSpPr>
        <p:spPr>
          <a:xfrm>
            <a:off x="7336941" y="2177415"/>
            <a:ext cx="653459" cy="25472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92"/>
          <p:cNvSpPr/>
          <p:nvPr/>
        </p:nvSpPr>
        <p:spPr>
          <a:xfrm>
            <a:off x="7304600" y="2920365"/>
            <a:ext cx="653459" cy="25472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92"/>
          <p:cNvSpPr/>
          <p:nvPr/>
        </p:nvSpPr>
        <p:spPr>
          <a:xfrm>
            <a:off x="7304600" y="3663315"/>
            <a:ext cx="653459" cy="25472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Sentence ↔️ World</a:t>
            </a:r>
            <a:endParaRPr/>
          </a:p>
        </p:txBody>
      </p:sp>
      <p:sp>
        <p:nvSpPr>
          <p:cNvPr id="709" name="Google Shape;709;p9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Relationship between sentence α and world ω</a:t>
            </a:r>
            <a:endParaRPr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Sentence α </a:t>
            </a:r>
            <a:r>
              <a:rPr lang="en" i="1"/>
              <a:t>is true at</a:t>
            </a:r>
            <a:r>
              <a:rPr lang="en"/>
              <a:t> world ω:</a:t>
            </a: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3200"/>
              <a:t>ω </a:t>
            </a:r>
            <a:r>
              <a:rPr lang="en"/>
              <a:t>⊨ </a:t>
            </a:r>
            <a:r>
              <a:rPr lang="en" sz="3200"/>
              <a:t>α	</a:t>
            </a:r>
            <a:r>
              <a:rPr lang="en"/>
              <a:t>“ω satisfies α”	“α holds in ω”</a:t>
            </a:r>
            <a:endParaRPr sz="320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Sentence α </a:t>
            </a:r>
            <a:r>
              <a:rPr lang="en" i="1"/>
              <a:t>is false at</a:t>
            </a:r>
            <a:r>
              <a:rPr lang="en"/>
              <a:t> world ω</a:t>
            </a: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3200"/>
              <a:t>ω </a:t>
            </a:r>
            <a:r>
              <a:rPr lang="en"/>
              <a:t>⊭</a:t>
            </a:r>
            <a:r>
              <a:rPr lang="en" sz="3200"/>
              <a:t> α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94"/>
          <p:cNvSpPr txBox="1">
            <a:spLocks noGrp="1"/>
          </p:cNvSpPr>
          <p:nvPr>
            <p:ph type="body" idx="1"/>
          </p:nvPr>
        </p:nvSpPr>
        <p:spPr>
          <a:xfrm>
            <a:off x="457200" y="1971125"/>
            <a:ext cx="8229600" cy="285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Knowledge/meaning is a set of worlds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Meaning of α is that “</a:t>
            </a:r>
            <a:r>
              <a:rPr lang="en" i="1"/>
              <a:t>the set of worlds ω where α is true</a:t>
            </a:r>
            <a:r>
              <a:rPr lang="en"/>
              <a:t>” are the only ones possible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These worlds are the models of α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/>
              <a:t>Semantics: what does a sentence say about the real world?</a:t>
            </a:r>
            <a:endParaRPr sz="3959"/>
          </a:p>
        </p:txBody>
      </p:sp>
      <p:pic>
        <p:nvPicPr>
          <p:cNvPr id="716" name="Google Shape;716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3025" y="736725"/>
            <a:ext cx="3808376" cy="13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94" descr="M(\alpha) = \{\omega : \omega \models \alpha \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925" y="4117200"/>
            <a:ext cx="4625900" cy="5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Variables and Sentences</a:t>
            </a:r>
            <a:endParaRPr/>
          </a:p>
        </p:txBody>
      </p:sp>
      <p:sp>
        <p:nvSpPr>
          <p:cNvPr id="723" name="Google Shape;723;p9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Variables: LR, RR, LD, RD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Exactly one robot: sentences α </a:t>
            </a: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4" name="Google Shape;724;p95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7675" y="3269024"/>
            <a:ext cx="1285031" cy="857400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Meaning/Semantics</a:t>
            </a:r>
            <a:endParaRPr/>
          </a:p>
        </p:txBody>
      </p:sp>
      <p:grpSp>
        <p:nvGrpSpPr>
          <p:cNvPr id="730" name="Google Shape;730;p96"/>
          <p:cNvGrpSpPr/>
          <p:nvPr/>
        </p:nvGrpSpPr>
        <p:grpSpPr>
          <a:xfrm>
            <a:off x="522800" y="1377314"/>
            <a:ext cx="1676400" cy="652385"/>
            <a:chOff x="495301" y="1834184"/>
            <a:chExt cx="1447800" cy="751232"/>
          </a:xfrm>
        </p:grpSpPr>
        <p:pic>
          <p:nvPicPr>
            <p:cNvPr id="731" name="Google Shape;731;p9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96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96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4" name="Google Shape;734;p96"/>
          <p:cNvSpPr txBox="1"/>
          <p:nvPr/>
        </p:nvSpPr>
        <p:spPr>
          <a:xfrm>
            <a:off x="175141" y="1488043"/>
            <a:ext cx="34015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5" name="Google Shape;735;p96"/>
          <p:cNvGrpSpPr/>
          <p:nvPr/>
        </p:nvGrpSpPr>
        <p:grpSpPr>
          <a:xfrm>
            <a:off x="522800" y="2096530"/>
            <a:ext cx="1676400" cy="652385"/>
            <a:chOff x="495301" y="1834184"/>
            <a:chExt cx="1447800" cy="751232"/>
          </a:xfrm>
        </p:grpSpPr>
        <p:pic>
          <p:nvPicPr>
            <p:cNvPr id="736" name="Google Shape;736;p9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7" name="Google Shape;737;p96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96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9" name="Google Shape;739;p96"/>
          <p:cNvSpPr txBox="1"/>
          <p:nvPr/>
        </p:nvSpPr>
        <p:spPr>
          <a:xfrm>
            <a:off x="175141" y="2207258"/>
            <a:ext cx="34015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0" name="Google Shape;740;p96"/>
          <p:cNvGrpSpPr/>
          <p:nvPr/>
        </p:nvGrpSpPr>
        <p:grpSpPr>
          <a:xfrm>
            <a:off x="522800" y="2839480"/>
            <a:ext cx="1676400" cy="652385"/>
            <a:chOff x="495301" y="1834184"/>
            <a:chExt cx="1447800" cy="751232"/>
          </a:xfrm>
        </p:grpSpPr>
        <p:pic>
          <p:nvPicPr>
            <p:cNvPr id="741" name="Google Shape;741;p9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2" name="Google Shape;742;p96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96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4" name="Google Shape;744;p96"/>
          <p:cNvSpPr txBox="1"/>
          <p:nvPr/>
        </p:nvSpPr>
        <p:spPr>
          <a:xfrm>
            <a:off x="175141" y="2950208"/>
            <a:ext cx="34015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5" name="Google Shape;745;p96"/>
          <p:cNvGrpSpPr/>
          <p:nvPr/>
        </p:nvGrpSpPr>
        <p:grpSpPr>
          <a:xfrm>
            <a:off x="515299" y="3582430"/>
            <a:ext cx="1676400" cy="652385"/>
            <a:chOff x="495301" y="1834184"/>
            <a:chExt cx="1447800" cy="751232"/>
          </a:xfrm>
        </p:grpSpPr>
        <p:pic>
          <p:nvPicPr>
            <p:cNvPr id="746" name="Google Shape;746;p9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7" name="Google Shape;747;p96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96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9" name="Google Shape;749;p96"/>
          <p:cNvSpPr txBox="1"/>
          <p:nvPr/>
        </p:nvSpPr>
        <p:spPr>
          <a:xfrm>
            <a:off x="167640" y="3693158"/>
            <a:ext cx="34015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96"/>
          <p:cNvSpPr/>
          <p:nvPr/>
        </p:nvSpPr>
        <p:spPr>
          <a:xfrm>
            <a:off x="1477798" y="2425385"/>
            <a:ext cx="569002" cy="2092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96"/>
          <p:cNvSpPr/>
          <p:nvPr/>
        </p:nvSpPr>
        <p:spPr>
          <a:xfrm>
            <a:off x="675200" y="3191842"/>
            <a:ext cx="569002" cy="2092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96"/>
          <p:cNvSpPr/>
          <p:nvPr/>
        </p:nvSpPr>
        <p:spPr>
          <a:xfrm>
            <a:off x="590743" y="3934792"/>
            <a:ext cx="569002" cy="2092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96"/>
          <p:cNvSpPr/>
          <p:nvPr/>
        </p:nvSpPr>
        <p:spPr>
          <a:xfrm>
            <a:off x="1391167" y="3918561"/>
            <a:ext cx="569002" cy="2092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4" name="Google Shape;754;p96"/>
          <p:cNvGrpSpPr/>
          <p:nvPr/>
        </p:nvGrpSpPr>
        <p:grpSpPr>
          <a:xfrm>
            <a:off x="2682240" y="1377315"/>
            <a:ext cx="1676400" cy="652385"/>
            <a:chOff x="495301" y="1834184"/>
            <a:chExt cx="1447800" cy="751232"/>
          </a:xfrm>
        </p:grpSpPr>
        <p:pic>
          <p:nvPicPr>
            <p:cNvPr id="755" name="Google Shape;755;p9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6" name="Google Shape;756;p96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96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8" name="Google Shape;758;p96"/>
          <p:cNvSpPr txBox="1"/>
          <p:nvPr/>
        </p:nvSpPr>
        <p:spPr>
          <a:xfrm>
            <a:off x="2334581" y="1488044"/>
            <a:ext cx="34015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9" name="Google Shape;759;p96"/>
          <p:cNvGrpSpPr/>
          <p:nvPr/>
        </p:nvGrpSpPr>
        <p:grpSpPr>
          <a:xfrm>
            <a:off x="2682240" y="2096531"/>
            <a:ext cx="1676400" cy="652385"/>
            <a:chOff x="495301" y="1834184"/>
            <a:chExt cx="1447800" cy="751232"/>
          </a:xfrm>
        </p:grpSpPr>
        <p:pic>
          <p:nvPicPr>
            <p:cNvPr id="760" name="Google Shape;760;p9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1" name="Google Shape;761;p96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96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3" name="Google Shape;763;p96"/>
          <p:cNvSpPr txBox="1"/>
          <p:nvPr/>
        </p:nvSpPr>
        <p:spPr>
          <a:xfrm>
            <a:off x="2334581" y="2207259"/>
            <a:ext cx="34015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4" name="Google Shape;764;p96"/>
          <p:cNvGrpSpPr/>
          <p:nvPr/>
        </p:nvGrpSpPr>
        <p:grpSpPr>
          <a:xfrm>
            <a:off x="2682240" y="2839481"/>
            <a:ext cx="1676400" cy="652385"/>
            <a:chOff x="495301" y="1834184"/>
            <a:chExt cx="1447800" cy="751232"/>
          </a:xfrm>
        </p:grpSpPr>
        <p:pic>
          <p:nvPicPr>
            <p:cNvPr id="765" name="Google Shape;765;p9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6" name="Google Shape;766;p96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96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8" name="Google Shape;768;p96"/>
          <p:cNvSpPr txBox="1"/>
          <p:nvPr/>
        </p:nvSpPr>
        <p:spPr>
          <a:xfrm>
            <a:off x="2334581" y="2950209"/>
            <a:ext cx="34015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9" name="Google Shape;769;p96"/>
          <p:cNvGrpSpPr/>
          <p:nvPr/>
        </p:nvGrpSpPr>
        <p:grpSpPr>
          <a:xfrm>
            <a:off x="2674739" y="3582431"/>
            <a:ext cx="1676400" cy="652385"/>
            <a:chOff x="495301" y="1834184"/>
            <a:chExt cx="1447800" cy="751232"/>
          </a:xfrm>
        </p:grpSpPr>
        <p:pic>
          <p:nvPicPr>
            <p:cNvPr id="770" name="Google Shape;770;p9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1" name="Google Shape;771;p96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96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3" name="Google Shape;773;p96"/>
          <p:cNvSpPr txBox="1"/>
          <p:nvPr/>
        </p:nvSpPr>
        <p:spPr>
          <a:xfrm>
            <a:off x="2327080" y="3693159"/>
            <a:ext cx="34015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96"/>
          <p:cNvSpPr/>
          <p:nvPr/>
        </p:nvSpPr>
        <p:spPr>
          <a:xfrm>
            <a:off x="3637238" y="2425385"/>
            <a:ext cx="569002" cy="2092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96"/>
          <p:cNvSpPr/>
          <p:nvPr/>
        </p:nvSpPr>
        <p:spPr>
          <a:xfrm>
            <a:off x="2834640" y="3191842"/>
            <a:ext cx="569002" cy="2092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96"/>
          <p:cNvSpPr/>
          <p:nvPr/>
        </p:nvSpPr>
        <p:spPr>
          <a:xfrm>
            <a:off x="2750183" y="3934792"/>
            <a:ext cx="569002" cy="2092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96"/>
          <p:cNvSpPr/>
          <p:nvPr/>
        </p:nvSpPr>
        <p:spPr>
          <a:xfrm>
            <a:off x="3550607" y="3918562"/>
            <a:ext cx="569002" cy="2092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96"/>
          <p:cNvSpPr/>
          <p:nvPr/>
        </p:nvSpPr>
        <p:spPr>
          <a:xfrm>
            <a:off x="2790781" y="1459491"/>
            <a:ext cx="653459" cy="25472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96"/>
          <p:cNvSpPr/>
          <p:nvPr/>
        </p:nvSpPr>
        <p:spPr>
          <a:xfrm>
            <a:off x="2790781" y="2177415"/>
            <a:ext cx="653459" cy="25472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96"/>
          <p:cNvSpPr/>
          <p:nvPr/>
        </p:nvSpPr>
        <p:spPr>
          <a:xfrm>
            <a:off x="2758440" y="2920365"/>
            <a:ext cx="653459" cy="25472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96"/>
          <p:cNvSpPr/>
          <p:nvPr/>
        </p:nvSpPr>
        <p:spPr>
          <a:xfrm>
            <a:off x="2758440" y="3663315"/>
            <a:ext cx="653459" cy="25472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2" name="Google Shape;782;p96"/>
          <p:cNvGrpSpPr/>
          <p:nvPr/>
        </p:nvGrpSpPr>
        <p:grpSpPr>
          <a:xfrm>
            <a:off x="3570601" y="1438812"/>
            <a:ext cx="653459" cy="278396"/>
            <a:chOff x="4495800" y="2179437"/>
            <a:chExt cx="3219450" cy="1828800"/>
          </a:xfrm>
        </p:grpSpPr>
        <p:pic>
          <p:nvPicPr>
            <p:cNvPr id="783" name="Google Shape;783;p9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800" y="2179437"/>
              <a:ext cx="321945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4" name="Google Shape;784;p96"/>
            <p:cNvSpPr/>
            <p:nvPr/>
          </p:nvSpPr>
          <p:spPr>
            <a:xfrm>
              <a:off x="4497062" y="2347598"/>
              <a:ext cx="176463" cy="11743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96"/>
          <p:cNvGrpSpPr/>
          <p:nvPr/>
        </p:nvGrpSpPr>
        <p:grpSpPr>
          <a:xfrm>
            <a:off x="3586394" y="2157986"/>
            <a:ext cx="653459" cy="278396"/>
            <a:chOff x="4495800" y="2179437"/>
            <a:chExt cx="3219450" cy="1828800"/>
          </a:xfrm>
        </p:grpSpPr>
        <p:pic>
          <p:nvPicPr>
            <p:cNvPr id="786" name="Google Shape;786;p9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800" y="2179437"/>
              <a:ext cx="321945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7" name="Google Shape;787;p96"/>
            <p:cNvSpPr/>
            <p:nvPr/>
          </p:nvSpPr>
          <p:spPr>
            <a:xfrm>
              <a:off x="4497062" y="2347598"/>
              <a:ext cx="176463" cy="11743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8" name="Google Shape;788;p96"/>
          <p:cNvGrpSpPr/>
          <p:nvPr/>
        </p:nvGrpSpPr>
        <p:grpSpPr>
          <a:xfrm>
            <a:off x="3575983" y="2887276"/>
            <a:ext cx="653459" cy="278396"/>
            <a:chOff x="4495800" y="2179437"/>
            <a:chExt cx="3219450" cy="1828800"/>
          </a:xfrm>
        </p:grpSpPr>
        <p:pic>
          <p:nvPicPr>
            <p:cNvPr id="789" name="Google Shape;789;p9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800" y="2179437"/>
              <a:ext cx="321945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0" name="Google Shape;790;p96"/>
            <p:cNvSpPr/>
            <p:nvPr/>
          </p:nvSpPr>
          <p:spPr>
            <a:xfrm>
              <a:off x="4497062" y="2347598"/>
              <a:ext cx="176463" cy="11743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1" name="Google Shape;791;p96"/>
          <p:cNvGrpSpPr/>
          <p:nvPr/>
        </p:nvGrpSpPr>
        <p:grpSpPr>
          <a:xfrm>
            <a:off x="3567344" y="3645079"/>
            <a:ext cx="653459" cy="278396"/>
            <a:chOff x="4495800" y="2179437"/>
            <a:chExt cx="3219450" cy="1828800"/>
          </a:xfrm>
        </p:grpSpPr>
        <p:pic>
          <p:nvPicPr>
            <p:cNvPr id="792" name="Google Shape;792;p9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800" y="2179437"/>
              <a:ext cx="321945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3" name="Google Shape;793;p96"/>
            <p:cNvSpPr/>
            <p:nvPr/>
          </p:nvSpPr>
          <p:spPr>
            <a:xfrm>
              <a:off x="4497062" y="2347598"/>
              <a:ext cx="176463" cy="11743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4" name="Google Shape;794;p96"/>
          <p:cNvGrpSpPr/>
          <p:nvPr/>
        </p:nvGrpSpPr>
        <p:grpSpPr>
          <a:xfrm>
            <a:off x="4968240" y="1384309"/>
            <a:ext cx="1676400" cy="652385"/>
            <a:chOff x="495301" y="1834184"/>
            <a:chExt cx="1447800" cy="751232"/>
          </a:xfrm>
        </p:grpSpPr>
        <p:pic>
          <p:nvPicPr>
            <p:cNvPr id="795" name="Google Shape;795;p9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6" name="Google Shape;796;p96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96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8" name="Google Shape;798;p96"/>
          <p:cNvSpPr txBox="1"/>
          <p:nvPr/>
        </p:nvSpPr>
        <p:spPr>
          <a:xfrm>
            <a:off x="4620581" y="1495037"/>
            <a:ext cx="34015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9" name="Google Shape;799;p96"/>
          <p:cNvGrpSpPr/>
          <p:nvPr/>
        </p:nvGrpSpPr>
        <p:grpSpPr>
          <a:xfrm>
            <a:off x="4968240" y="2103524"/>
            <a:ext cx="1676400" cy="652385"/>
            <a:chOff x="495301" y="1834184"/>
            <a:chExt cx="1447800" cy="751232"/>
          </a:xfrm>
        </p:grpSpPr>
        <p:pic>
          <p:nvPicPr>
            <p:cNvPr id="800" name="Google Shape;800;p9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1" name="Google Shape;801;p96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96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3" name="Google Shape;803;p96"/>
          <p:cNvSpPr txBox="1"/>
          <p:nvPr/>
        </p:nvSpPr>
        <p:spPr>
          <a:xfrm>
            <a:off x="4511040" y="2214253"/>
            <a:ext cx="495649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4" name="Google Shape;804;p96"/>
          <p:cNvGrpSpPr/>
          <p:nvPr/>
        </p:nvGrpSpPr>
        <p:grpSpPr>
          <a:xfrm>
            <a:off x="4968240" y="2846474"/>
            <a:ext cx="1676400" cy="652385"/>
            <a:chOff x="495301" y="1834184"/>
            <a:chExt cx="1447800" cy="751232"/>
          </a:xfrm>
        </p:grpSpPr>
        <p:pic>
          <p:nvPicPr>
            <p:cNvPr id="805" name="Google Shape;805;p9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6" name="Google Shape;806;p96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96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8" name="Google Shape;808;p96"/>
          <p:cNvSpPr txBox="1"/>
          <p:nvPr/>
        </p:nvSpPr>
        <p:spPr>
          <a:xfrm>
            <a:off x="4511040" y="2957203"/>
            <a:ext cx="495649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9" name="Google Shape;809;p96"/>
          <p:cNvGrpSpPr/>
          <p:nvPr/>
        </p:nvGrpSpPr>
        <p:grpSpPr>
          <a:xfrm>
            <a:off x="4960739" y="3589424"/>
            <a:ext cx="1676400" cy="652385"/>
            <a:chOff x="495301" y="1834184"/>
            <a:chExt cx="1447800" cy="751232"/>
          </a:xfrm>
        </p:grpSpPr>
        <p:pic>
          <p:nvPicPr>
            <p:cNvPr id="810" name="Google Shape;810;p9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1" name="Google Shape;811;p96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96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3" name="Google Shape;813;p96"/>
          <p:cNvSpPr txBox="1"/>
          <p:nvPr/>
        </p:nvSpPr>
        <p:spPr>
          <a:xfrm>
            <a:off x="4511040" y="3700153"/>
            <a:ext cx="495649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96"/>
          <p:cNvSpPr/>
          <p:nvPr/>
        </p:nvSpPr>
        <p:spPr>
          <a:xfrm>
            <a:off x="5923238" y="2432379"/>
            <a:ext cx="569002" cy="2092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96"/>
          <p:cNvSpPr/>
          <p:nvPr/>
        </p:nvSpPr>
        <p:spPr>
          <a:xfrm>
            <a:off x="5120640" y="3198836"/>
            <a:ext cx="569002" cy="2092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96"/>
          <p:cNvSpPr/>
          <p:nvPr/>
        </p:nvSpPr>
        <p:spPr>
          <a:xfrm>
            <a:off x="5036183" y="3941786"/>
            <a:ext cx="569002" cy="2092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96"/>
          <p:cNvSpPr/>
          <p:nvPr/>
        </p:nvSpPr>
        <p:spPr>
          <a:xfrm>
            <a:off x="5836607" y="3925555"/>
            <a:ext cx="569002" cy="2092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8" name="Google Shape;818;p96"/>
          <p:cNvGrpSpPr/>
          <p:nvPr/>
        </p:nvGrpSpPr>
        <p:grpSpPr>
          <a:xfrm>
            <a:off x="5856601" y="1445806"/>
            <a:ext cx="653459" cy="278396"/>
            <a:chOff x="4495800" y="2179437"/>
            <a:chExt cx="3219450" cy="1828800"/>
          </a:xfrm>
        </p:grpSpPr>
        <p:pic>
          <p:nvPicPr>
            <p:cNvPr id="819" name="Google Shape;819;p9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800" y="2179437"/>
              <a:ext cx="321945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0" name="Google Shape;820;p96"/>
            <p:cNvSpPr/>
            <p:nvPr/>
          </p:nvSpPr>
          <p:spPr>
            <a:xfrm>
              <a:off x="4497062" y="2347598"/>
              <a:ext cx="176463" cy="11743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96"/>
          <p:cNvGrpSpPr/>
          <p:nvPr/>
        </p:nvGrpSpPr>
        <p:grpSpPr>
          <a:xfrm>
            <a:off x="5872394" y="2164980"/>
            <a:ext cx="653459" cy="278396"/>
            <a:chOff x="4495800" y="2179437"/>
            <a:chExt cx="3219450" cy="1828800"/>
          </a:xfrm>
        </p:grpSpPr>
        <p:pic>
          <p:nvPicPr>
            <p:cNvPr id="822" name="Google Shape;822;p9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800" y="2179437"/>
              <a:ext cx="321945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3" name="Google Shape;823;p96"/>
            <p:cNvSpPr/>
            <p:nvPr/>
          </p:nvSpPr>
          <p:spPr>
            <a:xfrm>
              <a:off x="4497062" y="2347598"/>
              <a:ext cx="176463" cy="11743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4" name="Google Shape;824;p96"/>
          <p:cNvGrpSpPr/>
          <p:nvPr/>
        </p:nvGrpSpPr>
        <p:grpSpPr>
          <a:xfrm>
            <a:off x="5861983" y="2894270"/>
            <a:ext cx="653459" cy="278396"/>
            <a:chOff x="4495800" y="2179437"/>
            <a:chExt cx="3219450" cy="1828800"/>
          </a:xfrm>
        </p:grpSpPr>
        <p:pic>
          <p:nvPicPr>
            <p:cNvPr id="825" name="Google Shape;825;p9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800" y="2179437"/>
              <a:ext cx="321945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6" name="Google Shape;826;p96"/>
            <p:cNvSpPr/>
            <p:nvPr/>
          </p:nvSpPr>
          <p:spPr>
            <a:xfrm>
              <a:off x="4497062" y="2347598"/>
              <a:ext cx="176463" cy="11743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7" name="Google Shape;827;p96"/>
          <p:cNvGrpSpPr/>
          <p:nvPr/>
        </p:nvGrpSpPr>
        <p:grpSpPr>
          <a:xfrm>
            <a:off x="5853344" y="3652073"/>
            <a:ext cx="653459" cy="278396"/>
            <a:chOff x="4495800" y="2179437"/>
            <a:chExt cx="3219450" cy="1828800"/>
          </a:xfrm>
        </p:grpSpPr>
        <p:pic>
          <p:nvPicPr>
            <p:cNvPr id="828" name="Google Shape;828;p9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800" y="2179437"/>
              <a:ext cx="321945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9" name="Google Shape;829;p96"/>
            <p:cNvSpPr/>
            <p:nvPr/>
          </p:nvSpPr>
          <p:spPr>
            <a:xfrm>
              <a:off x="4497062" y="2347598"/>
              <a:ext cx="176463" cy="11743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0" name="Google Shape;830;p96"/>
          <p:cNvGrpSpPr/>
          <p:nvPr/>
        </p:nvGrpSpPr>
        <p:grpSpPr>
          <a:xfrm>
            <a:off x="7228400" y="1377315"/>
            <a:ext cx="1676400" cy="652385"/>
            <a:chOff x="495301" y="1834184"/>
            <a:chExt cx="1447800" cy="751232"/>
          </a:xfrm>
        </p:grpSpPr>
        <p:pic>
          <p:nvPicPr>
            <p:cNvPr id="831" name="Google Shape;831;p9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2" name="Google Shape;832;p96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96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4" name="Google Shape;834;p96"/>
          <p:cNvSpPr txBox="1"/>
          <p:nvPr/>
        </p:nvSpPr>
        <p:spPr>
          <a:xfrm>
            <a:off x="6797040" y="1488044"/>
            <a:ext cx="495649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5" name="Google Shape;835;p96"/>
          <p:cNvGrpSpPr/>
          <p:nvPr/>
        </p:nvGrpSpPr>
        <p:grpSpPr>
          <a:xfrm>
            <a:off x="7228400" y="2096531"/>
            <a:ext cx="1676400" cy="652385"/>
            <a:chOff x="495301" y="1834184"/>
            <a:chExt cx="1447800" cy="751232"/>
          </a:xfrm>
        </p:grpSpPr>
        <p:pic>
          <p:nvPicPr>
            <p:cNvPr id="836" name="Google Shape;836;p9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7" name="Google Shape;837;p96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96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9" name="Google Shape;839;p96"/>
          <p:cNvSpPr txBox="1"/>
          <p:nvPr/>
        </p:nvSpPr>
        <p:spPr>
          <a:xfrm>
            <a:off x="6797040" y="2207259"/>
            <a:ext cx="495649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0" name="Google Shape;840;p96"/>
          <p:cNvGrpSpPr/>
          <p:nvPr/>
        </p:nvGrpSpPr>
        <p:grpSpPr>
          <a:xfrm>
            <a:off x="7228400" y="2839481"/>
            <a:ext cx="1676400" cy="652385"/>
            <a:chOff x="495301" y="1834184"/>
            <a:chExt cx="1447800" cy="751232"/>
          </a:xfrm>
        </p:grpSpPr>
        <p:pic>
          <p:nvPicPr>
            <p:cNvPr id="841" name="Google Shape;841;p9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2" name="Google Shape;842;p96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96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4" name="Google Shape;844;p96"/>
          <p:cNvSpPr txBox="1"/>
          <p:nvPr/>
        </p:nvSpPr>
        <p:spPr>
          <a:xfrm>
            <a:off x="6797040" y="2950209"/>
            <a:ext cx="495649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5" name="Google Shape;845;p96"/>
          <p:cNvGrpSpPr/>
          <p:nvPr/>
        </p:nvGrpSpPr>
        <p:grpSpPr>
          <a:xfrm>
            <a:off x="7220899" y="3582431"/>
            <a:ext cx="1676400" cy="652385"/>
            <a:chOff x="495301" y="1834184"/>
            <a:chExt cx="1447800" cy="751232"/>
          </a:xfrm>
        </p:grpSpPr>
        <p:pic>
          <p:nvPicPr>
            <p:cNvPr id="846" name="Google Shape;846;p9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7" name="Google Shape;847;p96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96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9" name="Google Shape;849;p96"/>
          <p:cNvSpPr txBox="1"/>
          <p:nvPr/>
        </p:nvSpPr>
        <p:spPr>
          <a:xfrm>
            <a:off x="6797040" y="3693159"/>
            <a:ext cx="495649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96"/>
          <p:cNvSpPr/>
          <p:nvPr/>
        </p:nvSpPr>
        <p:spPr>
          <a:xfrm>
            <a:off x="8183398" y="2425385"/>
            <a:ext cx="569002" cy="2092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96"/>
          <p:cNvSpPr/>
          <p:nvPr/>
        </p:nvSpPr>
        <p:spPr>
          <a:xfrm>
            <a:off x="7380800" y="3191842"/>
            <a:ext cx="569002" cy="2092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96"/>
          <p:cNvSpPr/>
          <p:nvPr/>
        </p:nvSpPr>
        <p:spPr>
          <a:xfrm>
            <a:off x="7296343" y="3934792"/>
            <a:ext cx="569002" cy="2092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96"/>
          <p:cNvSpPr/>
          <p:nvPr/>
        </p:nvSpPr>
        <p:spPr>
          <a:xfrm>
            <a:off x="8096767" y="3918562"/>
            <a:ext cx="569002" cy="2092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96"/>
          <p:cNvSpPr/>
          <p:nvPr/>
        </p:nvSpPr>
        <p:spPr>
          <a:xfrm>
            <a:off x="7336941" y="1459491"/>
            <a:ext cx="653459" cy="25472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96"/>
          <p:cNvSpPr/>
          <p:nvPr/>
        </p:nvSpPr>
        <p:spPr>
          <a:xfrm>
            <a:off x="7336941" y="2177415"/>
            <a:ext cx="653459" cy="25472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96"/>
          <p:cNvSpPr/>
          <p:nvPr/>
        </p:nvSpPr>
        <p:spPr>
          <a:xfrm>
            <a:off x="7304600" y="2920365"/>
            <a:ext cx="653459" cy="25472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96"/>
          <p:cNvSpPr/>
          <p:nvPr/>
        </p:nvSpPr>
        <p:spPr>
          <a:xfrm>
            <a:off x="7304600" y="3663315"/>
            <a:ext cx="653459" cy="25472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96"/>
          <p:cNvSpPr/>
          <p:nvPr/>
        </p:nvSpPr>
        <p:spPr>
          <a:xfrm>
            <a:off x="6781800" y="914400"/>
            <a:ext cx="2286000" cy="3543300"/>
          </a:xfrm>
          <a:prstGeom prst="rect">
            <a:avLst/>
          </a:prstGeom>
          <a:solidFill>
            <a:schemeClr val="lt1">
              <a:alpha val="9176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96"/>
          <p:cNvSpPr/>
          <p:nvPr/>
        </p:nvSpPr>
        <p:spPr>
          <a:xfrm>
            <a:off x="4511040" y="914400"/>
            <a:ext cx="2286000" cy="3543300"/>
          </a:xfrm>
          <a:prstGeom prst="rect">
            <a:avLst/>
          </a:prstGeom>
          <a:solidFill>
            <a:schemeClr val="lt1">
              <a:alpha val="9176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More sentences</a:t>
            </a:r>
            <a:endParaRPr/>
          </a:p>
        </p:txBody>
      </p:sp>
      <p:sp>
        <p:nvSpPr>
          <p:cNvPr id="865" name="Google Shape;865;p97"/>
          <p:cNvSpPr txBox="1">
            <a:spLocks noGrp="1"/>
          </p:cNvSpPr>
          <p:nvPr>
            <p:ph type="body" idx="1"/>
          </p:nvPr>
        </p:nvSpPr>
        <p:spPr>
          <a:xfrm>
            <a:off x="457200" y="1365050"/>
            <a:ext cx="8229600" cy="322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Dirt and robot cannot co-exist</a:t>
            </a: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6" name="Google Shape;866;p97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1400" y="2270774"/>
            <a:ext cx="1285031" cy="857400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Meaning/Semantics</a:t>
            </a:r>
            <a:endParaRPr/>
          </a:p>
        </p:txBody>
      </p:sp>
      <p:grpSp>
        <p:nvGrpSpPr>
          <p:cNvPr id="872" name="Google Shape;872;p98"/>
          <p:cNvGrpSpPr/>
          <p:nvPr/>
        </p:nvGrpSpPr>
        <p:grpSpPr>
          <a:xfrm>
            <a:off x="522803" y="1377277"/>
            <a:ext cx="1676407" cy="652370"/>
            <a:chOff x="495301" y="1834184"/>
            <a:chExt cx="1447800" cy="751232"/>
          </a:xfrm>
        </p:grpSpPr>
        <p:pic>
          <p:nvPicPr>
            <p:cNvPr id="873" name="Google Shape;873;p9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4" name="Google Shape;874;p98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98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6" name="Google Shape;876;p98"/>
          <p:cNvSpPr txBox="1"/>
          <p:nvPr/>
        </p:nvSpPr>
        <p:spPr>
          <a:xfrm>
            <a:off x="175141" y="1488043"/>
            <a:ext cx="340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7" name="Google Shape;877;p98"/>
          <p:cNvGrpSpPr/>
          <p:nvPr/>
        </p:nvGrpSpPr>
        <p:grpSpPr>
          <a:xfrm>
            <a:off x="522803" y="2096492"/>
            <a:ext cx="1676407" cy="652370"/>
            <a:chOff x="495301" y="1834184"/>
            <a:chExt cx="1447800" cy="751232"/>
          </a:xfrm>
        </p:grpSpPr>
        <p:pic>
          <p:nvPicPr>
            <p:cNvPr id="878" name="Google Shape;878;p9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9" name="Google Shape;879;p98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98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1" name="Google Shape;881;p98"/>
          <p:cNvSpPr txBox="1"/>
          <p:nvPr/>
        </p:nvSpPr>
        <p:spPr>
          <a:xfrm>
            <a:off x="175141" y="2207258"/>
            <a:ext cx="340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2" name="Google Shape;882;p98"/>
          <p:cNvGrpSpPr/>
          <p:nvPr/>
        </p:nvGrpSpPr>
        <p:grpSpPr>
          <a:xfrm>
            <a:off x="522803" y="2839442"/>
            <a:ext cx="1676407" cy="652370"/>
            <a:chOff x="495301" y="1834184"/>
            <a:chExt cx="1447800" cy="751232"/>
          </a:xfrm>
        </p:grpSpPr>
        <p:pic>
          <p:nvPicPr>
            <p:cNvPr id="883" name="Google Shape;883;p9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4" name="Google Shape;884;p98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98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6" name="Google Shape;886;p98"/>
          <p:cNvSpPr txBox="1"/>
          <p:nvPr/>
        </p:nvSpPr>
        <p:spPr>
          <a:xfrm>
            <a:off x="175141" y="2950208"/>
            <a:ext cx="340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7" name="Google Shape;887;p98"/>
          <p:cNvGrpSpPr/>
          <p:nvPr/>
        </p:nvGrpSpPr>
        <p:grpSpPr>
          <a:xfrm>
            <a:off x="515302" y="3582392"/>
            <a:ext cx="1676407" cy="652370"/>
            <a:chOff x="495301" y="1834184"/>
            <a:chExt cx="1447800" cy="751232"/>
          </a:xfrm>
        </p:grpSpPr>
        <p:pic>
          <p:nvPicPr>
            <p:cNvPr id="888" name="Google Shape;888;p9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9" name="Google Shape;889;p98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98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1" name="Google Shape;891;p98"/>
          <p:cNvSpPr txBox="1"/>
          <p:nvPr/>
        </p:nvSpPr>
        <p:spPr>
          <a:xfrm>
            <a:off x="167640" y="3693158"/>
            <a:ext cx="340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98"/>
          <p:cNvSpPr/>
          <p:nvPr/>
        </p:nvSpPr>
        <p:spPr>
          <a:xfrm>
            <a:off x="1477798" y="2425385"/>
            <a:ext cx="569100" cy="20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98"/>
          <p:cNvSpPr/>
          <p:nvPr/>
        </p:nvSpPr>
        <p:spPr>
          <a:xfrm>
            <a:off x="675200" y="3191842"/>
            <a:ext cx="569100" cy="20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98"/>
          <p:cNvSpPr/>
          <p:nvPr/>
        </p:nvSpPr>
        <p:spPr>
          <a:xfrm>
            <a:off x="590743" y="3934792"/>
            <a:ext cx="569100" cy="20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98"/>
          <p:cNvSpPr/>
          <p:nvPr/>
        </p:nvSpPr>
        <p:spPr>
          <a:xfrm>
            <a:off x="1391167" y="3918561"/>
            <a:ext cx="569100" cy="20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6" name="Google Shape;896;p98"/>
          <p:cNvGrpSpPr/>
          <p:nvPr/>
        </p:nvGrpSpPr>
        <p:grpSpPr>
          <a:xfrm>
            <a:off x="2682243" y="1377277"/>
            <a:ext cx="1676407" cy="652370"/>
            <a:chOff x="495301" y="1834184"/>
            <a:chExt cx="1447800" cy="751232"/>
          </a:xfrm>
        </p:grpSpPr>
        <p:pic>
          <p:nvPicPr>
            <p:cNvPr id="897" name="Google Shape;897;p9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8" name="Google Shape;898;p98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98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0" name="Google Shape;900;p98"/>
          <p:cNvSpPr txBox="1"/>
          <p:nvPr/>
        </p:nvSpPr>
        <p:spPr>
          <a:xfrm>
            <a:off x="2334581" y="1488044"/>
            <a:ext cx="340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1" name="Google Shape;901;p98"/>
          <p:cNvGrpSpPr/>
          <p:nvPr/>
        </p:nvGrpSpPr>
        <p:grpSpPr>
          <a:xfrm>
            <a:off x="2682243" y="2096493"/>
            <a:ext cx="1676407" cy="652370"/>
            <a:chOff x="495301" y="1834184"/>
            <a:chExt cx="1447800" cy="751232"/>
          </a:xfrm>
        </p:grpSpPr>
        <p:pic>
          <p:nvPicPr>
            <p:cNvPr id="902" name="Google Shape;902;p9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3" name="Google Shape;903;p98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98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5" name="Google Shape;905;p98"/>
          <p:cNvSpPr txBox="1"/>
          <p:nvPr/>
        </p:nvSpPr>
        <p:spPr>
          <a:xfrm>
            <a:off x="2334581" y="2207259"/>
            <a:ext cx="340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6" name="Google Shape;906;p98"/>
          <p:cNvGrpSpPr/>
          <p:nvPr/>
        </p:nvGrpSpPr>
        <p:grpSpPr>
          <a:xfrm>
            <a:off x="2682243" y="2839443"/>
            <a:ext cx="1676407" cy="652370"/>
            <a:chOff x="495301" y="1834184"/>
            <a:chExt cx="1447800" cy="751232"/>
          </a:xfrm>
        </p:grpSpPr>
        <p:pic>
          <p:nvPicPr>
            <p:cNvPr id="907" name="Google Shape;907;p9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8" name="Google Shape;908;p98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98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0" name="Google Shape;910;p98"/>
          <p:cNvSpPr txBox="1"/>
          <p:nvPr/>
        </p:nvSpPr>
        <p:spPr>
          <a:xfrm>
            <a:off x="2334581" y="2950209"/>
            <a:ext cx="340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1" name="Google Shape;911;p98"/>
          <p:cNvGrpSpPr/>
          <p:nvPr/>
        </p:nvGrpSpPr>
        <p:grpSpPr>
          <a:xfrm>
            <a:off x="2674742" y="3582393"/>
            <a:ext cx="1676407" cy="652370"/>
            <a:chOff x="495301" y="1834184"/>
            <a:chExt cx="1447800" cy="751232"/>
          </a:xfrm>
        </p:grpSpPr>
        <p:pic>
          <p:nvPicPr>
            <p:cNvPr id="912" name="Google Shape;912;p9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3" name="Google Shape;913;p98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98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5" name="Google Shape;915;p98"/>
          <p:cNvSpPr txBox="1"/>
          <p:nvPr/>
        </p:nvSpPr>
        <p:spPr>
          <a:xfrm>
            <a:off x="2327080" y="3693159"/>
            <a:ext cx="340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98"/>
          <p:cNvSpPr/>
          <p:nvPr/>
        </p:nvSpPr>
        <p:spPr>
          <a:xfrm>
            <a:off x="3637238" y="2425385"/>
            <a:ext cx="569100" cy="20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98"/>
          <p:cNvSpPr/>
          <p:nvPr/>
        </p:nvSpPr>
        <p:spPr>
          <a:xfrm>
            <a:off x="2834640" y="3191842"/>
            <a:ext cx="569100" cy="20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98"/>
          <p:cNvSpPr/>
          <p:nvPr/>
        </p:nvSpPr>
        <p:spPr>
          <a:xfrm>
            <a:off x="2750183" y="3934792"/>
            <a:ext cx="569100" cy="20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98"/>
          <p:cNvSpPr/>
          <p:nvPr/>
        </p:nvSpPr>
        <p:spPr>
          <a:xfrm>
            <a:off x="3550607" y="3918562"/>
            <a:ext cx="569100" cy="20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98"/>
          <p:cNvSpPr/>
          <p:nvPr/>
        </p:nvSpPr>
        <p:spPr>
          <a:xfrm>
            <a:off x="2790781" y="1459491"/>
            <a:ext cx="653400" cy="254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98"/>
          <p:cNvSpPr/>
          <p:nvPr/>
        </p:nvSpPr>
        <p:spPr>
          <a:xfrm>
            <a:off x="2790781" y="2177415"/>
            <a:ext cx="653400" cy="254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98"/>
          <p:cNvSpPr/>
          <p:nvPr/>
        </p:nvSpPr>
        <p:spPr>
          <a:xfrm>
            <a:off x="2758440" y="2920365"/>
            <a:ext cx="653400" cy="254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98"/>
          <p:cNvSpPr/>
          <p:nvPr/>
        </p:nvSpPr>
        <p:spPr>
          <a:xfrm>
            <a:off x="2758440" y="3663315"/>
            <a:ext cx="653400" cy="254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4" name="Google Shape;924;p98"/>
          <p:cNvGrpSpPr/>
          <p:nvPr/>
        </p:nvGrpSpPr>
        <p:grpSpPr>
          <a:xfrm>
            <a:off x="3570726" y="1438749"/>
            <a:ext cx="653548" cy="278343"/>
            <a:chOff x="4495800" y="2179437"/>
            <a:chExt cx="3219450" cy="1828800"/>
          </a:xfrm>
        </p:grpSpPr>
        <p:pic>
          <p:nvPicPr>
            <p:cNvPr id="925" name="Google Shape;925;p9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800" y="2179437"/>
              <a:ext cx="321945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6" name="Google Shape;926;p98"/>
            <p:cNvSpPr/>
            <p:nvPr/>
          </p:nvSpPr>
          <p:spPr>
            <a:xfrm>
              <a:off x="4497062" y="2347598"/>
              <a:ext cx="176400" cy="1173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7" name="Google Shape;927;p98"/>
          <p:cNvGrpSpPr/>
          <p:nvPr/>
        </p:nvGrpSpPr>
        <p:grpSpPr>
          <a:xfrm>
            <a:off x="3586519" y="2157923"/>
            <a:ext cx="653548" cy="278343"/>
            <a:chOff x="4495800" y="2179437"/>
            <a:chExt cx="3219450" cy="1828800"/>
          </a:xfrm>
        </p:grpSpPr>
        <p:pic>
          <p:nvPicPr>
            <p:cNvPr id="928" name="Google Shape;928;p9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800" y="2179437"/>
              <a:ext cx="321945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9" name="Google Shape;929;p98"/>
            <p:cNvSpPr/>
            <p:nvPr/>
          </p:nvSpPr>
          <p:spPr>
            <a:xfrm>
              <a:off x="4497062" y="2347598"/>
              <a:ext cx="176400" cy="1173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98"/>
          <p:cNvGrpSpPr/>
          <p:nvPr/>
        </p:nvGrpSpPr>
        <p:grpSpPr>
          <a:xfrm>
            <a:off x="3576108" y="2887213"/>
            <a:ext cx="653548" cy="278343"/>
            <a:chOff x="4495800" y="2179437"/>
            <a:chExt cx="3219450" cy="1828800"/>
          </a:xfrm>
        </p:grpSpPr>
        <p:pic>
          <p:nvPicPr>
            <p:cNvPr id="931" name="Google Shape;931;p9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800" y="2179437"/>
              <a:ext cx="321945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2" name="Google Shape;932;p98"/>
            <p:cNvSpPr/>
            <p:nvPr/>
          </p:nvSpPr>
          <p:spPr>
            <a:xfrm>
              <a:off x="4497062" y="2347598"/>
              <a:ext cx="176400" cy="1173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98"/>
          <p:cNvGrpSpPr/>
          <p:nvPr/>
        </p:nvGrpSpPr>
        <p:grpSpPr>
          <a:xfrm>
            <a:off x="3567469" y="3645016"/>
            <a:ext cx="653548" cy="278343"/>
            <a:chOff x="4495800" y="2179437"/>
            <a:chExt cx="3219450" cy="1828800"/>
          </a:xfrm>
        </p:grpSpPr>
        <p:pic>
          <p:nvPicPr>
            <p:cNvPr id="934" name="Google Shape;934;p9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800" y="2179437"/>
              <a:ext cx="321945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5" name="Google Shape;935;p98"/>
            <p:cNvSpPr/>
            <p:nvPr/>
          </p:nvSpPr>
          <p:spPr>
            <a:xfrm>
              <a:off x="4497062" y="2347598"/>
              <a:ext cx="176400" cy="1173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98"/>
          <p:cNvGrpSpPr/>
          <p:nvPr/>
        </p:nvGrpSpPr>
        <p:grpSpPr>
          <a:xfrm>
            <a:off x="4968243" y="1384271"/>
            <a:ext cx="1676407" cy="652370"/>
            <a:chOff x="495301" y="1834184"/>
            <a:chExt cx="1447800" cy="751232"/>
          </a:xfrm>
        </p:grpSpPr>
        <p:pic>
          <p:nvPicPr>
            <p:cNvPr id="937" name="Google Shape;937;p9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8" name="Google Shape;938;p98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98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0" name="Google Shape;940;p98"/>
          <p:cNvSpPr txBox="1"/>
          <p:nvPr/>
        </p:nvSpPr>
        <p:spPr>
          <a:xfrm>
            <a:off x="4620581" y="1495037"/>
            <a:ext cx="340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1" name="Google Shape;941;p98"/>
          <p:cNvGrpSpPr/>
          <p:nvPr/>
        </p:nvGrpSpPr>
        <p:grpSpPr>
          <a:xfrm>
            <a:off x="4968243" y="2103487"/>
            <a:ext cx="1676407" cy="652370"/>
            <a:chOff x="495301" y="1834184"/>
            <a:chExt cx="1447800" cy="751232"/>
          </a:xfrm>
        </p:grpSpPr>
        <p:pic>
          <p:nvPicPr>
            <p:cNvPr id="942" name="Google Shape;942;p9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3" name="Google Shape;943;p98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98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5" name="Google Shape;945;p98"/>
          <p:cNvSpPr txBox="1"/>
          <p:nvPr/>
        </p:nvSpPr>
        <p:spPr>
          <a:xfrm>
            <a:off x="4511040" y="2214253"/>
            <a:ext cx="495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6" name="Google Shape;946;p98"/>
          <p:cNvGrpSpPr/>
          <p:nvPr/>
        </p:nvGrpSpPr>
        <p:grpSpPr>
          <a:xfrm>
            <a:off x="4968243" y="2846437"/>
            <a:ext cx="1676407" cy="652370"/>
            <a:chOff x="495301" y="1834184"/>
            <a:chExt cx="1447800" cy="751232"/>
          </a:xfrm>
        </p:grpSpPr>
        <p:pic>
          <p:nvPicPr>
            <p:cNvPr id="947" name="Google Shape;947;p9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8" name="Google Shape;948;p98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98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0" name="Google Shape;950;p98"/>
          <p:cNvSpPr txBox="1"/>
          <p:nvPr/>
        </p:nvSpPr>
        <p:spPr>
          <a:xfrm>
            <a:off x="4511040" y="2957203"/>
            <a:ext cx="495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1" name="Google Shape;951;p98"/>
          <p:cNvGrpSpPr/>
          <p:nvPr/>
        </p:nvGrpSpPr>
        <p:grpSpPr>
          <a:xfrm>
            <a:off x="4960741" y="3589387"/>
            <a:ext cx="1676407" cy="652370"/>
            <a:chOff x="495301" y="1834184"/>
            <a:chExt cx="1447800" cy="751232"/>
          </a:xfrm>
        </p:grpSpPr>
        <p:pic>
          <p:nvPicPr>
            <p:cNvPr id="952" name="Google Shape;952;p9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3" name="Google Shape;953;p98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98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5" name="Google Shape;955;p98"/>
          <p:cNvSpPr txBox="1"/>
          <p:nvPr/>
        </p:nvSpPr>
        <p:spPr>
          <a:xfrm>
            <a:off x="4511040" y="3700153"/>
            <a:ext cx="495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98"/>
          <p:cNvSpPr/>
          <p:nvPr/>
        </p:nvSpPr>
        <p:spPr>
          <a:xfrm>
            <a:off x="5923238" y="2432379"/>
            <a:ext cx="569100" cy="20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98"/>
          <p:cNvSpPr/>
          <p:nvPr/>
        </p:nvSpPr>
        <p:spPr>
          <a:xfrm>
            <a:off x="5120640" y="3198836"/>
            <a:ext cx="569100" cy="20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98"/>
          <p:cNvSpPr/>
          <p:nvPr/>
        </p:nvSpPr>
        <p:spPr>
          <a:xfrm>
            <a:off x="5036183" y="3941786"/>
            <a:ext cx="569100" cy="20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98"/>
          <p:cNvSpPr/>
          <p:nvPr/>
        </p:nvSpPr>
        <p:spPr>
          <a:xfrm>
            <a:off x="5836607" y="3925555"/>
            <a:ext cx="569100" cy="20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0" name="Google Shape;960;p98"/>
          <p:cNvGrpSpPr/>
          <p:nvPr/>
        </p:nvGrpSpPr>
        <p:grpSpPr>
          <a:xfrm>
            <a:off x="5856726" y="1445743"/>
            <a:ext cx="653548" cy="278343"/>
            <a:chOff x="4495800" y="2179437"/>
            <a:chExt cx="3219450" cy="1828800"/>
          </a:xfrm>
        </p:grpSpPr>
        <p:pic>
          <p:nvPicPr>
            <p:cNvPr id="961" name="Google Shape;961;p9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800" y="2179437"/>
              <a:ext cx="321945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2" name="Google Shape;962;p98"/>
            <p:cNvSpPr/>
            <p:nvPr/>
          </p:nvSpPr>
          <p:spPr>
            <a:xfrm>
              <a:off x="4497062" y="2347598"/>
              <a:ext cx="176400" cy="1173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3" name="Google Shape;963;p98"/>
          <p:cNvGrpSpPr/>
          <p:nvPr/>
        </p:nvGrpSpPr>
        <p:grpSpPr>
          <a:xfrm>
            <a:off x="5872519" y="2164917"/>
            <a:ext cx="653548" cy="278343"/>
            <a:chOff x="4495800" y="2179437"/>
            <a:chExt cx="3219450" cy="1828800"/>
          </a:xfrm>
        </p:grpSpPr>
        <p:pic>
          <p:nvPicPr>
            <p:cNvPr id="964" name="Google Shape;964;p9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800" y="2179437"/>
              <a:ext cx="321945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5" name="Google Shape;965;p98"/>
            <p:cNvSpPr/>
            <p:nvPr/>
          </p:nvSpPr>
          <p:spPr>
            <a:xfrm>
              <a:off x="4497062" y="2347598"/>
              <a:ext cx="176400" cy="1173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6" name="Google Shape;966;p98"/>
          <p:cNvGrpSpPr/>
          <p:nvPr/>
        </p:nvGrpSpPr>
        <p:grpSpPr>
          <a:xfrm>
            <a:off x="5862108" y="2894207"/>
            <a:ext cx="653548" cy="278343"/>
            <a:chOff x="4495800" y="2179437"/>
            <a:chExt cx="3219450" cy="1828800"/>
          </a:xfrm>
        </p:grpSpPr>
        <p:pic>
          <p:nvPicPr>
            <p:cNvPr id="967" name="Google Shape;967;p9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800" y="2179437"/>
              <a:ext cx="321945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8" name="Google Shape;968;p98"/>
            <p:cNvSpPr/>
            <p:nvPr/>
          </p:nvSpPr>
          <p:spPr>
            <a:xfrm>
              <a:off x="4497062" y="2347598"/>
              <a:ext cx="176400" cy="1173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9" name="Google Shape;969;p98"/>
          <p:cNvGrpSpPr/>
          <p:nvPr/>
        </p:nvGrpSpPr>
        <p:grpSpPr>
          <a:xfrm>
            <a:off x="5853469" y="3652010"/>
            <a:ext cx="653548" cy="278343"/>
            <a:chOff x="4495800" y="2179437"/>
            <a:chExt cx="3219450" cy="1828800"/>
          </a:xfrm>
        </p:grpSpPr>
        <p:pic>
          <p:nvPicPr>
            <p:cNvPr id="970" name="Google Shape;970;p9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800" y="2179437"/>
              <a:ext cx="321945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1" name="Google Shape;971;p98"/>
            <p:cNvSpPr/>
            <p:nvPr/>
          </p:nvSpPr>
          <p:spPr>
            <a:xfrm>
              <a:off x="4497062" y="2347598"/>
              <a:ext cx="176400" cy="1173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2" name="Google Shape;972;p98"/>
          <p:cNvGrpSpPr/>
          <p:nvPr/>
        </p:nvGrpSpPr>
        <p:grpSpPr>
          <a:xfrm>
            <a:off x="7228403" y="1377277"/>
            <a:ext cx="1676407" cy="652370"/>
            <a:chOff x="495301" y="1834184"/>
            <a:chExt cx="1447800" cy="751232"/>
          </a:xfrm>
        </p:grpSpPr>
        <p:pic>
          <p:nvPicPr>
            <p:cNvPr id="973" name="Google Shape;973;p9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4" name="Google Shape;974;p98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98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6" name="Google Shape;976;p98"/>
          <p:cNvSpPr txBox="1"/>
          <p:nvPr/>
        </p:nvSpPr>
        <p:spPr>
          <a:xfrm>
            <a:off x="6797040" y="1488044"/>
            <a:ext cx="495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7" name="Google Shape;977;p98"/>
          <p:cNvGrpSpPr/>
          <p:nvPr/>
        </p:nvGrpSpPr>
        <p:grpSpPr>
          <a:xfrm>
            <a:off x="7228403" y="2096493"/>
            <a:ext cx="1676407" cy="652370"/>
            <a:chOff x="495301" y="1834184"/>
            <a:chExt cx="1447800" cy="751232"/>
          </a:xfrm>
        </p:grpSpPr>
        <p:pic>
          <p:nvPicPr>
            <p:cNvPr id="978" name="Google Shape;978;p9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9" name="Google Shape;979;p98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98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1" name="Google Shape;981;p98"/>
          <p:cNvSpPr txBox="1"/>
          <p:nvPr/>
        </p:nvSpPr>
        <p:spPr>
          <a:xfrm>
            <a:off x="6797040" y="2207259"/>
            <a:ext cx="495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2" name="Google Shape;982;p98"/>
          <p:cNvGrpSpPr/>
          <p:nvPr/>
        </p:nvGrpSpPr>
        <p:grpSpPr>
          <a:xfrm>
            <a:off x="7228403" y="2839443"/>
            <a:ext cx="1676407" cy="652370"/>
            <a:chOff x="495301" y="1834184"/>
            <a:chExt cx="1447800" cy="751232"/>
          </a:xfrm>
        </p:grpSpPr>
        <p:pic>
          <p:nvPicPr>
            <p:cNvPr id="983" name="Google Shape;983;p9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4" name="Google Shape;984;p98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98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6" name="Google Shape;986;p98"/>
          <p:cNvSpPr txBox="1"/>
          <p:nvPr/>
        </p:nvSpPr>
        <p:spPr>
          <a:xfrm>
            <a:off x="6797040" y="2950209"/>
            <a:ext cx="495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7" name="Google Shape;987;p98"/>
          <p:cNvGrpSpPr/>
          <p:nvPr/>
        </p:nvGrpSpPr>
        <p:grpSpPr>
          <a:xfrm>
            <a:off x="7220902" y="3582393"/>
            <a:ext cx="1676407" cy="652370"/>
            <a:chOff x="495301" y="1834184"/>
            <a:chExt cx="1447800" cy="751232"/>
          </a:xfrm>
        </p:grpSpPr>
        <p:pic>
          <p:nvPicPr>
            <p:cNvPr id="988" name="Google Shape;988;p9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9" name="Google Shape;989;p98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98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1" name="Google Shape;991;p98"/>
          <p:cNvSpPr txBox="1"/>
          <p:nvPr/>
        </p:nvSpPr>
        <p:spPr>
          <a:xfrm>
            <a:off x="6797040" y="3693159"/>
            <a:ext cx="495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98"/>
          <p:cNvSpPr/>
          <p:nvPr/>
        </p:nvSpPr>
        <p:spPr>
          <a:xfrm>
            <a:off x="8183398" y="2425385"/>
            <a:ext cx="569100" cy="20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98"/>
          <p:cNvSpPr/>
          <p:nvPr/>
        </p:nvSpPr>
        <p:spPr>
          <a:xfrm>
            <a:off x="7380800" y="3191842"/>
            <a:ext cx="569100" cy="20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98"/>
          <p:cNvSpPr/>
          <p:nvPr/>
        </p:nvSpPr>
        <p:spPr>
          <a:xfrm>
            <a:off x="7296343" y="3934792"/>
            <a:ext cx="569100" cy="20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98"/>
          <p:cNvSpPr/>
          <p:nvPr/>
        </p:nvSpPr>
        <p:spPr>
          <a:xfrm>
            <a:off x="8096767" y="3918562"/>
            <a:ext cx="569100" cy="20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98"/>
          <p:cNvSpPr/>
          <p:nvPr/>
        </p:nvSpPr>
        <p:spPr>
          <a:xfrm>
            <a:off x="7336941" y="1459491"/>
            <a:ext cx="653400" cy="254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98"/>
          <p:cNvSpPr/>
          <p:nvPr/>
        </p:nvSpPr>
        <p:spPr>
          <a:xfrm>
            <a:off x="7336941" y="2177415"/>
            <a:ext cx="653400" cy="254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98"/>
          <p:cNvSpPr/>
          <p:nvPr/>
        </p:nvSpPr>
        <p:spPr>
          <a:xfrm>
            <a:off x="7304600" y="2920365"/>
            <a:ext cx="653400" cy="254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98"/>
          <p:cNvSpPr/>
          <p:nvPr/>
        </p:nvSpPr>
        <p:spPr>
          <a:xfrm>
            <a:off x="7304600" y="3663315"/>
            <a:ext cx="653400" cy="254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98"/>
          <p:cNvSpPr/>
          <p:nvPr/>
        </p:nvSpPr>
        <p:spPr>
          <a:xfrm>
            <a:off x="6781800" y="914400"/>
            <a:ext cx="2286000" cy="3543300"/>
          </a:xfrm>
          <a:prstGeom prst="rect">
            <a:avLst/>
          </a:prstGeom>
          <a:solidFill>
            <a:schemeClr val="lt1">
              <a:alpha val="9176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98"/>
          <p:cNvSpPr/>
          <p:nvPr/>
        </p:nvSpPr>
        <p:spPr>
          <a:xfrm>
            <a:off x="4511040" y="914400"/>
            <a:ext cx="2286000" cy="3543300"/>
          </a:xfrm>
          <a:prstGeom prst="rect">
            <a:avLst/>
          </a:prstGeom>
          <a:solidFill>
            <a:schemeClr val="lt1">
              <a:alpha val="9176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98"/>
          <p:cNvSpPr/>
          <p:nvPr/>
        </p:nvSpPr>
        <p:spPr>
          <a:xfrm>
            <a:off x="41080" y="1276078"/>
            <a:ext cx="2286000" cy="1472700"/>
          </a:xfrm>
          <a:prstGeom prst="rect">
            <a:avLst/>
          </a:prstGeom>
          <a:solidFill>
            <a:schemeClr val="lt1">
              <a:alpha val="9176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98"/>
          <p:cNvSpPr/>
          <p:nvPr/>
        </p:nvSpPr>
        <p:spPr>
          <a:xfrm>
            <a:off x="2286000" y="2820407"/>
            <a:ext cx="2286000" cy="723000"/>
          </a:xfrm>
          <a:prstGeom prst="rect">
            <a:avLst/>
          </a:prstGeom>
          <a:solidFill>
            <a:schemeClr val="lt1">
              <a:alpha val="9176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98"/>
          <p:cNvSpPr/>
          <p:nvPr/>
        </p:nvSpPr>
        <p:spPr>
          <a:xfrm>
            <a:off x="2268899" y="1314450"/>
            <a:ext cx="2286000" cy="723000"/>
          </a:xfrm>
          <a:prstGeom prst="rect">
            <a:avLst/>
          </a:prstGeom>
          <a:solidFill>
            <a:schemeClr val="lt1">
              <a:alpha val="9176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What are Logic-Based Systems?</a:t>
            </a:r>
            <a:endParaRPr/>
          </a:p>
        </p:txBody>
      </p:sp>
      <p:sp>
        <p:nvSpPr>
          <p:cNvPr id="479" name="Google Shape;479;p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34400" cy="3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60"/>
              <a:buChar char="•"/>
            </a:pPr>
            <a:r>
              <a:rPr lang="en" sz="2260"/>
              <a:t>Structure:       Reasoning ‘engine’</a:t>
            </a:r>
            <a:endParaRPr sz="2500"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260"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260"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260"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260"/>
          </a:p>
          <a:p>
            <a:pPr marL="342900" lvl="0" indent="-29845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260"/>
              <a:buChar char="•"/>
            </a:pPr>
            <a:r>
              <a:rPr lang="en" sz="2260"/>
              <a:t>Knowledge base: declarative sentences in a knowledge-representation language</a:t>
            </a:r>
            <a:endParaRPr sz="2500"/>
          </a:p>
          <a:p>
            <a:pPr marL="342900" lvl="0" indent="-29845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260"/>
              <a:buChar char="•"/>
            </a:pPr>
            <a:r>
              <a:rPr lang="en" sz="2260"/>
              <a:t>Dominant paradigm 1958-1988</a:t>
            </a:r>
            <a:endParaRPr sz="2500"/>
          </a:p>
          <a:p>
            <a:pPr marL="742950" lvl="1" indent="-2413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90"/>
              <a:buChar char="–"/>
            </a:pPr>
            <a:r>
              <a:rPr lang="en" sz="1890"/>
              <a:t>AI proved a new theorem in lattice theory!</a:t>
            </a:r>
            <a:endParaRPr sz="2100"/>
          </a:p>
          <a:p>
            <a:pPr marL="742950" lvl="1" indent="-2413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90"/>
              <a:buChar char="–"/>
            </a:pPr>
            <a:r>
              <a:rPr lang="en" sz="1890"/>
              <a:t>Robotics, computer vision, etc., all based on pure logic.</a:t>
            </a:r>
            <a:endParaRPr sz="2100"/>
          </a:p>
        </p:txBody>
      </p:sp>
      <p:sp>
        <p:nvSpPr>
          <p:cNvPr id="480" name="Google Shape;480;p81" descr="Image result for blackboard hand"/>
          <p:cNvSpPr/>
          <p:nvPr/>
        </p:nvSpPr>
        <p:spPr>
          <a:xfrm>
            <a:off x="155575" y="-108347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81"/>
          <p:cNvSpPr/>
          <p:nvPr/>
        </p:nvSpPr>
        <p:spPr>
          <a:xfrm>
            <a:off x="3793078" y="2277249"/>
            <a:ext cx="1905000" cy="5715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Reasoning</a:t>
            </a:r>
            <a:b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2" name="Google Shape;482;p81"/>
          <p:cNvCxnSpPr>
            <a:endCxn id="481" idx="1"/>
          </p:cNvCxnSpPr>
          <p:nvPr/>
        </p:nvCxnSpPr>
        <p:spPr>
          <a:xfrm>
            <a:off x="2878678" y="2562999"/>
            <a:ext cx="914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483" name="Google Shape;483;p81"/>
          <p:cNvCxnSpPr/>
          <p:nvPr/>
        </p:nvCxnSpPr>
        <p:spPr>
          <a:xfrm>
            <a:off x="5698078" y="2562999"/>
            <a:ext cx="914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484" name="Google Shape;484;p81"/>
          <p:cNvCxnSpPr/>
          <p:nvPr/>
        </p:nvCxnSpPr>
        <p:spPr>
          <a:xfrm>
            <a:off x="4745578" y="2048649"/>
            <a:ext cx="0" cy="228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485" name="Google Shape;485;p81"/>
          <p:cNvSpPr txBox="1"/>
          <p:nvPr/>
        </p:nvSpPr>
        <p:spPr>
          <a:xfrm>
            <a:off x="1189651" y="2400300"/>
            <a:ext cx="1765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base 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(KB)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81"/>
          <p:cNvSpPr txBox="1"/>
          <p:nvPr/>
        </p:nvSpPr>
        <p:spPr>
          <a:xfrm>
            <a:off x="3335878" y="1771650"/>
            <a:ext cx="2325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Observations - Queries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81"/>
          <p:cNvSpPr txBox="1"/>
          <p:nvPr/>
        </p:nvSpPr>
        <p:spPr>
          <a:xfrm>
            <a:off x="6612478" y="2429902"/>
            <a:ext cx="1388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(Deductions)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More sentences</a:t>
            </a:r>
            <a:endParaRPr/>
          </a:p>
        </p:txBody>
      </p:sp>
      <p:sp>
        <p:nvSpPr>
          <p:cNvPr id="1010" name="Google Shape;1010;p99"/>
          <p:cNvSpPr txBox="1">
            <a:spLocks noGrp="1"/>
          </p:cNvSpPr>
          <p:nvPr>
            <p:ph type="body" idx="1"/>
          </p:nvPr>
        </p:nvSpPr>
        <p:spPr>
          <a:xfrm>
            <a:off x="457200" y="1365050"/>
            <a:ext cx="8229600" cy="322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robot is in the left room</a:t>
            </a: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1" name="Google Shape;1011;p99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600" y="2091099"/>
            <a:ext cx="1285031" cy="857400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Meaning/Semantics</a:t>
            </a:r>
            <a:endParaRPr/>
          </a:p>
        </p:txBody>
      </p:sp>
      <p:grpSp>
        <p:nvGrpSpPr>
          <p:cNvPr id="1017" name="Google Shape;1017;p100"/>
          <p:cNvGrpSpPr/>
          <p:nvPr/>
        </p:nvGrpSpPr>
        <p:grpSpPr>
          <a:xfrm>
            <a:off x="522803" y="1377277"/>
            <a:ext cx="1676407" cy="652370"/>
            <a:chOff x="495301" y="1834184"/>
            <a:chExt cx="1447800" cy="751232"/>
          </a:xfrm>
        </p:grpSpPr>
        <p:pic>
          <p:nvPicPr>
            <p:cNvPr id="1018" name="Google Shape;1018;p10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9" name="Google Shape;1019;p100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100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1" name="Google Shape;1021;p100"/>
          <p:cNvSpPr txBox="1"/>
          <p:nvPr/>
        </p:nvSpPr>
        <p:spPr>
          <a:xfrm>
            <a:off x="175141" y="1488043"/>
            <a:ext cx="340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2" name="Google Shape;1022;p100"/>
          <p:cNvGrpSpPr/>
          <p:nvPr/>
        </p:nvGrpSpPr>
        <p:grpSpPr>
          <a:xfrm>
            <a:off x="522803" y="2096492"/>
            <a:ext cx="1676407" cy="652370"/>
            <a:chOff x="495301" y="1834184"/>
            <a:chExt cx="1447800" cy="751232"/>
          </a:xfrm>
        </p:grpSpPr>
        <p:pic>
          <p:nvPicPr>
            <p:cNvPr id="1023" name="Google Shape;1023;p10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4" name="Google Shape;1024;p100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100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6" name="Google Shape;1026;p100"/>
          <p:cNvSpPr txBox="1"/>
          <p:nvPr/>
        </p:nvSpPr>
        <p:spPr>
          <a:xfrm>
            <a:off x="175141" y="2207258"/>
            <a:ext cx="340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7" name="Google Shape;1027;p100"/>
          <p:cNvGrpSpPr/>
          <p:nvPr/>
        </p:nvGrpSpPr>
        <p:grpSpPr>
          <a:xfrm>
            <a:off x="522803" y="2839442"/>
            <a:ext cx="1676407" cy="652370"/>
            <a:chOff x="495301" y="1834184"/>
            <a:chExt cx="1447800" cy="751232"/>
          </a:xfrm>
        </p:grpSpPr>
        <p:pic>
          <p:nvPicPr>
            <p:cNvPr id="1028" name="Google Shape;1028;p10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9" name="Google Shape;1029;p100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100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1" name="Google Shape;1031;p100"/>
          <p:cNvSpPr txBox="1"/>
          <p:nvPr/>
        </p:nvSpPr>
        <p:spPr>
          <a:xfrm>
            <a:off x="175141" y="2950208"/>
            <a:ext cx="340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100"/>
          <p:cNvGrpSpPr/>
          <p:nvPr/>
        </p:nvGrpSpPr>
        <p:grpSpPr>
          <a:xfrm>
            <a:off x="515302" y="3582392"/>
            <a:ext cx="1676407" cy="652370"/>
            <a:chOff x="495301" y="1834184"/>
            <a:chExt cx="1447800" cy="751232"/>
          </a:xfrm>
        </p:grpSpPr>
        <p:pic>
          <p:nvPicPr>
            <p:cNvPr id="1033" name="Google Shape;1033;p10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4" name="Google Shape;1034;p100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100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6" name="Google Shape;1036;p100"/>
          <p:cNvSpPr txBox="1"/>
          <p:nvPr/>
        </p:nvSpPr>
        <p:spPr>
          <a:xfrm>
            <a:off x="167640" y="3693158"/>
            <a:ext cx="340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100"/>
          <p:cNvSpPr/>
          <p:nvPr/>
        </p:nvSpPr>
        <p:spPr>
          <a:xfrm>
            <a:off x="1477798" y="2425385"/>
            <a:ext cx="569100" cy="20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100"/>
          <p:cNvSpPr/>
          <p:nvPr/>
        </p:nvSpPr>
        <p:spPr>
          <a:xfrm>
            <a:off x="675200" y="3191842"/>
            <a:ext cx="569100" cy="20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100"/>
          <p:cNvSpPr/>
          <p:nvPr/>
        </p:nvSpPr>
        <p:spPr>
          <a:xfrm>
            <a:off x="590743" y="3934792"/>
            <a:ext cx="569100" cy="20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100"/>
          <p:cNvSpPr/>
          <p:nvPr/>
        </p:nvSpPr>
        <p:spPr>
          <a:xfrm>
            <a:off x="1391167" y="3918561"/>
            <a:ext cx="569100" cy="20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1" name="Google Shape;1041;p100"/>
          <p:cNvGrpSpPr/>
          <p:nvPr/>
        </p:nvGrpSpPr>
        <p:grpSpPr>
          <a:xfrm>
            <a:off x="2682243" y="1377277"/>
            <a:ext cx="1676407" cy="652370"/>
            <a:chOff x="495301" y="1834184"/>
            <a:chExt cx="1447800" cy="751232"/>
          </a:xfrm>
        </p:grpSpPr>
        <p:pic>
          <p:nvPicPr>
            <p:cNvPr id="1042" name="Google Shape;1042;p10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3" name="Google Shape;1043;p100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100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5" name="Google Shape;1045;p100"/>
          <p:cNvSpPr txBox="1"/>
          <p:nvPr/>
        </p:nvSpPr>
        <p:spPr>
          <a:xfrm>
            <a:off x="2334581" y="1488044"/>
            <a:ext cx="340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6" name="Google Shape;1046;p100"/>
          <p:cNvGrpSpPr/>
          <p:nvPr/>
        </p:nvGrpSpPr>
        <p:grpSpPr>
          <a:xfrm>
            <a:off x="2682243" y="2096493"/>
            <a:ext cx="1676407" cy="652370"/>
            <a:chOff x="495301" y="1834184"/>
            <a:chExt cx="1447800" cy="751232"/>
          </a:xfrm>
        </p:grpSpPr>
        <p:pic>
          <p:nvPicPr>
            <p:cNvPr id="1047" name="Google Shape;1047;p10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8" name="Google Shape;1048;p100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100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0" name="Google Shape;1050;p100"/>
          <p:cNvSpPr txBox="1"/>
          <p:nvPr/>
        </p:nvSpPr>
        <p:spPr>
          <a:xfrm>
            <a:off x="2334581" y="2207259"/>
            <a:ext cx="340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1" name="Google Shape;1051;p100"/>
          <p:cNvGrpSpPr/>
          <p:nvPr/>
        </p:nvGrpSpPr>
        <p:grpSpPr>
          <a:xfrm>
            <a:off x="2682243" y="2839443"/>
            <a:ext cx="1676407" cy="652370"/>
            <a:chOff x="495301" y="1834184"/>
            <a:chExt cx="1447800" cy="751232"/>
          </a:xfrm>
        </p:grpSpPr>
        <p:pic>
          <p:nvPicPr>
            <p:cNvPr id="1052" name="Google Shape;1052;p10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3" name="Google Shape;1053;p100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100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5" name="Google Shape;1055;p100"/>
          <p:cNvSpPr txBox="1"/>
          <p:nvPr/>
        </p:nvSpPr>
        <p:spPr>
          <a:xfrm>
            <a:off x="2334581" y="2950209"/>
            <a:ext cx="340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6" name="Google Shape;1056;p100"/>
          <p:cNvGrpSpPr/>
          <p:nvPr/>
        </p:nvGrpSpPr>
        <p:grpSpPr>
          <a:xfrm>
            <a:off x="2674742" y="3582393"/>
            <a:ext cx="1676407" cy="652370"/>
            <a:chOff x="495301" y="1834184"/>
            <a:chExt cx="1447800" cy="751232"/>
          </a:xfrm>
        </p:grpSpPr>
        <p:pic>
          <p:nvPicPr>
            <p:cNvPr id="1057" name="Google Shape;1057;p10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8" name="Google Shape;1058;p100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100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0" name="Google Shape;1060;p100"/>
          <p:cNvSpPr txBox="1"/>
          <p:nvPr/>
        </p:nvSpPr>
        <p:spPr>
          <a:xfrm>
            <a:off x="2327080" y="3693159"/>
            <a:ext cx="340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100"/>
          <p:cNvSpPr/>
          <p:nvPr/>
        </p:nvSpPr>
        <p:spPr>
          <a:xfrm>
            <a:off x="3637238" y="2425385"/>
            <a:ext cx="569100" cy="20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100"/>
          <p:cNvSpPr/>
          <p:nvPr/>
        </p:nvSpPr>
        <p:spPr>
          <a:xfrm>
            <a:off x="2834640" y="3191842"/>
            <a:ext cx="569100" cy="20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100"/>
          <p:cNvSpPr/>
          <p:nvPr/>
        </p:nvSpPr>
        <p:spPr>
          <a:xfrm>
            <a:off x="2750183" y="3934792"/>
            <a:ext cx="569100" cy="20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100"/>
          <p:cNvSpPr/>
          <p:nvPr/>
        </p:nvSpPr>
        <p:spPr>
          <a:xfrm>
            <a:off x="3550607" y="3918562"/>
            <a:ext cx="569100" cy="20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100"/>
          <p:cNvSpPr/>
          <p:nvPr/>
        </p:nvSpPr>
        <p:spPr>
          <a:xfrm>
            <a:off x="2790781" y="1459491"/>
            <a:ext cx="653400" cy="254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100"/>
          <p:cNvSpPr/>
          <p:nvPr/>
        </p:nvSpPr>
        <p:spPr>
          <a:xfrm>
            <a:off x="2790781" y="2177415"/>
            <a:ext cx="653400" cy="254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100"/>
          <p:cNvSpPr/>
          <p:nvPr/>
        </p:nvSpPr>
        <p:spPr>
          <a:xfrm>
            <a:off x="2758440" y="2920365"/>
            <a:ext cx="653400" cy="254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100"/>
          <p:cNvSpPr/>
          <p:nvPr/>
        </p:nvSpPr>
        <p:spPr>
          <a:xfrm>
            <a:off x="2758440" y="3663315"/>
            <a:ext cx="653400" cy="254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9" name="Google Shape;1069;p100"/>
          <p:cNvGrpSpPr/>
          <p:nvPr/>
        </p:nvGrpSpPr>
        <p:grpSpPr>
          <a:xfrm>
            <a:off x="3570726" y="1438749"/>
            <a:ext cx="653548" cy="278343"/>
            <a:chOff x="4495800" y="2179437"/>
            <a:chExt cx="3219450" cy="1828800"/>
          </a:xfrm>
        </p:grpSpPr>
        <p:pic>
          <p:nvPicPr>
            <p:cNvPr id="1070" name="Google Shape;1070;p10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800" y="2179437"/>
              <a:ext cx="321945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1" name="Google Shape;1071;p100"/>
            <p:cNvSpPr/>
            <p:nvPr/>
          </p:nvSpPr>
          <p:spPr>
            <a:xfrm>
              <a:off x="4497062" y="2347598"/>
              <a:ext cx="176400" cy="1173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2" name="Google Shape;1072;p100"/>
          <p:cNvGrpSpPr/>
          <p:nvPr/>
        </p:nvGrpSpPr>
        <p:grpSpPr>
          <a:xfrm>
            <a:off x="3586519" y="2157923"/>
            <a:ext cx="653548" cy="278343"/>
            <a:chOff x="4495800" y="2179437"/>
            <a:chExt cx="3219450" cy="1828800"/>
          </a:xfrm>
        </p:grpSpPr>
        <p:pic>
          <p:nvPicPr>
            <p:cNvPr id="1073" name="Google Shape;1073;p10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800" y="2179437"/>
              <a:ext cx="321945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4" name="Google Shape;1074;p100"/>
            <p:cNvSpPr/>
            <p:nvPr/>
          </p:nvSpPr>
          <p:spPr>
            <a:xfrm>
              <a:off x="4497062" y="2347598"/>
              <a:ext cx="176400" cy="1173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100"/>
          <p:cNvGrpSpPr/>
          <p:nvPr/>
        </p:nvGrpSpPr>
        <p:grpSpPr>
          <a:xfrm>
            <a:off x="3576108" y="2887213"/>
            <a:ext cx="653548" cy="278343"/>
            <a:chOff x="4495800" y="2179437"/>
            <a:chExt cx="3219450" cy="1828800"/>
          </a:xfrm>
        </p:grpSpPr>
        <p:pic>
          <p:nvPicPr>
            <p:cNvPr id="1076" name="Google Shape;1076;p10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800" y="2179437"/>
              <a:ext cx="321945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7" name="Google Shape;1077;p100"/>
            <p:cNvSpPr/>
            <p:nvPr/>
          </p:nvSpPr>
          <p:spPr>
            <a:xfrm>
              <a:off x="4497062" y="2347598"/>
              <a:ext cx="176400" cy="1173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8" name="Google Shape;1078;p100"/>
          <p:cNvGrpSpPr/>
          <p:nvPr/>
        </p:nvGrpSpPr>
        <p:grpSpPr>
          <a:xfrm>
            <a:off x="3567469" y="3645016"/>
            <a:ext cx="653548" cy="278343"/>
            <a:chOff x="4495800" y="2179437"/>
            <a:chExt cx="3219450" cy="1828800"/>
          </a:xfrm>
        </p:grpSpPr>
        <p:pic>
          <p:nvPicPr>
            <p:cNvPr id="1079" name="Google Shape;1079;p10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800" y="2179437"/>
              <a:ext cx="321945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0" name="Google Shape;1080;p100"/>
            <p:cNvSpPr/>
            <p:nvPr/>
          </p:nvSpPr>
          <p:spPr>
            <a:xfrm>
              <a:off x="4497062" y="2347598"/>
              <a:ext cx="176400" cy="1173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1" name="Google Shape;1081;p100"/>
          <p:cNvGrpSpPr/>
          <p:nvPr/>
        </p:nvGrpSpPr>
        <p:grpSpPr>
          <a:xfrm>
            <a:off x="4968243" y="1384271"/>
            <a:ext cx="1676407" cy="652370"/>
            <a:chOff x="495301" y="1834184"/>
            <a:chExt cx="1447800" cy="751232"/>
          </a:xfrm>
        </p:grpSpPr>
        <p:pic>
          <p:nvPicPr>
            <p:cNvPr id="1082" name="Google Shape;1082;p10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3" name="Google Shape;1083;p100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100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5" name="Google Shape;1085;p100"/>
          <p:cNvSpPr txBox="1"/>
          <p:nvPr/>
        </p:nvSpPr>
        <p:spPr>
          <a:xfrm>
            <a:off x="4620581" y="1495037"/>
            <a:ext cx="340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6" name="Google Shape;1086;p100"/>
          <p:cNvGrpSpPr/>
          <p:nvPr/>
        </p:nvGrpSpPr>
        <p:grpSpPr>
          <a:xfrm>
            <a:off x="4968243" y="2103487"/>
            <a:ext cx="1676407" cy="652370"/>
            <a:chOff x="495301" y="1834184"/>
            <a:chExt cx="1447800" cy="751232"/>
          </a:xfrm>
        </p:grpSpPr>
        <p:pic>
          <p:nvPicPr>
            <p:cNvPr id="1087" name="Google Shape;1087;p10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8" name="Google Shape;1088;p100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100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0" name="Google Shape;1090;p100"/>
          <p:cNvSpPr txBox="1"/>
          <p:nvPr/>
        </p:nvSpPr>
        <p:spPr>
          <a:xfrm>
            <a:off x="4511040" y="2214253"/>
            <a:ext cx="495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1" name="Google Shape;1091;p100"/>
          <p:cNvGrpSpPr/>
          <p:nvPr/>
        </p:nvGrpSpPr>
        <p:grpSpPr>
          <a:xfrm>
            <a:off x="4968243" y="2846437"/>
            <a:ext cx="1676407" cy="652370"/>
            <a:chOff x="495301" y="1834184"/>
            <a:chExt cx="1447800" cy="751232"/>
          </a:xfrm>
        </p:grpSpPr>
        <p:pic>
          <p:nvPicPr>
            <p:cNvPr id="1092" name="Google Shape;1092;p10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3" name="Google Shape;1093;p100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100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5" name="Google Shape;1095;p100"/>
          <p:cNvSpPr txBox="1"/>
          <p:nvPr/>
        </p:nvSpPr>
        <p:spPr>
          <a:xfrm>
            <a:off x="4511040" y="2957203"/>
            <a:ext cx="495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6" name="Google Shape;1096;p100"/>
          <p:cNvGrpSpPr/>
          <p:nvPr/>
        </p:nvGrpSpPr>
        <p:grpSpPr>
          <a:xfrm>
            <a:off x="4960741" y="3589387"/>
            <a:ext cx="1676407" cy="652370"/>
            <a:chOff x="495301" y="1834184"/>
            <a:chExt cx="1447800" cy="751232"/>
          </a:xfrm>
        </p:grpSpPr>
        <p:pic>
          <p:nvPicPr>
            <p:cNvPr id="1097" name="Google Shape;1097;p10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8" name="Google Shape;1098;p100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100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0" name="Google Shape;1100;p100"/>
          <p:cNvSpPr txBox="1"/>
          <p:nvPr/>
        </p:nvSpPr>
        <p:spPr>
          <a:xfrm>
            <a:off x="4511040" y="3700153"/>
            <a:ext cx="495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100"/>
          <p:cNvSpPr/>
          <p:nvPr/>
        </p:nvSpPr>
        <p:spPr>
          <a:xfrm>
            <a:off x="5923238" y="2432379"/>
            <a:ext cx="569100" cy="20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100"/>
          <p:cNvSpPr/>
          <p:nvPr/>
        </p:nvSpPr>
        <p:spPr>
          <a:xfrm>
            <a:off x="5120640" y="3198836"/>
            <a:ext cx="569100" cy="20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100"/>
          <p:cNvSpPr/>
          <p:nvPr/>
        </p:nvSpPr>
        <p:spPr>
          <a:xfrm>
            <a:off x="5036183" y="3941786"/>
            <a:ext cx="569100" cy="20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100"/>
          <p:cNvSpPr/>
          <p:nvPr/>
        </p:nvSpPr>
        <p:spPr>
          <a:xfrm>
            <a:off x="5836607" y="3925555"/>
            <a:ext cx="569100" cy="20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5" name="Google Shape;1105;p100"/>
          <p:cNvGrpSpPr/>
          <p:nvPr/>
        </p:nvGrpSpPr>
        <p:grpSpPr>
          <a:xfrm>
            <a:off x="5856726" y="1445743"/>
            <a:ext cx="653548" cy="278343"/>
            <a:chOff x="4495800" y="2179437"/>
            <a:chExt cx="3219450" cy="1828800"/>
          </a:xfrm>
        </p:grpSpPr>
        <p:pic>
          <p:nvPicPr>
            <p:cNvPr id="1106" name="Google Shape;1106;p10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800" y="2179437"/>
              <a:ext cx="321945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7" name="Google Shape;1107;p100"/>
            <p:cNvSpPr/>
            <p:nvPr/>
          </p:nvSpPr>
          <p:spPr>
            <a:xfrm>
              <a:off x="4497062" y="2347598"/>
              <a:ext cx="176400" cy="1173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8" name="Google Shape;1108;p100"/>
          <p:cNvGrpSpPr/>
          <p:nvPr/>
        </p:nvGrpSpPr>
        <p:grpSpPr>
          <a:xfrm>
            <a:off x="5872519" y="2164917"/>
            <a:ext cx="653548" cy="278343"/>
            <a:chOff x="4495800" y="2179437"/>
            <a:chExt cx="3219450" cy="1828800"/>
          </a:xfrm>
        </p:grpSpPr>
        <p:pic>
          <p:nvPicPr>
            <p:cNvPr id="1109" name="Google Shape;1109;p10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800" y="2179437"/>
              <a:ext cx="321945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0" name="Google Shape;1110;p100"/>
            <p:cNvSpPr/>
            <p:nvPr/>
          </p:nvSpPr>
          <p:spPr>
            <a:xfrm>
              <a:off x="4497062" y="2347598"/>
              <a:ext cx="176400" cy="1173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1" name="Google Shape;1111;p100"/>
          <p:cNvGrpSpPr/>
          <p:nvPr/>
        </p:nvGrpSpPr>
        <p:grpSpPr>
          <a:xfrm>
            <a:off x="5862108" y="2894207"/>
            <a:ext cx="653548" cy="278343"/>
            <a:chOff x="4495800" y="2179437"/>
            <a:chExt cx="3219450" cy="1828800"/>
          </a:xfrm>
        </p:grpSpPr>
        <p:pic>
          <p:nvPicPr>
            <p:cNvPr id="1112" name="Google Shape;1112;p10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800" y="2179437"/>
              <a:ext cx="321945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3" name="Google Shape;1113;p100"/>
            <p:cNvSpPr/>
            <p:nvPr/>
          </p:nvSpPr>
          <p:spPr>
            <a:xfrm>
              <a:off x="4497062" y="2347598"/>
              <a:ext cx="176400" cy="1173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100"/>
          <p:cNvGrpSpPr/>
          <p:nvPr/>
        </p:nvGrpSpPr>
        <p:grpSpPr>
          <a:xfrm>
            <a:off x="5853469" y="3652010"/>
            <a:ext cx="653548" cy="278343"/>
            <a:chOff x="4495800" y="2179437"/>
            <a:chExt cx="3219450" cy="1828800"/>
          </a:xfrm>
        </p:grpSpPr>
        <p:pic>
          <p:nvPicPr>
            <p:cNvPr id="1115" name="Google Shape;1115;p10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95800" y="2179437"/>
              <a:ext cx="321945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6" name="Google Shape;1116;p100"/>
            <p:cNvSpPr/>
            <p:nvPr/>
          </p:nvSpPr>
          <p:spPr>
            <a:xfrm>
              <a:off x="4497062" y="2347598"/>
              <a:ext cx="176400" cy="1173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7" name="Google Shape;1117;p100"/>
          <p:cNvGrpSpPr/>
          <p:nvPr/>
        </p:nvGrpSpPr>
        <p:grpSpPr>
          <a:xfrm>
            <a:off x="7228403" y="1377277"/>
            <a:ext cx="1676407" cy="652370"/>
            <a:chOff x="495301" y="1834184"/>
            <a:chExt cx="1447800" cy="751232"/>
          </a:xfrm>
        </p:grpSpPr>
        <p:pic>
          <p:nvPicPr>
            <p:cNvPr id="1118" name="Google Shape;1118;p10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9" name="Google Shape;1119;p100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100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1" name="Google Shape;1121;p100"/>
          <p:cNvSpPr txBox="1"/>
          <p:nvPr/>
        </p:nvSpPr>
        <p:spPr>
          <a:xfrm>
            <a:off x="6797040" y="1488044"/>
            <a:ext cx="495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2" name="Google Shape;1122;p100"/>
          <p:cNvGrpSpPr/>
          <p:nvPr/>
        </p:nvGrpSpPr>
        <p:grpSpPr>
          <a:xfrm>
            <a:off x="7228403" y="2096493"/>
            <a:ext cx="1676407" cy="652370"/>
            <a:chOff x="495301" y="1834184"/>
            <a:chExt cx="1447800" cy="751232"/>
          </a:xfrm>
        </p:grpSpPr>
        <p:pic>
          <p:nvPicPr>
            <p:cNvPr id="1123" name="Google Shape;1123;p10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4" name="Google Shape;1124;p100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100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6" name="Google Shape;1126;p100"/>
          <p:cNvSpPr txBox="1"/>
          <p:nvPr/>
        </p:nvSpPr>
        <p:spPr>
          <a:xfrm>
            <a:off x="6797040" y="2207259"/>
            <a:ext cx="495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7" name="Google Shape;1127;p100"/>
          <p:cNvGrpSpPr/>
          <p:nvPr/>
        </p:nvGrpSpPr>
        <p:grpSpPr>
          <a:xfrm>
            <a:off x="7228403" y="2839443"/>
            <a:ext cx="1676407" cy="652370"/>
            <a:chOff x="495301" y="1834184"/>
            <a:chExt cx="1447800" cy="751232"/>
          </a:xfrm>
        </p:grpSpPr>
        <p:pic>
          <p:nvPicPr>
            <p:cNvPr id="1128" name="Google Shape;1128;p10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9" name="Google Shape;1129;p100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100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1" name="Google Shape;1131;p100"/>
          <p:cNvSpPr txBox="1"/>
          <p:nvPr/>
        </p:nvSpPr>
        <p:spPr>
          <a:xfrm>
            <a:off x="6797040" y="2950209"/>
            <a:ext cx="495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2" name="Google Shape;1132;p100"/>
          <p:cNvGrpSpPr/>
          <p:nvPr/>
        </p:nvGrpSpPr>
        <p:grpSpPr>
          <a:xfrm>
            <a:off x="7220902" y="3582393"/>
            <a:ext cx="1676407" cy="652370"/>
            <a:chOff x="495301" y="1834184"/>
            <a:chExt cx="1447800" cy="751232"/>
          </a:xfrm>
        </p:grpSpPr>
        <p:pic>
          <p:nvPicPr>
            <p:cNvPr id="1133" name="Google Shape;1133;p10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1" y="1834184"/>
              <a:ext cx="1447800" cy="75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4" name="Google Shape;1134;p100"/>
            <p:cNvSpPr/>
            <p:nvPr/>
          </p:nvSpPr>
          <p:spPr>
            <a:xfrm>
              <a:off x="542926" y="1890711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100"/>
            <p:cNvSpPr/>
            <p:nvPr/>
          </p:nvSpPr>
          <p:spPr>
            <a:xfrm>
              <a:off x="1262059" y="1905000"/>
              <a:ext cx="152400" cy="76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6" name="Google Shape;1136;p100"/>
          <p:cNvSpPr txBox="1"/>
          <p:nvPr/>
        </p:nvSpPr>
        <p:spPr>
          <a:xfrm>
            <a:off x="6797040" y="3693159"/>
            <a:ext cx="495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100"/>
          <p:cNvSpPr/>
          <p:nvPr/>
        </p:nvSpPr>
        <p:spPr>
          <a:xfrm>
            <a:off x="8183398" y="2425385"/>
            <a:ext cx="569100" cy="20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100"/>
          <p:cNvSpPr/>
          <p:nvPr/>
        </p:nvSpPr>
        <p:spPr>
          <a:xfrm>
            <a:off x="7380800" y="3191842"/>
            <a:ext cx="569100" cy="20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100"/>
          <p:cNvSpPr/>
          <p:nvPr/>
        </p:nvSpPr>
        <p:spPr>
          <a:xfrm>
            <a:off x="7296343" y="3934792"/>
            <a:ext cx="569100" cy="20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100"/>
          <p:cNvSpPr/>
          <p:nvPr/>
        </p:nvSpPr>
        <p:spPr>
          <a:xfrm>
            <a:off x="8096767" y="3918562"/>
            <a:ext cx="569100" cy="20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100"/>
          <p:cNvSpPr/>
          <p:nvPr/>
        </p:nvSpPr>
        <p:spPr>
          <a:xfrm>
            <a:off x="7336941" y="1459491"/>
            <a:ext cx="653400" cy="254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100"/>
          <p:cNvSpPr/>
          <p:nvPr/>
        </p:nvSpPr>
        <p:spPr>
          <a:xfrm>
            <a:off x="7336941" y="2177415"/>
            <a:ext cx="653400" cy="254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100"/>
          <p:cNvSpPr/>
          <p:nvPr/>
        </p:nvSpPr>
        <p:spPr>
          <a:xfrm>
            <a:off x="7304600" y="2920365"/>
            <a:ext cx="653400" cy="254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100"/>
          <p:cNvSpPr/>
          <p:nvPr/>
        </p:nvSpPr>
        <p:spPr>
          <a:xfrm>
            <a:off x="7304600" y="3663315"/>
            <a:ext cx="653400" cy="254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100"/>
          <p:cNvSpPr/>
          <p:nvPr/>
        </p:nvSpPr>
        <p:spPr>
          <a:xfrm>
            <a:off x="6781800" y="914400"/>
            <a:ext cx="2286000" cy="3543300"/>
          </a:xfrm>
          <a:prstGeom prst="rect">
            <a:avLst/>
          </a:prstGeom>
          <a:solidFill>
            <a:schemeClr val="lt1">
              <a:alpha val="9176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100"/>
          <p:cNvSpPr/>
          <p:nvPr/>
        </p:nvSpPr>
        <p:spPr>
          <a:xfrm>
            <a:off x="4511040" y="914400"/>
            <a:ext cx="2286000" cy="3543300"/>
          </a:xfrm>
          <a:prstGeom prst="rect">
            <a:avLst/>
          </a:prstGeom>
          <a:solidFill>
            <a:schemeClr val="lt1">
              <a:alpha val="9176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100"/>
          <p:cNvSpPr/>
          <p:nvPr/>
        </p:nvSpPr>
        <p:spPr>
          <a:xfrm>
            <a:off x="41080" y="1276078"/>
            <a:ext cx="2286000" cy="1472700"/>
          </a:xfrm>
          <a:prstGeom prst="rect">
            <a:avLst/>
          </a:prstGeom>
          <a:solidFill>
            <a:schemeClr val="lt1">
              <a:alpha val="9176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100"/>
          <p:cNvSpPr/>
          <p:nvPr/>
        </p:nvSpPr>
        <p:spPr>
          <a:xfrm>
            <a:off x="2286000" y="2820407"/>
            <a:ext cx="2286000" cy="723000"/>
          </a:xfrm>
          <a:prstGeom prst="rect">
            <a:avLst/>
          </a:prstGeom>
          <a:solidFill>
            <a:schemeClr val="lt1">
              <a:alpha val="9176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100"/>
          <p:cNvSpPr/>
          <p:nvPr/>
        </p:nvSpPr>
        <p:spPr>
          <a:xfrm>
            <a:off x="2286000" y="2057400"/>
            <a:ext cx="2286000" cy="723000"/>
          </a:xfrm>
          <a:prstGeom prst="rect">
            <a:avLst/>
          </a:prstGeom>
          <a:solidFill>
            <a:schemeClr val="lt1">
              <a:alpha val="9176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100"/>
          <p:cNvSpPr/>
          <p:nvPr/>
        </p:nvSpPr>
        <p:spPr>
          <a:xfrm>
            <a:off x="2268899" y="1314450"/>
            <a:ext cx="2286000" cy="723000"/>
          </a:xfrm>
          <a:prstGeom prst="rect">
            <a:avLst/>
          </a:prstGeom>
          <a:solidFill>
            <a:schemeClr val="lt1">
              <a:alpha val="9176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100"/>
          <p:cNvSpPr/>
          <p:nvPr/>
        </p:nvSpPr>
        <p:spPr>
          <a:xfrm>
            <a:off x="2419564" y="3564109"/>
            <a:ext cx="2286000" cy="723000"/>
          </a:xfrm>
          <a:prstGeom prst="rect">
            <a:avLst/>
          </a:prstGeom>
          <a:solidFill>
            <a:schemeClr val="lt1">
              <a:alpha val="9176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101"/>
          <p:cNvSpPr txBox="1">
            <a:spLocks noGrp="1"/>
          </p:cNvSpPr>
          <p:nvPr>
            <p:ph type="body" idx="1"/>
          </p:nvPr>
        </p:nvSpPr>
        <p:spPr>
          <a:xfrm>
            <a:off x="457200" y="1365050"/>
            <a:ext cx="8229600" cy="322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How to define ω ⊨ α?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Is it circular?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What is an algorithm to decide ω ⊨ α 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What is its complexity?</a:t>
            </a: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1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Formal Semantics + Algorithm</a:t>
            </a:r>
            <a:endParaRPr/>
          </a:p>
        </p:txBody>
      </p:sp>
      <p:pic>
        <p:nvPicPr>
          <p:cNvPr id="1158" name="Google Shape;1158;p101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1025" y="1512099"/>
            <a:ext cx="1285031" cy="857400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1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Truth Tables</a:t>
            </a:r>
            <a:endParaRPr/>
          </a:p>
        </p:txBody>
      </p:sp>
      <p:graphicFrame>
        <p:nvGraphicFramePr>
          <p:cNvPr id="1164" name="Google Shape;1164;p102"/>
          <p:cNvGraphicFramePr/>
          <p:nvPr/>
        </p:nvGraphicFramePr>
        <p:xfrm>
          <a:off x="457200" y="2108716"/>
          <a:ext cx="8229600" cy="1409800"/>
        </p:xfrm>
        <a:graphic>
          <a:graphicData uri="http://schemas.openxmlformats.org/drawingml/2006/table">
            <a:tbl>
              <a:tblPr>
                <a:noFill/>
                <a:tableStyleId>{9630F58B-86C0-4C5F-839C-45439F336EBB}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400" u="none" strike="noStrike" cap="none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D695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D3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400" u="none" strike="noStrike" cap="none"/>
                    </a:p>
                  </a:txBody>
                  <a:tcPr marL="91450" marR="91450" marT="34300" marB="34300" anchor="ctr">
                    <a:lnL w="12700" cap="flat" cmpd="sng">
                      <a:solidFill>
                        <a:srgbClr val="7D695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D695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D3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¬p</a:t>
                      </a:r>
                      <a:endParaRPr sz="1400" u="none" strike="noStrike" cap="none"/>
                    </a:p>
                  </a:txBody>
                  <a:tcPr marL="91450" marR="91450" marT="34300" marB="34300" anchor="ctr">
                    <a:lnL w="12700" cap="flat" cmpd="sng">
                      <a:solidFill>
                        <a:srgbClr val="7D695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D695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D3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p∧q</a:t>
                      </a:r>
                      <a:endParaRPr sz="1400" u="none" strike="noStrike" cap="none"/>
                    </a:p>
                  </a:txBody>
                  <a:tcPr marL="91450" marR="91450" marT="34300" marB="34300" anchor="ctr">
                    <a:lnL w="12700" cap="flat" cmpd="sng">
                      <a:solidFill>
                        <a:srgbClr val="7D695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D695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D3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p∨q</a:t>
                      </a:r>
                      <a:endParaRPr sz="1400" u="none" strike="noStrike" cap="none"/>
                    </a:p>
                  </a:txBody>
                  <a:tcPr marL="91450" marR="91450" marT="34300" marB="34300" anchor="ctr">
                    <a:lnL w="12700" cap="flat" cmpd="sng">
                      <a:solidFill>
                        <a:srgbClr val="7D695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D695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D3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p←q</a:t>
                      </a:r>
                      <a:endParaRPr sz="1400" u="none" strike="noStrike" cap="none"/>
                    </a:p>
                  </a:txBody>
                  <a:tcPr marL="91450" marR="91450" marT="34300" marB="34300" anchor="ctr">
                    <a:lnL w="12700" cap="flat" cmpd="sng">
                      <a:solidFill>
                        <a:srgbClr val="7D695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D695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D3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p→q</a:t>
                      </a:r>
                      <a:endParaRPr sz="1400" u="none" strike="noStrike" cap="none"/>
                    </a:p>
                  </a:txBody>
                  <a:tcPr marL="91450" marR="91450" marT="34300" marB="34300" anchor="ctr">
                    <a:lnL w="12700" cap="flat" cmpd="sng">
                      <a:solidFill>
                        <a:srgbClr val="7D695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D695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D3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p↔q</a:t>
                      </a:r>
                      <a:endParaRPr sz="1400" u="none" strike="noStrike" cap="none"/>
                    </a:p>
                  </a:txBody>
                  <a:tcPr marL="91450" marR="91450" marT="34300" marB="34300" anchor="ctr">
                    <a:lnL w="12700" cap="flat" cmpd="sng">
                      <a:solidFill>
                        <a:srgbClr val="7D695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D3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false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false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false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false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false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false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false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false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false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false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false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false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false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false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Syntax Conversion Rules</a:t>
            </a:r>
            <a:endParaRPr/>
          </a:p>
        </p:txBody>
      </p:sp>
      <p:pic>
        <p:nvPicPr>
          <p:cNvPr id="1170" name="Google Shape;1170;p103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3501" y="3689953"/>
            <a:ext cx="1805025" cy="1204300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71" name="Google Shape;1171;p103" descr="\neg (X \lor Y)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7213" y="1519425"/>
            <a:ext cx="2257778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2" name="Google Shape;1172;p103" descr="X \Rightarrow Y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6500" y="2828201"/>
            <a:ext cx="1699524" cy="47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3" name="Google Shape;1173;p103" descr="\neg \neg X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" y="1824600"/>
            <a:ext cx="1313928" cy="5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4" name="Google Shape;1174;p103" descr="(X \land Y) \lor Z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4625" y="2747563"/>
            <a:ext cx="2886364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5" name="Google Shape;1175;p103" descr="(X \lor Y) \land Z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9650" y="4035450"/>
            <a:ext cx="2886364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" name="Google Shape;1176;p103" descr="X \Leftrightarrow Y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71600" y="1519423"/>
            <a:ext cx="1805026" cy="503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Modeling: Wumpus World</a:t>
            </a:r>
            <a:endParaRPr/>
          </a:p>
        </p:txBody>
      </p:sp>
      <p:pic>
        <p:nvPicPr>
          <p:cNvPr id="1182" name="Google Shape;1182;p104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1750" y="3333750"/>
            <a:ext cx="2327431" cy="1552861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graphicFrame>
        <p:nvGraphicFramePr>
          <p:cNvPr id="1183" name="Google Shape;1183;p104"/>
          <p:cNvGraphicFramePr/>
          <p:nvPr/>
        </p:nvGraphicFramePr>
        <p:xfrm>
          <a:off x="1623050" y="1664975"/>
          <a:ext cx="3718575" cy="2712675"/>
        </p:xfrm>
        <a:graphic>
          <a:graphicData uri="http://schemas.openxmlformats.org/drawingml/2006/table">
            <a:tbl>
              <a:tblPr>
                <a:noFill/>
                <a:tableStyleId>{7880909A-B8F0-4A7B-9B7E-A5B168392567}</a:tableStyleId>
              </a:tblPr>
              <a:tblGrid>
                <a:gridCol w="123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4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0"/>
                        <a:t>P1</a:t>
                      </a:r>
                      <a:endParaRPr sz="4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5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0"/>
                        <a:t>P4</a:t>
                      </a:r>
                      <a:endParaRPr sz="4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0"/>
                        <a:t>B</a:t>
                      </a:r>
                      <a:endParaRPr sz="4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0"/>
                        <a:t>P2</a:t>
                      </a:r>
                      <a:endParaRPr sz="45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4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0"/>
                        <a:t>P3</a:t>
                      </a:r>
                      <a:endParaRPr sz="4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5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8" name="Google Shape;1188;p105"/>
          <p:cNvGraphicFramePr/>
          <p:nvPr/>
        </p:nvGraphicFramePr>
        <p:xfrm>
          <a:off x="1041673" y="1783871"/>
          <a:ext cx="1504625" cy="2979250"/>
        </p:xfrm>
        <a:graphic>
          <a:graphicData uri="http://schemas.openxmlformats.org/drawingml/2006/table">
            <a:tbl>
              <a:tblPr firstRow="1" bandRow="1">
                <a:noFill/>
                <a:tableStyleId>{204BF180-94A3-463B-AFAA-5475FE9FF0E3}</a:tableStyleId>
              </a:tblPr>
              <a:tblGrid>
                <a:gridCol w="35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89" name="Google Shape;1189;p105"/>
          <p:cNvSpPr txBox="1"/>
          <p:nvPr/>
        </p:nvSpPr>
        <p:spPr>
          <a:xfrm>
            <a:off x="996017" y="1361426"/>
            <a:ext cx="1596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5875" marR="0" lvl="0" indent="-1587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90" name="Google Shape;1190;p105"/>
          <p:cNvGraphicFramePr/>
          <p:nvPr/>
        </p:nvGraphicFramePr>
        <p:xfrm>
          <a:off x="6751588" y="1783871"/>
          <a:ext cx="1504625" cy="2979250"/>
        </p:xfrm>
        <a:graphic>
          <a:graphicData uri="http://schemas.openxmlformats.org/drawingml/2006/table">
            <a:tbl>
              <a:tblPr firstRow="1" bandRow="1">
                <a:noFill/>
                <a:tableStyleId>{204BF180-94A3-463B-AFAA-5475FE9FF0E3}</a:tableStyleId>
              </a:tblPr>
              <a:tblGrid>
                <a:gridCol w="35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91" name="Google Shape;1191;p105"/>
          <p:cNvSpPr txBox="1"/>
          <p:nvPr/>
        </p:nvSpPr>
        <p:spPr>
          <a:xfrm>
            <a:off x="7013708" y="1361426"/>
            <a:ext cx="980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5875" marR="0" lvl="0" indent="-1587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2" name="Google Shape;1192;p105"/>
          <p:cNvSpPr/>
          <p:nvPr/>
        </p:nvSpPr>
        <p:spPr>
          <a:xfrm>
            <a:off x="3727291" y="1485900"/>
            <a:ext cx="1843200" cy="32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50B4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3" name="Google Shape;1193;p10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/>
              <a:t>Modeling: Course Requirements</a:t>
            </a:r>
            <a:endParaRPr/>
          </a:p>
        </p:txBody>
      </p:sp>
      <p:sp>
        <p:nvSpPr>
          <p:cNvPr id="1194" name="Google Shape;1194;p105"/>
          <p:cNvSpPr txBox="1"/>
          <p:nvPr/>
        </p:nvSpPr>
        <p:spPr>
          <a:xfrm>
            <a:off x="2844055" y="3468423"/>
            <a:ext cx="1874100" cy="11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5875" marR="0" lvl="0" indent="-1587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out of 16 instantiations </a:t>
            </a:r>
            <a:br>
              <a:rPr lang="en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impossible</a:t>
            </a:r>
            <a:endParaRPr sz="2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5" name="Google Shape;1195;p105"/>
          <p:cNvSpPr/>
          <p:nvPr/>
        </p:nvSpPr>
        <p:spPr>
          <a:xfrm>
            <a:off x="2959274" y="2158967"/>
            <a:ext cx="3581400" cy="1126800"/>
          </a:xfrm>
          <a:prstGeom prst="roundRect">
            <a:avLst>
              <a:gd name="adj" fmla="val 16667"/>
            </a:avLst>
          </a:prstGeom>
          <a:solidFill>
            <a:srgbClr val="6DB7D7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6" name="Google Shape;1196;p105"/>
          <p:cNvSpPr/>
          <p:nvPr/>
        </p:nvSpPr>
        <p:spPr>
          <a:xfrm>
            <a:off x="3070850" y="2190629"/>
            <a:ext cx="3482352" cy="13144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marR="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take at least one of </a:t>
            </a:r>
            <a:b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Probability or Logic.</a:t>
            </a:r>
            <a:endParaRPr sz="1100"/>
          </a:p>
          <a:p>
            <a:pPr marL="342900" marR="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Probability is a prerequisite for AI.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prerequisites for KR is </a:t>
            </a:r>
            <a:b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either AI or Logic.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7" name="Google Shape;1197;p105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3250" y="3711625"/>
            <a:ext cx="1284853" cy="857250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2" name="Google Shape;1202;p106"/>
          <p:cNvGraphicFramePr/>
          <p:nvPr/>
        </p:nvGraphicFramePr>
        <p:xfrm>
          <a:off x="1041673" y="1783871"/>
          <a:ext cx="1504625" cy="2979250"/>
        </p:xfrm>
        <a:graphic>
          <a:graphicData uri="http://schemas.openxmlformats.org/drawingml/2006/table">
            <a:tbl>
              <a:tblPr firstRow="1" bandRow="1">
                <a:noFill/>
                <a:tableStyleId>{204BF180-94A3-463B-AFAA-5475FE9FF0E3}</a:tableStyleId>
              </a:tblPr>
              <a:tblGrid>
                <a:gridCol w="35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203" name="Google Shape;1203;p106"/>
          <p:cNvSpPr txBox="1"/>
          <p:nvPr/>
        </p:nvSpPr>
        <p:spPr>
          <a:xfrm>
            <a:off x="996017" y="1361426"/>
            <a:ext cx="1596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5875" marR="0" lvl="0" indent="-1587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04" name="Google Shape;1204;p106"/>
          <p:cNvGraphicFramePr/>
          <p:nvPr/>
        </p:nvGraphicFramePr>
        <p:xfrm>
          <a:off x="6751588" y="1783871"/>
          <a:ext cx="1504625" cy="2979250"/>
        </p:xfrm>
        <a:graphic>
          <a:graphicData uri="http://schemas.openxmlformats.org/drawingml/2006/table">
            <a:tbl>
              <a:tblPr firstRow="1" bandRow="1">
                <a:noFill/>
                <a:tableStyleId>{204BF180-94A3-463B-AFAA-5475FE9FF0E3}</a:tableStyleId>
              </a:tblPr>
              <a:tblGrid>
                <a:gridCol w="35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solidFill>
                            <a:srgbClr val="BFBFB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solidFill>
                          <a:srgbClr val="BFBFB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205" name="Google Shape;1205;p106"/>
          <p:cNvSpPr txBox="1"/>
          <p:nvPr/>
        </p:nvSpPr>
        <p:spPr>
          <a:xfrm>
            <a:off x="7013708" y="1361426"/>
            <a:ext cx="980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5875" marR="0" lvl="0" indent="-1587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6" name="Google Shape;1206;p106"/>
          <p:cNvSpPr/>
          <p:nvPr/>
        </p:nvSpPr>
        <p:spPr>
          <a:xfrm>
            <a:off x="3727291" y="1485900"/>
            <a:ext cx="1843200" cy="32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50B4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7" name="Google Shape;1207;p10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/>
              <a:t>Logical Modeling</a:t>
            </a:r>
            <a:endParaRPr/>
          </a:p>
        </p:txBody>
      </p:sp>
      <p:sp>
        <p:nvSpPr>
          <p:cNvPr id="1208" name="Google Shape;1208;p106"/>
          <p:cNvSpPr txBox="1"/>
          <p:nvPr/>
        </p:nvSpPr>
        <p:spPr>
          <a:xfrm>
            <a:off x="2996461" y="3697027"/>
            <a:ext cx="34026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5875" marR="0" lvl="0" indent="-1587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out of 16 instantiations </a:t>
            </a:r>
            <a:br>
              <a:rPr lang="en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impossible</a:t>
            </a:r>
            <a:endParaRPr sz="2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9" name="Google Shape;1209;p106"/>
          <p:cNvSpPr/>
          <p:nvPr/>
        </p:nvSpPr>
        <p:spPr>
          <a:xfrm>
            <a:off x="2959274" y="2158967"/>
            <a:ext cx="3581400" cy="1126800"/>
          </a:xfrm>
          <a:prstGeom prst="roundRect">
            <a:avLst>
              <a:gd name="adj" fmla="val 16667"/>
            </a:avLst>
          </a:prstGeom>
          <a:solidFill>
            <a:srgbClr val="6DB7D7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0" name="Google Shape;1210;p106"/>
          <p:cNvSpPr/>
          <p:nvPr/>
        </p:nvSpPr>
        <p:spPr>
          <a:xfrm>
            <a:off x="3070850" y="2228850"/>
            <a:ext cx="3482352" cy="13144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1" name="Google Shape;1211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1920" y="2343151"/>
            <a:ext cx="617220" cy="188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2" name="Google Shape;1212;p1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51920" y="2836344"/>
            <a:ext cx="1360170" cy="262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3" name="Google Shape;1213;p1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51920" y="2575460"/>
            <a:ext cx="737235" cy="217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/>
              <a:t>Properties of Sentences</a:t>
            </a:r>
            <a:endParaRPr/>
          </a:p>
        </p:txBody>
      </p:sp>
      <p:pic>
        <p:nvPicPr>
          <p:cNvPr id="1219" name="Google Shape;1219;p107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2343150"/>
            <a:ext cx="2327432" cy="1552861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0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/>
              <a:t>Properties of Sentences</a:t>
            </a:r>
            <a:endParaRPr/>
          </a:p>
        </p:txBody>
      </p:sp>
      <p:sp>
        <p:nvSpPr>
          <p:cNvPr id="1225" name="Google Shape;1225;p10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α is </a:t>
            </a:r>
            <a:r>
              <a:rPr lang="en" u="sng"/>
              <a:t>valid</a:t>
            </a:r>
            <a:r>
              <a:rPr lang="en"/>
              <a:t>: </a:t>
            </a:r>
            <a:br>
              <a:rPr lang="en"/>
            </a:br>
            <a:r>
              <a:rPr lang="en"/>
              <a:t>holds at every world (it is a tautology)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α is </a:t>
            </a:r>
            <a:r>
              <a:rPr lang="en" u="sng"/>
              <a:t>inconsistent (UNSAT)</a:t>
            </a:r>
            <a:r>
              <a:rPr lang="en"/>
              <a:t>: </a:t>
            </a:r>
            <a:br>
              <a:rPr lang="en"/>
            </a:br>
            <a:r>
              <a:rPr lang="en"/>
              <a:t>holds at no world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α is </a:t>
            </a:r>
            <a:r>
              <a:rPr lang="en" u="sng"/>
              <a:t>satisfiable (SAT)</a:t>
            </a:r>
            <a:r>
              <a:rPr lang="en"/>
              <a:t>: </a:t>
            </a:r>
            <a:br>
              <a:rPr lang="en"/>
            </a:br>
            <a:r>
              <a:rPr lang="en"/>
              <a:t>not inconsistent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i="1"/>
              <a:t>Why logic?</a:t>
            </a:r>
            <a:endParaRPr/>
          </a:p>
        </p:txBody>
      </p:sp>
      <p:sp>
        <p:nvSpPr>
          <p:cNvPr id="493" name="Google Shape;493;p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Char char="•"/>
            </a:pPr>
            <a:r>
              <a:rPr lang="en" sz="2660"/>
              <a:t>Specification α and implementation β</a:t>
            </a:r>
            <a:endParaRPr sz="2660"/>
          </a:p>
          <a:p>
            <a:pPr marL="342900" lvl="0" indent="-32385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660"/>
              <a:buChar char="•"/>
            </a:pPr>
            <a:r>
              <a:rPr lang="en" sz="2660"/>
              <a:t>Show that β entails α using SAT solver</a:t>
            </a:r>
            <a:endParaRPr sz="2900"/>
          </a:p>
          <a:p>
            <a:pPr marL="457200" lvl="1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" sz="2290"/>
              <a:t>The implementation is “correct”</a:t>
            </a:r>
            <a:endParaRPr sz="2500"/>
          </a:p>
          <a:p>
            <a:pPr marL="342900" lvl="0" indent="-32385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660"/>
              <a:buChar char="•"/>
            </a:pPr>
            <a:r>
              <a:rPr lang="en" sz="2660"/>
              <a:t>Hardware verification</a:t>
            </a:r>
            <a:endParaRPr sz="2900"/>
          </a:p>
          <a:p>
            <a:pPr marL="457200" lvl="1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" sz="2290"/>
              <a:t>CPU computes addition correctly</a:t>
            </a:r>
            <a:endParaRPr sz="2500"/>
          </a:p>
          <a:p>
            <a:pPr marL="342900" lvl="0" indent="-32385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660"/>
              <a:buChar char="•"/>
            </a:pPr>
            <a:r>
              <a:rPr lang="en" sz="2660"/>
              <a:t>Software verification (often SMT – first-order)</a:t>
            </a:r>
            <a:endParaRPr sz="2900"/>
          </a:p>
          <a:p>
            <a:pPr marL="457200" lvl="1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" sz="2290"/>
              <a:t>Windows driver does not write to unallocated memory</a:t>
            </a:r>
            <a:endParaRPr sz="2500"/>
          </a:p>
          <a:p>
            <a:pPr marL="342900" lvl="0" indent="-32385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660"/>
              <a:buChar char="•"/>
            </a:pPr>
            <a:r>
              <a:rPr lang="en" sz="2660"/>
              <a:t>Cryptography</a:t>
            </a:r>
            <a:endParaRPr sz="2900"/>
          </a:p>
          <a:p>
            <a:pPr marL="342900" lvl="0" indent="-32385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660"/>
              <a:buChar char="•"/>
            </a:pPr>
            <a:r>
              <a:rPr lang="en" sz="2660"/>
              <a:t>Planning</a:t>
            </a:r>
            <a:endParaRPr sz="2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1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Relationships Between Sentences</a:t>
            </a:r>
            <a:endParaRPr/>
          </a:p>
        </p:txBody>
      </p:sp>
      <p:pic>
        <p:nvPicPr>
          <p:cNvPr id="1231" name="Google Shape;1231;p109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2343150"/>
            <a:ext cx="2327431" cy="1552861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" sz="3959"/>
              <a:t>Relationships between Sentences</a:t>
            </a:r>
            <a:endParaRPr sz="3959"/>
          </a:p>
        </p:txBody>
      </p:sp>
      <p:sp>
        <p:nvSpPr>
          <p:cNvPr id="1237" name="Google Shape;1237;p1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α </a:t>
            </a:r>
            <a:r>
              <a:rPr lang="en" u="sng"/>
              <a:t>entails</a:t>
            </a:r>
            <a:r>
              <a:rPr lang="en"/>
              <a:t> β: </a:t>
            </a:r>
            <a:br>
              <a:rPr lang="en"/>
            </a:br>
            <a:r>
              <a:rPr lang="en"/>
              <a:t>wherever α holds, β also holds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α and β are </a:t>
            </a:r>
            <a:r>
              <a:rPr lang="en" u="sng"/>
              <a:t>equivalent</a:t>
            </a:r>
            <a:r>
              <a:rPr lang="en"/>
              <a:t>: </a:t>
            </a:r>
            <a:br>
              <a:rPr lang="en"/>
            </a:br>
            <a:r>
              <a:rPr lang="en"/>
              <a:t>they hold at exactly the same worlds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α and β are </a:t>
            </a:r>
            <a:r>
              <a:rPr lang="en" u="sng"/>
              <a:t>mutually exclusive</a:t>
            </a:r>
            <a:r>
              <a:rPr lang="en"/>
              <a:t>: </a:t>
            </a:r>
            <a:br>
              <a:rPr lang="en"/>
            </a:br>
            <a:r>
              <a:rPr lang="en"/>
              <a:t>they never hold in the same world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1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Express these concepts</a:t>
            </a:r>
            <a:endParaRPr/>
          </a:p>
        </p:txBody>
      </p:sp>
      <p:sp>
        <p:nvSpPr>
          <p:cNvPr id="1243" name="Google Shape;1243;p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Validity, consistence, entailment, equivalence, mutual exclusivity:</a:t>
            </a:r>
            <a:endParaRPr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terms of the models M(.)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terms of truth ω ⊨ α</a:t>
            </a:r>
            <a:endParaRPr/>
          </a:p>
        </p:txBody>
      </p:sp>
      <p:pic>
        <p:nvPicPr>
          <p:cNvPr id="1244" name="Google Shape;1244;p111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3650" y="3413513"/>
            <a:ext cx="2327431" cy="1552861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1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Question α</a:t>
            </a:r>
            <a:r>
              <a:rPr lang="en" baseline="-25000"/>
              <a:t>1</a:t>
            </a:r>
            <a:r>
              <a:rPr lang="en"/>
              <a:t>: </a:t>
            </a:r>
            <a:br>
              <a:rPr lang="en"/>
            </a:br>
            <a:r>
              <a:rPr lang="en"/>
              <a:t>There is no pit in (1,2)?</a:t>
            </a:r>
            <a:endParaRPr/>
          </a:p>
        </p:txBody>
      </p:sp>
      <p:pic>
        <p:nvPicPr>
          <p:cNvPr id="1250" name="Google Shape;1250;p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7838" y="1471613"/>
            <a:ext cx="4236244" cy="3328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Question α</a:t>
            </a:r>
            <a:r>
              <a:rPr lang="en" baseline="-25000"/>
              <a:t>2</a:t>
            </a:r>
            <a:r>
              <a:rPr lang="en"/>
              <a:t>: </a:t>
            </a:r>
            <a:br>
              <a:rPr lang="en"/>
            </a:br>
            <a:r>
              <a:rPr lang="en"/>
              <a:t>There is no pit in (2,2)?</a:t>
            </a:r>
            <a:endParaRPr/>
          </a:p>
        </p:txBody>
      </p:sp>
      <p:pic>
        <p:nvPicPr>
          <p:cNvPr id="1256" name="Google Shape;1256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0688" y="1364456"/>
            <a:ext cx="4321969" cy="332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Reductions</a:t>
            </a:r>
            <a:endParaRPr/>
          </a:p>
        </p:txBody>
      </p:sp>
      <p:pic>
        <p:nvPicPr>
          <p:cNvPr id="1262" name="Google Shape;1262;p114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9375" y="2212575"/>
            <a:ext cx="2327431" cy="1552861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63" name="Google Shape;1263;p114"/>
          <p:cNvSpPr txBox="1">
            <a:spLocks noGrp="1"/>
          </p:cNvSpPr>
          <p:nvPr>
            <p:ph type="body" idx="1"/>
          </p:nvPr>
        </p:nvSpPr>
        <p:spPr>
          <a:xfrm>
            <a:off x="457200" y="1581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Validity to SAT?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Entailment to SAT?</a:t>
            </a: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(refutation theorem)</a:t>
            </a:r>
            <a:endParaRPr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Entailment to Validity?</a:t>
            </a: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(deduction theorem)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1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/>
              <a:t>What happens if we extend the KB?</a:t>
            </a:r>
            <a:endParaRPr sz="3959"/>
          </a:p>
        </p:txBody>
      </p:sp>
      <p:sp>
        <p:nvSpPr>
          <p:cNvPr id="1269" name="Google Shape;1269;p115"/>
          <p:cNvSpPr txBox="1"/>
          <p:nvPr/>
        </p:nvSpPr>
        <p:spPr>
          <a:xfrm>
            <a:off x="2438400" y="3714750"/>
            <a:ext cx="4413600" cy="6534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Monotonicity of Logic!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0" name="Google Shape;1270;p115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8288" y="1414775"/>
            <a:ext cx="2327431" cy="1552861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Normal Forms</a:t>
            </a:r>
            <a:endParaRPr/>
          </a:p>
        </p:txBody>
      </p:sp>
      <p:sp>
        <p:nvSpPr>
          <p:cNvPr id="1276" name="Google Shape;1276;p1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" sz="2700" u="sng"/>
              <a:t>Clause</a:t>
            </a:r>
            <a:r>
              <a:rPr lang="en" sz="2700"/>
              <a:t>: disjunction of literals</a:t>
            </a:r>
            <a:endParaRPr sz="2700"/>
          </a:p>
          <a:p>
            <a:pPr marL="742950" lvl="1" indent="-2540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</a:pPr>
            <a:r>
              <a:rPr lang="en" sz="2300"/>
              <a:t>A v B v ¬C v ¬D</a:t>
            </a:r>
            <a:endParaRPr sz="2300"/>
          </a:p>
          <a:p>
            <a:pPr marL="742950" lvl="1" indent="-2540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</a:pPr>
            <a:r>
              <a:rPr lang="en" sz="2300"/>
              <a:t>¬C</a:t>
            </a:r>
            <a:endParaRPr sz="2300"/>
          </a:p>
          <a:p>
            <a:pPr marL="742950" lvl="1" indent="-2540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</a:pPr>
            <a:r>
              <a:rPr lang="en" sz="2300"/>
              <a:t>False</a:t>
            </a:r>
            <a:endParaRPr sz="2300"/>
          </a:p>
          <a:p>
            <a:pPr marL="342900" lvl="0" indent="-3111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" sz="2700" u="sng"/>
              <a:t>Conjunctive normal form</a:t>
            </a:r>
            <a:r>
              <a:rPr lang="en" sz="2700"/>
              <a:t> (CNF): </a:t>
            </a:r>
            <a:br>
              <a:rPr lang="en" sz="2700"/>
            </a:br>
            <a:r>
              <a:rPr lang="en" sz="2700"/>
              <a:t>Conjunction of clauses</a:t>
            </a:r>
            <a:endParaRPr sz="2700"/>
          </a:p>
          <a:p>
            <a:pPr marL="342900" lvl="0" indent="-3111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" sz="2700"/>
              <a:t>Dual: </a:t>
            </a:r>
            <a:r>
              <a:rPr lang="en" sz="2700" u="sng"/>
              <a:t>Disjunctive normal form</a:t>
            </a:r>
            <a:r>
              <a:rPr lang="en" sz="2700"/>
              <a:t> (DNF):</a:t>
            </a:r>
            <a:br>
              <a:rPr lang="en" sz="2700"/>
            </a:br>
            <a:r>
              <a:rPr lang="en" sz="2700"/>
              <a:t>Disjunction of conjunctions of literals</a:t>
            </a:r>
            <a:endParaRPr sz="2700"/>
          </a:p>
          <a:p>
            <a:pPr marL="342900" lvl="0" indent="-3111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" sz="2700" u="sng"/>
              <a:t>Definite clauses</a:t>
            </a:r>
            <a:r>
              <a:rPr lang="en" sz="2700"/>
              <a:t> (1 +literal), </a:t>
            </a:r>
            <a:r>
              <a:rPr lang="en" sz="2700" u="sng"/>
              <a:t>Horn clauses</a:t>
            </a:r>
            <a:r>
              <a:rPr lang="en" sz="2700"/>
              <a:t> (≤1 +literal)</a:t>
            </a:r>
            <a:endParaRPr sz="27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Complexity</a:t>
            </a:r>
            <a:endParaRPr/>
          </a:p>
        </p:txBody>
      </p:sp>
      <p:sp>
        <p:nvSpPr>
          <p:cNvPr id="1282" name="Google Shape;1282;p1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0"/>
              <a:buChar char="•"/>
            </a:pPr>
            <a:r>
              <a:rPr lang="en" sz="2760"/>
              <a:t>What is the complexity of </a:t>
            </a:r>
            <a:endParaRPr sz="2760"/>
          </a:p>
          <a:p>
            <a:pPr marL="742950" lvl="1" indent="-2730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390"/>
              <a:buChar char="–"/>
            </a:pPr>
            <a:r>
              <a:rPr lang="en" sz="2390"/>
              <a:t>SAT? </a:t>
            </a:r>
            <a:endParaRPr sz="2390"/>
          </a:p>
          <a:p>
            <a:pPr marL="1143000" lvl="2" indent="-215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020"/>
              <a:buChar char="•"/>
            </a:pPr>
            <a:r>
              <a:rPr lang="en" sz="2020"/>
              <a:t>CNF?</a:t>
            </a:r>
            <a:endParaRPr sz="2200"/>
          </a:p>
          <a:p>
            <a:pPr marL="1143000" lvl="2" indent="-215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020"/>
              <a:buChar char="•"/>
            </a:pPr>
            <a:r>
              <a:rPr lang="en" sz="2020"/>
              <a:t>DNF?</a:t>
            </a:r>
            <a:endParaRPr sz="2200"/>
          </a:p>
          <a:p>
            <a:pPr marL="742950" lvl="1" indent="-2730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390"/>
              <a:buChar char="–"/>
            </a:pPr>
            <a:r>
              <a:rPr lang="en" sz="2390"/>
              <a:t>Validity?</a:t>
            </a:r>
            <a:endParaRPr sz="2600"/>
          </a:p>
          <a:p>
            <a:pPr marL="1143000" lvl="2" indent="-215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020"/>
              <a:buChar char="•"/>
            </a:pPr>
            <a:r>
              <a:rPr lang="en" sz="2020"/>
              <a:t>CNF?</a:t>
            </a:r>
            <a:endParaRPr sz="2200"/>
          </a:p>
          <a:p>
            <a:pPr marL="1143000" lvl="2" indent="-215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020"/>
              <a:buChar char="•"/>
            </a:pPr>
            <a:r>
              <a:rPr lang="en" sz="2020"/>
              <a:t>DNF?</a:t>
            </a:r>
            <a:endParaRPr sz="2200"/>
          </a:p>
          <a:p>
            <a:pPr marL="342900" lvl="0" indent="-3302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760"/>
              <a:buChar char="•"/>
            </a:pPr>
            <a:r>
              <a:rPr lang="en" sz="2760"/>
              <a:t>Why do we care about normal forms?</a:t>
            </a:r>
            <a:endParaRPr sz="3000"/>
          </a:p>
          <a:p>
            <a:pPr marL="742950" lvl="1" indent="-2730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390"/>
              <a:buChar char="–"/>
            </a:pPr>
            <a:r>
              <a:rPr lang="en" sz="2390"/>
              <a:t>Required by inference tools and algorithms</a:t>
            </a:r>
            <a:endParaRPr sz="2600"/>
          </a:p>
          <a:p>
            <a:pPr marL="742950" lvl="1" indent="-2730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390"/>
              <a:buChar char="–"/>
            </a:pPr>
            <a:r>
              <a:rPr lang="en" sz="2390"/>
              <a:t>Different tractability properties</a:t>
            </a:r>
            <a:endParaRPr sz="276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1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Propositional Reasoning</a:t>
            </a:r>
            <a:endParaRPr/>
          </a:p>
        </p:txBody>
      </p:sp>
      <p:sp>
        <p:nvSpPr>
          <p:cNvPr id="1288" name="Google Shape;1288;p1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289" name="Google Shape;1289;p118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2343150"/>
            <a:ext cx="2327432" cy="1552861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3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i="1"/>
              <a:t>Why logic?</a:t>
            </a:r>
            <a:endParaRPr i="1"/>
          </a:p>
        </p:txBody>
      </p:sp>
      <p:pic>
        <p:nvPicPr>
          <p:cNvPr id="499" name="Google Shape;499;p83"/>
          <p:cNvPicPr preferRelativeResize="0"/>
          <p:nvPr/>
        </p:nvPicPr>
        <p:blipFill rotWithShape="1">
          <a:blip r:embed="rId3">
            <a:alphaModFix/>
          </a:blip>
          <a:srcRect l="15057" t="14371" r="15627" b="8942"/>
          <a:stretch/>
        </p:blipFill>
        <p:spPr>
          <a:xfrm>
            <a:off x="228600" y="1085850"/>
            <a:ext cx="8454017" cy="38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83"/>
          <p:cNvSpPr txBox="1"/>
          <p:nvPr/>
        </p:nvSpPr>
        <p:spPr>
          <a:xfrm>
            <a:off x="7429604" y="4914900"/>
            <a:ext cx="1679562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(after Marijn J.H. Heule)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Inference by Enumerating Models</a:t>
            </a:r>
            <a:endParaRPr/>
          </a:p>
        </p:txBody>
      </p:sp>
      <p:graphicFrame>
        <p:nvGraphicFramePr>
          <p:cNvPr id="1295" name="Google Shape;1295;p119"/>
          <p:cNvGraphicFramePr/>
          <p:nvPr/>
        </p:nvGraphicFramePr>
        <p:xfrm>
          <a:off x="4572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{9630F58B-86C0-4C5F-839C-45439F336EBB}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400" u="none" strike="noStrike" cap="none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D695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D3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400" u="none" strike="noStrike" cap="none"/>
                    </a:p>
                  </a:txBody>
                  <a:tcPr marL="91450" marR="91450" marT="34300" marB="34300" anchor="ctr">
                    <a:lnL w="12700" cap="flat" cmpd="sng">
                      <a:solidFill>
                        <a:srgbClr val="7D695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D695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D3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¬p</a:t>
                      </a:r>
                      <a:endParaRPr sz="1400" u="none" strike="noStrike" cap="none"/>
                    </a:p>
                  </a:txBody>
                  <a:tcPr marL="91450" marR="91450" marT="34300" marB="34300" anchor="ctr">
                    <a:lnL w="12700" cap="flat" cmpd="sng">
                      <a:solidFill>
                        <a:srgbClr val="7D695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D695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D3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p∧q</a:t>
                      </a:r>
                      <a:endParaRPr sz="1400" u="none" strike="noStrike" cap="none"/>
                    </a:p>
                  </a:txBody>
                  <a:tcPr marL="91450" marR="91450" marT="34300" marB="34300" anchor="ctr">
                    <a:lnL w="12700" cap="flat" cmpd="sng">
                      <a:solidFill>
                        <a:srgbClr val="7D695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D695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D3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p∨q</a:t>
                      </a:r>
                      <a:endParaRPr sz="1400" u="none" strike="noStrike" cap="none"/>
                    </a:p>
                  </a:txBody>
                  <a:tcPr marL="91450" marR="91450" marT="34300" marB="34300" anchor="ctr">
                    <a:lnL w="12700" cap="flat" cmpd="sng">
                      <a:solidFill>
                        <a:srgbClr val="7D695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D695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D3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p←q</a:t>
                      </a:r>
                      <a:endParaRPr sz="1400" u="none" strike="noStrike" cap="none"/>
                    </a:p>
                  </a:txBody>
                  <a:tcPr marL="91450" marR="91450" marT="34300" marB="34300" anchor="ctr">
                    <a:lnL w="12700" cap="flat" cmpd="sng">
                      <a:solidFill>
                        <a:srgbClr val="7D695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D695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D3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p→q</a:t>
                      </a:r>
                      <a:endParaRPr sz="1400" u="none" strike="noStrike" cap="none"/>
                    </a:p>
                  </a:txBody>
                  <a:tcPr marL="91450" marR="91450" marT="34300" marB="34300" anchor="ctr">
                    <a:lnL w="12700" cap="flat" cmpd="sng">
                      <a:solidFill>
                        <a:srgbClr val="7D695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D695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D3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p↔q</a:t>
                      </a:r>
                      <a:endParaRPr sz="1400" u="none" strike="noStrike" cap="none"/>
                    </a:p>
                  </a:txBody>
                  <a:tcPr marL="91450" marR="91450" marT="34300" marB="34300" anchor="ctr">
                    <a:lnL w="12700" cap="flat" cmpd="sng">
                      <a:solidFill>
                        <a:srgbClr val="7D695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D3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false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false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false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false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false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false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false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false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false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false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false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false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false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false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96" name="Google Shape;1296;p119"/>
          <p:cNvSpPr txBox="1"/>
          <p:nvPr/>
        </p:nvSpPr>
        <p:spPr>
          <a:xfrm>
            <a:off x="381000" y="1289700"/>
            <a:ext cx="6618600" cy="3624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39" t="-1129" r="-1490" b="-264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120"/>
          <p:cNvSpPr txBox="1">
            <a:spLocks noGrp="1"/>
          </p:cNvSpPr>
          <p:nvPr>
            <p:ph type="title"/>
          </p:nvPr>
        </p:nvSpPr>
        <p:spPr>
          <a:xfrm>
            <a:off x="457200" y="4345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Inference by Resolution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Refutation Proofs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302" name="Google Shape;1302;p120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2343150"/>
            <a:ext cx="2327431" cy="1552861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1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DPLL Search</a:t>
            </a:r>
            <a:endParaRPr/>
          </a:p>
        </p:txBody>
      </p:sp>
      <p:sp>
        <p:nvSpPr>
          <p:cNvPr id="1308" name="Google Shape;1308;p121"/>
          <p:cNvSpPr txBox="1">
            <a:spLocks noGrp="1"/>
          </p:cNvSpPr>
          <p:nvPr>
            <p:ph type="body" idx="1"/>
          </p:nvPr>
        </p:nvSpPr>
        <p:spPr>
          <a:xfrm>
            <a:off x="2743200" y="971550"/>
            <a:ext cx="5628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1800"/>
              <a:buNone/>
            </a:pPr>
            <a:r>
              <a:rPr lang="en" sz="1800" b="1">
                <a:solidFill>
                  <a:srgbClr val="292934"/>
                </a:solidFill>
              </a:rPr>
              <a:t>D</a:t>
            </a:r>
            <a:r>
              <a:rPr lang="en" sz="1800">
                <a:solidFill>
                  <a:srgbClr val="292934"/>
                </a:solidFill>
              </a:rPr>
              <a:t>avis, </a:t>
            </a:r>
            <a:r>
              <a:rPr lang="en" sz="1800" b="1">
                <a:solidFill>
                  <a:srgbClr val="292934"/>
                </a:solidFill>
              </a:rPr>
              <a:t>P</a:t>
            </a:r>
            <a:r>
              <a:rPr lang="en" sz="1800">
                <a:solidFill>
                  <a:srgbClr val="292934"/>
                </a:solidFill>
              </a:rPr>
              <a:t>utnam, </a:t>
            </a:r>
            <a:r>
              <a:rPr lang="en" sz="1800" b="1">
                <a:solidFill>
                  <a:srgbClr val="292934"/>
                </a:solidFill>
              </a:rPr>
              <a:t>L</a:t>
            </a:r>
            <a:r>
              <a:rPr lang="en" sz="1800">
                <a:solidFill>
                  <a:srgbClr val="292934"/>
                </a:solidFill>
              </a:rPr>
              <a:t>ogemann, </a:t>
            </a:r>
            <a:r>
              <a:rPr lang="en" sz="1800" b="1">
                <a:solidFill>
                  <a:srgbClr val="292934"/>
                </a:solidFill>
              </a:rPr>
              <a:t>L</a:t>
            </a:r>
            <a:r>
              <a:rPr lang="en" sz="1800">
                <a:solidFill>
                  <a:srgbClr val="292934"/>
                </a:solidFill>
              </a:rPr>
              <a:t>oveland </a:t>
            </a:r>
            <a:r>
              <a:rPr lang="en" sz="1800">
                <a:solidFill>
                  <a:srgbClr val="938953"/>
                </a:solidFill>
              </a:rPr>
              <a:t>[Davis’60, ’62]</a:t>
            </a:r>
            <a:endParaRPr sz="1800">
              <a:solidFill>
                <a:srgbClr val="938953"/>
              </a:solidFill>
            </a:endParaRPr>
          </a:p>
        </p:txBody>
      </p:sp>
      <p:sp>
        <p:nvSpPr>
          <p:cNvPr id="1309" name="Google Shape;1309;p121"/>
          <p:cNvSpPr txBox="1"/>
          <p:nvPr/>
        </p:nvSpPr>
        <p:spPr>
          <a:xfrm>
            <a:off x="346275" y="1472675"/>
            <a:ext cx="4377000" cy="2000700"/>
          </a:xfrm>
          <a:prstGeom prst="rect">
            <a:avLst/>
          </a:prstGeom>
          <a:solidFill>
            <a:srgbClr val="FEFBE6"/>
          </a:solidFill>
          <a:ln w="9525" cap="flat" cmpd="sng">
            <a:solidFill>
              <a:srgbClr val="292934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0" dir="2700000" algn="tl" rotWithShape="0">
              <a:srgbClr val="000000">
                <a:alpha val="427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// basic DPLL: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lang="en" sz="20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SAT(</a:t>
            </a:r>
            <a:r>
              <a:rPr lang="en" sz="20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if </a:t>
            </a:r>
            <a:r>
              <a:rPr lang="en" sz="20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false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return </a:t>
            </a:r>
            <a:r>
              <a:rPr lang="e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if </a:t>
            </a:r>
            <a:r>
              <a:rPr lang="en" sz="20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true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then return </a:t>
            </a:r>
            <a:r>
              <a:rPr lang="e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select a variable </a:t>
            </a:r>
            <a:r>
              <a:rPr lang="e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return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   </a:t>
            </a:r>
            <a:r>
              <a:rPr lang="en" sz="20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SAT(</a:t>
            </a:r>
            <a:r>
              <a:rPr lang="en" sz="20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sz="2000" b="1" baseline="-25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X=0</a:t>
            </a:r>
            <a:r>
              <a:rPr lang="e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SAT(</a:t>
            </a:r>
            <a:r>
              <a:rPr lang="en" sz="20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sz="2000" b="1" baseline="-25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X=1</a:t>
            </a:r>
            <a:r>
              <a:rPr lang="en" sz="2000" b="1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cxnSp>
        <p:nvCxnSpPr>
          <p:cNvPr id="1310" name="Google Shape;1310;p121"/>
          <p:cNvCxnSpPr/>
          <p:nvPr/>
        </p:nvCxnSpPr>
        <p:spPr>
          <a:xfrm rot="10800000" flipH="1">
            <a:off x="4759725" y="3203400"/>
            <a:ext cx="891900" cy="96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11" name="Google Shape;1311;p121"/>
          <p:cNvSpPr txBox="1"/>
          <p:nvPr/>
        </p:nvSpPr>
        <p:spPr>
          <a:xfrm>
            <a:off x="5909975" y="3309600"/>
            <a:ext cx="27765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Shannon decomposition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Shannon’s expansion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Boole’s expansion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Case analysis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2" name="Google Shape;1312;p121"/>
          <p:cNvSpPr txBox="1"/>
          <p:nvPr/>
        </p:nvSpPr>
        <p:spPr>
          <a:xfrm>
            <a:off x="5651625" y="2881750"/>
            <a:ext cx="32385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C00000"/>
                </a:solidFill>
              </a:rPr>
              <a:t>F </a:t>
            </a:r>
            <a:r>
              <a:rPr lang="en" sz="2000" b="1"/>
              <a:t>≡</a:t>
            </a:r>
            <a:r>
              <a:rPr lang="en" sz="2000" b="1">
                <a:solidFill>
                  <a:srgbClr val="C00000"/>
                </a:solidFill>
              </a:rPr>
              <a:t> </a:t>
            </a:r>
            <a:r>
              <a:rPr lang="en" sz="2000" b="1"/>
              <a:t>(</a:t>
            </a:r>
            <a:r>
              <a:rPr lang="en" sz="2000" b="1">
                <a:solidFill>
                  <a:srgbClr val="C00000"/>
                </a:solidFill>
              </a:rPr>
              <a:t>F</a:t>
            </a:r>
            <a:r>
              <a:rPr lang="en" sz="2000" b="1" baseline="-25000">
                <a:solidFill>
                  <a:srgbClr val="C00000"/>
                </a:solidFill>
              </a:rPr>
              <a:t>X=0</a:t>
            </a:r>
            <a:r>
              <a:rPr lang="en" sz="2000" b="1">
                <a:solidFill>
                  <a:srgbClr val="C00000"/>
                </a:solidFill>
              </a:rPr>
              <a:t> </a:t>
            </a:r>
            <a:r>
              <a:rPr lang="en" sz="2000" b="1"/>
              <a:t>Λ ¬</a:t>
            </a:r>
            <a:r>
              <a:rPr lang="en" sz="2000" b="1">
                <a:solidFill>
                  <a:srgbClr val="C00000"/>
                </a:solidFill>
              </a:rPr>
              <a:t>X</a:t>
            </a:r>
            <a:r>
              <a:rPr lang="en" sz="2000" b="1"/>
              <a:t>)∨</a:t>
            </a:r>
            <a:r>
              <a:rPr lang="en" sz="2000" b="1">
                <a:solidFill>
                  <a:srgbClr val="C00000"/>
                </a:solidFill>
              </a:rPr>
              <a:t> </a:t>
            </a:r>
            <a:r>
              <a:rPr lang="en" sz="2000" b="1"/>
              <a:t>(</a:t>
            </a:r>
            <a:r>
              <a:rPr lang="en" sz="2000" b="1">
                <a:solidFill>
                  <a:srgbClr val="C00000"/>
                </a:solidFill>
              </a:rPr>
              <a:t>F</a:t>
            </a:r>
            <a:r>
              <a:rPr lang="en" sz="2000" b="1" baseline="-25000">
                <a:solidFill>
                  <a:srgbClr val="C00000"/>
                </a:solidFill>
              </a:rPr>
              <a:t>X=1</a:t>
            </a:r>
            <a:r>
              <a:rPr lang="en" sz="2000" b="1">
                <a:solidFill>
                  <a:srgbClr val="C00000"/>
                </a:solidFill>
              </a:rPr>
              <a:t> </a:t>
            </a:r>
            <a:r>
              <a:rPr lang="en" sz="2000" b="1"/>
              <a:t>Λ </a:t>
            </a:r>
            <a:r>
              <a:rPr lang="en" sz="2000" b="1">
                <a:solidFill>
                  <a:srgbClr val="C00000"/>
                </a:solidFill>
              </a:rPr>
              <a:t>X</a:t>
            </a:r>
            <a:r>
              <a:rPr lang="en" sz="2000" b="1"/>
              <a:t>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1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Basic DPLL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122"/>
          <p:cNvSpPr txBox="1"/>
          <p:nvPr/>
        </p:nvSpPr>
        <p:spPr>
          <a:xfrm>
            <a:off x="6629400" y="1042497"/>
            <a:ext cx="312900" cy="276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122"/>
          <p:cNvSpPr txBox="1"/>
          <p:nvPr/>
        </p:nvSpPr>
        <p:spPr>
          <a:xfrm>
            <a:off x="5262518" y="1872199"/>
            <a:ext cx="300000" cy="276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1" name="Google Shape;1321;p122"/>
          <p:cNvCxnSpPr>
            <a:stCxn id="1319" idx="2"/>
            <a:endCxn id="1320" idx="0"/>
          </p:cNvCxnSpPr>
          <p:nvPr/>
        </p:nvCxnSpPr>
        <p:spPr>
          <a:xfrm flipH="1">
            <a:off x="5412450" y="1319397"/>
            <a:ext cx="1373400" cy="552900"/>
          </a:xfrm>
          <a:prstGeom prst="straightConnector1">
            <a:avLst/>
          </a:prstGeom>
          <a:noFill/>
          <a:ln w="38100" cap="flat" cmpd="sng">
            <a:solidFill>
              <a:srgbClr val="277A9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22" name="Google Shape;1322;p122"/>
          <p:cNvSpPr txBox="1"/>
          <p:nvPr/>
        </p:nvSpPr>
        <p:spPr>
          <a:xfrm>
            <a:off x="7315200" y="1266051"/>
            <a:ext cx="312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122"/>
          <p:cNvSpPr txBox="1"/>
          <p:nvPr/>
        </p:nvSpPr>
        <p:spPr>
          <a:xfrm>
            <a:off x="7954422" y="1872199"/>
            <a:ext cx="312900" cy="276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4" name="Google Shape;1324;p122"/>
          <p:cNvCxnSpPr>
            <a:stCxn id="1319" idx="2"/>
            <a:endCxn id="1323" idx="0"/>
          </p:cNvCxnSpPr>
          <p:nvPr/>
        </p:nvCxnSpPr>
        <p:spPr>
          <a:xfrm>
            <a:off x="6785850" y="1319397"/>
            <a:ext cx="1325100" cy="552900"/>
          </a:xfrm>
          <a:prstGeom prst="straightConnector1">
            <a:avLst/>
          </a:prstGeom>
          <a:noFill/>
          <a:ln w="38100" cap="flat" cmpd="sng">
            <a:solidFill>
              <a:srgbClr val="277A9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25" name="Google Shape;1325;p122"/>
          <p:cNvSpPr txBox="1"/>
          <p:nvPr/>
        </p:nvSpPr>
        <p:spPr>
          <a:xfrm>
            <a:off x="6096000" y="1266051"/>
            <a:ext cx="312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6" name="Google Shape;1326;p122"/>
          <p:cNvCxnSpPr>
            <a:stCxn id="1323" idx="2"/>
            <a:endCxn id="1327" idx="0"/>
          </p:cNvCxnSpPr>
          <p:nvPr/>
        </p:nvCxnSpPr>
        <p:spPr>
          <a:xfrm>
            <a:off x="8110872" y="2149099"/>
            <a:ext cx="495600" cy="651300"/>
          </a:xfrm>
          <a:prstGeom prst="straightConnector1">
            <a:avLst/>
          </a:prstGeom>
          <a:noFill/>
          <a:ln w="38100" cap="flat" cmpd="sng">
            <a:solidFill>
              <a:srgbClr val="277A9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28" name="Google Shape;1328;p122"/>
          <p:cNvSpPr txBox="1"/>
          <p:nvPr/>
        </p:nvSpPr>
        <p:spPr>
          <a:xfrm>
            <a:off x="7319918" y="2743200"/>
            <a:ext cx="325800" cy="276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9" name="Google Shape;1329;p122"/>
          <p:cNvCxnSpPr>
            <a:stCxn id="1323" idx="2"/>
            <a:endCxn id="1328" idx="0"/>
          </p:cNvCxnSpPr>
          <p:nvPr/>
        </p:nvCxnSpPr>
        <p:spPr>
          <a:xfrm flipH="1">
            <a:off x="7482672" y="2149099"/>
            <a:ext cx="628200" cy="594000"/>
          </a:xfrm>
          <a:prstGeom prst="straightConnector1">
            <a:avLst/>
          </a:prstGeom>
          <a:noFill/>
          <a:ln w="38100" cap="flat" cmpd="sng">
            <a:solidFill>
              <a:srgbClr val="277A9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27" name="Google Shape;1327;p122"/>
          <p:cNvSpPr txBox="1"/>
          <p:nvPr/>
        </p:nvSpPr>
        <p:spPr>
          <a:xfrm>
            <a:off x="8450094" y="2800350"/>
            <a:ext cx="312900" cy="276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0" name="Google Shape;1330;p122"/>
          <p:cNvCxnSpPr>
            <a:stCxn id="1328" idx="2"/>
            <a:endCxn id="1331" idx="0"/>
          </p:cNvCxnSpPr>
          <p:nvPr/>
        </p:nvCxnSpPr>
        <p:spPr>
          <a:xfrm flipH="1">
            <a:off x="7124618" y="3020100"/>
            <a:ext cx="358200" cy="580500"/>
          </a:xfrm>
          <a:prstGeom prst="straightConnector1">
            <a:avLst/>
          </a:prstGeom>
          <a:noFill/>
          <a:ln w="38100" cap="flat" cmpd="sng">
            <a:solidFill>
              <a:srgbClr val="277A9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32" name="Google Shape;1332;p122"/>
          <p:cNvSpPr txBox="1"/>
          <p:nvPr/>
        </p:nvSpPr>
        <p:spPr>
          <a:xfrm>
            <a:off x="7002294" y="3028950"/>
            <a:ext cx="312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122"/>
          <p:cNvSpPr txBox="1"/>
          <p:nvPr/>
        </p:nvSpPr>
        <p:spPr>
          <a:xfrm>
            <a:off x="8145294" y="3600450"/>
            <a:ext cx="312900" cy="276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4" name="Google Shape;1334;p122"/>
          <p:cNvCxnSpPr>
            <a:stCxn id="1328" idx="2"/>
            <a:endCxn id="1333" idx="0"/>
          </p:cNvCxnSpPr>
          <p:nvPr/>
        </p:nvCxnSpPr>
        <p:spPr>
          <a:xfrm>
            <a:off x="7482818" y="3020100"/>
            <a:ext cx="819000" cy="580500"/>
          </a:xfrm>
          <a:prstGeom prst="straightConnector1">
            <a:avLst/>
          </a:prstGeom>
          <a:noFill/>
          <a:ln w="38100" cap="flat" cmpd="sng">
            <a:solidFill>
              <a:srgbClr val="277A9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35" name="Google Shape;1335;p122"/>
          <p:cNvSpPr txBox="1"/>
          <p:nvPr/>
        </p:nvSpPr>
        <p:spPr>
          <a:xfrm>
            <a:off x="7772400" y="2971800"/>
            <a:ext cx="312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122"/>
          <p:cNvSpPr txBox="1"/>
          <p:nvPr/>
        </p:nvSpPr>
        <p:spPr>
          <a:xfrm>
            <a:off x="6934200" y="3600450"/>
            <a:ext cx="381000" cy="276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6" name="Google Shape;1336;p122"/>
          <p:cNvCxnSpPr>
            <a:stCxn id="1331" idx="2"/>
            <a:endCxn id="1337" idx="0"/>
          </p:cNvCxnSpPr>
          <p:nvPr/>
        </p:nvCxnSpPr>
        <p:spPr>
          <a:xfrm flipH="1">
            <a:off x="7014300" y="3877350"/>
            <a:ext cx="110400" cy="545700"/>
          </a:xfrm>
          <a:prstGeom prst="straightConnector1">
            <a:avLst/>
          </a:prstGeom>
          <a:noFill/>
          <a:ln w="38100" cap="flat" cmpd="sng">
            <a:solidFill>
              <a:srgbClr val="277A9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38" name="Google Shape;1338;p122"/>
          <p:cNvSpPr txBox="1"/>
          <p:nvPr/>
        </p:nvSpPr>
        <p:spPr>
          <a:xfrm>
            <a:off x="6773694" y="3886200"/>
            <a:ext cx="312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122"/>
          <p:cNvSpPr txBox="1"/>
          <p:nvPr/>
        </p:nvSpPr>
        <p:spPr>
          <a:xfrm>
            <a:off x="7688094" y="4423098"/>
            <a:ext cx="312900" cy="276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0" name="Google Shape;1340;p122"/>
          <p:cNvCxnSpPr>
            <a:stCxn id="1331" idx="2"/>
            <a:endCxn id="1339" idx="0"/>
          </p:cNvCxnSpPr>
          <p:nvPr/>
        </p:nvCxnSpPr>
        <p:spPr>
          <a:xfrm>
            <a:off x="7124700" y="3877350"/>
            <a:ext cx="719700" cy="545700"/>
          </a:xfrm>
          <a:prstGeom prst="straightConnector1">
            <a:avLst/>
          </a:prstGeom>
          <a:noFill/>
          <a:ln w="38100" cap="flat" cmpd="sng">
            <a:solidFill>
              <a:srgbClr val="277A9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41" name="Google Shape;1341;p122"/>
          <p:cNvSpPr txBox="1"/>
          <p:nvPr/>
        </p:nvSpPr>
        <p:spPr>
          <a:xfrm>
            <a:off x="7467600" y="3886200"/>
            <a:ext cx="312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122"/>
          <p:cNvSpPr txBox="1"/>
          <p:nvPr/>
        </p:nvSpPr>
        <p:spPr>
          <a:xfrm>
            <a:off x="6858000" y="4423098"/>
            <a:ext cx="312900" cy="2769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122"/>
          <p:cNvSpPr txBox="1"/>
          <p:nvPr/>
        </p:nvSpPr>
        <p:spPr>
          <a:xfrm>
            <a:off x="7535694" y="2114550"/>
            <a:ext cx="312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122"/>
          <p:cNvSpPr txBox="1"/>
          <p:nvPr/>
        </p:nvSpPr>
        <p:spPr>
          <a:xfrm>
            <a:off x="8305800" y="2114550"/>
            <a:ext cx="312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122"/>
          <p:cNvSpPr txBox="1"/>
          <p:nvPr/>
        </p:nvSpPr>
        <p:spPr>
          <a:xfrm>
            <a:off x="5770271" y="2756997"/>
            <a:ext cx="402000" cy="276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122"/>
          <p:cNvSpPr txBox="1"/>
          <p:nvPr/>
        </p:nvSpPr>
        <p:spPr>
          <a:xfrm>
            <a:off x="4572000" y="2814147"/>
            <a:ext cx="312900" cy="276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6" name="Google Shape;1346;p122"/>
          <p:cNvCxnSpPr>
            <a:stCxn id="1344" idx="2"/>
            <a:endCxn id="1347" idx="0"/>
          </p:cNvCxnSpPr>
          <p:nvPr/>
        </p:nvCxnSpPr>
        <p:spPr>
          <a:xfrm flipH="1">
            <a:off x="5372171" y="3033897"/>
            <a:ext cx="599100" cy="552900"/>
          </a:xfrm>
          <a:prstGeom prst="straightConnector1">
            <a:avLst/>
          </a:prstGeom>
          <a:noFill/>
          <a:ln w="38100" cap="flat" cmpd="sng">
            <a:solidFill>
              <a:srgbClr val="277A9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48" name="Google Shape;1348;p122"/>
          <p:cNvSpPr txBox="1"/>
          <p:nvPr/>
        </p:nvSpPr>
        <p:spPr>
          <a:xfrm>
            <a:off x="5478294" y="2980551"/>
            <a:ext cx="312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122"/>
          <p:cNvSpPr txBox="1"/>
          <p:nvPr/>
        </p:nvSpPr>
        <p:spPr>
          <a:xfrm>
            <a:off x="6096000" y="3600450"/>
            <a:ext cx="312900" cy="276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0" name="Google Shape;1350;p122"/>
          <p:cNvCxnSpPr>
            <a:stCxn id="1344" idx="2"/>
            <a:endCxn id="1349" idx="0"/>
          </p:cNvCxnSpPr>
          <p:nvPr/>
        </p:nvCxnSpPr>
        <p:spPr>
          <a:xfrm>
            <a:off x="5971271" y="3033897"/>
            <a:ext cx="281100" cy="566700"/>
          </a:xfrm>
          <a:prstGeom prst="straightConnector1">
            <a:avLst/>
          </a:prstGeom>
          <a:noFill/>
          <a:ln w="38100" cap="flat" cmpd="sng">
            <a:solidFill>
              <a:srgbClr val="277A9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51" name="Google Shape;1351;p122"/>
          <p:cNvSpPr txBox="1"/>
          <p:nvPr/>
        </p:nvSpPr>
        <p:spPr>
          <a:xfrm>
            <a:off x="6096000" y="2971800"/>
            <a:ext cx="312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122"/>
          <p:cNvSpPr txBox="1"/>
          <p:nvPr/>
        </p:nvSpPr>
        <p:spPr>
          <a:xfrm>
            <a:off x="5181600" y="3586699"/>
            <a:ext cx="381000" cy="276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2" name="Google Shape;1352;p122"/>
          <p:cNvCxnSpPr>
            <a:stCxn id="1347" idx="2"/>
            <a:endCxn id="1353" idx="0"/>
          </p:cNvCxnSpPr>
          <p:nvPr/>
        </p:nvCxnSpPr>
        <p:spPr>
          <a:xfrm flipH="1">
            <a:off x="4804500" y="3863599"/>
            <a:ext cx="567600" cy="559500"/>
          </a:xfrm>
          <a:prstGeom prst="straightConnector1">
            <a:avLst/>
          </a:prstGeom>
          <a:noFill/>
          <a:ln w="38100" cap="flat" cmpd="sng">
            <a:solidFill>
              <a:srgbClr val="277A9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54" name="Google Shape;1354;p122"/>
          <p:cNvSpPr txBox="1"/>
          <p:nvPr/>
        </p:nvSpPr>
        <p:spPr>
          <a:xfrm>
            <a:off x="4800600" y="3829050"/>
            <a:ext cx="312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122"/>
          <p:cNvSpPr txBox="1"/>
          <p:nvPr/>
        </p:nvSpPr>
        <p:spPr>
          <a:xfrm>
            <a:off x="5638800" y="4423098"/>
            <a:ext cx="312900" cy="276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6" name="Google Shape;1356;p122"/>
          <p:cNvCxnSpPr>
            <a:stCxn id="1347" idx="2"/>
            <a:endCxn id="1355" idx="0"/>
          </p:cNvCxnSpPr>
          <p:nvPr/>
        </p:nvCxnSpPr>
        <p:spPr>
          <a:xfrm>
            <a:off x="5372100" y="3863599"/>
            <a:ext cx="423300" cy="559500"/>
          </a:xfrm>
          <a:prstGeom prst="straightConnector1">
            <a:avLst/>
          </a:prstGeom>
          <a:noFill/>
          <a:ln w="38100" cap="flat" cmpd="sng">
            <a:solidFill>
              <a:srgbClr val="277A9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57" name="Google Shape;1357;p122"/>
          <p:cNvSpPr txBox="1"/>
          <p:nvPr/>
        </p:nvSpPr>
        <p:spPr>
          <a:xfrm>
            <a:off x="5562600" y="3829050"/>
            <a:ext cx="312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122"/>
          <p:cNvSpPr txBox="1"/>
          <p:nvPr/>
        </p:nvSpPr>
        <p:spPr>
          <a:xfrm>
            <a:off x="4648200" y="4423098"/>
            <a:ext cx="312900" cy="2769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8" name="Google Shape;1358;p122"/>
          <p:cNvCxnSpPr>
            <a:stCxn id="1320" idx="2"/>
            <a:endCxn id="1345" idx="0"/>
          </p:cNvCxnSpPr>
          <p:nvPr/>
        </p:nvCxnSpPr>
        <p:spPr>
          <a:xfrm flipH="1">
            <a:off x="4728518" y="2149099"/>
            <a:ext cx="684000" cy="665100"/>
          </a:xfrm>
          <a:prstGeom prst="straightConnector1">
            <a:avLst/>
          </a:prstGeom>
          <a:noFill/>
          <a:ln w="38100" cap="flat" cmpd="sng">
            <a:solidFill>
              <a:srgbClr val="277A9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59" name="Google Shape;1359;p122"/>
          <p:cNvCxnSpPr>
            <a:stCxn id="1320" idx="2"/>
            <a:endCxn id="1344" idx="0"/>
          </p:cNvCxnSpPr>
          <p:nvPr/>
        </p:nvCxnSpPr>
        <p:spPr>
          <a:xfrm>
            <a:off x="5412518" y="2149099"/>
            <a:ext cx="558900" cy="607800"/>
          </a:xfrm>
          <a:prstGeom prst="straightConnector1">
            <a:avLst/>
          </a:prstGeom>
          <a:noFill/>
          <a:ln w="38100" cap="flat" cmpd="sng">
            <a:solidFill>
              <a:srgbClr val="277A9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60" name="Google Shape;1360;p122"/>
          <p:cNvSpPr txBox="1"/>
          <p:nvPr/>
        </p:nvSpPr>
        <p:spPr>
          <a:xfrm>
            <a:off x="4800600" y="2114550"/>
            <a:ext cx="312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p122"/>
          <p:cNvSpPr txBox="1"/>
          <p:nvPr/>
        </p:nvSpPr>
        <p:spPr>
          <a:xfrm>
            <a:off x="5715000" y="2114550"/>
            <a:ext cx="312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p122"/>
          <p:cNvSpPr txBox="1"/>
          <p:nvPr/>
        </p:nvSpPr>
        <p:spPr>
          <a:xfrm>
            <a:off x="4495800" y="742950"/>
            <a:ext cx="4572000" cy="285900"/>
          </a:xfrm>
          <a:prstGeom prst="rect">
            <a:avLst/>
          </a:prstGeom>
          <a:solidFill>
            <a:srgbClr val="FCF3BA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56032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F: (x∨y) ∧ (x∨¬u∨w) ∧ (¬x∨¬u∨w∨z)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Google Shape;1363;p122"/>
          <p:cNvSpPr/>
          <p:nvPr/>
        </p:nvSpPr>
        <p:spPr>
          <a:xfrm>
            <a:off x="4800600" y="1600200"/>
            <a:ext cx="1219200" cy="285900"/>
          </a:xfrm>
          <a:prstGeom prst="roundRect">
            <a:avLst>
              <a:gd name="adj" fmla="val 16667"/>
            </a:avLst>
          </a:prstGeom>
          <a:solidFill>
            <a:srgbClr val="FCF3B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¬</a:t>
            </a: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 sz="1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∨</a:t>
            </a: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∨</a:t>
            </a: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p122"/>
          <p:cNvSpPr/>
          <p:nvPr/>
        </p:nvSpPr>
        <p:spPr>
          <a:xfrm>
            <a:off x="5486400" y="2457450"/>
            <a:ext cx="914400" cy="285900"/>
          </a:xfrm>
          <a:prstGeom prst="roundRect">
            <a:avLst>
              <a:gd name="adj" fmla="val 16667"/>
            </a:avLst>
          </a:prstGeom>
          <a:solidFill>
            <a:srgbClr val="FCF3B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¬</a:t>
            </a: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 sz="1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∨</a:t>
            </a: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122"/>
          <p:cNvSpPr/>
          <p:nvPr/>
        </p:nvSpPr>
        <p:spPr>
          <a:xfrm>
            <a:off x="5105400" y="3314700"/>
            <a:ext cx="609600" cy="285900"/>
          </a:xfrm>
          <a:prstGeom prst="roundRect">
            <a:avLst>
              <a:gd name="adj" fmla="val 16667"/>
            </a:avLst>
          </a:prstGeom>
          <a:solidFill>
            <a:srgbClr val="FCF3B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122"/>
          <p:cNvSpPr/>
          <p:nvPr/>
        </p:nvSpPr>
        <p:spPr>
          <a:xfrm>
            <a:off x="7010400" y="2457450"/>
            <a:ext cx="914400" cy="285900"/>
          </a:xfrm>
          <a:prstGeom prst="roundRect">
            <a:avLst>
              <a:gd name="adj" fmla="val 16667"/>
            </a:avLst>
          </a:prstGeom>
          <a:solidFill>
            <a:srgbClr val="FCF3B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¬</a:t>
            </a: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 sz="1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∨</a:t>
            </a: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122"/>
          <p:cNvSpPr/>
          <p:nvPr/>
        </p:nvSpPr>
        <p:spPr>
          <a:xfrm>
            <a:off x="7543800" y="1600200"/>
            <a:ext cx="1295400" cy="285900"/>
          </a:xfrm>
          <a:prstGeom prst="roundRect">
            <a:avLst>
              <a:gd name="adj" fmla="val 16667"/>
            </a:avLst>
          </a:prstGeom>
          <a:solidFill>
            <a:srgbClr val="FCF3B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y∧(</a:t>
            </a:r>
            <a:r>
              <a:rPr lang="en" sz="1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¬</a:t>
            </a: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 sz="1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∨</a:t>
            </a: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w)</a:t>
            </a:r>
            <a:endParaRPr sz="1100"/>
          </a:p>
        </p:txBody>
      </p:sp>
      <p:sp>
        <p:nvSpPr>
          <p:cNvPr id="1368" name="Google Shape;1368;p122"/>
          <p:cNvSpPr txBox="1"/>
          <p:nvPr/>
        </p:nvSpPr>
        <p:spPr>
          <a:xfrm>
            <a:off x="152400" y="1231806"/>
            <a:ext cx="4191000" cy="1454100"/>
          </a:xfrm>
          <a:prstGeom prst="rect">
            <a:avLst/>
          </a:prstGeom>
          <a:solidFill>
            <a:srgbClr val="FEFBE6"/>
          </a:solidFill>
          <a:ln w="9525" cap="flat" cmpd="sng">
            <a:solidFill>
              <a:srgbClr val="292934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0" dir="2700000" algn="tl" rotWithShape="0">
              <a:srgbClr val="000000">
                <a:alpha val="427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// basic DPLL:</a:t>
            </a:r>
            <a:endParaRPr sz="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lang="e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SAT(</a:t>
            </a:r>
            <a:r>
              <a:rPr lang="en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if </a:t>
            </a:r>
            <a:r>
              <a:rPr lang="en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false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return </a:t>
            </a: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if </a:t>
            </a:r>
            <a:r>
              <a:rPr lang="en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true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then return </a:t>
            </a: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select a variable </a:t>
            </a: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return   </a:t>
            </a:r>
            <a:endParaRPr sz="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   </a:t>
            </a:r>
            <a:r>
              <a:rPr lang="e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SAT(</a:t>
            </a:r>
            <a:r>
              <a:rPr lang="en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b="1" baseline="-25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X=0</a:t>
            </a: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SAT(</a:t>
            </a:r>
            <a:r>
              <a:rPr lang="en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b="1" baseline="-25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X=1</a:t>
            </a:r>
            <a:r>
              <a:rPr lang="en" b="1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800"/>
          </a:p>
        </p:txBody>
      </p:sp>
      <p:sp>
        <p:nvSpPr>
          <p:cNvPr id="1369" name="Google Shape;1369;p122"/>
          <p:cNvSpPr txBox="1"/>
          <p:nvPr/>
        </p:nvSpPr>
        <p:spPr>
          <a:xfrm>
            <a:off x="228600" y="3015050"/>
            <a:ext cx="3557400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Obviously many ways to improve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 early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variable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value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Propagate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0" name="Google Shape;1370;p122"/>
          <p:cNvSpPr/>
          <p:nvPr/>
        </p:nvSpPr>
        <p:spPr>
          <a:xfrm>
            <a:off x="6858000" y="3314700"/>
            <a:ext cx="609600" cy="285900"/>
          </a:xfrm>
          <a:prstGeom prst="roundRect">
            <a:avLst>
              <a:gd name="adj" fmla="val 16667"/>
            </a:avLst>
          </a:prstGeom>
          <a:solidFill>
            <a:srgbClr val="FCF3B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3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6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7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8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9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1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2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1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Unit Resolution/Unit Propagation</a:t>
            </a:r>
            <a:endParaRPr/>
          </a:p>
        </p:txBody>
      </p:sp>
      <p:sp>
        <p:nvSpPr>
          <p:cNvPr id="1376" name="Google Shape;1376;p123"/>
          <p:cNvSpPr txBox="1"/>
          <p:nvPr/>
        </p:nvSpPr>
        <p:spPr>
          <a:xfrm>
            <a:off x="990600" y="3200400"/>
            <a:ext cx="7432800" cy="17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Propagating a unit clause (literal) either </a:t>
            </a:r>
            <a:endParaRPr sz="800"/>
          </a:p>
          <a:p>
            <a:pPr marL="28575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removes a clause, or</a:t>
            </a:r>
            <a:endParaRPr sz="800"/>
          </a:p>
          <a:p>
            <a:pPr marL="28575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removes literal from a clause 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(potentially creating new unit clauses)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Cheap and worthwhile operation in between DPLL search!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7" name="Google Shape;1377;p123"/>
          <p:cNvSpPr txBox="1"/>
          <p:nvPr/>
        </p:nvSpPr>
        <p:spPr>
          <a:xfrm>
            <a:off x="2205925" y="1479313"/>
            <a:ext cx="1021200" cy="1305000"/>
          </a:xfrm>
          <a:prstGeom prst="rect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 ∨ Z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¬Y ∨ Z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 ∨ ¬X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378" name="Google Shape;1378;p123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7000" y="1355463"/>
            <a:ext cx="2327431" cy="1552861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i="1"/>
              <a:t>Why logic?</a:t>
            </a:r>
            <a:endParaRPr/>
          </a:p>
        </p:txBody>
      </p:sp>
      <p:sp>
        <p:nvSpPr>
          <p:cNvPr id="506" name="Google Shape;506;p84"/>
          <p:cNvSpPr txBox="1"/>
          <p:nvPr/>
        </p:nvSpPr>
        <p:spPr>
          <a:xfrm>
            <a:off x="7429604" y="4914900"/>
            <a:ext cx="16797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(after Marijn J.H. Heule)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84"/>
          <p:cNvSpPr/>
          <p:nvPr/>
        </p:nvSpPr>
        <p:spPr>
          <a:xfrm>
            <a:off x="152400" y="4303050"/>
            <a:ext cx="8913600" cy="9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more than 10^(2,300) ways to color the integers up to 7,825.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8" name="Google Shape;50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850" y="1055700"/>
            <a:ext cx="72771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42575"/>
            <a:ext cx="88392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8574" y="3610448"/>
            <a:ext cx="2853400" cy="1434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5" name="Google Shape;515;p85"/>
          <p:cNvGrpSpPr/>
          <p:nvPr/>
        </p:nvGrpSpPr>
        <p:grpSpPr>
          <a:xfrm>
            <a:off x="3497711" y="3182236"/>
            <a:ext cx="2304275" cy="372025"/>
            <a:chOff x="4038612" y="4799612"/>
            <a:chExt cx="3401144" cy="549114"/>
          </a:xfrm>
        </p:grpSpPr>
        <p:pic>
          <p:nvPicPr>
            <p:cNvPr id="516" name="Google Shape;516;p85"/>
            <p:cNvPicPr preferRelativeResize="0"/>
            <p:nvPr/>
          </p:nvPicPr>
          <p:blipFill rotWithShape="1">
            <a:blip r:embed="rId4">
              <a:alphaModFix/>
            </a:blip>
            <a:srcRect t="53387" r="30109" b="24216"/>
            <a:stretch/>
          </p:blipFill>
          <p:spPr>
            <a:xfrm>
              <a:off x="4038612" y="4799612"/>
              <a:ext cx="3401144" cy="549114"/>
            </a:xfrm>
            <a:prstGeom prst="rect">
              <a:avLst/>
            </a:prstGeom>
            <a:solidFill>
              <a:srgbClr val="ECECE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517" name="Google Shape;517;p85"/>
            <p:cNvSpPr/>
            <p:nvPr/>
          </p:nvSpPr>
          <p:spPr>
            <a:xfrm>
              <a:off x="4343400" y="5053109"/>
              <a:ext cx="2438400" cy="231000"/>
            </a:xfrm>
            <a:prstGeom prst="rect">
              <a:avLst/>
            </a:prstGeom>
            <a:noFill/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18" name="Google Shape;518;p8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86579" y="2059850"/>
            <a:ext cx="1879374" cy="758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9" name="Google Shape;519;p85"/>
          <p:cNvGrpSpPr/>
          <p:nvPr/>
        </p:nvGrpSpPr>
        <p:grpSpPr>
          <a:xfrm>
            <a:off x="3009185" y="2755825"/>
            <a:ext cx="1499980" cy="236572"/>
            <a:chOff x="4461059" y="2377975"/>
            <a:chExt cx="1757034" cy="277114"/>
          </a:xfrm>
        </p:grpSpPr>
        <p:pic>
          <p:nvPicPr>
            <p:cNvPr id="520" name="Google Shape;520;p85"/>
            <p:cNvPicPr preferRelativeResize="0"/>
            <p:nvPr/>
          </p:nvPicPr>
          <p:blipFill rotWithShape="1">
            <a:blip r:embed="rId6">
              <a:alphaModFix/>
            </a:blip>
            <a:srcRect t="53819" r="62221" b="22341"/>
            <a:stretch/>
          </p:blipFill>
          <p:spPr>
            <a:xfrm>
              <a:off x="4467217" y="2377975"/>
              <a:ext cx="1750875" cy="277000"/>
            </a:xfrm>
            <a:prstGeom prst="rect">
              <a:avLst/>
            </a:prstGeom>
            <a:solidFill>
              <a:srgbClr val="ECECEC"/>
            </a:solidFill>
            <a:ln w="88900" cap="sq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521" name="Google Shape;521;p85"/>
            <p:cNvSpPr/>
            <p:nvPr/>
          </p:nvSpPr>
          <p:spPr>
            <a:xfrm>
              <a:off x="4461059" y="2424089"/>
              <a:ext cx="1577700" cy="231000"/>
            </a:xfrm>
            <a:prstGeom prst="rect">
              <a:avLst/>
            </a:prstGeom>
            <a:noFill/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2" name="Google Shape;522;p85"/>
          <p:cNvSpPr txBox="1"/>
          <p:nvPr/>
        </p:nvSpPr>
        <p:spPr>
          <a:xfrm>
            <a:off x="3701325" y="1344238"/>
            <a:ext cx="15939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>
                <a:solidFill>
                  <a:srgbClr val="0080FF"/>
                </a:solidFill>
                <a:latin typeface="Arial"/>
                <a:ea typeface="Arial"/>
                <a:cs typeface="Arial"/>
                <a:sym typeface="Arial"/>
              </a:rPr>
              <a:t>Vision</a:t>
            </a:r>
            <a:endParaRPr sz="2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85"/>
          <p:cNvSpPr txBox="1"/>
          <p:nvPr/>
        </p:nvSpPr>
        <p:spPr>
          <a:xfrm>
            <a:off x="638500" y="2248050"/>
            <a:ext cx="13029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>
                <a:solidFill>
                  <a:srgbClr val="0080FF"/>
                </a:solidFill>
                <a:latin typeface="Arial"/>
                <a:ea typeface="Arial"/>
                <a:cs typeface="Arial"/>
                <a:sym typeface="Arial"/>
              </a:rPr>
              <a:t>NLP</a:t>
            </a:r>
            <a:endParaRPr sz="2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4" name="Google Shape;524;p85"/>
          <p:cNvGrpSpPr/>
          <p:nvPr/>
        </p:nvGrpSpPr>
        <p:grpSpPr>
          <a:xfrm>
            <a:off x="105380" y="2979974"/>
            <a:ext cx="2609429" cy="2034105"/>
            <a:chOff x="5562600" y="3923778"/>
            <a:chExt cx="2961894" cy="2308859"/>
          </a:xfrm>
        </p:grpSpPr>
        <p:pic>
          <p:nvPicPr>
            <p:cNvPr id="525" name="Google Shape;525;p8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562600" y="3923778"/>
              <a:ext cx="2961894" cy="230863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D5EDF4"/>
              </a:outerShdw>
            </a:effectLst>
          </p:spPr>
        </p:pic>
        <p:sp>
          <p:nvSpPr>
            <p:cNvPr id="526" name="Google Shape;526;p85"/>
            <p:cNvSpPr/>
            <p:nvPr/>
          </p:nvSpPr>
          <p:spPr>
            <a:xfrm>
              <a:off x="6489192" y="4075937"/>
              <a:ext cx="1981200" cy="2156700"/>
            </a:xfrm>
            <a:prstGeom prst="rect">
              <a:avLst/>
            </a:prstGeom>
            <a:noFill/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7" name="Google Shape;527;p85"/>
          <p:cNvSpPr txBox="1"/>
          <p:nvPr/>
        </p:nvSpPr>
        <p:spPr>
          <a:xfrm>
            <a:off x="6918125" y="687000"/>
            <a:ext cx="2029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>
                <a:solidFill>
                  <a:srgbClr val="0080FF"/>
                </a:solidFill>
                <a:latin typeface="Arial"/>
                <a:ea typeface="Arial"/>
                <a:cs typeface="Arial"/>
                <a:sym typeface="Arial"/>
              </a:rPr>
              <a:t>Deep Learning</a:t>
            </a:r>
            <a:endParaRPr sz="2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85"/>
          <p:cNvPicPr preferRelativeResize="0"/>
          <p:nvPr/>
        </p:nvPicPr>
        <p:blipFill rotWithShape="1">
          <a:blip r:embed="rId8">
            <a:alphaModFix/>
          </a:blip>
          <a:srcRect l="24049" t="20916" r="41896" b="47753"/>
          <a:stretch/>
        </p:blipFill>
        <p:spPr>
          <a:xfrm>
            <a:off x="6053959" y="2222426"/>
            <a:ext cx="3017477" cy="1572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D5EDF4"/>
            </a:outerShdw>
          </a:effectLst>
        </p:spPr>
      </p:pic>
      <p:pic>
        <p:nvPicPr>
          <p:cNvPr id="529" name="Google Shape;529;p85"/>
          <p:cNvPicPr preferRelativeResize="0"/>
          <p:nvPr/>
        </p:nvPicPr>
        <p:blipFill rotWithShape="1">
          <a:blip r:embed="rId9">
            <a:alphaModFix/>
          </a:blip>
          <a:srcRect t="73621" r="46175" b="11929"/>
          <a:stretch/>
        </p:blipFill>
        <p:spPr>
          <a:xfrm>
            <a:off x="6112046" y="1838186"/>
            <a:ext cx="2901253" cy="23657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30" name="Google Shape;530;p8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58151" y="3787275"/>
            <a:ext cx="2491950" cy="1258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D5EDF4"/>
            </a:outerShdw>
          </a:effectLst>
        </p:spPr>
      </p:pic>
      <p:sp>
        <p:nvSpPr>
          <p:cNvPr id="531" name="Google Shape;531;p85"/>
          <p:cNvSpPr txBox="1"/>
          <p:nvPr/>
        </p:nvSpPr>
        <p:spPr>
          <a:xfrm>
            <a:off x="303700" y="1103900"/>
            <a:ext cx="33975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Everywhere!</a:t>
            </a:r>
            <a:endParaRPr sz="28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i="1">
                <a:latin typeface="Calibri"/>
                <a:ea typeface="Calibri"/>
                <a:cs typeface="Calibri"/>
                <a:sym typeface="Calibri"/>
              </a:rPr>
              <a:t>To express knowledge about the world.</a:t>
            </a:r>
            <a:endParaRPr sz="2800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85"/>
          <p:cNvSpPr txBox="1">
            <a:spLocks noGrp="1"/>
          </p:cNvSpPr>
          <p:nvPr>
            <p:ph type="title"/>
          </p:nvPr>
        </p:nvSpPr>
        <p:spPr>
          <a:xfrm>
            <a:off x="456481" y="-15121"/>
            <a:ext cx="82281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0150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" sz="4400" b="0" i="0" u="none" strike="noStrike" cap="none">
                <a:solidFill>
                  <a:srgbClr val="000000"/>
                </a:solidFill>
              </a:rPr>
              <a:t>Today: Role of logic in ML</a:t>
            </a:r>
            <a:endParaRPr sz="4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Wumpus World</a:t>
            </a:r>
            <a:endParaRPr/>
          </a:p>
        </p:txBody>
      </p:sp>
      <p:pic>
        <p:nvPicPr>
          <p:cNvPr id="538" name="Google Shape;538;p86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6200" y="3600450"/>
            <a:ext cx="978694" cy="652985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39" name="Google Shape;539;p8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Grid world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Pit causes breeze in adjacent cells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Wumpus causes stench in adjacent cells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Find the gold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Wumpus World</a:t>
            </a:r>
            <a:endParaRPr/>
          </a:p>
        </p:txBody>
      </p:sp>
      <p:pic>
        <p:nvPicPr>
          <p:cNvPr id="545" name="Google Shape;545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2713" y="1007269"/>
            <a:ext cx="3907631" cy="3907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Wumpus World: Discussion</a:t>
            </a:r>
            <a:endParaRPr/>
          </a:p>
        </p:txBody>
      </p:sp>
      <p:sp>
        <p:nvSpPr>
          <p:cNvPr id="551" name="Google Shape;551;p8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Overcome ignorance about the world by reasoning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Conclusions guaranteed to be correct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Inferred new knowledge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"/>
              <a:t>from observations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"/>
              <a:t>from lack of observations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"/>
              <a:t>at different point in 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Breeze">
      <a:dk1>
        <a:srgbClr val="000000"/>
      </a:dk1>
      <a:lt1>
        <a:srgbClr val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Office Theme">
  <a:themeElements>
    <a:clrScheme name="Breeze">
      <a:dk1>
        <a:srgbClr val="000000"/>
      </a:dk1>
      <a:lt1>
        <a:srgbClr val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1675</Words>
  <Application>Microsoft Macintosh PowerPoint</Application>
  <PresentationFormat>On-screen Show (16:9)</PresentationFormat>
  <Paragraphs>678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Calibri</vt:lpstr>
      <vt:lpstr>Cambria</vt:lpstr>
      <vt:lpstr>Times New Roman</vt:lpstr>
      <vt:lpstr>Simple Light</vt:lpstr>
      <vt:lpstr>Office Theme</vt:lpstr>
      <vt:lpstr>4_Office Theme</vt:lpstr>
      <vt:lpstr>4_Office Theme</vt:lpstr>
      <vt:lpstr>1_Office Theme</vt:lpstr>
      <vt:lpstr>Office Theme</vt:lpstr>
      <vt:lpstr>2_Office Theme</vt:lpstr>
      <vt:lpstr>Propositional Logic</vt:lpstr>
      <vt:lpstr>What are Logic-Based Systems?</vt:lpstr>
      <vt:lpstr>Why logic?</vt:lpstr>
      <vt:lpstr>Why logic?</vt:lpstr>
      <vt:lpstr>Why logic?</vt:lpstr>
      <vt:lpstr>Today: Role of logic in ML</vt:lpstr>
      <vt:lpstr>Wumpus World</vt:lpstr>
      <vt:lpstr>Wumpus World</vt:lpstr>
      <vt:lpstr>Wumpus World: Discussion</vt:lpstr>
      <vt:lpstr>Syntax: What am I allowed to write?</vt:lpstr>
      <vt:lpstr>Syntax of Propositional Logic</vt:lpstr>
      <vt:lpstr>Semantics</vt:lpstr>
      <vt:lpstr>Worlds or Truth Assignments</vt:lpstr>
      <vt:lpstr>Sentence ↔️ World</vt:lpstr>
      <vt:lpstr>Semantics: what does a sentence say about the real world?</vt:lpstr>
      <vt:lpstr>Variables and Sentences</vt:lpstr>
      <vt:lpstr>Meaning/Semantics</vt:lpstr>
      <vt:lpstr>More sentences</vt:lpstr>
      <vt:lpstr>Meaning/Semantics</vt:lpstr>
      <vt:lpstr>More sentences</vt:lpstr>
      <vt:lpstr>Meaning/Semantics</vt:lpstr>
      <vt:lpstr>Formal Semantics + Algorithm</vt:lpstr>
      <vt:lpstr>Truth Tables</vt:lpstr>
      <vt:lpstr>Syntax Conversion Rules</vt:lpstr>
      <vt:lpstr>Modeling: Wumpus World</vt:lpstr>
      <vt:lpstr>Modeling: Course Requirements</vt:lpstr>
      <vt:lpstr>Logical Modeling</vt:lpstr>
      <vt:lpstr>Properties of Sentences</vt:lpstr>
      <vt:lpstr>Properties of Sentences</vt:lpstr>
      <vt:lpstr>Relationships Between Sentences</vt:lpstr>
      <vt:lpstr>Relationships between Sentences</vt:lpstr>
      <vt:lpstr>Express these concepts</vt:lpstr>
      <vt:lpstr>Question α1:  There is no pit in (1,2)?</vt:lpstr>
      <vt:lpstr>Question α2:  There is no pit in (2,2)?</vt:lpstr>
      <vt:lpstr>Reductions</vt:lpstr>
      <vt:lpstr>What happens if we extend the KB?</vt:lpstr>
      <vt:lpstr>Normal Forms</vt:lpstr>
      <vt:lpstr>Complexity</vt:lpstr>
      <vt:lpstr>Propositional Reasoning</vt:lpstr>
      <vt:lpstr>Inference by Enumerating Models</vt:lpstr>
      <vt:lpstr> Inference by Resolution Refutation Proofs </vt:lpstr>
      <vt:lpstr>DPLL Search</vt:lpstr>
      <vt:lpstr>Basic DPLL</vt:lpstr>
      <vt:lpstr>Unit Resolution/Unit Propagation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</dc:title>
  <cp:lastModifiedBy>Tejas Kamtam</cp:lastModifiedBy>
  <cp:revision>1</cp:revision>
  <dcterms:modified xsi:type="dcterms:W3CDTF">2024-02-28T23:14:42Z</dcterms:modified>
</cp:coreProperties>
</file>