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  <p:sldMasterId id="2147483726" r:id="rId2"/>
    <p:sldMasterId id="2147483727" r:id="rId3"/>
    <p:sldMasterId id="2147483728" r:id="rId4"/>
    <p:sldMasterId id="2147483729" r:id="rId5"/>
    <p:sldMasterId id="2147483730" r:id="rId6"/>
    <p:sldMasterId id="2147483731" r:id="rId7"/>
  </p:sldMasterIdLst>
  <p:notesMasterIdLst>
    <p:notesMasterId r:id="rId4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ad7922fa9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ad7922fa9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d7922fa9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ad7922fa9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d7922fa9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gad7922fa9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ad7922fa9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ad7922fa9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d7922fa9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gad7922fa9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d7922fa9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ad7922fa9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bdd1e350f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2bdd1e350f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d7922fa97_2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gad7922fa97_2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ad7922fa97_2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gad7922fa97_2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ad7922fa97_2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gad7922fa97_2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ad7922fa97_2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ad7922fa97_2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d7922fa9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ad7922fa9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d7922fa97_2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ad7922fa97_2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dd1e350f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2bdd1e350f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ad7922fa97_2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ad7922fa97_2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d7922fa97_2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ad7922fa97_2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ad7922fa97_2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ad7922fa97_2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d7922fa97_2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gad7922fa97_2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d7922fa9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ad7922fa9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d7922fa97_2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ad7922fa97_2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ad7922fa97_2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gad7922fa97_2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d7922fa97_2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gad7922fa97_2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ad7922fa9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ad7922fa9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7922fa97_2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ad7922fa97_2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ad7922fa97_2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gad7922fa97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ad7922fa97_2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gad7922fa97_2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ad7922fa97_2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gad7922fa97_2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ad7922fa97_2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ad7922fa97_2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d7922fa97_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gad7922fa97_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ad7922fa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ad7922fa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d7922fa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ad7922fa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d7922fa9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ad7922fa9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d7922fa97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ad7922fa97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ad7922fa97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ad7922fa97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d7922fa97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gad7922fa97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2" name="Google Shape;252;p4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7" name="Google Shape;327;p5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60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6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02" name="Google Shape;402;p6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3" name="Google Shape;403;p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9" name="Google Shape;409;p7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10" name="Google Shape;410;p7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7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7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0" name="Google Shape;440;p7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7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7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7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7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7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7" name="Google Shape;457;p78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8" name="Google Shape;458;p7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7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7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4" name="Google Shape;464;p7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5" name="Google Shape;465;p79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6" name="Google Shape;466;p79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7" name="Google Shape;467;p7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7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7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8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8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7" name="Google Shape;477;p8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8" name="Google Shape;478;p8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8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8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8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4" name="Google Shape;484;p8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85" name="Google Shape;485;p8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8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8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8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8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8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8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8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8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8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9" name="Google Shape;429;p7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7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Bayesian Networks</a:t>
            </a:r>
            <a:endParaRPr/>
          </a:p>
        </p:txBody>
      </p:sp>
      <p:sp>
        <p:nvSpPr>
          <p:cNvPr id="505" name="Google Shape;505;p8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Prof. 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Sentences or “Events”</a:t>
            </a:r>
            <a:endParaRPr/>
          </a:p>
        </p:txBody>
      </p:sp>
      <p:sp>
        <p:nvSpPr>
          <p:cNvPr id="574" name="Google Shape;574;p9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" sz="2900"/>
              <a:t>Belief is a probability for every world: Pr(ω)</a:t>
            </a:r>
            <a:endParaRPr sz="29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900"/>
              <a:t>What is the probability of a sentence (or event) α?</a:t>
            </a:r>
            <a:endParaRPr sz="29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2900"/>
              <a:t>Need to </a:t>
            </a:r>
            <a:r>
              <a:rPr lang="en" sz="2900" u="sng"/>
              <a:t>axiomatize</a:t>
            </a:r>
            <a:r>
              <a:rPr lang="en" sz="2900"/>
              <a:t> probability [Kolmogorov]</a:t>
            </a:r>
            <a:endParaRPr sz="2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900"/>
              <a:t>Probabilities are non-negative: 0 ≤ Pr(ω)</a:t>
            </a:r>
            <a:endParaRPr sz="2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900"/>
              <a:t>Probability of true event is one: Pr(true) = 1</a:t>
            </a:r>
            <a:endParaRPr sz="290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2900"/>
              <a:t>If α and β are mutually exclusive, then</a:t>
            </a:r>
            <a:br>
              <a:rPr lang="en" sz="2900"/>
            </a:br>
            <a:r>
              <a:rPr lang="en" sz="2900"/>
              <a:t>Pr(α v β) = Pr(α) + Pr(β)</a:t>
            </a:r>
            <a:endParaRPr sz="2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Sentences or “Events”</a:t>
            </a:r>
            <a:endParaRPr/>
          </a:p>
        </p:txBody>
      </p:sp>
      <p:sp>
        <p:nvSpPr>
          <p:cNvPr id="580" name="Google Shape;580;p95"/>
          <p:cNvSpPr txBox="1">
            <a:spLocks noGrp="1"/>
          </p:cNvSpPr>
          <p:nvPr>
            <p:ph type="body" idx="1"/>
          </p:nvPr>
        </p:nvSpPr>
        <p:spPr>
          <a:xfrm>
            <a:off x="457200" y="805600"/>
            <a:ext cx="8229600" cy="302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spcBef>
                <a:spcPts val="360"/>
              </a:spcBef>
              <a:spcAft>
                <a:spcPts val="0"/>
              </a:spcAft>
              <a:buSzPts val="2900"/>
              <a:buChar char="•"/>
            </a:pPr>
            <a:r>
              <a:rPr lang="en" sz="2900" dirty="0"/>
              <a:t>Everything follows from this axiomatization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 sz="2900" dirty="0"/>
              <a:t>What is the probability of a sentence (or event) α?</a:t>
            </a:r>
            <a:endParaRPr sz="29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Sentence α is equivalent to the disjunction of its models: α ≡ ω</a:t>
            </a:r>
            <a:r>
              <a:rPr lang="en" sz="2400" baseline="-25000" dirty="0"/>
              <a:t>1</a:t>
            </a:r>
            <a:r>
              <a:rPr lang="en" sz="2400" dirty="0"/>
              <a:t> v ω</a:t>
            </a:r>
            <a:r>
              <a:rPr lang="en" sz="2400" baseline="-25000" dirty="0"/>
              <a:t>3</a:t>
            </a:r>
            <a:r>
              <a:rPr lang="en" sz="2400" dirty="0"/>
              <a:t>v ω</a:t>
            </a:r>
            <a:r>
              <a:rPr lang="en" sz="2400" baseline="-25000" dirty="0"/>
              <a:t>7</a:t>
            </a:r>
            <a:r>
              <a:rPr lang="en" sz="2400" dirty="0"/>
              <a:t>v ω</a:t>
            </a:r>
            <a:r>
              <a:rPr lang="en" sz="2400" baseline="-25000" dirty="0"/>
              <a:t>42</a:t>
            </a:r>
            <a:r>
              <a:rPr lang="en" sz="2400" dirty="0"/>
              <a:t>v ⋯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Each </a:t>
            </a:r>
            <a:r>
              <a:rPr lang="en" sz="2400" dirty="0" err="1"/>
              <a:t>ω</a:t>
            </a:r>
            <a:r>
              <a:rPr lang="en" sz="2400" baseline="-25000" dirty="0" err="1"/>
              <a:t>i</a:t>
            </a:r>
            <a:r>
              <a:rPr lang="en" sz="2400" dirty="0"/>
              <a:t> represents a single world: X</a:t>
            </a:r>
            <a:r>
              <a:rPr lang="en" sz="2400" baseline="-25000" dirty="0"/>
              <a:t>1</a:t>
            </a:r>
            <a:r>
              <a:rPr lang="en" sz="2400" dirty="0"/>
              <a:t>∧¬X</a:t>
            </a:r>
            <a:r>
              <a:rPr lang="en" sz="2400" baseline="-25000" dirty="0"/>
              <a:t>2</a:t>
            </a:r>
            <a:r>
              <a:rPr lang="en" sz="2400" dirty="0"/>
              <a:t>∧¬X</a:t>
            </a:r>
            <a:r>
              <a:rPr lang="en" sz="2400" baseline="-25000" dirty="0"/>
              <a:t>3</a:t>
            </a:r>
            <a:r>
              <a:rPr lang="en" sz="2400" dirty="0"/>
              <a:t>∧⋯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dirty="0"/>
              <a:t>Each </a:t>
            </a:r>
            <a:r>
              <a:rPr lang="en" sz="2400" dirty="0" err="1"/>
              <a:t>ω</a:t>
            </a:r>
            <a:r>
              <a:rPr lang="en" sz="2400" baseline="-25000" dirty="0" err="1"/>
              <a:t>i</a:t>
            </a:r>
            <a:r>
              <a:rPr lang="en" sz="2400" dirty="0"/>
              <a:t>,</a:t>
            </a:r>
            <a:r>
              <a:rPr lang="en" sz="2400" baseline="-25000" dirty="0"/>
              <a:t> </a:t>
            </a:r>
            <a:r>
              <a:rPr lang="en" sz="2400" dirty="0" err="1"/>
              <a:t>ω</a:t>
            </a:r>
            <a:r>
              <a:rPr lang="en" sz="2400" baseline="-25000" dirty="0" err="1"/>
              <a:t>j</a:t>
            </a:r>
            <a:r>
              <a:rPr lang="en" sz="2400" dirty="0"/>
              <a:t> for </a:t>
            </a:r>
            <a:r>
              <a:rPr lang="en" sz="2400" dirty="0" err="1"/>
              <a:t>i≠j</a:t>
            </a:r>
            <a:r>
              <a:rPr lang="en" sz="2400" dirty="0"/>
              <a:t> are mutually exclusive</a:t>
            </a:r>
            <a:endParaRPr sz="24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 sz="2900" dirty="0" err="1"/>
              <a:t>Pr</a:t>
            </a:r>
            <a:r>
              <a:rPr lang="en" sz="2900" dirty="0"/>
              <a:t>(α) = </a:t>
            </a:r>
            <a:r>
              <a:rPr lang="en" sz="2900" dirty="0" err="1"/>
              <a:t>Pr</a:t>
            </a:r>
            <a:r>
              <a:rPr lang="en" sz="2900" dirty="0"/>
              <a:t>(ω</a:t>
            </a:r>
            <a:r>
              <a:rPr lang="en" sz="2900" baseline="-25000" dirty="0"/>
              <a:t>1</a:t>
            </a:r>
            <a:r>
              <a:rPr lang="en" sz="2900" dirty="0"/>
              <a:t>) + </a:t>
            </a:r>
            <a:r>
              <a:rPr lang="en" sz="2900" dirty="0" err="1"/>
              <a:t>Pr</a:t>
            </a:r>
            <a:r>
              <a:rPr lang="en" sz="2900" dirty="0"/>
              <a:t>(ω</a:t>
            </a:r>
            <a:r>
              <a:rPr lang="en" sz="2900" baseline="-25000" dirty="0"/>
              <a:t>3</a:t>
            </a:r>
            <a:r>
              <a:rPr lang="en" sz="2900" dirty="0"/>
              <a:t>) + </a:t>
            </a:r>
            <a:r>
              <a:rPr lang="en" sz="2900" dirty="0" err="1"/>
              <a:t>Pr</a:t>
            </a:r>
            <a:r>
              <a:rPr lang="en" sz="2900" dirty="0"/>
              <a:t>(ω</a:t>
            </a:r>
            <a:r>
              <a:rPr lang="en" sz="2900" baseline="-25000" dirty="0"/>
              <a:t>7</a:t>
            </a:r>
            <a:r>
              <a:rPr lang="en" sz="2900" dirty="0"/>
              <a:t>) + </a:t>
            </a:r>
            <a:r>
              <a:rPr lang="en" sz="2900" dirty="0" err="1"/>
              <a:t>Pr</a:t>
            </a:r>
            <a:r>
              <a:rPr lang="en" sz="2900" dirty="0"/>
              <a:t>(ω</a:t>
            </a:r>
            <a:r>
              <a:rPr lang="en" sz="2900" baseline="-25000" dirty="0"/>
              <a:t>42</a:t>
            </a:r>
            <a:r>
              <a:rPr lang="en" sz="2900" dirty="0"/>
              <a:t>) + ⋯</a:t>
            </a:r>
            <a:endParaRPr sz="2900" dirty="0"/>
          </a:p>
        </p:txBody>
      </p:sp>
      <p:grpSp>
        <p:nvGrpSpPr>
          <p:cNvPr id="581" name="Google Shape;581;p95"/>
          <p:cNvGrpSpPr/>
          <p:nvPr/>
        </p:nvGrpSpPr>
        <p:grpSpPr>
          <a:xfrm>
            <a:off x="902000" y="4027584"/>
            <a:ext cx="7601700" cy="798600"/>
            <a:chOff x="902000" y="4027584"/>
            <a:chExt cx="7601700" cy="798600"/>
          </a:xfrm>
        </p:grpSpPr>
        <p:sp>
          <p:nvSpPr>
            <p:cNvPr id="582" name="Google Shape;582;p95"/>
            <p:cNvSpPr/>
            <p:nvPr/>
          </p:nvSpPr>
          <p:spPr>
            <a:xfrm>
              <a:off x="902000" y="4027584"/>
              <a:ext cx="7601700" cy="7986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3" name="Google Shape;583;p95" descr="\Pr(\alpha) = \sum_{\omega \models \alpha} \Pr(\omega) = \sum_{\omega \in M(\alpha)} \Pr(\omega)" title="MathEquation,#0000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29150" y="4164922"/>
              <a:ext cx="7302500" cy="58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Properties of Probability</a:t>
            </a:r>
            <a:endParaRPr/>
          </a:p>
        </p:txBody>
      </p:sp>
      <p:sp>
        <p:nvSpPr>
          <p:cNvPr id="589" name="Google Shape;589;p96"/>
          <p:cNvSpPr txBox="1">
            <a:spLocks noGrp="1"/>
          </p:cNvSpPr>
          <p:nvPr>
            <p:ph type="body" idx="1"/>
          </p:nvPr>
        </p:nvSpPr>
        <p:spPr>
          <a:xfrm>
            <a:off x="457200" y="1147575"/>
            <a:ext cx="6592500" cy="339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90" name="Google Shape;590;p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76" y="3657364"/>
            <a:ext cx="6278043" cy="125753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96"/>
          <p:cNvSpPr/>
          <p:nvPr/>
        </p:nvSpPr>
        <p:spPr>
          <a:xfrm>
            <a:off x="8083260" y="4920302"/>
            <a:ext cx="109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[Darwiche ‘08]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98972" y="2093230"/>
            <a:ext cx="2594776" cy="14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598" name="Google Shape;598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585000" cy="3394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  <p:sp>
        <p:nvSpPr>
          <p:cNvPr id="599" name="Google Shape;599;p97"/>
          <p:cNvSpPr/>
          <p:nvPr/>
        </p:nvSpPr>
        <p:spPr>
          <a:xfrm>
            <a:off x="4154050" y="2971800"/>
            <a:ext cx="3787800" cy="934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r="-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600" name="Google Shape;600;p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4286250"/>
            <a:ext cx="2571749" cy="43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9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4286250"/>
            <a:ext cx="2514601" cy="44608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97"/>
          <p:cNvSpPr/>
          <p:nvPr/>
        </p:nvSpPr>
        <p:spPr>
          <a:xfrm>
            <a:off x="8083260" y="4920302"/>
            <a:ext cx="109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[Darwiche ‘08]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Monotonicity of Belief?</a:t>
            </a:r>
            <a:endParaRPr/>
          </a:p>
        </p:txBody>
      </p:sp>
      <p:sp>
        <p:nvSpPr>
          <p:cNvPr id="608" name="Google Shape;608;p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960"/>
              <a:t>Recall: monotonicity of logic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960"/>
              <a:t>Is it possible to observe something new </a:t>
            </a:r>
            <a:br>
              <a:rPr lang="en" sz="2960"/>
            </a:br>
            <a:r>
              <a:rPr lang="en" sz="2960"/>
              <a:t>and undo prior beliefs?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960"/>
              <a:t>Example: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Char char="–"/>
            </a:pPr>
            <a:r>
              <a:rPr lang="en" sz="1757"/>
              <a:t>Alarm and not Earthquake: .1620+.0072=0.1692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Char char="–"/>
            </a:pPr>
            <a:r>
              <a:rPr lang="en" sz="1757"/>
              <a:t>Not Earthquake: .9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Char char="–"/>
            </a:pPr>
            <a:r>
              <a:rPr lang="en" sz="1757"/>
              <a:t>Alarm given not Earthquake: .188 </a:t>
            </a:r>
            <a:r>
              <a:rPr lang="en" sz="1757" b="1"/>
              <a:t>(NON-MONOTONIC!</a:t>
            </a:r>
            <a:r>
              <a:rPr lang="en" sz="1757"/>
              <a:t>)</a:t>
            </a:r>
            <a:endParaRPr sz="2590"/>
          </a:p>
        </p:txBody>
      </p:sp>
      <p:pic>
        <p:nvPicPr>
          <p:cNvPr id="609" name="Google Shape;60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686050"/>
            <a:ext cx="2514601" cy="446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2343150"/>
            <a:ext cx="2707481" cy="1473863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98"/>
          <p:cNvSpPr/>
          <p:nvPr/>
        </p:nvSpPr>
        <p:spPr>
          <a:xfrm>
            <a:off x="8083260" y="4920302"/>
            <a:ext cx="109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[Darwiche ‘08]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Betting Semantics</a:t>
            </a:r>
            <a:endParaRPr/>
          </a:p>
        </p:txBody>
      </p:sp>
      <p:pic>
        <p:nvPicPr>
          <p:cNvPr id="617" name="Google Shape;617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7" y="2943801"/>
            <a:ext cx="7671525" cy="18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99"/>
          <p:cNvSpPr txBox="1"/>
          <p:nvPr/>
        </p:nvSpPr>
        <p:spPr>
          <a:xfrm>
            <a:off x="709925" y="1207900"/>
            <a:ext cx="794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I believe P(a) = 0.4 so I get $6 for `a’ and pay $4 for `not a’.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99"/>
          <p:cNvSpPr txBox="1"/>
          <p:nvPr/>
        </p:nvSpPr>
        <p:spPr>
          <a:xfrm>
            <a:off x="709925" y="1969900"/>
            <a:ext cx="7948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I believe P(a) = 0.4, P(b) = 0.3, P(a ^ b) = 0.0, P(a v b) = 0.8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Product Rule and Chain Rule</a:t>
            </a:r>
            <a:endParaRPr/>
          </a:p>
        </p:txBody>
      </p:sp>
      <p:pic>
        <p:nvPicPr>
          <p:cNvPr id="625" name="Google Shape;625;p100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Computing Probabilities: Example</a:t>
            </a:r>
            <a:endParaRPr/>
          </a:p>
        </p:txBody>
      </p:sp>
      <p:pic>
        <p:nvPicPr>
          <p:cNvPr id="631" name="Google Shape;631;p101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019138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32" name="Google Shape;632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114" y="1361788"/>
            <a:ext cx="6697264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Independence</a:t>
            </a:r>
            <a:endParaRPr/>
          </a:p>
        </p:txBody>
      </p:sp>
      <p:pic>
        <p:nvPicPr>
          <p:cNvPr id="638" name="Google Shape;638;p102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7425" y="3009450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39" name="Google Shape;639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550" y="1247600"/>
            <a:ext cx="40005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Independence</a:t>
            </a:r>
            <a:endParaRPr/>
          </a:p>
        </p:txBody>
      </p:sp>
      <p:pic>
        <p:nvPicPr>
          <p:cNvPr id="645" name="Google Shape;6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825" y="1242794"/>
            <a:ext cx="4100513" cy="353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103" descr="Hand with chalk on a blackboard Free Pho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7425" y="3009450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Motivation from Logic</a:t>
            </a:r>
            <a:endParaRPr/>
          </a:p>
        </p:txBody>
      </p:sp>
      <p:sp>
        <p:nvSpPr>
          <p:cNvPr id="511" name="Google Shape;511;p86"/>
          <p:cNvSpPr txBox="1"/>
          <p:nvPr/>
        </p:nvSpPr>
        <p:spPr>
          <a:xfrm>
            <a:off x="1427550" y="3291800"/>
            <a:ext cx="6470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because Laziness - Theoretical Ignorance - Practical Ignorence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3" y="1182375"/>
            <a:ext cx="6673224" cy="210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00" y="3831859"/>
            <a:ext cx="4249920" cy="1042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Bayes Rule</a:t>
            </a:r>
            <a:endParaRPr/>
          </a:p>
        </p:txBody>
      </p:sp>
      <p:pic>
        <p:nvPicPr>
          <p:cNvPr id="652" name="Google Shape;652;p104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3486150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Conditional Independence</a:t>
            </a:r>
            <a:endParaRPr/>
          </a:p>
        </p:txBody>
      </p:sp>
      <p:pic>
        <p:nvPicPr>
          <p:cNvPr id="658" name="Google Shape;658;p105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375" y="3044200"/>
            <a:ext cx="2327431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59" name="Google Shape;659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397" y="1939752"/>
            <a:ext cx="4231951" cy="21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Naïve Bayes Assumption</a:t>
            </a:r>
            <a:endParaRPr/>
          </a:p>
        </p:txBody>
      </p:sp>
      <p:pic>
        <p:nvPicPr>
          <p:cNvPr id="665" name="Google Shape;665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775" y="1600200"/>
            <a:ext cx="6472238" cy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06"/>
          <p:cNvSpPr txBox="1"/>
          <p:nvPr/>
        </p:nvSpPr>
        <p:spPr>
          <a:xfrm>
            <a:off x="1828800" y="2914650"/>
            <a:ext cx="511794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how spam filters work!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Bayesian Networks</a:t>
            </a:r>
            <a:endParaRPr/>
          </a:p>
        </p:txBody>
      </p:sp>
      <p:pic>
        <p:nvPicPr>
          <p:cNvPr id="672" name="Google Shape;672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63" y="1421606"/>
            <a:ext cx="5936456" cy="297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740" y="285750"/>
            <a:ext cx="6102477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Conditional Independence and Order</a:t>
            </a:r>
            <a:endParaRPr sz="3959"/>
          </a:p>
        </p:txBody>
      </p:sp>
      <p:pic>
        <p:nvPicPr>
          <p:cNvPr id="683" name="Google Shape;683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4100" y="1085850"/>
            <a:ext cx="3621881" cy="389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Conditional Independence and Order</a:t>
            </a:r>
            <a:endParaRPr sz="3959"/>
          </a:p>
        </p:txBody>
      </p:sp>
      <p:pic>
        <p:nvPicPr>
          <p:cNvPr id="689" name="Google Shape;689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275" y="1114425"/>
            <a:ext cx="3557588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Topological Semantics</a:t>
            </a:r>
            <a:endParaRPr/>
          </a:p>
        </p:txBody>
      </p:sp>
      <p:sp>
        <p:nvSpPr>
          <p:cNvPr id="695" name="Google Shape;695;p111"/>
          <p:cNvSpPr txBox="1"/>
          <p:nvPr/>
        </p:nvSpPr>
        <p:spPr>
          <a:xfrm>
            <a:off x="990600" y="2114550"/>
            <a:ext cx="7281737" cy="108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knowledge is encoded in </a:t>
            </a:r>
            <a:br>
              <a:rPr lang="en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4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network structure?</a:t>
            </a:r>
            <a:endParaRPr sz="4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Markovian Assumptions</a:t>
            </a:r>
            <a:endParaRPr/>
          </a:p>
        </p:txBody>
      </p:sp>
      <p:pic>
        <p:nvPicPr>
          <p:cNvPr id="701" name="Google Shape;70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550" y="1064419"/>
            <a:ext cx="4257675" cy="356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Markov Blanket</a:t>
            </a:r>
            <a:endParaRPr/>
          </a:p>
        </p:txBody>
      </p:sp>
      <p:pic>
        <p:nvPicPr>
          <p:cNvPr id="707" name="Google Shape;707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663" y="1078706"/>
            <a:ext cx="4050506" cy="355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Motivation from Logic</a:t>
            </a:r>
            <a:endParaRPr/>
          </a:p>
        </p:txBody>
      </p:sp>
      <p:sp>
        <p:nvSpPr>
          <p:cNvPr id="519" name="Google Shape;519;p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2600"/>
              <a:t>The monotonicity of logic is the problem… again</a:t>
            </a:r>
            <a:endParaRPr sz="2600"/>
          </a:p>
          <a:p>
            <a:pPr marL="342900" lvl="0" indent="-304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Either you model everything exhaustively</a:t>
            </a:r>
            <a:endParaRPr sz="2600"/>
          </a:p>
          <a:p>
            <a:pPr marL="742950" lvl="1" indent="-2476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Intractable to model; we are too ignorant</a:t>
            </a:r>
            <a:endParaRPr sz="2200"/>
          </a:p>
          <a:p>
            <a:pPr marL="742950" lvl="1" indent="-2476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Even if you could, you will never be able to act</a:t>
            </a:r>
            <a:endParaRPr sz="2200"/>
          </a:p>
          <a:p>
            <a:pPr marL="342900" lvl="0" indent="-304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Assume too much and </a:t>
            </a:r>
            <a:br>
              <a:rPr lang="en" sz="2600"/>
            </a:br>
            <a:r>
              <a:rPr lang="en" sz="2600"/>
              <a:t>get stuck when things don’t go as expected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600"/>
          </a:p>
        </p:txBody>
      </p:sp>
      <p:sp>
        <p:nvSpPr>
          <p:cNvPr id="520" name="Google Shape;520;p87"/>
          <p:cNvSpPr/>
          <p:nvPr/>
        </p:nvSpPr>
        <p:spPr>
          <a:xfrm>
            <a:off x="457200" y="3924300"/>
            <a:ext cx="8382000" cy="931500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Epistemological change: we no longer believe in a set of possible worlds (models), we believe in a probability for each world!</a:t>
            </a:r>
            <a:endParaRPr sz="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Example Network</a:t>
            </a:r>
            <a:endParaRPr/>
          </a:p>
        </p:txBody>
      </p:sp>
      <p:pic>
        <p:nvPicPr>
          <p:cNvPr id="713" name="Google Shape;713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25" y="1314450"/>
            <a:ext cx="6215063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Markov Chains </a:t>
            </a:r>
            <a:br>
              <a:rPr lang="en" sz="3959"/>
            </a:br>
            <a:r>
              <a:rPr lang="en" sz="3959"/>
              <a:t>and Hidden Markov Models</a:t>
            </a:r>
            <a:endParaRPr sz="3959"/>
          </a:p>
        </p:txBody>
      </p:sp>
      <p:pic>
        <p:nvPicPr>
          <p:cNvPr id="719" name="Google Shape;719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4913" y="1562869"/>
            <a:ext cx="6379369" cy="2850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Inference by Enumeration</a:t>
            </a:r>
            <a:endParaRPr/>
          </a:p>
        </p:txBody>
      </p:sp>
      <p:pic>
        <p:nvPicPr>
          <p:cNvPr id="725" name="Google Shape;725;p116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Factor Multiplication</a:t>
            </a:r>
            <a:endParaRPr/>
          </a:p>
        </p:txBody>
      </p:sp>
      <p:pic>
        <p:nvPicPr>
          <p:cNvPr id="731" name="Google Shape;731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57300"/>
            <a:ext cx="1845049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0400" y="1246934"/>
            <a:ext cx="1912424" cy="213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1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0200" y="2908632"/>
            <a:ext cx="2658736" cy="2124916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17"/>
          <p:cNvSpPr txBox="1"/>
          <p:nvPr/>
        </p:nvSpPr>
        <p:spPr>
          <a:xfrm>
            <a:off x="2710070" y="1246934"/>
            <a:ext cx="42351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17"/>
          <p:cNvSpPr txBox="1"/>
          <p:nvPr/>
        </p:nvSpPr>
        <p:spPr>
          <a:xfrm>
            <a:off x="4876800" y="3486341"/>
            <a:ext cx="5334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Summing out Variable from Factor</a:t>
            </a:r>
            <a:endParaRPr/>
          </a:p>
        </p:txBody>
      </p:sp>
      <p:pic>
        <p:nvPicPr>
          <p:cNvPr id="741" name="Google Shape;741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095789"/>
            <a:ext cx="2658736" cy="2124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62" y="3371850"/>
            <a:ext cx="6722269" cy="157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Variable Elimination</a:t>
            </a:r>
            <a:endParaRPr/>
          </a:p>
        </p:txBody>
      </p:sp>
      <p:pic>
        <p:nvPicPr>
          <p:cNvPr id="748" name="Google Shape;748;p119" descr="Hand with chalk on a blackboard Free Pho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2343150"/>
            <a:ext cx="2327432" cy="1552861"/>
          </a:xfrm>
          <a:prstGeom prst="rect">
            <a:avLst/>
          </a:prstGeom>
          <a:solidFill>
            <a:srgbClr val="ECECEC"/>
          </a:solidFill>
          <a:ln w="2857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Possible Worlds</a:t>
            </a:r>
            <a:endParaRPr/>
          </a:p>
        </p:txBody>
      </p:sp>
      <p:sp>
        <p:nvSpPr>
          <p:cNvPr id="526" name="Google Shape;526;p88"/>
          <p:cNvSpPr/>
          <p:nvPr/>
        </p:nvSpPr>
        <p:spPr>
          <a:xfrm>
            <a:off x="8083260" y="4920302"/>
            <a:ext cx="109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[Darwiche ‘08]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88"/>
          <p:cNvPicPr preferRelativeResize="0"/>
          <p:nvPr/>
        </p:nvPicPr>
        <p:blipFill rotWithShape="1">
          <a:blip r:embed="rId3">
            <a:alphaModFix/>
          </a:blip>
          <a:srcRect r="16450"/>
          <a:stretch/>
        </p:blipFill>
        <p:spPr>
          <a:xfrm>
            <a:off x="2075273" y="1456975"/>
            <a:ext cx="4172124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Logical Beliefs about the World</a:t>
            </a:r>
            <a:endParaRPr/>
          </a:p>
        </p:txBody>
      </p:sp>
      <p:sp>
        <p:nvSpPr>
          <p:cNvPr id="533" name="Google Shape;533;p89"/>
          <p:cNvSpPr/>
          <p:nvPr/>
        </p:nvSpPr>
        <p:spPr>
          <a:xfrm>
            <a:off x="8083260" y="4920302"/>
            <a:ext cx="109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[Darwiche ‘08]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263" y="1456975"/>
            <a:ext cx="4993481" cy="271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89"/>
          <p:cNvSpPr txBox="1"/>
          <p:nvPr/>
        </p:nvSpPr>
        <p:spPr>
          <a:xfrm>
            <a:off x="6243500" y="1777784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89"/>
          <p:cNvSpPr txBox="1"/>
          <p:nvPr/>
        </p:nvSpPr>
        <p:spPr>
          <a:xfrm>
            <a:off x="6243500" y="1472984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M(KB)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89"/>
          <p:cNvSpPr txBox="1"/>
          <p:nvPr/>
        </p:nvSpPr>
        <p:spPr>
          <a:xfrm>
            <a:off x="6243500" y="2082584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89"/>
          <p:cNvSpPr txBox="1"/>
          <p:nvPr/>
        </p:nvSpPr>
        <p:spPr>
          <a:xfrm>
            <a:off x="6243500" y="2387384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89"/>
          <p:cNvSpPr txBox="1"/>
          <p:nvPr/>
        </p:nvSpPr>
        <p:spPr>
          <a:xfrm>
            <a:off x="6243500" y="2677722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89"/>
          <p:cNvSpPr txBox="1"/>
          <p:nvPr/>
        </p:nvSpPr>
        <p:spPr>
          <a:xfrm>
            <a:off x="6243500" y="2977702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89"/>
          <p:cNvSpPr txBox="1"/>
          <p:nvPr/>
        </p:nvSpPr>
        <p:spPr>
          <a:xfrm>
            <a:off x="6243500" y="3272861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89"/>
          <p:cNvSpPr txBox="1"/>
          <p:nvPr/>
        </p:nvSpPr>
        <p:spPr>
          <a:xfrm>
            <a:off x="6243500" y="3568020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89"/>
          <p:cNvSpPr txBox="1"/>
          <p:nvPr/>
        </p:nvSpPr>
        <p:spPr>
          <a:xfrm>
            <a:off x="6243500" y="3863179"/>
            <a:ext cx="820500" cy="303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Prob. Beliefs about the World</a:t>
            </a:r>
            <a:endParaRPr/>
          </a:p>
        </p:txBody>
      </p:sp>
      <p:sp>
        <p:nvSpPr>
          <p:cNvPr id="549" name="Google Shape;549;p90"/>
          <p:cNvSpPr/>
          <p:nvPr/>
        </p:nvSpPr>
        <p:spPr>
          <a:xfrm>
            <a:off x="8083260" y="4920302"/>
            <a:ext cx="1094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[Darwiche ‘08]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263" y="1456975"/>
            <a:ext cx="4993481" cy="271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World View</a:t>
            </a:r>
            <a:endParaRPr/>
          </a:p>
        </p:txBody>
      </p:sp>
      <p:sp>
        <p:nvSpPr>
          <p:cNvPr id="556" name="Google Shape;556;p91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" sz="2260"/>
              <a:t>Propositional</a:t>
            </a:r>
            <a:endParaRPr sz="250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1890"/>
              <a:t>Global properties that are true or false</a:t>
            </a:r>
            <a:endParaRPr sz="2100"/>
          </a:p>
          <a:p>
            <a:pPr marL="342900" lvl="0" indent="-29845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" sz="2260"/>
              <a:t>Probabilistic</a:t>
            </a:r>
            <a:endParaRPr sz="250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Belief is still a set of possible world</a:t>
            </a:r>
            <a:endParaRPr sz="210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But now they have a degree of belief Pr(.)</a:t>
            </a:r>
            <a:endParaRPr sz="210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Knowledge Base KB ≈ Pr</a:t>
            </a:r>
            <a:endParaRPr sz="189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" sz="2260" i="1"/>
              <a:t>“Uncertainty is epistemological – pertaining to an agent’s beliefs of the world – rather than ontological – how the world is.”</a:t>
            </a:r>
            <a:r>
              <a:rPr lang="en" sz="1057"/>
              <a:t> [Poole et al.]</a:t>
            </a:r>
            <a:endParaRPr sz="226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We can have different beliefs about the same world</a:t>
            </a:r>
            <a:endParaRPr sz="2100"/>
          </a:p>
          <a:p>
            <a:pPr marL="742950" lvl="1" indent="-2413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90"/>
              <a:buChar char="–"/>
            </a:pPr>
            <a:r>
              <a:rPr lang="en" sz="1890"/>
              <a:t>What’s the probability that the world ends tomorrow?</a:t>
            </a:r>
            <a:endParaRPr sz="2100"/>
          </a:p>
          <a:p>
            <a:pPr marL="742950" lvl="1" indent="-121284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189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Decision-Making Motivation</a:t>
            </a:r>
            <a:endParaRPr/>
          </a:p>
        </p:txBody>
      </p:sp>
      <p:sp>
        <p:nvSpPr>
          <p:cNvPr id="562" name="Google Shape;562;p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Acting with partial (noisy) sensor information</a:t>
            </a:r>
            <a:endParaRPr sz="2400"/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lang="en" sz="2000"/>
              <a:t> Consider ever logically possible explanation</a:t>
            </a:r>
            <a:endParaRPr sz="20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Example: drive to airport</a:t>
            </a:r>
            <a:endParaRPr sz="2400"/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lang="en" sz="2000"/>
              <a:t> No plan is guaranteed to achieve goal</a:t>
            </a:r>
            <a:endParaRPr sz="2000"/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lang="en" sz="2000"/>
              <a:t> Yet the agent must act</a:t>
            </a:r>
            <a:endParaRPr sz="20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Decisions depend on</a:t>
            </a:r>
            <a:endParaRPr sz="2400"/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Relative importance of goals (</a:t>
            </a:r>
            <a:r>
              <a:rPr lang="en" sz="2000" i="1"/>
              <a:t>utility</a:t>
            </a:r>
            <a:r>
              <a:rPr lang="en" sz="2000"/>
              <a:t>)</a:t>
            </a:r>
            <a:endParaRPr sz="2000"/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/>
              <a:t>The likelihood of achieving them (</a:t>
            </a:r>
            <a:r>
              <a:rPr lang="en" sz="2000" i="1"/>
              <a:t>probability</a:t>
            </a:r>
            <a:r>
              <a:rPr lang="en" sz="2000"/>
              <a:t>)</a:t>
            </a:r>
            <a:endParaRPr sz="2000"/>
          </a:p>
          <a:p>
            <a:pPr marL="742950" lvl="1" indent="-234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⇒"/>
            </a:pPr>
            <a:r>
              <a:rPr lang="en" sz="2000"/>
              <a:t> Maximum expected utility</a:t>
            </a:r>
            <a:endParaRPr sz="200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Propositions are only Boolean?</a:t>
            </a:r>
            <a:endParaRPr/>
          </a:p>
        </p:txBody>
      </p:sp>
      <p:sp>
        <p:nvSpPr>
          <p:cNvPr id="568" name="Google Shape;568;p93"/>
          <p:cNvSpPr txBox="1">
            <a:spLocks noGrp="1"/>
          </p:cNvSpPr>
          <p:nvPr>
            <p:ph type="body" idx="1"/>
          </p:nvPr>
        </p:nvSpPr>
        <p:spPr>
          <a:xfrm>
            <a:off x="457200" y="1085850"/>
            <a:ext cx="82296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Categorical variables</a:t>
            </a:r>
            <a:endParaRPr sz="26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Weather=sunny, Weather=rainy, Weather=snowy</a:t>
            </a:r>
            <a:endParaRPr sz="22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3 Boolean variables that are mutually exclusive</a:t>
            </a:r>
            <a:endParaRPr sz="2200"/>
          </a:p>
          <a:p>
            <a:pPr marL="1143000" lvl="2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Sometimes called “indicator variables”</a:t>
            </a:r>
            <a:endParaRPr sz="1800"/>
          </a:p>
          <a:p>
            <a:pPr marL="1143000" lvl="2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Can all be encoded in sentences…</a:t>
            </a:r>
            <a:endParaRPr sz="1800"/>
          </a:p>
          <a:p>
            <a:pPr marL="342900" lvl="0" indent="-304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Continuous variables</a:t>
            </a:r>
            <a:endParaRPr sz="26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Temperature=73.514, Temperature=78.785, …</a:t>
            </a:r>
            <a:endParaRPr sz="2200"/>
          </a:p>
          <a:p>
            <a:pPr marL="742950" lvl="1" indent="-2476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Infinitely many Boolean variables (and worlds).</a:t>
            </a:r>
            <a:endParaRPr sz="2200"/>
          </a:p>
          <a:p>
            <a:pPr marL="1143000" lvl="2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In logic, see SAT Modulo Theories (SMT)</a:t>
            </a:r>
            <a:endParaRPr sz="1800"/>
          </a:p>
          <a:p>
            <a:pPr marL="1143000" lvl="2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Special accommodations for continuous variables in statistics; we will mostly stick to the discrete world.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Macintosh PowerPoint</Application>
  <PresentationFormat>On-screen Show (16:9)</PresentationFormat>
  <Paragraphs>116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Noto Sans Symbols</vt:lpstr>
      <vt:lpstr>Simple Light</vt:lpstr>
      <vt:lpstr>Office Theme</vt:lpstr>
      <vt:lpstr>1_Office Theme</vt:lpstr>
      <vt:lpstr>2_Office Theme</vt:lpstr>
      <vt:lpstr>3_Office Theme</vt:lpstr>
      <vt:lpstr>4_Office Theme</vt:lpstr>
      <vt:lpstr>Office Theme</vt:lpstr>
      <vt:lpstr>Bayesian Networks</vt:lpstr>
      <vt:lpstr>Motivation from Logic</vt:lpstr>
      <vt:lpstr>Motivation from Logic</vt:lpstr>
      <vt:lpstr>Possible Worlds</vt:lpstr>
      <vt:lpstr>Logical Beliefs about the World</vt:lpstr>
      <vt:lpstr>Prob. Beliefs about the World</vt:lpstr>
      <vt:lpstr>World View</vt:lpstr>
      <vt:lpstr>Decision-Making Motivation</vt:lpstr>
      <vt:lpstr>Propositions are only Boolean?</vt:lpstr>
      <vt:lpstr>Sentences or “Events”</vt:lpstr>
      <vt:lpstr>Sentences or “Events”</vt:lpstr>
      <vt:lpstr>Properties of Probability</vt:lpstr>
      <vt:lpstr>Conditional Probability</vt:lpstr>
      <vt:lpstr>Monotonicity of Belief?</vt:lpstr>
      <vt:lpstr>Betting Semantics</vt:lpstr>
      <vt:lpstr>Product Rule and Chain Rule</vt:lpstr>
      <vt:lpstr>Computing Probabilities: Example</vt:lpstr>
      <vt:lpstr>Independence</vt:lpstr>
      <vt:lpstr>Independence</vt:lpstr>
      <vt:lpstr>Bayes Rule</vt:lpstr>
      <vt:lpstr>Conditional Independence</vt:lpstr>
      <vt:lpstr>Naïve Bayes Assumption</vt:lpstr>
      <vt:lpstr>Bayesian Networks</vt:lpstr>
      <vt:lpstr>PowerPoint Presentation</vt:lpstr>
      <vt:lpstr>Conditional Independence and Order</vt:lpstr>
      <vt:lpstr>Conditional Independence and Order</vt:lpstr>
      <vt:lpstr>Topological Semantics</vt:lpstr>
      <vt:lpstr>Markovian Assumptions</vt:lpstr>
      <vt:lpstr>Markov Blanket</vt:lpstr>
      <vt:lpstr>Example Network</vt:lpstr>
      <vt:lpstr>Markov Chains  and Hidden Markov Models</vt:lpstr>
      <vt:lpstr>Inference by Enumeration</vt:lpstr>
      <vt:lpstr>Factor Multiplication</vt:lpstr>
      <vt:lpstr>Summing out Variable from Factor</vt:lpstr>
      <vt:lpstr>Variable Elimination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cp:lastModifiedBy>Tejas Kamtam</cp:lastModifiedBy>
  <cp:revision>1</cp:revision>
  <dcterms:modified xsi:type="dcterms:W3CDTF">2024-03-01T00:13:26Z</dcterms:modified>
</cp:coreProperties>
</file>