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661" r:id="rId3"/>
    <p:sldId id="386" r:id="rId4"/>
    <p:sldId id="472" r:id="rId5"/>
    <p:sldId id="545" r:id="rId6"/>
    <p:sldId id="546" r:id="rId7"/>
    <p:sldId id="800" r:id="rId8"/>
    <p:sldId id="387" r:id="rId9"/>
    <p:sldId id="417" r:id="rId10"/>
    <p:sldId id="503" r:id="rId11"/>
    <p:sldId id="418" r:id="rId12"/>
    <p:sldId id="450" r:id="rId13"/>
    <p:sldId id="419" r:id="rId14"/>
    <p:sldId id="421" r:id="rId15"/>
    <p:sldId id="267" r:id="rId16"/>
    <p:sldId id="797" r:id="rId17"/>
    <p:sldId id="268" r:id="rId18"/>
    <p:sldId id="270" r:id="rId19"/>
    <p:sldId id="424" r:id="rId20"/>
    <p:sldId id="425" r:id="rId21"/>
    <p:sldId id="274" r:id="rId22"/>
    <p:sldId id="500" r:id="rId23"/>
    <p:sldId id="501" r:id="rId24"/>
    <p:sldId id="502" r:id="rId25"/>
    <p:sldId id="504" r:id="rId26"/>
    <p:sldId id="616" r:id="rId27"/>
    <p:sldId id="623" r:id="rId28"/>
    <p:sldId id="626" r:id="rId29"/>
    <p:sldId id="629" r:id="rId30"/>
    <p:sldId id="639" r:id="rId31"/>
    <p:sldId id="659" r:id="rId32"/>
    <p:sldId id="552" r:id="rId33"/>
    <p:sldId id="553" r:id="rId34"/>
    <p:sldId id="275" r:id="rId35"/>
    <p:sldId id="431" r:id="rId36"/>
    <p:sldId id="432" r:id="rId37"/>
    <p:sldId id="660" r:id="rId38"/>
    <p:sldId id="318" r:id="rId39"/>
    <p:sldId id="320" r:id="rId40"/>
    <p:sldId id="801" r:id="rId41"/>
    <p:sldId id="435" r:id="rId42"/>
    <p:sldId id="802" r:id="rId43"/>
    <p:sldId id="312" r:id="rId44"/>
    <p:sldId id="319" r:id="rId45"/>
    <p:sldId id="321" r:id="rId46"/>
    <p:sldId id="322" r:id="rId47"/>
    <p:sldId id="323" r:id="rId48"/>
    <p:sldId id="324" r:id="rId49"/>
    <p:sldId id="448" r:id="rId50"/>
    <p:sldId id="31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40"/>
    <p:restoredTop sz="83888"/>
  </p:normalViewPr>
  <p:slideViewPr>
    <p:cSldViewPr snapToGrid="0" snapToObjects="1" showGuides="1">
      <p:cViewPr varScale="1">
        <p:scale>
          <a:sx n="52" d="100"/>
          <a:sy n="52" d="100"/>
        </p:scale>
        <p:origin x="58" y="1147"/>
      </p:cViewPr>
      <p:guideLst>
        <p:guide orient="horz" pos="2112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70B0E-D35D-9042-B474-1932228F602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CE3BE-21B5-EB45-9686-F8DD82FD2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 and contextualize it to NLP. Also sometimes requires you to pretend you haven’t learned ML and try to solve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brainstorming. Ask how many people learned basic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3AED0-8F2E-434B-A880-61092A85F9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7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awfully good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2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(pause for discussion)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8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count-and-divide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Lily likes the movie = the movie likes lily.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0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3AED0-8F2E-434B-A880-61092A85F9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1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Bow: Lisa bites a dog != a dog bites </a:t>
            </a:r>
            <a:r>
              <a:rPr lang="en-US" dirty="0" err="1"/>
              <a:t>lisa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CE3BE-21B5-EB45-9686-F8DD82FD2C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1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6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2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7EDA-036F-1F44-82C7-B40FE6229DF3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EC36-CE96-B04F-B43E-A9C5C627468A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1030C-2645-DE49-8479-B1A17A2456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6615" cy="6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9C0A7-DE30-CD44-878D-F92BAFC4B767}"/>
              </a:ext>
            </a:extLst>
          </p:cNvPr>
          <p:cNvSpPr txBox="1"/>
          <p:nvPr userDrawn="1"/>
        </p:nvSpPr>
        <p:spPr>
          <a:xfrm>
            <a:off x="11922369" y="8206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B6F03644-DA64-5043-8688-BF67480120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646" y="1"/>
            <a:ext cx="1805354" cy="80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oletpen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oletpeng.github.io/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akuba.net/maximum-likelihood-for-multinomial-distribu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7062"/>
            <a:ext cx="9144000" cy="1467504"/>
          </a:xfrm>
        </p:spPr>
        <p:txBody>
          <a:bodyPr>
            <a:normAutofit/>
          </a:bodyPr>
          <a:lstStyle/>
          <a:p>
            <a:r>
              <a:rPr lang="en-US"/>
              <a:t>Text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6264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/>
              <a:t>CS 162: Natural Language Processing</a:t>
            </a:r>
          </a:p>
          <a:p>
            <a:r>
              <a:rPr lang="en-US" dirty="0"/>
              <a:t>Nanyun (Violet) Peng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3"/>
              </a:rPr>
              <a:t>https://vnpeng.net/</a:t>
            </a:r>
            <a:r>
              <a:rPr lang="en-US" dirty="0">
                <a:hlinkClick r:id="rId4"/>
              </a:rPr>
              <a:t>cs162_win23.html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7D4E0D1-437A-D54B-8016-8E73C687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1963" y="4600028"/>
            <a:ext cx="24176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syllabus,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announcements,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</a:rPr>
              <a:t>slides,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err="1">
                <a:solidFill>
                  <a:schemeClr val="accent4"/>
                </a:solidFill>
              </a:rPr>
              <a:t>homeworks</a:t>
            </a:r>
            <a:endParaRPr lang="en-US" altLang="en-US" sz="2400" dirty="0">
              <a:solidFill>
                <a:schemeClr val="accent4"/>
              </a:solidFill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0A4FE754-7BC0-F140-83A8-74F5C33C5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9200" y="4663526"/>
            <a:ext cx="512763" cy="650876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F48AF1C-F977-9A47-A398-AAE22663BA7C}"/>
              </a:ext>
            </a:extLst>
          </p:cNvPr>
          <p:cNvSpPr txBox="1">
            <a:spLocks/>
          </p:cNvSpPr>
          <p:nvPr/>
        </p:nvSpPr>
        <p:spPr>
          <a:xfrm>
            <a:off x="4038600" y="6384554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0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11887200" cy="4445000"/>
          </a:xfrm>
        </p:spPr>
        <p:txBody>
          <a:bodyPr/>
          <a:lstStyle/>
          <a:p>
            <a:r>
              <a:rPr lang="en-US" sz="3600" i="1">
                <a:cs typeface="ＭＳ Ｐゴシック" pitchFamily="-65" charset="-128"/>
              </a:rPr>
              <a:t>Movie</a:t>
            </a:r>
            <a:r>
              <a:rPr lang="en-US" sz="3600">
                <a:cs typeface="ＭＳ Ｐゴシック" pitchFamily="-65" charset="-128"/>
              </a:rPr>
              <a:t>:  is this review positive or negative?</a:t>
            </a:r>
          </a:p>
          <a:p>
            <a:r>
              <a:rPr lang="en-US" sz="3600" i="1">
                <a:cs typeface="ＭＳ Ｐゴシック" pitchFamily="-65" charset="-128"/>
              </a:rPr>
              <a:t>Products</a:t>
            </a:r>
            <a:r>
              <a:rPr lang="en-US" sz="3600">
                <a:cs typeface="ＭＳ Ｐゴシック" pitchFamily="-65" charset="-128"/>
              </a:rPr>
              <a:t>: what do people think about the new iPhone?</a:t>
            </a:r>
          </a:p>
          <a:p>
            <a:r>
              <a:rPr lang="en-US" sz="3600" i="1">
                <a:cs typeface="ＭＳ Ｐゴシック" pitchFamily="-65" charset="-128"/>
              </a:rPr>
              <a:t>Public sentiment</a:t>
            </a:r>
            <a:r>
              <a:rPr lang="en-US" sz="3600">
                <a:cs typeface="ＭＳ Ｐゴシック" pitchFamily="-65" charset="-128"/>
              </a:rPr>
              <a:t>: how is consumer confidence? </a:t>
            </a:r>
          </a:p>
          <a:p>
            <a:r>
              <a:rPr lang="en-US" sz="3600" i="1">
                <a:cs typeface="ＭＳ Ｐゴシック" pitchFamily="-65" charset="-128"/>
              </a:rPr>
              <a:t>Politics</a:t>
            </a:r>
            <a:r>
              <a:rPr lang="en-US" sz="3600">
                <a:cs typeface="ＭＳ Ｐゴシック" pitchFamily="-65" charset="-128"/>
              </a:rPr>
              <a:t>: what do people think about this candidate or issue?</a:t>
            </a:r>
          </a:p>
          <a:p>
            <a:r>
              <a:rPr lang="en-US" sz="3600" i="1">
                <a:cs typeface="ＭＳ Ｐゴシック" pitchFamily="-65" charset="-128"/>
              </a:rPr>
              <a:t>Prediction</a:t>
            </a:r>
            <a:r>
              <a:rPr lang="en-US" sz="3600">
                <a:cs typeface="ＭＳ Ｐゴシック" pitchFamily="-65" charset="-128"/>
              </a:rPr>
              <a:t>: predict election outcomes or market trends from sentiment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Rule-Based Classifier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45542" y="1429431"/>
            <a:ext cx="6851060" cy="45214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good = {‘awesome’, ‘love’, ‘great’, ...}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bad = {‘worst’, ‘terrible’, 'boo', ...}</a:t>
            </a:r>
          </a:p>
          <a:p>
            <a:endParaRPr lang="en-US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score = 0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for w in x: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if w in good: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score +=1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elif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 in bad: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score -=1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if score &gt;= 0: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return '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return '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neg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98971" y="5080000"/>
            <a:ext cx="493487" cy="6531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401" y="511418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547001" y="5406570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846457" y="5464625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0229" y="517223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31848" y="2348299"/>
            <a:ext cx="143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our </a:t>
            </a:r>
            <a:r>
              <a:rPr lang="en-US" sz="2400" dirty="0" err="1"/>
              <a:t>pos</a:t>
            </a:r>
            <a:r>
              <a:rPr lang="en-US" sz="2400" dirty="0"/>
              <a:t>/</a:t>
            </a:r>
            <a:r>
              <a:rPr lang="en-US" sz="2400" dirty="0" err="1"/>
              <a:t>neg</a:t>
            </a:r>
            <a:endParaRPr lang="en-US" sz="2400" dirty="0"/>
          </a:p>
          <a:p>
            <a:r>
              <a:rPr lang="en-US" sz="2400" dirty="0"/>
              <a:t>word list!</a:t>
            </a:r>
          </a:p>
        </p:txBody>
      </p:sp>
      <p:cxnSp>
        <p:nvCxnSpPr>
          <p:cNvPr id="15" name="Straight Arrow Connector 14"/>
          <p:cNvCxnSpPr>
            <a:cxnSpLocks/>
            <a:stCxn id="14" idx="1"/>
          </p:cNvCxnSpPr>
          <p:nvPr/>
        </p:nvCxnSpPr>
        <p:spPr>
          <a:xfrm flipH="1" flipV="1">
            <a:off x="9630229" y="2154454"/>
            <a:ext cx="901619" cy="79401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58347DC-FAC1-0949-9D76-2CC944DB26D5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E7C13FB-8558-D92F-11D2-366058C6D29C}"/>
              </a:ext>
            </a:extLst>
          </p:cNvPr>
          <p:cNvSpPr/>
          <p:nvPr/>
        </p:nvSpPr>
        <p:spPr>
          <a:xfrm>
            <a:off x="220657" y="1495961"/>
            <a:ext cx="2789639" cy="30404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Filled with horrific dialogue, laughable characters, a laughable plot, and really no interesting stakes during this film…</a:t>
            </a:r>
          </a:p>
        </p:txBody>
      </p:sp>
    </p:spTree>
    <p:extLst>
      <p:ext uri="{BB962C8B-B14F-4D97-AF65-F5344CB8AC3E}">
        <p14:creationId xmlns:p14="http://schemas.microsoft.com/office/powerpoint/2010/main" val="201487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741A-F7DC-624B-BC0B-C00FD479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US" sz="4000" dirty="0"/>
              <a:t>What’s the problem of the rule-based classifiers?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D8AC-5E26-D74D-8C41-ADB74F5F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  <a:p>
            <a:r>
              <a:rPr lang="en-US" dirty="0"/>
              <a:t>Negation</a:t>
            </a:r>
          </a:p>
          <a:p>
            <a:r>
              <a:rPr lang="en-US" dirty="0"/>
              <a:t>Word composition</a:t>
            </a:r>
          </a:p>
          <a:p>
            <a:r>
              <a:rPr lang="en-US" dirty="0"/>
              <a:t>Domain differences</a:t>
            </a:r>
          </a:p>
          <a:p>
            <a:r>
              <a:rPr lang="en-US" dirty="0"/>
              <a:t>Emerging words/concepts</a:t>
            </a:r>
          </a:p>
          <a:p>
            <a:r>
              <a:rPr lang="en-US" dirty="0"/>
              <a:t>Word sense ambiguity</a:t>
            </a:r>
          </a:p>
          <a:p>
            <a:r>
              <a:rPr lang="en-US" dirty="0"/>
              <a:t>……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CC8339E-3E10-5E4D-A5AB-8493B8A0BB59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Data-driven approaches: </a:t>
            </a:r>
          </a:p>
          <a:p>
            <a:pPr lvl="1"/>
            <a:r>
              <a:rPr lang="en-US" dirty="0"/>
              <a:t>Our intuitions about word sentiment aren't perfect</a:t>
            </a:r>
          </a:p>
          <a:p>
            <a:r>
              <a:rPr lang="en-US" b="1" dirty="0"/>
              <a:t>Supervised learning</a:t>
            </a:r>
            <a:r>
              <a:rPr lang="en-US" dirty="0"/>
              <a:t> = learn from </a:t>
            </a:r>
            <a:r>
              <a:rPr lang="en-US" b="1" dirty="0"/>
              <a:t>labeled</a:t>
            </a:r>
            <a:r>
              <a:rPr lang="en-US" dirty="0"/>
              <a:t> examples. Recipe:</a:t>
            </a:r>
          </a:p>
          <a:p>
            <a:pPr lvl="1"/>
            <a:r>
              <a:rPr lang="en-US" b="1" dirty="0"/>
              <a:t>training</a:t>
            </a:r>
            <a:r>
              <a:rPr lang="en-US" dirty="0"/>
              <a:t> corpus of (</a:t>
            </a:r>
            <a:r>
              <a:rPr lang="en-US" b="1" i="1" dirty="0"/>
              <a:t>x</a:t>
            </a:r>
            <a:r>
              <a:rPr lang="en-US" i="1" dirty="0"/>
              <a:t>, y</a:t>
            </a:r>
            <a:r>
              <a:rPr lang="en-US" dirty="0"/>
              <a:t>) (review, label) pairs</a:t>
            </a:r>
          </a:p>
          <a:p>
            <a:pPr lvl="1"/>
            <a:r>
              <a:rPr lang="en-US" dirty="0"/>
              <a:t>learning algorithm/model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FD7F6E7-556A-3842-B2FD-679ED93A4FDC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814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Training examples:                  </a:t>
            </a:r>
          </a:p>
          <a:p>
            <a:pPr lvl="1"/>
            <a:r>
              <a:rPr lang="en-US" sz="2800" i="1" dirty="0"/>
              <a:t>Texts: X </a:t>
            </a:r>
            <a:r>
              <a:rPr lang="en-US" sz="2800" dirty="0"/>
              <a:t>= (</a:t>
            </a:r>
            <a:r>
              <a:rPr lang="en-US" sz="2800" b="1" i="1" dirty="0"/>
              <a:t>x</a:t>
            </a:r>
            <a:r>
              <a:rPr lang="en-US" sz="2800" i="1" baseline="-25000" dirty="0"/>
              <a:t>1</a:t>
            </a:r>
            <a:r>
              <a:rPr lang="en-US" sz="2800" i="1" dirty="0"/>
              <a:t>, </a:t>
            </a:r>
            <a:r>
              <a:rPr lang="en-US" sz="2800" b="1" i="1" dirty="0"/>
              <a:t>x</a:t>
            </a:r>
            <a:r>
              <a:rPr lang="en-US" sz="2800" i="1" baseline="-25000" dirty="0"/>
              <a:t>2</a:t>
            </a:r>
            <a:r>
              <a:rPr lang="en-US" sz="2800" i="1" dirty="0"/>
              <a:t>, ..., </a:t>
            </a:r>
            <a:r>
              <a:rPr lang="en-US" sz="2800" b="1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Labels: </a:t>
            </a:r>
            <a:r>
              <a:rPr lang="en-US" sz="2800" i="1" dirty="0"/>
              <a:t>Y</a:t>
            </a:r>
            <a:r>
              <a:rPr lang="en-US" sz="2800" dirty="0"/>
              <a:t> = (</a:t>
            </a:r>
            <a:r>
              <a:rPr lang="en-US" sz="2800" i="1" dirty="0"/>
              <a:t>y</a:t>
            </a:r>
            <a:r>
              <a:rPr lang="en-US" sz="2800" i="1" baseline="-25000" dirty="0"/>
              <a:t>1</a:t>
            </a:r>
            <a:r>
              <a:rPr lang="en-US" sz="2800" i="1" dirty="0"/>
              <a:t>, y</a:t>
            </a:r>
            <a:r>
              <a:rPr lang="en-US" sz="2800" i="1" baseline="-25000" dirty="0"/>
              <a:t>1</a:t>
            </a:r>
            <a:r>
              <a:rPr lang="en-US" sz="2800" i="1" dirty="0"/>
              <a:t>, ..., 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N</a:t>
            </a:r>
            <a:r>
              <a:rPr lang="en-US" sz="2800" dirty="0"/>
              <a:t>)</a:t>
            </a:r>
          </a:p>
          <a:p>
            <a:r>
              <a:rPr lang="en-US" sz="3200" dirty="0"/>
              <a:t>A classifier </a:t>
            </a:r>
            <a:r>
              <a:rPr lang="en-US" sz="3200" dirty="0">
                <a:solidFill>
                  <a:srgbClr val="0070C0"/>
                </a:solidFill>
              </a:rPr>
              <a:t>C </a:t>
            </a:r>
            <a:r>
              <a:rPr lang="en-US" sz="3200" dirty="0"/>
              <a:t>maps </a:t>
            </a:r>
            <a:r>
              <a:rPr lang="en-US" sz="3200" b="1" i="1" dirty="0"/>
              <a:t>x</a:t>
            </a:r>
            <a:r>
              <a:rPr lang="en-US" sz="3200" i="1" baseline="-25000" dirty="0"/>
              <a:t>i</a:t>
            </a:r>
            <a:r>
              <a:rPr lang="en-US" sz="3200" dirty="0"/>
              <a:t> to </a:t>
            </a:r>
            <a:r>
              <a:rPr lang="en-US" sz="3200" i="1" dirty="0" err="1"/>
              <a:t>y</a:t>
            </a:r>
            <a:r>
              <a:rPr lang="en-US" sz="3200" i="1" baseline="-25000" dirty="0" err="1"/>
              <a:t>i</a:t>
            </a:r>
            <a:endParaRPr lang="en-US" sz="3200" baseline="-25000" dirty="0"/>
          </a:p>
          <a:p>
            <a:r>
              <a:rPr lang="en-US" sz="3200" dirty="0"/>
              <a:t>A learner </a:t>
            </a:r>
            <a:r>
              <a:rPr lang="en-US" sz="3200" dirty="0">
                <a:solidFill>
                  <a:srgbClr val="FF0000"/>
                </a:solidFill>
              </a:rPr>
              <a:t>L</a:t>
            </a:r>
            <a:r>
              <a:rPr lang="en-US" sz="3200" dirty="0"/>
              <a:t> infers </a:t>
            </a:r>
            <a:r>
              <a:rPr lang="en-US" sz="3200" dirty="0">
                <a:solidFill>
                  <a:srgbClr val="0070C0"/>
                </a:solidFill>
              </a:rPr>
              <a:t>C </a:t>
            </a:r>
            <a:r>
              <a:rPr lang="en-US" sz="3200" dirty="0"/>
              <a:t>from (</a:t>
            </a:r>
            <a:r>
              <a:rPr lang="en-US" sz="3200" i="1" dirty="0"/>
              <a:t>X, Y</a:t>
            </a:r>
            <a:r>
              <a:rPr lang="en-US" sz="3200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826171" y="3102428"/>
            <a:ext cx="493487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93828" y="4436507"/>
            <a:ext cx="493487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74841" y="4436506"/>
            <a:ext cx="493487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06474" y="316738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x</a:t>
            </a:r>
            <a:r>
              <a:rPr lang="en-US" sz="2800" i="1" baseline="-25000" dirty="0"/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11811" y="316824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y</a:t>
            </a:r>
            <a:r>
              <a:rPr lang="en-US" sz="2800" i="1" baseline="-25000" dirty="0" err="1"/>
              <a:t>i</a:t>
            </a:r>
            <a:endParaRPr lang="en-US" sz="2800" i="1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174841" y="3429000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326659" y="3429000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79101" y="425676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X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447468" y="4518377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7686" y="465331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446053" y="4914923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756979" y="4779986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3AE22A9-1A82-D544-8C61-4DA6F7FFE388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8" grpId="0"/>
      <p:bldP spid="9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Probabilistic Classifier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7658" y="4737676"/>
            <a:ext cx="5638800" cy="12131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probs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&lt;model for p(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y|X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)&gt;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argmax_y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p(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y|X</a:t>
            </a:r>
            <a:r>
              <a:rPr lang="en-US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98971" y="5080000"/>
            <a:ext cx="493487" cy="6531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401" y="511418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547001" y="5406570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846457" y="5464625"/>
            <a:ext cx="660656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0229" y="517223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384" y="1690688"/>
            <a:ext cx="104168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Learning a probabilistic model for p(</a:t>
            </a:r>
            <a:r>
              <a:rPr lang="en-US" sz="3200" dirty="0" err="1"/>
              <a:t>y|</a:t>
            </a:r>
            <a:r>
              <a:rPr lang="en-US" sz="3200" b="1" dirty="0" err="1"/>
              <a:t>x</a:t>
            </a:r>
            <a:r>
              <a:rPr lang="en-US" sz="3200" dirty="0"/>
              <a:t>)</a:t>
            </a:r>
          </a:p>
          <a:p>
            <a:r>
              <a:rPr lang="en-US" sz="3200" b="1" dirty="0"/>
              <a:t>x</a:t>
            </a:r>
            <a:r>
              <a:rPr lang="en-US" sz="3200" dirty="0"/>
              <a:t>: </a:t>
            </a:r>
            <a:r>
              <a:rPr lang="en-US" sz="2400" i="1" dirty="0"/>
              <a:t>Filled with horrific dialogue, laughable characters, a laughable plot, and really no interesting stakes during this film, "Star Wars Episode I: The Phantom Menace" is not at all what I wanted from a film that is supposed to be the huge opening to the segue into the fantastic Original Trilogy. The positives include the score, the sound...</a:t>
            </a:r>
            <a:endParaRPr lang="en-US" sz="3200" i="1" dirty="0"/>
          </a:p>
          <a:p>
            <a:r>
              <a:rPr lang="en-US" sz="3200" dirty="0"/>
              <a:t>y: </a:t>
            </a:r>
            <a:r>
              <a:rPr lang="en-US" sz="2400" dirty="0"/>
              <a:t>positive or negative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6901" y="6019797"/>
            <a:ext cx="9468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How do we build the model for p(</a:t>
            </a:r>
            <a:r>
              <a:rPr lang="en-US" sz="3200" dirty="0" err="1"/>
              <a:t>y|</a:t>
            </a:r>
            <a:r>
              <a:rPr lang="en-US" sz="3200" b="1" dirty="0" err="1"/>
              <a:t>x</a:t>
            </a:r>
            <a:r>
              <a:rPr lang="en-US" sz="3200" dirty="0"/>
              <a:t>)?   ==&gt;  discussion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BD4ED2FE-CAC1-ED4A-9921-764B2A0E37E0}"/>
              </a:ext>
            </a:extLst>
          </p:cNvPr>
          <p:cNvSpPr txBox="1">
            <a:spLocks/>
          </p:cNvSpPr>
          <p:nvPr/>
        </p:nvSpPr>
        <p:spPr>
          <a:xfrm>
            <a:off x="4038600" y="6466199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dirty="0"/>
              <a:t>A probabilistic model that generalizes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Direct MLE estimation of p (</a:t>
            </a:r>
            <a:r>
              <a:rPr lang="en-US" sz="3200" dirty="0" err="1"/>
              <a:t>y|Filled</a:t>
            </a:r>
            <a:r>
              <a:rPr lang="en-US" sz="3200" dirty="0"/>
              <a:t> with horrific...) </a:t>
            </a:r>
          </a:p>
          <a:p>
            <a:pPr lvl="1"/>
            <a:r>
              <a:rPr lang="en-US" sz="2800" dirty="0"/>
              <a:t>How?</a:t>
            </a:r>
          </a:p>
          <a:p>
            <a:pPr lvl="1"/>
            <a:r>
              <a:rPr lang="en-US" sz="2800" dirty="0"/>
              <a:t>Recall: multinominal distribution </a:t>
            </a:r>
            <a:r>
              <a:rPr lang="en-US" sz="2800" dirty="0">
                <a:sym typeface="Wingdings" pitchFamily="2" charset="2"/>
              </a:rPr>
              <a:t> how to do MLE estimation for a multinominal distribution? Additional reading: </a:t>
            </a:r>
            <a:r>
              <a:rPr lang="en-US" dirty="0">
                <a:sym typeface="Wingdings" pitchFamily="2" charset="2"/>
                <a:hlinkClick r:id="rId3"/>
              </a:rPr>
              <a:t>https://blog.jakuba.net/maximum-likelihood-for-multinomial-distribution/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Will it work (why?)</a:t>
            </a:r>
          </a:p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D2E9EE6-3DA2-8D41-A2AE-B75AC2BC0F04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1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dirty="0"/>
              <a:t>A probabilistic model that generalizes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instead of estimating p(</a:t>
            </a:r>
            <a:r>
              <a:rPr lang="en-US" dirty="0" err="1"/>
              <a:t>y|Filled</a:t>
            </a:r>
            <a:r>
              <a:rPr lang="en-US" dirty="0"/>
              <a:t> with horrific...) directly,  let's make two </a:t>
            </a:r>
            <a:r>
              <a:rPr lang="en-US" b="1" dirty="0"/>
              <a:t>modeling assumptions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Bag of Words (</a:t>
            </a:r>
            <a:r>
              <a:rPr lang="en-US" b="1" dirty="0" err="1"/>
              <a:t>BoW</a:t>
            </a:r>
            <a:r>
              <a:rPr lang="en-US" b="1" dirty="0"/>
              <a:t>) assumption</a:t>
            </a:r>
            <a:r>
              <a:rPr lang="en-US" dirty="0"/>
              <a:t>: Assume the order of the words in the document doesn't matter:</a:t>
            </a:r>
            <a:br>
              <a:rPr lang="en-US" dirty="0"/>
            </a:br>
            <a:r>
              <a:rPr lang="en-US" dirty="0"/>
              <a:t>p(</a:t>
            </a:r>
            <a:r>
              <a:rPr lang="en-US" dirty="0" err="1"/>
              <a:t>Y|Filled</a:t>
            </a:r>
            <a:r>
              <a:rPr lang="en-US" dirty="0"/>
              <a:t> with horrific ...) = P(</a:t>
            </a:r>
            <a:r>
              <a:rPr lang="en-US" dirty="0" err="1"/>
              <a:t>Y|with</a:t>
            </a:r>
            <a:r>
              <a:rPr lang="en-US" dirty="0"/>
              <a:t>, horrific, Filled, ...)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3157" y="3804600"/>
            <a:ext cx="159851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 sequence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570" y="3804600"/>
            <a:ext cx="339413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independent word events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D2E9EE6-3DA2-8D41-A2AE-B75AC2BC0F04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9F490-73D4-046D-9567-DBFB84B28D70}"/>
              </a:ext>
            </a:extLst>
          </p:cNvPr>
          <p:cNvSpPr txBox="1"/>
          <p:nvPr/>
        </p:nvSpPr>
        <p:spPr>
          <a:xfrm>
            <a:off x="1530577" y="5205701"/>
            <a:ext cx="9345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 called because a </a:t>
            </a:r>
            <a:r>
              <a:rPr lang="en-US" sz="2400" b="1" dirty="0"/>
              <a:t>bag</a:t>
            </a:r>
            <a:r>
              <a:rPr lang="en-US" sz="2400" dirty="0"/>
              <a:t> or </a:t>
            </a:r>
            <a:r>
              <a:rPr lang="en-US" sz="2400" b="1" dirty="0"/>
              <a:t>multiset</a:t>
            </a:r>
            <a:r>
              <a:rPr lang="en-US" sz="2400" dirty="0"/>
              <a:t> is a data structure that stores counts of elements, but not their order.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57CB8-73B6-B2F6-E0AD-2333FFC16968}"/>
              </a:ext>
            </a:extLst>
          </p:cNvPr>
          <p:cNvSpPr txBox="1"/>
          <p:nvPr/>
        </p:nvSpPr>
        <p:spPr>
          <a:xfrm>
            <a:off x="1946787" y="4603771"/>
            <a:ext cx="7108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What simplification does the </a:t>
            </a:r>
            <a:r>
              <a:rPr lang="en-US" sz="2400" dirty="0" err="1">
                <a:solidFill>
                  <a:srgbClr val="C00000"/>
                </a:solidFill>
              </a:rPr>
              <a:t>BoW</a:t>
            </a:r>
            <a:r>
              <a:rPr lang="en-US" sz="2400" dirty="0">
                <a:solidFill>
                  <a:srgbClr val="C00000"/>
                </a:solidFill>
              </a:rPr>
              <a:t> assumption bring?</a:t>
            </a:r>
          </a:p>
        </p:txBody>
      </p:sp>
    </p:spTree>
    <p:extLst>
      <p:ext uri="{BB962C8B-B14F-4D97-AF65-F5344CB8AC3E}">
        <p14:creationId xmlns:p14="http://schemas.microsoft.com/office/powerpoint/2010/main" val="19261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630" y="520700"/>
            <a:ext cx="7963045" cy="5816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7699513" y="5857461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6.1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0278-9836-6749-953E-67F7AAB654CF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8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probabilistic model that generalizes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the </a:t>
            </a:r>
            <a:r>
              <a:rPr lang="en-US" dirty="0" err="1"/>
              <a:t>BoW</a:t>
            </a:r>
            <a:r>
              <a:rPr lang="en-US" dirty="0"/>
              <a:t> assumption enough? Why?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The </a:t>
            </a:r>
            <a:r>
              <a:rPr lang="en-US" b="1" dirty="0"/>
              <a:t>Naive Bayes assumption</a:t>
            </a:r>
            <a:r>
              <a:rPr lang="en-US" dirty="0"/>
              <a:t>: Words are independent conditioned on their class:</a:t>
            </a:r>
            <a:br>
              <a:rPr lang="en-US" dirty="0"/>
            </a:br>
            <a:r>
              <a:rPr lang="en-US" dirty="0"/>
              <a:t>P(Filled, with, horrific... | Y) = P(Filled | Y) x P(with | Y) x P(horrific | Y) ...</a:t>
            </a:r>
            <a:br>
              <a:rPr lang="en-US" dirty="0"/>
            </a:br>
            <a:r>
              <a:rPr lang="en-US" dirty="0"/>
              <a:t>Instead of P(Filled | Y, with, horrific, ...) x P(with | Y, horrific, ...) x P(horrific | Y, ...) ...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 what simplification does this assumption bring?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(More discussions/reasoning about this assumption later)</a:t>
            </a:r>
          </a:p>
          <a:p>
            <a:pPr>
              <a:buFont typeface="Arial" charset="0"/>
              <a:buChar char="•"/>
            </a:pPr>
            <a:r>
              <a:rPr lang="en-US" dirty="0"/>
              <a:t>Wait, but we were estimating P(</a:t>
            </a:r>
            <a:r>
              <a:rPr lang="en-US" dirty="0" err="1"/>
              <a:t>Y|with</a:t>
            </a:r>
            <a:r>
              <a:rPr lang="en-US" dirty="0"/>
              <a:t>, horrific, Filled, ...). What should we do?</a:t>
            </a:r>
          </a:p>
          <a:p>
            <a:pPr>
              <a:buFont typeface="Arial" charset="0"/>
              <a:buChar char="•"/>
            </a:pPr>
            <a:r>
              <a:rPr lang="en-US" dirty="0"/>
              <a:t>Bayes Rule!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2968163-47BA-4F42-AC77-0A7C624A623B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7BB3-EAA7-8043-A1E9-4AFE5D8A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CA51-87B4-1B40-8C40-94B73070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7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project description will be released Next Monday!</a:t>
            </a:r>
          </a:p>
          <a:p>
            <a:pPr lvl="1"/>
            <a:r>
              <a:rPr lang="en-US" dirty="0"/>
              <a:t>You probably won’t be ready to do the project now.</a:t>
            </a:r>
          </a:p>
          <a:p>
            <a:pPr lvl="1"/>
            <a:r>
              <a:rPr lang="en-US" dirty="0"/>
              <a:t>However, you can get familiar with the problem. </a:t>
            </a:r>
          </a:p>
          <a:p>
            <a:pPr lvl="1"/>
            <a:r>
              <a:rPr lang="en-US" dirty="0"/>
              <a:t>And you should start finding your teammates</a:t>
            </a:r>
          </a:p>
          <a:p>
            <a:pPr lvl="2"/>
            <a:r>
              <a:rPr lang="en-US" dirty="0"/>
              <a:t>Teaming/project planning report due on Week 4 Monday.</a:t>
            </a:r>
          </a:p>
          <a:p>
            <a:pPr lvl="2"/>
            <a:r>
              <a:rPr lang="en-US" dirty="0"/>
              <a:t>we hope the project description can help you get a better idea about teaming.</a:t>
            </a:r>
          </a:p>
          <a:p>
            <a:pPr lvl="1"/>
            <a:r>
              <a:rPr lang="en-US" dirty="0"/>
              <a:t>TA sessions (particularly week 1-6) will prepare you for the project, too</a:t>
            </a:r>
          </a:p>
          <a:p>
            <a:r>
              <a:rPr lang="en-US" dirty="0"/>
              <a:t>I will distribute google cloud computing credit</a:t>
            </a:r>
          </a:p>
          <a:p>
            <a:pPr lvl="1"/>
            <a:r>
              <a:rPr lang="en-US" dirty="0"/>
              <a:t>It can be used towards your homework and the project.</a:t>
            </a:r>
          </a:p>
          <a:p>
            <a:pPr lvl="1"/>
            <a:r>
              <a:rPr lang="en-US" dirty="0"/>
              <a:t>TA sessions will cover tutorials to GCC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this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Friday</a:t>
            </a:r>
            <a:r>
              <a:rPr lang="en-US" altLang="zh-CN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40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	</a:t>
            </a:r>
          </a:p>
        </p:txBody>
      </p:sp>
      <p:pic>
        <p:nvPicPr>
          <p:cNvPr id="7" name="Picture 6" descr="Screen Region 2015-04-06 at 07.02.40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820" y="1433287"/>
            <a:ext cx="4241789" cy="128181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763485" y="1850572"/>
            <a:ext cx="3624944" cy="2224173"/>
            <a:chOff x="239485" y="1850571"/>
            <a:chExt cx="3624944" cy="2224173"/>
          </a:xfrm>
        </p:grpSpPr>
        <p:sp>
          <p:nvSpPr>
            <p:cNvPr id="11" name="TextBox 10"/>
            <p:cNvSpPr txBox="1"/>
            <p:nvPr/>
          </p:nvSpPr>
          <p:spPr>
            <a:xfrm>
              <a:off x="239485" y="3151414"/>
              <a:ext cx="2721429" cy="923330"/>
            </a:xfrm>
            <a:prstGeom prst="rect">
              <a:avLst/>
            </a:prstGeom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CC"/>
                  </a:solidFill>
                </a:rPr>
                <a:t>Posterior probability</a:t>
              </a:r>
              <a:r>
                <a:rPr lang="en-US" dirty="0"/>
                <a:t>: What is the probability of Y given that X is observed?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558143" y="1850571"/>
              <a:ext cx="1306286" cy="498928"/>
            </a:xfrm>
            <a:prstGeom prst="rect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2"/>
              <a:endCxn id="11" idx="0"/>
            </p:cNvCxnSpPr>
            <p:nvPr/>
          </p:nvCxnSpPr>
          <p:spPr>
            <a:xfrm flipH="1">
              <a:off x="1600200" y="2349499"/>
              <a:ext cx="1611086" cy="8019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673600" y="1667328"/>
            <a:ext cx="3160486" cy="2678065"/>
            <a:chOff x="3149599" y="1667328"/>
            <a:chExt cx="2721429" cy="2678065"/>
          </a:xfrm>
        </p:grpSpPr>
        <p:sp>
          <p:nvSpPr>
            <p:cNvPr id="9" name="TextBox 8"/>
            <p:cNvSpPr txBox="1"/>
            <p:nvPr/>
          </p:nvSpPr>
          <p:spPr>
            <a:xfrm>
              <a:off x="3149599" y="3145064"/>
              <a:ext cx="2721429" cy="1200329"/>
            </a:xfrm>
            <a:prstGeom prst="rect">
              <a:avLst/>
            </a:prstGeom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66CC"/>
                  </a:solidFill>
                </a:rPr>
                <a:t>Likelihood of the data</a:t>
              </a:r>
              <a:r>
                <a:rPr lang="en-US" dirty="0"/>
                <a:t>: What is the likelihood of observing X given a specific Y?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36142" y="1667328"/>
              <a:ext cx="1231901" cy="498928"/>
            </a:xfrm>
            <a:prstGeom prst="rect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cxnSpLocks/>
              <a:stCxn id="15" idx="2"/>
              <a:endCxn id="9" idx="0"/>
            </p:cNvCxnSpPr>
            <p:nvPr/>
          </p:nvCxnSpPr>
          <p:spPr>
            <a:xfrm flipH="1">
              <a:off x="4510314" y="2166256"/>
              <a:ext cx="441779" cy="978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137399" y="1667328"/>
            <a:ext cx="3651836" cy="2401066"/>
            <a:chOff x="5613399" y="1667328"/>
            <a:chExt cx="3651836" cy="2401066"/>
          </a:xfrm>
        </p:grpSpPr>
        <p:sp>
          <p:nvSpPr>
            <p:cNvPr id="3" name="TextBox 2"/>
            <p:cNvSpPr txBox="1"/>
            <p:nvPr/>
          </p:nvSpPr>
          <p:spPr>
            <a:xfrm>
              <a:off x="6543806" y="3145064"/>
              <a:ext cx="2721429" cy="923330"/>
            </a:xfrm>
            <a:prstGeom prst="rect">
              <a:avLst/>
            </a:prstGeom>
            <a:ln w="12700" cmpd="sng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66CC"/>
                  </a:solidFill>
                </a:rPr>
                <a:t>Prior probability of the label</a:t>
              </a:r>
              <a:r>
                <a:rPr lang="en-US" dirty="0"/>
                <a:t>: What is our belief in Y before we see X?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13399" y="1667328"/>
              <a:ext cx="836386" cy="498928"/>
            </a:xfrm>
            <a:prstGeom prst="rect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6" idx="2"/>
              <a:endCxn id="3" idx="0"/>
            </p:cNvCxnSpPr>
            <p:nvPr/>
          </p:nvCxnSpPr>
          <p:spPr>
            <a:xfrm>
              <a:off x="6031592" y="2166256"/>
              <a:ext cx="1872929" cy="978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FA60FB2-C740-D440-85FA-12415C100798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9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probabilistic model that generalizes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assumptions/rule together: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Y|Filled</a:t>
            </a:r>
            <a:r>
              <a:rPr lang="en-US" dirty="0"/>
              <a:t> with horrific ...) = P(</a:t>
            </a:r>
            <a:r>
              <a:rPr lang="en-US" dirty="0" err="1"/>
              <a:t>Y|with</a:t>
            </a:r>
            <a:r>
              <a:rPr lang="en-US" dirty="0"/>
              <a:t>, horrific, Filled, ...)   </a:t>
            </a:r>
            <a:r>
              <a:rPr lang="en-US" dirty="0">
                <a:solidFill>
                  <a:srgbClr val="0070C0"/>
                </a:solidFill>
              </a:rPr>
              <a:t>//</a:t>
            </a:r>
            <a:r>
              <a:rPr lang="en-US" dirty="0" err="1">
                <a:solidFill>
                  <a:srgbClr val="0070C0"/>
                </a:solidFill>
              </a:rPr>
              <a:t>BoW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assmptn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                                               ∝ P(Y) x P(with, horrific, Filled, ...|Y)  </a:t>
            </a:r>
            <a:r>
              <a:rPr lang="en-US" dirty="0">
                <a:solidFill>
                  <a:srgbClr val="0070C0"/>
                </a:solidFill>
              </a:rPr>
              <a:t>//Bayes' rule</a:t>
            </a:r>
          </a:p>
          <a:p>
            <a:pPr lvl="1"/>
            <a:r>
              <a:rPr lang="en-US" dirty="0"/>
              <a:t>                                                =  P(Y) x P(</a:t>
            </a:r>
            <a:r>
              <a:rPr lang="en-US" dirty="0" err="1"/>
              <a:t>with|Y</a:t>
            </a:r>
            <a:r>
              <a:rPr lang="en-US" dirty="0"/>
              <a:t>) x P(</a:t>
            </a:r>
            <a:r>
              <a:rPr lang="en-US" dirty="0" err="1"/>
              <a:t>horrific|Y</a:t>
            </a:r>
            <a:r>
              <a:rPr lang="en-US" dirty="0"/>
              <a:t>) x P(</a:t>
            </a:r>
            <a:r>
              <a:rPr lang="en-US" dirty="0" err="1"/>
              <a:t>Filled|Y</a:t>
            </a:r>
            <a:r>
              <a:rPr lang="en-US" dirty="0"/>
              <a:t>)...</a:t>
            </a:r>
            <a:br>
              <a:rPr lang="en-US" dirty="0"/>
            </a:br>
            <a:r>
              <a:rPr lang="en-US" dirty="0"/>
              <a:t>                                                   </a:t>
            </a:r>
            <a:r>
              <a:rPr lang="en-US" dirty="0">
                <a:solidFill>
                  <a:srgbClr val="0070C0"/>
                </a:solidFill>
              </a:rPr>
              <a:t> //Naive Bayes assumption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F50B804-5FD7-C242-850E-8AA4AAFA474C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use the Bayes rule for predicting </a:t>
            </a:r>
            <a:r>
              <a:rPr lang="en-US" dirty="0">
                <a:latin typeface="cmmi10"/>
                <a:cs typeface="cmmi10"/>
              </a:rPr>
              <a:t>y</a:t>
            </a:r>
            <a:r>
              <a:rPr lang="en-US" dirty="0"/>
              <a:t> given an input </a:t>
            </a:r>
            <a:r>
              <a:rPr lang="en-US" b="1" dirty="0">
                <a:latin typeface="cmr10"/>
                <a:cs typeface="cmr10"/>
              </a:rPr>
              <a:t>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Screen Region 2015-04-08 at 09.41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72" y="2749036"/>
            <a:ext cx="6141357" cy="10717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76501" y="4200072"/>
            <a:ext cx="3537857" cy="646331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Posterior probability of label being </a:t>
            </a:r>
            <a:r>
              <a:rPr lang="en-US" dirty="0">
                <a:latin typeface="cmmi10"/>
                <a:cs typeface="cmmi10"/>
              </a:rPr>
              <a:t>y</a:t>
            </a:r>
            <a:r>
              <a:rPr lang="en-US" dirty="0"/>
              <a:t> for this input </a:t>
            </a:r>
            <a:r>
              <a:rPr lang="en-US" dirty="0">
                <a:latin typeface="cmr10"/>
                <a:cs typeface="cmr10"/>
              </a:rPr>
              <a:t>x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4245429" y="3492501"/>
            <a:ext cx="117928" cy="707570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00956769-E5AD-3E42-8C64-FC3A3B453BAA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56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use the Bayes rule for predicting </a:t>
            </a:r>
            <a:r>
              <a:rPr lang="en-US" dirty="0">
                <a:latin typeface="cmmi10"/>
                <a:cs typeface="cmmi10"/>
              </a:rPr>
              <a:t>y</a:t>
            </a:r>
            <a:r>
              <a:rPr lang="en-US" dirty="0"/>
              <a:t> given an input </a:t>
            </a:r>
            <a:r>
              <a:rPr lang="en-US" b="1" dirty="0">
                <a:latin typeface="cmr10"/>
                <a:cs typeface="cmr10"/>
              </a:rPr>
              <a:t>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 </a:t>
            </a:r>
            <a:r>
              <a:rPr lang="en-US" dirty="0">
                <a:latin typeface="cmmi10"/>
                <a:cs typeface="cmmi10"/>
              </a:rPr>
              <a:t>y</a:t>
            </a:r>
            <a:r>
              <a:rPr lang="en-US" dirty="0"/>
              <a:t> for the input </a:t>
            </a:r>
            <a:r>
              <a:rPr lang="en-US" b="1" dirty="0">
                <a:latin typeface="cmr10"/>
                <a:cs typeface="cmr10"/>
              </a:rPr>
              <a:t>x </a:t>
            </a:r>
            <a:r>
              <a:rPr lang="en-US" dirty="0"/>
              <a:t>using</a:t>
            </a:r>
          </a:p>
        </p:txBody>
      </p:sp>
      <p:pic>
        <p:nvPicPr>
          <p:cNvPr id="8" name="Picture 7" descr="Screen Region 2015-04-08 at 09.41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72" y="2749036"/>
            <a:ext cx="6141357" cy="1071774"/>
          </a:xfrm>
          <a:prstGeom prst="rect">
            <a:avLst/>
          </a:prstGeom>
        </p:spPr>
      </p:pic>
      <p:pic>
        <p:nvPicPr>
          <p:cNvPr id="9" name="Picture 8" descr="Screen Region 2015-04-08 at 09.42.40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52" y="4777923"/>
            <a:ext cx="5234997" cy="1064077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B0EED31-F8FD-7A4D-B29E-6E2AE613CE2B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2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use the Bayes rule for predicting </a:t>
            </a:r>
            <a:r>
              <a:rPr lang="en-US" dirty="0">
                <a:latin typeface="cmmi10"/>
                <a:cs typeface="cmmi10"/>
              </a:rPr>
              <a:t>y</a:t>
            </a:r>
            <a:r>
              <a:rPr lang="en-US" dirty="0"/>
              <a:t> given an input </a:t>
            </a:r>
            <a:r>
              <a:rPr lang="en-US" b="1" dirty="0">
                <a:latin typeface="cmr10"/>
                <a:cs typeface="cmr10"/>
              </a:rPr>
              <a:t>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 </a:t>
            </a:r>
            <a:r>
              <a:rPr lang="en-US" dirty="0">
                <a:latin typeface="cmmi10"/>
                <a:cs typeface="cmmi10"/>
              </a:rPr>
              <a:t>y</a:t>
            </a:r>
            <a:r>
              <a:rPr lang="en-US" dirty="0"/>
              <a:t> for the input </a:t>
            </a:r>
            <a:r>
              <a:rPr lang="en-US" b="1" dirty="0">
                <a:latin typeface="cmr10"/>
                <a:cs typeface="cmr10"/>
              </a:rPr>
              <a:t>x </a:t>
            </a:r>
            <a:r>
              <a:rPr lang="en-US" dirty="0"/>
              <a:t>using</a:t>
            </a:r>
          </a:p>
        </p:txBody>
      </p:sp>
      <p:pic>
        <p:nvPicPr>
          <p:cNvPr id="8" name="Picture 7" descr="Screen Region 2015-04-08 at 09.41.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72" y="2749036"/>
            <a:ext cx="6141357" cy="1071774"/>
          </a:xfrm>
          <a:prstGeom prst="rect">
            <a:avLst/>
          </a:prstGeom>
        </p:spPr>
      </p:pic>
      <p:pic>
        <p:nvPicPr>
          <p:cNvPr id="5" name="Picture 4" descr="Screen Region 2015-04-08 at 09.44.09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14" y="4793695"/>
            <a:ext cx="5437415" cy="1008926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8E6BC9F-F32A-1347-9F66-9C3232043160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3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 </a:t>
            </a:r>
            <a:r>
              <a:rPr lang="en-US" dirty="0">
                <a:latin typeface="cmmi10"/>
                <a:cs typeface="cmmi10"/>
              </a:rPr>
              <a:t>y</a:t>
            </a:r>
            <a:r>
              <a:rPr lang="en-US" dirty="0"/>
              <a:t> for the input </a:t>
            </a:r>
            <a:r>
              <a:rPr lang="en-US" b="1" dirty="0">
                <a:latin typeface="cmr10"/>
                <a:cs typeface="cmr10"/>
              </a:rPr>
              <a:t>x</a:t>
            </a:r>
            <a:r>
              <a:rPr lang="en-US" dirty="0"/>
              <a:t> using</a:t>
            </a:r>
          </a:p>
        </p:txBody>
      </p:sp>
      <p:pic>
        <p:nvPicPr>
          <p:cNvPr id="5" name="Picture 4" descr="Screen Region 2015-04-08 at 09.44.09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14" y="2471410"/>
            <a:ext cx="5437415" cy="1008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7358" y="3952051"/>
            <a:ext cx="2948214" cy="646331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CC"/>
                </a:solidFill>
              </a:rPr>
              <a:t>Likelihood</a:t>
            </a:r>
            <a:r>
              <a:rPr lang="en-US" dirty="0"/>
              <a:t> of observing this input </a:t>
            </a:r>
            <a:r>
              <a:rPr lang="en-US" b="1" dirty="0">
                <a:latin typeface="cmr10"/>
                <a:cs typeface="cmr10"/>
              </a:rPr>
              <a:t>x </a:t>
            </a:r>
            <a:r>
              <a:rPr lang="en-US" dirty="0"/>
              <a:t>when the label is </a:t>
            </a:r>
            <a:r>
              <a:rPr lang="en-US" dirty="0">
                <a:latin typeface="cmmi10"/>
                <a:cs typeface="cmmi10"/>
              </a:rPr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73686" y="3952051"/>
            <a:ext cx="2948214" cy="646331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CC"/>
                </a:solidFill>
              </a:rPr>
              <a:t>Prior </a:t>
            </a:r>
            <a:r>
              <a:rPr lang="en-US" dirty="0"/>
              <a:t>probability of the label being </a:t>
            </a:r>
            <a:r>
              <a:rPr lang="en-US" dirty="0">
                <a:latin typeface="cmmi10"/>
                <a:cs typeface="cmmi10"/>
              </a:rPr>
              <a:t>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6714" y="2648857"/>
            <a:ext cx="2385786" cy="48078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36978" y="2648857"/>
            <a:ext cx="1498595" cy="48078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0"/>
            <a:endCxn id="7" idx="2"/>
          </p:cNvCxnSpPr>
          <p:nvPr/>
        </p:nvCxnSpPr>
        <p:spPr>
          <a:xfrm flipV="1">
            <a:off x="4821465" y="3129644"/>
            <a:ext cx="1288142" cy="822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10" idx="2"/>
          </p:cNvCxnSpPr>
          <p:nvPr/>
        </p:nvCxnSpPr>
        <p:spPr>
          <a:xfrm flipH="1" flipV="1">
            <a:off x="8086275" y="3129644"/>
            <a:ext cx="561518" cy="8224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45429" y="5055381"/>
            <a:ext cx="4997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All we need are these two sets of probabilities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ACCBCB47-ED1F-F041-B49D-1E8C1061582A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31DB8-55E5-07EF-9427-2FAF13F765D9}"/>
              </a:ext>
            </a:extLst>
          </p:cNvPr>
          <p:cNvSpPr txBox="1"/>
          <p:nvPr/>
        </p:nvSpPr>
        <p:spPr>
          <a:xfrm>
            <a:off x="4245429" y="5527096"/>
            <a:ext cx="2636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 estimate them?</a:t>
            </a:r>
          </a:p>
        </p:txBody>
      </p:sp>
    </p:spTree>
    <p:extLst>
      <p:ext uri="{BB962C8B-B14F-4D97-AF65-F5344CB8AC3E}">
        <p14:creationId xmlns:p14="http://schemas.microsoft.com/office/powerpoint/2010/main" val="16912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10" grpId="0" animBg="1"/>
      <p:bldP spid="17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hard is it to learn probabilistic models?</a:t>
            </a:r>
          </a:p>
        </p:txBody>
      </p:sp>
      <p:sp>
        <p:nvSpPr>
          <p:cNvPr id="5" name="Rectangle 4"/>
          <p:cNvSpPr/>
          <p:nvPr/>
        </p:nvSpPr>
        <p:spPr>
          <a:xfrm>
            <a:off x="5231524" y="2222339"/>
            <a:ext cx="4979276" cy="369047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1ED10A-3274-564C-9DDB-CD9C2927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94" y="1570529"/>
            <a:ext cx="9270488" cy="2535518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9A1B47E-74DE-F34E-8DE8-4D0A3B1E0BA7}"/>
              </a:ext>
            </a:extLst>
          </p:cNvPr>
          <p:cNvSpPr/>
          <p:nvPr/>
        </p:nvSpPr>
        <p:spPr>
          <a:xfrm>
            <a:off x="6415313" y="2064654"/>
            <a:ext cx="1045031" cy="10051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Classifier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54886CB-7960-BF47-A540-DA8C16B7F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424" y="4094192"/>
            <a:ext cx="10515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600200" algn="l"/>
              </a:tabLst>
            </a:pPr>
            <a:r>
              <a:rPr lang="en-US" sz="2400" dirty="0">
                <a:solidFill>
                  <a:srgbClr val="3366CC"/>
                </a:solidFill>
              </a:rPr>
              <a:t>Prior P(positive) : </a:t>
            </a:r>
            <a:r>
              <a:rPr lang="en-US" sz="2400" dirty="0"/>
              <a:t>A single number (Why only one?)</a:t>
            </a:r>
          </a:p>
          <a:p>
            <a:pPr>
              <a:tabLst>
                <a:tab pos="1600200" algn="l"/>
              </a:tabLst>
            </a:pPr>
            <a:r>
              <a:rPr lang="en-US" sz="2400" dirty="0">
                <a:solidFill>
                  <a:srgbClr val="3366CC"/>
                </a:solidFill>
              </a:rPr>
              <a:t>Likelihood P(</a:t>
            </a:r>
            <a:r>
              <a:rPr lang="en-US" sz="2400" b="1" dirty="0">
                <a:solidFill>
                  <a:srgbClr val="3366CC"/>
                </a:solidFill>
              </a:rPr>
              <a:t>X </a:t>
            </a:r>
            <a:r>
              <a:rPr lang="en-US" sz="2400" dirty="0">
                <a:solidFill>
                  <a:srgbClr val="3366CC"/>
                </a:solidFill>
              </a:rPr>
              <a:t>| positive/negative)</a:t>
            </a:r>
          </a:p>
          <a:p>
            <a:pPr marL="342900" indent="-342900">
              <a:buFont typeface="Arial"/>
              <a:buChar char="•"/>
              <a:tabLst>
                <a:tab pos="1600200" algn="l"/>
              </a:tabLst>
            </a:pPr>
            <a:r>
              <a:rPr lang="en-US" sz="2000" dirty="0"/>
              <a:t>There are n words</a:t>
            </a:r>
          </a:p>
          <a:p>
            <a:pPr marL="342900" indent="-342900">
              <a:buFont typeface="Arial"/>
              <a:buChar char="•"/>
              <a:tabLst>
                <a:tab pos="1600200" algn="l"/>
              </a:tabLst>
            </a:pPr>
            <a:r>
              <a:rPr lang="en-US" sz="2000" dirty="0"/>
              <a:t>For each value of </a:t>
            </a:r>
            <a:r>
              <a:rPr lang="en-US" sz="2000" dirty="0">
                <a:solidFill>
                  <a:schemeClr val="accent1"/>
                </a:solidFill>
              </a:rPr>
              <a:t>positive/negative</a:t>
            </a:r>
            <a:r>
              <a:rPr lang="en-US" sz="2000" dirty="0"/>
              <a:t>, we need a value for each possible assignment: P(</a:t>
            </a:r>
            <a:r>
              <a:rPr lang="en-US" sz="2000" dirty="0">
                <a:latin typeface="Calibri"/>
              </a:rPr>
              <a:t>x</a:t>
            </a:r>
            <a:r>
              <a:rPr lang="en-US" sz="2000" baseline="-25000" dirty="0">
                <a:latin typeface="Calibri"/>
              </a:rPr>
              <a:t>1 </a:t>
            </a:r>
            <a:r>
              <a:rPr lang="en-US" sz="2000" dirty="0">
                <a:latin typeface="Calibri"/>
              </a:rPr>
              <a:t>x</a:t>
            </a:r>
            <a:r>
              <a:rPr lang="en-US" sz="2000" baseline="-25000" dirty="0">
                <a:latin typeface="Calibri"/>
              </a:rPr>
              <a:t>2 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 | </a:t>
            </a:r>
            <a:r>
              <a:rPr lang="en-US" sz="2000" dirty="0">
                <a:solidFill>
                  <a:schemeClr val="accent1"/>
                </a:solidFill>
              </a:rPr>
              <a:t>positive/negative</a:t>
            </a:r>
            <a:r>
              <a:rPr lang="en-US" sz="2000" dirty="0"/>
              <a:t>)  ==&gt; how many parameters?</a:t>
            </a:r>
          </a:p>
          <a:p>
            <a:pPr marL="342900" indent="-342900">
              <a:buFont typeface="Arial"/>
              <a:buChar char="•"/>
              <a:tabLst>
                <a:tab pos="1600200" algn="l"/>
              </a:tabLst>
            </a:pPr>
            <a:r>
              <a:rPr lang="en-US" sz="2000" dirty="0"/>
              <a:t>(</a:t>
            </a:r>
            <a:r>
              <a:rPr lang="en-US" sz="2000" dirty="0" err="1">
                <a:latin typeface="Calibri"/>
              </a:rPr>
              <a:t>V</a:t>
            </a:r>
            <a:r>
              <a:rPr lang="en-US" sz="2000" baseline="30000" dirty="0" err="1">
                <a:latin typeface="Calibri"/>
              </a:rPr>
              <a:t>n</a:t>
            </a:r>
            <a:r>
              <a:rPr lang="en-US" sz="2000" dirty="0"/>
              <a:t> – 1) parameters for each label (V = vocabulary size)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9983D-4A5E-BA45-BFC4-A0EB5E2A5137}"/>
              </a:ext>
            </a:extLst>
          </p:cNvPr>
          <p:cNvSpPr txBox="1"/>
          <p:nvPr/>
        </p:nvSpPr>
        <p:spPr>
          <a:xfrm>
            <a:off x="2211035" y="6125945"/>
            <a:ext cx="21214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lot of parameters!!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4E06F9-B723-3949-91A4-32DBD74A148B}"/>
              </a:ext>
            </a:extLst>
          </p:cNvPr>
          <p:cNvCxnSpPr>
            <a:cxnSpLocks/>
          </p:cNvCxnSpPr>
          <p:nvPr/>
        </p:nvCxnSpPr>
        <p:spPr>
          <a:xfrm flipH="1" flipV="1">
            <a:off x="1842876" y="6097368"/>
            <a:ext cx="356039" cy="18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455908F-45C4-BF4B-AD9E-F63A7ABACF48}"/>
              </a:ext>
            </a:extLst>
          </p:cNvPr>
          <p:cNvSpPr/>
          <p:nvPr/>
        </p:nvSpPr>
        <p:spPr>
          <a:xfrm>
            <a:off x="6828971" y="6122541"/>
            <a:ext cx="522848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1600200" algn="l"/>
              </a:tabLst>
            </a:pPr>
            <a:r>
              <a:rPr lang="en-US" i="1" dirty="0">
                <a:solidFill>
                  <a:srgbClr val="3366CC"/>
                </a:solidFill>
              </a:rPr>
              <a:t>Need a lot of data to estimate these many numbers!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AE54E07-6D07-6B41-A52F-4E2BAF67C569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hard is it to learn probabilistic models?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75673" y="1618040"/>
            <a:ext cx="5182701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1600200" algn="l"/>
              </a:tabLst>
            </a:pPr>
            <a:r>
              <a:rPr lang="en-US" sz="2400" dirty="0">
                <a:solidFill>
                  <a:srgbClr val="3366CC"/>
                </a:solidFill>
              </a:rPr>
              <a:t>Prior P(Y) </a:t>
            </a:r>
          </a:p>
          <a:p>
            <a:pPr marL="342900" indent="-342900">
              <a:spcBef>
                <a:spcPct val="50000"/>
              </a:spcBef>
              <a:buFont typeface="Arial"/>
              <a:buChar char="•"/>
              <a:tabLst>
                <a:tab pos="1600200" algn="l"/>
              </a:tabLst>
            </a:pPr>
            <a:r>
              <a:rPr lang="en-US" sz="2400" dirty="0"/>
              <a:t>If there are k labels, then k – 1 parameters</a:t>
            </a:r>
          </a:p>
          <a:p>
            <a:pPr>
              <a:spcBef>
                <a:spcPct val="50000"/>
              </a:spcBef>
              <a:tabLst>
                <a:tab pos="1600200" algn="l"/>
              </a:tabLst>
            </a:pPr>
            <a:r>
              <a:rPr lang="en-US" sz="2400" dirty="0">
                <a:solidFill>
                  <a:srgbClr val="3366CC"/>
                </a:solidFill>
              </a:rPr>
              <a:t>Likelihood P(</a:t>
            </a:r>
            <a:r>
              <a:rPr lang="en-US" sz="2400" b="1" dirty="0">
                <a:solidFill>
                  <a:srgbClr val="3366CC"/>
                </a:solidFill>
              </a:rPr>
              <a:t>X </a:t>
            </a:r>
            <a:r>
              <a:rPr lang="en-US" sz="2400" dirty="0">
                <a:solidFill>
                  <a:srgbClr val="3366CC"/>
                </a:solidFill>
              </a:rPr>
              <a:t>| Y)</a:t>
            </a:r>
          </a:p>
          <a:p>
            <a:pPr marL="800100" lvl="1" indent="-342900">
              <a:spcBef>
                <a:spcPct val="50000"/>
              </a:spcBef>
              <a:buFont typeface="Arial"/>
              <a:buChar char="•"/>
              <a:tabLst>
                <a:tab pos="1600200" algn="l"/>
              </a:tabLst>
            </a:pPr>
            <a:r>
              <a:rPr lang="en-US" sz="2400" dirty="0"/>
              <a:t>We need a value for each possible P(x</a:t>
            </a:r>
            <a:r>
              <a:rPr lang="en-US" sz="2400" baseline="-25000" dirty="0"/>
              <a:t>1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>
                <a:latin typeface="MT Extra"/>
                <a:sym typeface="MT Extra"/>
              </a:rPr>
              <a:t>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d</a:t>
            </a:r>
            <a:r>
              <a:rPr lang="en-US" sz="2400" dirty="0"/>
              <a:t> | y) for each label value y</a:t>
            </a:r>
          </a:p>
          <a:p>
            <a:pPr marL="800100" lvl="1" indent="-342900">
              <a:spcBef>
                <a:spcPct val="50000"/>
              </a:spcBef>
              <a:buFont typeface="Arial"/>
              <a:buChar char="•"/>
              <a:tabLst>
                <a:tab pos="1600200" algn="l"/>
              </a:tabLst>
            </a:pPr>
            <a:r>
              <a:rPr lang="en-US" sz="2400" dirty="0"/>
              <a:t>Need a lot of parameters!!</a:t>
            </a:r>
          </a:p>
          <a:p>
            <a:pPr>
              <a:spcBef>
                <a:spcPct val="50000"/>
              </a:spcBef>
              <a:tabLst>
                <a:tab pos="1600200" algn="l"/>
              </a:tabLst>
            </a:pPr>
            <a:r>
              <a:rPr lang="en-US" sz="2400" i="1" dirty="0">
                <a:solidFill>
                  <a:srgbClr val="3366CC"/>
                </a:solidFill>
              </a:rPr>
              <a:t>Need a lot of data to estimate these many numbers!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8374" y="2095378"/>
            <a:ext cx="3457226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High model complexity</a:t>
            </a:r>
          </a:p>
          <a:p>
            <a:endParaRPr lang="en-US" dirty="0"/>
          </a:p>
          <a:p>
            <a:r>
              <a:rPr lang="en-US" dirty="0"/>
              <a:t>If there is very limited data, high variance in the parameters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8374" y="3805056"/>
            <a:ext cx="2938688" cy="36933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How can we deal with this?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8374" y="4630836"/>
            <a:ext cx="345722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Answer</a:t>
            </a:r>
            <a:r>
              <a:rPr lang="en-US" dirty="0"/>
              <a:t>: Make independence assumptions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33F2492-6F42-7847-B781-FF9E5BB00F32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required k(</a:t>
                </a:r>
                <a:r>
                  <a:rPr lang="en-US" dirty="0" err="1">
                    <a:latin typeface="Calibri"/>
                  </a:rPr>
                  <a:t>V</a:t>
                </a:r>
                <a:r>
                  <a:rPr lang="en-US" baseline="30000" dirty="0" err="1">
                    <a:latin typeface="Calibri"/>
                  </a:rPr>
                  <a:t>d</a:t>
                </a:r>
                <a:r>
                  <a:rPr lang="en-US" dirty="0"/>
                  <a:t> – 1) parameters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if all the words (features) were conditionally independent given the label?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is, </a:t>
                </a:r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⋯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⋯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Requires only (V-1) numbers for each label. </a:t>
                </a:r>
                <a:r>
                  <a:rPr lang="en-US">
                    <a:solidFill>
                      <a:srgbClr val="3366CC"/>
                    </a:solidFill>
                  </a:rPr>
                  <a:t>k(V-1)</a:t>
                </a:r>
                <a:r>
                  <a:rPr lang="en-US"/>
                  <a:t> </a:t>
                </a:r>
                <a:r>
                  <a:rPr lang="en-US" dirty="0"/>
                  <a:t>parameters overall. Not bad!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25669" y="3102956"/>
            <a:ext cx="4349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3366CC"/>
                </a:solidFill>
              </a:rPr>
              <a:t>The Naïve Bayes Assumption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7DDFD66-C20E-AA45-8C8F-CE827ABA1C6F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CEF4D-F771-9B47-8D36-1A80938BCB67}"/>
              </a:ext>
            </a:extLst>
          </p:cNvPr>
          <p:cNvSpPr/>
          <p:nvPr/>
        </p:nvSpPr>
        <p:spPr>
          <a:xfrm>
            <a:off x="4392386" y="5208814"/>
            <a:ext cx="4098471" cy="963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Naïve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olidFill>
                  <a:srgbClr val="3366CC"/>
                </a:solidFill>
              </a:rPr>
              <a:t>Assumption</a:t>
            </a:r>
            <a:r>
              <a:rPr lang="en-US" dirty="0"/>
              <a:t>: Features (words in sentences) are conditionally independent given the label Y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400" dirty="0"/>
              <a:t>To predict, we need two sets of probabilities</a:t>
            </a:r>
          </a:p>
          <a:p>
            <a:pPr lvl="1"/>
            <a:r>
              <a:rPr lang="en-US" sz="2000" dirty="0"/>
              <a:t>Prior P(y)</a:t>
            </a:r>
          </a:p>
          <a:p>
            <a:pPr lvl="1"/>
            <a:r>
              <a:rPr lang="en-US" sz="2000" dirty="0"/>
              <a:t>For each </a:t>
            </a:r>
            <a:r>
              <a:rPr lang="en-US" sz="2000" dirty="0" err="1"/>
              <a:t>x</a:t>
            </a:r>
            <a:r>
              <a:rPr lang="en-US" sz="2000" baseline="-25000" dirty="0" err="1"/>
              <a:t>j</a:t>
            </a:r>
            <a:r>
              <a:rPr lang="en-US" sz="2000" dirty="0"/>
              <a:t>, we have the likelihood P(</a:t>
            </a:r>
            <a:r>
              <a:rPr lang="en-US" sz="2000" dirty="0" err="1">
                <a:latin typeface="Calibri"/>
              </a:rPr>
              <a:t>x</a:t>
            </a:r>
            <a:r>
              <a:rPr lang="en-US" sz="2000" baseline="-25000" dirty="0" err="1">
                <a:latin typeface="Calibri"/>
              </a:rPr>
              <a:t>j</a:t>
            </a:r>
            <a:r>
              <a:rPr lang="en-US" sz="2000" dirty="0"/>
              <a:t> | y)</a:t>
            </a:r>
            <a:endParaRPr lang="en-US" sz="2000" baseline="-25000" dirty="0"/>
          </a:p>
          <a:p>
            <a:endParaRPr lang="en-US" sz="900" dirty="0"/>
          </a:p>
          <a:p>
            <a:pPr marL="0" indent="0">
              <a:buNone/>
            </a:pPr>
            <a:r>
              <a:rPr lang="en-US" sz="2400" dirty="0">
                <a:solidFill>
                  <a:srgbClr val="3366CC"/>
                </a:solidFill>
              </a:rPr>
              <a:t>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00808" y="4605104"/>
                <a:ext cx="5527667" cy="1896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𝑁𝐵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</a:rPr>
                                <m:t>,⋯,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      </m:t>
                      </m:r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𝐚𝐫𝐠𝐦𝐚𝐱</m:t>
                              </m:r>
                            </m:e>
                            <m:lim>
                              <m:r>
                                <a:rPr lang="en-US" sz="2400" b="1" i="1">
                                  <a:latin typeface="Cambria Math" charset="0"/>
                                </a:rPr>
                                <m:t>𝒚</m:t>
                              </m:r>
                            </m:lim>
                          </m:limLow>
                        </m:fName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𝒚</m:t>
                              </m:r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>
                                  <a:latin typeface="Cambria Math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r>
                                <a:rPr lang="en-US" sz="2400" b="1" i="1">
                                  <a:latin typeface="Cambria Math" charset="0"/>
                                </a:rPr>
                                <m:t>𝑷</m:t>
                              </m:r>
                              <m:r>
                                <a:rPr lang="en-US" sz="2400" b="1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2400" b="1" i="1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lang="en-US" sz="2400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808" y="4605104"/>
                <a:ext cx="5527667" cy="1896545"/>
              </a:xfrm>
              <a:prstGeom prst="rect">
                <a:avLst/>
              </a:prstGeom>
              <a:blipFill>
                <a:blip r:embed="rId2"/>
                <a:stretch>
                  <a:fillRect t="-39735" r="-229" b="-74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C87604-E921-9F47-A416-FF1053A37471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5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spam?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3D846-23A7-00A0-AE24-3CAFCB1CC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8"/>
          <a:stretch/>
        </p:blipFill>
        <p:spPr>
          <a:xfrm>
            <a:off x="1119553" y="1690687"/>
            <a:ext cx="7339034" cy="48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7358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4A3F39-5F7E-9748-9C41-A5F57E14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likelihood estimation (MLE)</a:t>
            </a:r>
          </a:p>
          <a:p>
            <a:pPr lvl="1"/>
            <a:r>
              <a:rPr lang="en-US" dirty="0"/>
              <a:t>Count and divide! </a:t>
            </a:r>
          </a:p>
          <a:p>
            <a:pPr lvl="2"/>
            <a:r>
              <a:rPr lang="en-US" dirty="0"/>
              <a:t>refer back to you ML class (e.g. CM146) about why, but for this class, you just need to remember this simple rule.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812521"/>
            <a:ext cx="10515600" cy="878167"/>
          </a:xfrm>
        </p:spPr>
        <p:txBody>
          <a:bodyPr>
            <a:normAutofit/>
          </a:bodyPr>
          <a:lstStyle/>
          <a:p>
            <a:r>
              <a:rPr lang="en-US" dirty="0"/>
              <a:t>Learning the naïve Bayes Classifier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A2FB0A56-87F3-114A-8A8D-3A38A4939E83}"/>
              </a:ext>
            </a:extLst>
          </p:cNvPr>
          <p:cNvSpPr txBox="1">
            <a:spLocks/>
          </p:cNvSpPr>
          <p:nvPr/>
        </p:nvSpPr>
        <p:spPr>
          <a:xfrm>
            <a:off x="4038600" y="6433541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5E8859-E661-555D-5D6B-D73C8CF37E57}"/>
              </a:ext>
            </a:extLst>
          </p:cNvPr>
          <p:cNvGrpSpPr/>
          <p:nvPr/>
        </p:nvGrpSpPr>
        <p:grpSpPr>
          <a:xfrm>
            <a:off x="2050143" y="3101122"/>
            <a:ext cx="7769377" cy="1282798"/>
            <a:chOff x="2050143" y="3101122"/>
            <a:chExt cx="7769377" cy="1282798"/>
          </a:xfrm>
        </p:grpSpPr>
        <p:pic>
          <p:nvPicPr>
            <p:cNvPr id="14" name="Picture 13" descr="Screen Region 2015-04-08 at 12.45.55.png">
              <a:extLst>
                <a:ext uri="{FF2B5EF4-FFF2-40B4-BE49-F238E27FC236}">
                  <a16:creationId xmlns:a16="http://schemas.microsoft.com/office/drawing/2014/main" id="{2C1BEF29-4947-1249-B664-90832487E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485"/>
            <a:stretch/>
          </p:blipFill>
          <p:spPr>
            <a:xfrm>
              <a:off x="2050143" y="3101122"/>
              <a:ext cx="5593257" cy="128279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7476FB-DBC2-C24A-BF1E-DCE23CD7EBAF}"/>
                </a:ext>
              </a:extLst>
            </p:cNvPr>
            <p:cNvSpPr/>
            <p:nvPr/>
          </p:nvSpPr>
          <p:spPr>
            <a:xfrm>
              <a:off x="8270698" y="3485189"/>
              <a:ext cx="154882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P(y = </a:t>
              </a:r>
              <a:r>
                <a:rPr lang="en-US" sz="2200" dirty="0">
                  <a:solidFill>
                    <a:schemeClr val="accent1"/>
                  </a:solidFill>
                  <a:latin typeface="Courier"/>
                  <a:cs typeface="Courier"/>
                </a:rPr>
                <a:t>1</a:t>
              </a:r>
              <a:r>
                <a:rPr lang="en-US" sz="2200" dirty="0"/>
                <a:t>) = </a:t>
              </a:r>
              <a:r>
                <a:rPr lang="en-US" sz="2200" dirty="0">
                  <a:solidFill>
                    <a:srgbClr val="3366CC"/>
                  </a:solidFill>
                </a:rPr>
                <a:t>p</a:t>
              </a:r>
              <a:r>
                <a:rPr lang="en-US" sz="2200" dirty="0"/>
                <a:t>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488BBB-88FE-BD42-9E86-979F6344CDE4}"/>
                </a:ext>
              </a:extLst>
            </p:cNvPr>
            <p:cNvCxnSpPr>
              <a:stCxn id="15" idx="1"/>
            </p:cNvCxnSpPr>
            <p:nvPr/>
          </p:nvCxnSpPr>
          <p:spPr>
            <a:xfrm flipH="1">
              <a:off x="7610338" y="3700632"/>
              <a:ext cx="6603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FC1580C-C860-CB45-8137-C80DE8416E32}"/>
              </a:ext>
            </a:extLst>
          </p:cNvPr>
          <p:cNvSpPr txBox="1"/>
          <p:nvPr/>
        </p:nvSpPr>
        <p:spPr>
          <a:xfrm>
            <a:off x="947818" y="6105612"/>
            <a:ext cx="990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Since we’re using </a:t>
            </a:r>
            <a:r>
              <a:rPr lang="en-US" sz="2400" b="1" dirty="0" err="1"/>
              <a:t>BoW</a:t>
            </a:r>
            <a:r>
              <a:rPr lang="en-US" sz="2400" dirty="0"/>
              <a:t> features, we usually have </a:t>
            </a:r>
            <a:r>
              <a:rPr lang="en-US" sz="2400" dirty="0" err="1"/>
              <a:t>x</a:t>
            </a:r>
            <a:r>
              <a:rPr lang="en-US" sz="2400" baseline="-25000" dirty="0" err="1"/>
              <a:t>j</a:t>
            </a:r>
            <a:r>
              <a:rPr lang="en-US" sz="2400" dirty="0"/>
              <a:t> = “good”/“bad”/“movie”…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195011-981E-829A-DA3D-0B714DE19295}"/>
              </a:ext>
            </a:extLst>
          </p:cNvPr>
          <p:cNvGrpSpPr/>
          <p:nvPr/>
        </p:nvGrpSpPr>
        <p:grpSpPr>
          <a:xfrm>
            <a:off x="1422845" y="4339791"/>
            <a:ext cx="9155487" cy="814647"/>
            <a:chOff x="1422845" y="4339791"/>
            <a:chExt cx="9155487" cy="81464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ADC2DE-A06C-664F-B4CC-E61B08ABBB96}"/>
                </a:ext>
              </a:extLst>
            </p:cNvPr>
            <p:cNvSpPr/>
            <p:nvPr/>
          </p:nvSpPr>
          <p:spPr>
            <a:xfrm>
              <a:off x="8160682" y="4425054"/>
              <a:ext cx="241765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P(</a:t>
              </a:r>
              <a:r>
                <a:rPr lang="en-US" sz="2200" dirty="0" err="1"/>
                <a:t>x</a:t>
              </a:r>
              <a:r>
                <a:rPr lang="en-US" sz="2200" baseline="-25000" dirty="0" err="1"/>
                <a:t>j</a:t>
              </a:r>
              <a:r>
                <a:rPr lang="en-US" sz="2200" dirty="0"/>
                <a:t> = 1 | y = </a:t>
              </a:r>
              <a:r>
                <a:rPr lang="en-US" sz="2200" dirty="0">
                  <a:solidFill>
                    <a:schemeClr val="accent1"/>
                  </a:solidFill>
                  <a:latin typeface="Courier"/>
                  <a:cs typeface="Courier"/>
                </a:rPr>
                <a:t>1</a:t>
              </a:r>
              <a:r>
                <a:rPr lang="en-US" sz="2200" dirty="0"/>
                <a:t>) = </a:t>
              </a:r>
              <a:r>
                <a:rPr lang="en-US" sz="2200" dirty="0" err="1">
                  <a:solidFill>
                    <a:schemeClr val="accent1"/>
                  </a:solidFill>
                </a:rPr>
                <a:t>a</a:t>
              </a:r>
              <a:r>
                <a:rPr lang="en-US" sz="2200" baseline="-25000" dirty="0" err="1">
                  <a:solidFill>
                    <a:schemeClr val="accent1"/>
                  </a:solidFill>
                </a:rPr>
                <a:t>j</a:t>
              </a:r>
              <a:r>
                <a:rPr lang="en-US" sz="2200" dirty="0"/>
                <a:t>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6DFACB0-DD45-4448-9A0A-C742E277C8CF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7610338" y="4640497"/>
              <a:ext cx="5503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3E543EE-C13B-E841-775E-C658DF76E724}"/>
                    </a:ext>
                  </a:extLst>
                </p:cNvPr>
                <p:cNvSpPr txBox="1"/>
                <p:nvPr/>
              </p:nvSpPr>
              <p:spPr>
                <a:xfrm>
                  <a:off x="1422845" y="4339791"/>
                  <a:ext cx="5793838" cy="8146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𝑐𝑜𝑢𝑛𝑡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3E543EE-C13B-E841-775E-C658DF76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5" y="4339791"/>
                  <a:ext cx="5793838" cy="814647"/>
                </a:xfrm>
                <a:prstGeom prst="rect">
                  <a:avLst/>
                </a:prstGeom>
                <a:blipFill>
                  <a:blip r:embed="rId3"/>
                  <a:stretch>
                    <a:fillRect t="-106061" b="-15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B16C61-EE1E-57A1-DA07-2B1146B0E284}"/>
              </a:ext>
            </a:extLst>
          </p:cNvPr>
          <p:cNvGrpSpPr/>
          <p:nvPr/>
        </p:nvGrpSpPr>
        <p:grpSpPr>
          <a:xfrm>
            <a:off x="1379300" y="5171460"/>
            <a:ext cx="9218142" cy="814647"/>
            <a:chOff x="1379300" y="5171460"/>
            <a:chExt cx="9218142" cy="8146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8CBD6A-B916-F44C-978B-54B7F40D752F}"/>
                </a:ext>
              </a:extLst>
            </p:cNvPr>
            <p:cNvSpPr/>
            <p:nvPr/>
          </p:nvSpPr>
          <p:spPr>
            <a:xfrm>
              <a:off x="8077200" y="5428745"/>
              <a:ext cx="252024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/>
                <a:t>P(</a:t>
              </a:r>
              <a:r>
                <a:rPr lang="en-US" sz="2200" dirty="0" err="1"/>
                <a:t>x</a:t>
              </a:r>
              <a:r>
                <a:rPr lang="en-US" sz="2200" baseline="-25000" dirty="0" err="1"/>
                <a:t>j</a:t>
              </a:r>
              <a:r>
                <a:rPr lang="en-US" sz="2200" dirty="0"/>
                <a:t> = 1 | y = </a:t>
              </a:r>
              <a:r>
                <a:rPr lang="en-US" sz="2200" dirty="0">
                  <a:solidFill>
                    <a:schemeClr val="accent2"/>
                  </a:solidFill>
                  <a:latin typeface="Courier"/>
                  <a:cs typeface="Courier"/>
                </a:rPr>
                <a:t>0</a:t>
              </a:r>
              <a:r>
                <a:rPr lang="en-US" sz="2200" dirty="0"/>
                <a:t>) = </a:t>
              </a:r>
              <a:r>
                <a:rPr lang="en-US" sz="2200" dirty="0" err="1">
                  <a:solidFill>
                    <a:schemeClr val="accent2"/>
                  </a:solidFill>
                  <a:latin typeface="Courier"/>
                  <a:cs typeface="Courier"/>
                </a:rPr>
                <a:t>b</a:t>
              </a:r>
              <a:r>
                <a:rPr lang="en-US" sz="2200" baseline="-25000" dirty="0" err="1">
                  <a:solidFill>
                    <a:schemeClr val="accent2"/>
                  </a:solidFill>
                  <a:latin typeface="Courier"/>
                  <a:cs typeface="Courier"/>
                </a:rPr>
                <a:t>j</a:t>
              </a:r>
              <a:r>
                <a:rPr lang="en-US" sz="2200" dirty="0"/>
                <a:t>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10BDC7E-4C03-F04B-BA69-FD944B70EF35}"/>
                </a:ext>
              </a:extLst>
            </p:cNvPr>
            <p:cNvCxnSpPr>
              <a:stCxn id="17" idx="1"/>
            </p:cNvCxnSpPr>
            <p:nvPr/>
          </p:nvCxnSpPr>
          <p:spPr>
            <a:xfrm flipH="1">
              <a:off x="7610338" y="5644188"/>
              <a:ext cx="4668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77BF050-8D25-12E8-946C-CFEA329AE73C}"/>
                    </a:ext>
                  </a:extLst>
                </p:cNvPr>
                <p:cNvSpPr txBox="1"/>
                <p:nvPr/>
              </p:nvSpPr>
              <p:spPr>
                <a:xfrm>
                  <a:off x="1379300" y="5171460"/>
                  <a:ext cx="5793838" cy="8146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𝑐𝑜𝑢𝑛𝑡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77BF050-8D25-12E8-946C-CFEA329AE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300" y="5171460"/>
                  <a:ext cx="5793838" cy="814647"/>
                </a:xfrm>
                <a:prstGeom prst="rect">
                  <a:avLst/>
                </a:prstGeom>
                <a:blipFill>
                  <a:blip r:embed="rId4"/>
                  <a:stretch>
                    <a:fillRect t="-109231" b="-1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70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Bayes: Learning 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CC"/>
                </a:solidFill>
              </a:rPr>
              <a:t>Learning</a:t>
            </a:r>
          </a:p>
          <a:p>
            <a:pPr lvl="1"/>
            <a:r>
              <a:rPr lang="en-US" dirty="0"/>
              <a:t>Count how often features occur with each label. Normalize to get likelihoods</a:t>
            </a:r>
          </a:p>
          <a:p>
            <a:pPr lvl="1"/>
            <a:r>
              <a:rPr lang="en-US" dirty="0"/>
              <a:t>Priors from fraction of examples with each label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66CC"/>
                </a:solidFill>
              </a:rPr>
              <a:t>Prediction</a:t>
            </a:r>
          </a:p>
          <a:p>
            <a:pPr lvl="1"/>
            <a:r>
              <a:rPr lang="en-US" dirty="0"/>
              <a:t>Use learned probabilities to find highest scoring label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How to do argmax?</a:t>
            </a:r>
          </a:p>
        </p:txBody>
      </p:sp>
      <p:pic>
        <p:nvPicPr>
          <p:cNvPr id="6" name="Picture 5" descr="Screen Region 2015-04-08 at 09.44.09.png">
            <a:extLst>
              <a:ext uri="{FF2B5EF4-FFF2-40B4-BE49-F238E27FC236}">
                <a16:creationId xmlns:a16="http://schemas.microsoft.com/office/drawing/2014/main" id="{00BAD475-2732-F343-BC30-5A8638A664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99" y="4303837"/>
            <a:ext cx="4965199" cy="921305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74F7281-0856-484F-80A4-6C9837412F48}"/>
              </a:ext>
            </a:extLst>
          </p:cNvPr>
          <p:cNvSpPr txBox="1">
            <a:spLocks/>
          </p:cNvSpPr>
          <p:nvPr/>
        </p:nvSpPr>
        <p:spPr>
          <a:xfrm>
            <a:off x="4038600" y="6433541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70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F366-EA60-144D-9EFD-B2540B1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do a worked sentiment 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D8E0-787B-8747-89C6-D584483A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48AB5-3053-DF4B-B24B-062F6E90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581573"/>
            <a:ext cx="11149704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0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F366-EA60-144D-9EFD-B2540B1C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970"/>
            <a:ext cx="11277600" cy="907196"/>
          </a:xfrm>
        </p:spPr>
        <p:txBody>
          <a:bodyPr>
            <a:normAutofit/>
          </a:bodyPr>
          <a:lstStyle/>
          <a:p>
            <a:r>
              <a:rPr lang="en-US" dirty="0"/>
              <a:t>sentiment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D8E0-787B-8747-89C6-D584483A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600200"/>
            <a:ext cx="7945120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48AB5-3053-DF4B-B24B-062F6E90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92201"/>
            <a:ext cx="5881613" cy="2358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C2390A-3118-0040-BB7E-D87A94A6AFBE}"/>
              </a:ext>
            </a:extLst>
          </p:cNvPr>
          <p:cNvSpPr txBox="1"/>
          <p:nvPr/>
        </p:nvSpPr>
        <p:spPr>
          <a:xfrm>
            <a:off x="6915617" y="990601"/>
            <a:ext cx="287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Prior from training: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B5B7F-B19F-7249-9919-7423AE553852}"/>
              </a:ext>
            </a:extLst>
          </p:cNvPr>
          <p:cNvSpPr txBox="1"/>
          <p:nvPr/>
        </p:nvSpPr>
        <p:spPr>
          <a:xfrm>
            <a:off x="9752717" y="1626185"/>
            <a:ext cx="140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P(-) = 3/5</a:t>
            </a:r>
          </a:p>
          <a:p>
            <a:r>
              <a:rPr lang="en-US" sz="2400" dirty="0"/>
              <a:t>P(+) = 2/5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E047-9277-8849-BC4B-B8F9CF75D644}"/>
              </a:ext>
            </a:extLst>
          </p:cNvPr>
          <p:cNvSpPr txBox="1"/>
          <p:nvPr/>
        </p:nvSpPr>
        <p:spPr>
          <a:xfrm>
            <a:off x="7011152" y="2856665"/>
            <a:ext cx="197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Drop "with"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BD46C5-E353-9E40-8DFB-A6196D9ECFCF}"/>
              </a:ext>
            </a:extLst>
          </p:cNvPr>
          <p:cNvCxnSpPr>
            <a:cxnSpLocks/>
          </p:cNvCxnSpPr>
          <p:nvPr/>
        </p:nvCxnSpPr>
        <p:spPr>
          <a:xfrm>
            <a:off x="3664373" y="3266440"/>
            <a:ext cx="50800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5D49463-0ED6-6E4D-8C1B-0245872E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3" y="4914056"/>
            <a:ext cx="6609415" cy="19439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FFAD41-297F-A044-A4BC-999F25C8D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569" y="5016462"/>
            <a:ext cx="5132164" cy="14468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C56973-9076-294B-83BE-77052447FEF0}"/>
              </a:ext>
            </a:extLst>
          </p:cNvPr>
          <p:cNvSpPr txBox="1"/>
          <p:nvPr/>
        </p:nvSpPr>
        <p:spPr>
          <a:xfrm>
            <a:off x="158049" y="3530601"/>
            <a:ext cx="3662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Likelihoods from training: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D79F2-5F65-3B40-BDEF-191EE1665BDB}"/>
              </a:ext>
            </a:extLst>
          </p:cNvPr>
          <p:cNvSpPr txBox="1"/>
          <p:nvPr/>
        </p:nvSpPr>
        <p:spPr>
          <a:xfrm>
            <a:off x="7355934" y="4270993"/>
            <a:ext cx="2954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Scoring the test set: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A3235-9128-6946-ADD5-B48D986785C8}"/>
              </a:ext>
            </a:extLst>
          </p:cNvPr>
          <p:cNvSpPr/>
          <p:nvPr/>
        </p:nvSpPr>
        <p:spPr>
          <a:xfrm>
            <a:off x="7213600" y="5008275"/>
            <a:ext cx="4978400" cy="731603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CE437B-71EF-1A44-A520-D5D9D0B9A806}"/>
                  </a:ext>
                </a:extLst>
              </p:cNvPr>
              <p:cNvSpPr txBox="1"/>
              <p:nvPr/>
            </p:nvSpPr>
            <p:spPr>
              <a:xfrm>
                <a:off x="715657" y="4114170"/>
                <a:ext cx="4354184" cy="70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133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sz="2133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33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2133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133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133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CE437B-71EF-1A44-A520-D5D9D0B9A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57" y="4114170"/>
                <a:ext cx="4354184" cy="707310"/>
              </a:xfrm>
              <a:prstGeom prst="rect">
                <a:avLst/>
              </a:prstGeom>
              <a:blipFill>
                <a:blip r:embed="rId5"/>
                <a:stretch>
                  <a:fillRect l="-581" t="-25000" r="-1163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37BFA9-C32B-5848-810A-60A0A87C4877}"/>
                  </a:ext>
                </a:extLst>
              </p:cNvPr>
              <p:cNvSpPr txBox="1"/>
              <p:nvPr/>
            </p:nvSpPr>
            <p:spPr>
              <a:xfrm>
                <a:off x="7086929" y="1754995"/>
                <a:ext cx="1730345" cy="718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33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13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133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133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33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37BFA9-C32B-5848-810A-60A0A87C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929" y="1754995"/>
                <a:ext cx="1730345" cy="718530"/>
              </a:xfrm>
              <a:prstGeom prst="rect">
                <a:avLst/>
              </a:prstGeom>
              <a:blipFill>
                <a:blip r:embed="rId6"/>
                <a:stretch>
                  <a:fillRect l="-3650" t="-1754" r="-730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7" grpId="0"/>
      <p:bldP spid="18" grpId="0"/>
      <p:bldP spid="19" grpId="0" animBg="1"/>
      <p:bldP spid="15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good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”All models are wrong, but some are useful" </a:t>
            </a:r>
            <a:r>
              <a:rPr lang="mr-IN" dirty="0"/>
              <a:t>–</a:t>
            </a:r>
            <a:r>
              <a:rPr lang="en-US" dirty="0"/>
              <a:t> George Box, statistician</a:t>
            </a:r>
          </a:p>
          <a:p>
            <a:r>
              <a:rPr lang="en-US" dirty="0"/>
              <a:t>What's wrong with the </a:t>
            </a:r>
            <a:r>
              <a:rPr lang="en-US" dirty="0" err="1"/>
              <a:t>BoW</a:t>
            </a:r>
            <a:r>
              <a:rPr lang="en-US" dirty="0"/>
              <a:t> assumption?</a:t>
            </a:r>
          </a:p>
          <a:p>
            <a:r>
              <a:rPr lang="en-US" dirty="0"/>
              <a:t>What's wrong with the Naive Bayes assumption?</a:t>
            </a:r>
          </a:p>
          <a:p>
            <a:r>
              <a:rPr lang="en-US" dirty="0"/>
              <a:t>What if we don’t have enough data to estimate the probability from the counts?</a:t>
            </a:r>
          </a:p>
          <a:p>
            <a:pPr lvl="1"/>
            <a:r>
              <a:rPr lang="en-US" dirty="0"/>
              <a:t>Do we say p(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 err="1"/>
              <a:t>|y</a:t>
            </a:r>
            <a:r>
              <a:rPr lang="en-US" dirty="0"/>
              <a:t>) = 0 if we don’t see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in the training data?</a:t>
            </a:r>
          </a:p>
          <a:p>
            <a:pPr lvl="1"/>
            <a:r>
              <a:rPr lang="en-US" dirty="0"/>
              <a:t>No. We’ll do smoothing (later topics)</a:t>
            </a:r>
          </a:p>
          <a:p>
            <a:r>
              <a:rPr lang="en-US" dirty="0"/>
              <a:t>But does it work?</a:t>
            </a:r>
          </a:p>
          <a:p>
            <a:pPr lvl="1"/>
            <a:r>
              <a:rPr lang="en-US" dirty="0"/>
              <a:t>Yes, for many tasks</a:t>
            </a:r>
          </a:p>
          <a:p>
            <a:pPr lvl="1"/>
            <a:r>
              <a:rPr lang="en-US" dirty="0"/>
              <a:t>And that's kind of all that matters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554DDBB-F1A1-B64B-98D0-F1DBFB479AAC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Practicalities: Underflow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/>
          <a:lstStyle/>
          <a:p>
            <a:r>
              <a:rPr lang="en-US" dirty="0"/>
              <a:t>Recall: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for w in x:</a:t>
            </a:r>
            <a:b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total *= 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wprobs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[w][c]</a:t>
            </a:r>
            <a:endParaRPr lang="en-US" dirty="0"/>
          </a:p>
          <a:p>
            <a:r>
              <a:rPr lang="en-US" dirty="0"/>
              <a:t>x may be long! </a:t>
            </a:r>
            <a:r>
              <a:rPr lang="en-US" dirty="0" err="1"/>
              <a:t>wprobs</a:t>
            </a:r>
            <a:r>
              <a:rPr lang="en-US" dirty="0"/>
              <a:t>[w][c] may be small!</a:t>
            </a:r>
          </a:p>
          <a:p>
            <a:r>
              <a:rPr lang="en-US" dirty="0"/>
              <a:t>But remember log math!</a:t>
            </a:r>
          </a:p>
          <a:p>
            <a:pPr lvl="1"/>
            <a:r>
              <a:rPr lang="en-US" dirty="0" err="1"/>
              <a:t>exp</a:t>
            </a:r>
            <a:r>
              <a:rPr lang="en-US" dirty="0"/>
              <a:t>(log(x)) = x</a:t>
            </a:r>
          </a:p>
          <a:p>
            <a:pPr lvl="1"/>
            <a:r>
              <a:rPr lang="en-US" dirty="0"/>
              <a:t>log(</a:t>
            </a:r>
            <a:r>
              <a:rPr lang="en-US" dirty="0" err="1"/>
              <a:t>xy</a:t>
            </a:r>
            <a:r>
              <a:rPr lang="en-US" dirty="0"/>
              <a:t>) = log(x)+log(y)</a:t>
            </a:r>
          </a:p>
          <a:p>
            <a:pPr lvl="1"/>
            <a:r>
              <a:rPr lang="en-US" dirty="0"/>
              <a:t>∀x, y &gt; 0, x &gt; y ⟺ log(x) &gt; log(y)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123"/>
          <a:stretch/>
        </p:blipFill>
        <p:spPr>
          <a:xfrm>
            <a:off x="7858538" y="1825625"/>
            <a:ext cx="3495261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07" y="3862110"/>
            <a:ext cx="3462753" cy="244979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09847D6-A8F0-7B4F-9F0A-9679C8BC7034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Underflow with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/>
          <a:lstStyle/>
          <a:p>
            <a:r>
              <a:rPr lang="en-US" dirty="0"/>
              <a:t>Now: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for w in x:</a:t>
            </a:r>
            <a:b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total += log(</a:t>
            </a:r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wprobs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[w][c])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63" y="2077244"/>
            <a:ext cx="2832100" cy="384810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06B845-E6B5-774C-A9E0-40E2CB488665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87EDE-B6C0-2F48-5BA0-6C123C435003}"/>
              </a:ext>
            </a:extLst>
          </p:cNvPr>
          <p:cNvSpPr txBox="1"/>
          <p:nvPr/>
        </p:nvSpPr>
        <p:spPr>
          <a:xfrm>
            <a:off x="4038600" y="5463679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Note: exp(-838) ≈ 0</a:t>
            </a:r>
          </a:p>
        </p:txBody>
      </p:sp>
    </p:spTree>
    <p:extLst>
      <p:ext uri="{BB962C8B-B14F-4D97-AF65-F5344CB8AC3E}">
        <p14:creationId xmlns:p14="http://schemas.microsoft.com/office/powerpoint/2010/main" val="14125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4574-6EDF-444C-9C0C-B7BCC6DA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600" dirty="0"/>
              <a:t>We learned/recapped: Naïve Bayes classifier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600" dirty="0"/>
              <a:t>We will discuss/recap: Logistic Regression classifier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F33C81E-D3A7-D548-828F-2FCEAAED5A25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17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vs. Discriminative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12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Recall, that the Naive Bayes objective, P(</a:t>
                </a:r>
                <a:r>
                  <a:rPr lang="en-US" b="1" dirty="0" err="1"/>
                  <a:t>x</a:t>
                </a:r>
                <a:r>
                  <a:rPr lang="en-US" dirty="0" err="1"/>
                  <a:t>|y</a:t>
                </a:r>
                <a:r>
                  <a:rPr lang="en-US" dirty="0"/>
                  <a:t>)P(y) = P(</a:t>
                </a:r>
                <a:r>
                  <a:rPr lang="en-US" b="1" dirty="0"/>
                  <a:t>x</a:t>
                </a:r>
                <a:r>
                  <a:rPr lang="en-US" dirty="0"/>
                  <a:t>, y). However, our final goal is to model P(</a:t>
                </a:r>
                <a:r>
                  <a:rPr lang="en-US" dirty="0" err="1"/>
                  <a:t>y|</a:t>
                </a:r>
                <a:r>
                  <a:rPr lang="en-US" b="1" dirty="0" err="1"/>
                  <a:t>x</a:t>
                </a:r>
                <a:r>
                  <a:rPr lang="en-US" dirty="0"/>
                  <a:t>), and we compute P(</a:t>
                </a:r>
                <a:r>
                  <a:rPr lang="en-US" dirty="0" err="1"/>
                  <a:t>y|</a:t>
                </a:r>
                <a:r>
                  <a:rPr lang="en-US" b="1" dirty="0" err="1"/>
                  <a:t>x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P(</a:t>
                </a:r>
                <a:r>
                  <a:rPr lang="en-US" b="1" dirty="0"/>
                  <a:t>x, </a:t>
                </a:r>
                <a:r>
                  <a:rPr lang="en-US" dirty="0"/>
                  <a:t>y)</a:t>
                </a:r>
              </a:p>
              <a:p>
                <a:r>
                  <a:rPr lang="en-US" dirty="0"/>
                  <a:t>In classification we're given </a:t>
                </a:r>
                <a:r>
                  <a:rPr lang="en-US" b="1" dirty="0"/>
                  <a:t>x</a:t>
                </a:r>
                <a:r>
                  <a:rPr lang="en-US" dirty="0"/>
                  <a:t>; we don't really need to worry about p(</a:t>
                </a:r>
                <a:r>
                  <a:rPr lang="en-US" b="1" dirty="0"/>
                  <a:t>x</a:t>
                </a:r>
                <a:r>
                  <a:rPr lang="en-US" dirty="0"/>
                  <a:t>). So if we don't want to be generative (a.k.a. modeling P(</a:t>
                </a:r>
                <a:r>
                  <a:rPr lang="en-US" b="1" dirty="0"/>
                  <a:t>x</a:t>
                </a:r>
                <a:r>
                  <a:rPr lang="en-US" dirty="0"/>
                  <a:t>)), we just need a good model for </a:t>
                </a:r>
                <a:r>
                  <a:rPr lang="en-US" dirty="0">
                    <a:solidFill>
                      <a:srgbClr val="0070C0"/>
                    </a:solidFill>
                  </a:rPr>
                  <a:t>P(</a:t>
                </a:r>
                <a:r>
                  <a:rPr lang="en-US" dirty="0" err="1">
                    <a:solidFill>
                      <a:srgbClr val="0070C0"/>
                    </a:solidFill>
                  </a:rPr>
                  <a:t>y|</a:t>
                </a:r>
                <a:r>
                  <a:rPr lang="en-US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dirty="0"/>
                  <a:t>Assume that we have a </a:t>
                </a:r>
                <a:r>
                  <a:rPr lang="en-US" i="1" dirty="0">
                    <a:solidFill>
                      <a:srgbClr val="0070C0"/>
                    </a:solidFill>
                  </a:rPr>
                  <a:t>scoring function </a:t>
                </a:r>
                <a:r>
                  <a:rPr lang="en-US" dirty="0"/>
                  <a:t>for the event (</a:t>
                </a:r>
                <a:r>
                  <a:rPr lang="en-US" b="1" dirty="0"/>
                  <a:t>x</a:t>
                </a:r>
                <a:r>
                  <a:rPr lang="en-US" dirty="0"/>
                  <a:t>, y)... </a:t>
                </a:r>
                <a:r>
                  <a:rPr lang="en-US" dirty="0" err="1"/>
                  <a:t>w</a:t>
                </a:r>
                <a:r>
                  <a:rPr lang="en-US" baseline="30000" dirty="0" err="1"/>
                  <a:t>T</a:t>
                </a:r>
                <a:r>
                  <a:rPr lang="en-US" dirty="0"/>
                  <a:t>𝛟(</a:t>
                </a:r>
                <a:r>
                  <a:rPr lang="en-US" b="1" dirty="0" err="1"/>
                  <a:t>x</a:t>
                </a:r>
                <a:r>
                  <a:rPr lang="en-US" dirty="0" err="1"/>
                  <a:t>,y</a:t>
                </a:r>
                <a:r>
                  <a:rPr lang="en-US" dirty="0"/>
                  <a:t>)...How can we make classification decisions from this scoring function?</a:t>
                </a:r>
              </a:p>
              <a:p>
                <a:pPr lvl="1"/>
                <a:r>
                  <a:rPr lang="en-US" dirty="0"/>
                  <a:t>𝛟(</a:t>
                </a:r>
                <a:r>
                  <a:rPr lang="en-US" b="1" dirty="0" err="1"/>
                  <a:t>x</a:t>
                </a:r>
                <a:r>
                  <a:rPr lang="en-US" dirty="0" err="1"/>
                  <a:t>,y</a:t>
                </a:r>
                <a:r>
                  <a:rPr lang="en-US" dirty="0"/>
                  <a:t>) is the </a:t>
                </a:r>
                <a:r>
                  <a:rPr lang="en-US" i="1" dirty="0">
                    <a:solidFill>
                      <a:srgbClr val="0070C0"/>
                    </a:solidFill>
                  </a:rPr>
                  <a:t>feature function </a:t>
                </a:r>
                <a:r>
                  <a:rPr lang="en-US" dirty="0"/>
                  <a:t>that maps a data point (</a:t>
                </a:r>
                <a:r>
                  <a:rPr lang="en-US" b="1" dirty="0"/>
                  <a:t>x</a:t>
                </a:r>
                <a:r>
                  <a:rPr lang="en-US" dirty="0"/>
                  <a:t>, y) to features</a:t>
                </a:r>
              </a:p>
              <a:p>
                <a:pPr lvl="1"/>
                <a:r>
                  <a:rPr lang="en-US" dirty="0"/>
                  <a:t>w represents feature weights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122" cy="4351338"/>
              </a:xfrm>
              <a:blipFill>
                <a:blip r:embed="rId2"/>
                <a:stretch>
                  <a:fillRect l="-1112" t="-2326" r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E915C56-A3D1-E742-95C8-A7F8B59DC958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6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score function probabilistic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6009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</a:t>
                </a:r>
                <a:r>
                  <a:rPr lang="en-US" baseline="30000" dirty="0" err="1"/>
                  <a:t>T</a:t>
                </a:r>
                <a:r>
                  <a:rPr lang="en-US" dirty="0"/>
                  <a:t>𝛟(</a:t>
                </a:r>
                <a:r>
                  <a:rPr lang="en-US" b="1" dirty="0" err="1"/>
                  <a:t>x</a:t>
                </a:r>
                <a:r>
                  <a:rPr lang="en-US" dirty="0" err="1"/>
                  <a:t>,y</a:t>
                </a:r>
                <a:r>
                  <a:rPr lang="en-US" dirty="0"/>
                  <a:t>) is a score, not a probability. Further, it ranges from -∞ to +∞.</a:t>
                </a:r>
              </a:p>
              <a:p>
                <a:r>
                  <a:rPr lang="en-US" dirty="0"/>
                  <a:t>Let's consider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:r>
                  <a:rPr lang="en-US" dirty="0" err="1"/>
                  <a:t>w</a:t>
                </a:r>
                <a:r>
                  <a:rPr lang="en-US" baseline="30000" dirty="0" err="1"/>
                  <a:t>T</a:t>
                </a:r>
                <a:r>
                  <a:rPr lang="en-US" dirty="0"/>
                  <a:t>𝛟(</a:t>
                </a:r>
                <a:r>
                  <a:rPr lang="en-US" b="1" dirty="0" err="1"/>
                  <a:t>x</a:t>
                </a:r>
                <a:r>
                  <a:rPr lang="en-US" dirty="0" err="1"/>
                  <a:t>,y</a:t>
                </a:r>
                <a:r>
                  <a:rPr lang="en-US" dirty="0"/>
                  <a:t>)), which is always positive, and monotone. </a:t>
                </a:r>
              </a:p>
              <a:p>
                <a:r>
                  <a:rPr lang="en-US" dirty="0"/>
                  <a:t>We can define P(</a:t>
                </a:r>
                <a:r>
                  <a:rPr lang="en-US" dirty="0" err="1"/>
                  <a:t>y|</a:t>
                </a:r>
                <a:r>
                  <a:rPr lang="en-US" b="1" dirty="0" err="1"/>
                  <a:t>x</a:t>
                </a:r>
                <a:r>
                  <a:rPr lang="en-US" dirty="0"/>
                  <a:t>)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exp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Where does the denominator come from?</a:t>
                </a:r>
              </a:p>
              <a:p>
                <a:pPr lvl="1"/>
                <a:r>
                  <a:rPr lang="en-US" dirty="0"/>
                  <a:t>Law of total probability</a:t>
                </a:r>
              </a:p>
              <a:p>
                <a:r>
                  <a:rPr lang="en-US" dirty="0"/>
                  <a:t>We'd like to pick w to maximize this likelihood over a data set </a:t>
                </a:r>
                <a:r>
                  <a:rPr lang="en-US" dirty="0">
                    <a:sym typeface="Wingdings" pitchFamily="2" charset="2"/>
                  </a:rPr>
                  <a:t> how?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60096" cy="4351338"/>
              </a:xfrm>
              <a:blipFill>
                <a:blip r:embed="rId2"/>
                <a:stretch>
                  <a:fillRect l="-1616" t="-3198" r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3826" y="6467061"/>
            <a:ext cx="46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slides based on notes of Jacob Eisenstein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A309045-AC1C-5C47-AD9E-5944294A7C7C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1F6D6-4ECE-CCDE-4C40-050E12FB6C77}"/>
              </a:ext>
            </a:extLst>
          </p:cNvPr>
          <p:cNvSpPr txBox="1"/>
          <p:nvPr/>
        </p:nvSpPr>
        <p:spPr>
          <a:xfrm>
            <a:off x="7898296" y="4438546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Logistic Regression Classifier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The function is also called </a:t>
            </a:r>
            <a:r>
              <a:rPr lang="en-US" sz="2000" dirty="0" err="1">
                <a:solidFill>
                  <a:srgbClr val="C00000"/>
                </a:solidFill>
              </a:rPr>
              <a:t>softmax</a:t>
            </a:r>
            <a:r>
              <a:rPr lang="en-US" sz="2000" dirty="0">
                <a:solidFill>
                  <a:srgbClr val="C00000"/>
                </a:solidFill>
              </a:rPr>
              <a:t> function that is prevalently used in neural networks.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364942A-0746-5491-9EBA-C2068AADFE0C}"/>
              </a:ext>
            </a:extLst>
          </p:cNvPr>
          <p:cNvSpPr/>
          <p:nvPr/>
        </p:nvSpPr>
        <p:spPr>
          <a:xfrm rot="2587742">
            <a:off x="7403690" y="4165712"/>
            <a:ext cx="587477" cy="312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natural exponential function along part of the real axis">
            <a:extLst>
              <a:ext uri="{FF2B5EF4-FFF2-40B4-BE49-F238E27FC236}">
                <a16:creationId xmlns:a16="http://schemas.microsoft.com/office/drawing/2014/main" id="{65E4D3E8-3F68-5B40-B09E-8753D562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349" y="2122110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F75E82-FE49-99C9-788F-DAA84EAEF8A5}"/>
              </a:ext>
            </a:extLst>
          </p:cNvPr>
          <p:cNvSpPr txBox="1"/>
          <p:nvPr/>
        </p:nvSpPr>
        <p:spPr>
          <a:xfrm>
            <a:off x="8304349" y="1721733"/>
            <a:ext cx="194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Graphics for exp(x)</a:t>
            </a:r>
          </a:p>
        </p:txBody>
      </p:sp>
    </p:spTree>
    <p:extLst>
      <p:ext uri="{BB962C8B-B14F-4D97-AF65-F5344CB8AC3E}">
        <p14:creationId xmlns:p14="http://schemas.microsoft.com/office/powerpoint/2010/main" val="1769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>
            <a:off x="4165600" y="3429000"/>
            <a:ext cx="1625600" cy="14224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0"/>
            <a:ext cx="7594600" cy="1641475"/>
          </a:xfrm>
        </p:spPr>
        <p:txBody>
          <a:bodyPr>
            <a:normAutofit/>
          </a:bodyPr>
          <a:lstStyle/>
          <a:p>
            <a:r>
              <a:rPr lang="en-US" dirty="0"/>
              <a:t>What is the subject of this medical article?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2634398"/>
            <a:ext cx="5080000" cy="4147402"/>
          </a:xfrm>
        </p:spPr>
        <p:txBody>
          <a:bodyPr>
            <a:normAutofit/>
          </a:bodyPr>
          <a:lstStyle/>
          <a:p>
            <a:r>
              <a:rPr lang="en-US" dirty="0" err="1"/>
              <a:t>Antogonists</a:t>
            </a:r>
            <a:r>
              <a:rPr lang="en-US" dirty="0"/>
              <a:t> and Inhibitors</a:t>
            </a:r>
          </a:p>
          <a:p>
            <a:r>
              <a:rPr lang="en-US" dirty="0"/>
              <a:t>Blood Supply</a:t>
            </a:r>
          </a:p>
          <a:p>
            <a:r>
              <a:rPr lang="en-US" dirty="0"/>
              <a:t>Chemistry</a:t>
            </a:r>
          </a:p>
          <a:p>
            <a:r>
              <a:rPr lang="en-US" dirty="0"/>
              <a:t>Drug Therapy</a:t>
            </a:r>
          </a:p>
          <a:p>
            <a:r>
              <a:rPr lang="en-US" dirty="0"/>
              <a:t>Embryology</a:t>
            </a:r>
          </a:p>
          <a:p>
            <a:r>
              <a:rPr lang="en-US" dirty="0"/>
              <a:t>Epidemiology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60188" y="1701800"/>
            <a:ext cx="682238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 err="1"/>
              <a:t>MeSH</a:t>
            </a:r>
            <a:r>
              <a:rPr lang="en-US" sz="3733" dirty="0"/>
              <a:t> Subject Category Hierarchy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3632201"/>
            <a:ext cx="71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6000" y="1803401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Lucida Sans" pitchFamily="-65" charset="0"/>
              </a:rPr>
              <a:t>MEDLINE Article</a:t>
            </a:r>
          </a:p>
          <a:p>
            <a:endParaRPr lang="en-US" sz="2400"/>
          </a:p>
        </p:txBody>
      </p:sp>
      <p:pic>
        <p:nvPicPr>
          <p:cNvPr id="10" name="Picture 9" descr="medl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413000"/>
            <a:ext cx="2679496" cy="3564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49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65365"/>
            <a:ext cx="5562601" cy="4696896"/>
          </a:xfrm>
        </p:spPr>
        <p:txBody>
          <a:bodyPr>
            <a:normAutofit/>
          </a:bodyPr>
          <a:lstStyle/>
          <a:p>
            <a:r>
              <a:rPr lang="en-US" dirty="0"/>
              <a:t>𝛟(</a:t>
            </a:r>
            <a:r>
              <a:rPr lang="en-US" b="1" dirty="0" err="1"/>
              <a:t>x</a:t>
            </a:r>
            <a:r>
              <a:rPr lang="en-US" dirty="0" err="1"/>
              <a:t>,y</a:t>
            </a:r>
            <a:r>
              <a:rPr lang="en-US" dirty="0"/>
              <a:t>) is feature function.</a:t>
            </a:r>
          </a:p>
          <a:p>
            <a:r>
              <a:rPr lang="en-US" dirty="0"/>
              <a:t>What can we use as features?</a:t>
            </a:r>
          </a:p>
          <a:p>
            <a:r>
              <a:rPr lang="en-US" dirty="0"/>
              <a:t>Recall Naïve Bayes Model</a:t>
            </a:r>
          </a:p>
          <a:p>
            <a:r>
              <a:rPr lang="en-US" dirty="0"/>
              <a:t>What else about a review might give us clues as to its sentiment? (discussion)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721" r="60742" b="35162"/>
          <a:stretch/>
        </p:blipFill>
        <p:spPr>
          <a:xfrm>
            <a:off x="6125496" y="2043641"/>
            <a:ext cx="3551583" cy="3311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1738" t="8014" b="28115"/>
          <a:stretch/>
        </p:blipFill>
        <p:spPr>
          <a:xfrm>
            <a:off x="9631312" y="1566081"/>
            <a:ext cx="1879702" cy="4802144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0CA9B6E-A90A-314B-8112-92164E47E7A3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319"/>
            <a:ext cx="10706100" cy="4998555"/>
          </a:xfrm>
        </p:spPr>
        <p:txBody>
          <a:bodyPr>
            <a:normAutofit/>
          </a:bodyPr>
          <a:lstStyle/>
          <a:p>
            <a:r>
              <a:rPr lang="en-US" dirty="0"/>
              <a:t>Bigrams (“I love", ”love this”, “this movie”…)</a:t>
            </a:r>
          </a:p>
          <a:p>
            <a:pPr lvl="1"/>
            <a:r>
              <a:rPr lang="en-US" dirty="0"/>
              <a:t>Aside: </a:t>
            </a:r>
            <a:r>
              <a:rPr lang="en-US" dirty="0" err="1"/>
              <a:t>NLPish</a:t>
            </a:r>
            <a:r>
              <a:rPr lang="en-US" dirty="0"/>
              <a:t> for lengths of word sequence: unigram, bigram, trigram, 4-gram, ...</a:t>
            </a:r>
          </a:p>
          <a:p>
            <a:r>
              <a:rPr lang="en-US" dirty="0"/>
              <a:t>normalized unigrams</a:t>
            </a:r>
          </a:p>
          <a:p>
            <a:pPr lvl="1"/>
            <a:r>
              <a:rPr lang="en-US" dirty="0"/>
              <a:t>root form: "like" (instead of "liked", "liking", etc.) (cf. morphology lecture)</a:t>
            </a:r>
          </a:p>
          <a:p>
            <a:pPr lvl="1"/>
            <a:r>
              <a:rPr lang="en-US" dirty="0" err="1"/>
              <a:t>uncapitalized</a:t>
            </a:r>
            <a:r>
              <a:rPr lang="en-US" dirty="0"/>
              <a:t> ("great!!!" instead of "Great!!!", "GREAT!!!")</a:t>
            </a:r>
          </a:p>
          <a:p>
            <a:pPr lvl="1"/>
            <a:r>
              <a:rPr lang="en-US" dirty="0" err="1"/>
              <a:t>punc</a:t>
            </a:r>
            <a:r>
              <a:rPr lang="en-US" dirty="0"/>
              <a:t>-normalized ("Great !" instead of "Great!!!", "Great!!!!!")</a:t>
            </a:r>
          </a:p>
          <a:p>
            <a:pPr lvl="1"/>
            <a:r>
              <a:rPr lang="en-US" dirty="0"/>
              <a:t>spelling correction ("great" instead of "</a:t>
            </a:r>
            <a:r>
              <a:rPr lang="en-US" dirty="0" err="1"/>
              <a:t>greate</a:t>
            </a:r>
            <a:r>
              <a:rPr lang="en-US" dirty="0"/>
              <a:t>"...or "grate"??)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CD92257-0902-F34B-BEAE-546A47FCAFD9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319"/>
            <a:ext cx="10706100" cy="4998555"/>
          </a:xfrm>
        </p:spPr>
        <p:txBody>
          <a:bodyPr>
            <a:normAutofit/>
          </a:bodyPr>
          <a:lstStyle/>
          <a:p>
            <a:r>
              <a:rPr lang="en-US" dirty="0"/>
              <a:t>length of the document (maybe positive reviews are shorter?)</a:t>
            </a:r>
          </a:p>
          <a:p>
            <a:pPr lvl="1"/>
            <a:r>
              <a:rPr lang="en-US" dirty="0"/>
              <a:t>average (max? min?) length of words</a:t>
            </a:r>
          </a:p>
          <a:p>
            <a:pPr lvl="1"/>
            <a:r>
              <a:rPr lang="en-US" dirty="0"/>
              <a:t>average (max? min?) length of sentences</a:t>
            </a:r>
          </a:p>
          <a:p>
            <a:r>
              <a:rPr lang="en-US" dirty="0"/>
              <a:t>other properties </a:t>
            </a:r>
          </a:p>
          <a:p>
            <a:pPr lvl="1"/>
            <a:r>
              <a:rPr lang="en-US" dirty="0"/>
              <a:t>contains sequence of all-caps words</a:t>
            </a:r>
          </a:p>
          <a:p>
            <a:pPr lvl="1"/>
            <a:r>
              <a:rPr lang="en-US" dirty="0"/>
              <a:t>author id</a:t>
            </a:r>
          </a:p>
          <a:p>
            <a:pPr lvl="1"/>
            <a:r>
              <a:rPr lang="en-US" dirty="0"/>
              <a:t>time of writing </a:t>
            </a:r>
          </a:p>
          <a:p>
            <a:r>
              <a:rPr lang="en-US" dirty="0"/>
              <a:t>Much of this is application-dependent; try it out and see what works!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This is the best movie I’ve watched in the past year! I love it!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CD92257-0902-F34B-BEAE-546A47FCAFD9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4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It's helpful to know something about your domain when designing features</a:t>
            </a:r>
          </a:p>
          <a:p>
            <a:pPr lvl="1"/>
            <a:r>
              <a:rPr lang="en-US" dirty="0"/>
              <a:t>is metadata important?</a:t>
            </a:r>
          </a:p>
          <a:p>
            <a:pPr lvl="1"/>
            <a:r>
              <a:rPr lang="en-US" dirty="0"/>
              <a:t>is there something very particular about the task at hand that should be checked (e.g. detecting the writings of a psychopath who only writes in sentences with a prime number of words)</a:t>
            </a:r>
          </a:p>
          <a:p>
            <a:r>
              <a:rPr lang="en-US" dirty="0"/>
              <a:t>Should I just use every possible feature I can think of?</a:t>
            </a:r>
          </a:p>
          <a:p>
            <a:pPr lvl="1"/>
            <a:r>
              <a:rPr lang="en-US" dirty="0"/>
              <a:t>More features =&gt; more flexibility</a:t>
            </a:r>
          </a:p>
          <a:p>
            <a:pPr lvl="1"/>
            <a:r>
              <a:rPr lang="en-US" dirty="0"/>
              <a:t>More features =&gt; more expensive to train</a:t>
            </a:r>
          </a:p>
          <a:p>
            <a:pPr lvl="1"/>
            <a:r>
              <a:rPr lang="en-US" dirty="0"/>
              <a:t>More features =&gt; more </a:t>
            </a:r>
            <a:r>
              <a:rPr lang="en-US" u="sng" dirty="0"/>
              <a:t>overfitting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E9661BE-1529-BD48-88D4-882C3D2836BA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8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We'd like to pick </a:t>
                </a:r>
                <a:r>
                  <a:rPr lang="en-US" u="sng" dirty="0"/>
                  <a:t>w</a:t>
                </a:r>
                <a:r>
                  <a:rPr lang="en-US" dirty="0"/>
                  <a:t> to maximize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  <m:sup/>
                      <m:e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 over a data set D with labeled examples (</a:t>
                </a:r>
                <a:r>
                  <a:rPr lang="en-US" b="1" dirty="0"/>
                  <a:t>x</a:t>
                </a:r>
                <a:r>
                  <a:rPr lang="en-US" baseline="30000" dirty="0"/>
                  <a:t>i</a:t>
                </a:r>
                <a:r>
                  <a:rPr lang="en-US" dirty="0"/>
                  <a:t>, </a:t>
                </a:r>
                <a:r>
                  <a:rPr lang="en-US" dirty="0" err="1"/>
                  <a:t>y</a:t>
                </a:r>
                <a:r>
                  <a:rPr lang="en-US" baseline="30000" dirty="0" err="1"/>
                  <a:t>i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Let's use our old friend log.  </a:t>
                </a:r>
              </a:p>
              <a:p>
                <a:pPr lvl="1"/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argmax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𝑌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argmax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log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11924" r="-603" b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0AA7CE2-06C6-D94C-BCAB-9967725AD727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0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key general term for an item (</a:t>
                </a:r>
                <a:r>
                  <a:rPr lang="en-US" b="1" dirty="0"/>
                  <a:t>x</a:t>
                </a:r>
                <a:r>
                  <a:rPr lang="en-US" dirty="0"/>
                  <a:t>, y) is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exp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perfect classifier makes this as high as possible (maximize probability). However, we </a:t>
                </a:r>
                <a:r>
                  <a:rPr lang="en-US" b="1" dirty="0">
                    <a:solidFill>
                      <a:srgbClr val="0070C0"/>
                    </a:solidFill>
                  </a:rPr>
                  <a:t>minimize </a:t>
                </a:r>
                <a:r>
                  <a:rPr lang="en-US" dirty="0"/>
                  <a:t>the </a:t>
                </a:r>
                <a:r>
                  <a:rPr lang="en-US" u="sng" dirty="0"/>
                  <a:t>negative log-likelihood (NLL)</a:t>
                </a:r>
                <a:r>
                  <a:rPr lang="en-US" dirty="0"/>
                  <a:t> </a:t>
                </a:r>
                <a:r>
                  <a:rPr lang="en-US" u="sng" dirty="0"/>
                  <a:t>loss.</a:t>
                </a:r>
                <a:r>
                  <a:rPr lang="en-US" dirty="0"/>
                  <a:t> So we take negative: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exp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How to minimize this? </a:t>
                </a:r>
                <a:r>
                  <a:rPr lang="en-US" dirty="0">
                    <a:sym typeface="Wingdings" pitchFamily="2" charset="2"/>
                  </a:rPr>
                  <a:t> basic optimization</a:t>
                </a:r>
                <a:endParaRPr lang="en-US" dirty="0"/>
              </a:p>
              <a:p>
                <a:pPr lvl="1"/>
                <a:r>
                  <a:rPr lang="en-US" dirty="0"/>
                  <a:t>following the gradient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942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BF07ABF-652B-6B49-91F8-6842FCCFA4EE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1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2CEA212-A5C5-F94A-A8DD-1CABDEBFFAB7}"/>
              </a:ext>
            </a:extLst>
          </p:cNvPr>
          <p:cNvGrpSpPr/>
          <p:nvPr/>
        </p:nvGrpSpPr>
        <p:grpSpPr>
          <a:xfrm>
            <a:off x="1355271" y="4947557"/>
            <a:ext cx="3543300" cy="1607511"/>
            <a:chOff x="1355271" y="4947557"/>
            <a:chExt cx="3543300" cy="16075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713788-F328-104F-B769-2FAE96611BDE}"/>
                </a:ext>
              </a:extLst>
            </p:cNvPr>
            <p:cNvSpPr/>
            <p:nvPr/>
          </p:nvSpPr>
          <p:spPr>
            <a:xfrm>
              <a:off x="1355271" y="4947557"/>
              <a:ext cx="1306286" cy="571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2EF76E-15CB-244A-B2B8-3570F5A2329F}"/>
                </a:ext>
              </a:extLst>
            </p:cNvPr>
            <p:cNvSpPr txBox="1"/>
            <p:nvPr/>
          </p:nvSpPr>
          <p:spPr>
            <a:xfrm>
              <a:off x="1719942" y="5724071"/>
              <a:ext cx="3178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Actual feature count in the training instance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FA84548-4834-6C43-A49D-5D494AC206A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2008414" y="5519057"/>
              <a:ext cx="1300843" cy="2050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D5B9BF-2803-054A-B06F-2D7874246430}"/>
              </a:ext>
            </a:extLst>
          </p:cNvPr>
          <p:cNvGrpSpPr/>
          <p:nvPr/>
        </p:nvGrpSpPr>
        <p:grpSpPr>
          <a:xfrm>
            <a:off x="2960914" y="4947557"/>
            <a:ext cx="6721929" cy="1644904"/>
            <a:chOff x="2960914" y="4947557"/>
            <a:chExt cx="6721929" cy="16449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EBC150-4BB2-BD40-8C20-4CA9CC7FB7B5}"/>
                </a:ext>
              </a:extLst>
            </p:cNvPr>
            <p:cNvSpPr/>
            <p:nvPr/>
          </p:nvSpPr>
          <p:spPr>
            <a:xfrm>
              <a:off x="2960914" y="4947557"/>
              <a:ext cx="3325586" cy="571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B068BF-4750-3740-8D0C-9F1F1A893154}"/>
                </a:ext>
              </a:extLst>
            </p:cNvPr>
            <p:cNvSpPr txBox="1"/>
            <p:nvPr/>
          </p:nvSpPr>
          <p:spPr>
            <a:xfrm>
              <a:off x="5704116" y="5761464"/>
              <a:ext cx="3978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Expected feature count under the current model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2679613-2A07-084A-9416-63C4F0F04C29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4623707" y="5519057"/>
              <a:ext cx="3069773" cy="2424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𝓁</a:t>
                </a:r>
                <a:r>
                  <a:rPr lang="en-US" baseline="-25000" dirty="0" err="1"/>
                  <a:t>logreg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exp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calculus facts: </a:t>
                </a:r>
              </a:p>
              <a:p>
                <a:pPr lvl="1"/>
                <a:r>
                  <a:rPr lang="en-US" dirty="0"/>
                  <a:t>∂/∂x mx = mdx; </a:t>
                </a:r>
              </a:p>
              <a:p>
                <a:pPr lvl="1"/>
                <a:r>
                  <a:rPr lang="en-US" dirty="0"/>
                  <a:t>∂/∂x log(x) = 1/x dx (log here = natural log, i.e. log</a:t>
                </a:r>
                <a:r>
                  <a:rPr lang="en-US" baseline="-25000" dirty="0"/>
                  <a:t>e</a:t>
                </a:r>
                <a:r>
                  <a:rPr lang="en-US" dirty="0"/>
                  <a:t>, i.e. ln)</a:t>
                </a:r>
              </a:p>
              <a:p>
                <a:pPr lvl="1"/>
                <a:r>
                  <a:rPr lang="en-US" dirty="0"/>
                  <a:t>∂/∂x </a:t>
                </a:r>
                <a:r>
                  <a:rPr lang="en-US" dirty="0" err="1"/>
                  <a:t>exp</a:t>
                </a:r>
                <a:r>
                  <a:rPr lang="en-US" dirty="0"/>
                  <a:t>(x) = </a:t>
                </a:r>
                <a:r>
                  <a:rPr lang="en-US" dirty="0" err="1"/>
                  <a:t>exp</a:t>
                </a:r>
                <a:r>
                  <a:rPr lang="en-US" dirty="0"/>
                  <a:t>(x)dx</a:t>
                </a:r>
              </a:p>
              <a:p>
                <a:r>
                  <a:rPr lang="en-US" dirty="0"/>
                  <a:t>∂/∂w 𝓁</a:t>
                </a:r>
                <a:r>
                  <a:rPr lang="en-US" baseline="-25000" dirty="0" err="1"/>
                  <a:t>logreg</a:t>
                </a:r>
                <a:r>
                  <a:rPr lang="en-US" dirty="0"/>
                  <a:t> = 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f>
                          <m:f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 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𝒙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279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for Logistic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9EDB8-81E8-4B04-6074-EF3385729E6F}"/>
              </a:ext>
            </a:extLst>
          </p:cNvPr>
          <p:cNvSpPr/>
          <p:nvPr/>
        </p:nvSpPr>
        <p:spPr>
          <a:xfrm>
            <a:off x="2875935" y="2861187"/>
            <a:ext cx="958645" cy="3392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2CFE3C-EB92-04C6-265A-006C3ECCCFE5}"/>
              </a:ext>
            </a:extLst>
          </p:cNvPr>
          <p:cNvSpPr/>
          <p:nvPr/>
        </p:nvSpPr>
        <p:spPr>
          <a:xfrm>
            <a:off x="3190567" y="3268238"/>
            <a:ext cx="5791201" cy="389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6B3D84-EE73-0EFE-3907-809980CB5BC7}"/>
              </a:ext>
            </a:extLst>
          </p:cNvPr>
          <p:cNvSpPr/>
          <p:nvPr/>
        </p:nvSpPr>
        <p:spPr>
          <a:xfrm>
            <a:off x="3270629" y="3662081"/>
            <a:ext cx="1227629" cy="3893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353CB-88DE-B0D6-64F5-5A52BF815B08}"/>
              </a:ext>
            </a:extLst>
          </p:cNvPr>
          <p:cNvSpPr/>
          <p:nvPr/>
        </p:nvSpPr>
        <p:spPr>
          <a:xfrm>
            <a:off x="3146323" y="4051444"/>
            <a:ext cx="6848169" cy="7384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dirty="0"/>
              <a:t>Gradient Update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2957"/>
                <a:ext cx="10515600" cy="374400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Gradient update: </a:t>
                </a:r>
              </a:p>
              <a:p>
                <a:endParaRPr lang="en-US" sz="3200" dirty="0"/>
              </a:p>
              <a:p>
                <a:pPr lvl="1"/>
                <a:endParaRPr lang="en-US" sz="2800" b="0" i="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w</m:t>
                    </m:r>
                    <m: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𝜂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sz="2800" dirty="0"/>
                          <m:t> −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; </a:t>
                </a:r>
              </a:p>
              <a:p>
                <a:pPr lvl="1"/>
                <a:r>
                  <a:rPr lang="en-US" sz="2800" dirty="0"/>
                  <a:t>consider every alternative decision, move away from those wrong predictions proportional to the model's confidence.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2957"/>
                <a:ext cx="10515600" cy="3744006"/>
              </a:xfrm>
              <a:blipFill>
                <a:blip r:embed="rId2"/>
                <a:stretch>
                  <a:fillRect l="-1327" t="-3378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8144415-599E-66C2-EA53-8D64B09A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75" y="2915359"/>
            <a:ext cx="6019799" cy="103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76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Vs. Logistic Regression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80042" y="2016403"/>
            <a:ext cx="53737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Discriminative model</a:t>
            </a:r>
          </a:p>
          <a:p>
            <a:r>
              <a:rPr lang="en-US" dirty="0"/>
              <a:t>Probabilistic</a:t>
            </a:r>
          </a:p>
          <a:p>
            <a:r>
              <a:rPr lang="en-US" dirty="0"/>
              <a:t>Iterative solution</a:t>
            </a:r>
          </a:p>
          <a:p>
            <a:r>
              <a:rPr lang="en-US" dirty="0"/>
              <a:t>No independence assumption</a:t>
            </a:r>
          </a:p>
          <a:p>
            <a:r>
              <a:rPr lang="en-US" dirty="0"/>
              <a:t>Slow to write </a:t>
            </a:r>
          </a:p>
          <a:p>
            <a:r>
              <a:rPr lang="en-US" dirty="0"/>
              <a:t>Slow to learn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Can overfit</a:t>
            </a:r>
          </a:p>
          <a:p>
            <a:r>
              <a:rPr lang="en-US" b="1" dirty="0">
                <a:solidFill>
                  <a:srgbClr val="0070C0"/>
                </a:solidFill>
              </a:rPr>
              <a:t>Foundation of deep learning optimization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7565" y="2028619"/>
            <a:ext cx="51766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Generative model</a:t>
            </a:r>
          </a:p>
          <a:p>
            <a:r>
              <a:rPr lang="en-US" dirty="0"/>
              <a:t>Probabilistic</a:t>
            </a:r>
          </a:p>
          <a:p>
            <a:r>
              <a:rPr lang="en-US" dirty="0"/>
              <a:t>Close form solution</a:t>
            </a:r>
          </a:p>
          <a:p>
            <a:r>
              <a:rPr lang="en-US" dirty="0"/>
              <a:t>Independence assumption</a:t>
            </a:r>
          </a:p>
          <a:p>
            <a:r>
              <a:rPr lang="en-US" dirty="0"/>
              <a:t>Easy to write </a:t>
            </a:r>
          </a:p>
          <a:p>
            <a:r>
              <a:rPr lang="en-US" dirty="0"/>
              <a:t>Fast to learn</a:t>
            </a:r>
          </a:p>
          <a:p>
            <a:r>
              <a:rPr lang="en-US" dirty="0"/>
              <a:t>Can overfit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350" y="1288894"/>
            <a:ext cx="1925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Naïve Bayes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2007" y="1266342"/>
            <a:ext cx="2923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27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discussed </a:t>
            </a:r>
            <a:r>
              <a:rPr lang="en-US" b="1" dirty="0"/>
              <a:t>supervised learning</a:t>
            </a:r>
            <a:r>
              <a:rPr lang="en-US" dirty="0"/>
              <a:t> for text classification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Classifier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takes an </a:t>
            </a:r>
            <a:r>
              <a:rPr lang="en-US" i="1" dirty="0"/>
              <a:t>input</a:t>
            </a:r>
            <a:r>
              <a:rPr lang="en-US" dirty="0"/>
              <a:t> (such as a text document) and predicts an </a:t>
            </a:r>
            <a:r>
              <a:rPr lang="en-US" i="1" dirty="0"/>
              <a:t>output</a:t>
            </a:r>
            <a:r>
              <a:rPr lang="en-US" dirty="0"/>
              <a:t> (such as a class label)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Learner </a:t>
            </a:r>
            <a:r>
              <a:rPr lang="en-US" dirty="0"/>
              <a:t>takes </a:t>
            </a:r>
            <a:r>
              <a:rPr lang="en-US" i="1" dirty="0"/>
              <a:t>training data</a:t>
            </a:r>
            <a:r>
              <a:rPr lang="en-US" dirty="0"/>
              <a:t> and produces (statistics necessary for) the classifier</a:t>
            </a:r>
          </a:p>
          <a:p>
            <a:r>
              <a:rPr lang="en-US" dirty="0"/>
              <a:t>The </a:t>
            </a:r>
            <a:r>
              <a:rPr lang="en-US" b="1" dirty="0"/>
              <a:t>Naive Bayes</a:t>
            </a:r>
            <a:r>
              <a:rPr lang="en-US" dirty="0"/>
              <a:t> model and </a:t>
            </a:r>
            <a:r>
              <a:rPr lang="en-US" b="1" dirty="0"/>
              <a:t>Bag of Words</a:t>
            </a:r>
            <a:r>
              <a:rPr lang="en-US" dirty="0"/>
              <a:t> assumption are a simple, fast probabilistic approach to text classification</a:t>
            </a:r>
          </a:p>
          <a:p>
            <a:r>
              <a:rPr lang="en-US" b="1" dirty="0"/>
              <a:t>Logistic Regression</a:t>
            </a:r>
            <a:r>
              <a:rPr lang="en-US" dirty="0"/>
              <a:t> allows more arbitrary feature at the cost of slower learning and a requirement of more data</a:t>
            </a:r>
          </a:p>
          <a:p>
            <a:r>
              <a:rPr lang="en-US" b="1" dirty="0"/>
              <a:t>Spoiler: </a:t>
            </a:r>
            <a:r>
              <a:rPr lang="en-US" dirty="0"/>
              <a:t>LLMs classifiers are essentially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18238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08000"/>
            <a:ext cx="9956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Positive or negative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803400"/>
            <a:ext cx="10566400" cy="4445000"/>
          </a:xfrm>
        </p:spPr>
        <p:txBody>
          <a:bodyPr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i="1" dirty="0"/>
              <a:t>...zany characters and richly applied satire, and some great plot twists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i="1" dirty="0"/>
              <a:t>…It was pathetic. The worst part about it was the boxing scenes...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i="1" dirty="0"/>
              <a:t>...awesome caramel sauce and sweet toasty almonds. I love this place!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i="1" dirty="0"/>
              <a:t>...awful pizza and ridiculously overpriced...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9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semantics</a:t>
            </a:r>
          </a:p>
          <a:p>
            <a:pPr lvl="1"/>
            <a:r>
              <a:rPr lang="en-US" dirty="0"/>
              <a:t>Lexical semantics</a:t>
            </a:r>
          </a:p>
          <a:p>
            <a:pPr lvl="1"/>
            <a:r>
              <a:rPr lang="en-US" dirty="0"/>
              <a:t>Semantic phenomena and representations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08000"/>
            <a:ext cx="9956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Positive or negative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803400"/>
            <a:ext cx="10566400" cy="4445000"/>
          </a:xfrm>
        </p:spPr>
        <p:txBody>
          <a:bodyPr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i="1" dirty="0"/>
              <a:t>...zany characters and </a:t>
            </a:r>
            <a:r>
              <a:rPr lang="en-US" b="1" i="1" dirty="0">
                <a:solidFill>
                  <a:srgbClr val="0020D3"/>
                </a:solidFill>
              </a:rPr>
              <a:t>richly</a:t>
            </a:r>
            <a:r>
              <a:rPr lang="en-US" i="1" dirty="0"/>
              <a:t> applied satire, and some </a:t>
            </a:r>
            <a:r>
              <a:rPr lang="en-US" b="1" i="1" dirty="0">
                <a:solidFill>
                  <a:srgbClr val="0020D3"/>
                </a:solidFill>
              </a:rPr>
              <a:t>great</a:t>
            </a:r>
            <a:r>
              <a:rPr lang="en-US" i="1" dirty="0"/>
              <a:t> plot twists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i="1" dirty="0"/>
              <a:t>It was </a:t>
            </a:r>
            <a:r>
              <a:rPr lang="en-US" b="1" i="1" dirty="0">
                <a:solidFill>
                  <a:srgbClr val="C00000"/>
                </a:solidFill>
              </a:rPr>
              <a:t>pathetic</a:t>
            </a:r>
            <a:r>
              <a:rPr lang="en-US" i="1" dirty="0"/>
              <a:t>. The </a:t>
            </a:r>
            <a:r>
              <a:rPr lang="en-US" b="1" i="1" dirty="0">
                <a:solidFill>
                  <a:srgbClr val="C00000"/>
                </a:solidFill>
              </a:rPr>
              <a:t>worst</a:t>
            </a:r>
            <a:r>
              <a:rPr lang="en-US" i="1" dirty="0"/>
              <a:t> part about it was the boxing scenes...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i="1" dirty="0"/>
              <a:t>...</a:t>
            </a:r>
            <a:r>
              <a:rPr lang="en-US" b="1" i="1" dirty="0">
                <a:solidFill>
                  <a:srgbClr val="0020D3"/>
                </a:solidFill>
              </a:rPr>
              <a:t>awesome</a:t>
            </a:r>
            <a:r>
              <a:rPr lang="en-US" i="1" dirty="0"/>
              <a:t> caramel sauce and sweet toasty almonds. I </a:t>
            </a:r>
            <a:r>
              <a:rPr lang="en-US" b="1" i="1" dirty="0">
                <a:solidFill>
                  <a:srgbClr val="0020D3"/>
                </a:solidFill>
              </a:rPr>
              <a:t>love</a:t>
            </a:r>
            <a:r>
              <a:rPr lang="en-US" i="1" dirty="0"/>
              <a:t> this place!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i="1" dirty="0"/>
              <a:t>...</a:t>
            </a:r>
            <a:r>
              <a:rPr lang="en-US" b="1" i="1" dirty="0">
                <a:solidFill>
                  <a:srgbClr val="C00000"/>
                </a:solidFill>
              </a:rPr>
              <a:t>awful</a:t>
            </a:r>
            <a:r>
              <a:rPr lang="en-US" i="1" dirty="0"/>
              <a:t> pizza and </a:t>
            </a:r>
            <a:r>
              <a:rPr lang="en-US" b="1" i="1" dirty="0">
                <a:solidFill>
                  <a:srgbClr val="C00000"/>
                </a:solidFill>
              </a:rPr>
              <a:t>ridiculously</a:t>
            </a:r>
            <a:r>
              <a:rPr lang="en-US" i="1" dirty="0"/>
              <a:t> overpriced...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21FEF-D069-544F-8971-30FD3196355F}"/>
              </a:ext>
            </a:extLst>
          </p:cNvPr>
          <p:cNvSpPr txBox="1"/>
          <p:nvPr/>
        </p:nvSpPr>
        <p:spPr>
          <a:xfrm>
            <a:off x="479540" y="18034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7A2AB-BD3D-A545-ABF9-7654F5B1B352}"/>
              </a:ext>
            </a:extLst>
          </p:cNvPr>
          <p:cNvSpPr txBox="1"/>
          <p:nvPr/>
        </p:nvSpPr>
        <p:spPr>
          <a:xfrm>
            <a:off x="510531" y="3077886"/>
            <a:ext cx="44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BCC4B-B5BD-444F-9AC4-8A4BD510F700}"/>
              </a:ext>
            </a:extLst>
          </p:cNvPr>
          <p:cNvSpPr txBox="1"/>
          <p:nvPr/>
        </p:nvSpPr>
        <p:spPr>
          <a:xfrm>
            <a:off x="495783" y="2380230"/>
            <a:ext cx="44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F6B93-8A62-9F42-A21B-2CAF0DE37CFC}"/>
              </a:ext>
            </a:extLst>
          </p:cNvPr>
          <p:cNvSpPr txBox="1"/>
          <p:nvPr/>
        </p:nvSpPr>
        <p:spPr>
          <a:xfrm>
            <a:off x="510531" y="3855463"/>
            <a:ext cx="44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 </a:t>
            </a:r>
          </a:p>
        </p:txBody>
      </p:sp>
    </p:spTree>
    <p:extLst>
      <p:ext uri="{BB962C8B-B14F-4D97-AF65-F5344CB8AC3E}">
        <p14:creationId xmlns:p14="http://schemas.microsoft.com/office/powerpoint/2010/main" val="19528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049EC-E4E9-C830-2047-335F4096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642395" cy="2852737"/>
          </a:xfrm>
        </p:spPr>
        <p:txBody>
          <a:bodyPr/>
          <a:lstStyle/>
          <a:p>
            <a:r>
              <a:rPr lang="en-US" dirty="0"/>
              <a:t>Any other text classification tasks?</a:t>
            </a:r>
          </a:p>
        </p:txBody>
      </p:sp>
    </p:spTree>
    <p:extLst>
      <p:ext uri="{BB962C8B-B14F-4D97-AF65-F5344CB8AC3E}">
        <p14:creationId xmlns:p14="http://schemas.microsoft.com/office/powerpoint/2010/main" val="125127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Text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05000"/>
            <a:ext cx="9956800" cy="4953000"/>
          </a:xfrm>
        </p:spPr>
        <p:txBody>
          <a:bodyPr/>
          <a:lstStyle/>
          <a:p>
            <a:r>
              <a:rPr lang="en-US" sz="3733">
                <a:latin typeface="Calibri" charset="0"/>
              </a:rPr>
              <a:t>Sentiment analysis</a:t>
            </a:r>
          </a:p>
          <a:p>
            <a:r>
              <a:rPr lang="en-US" sz="3733">
                <a:latin typeface="Calibri" charset="0"/>
              </a:rPr>
              <a:t>Spam detection</a:t>
            </a:r>
          </a:p>
          <a:p>
            <a:r>
              <a:rPr lang="en-US" sz="3733">
                <a:latin typeface="Calibri" charset="0"/>
              </a:rPr>
              <a:t>Authorship identification</a:t>
            </a:r>
          </a:p>
          <a:p>
            <a:r>
              <a:rPr lang="en-US" sz="3733">
                <a:latin typeface="Calibri" charset="0"/>
              </a:rPr>
              <a:t>Language Identification</a:t>
            </a:r>
          </a:p>
          <a:p>
            <a:r>
              <a:rPr lang="en-US" sz="3733">
                <a:latin typeface="Calibri" charset="0"/>
              </a:rPr>
              <a:t>Assigning subject categories, topics, or genres</a:t>
            </a:r>
          </a:p>
          <a:p>
            <a:r>
              <a:rPr lang="en-US" sz="3733">
                <a:latin typeface="Calibri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30965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798"/>
            <a:ext cx="10515600" cy="5384202"/>
          </a:xfrm>
        </p:spPr>
        <p:txBody>
          <a:bodyPr>
            <a:normAutofit/>
          </a:bodyPr>
          <a:lstStyle/>
          <a:p>
            <a:r>
              <a:rPr lang="en-US" dirty="0"/>
              <a:t>Sentiment analysis for movie reviews:</a:t>
            </a:r>
            <a:br>
              <a:rPr lang="en-US" dirty="0"/>
            </a:br>
            <a:br>
              <a:rPr lang="en-US" dirty="0"/>
            </a:br>
            <a:br>
              <a:rPr lang="en-US" sz="1800" dirty="0"/>
            </a:br>
            <a:br>
              <a:rPr lang="en-US" sz="18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classification</a:t>
            </a:r>
            <a:r>
              <a:rPr lang="en-US" dirty="0"/>
              <a:t> task: the input is free text and the output is a label (among several fixed choices).</a:t>
            </a:r>
          </a:p>
          <a:p>
            <a:r>
              <a:rPr lang="en-US" dirty="0"/>
              <a:t>In this lecture, input/observed data is denoted as </a:t>
            </a:r>
            <a:r>
              <a:rPr lang="en-US" b="1" i="1" dirty="0"/>
              <a:t>x</a:t>
            </a:r>
            <a:r>
              <a:rPr lang="en-US" i="1" dirty="0"/>
              <a:t> (a vector), representing a sequence of words, </a:t>
            </a:r>
            <a:r>
              <a:rPr lang="en-US" dirty="0"/>
              <a:t>and output/prediction is </a:t>
            </a:r>
            <a:r>
              <a:rPr lang="en-US" i="1" dirty="0"/>
              <a:t>y (a scalar), representing the label.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94" y="1929761"/>
            <a:ext cx="9270488" cy="253551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415313" y="2423886"/>
            <a:ext cx="1045031" cy="10051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Classifier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6613710-4114-6A47-92DD-E2CEADA740B0}"/>
              </a:ext>
            </a:extLst>
          </p:cNvPr>
          <p:cNvSpPr txBox="1">
            <a:spLocks/>
          </p:cNvSpPr>
          <p:nvPr/>
        </p:nvSpPr>
        <p:spPr>
          <a:xfrm>
            <a:off x="4038600" y="6368225"/>
            <a:ext cx="411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12A164-20B8-D24E-A8B4-E4DD204BE1F8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56819</TotalTime>
  <Words>3171</Words>
  <Application>Microsoft Office PowerPoint</Application>
  <PresentationFormat>Widescreen</PresentationFormat>
  <Paragraphs>434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Cambria Math</vt:lpstr>
      <vt:lpstr>cmmi10</vt:lpstr>
      <vt:lpstr>cmr10</vt:lpstr>
      <vt:lpstr>Courier</vt:lpstr>
      <vt:lpstr>Courier New</vt:lpstr>
      <vt:lpstr>Lucida Sans</vt:lpstr>
      <vt:lpstr>MT Extra</vt:lpstr>
      <vt:lpstr>Wingdings</vt:lpstr>
      <vt:lpstr>Office Theme</vt:lpstr>
      <vt:lpstr>Text Classification</vt:lpstr>
      <vt:lpstr>Announcement</vt:lpstr>
      <vt:lpstr>Is this spam?</vt:lpstr>
      <vt:lpstr>What is the subject of this medical article?</vt:lpstr>
      <vt:lpstr>Positive or negative review?</vt:lpstr>
      <vt:lpstr>Positive or negative review?</vt:lpstr>
      <vt:lpstr>Any other text classification tasks?</vt:lpstr>
      <vt:lpstr>Text Classification</vt:lpstr>
      <vt:lpstr>Sentiment Analysis</vt:lpstr>
      <vt:lpstr>Why sentiment analysis?</vt:lpstr>
      <vt:lpstr>A Rule-Based Classifier</vt:lpstr>
      <vt:lpstr>What’s the problem of the rule-based classifiers?</vt:lpstr>
      <vt:lpstr>Supervised Classification</vt:lpstr>
      <vt:lpstr>Notation</vt:lpstr>
      <vt:lpstr>A Probabilistic Classifier</vt:lpstr>
      <vt:lpstr>A probabilistic model that generalizes</vt:lpstr>
      <vt:lpstr>A probabilistic model that generalizes</vt:lpstr>
      <vt:lpstr>PowerPoint Presentation</vt:lpstr>
      <vt:lpstr>A probabilistic model that generalizes</vt:lpstr>
      <vt:lpstr>Bayes Theorem </vt:lpstr>
      <vt:lpstr>A probabilistic model that generalizes</vt:lpstr>
      <vt:lpstr>MAP prediction</vt:lpstr>
      <vt:lpstr>MAP prediction</vt:lpstr>
      <vt:lpstr>MAP prediction</vt:lpstr>
      <vt:lpstr>MAP prediction</vt:lpstr>
      <vt:lpstr>How hard is it to learn probabilistic models?</vt:lpstr>
      <vt:lpstr>How hard is it to learn probabilistic models?</vt:lpstr>
      <vt:lpstr>Modeling the features</vt:lpstr>
      <vt:lpstr>The Naïve Bayes Classifier</vt:lpstr>
      <vt:lpstr>Learning the naïve Bayes Classifier</vt:lpstr>
      <vt:lpstr>Naïve Bayes: Learning and Prediction</vt:lpstr>
      <vt:lpstr>Let's do a worked sentiment example!</vt:lpstr>
      <vt:lpstr>sentiment example</vt:lpstr>
      <vt:lpstr>Is this a good model?</vt:lpstr>
      <vt:lpstr>Practicalities: Underflow</vt:lpstr>
      <vt:lpstr>Avoiding Underflow with Logs</vt:lpstr>
      <vt:lpstr>PowerPoint Presentation</vt:lpstr>
      <vt:lpstr>Generative vs. Discriminative Models</vt:lpstr>
      <vt:lpstr>Making the score function probabilistic</vt:lpstr>
      <vt:lpstr>Feature Engineering</vt:lpstr>
      <vt:lpstr>Other Features</vt:lpstr>
      <vt:lpstr>Other Features</vt:lpstr>
      <vt:lpstr>How To Choose Features?</vt:lpstr>
      <vt:lpstr>Maximizing Likelihood</vt:lpstr>
      <vt:lpstr>Maximizing Log Likelihood</vt:lpstr>
      <vt:lpstr>Gradient for Logistic Regression</vt:lpstr>
      <vt:lpstr>Gradient Update of Logistic Regression</vt:lpstr>
      <vt:lpstr>Naïve Bayes Vs. Logistic Regression </vt:lpstr>
      <vt:lpstr>Conclusions</vt:lpstr>
      <vt:lpstr>Next...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Tejas Kamtam</cp:lastModifiedBy>
  <cp:revision>314</cp:revision>
  <cp:lastPrinted>2017-08-25T12:16:51Z</cp:lastPrinted>
  <dcterms:created xsi:type="dcterms:W3CDTF">2017-08-17T22:41:19Z</dcterms:created>
  <dcterms:modified xsi:type="dcterms:W3CDTF">2024-01-12T08:05:16Z</dcterms:modified>
</cp:coreProperties>
</file>