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9" r:id="rId4"/>
    <p:sldId id="378" r:id="rId5"/>
    <p:sldId id="663" r:id="rId6"/>
    <p:sldId id="788" r:id="rId7"/>
    <p:sldId id="789" r:id="rId8"/>
    <p:sldId id="790" r:id="rId9"/>
    <p:sldId id="792" r:id="rId10"/>
    <p:sldId id="402" r:id="rId11"/>
    <p:sldId id="809" r:id="rId12"/>
    <p:sldId id="414" r:id="rId13"/>
    <p:sldId id="398" r:id="rId14"/>
    <p:sldId id="403" r:id="rId15"/>
    <p:sldId id="408" r:id="rId16"/>
    <p:sldId id="409" r:id="rId17"/>
    <p:sldId id="410" r:id="rId18"/>
    <p:sldId id="810" r:id="rId19"/>
    <p:sldId id="811" r:id="rId20"/>
    <p:sldId id="812" r:id="rId21"/>
    <p:sldId id="280" r:id="rId22"/>
    <p:sldId id="813" r:id="rId23"/>
    <p:sldId id="283" r:id="rId24"/>
    <p:sldId id="814" r:id="rId25"/>
    <p:sldId id="815" r:id="rId26"/>
    <p:sldId id="816" r:id="rId27"/>
    <p:sldId id="288" r:id="rId28"/>
    <p:sldId id="817" r:id="rId29"/>
    <p:sldId id="818" r:id="rId30"/>
    <p:sldId id="819" r:id="rId31"/>
    <p:sldId id="298" r:id="rId32"/>
    <p:sldId id="301" r:id="rId33"/>
    <p:sldId id="302" r:id="rId34"/>
    <p:sldId id="303" r:id="rId35"/>
    <p:sldId id="304" r:id="rId36"/>
    <p:sldId id="820" r:id="rId37"/>
    <p:sldId id="82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84"/>
    <p:restoredTop sz="83755"/>
  </p:normalViewPr>
  <p:slideViewPr>
    <p:cSldViewPr snapToGrid="0" snapToObjects="1" showGuides="1">
      <p:cViewPr varScale="1">
        <p:scale>
          <a:sx n="55" d="100"/>
          <a:sy n="55" d="100"/>
        </p:scale>
        <p:origin x="43" y="312"/>
      </p:cViewPr>
      <p:guideLst>
        <p:guide orient="horz" pos="2112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urafsky:Downloads:sagihistoric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892366579177602"/>
          <c:y val="5.5555555555555497E-2"/>
          <c:w val="0.59611942257217798"/>
          <c:h val="0.822469378827647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Sheet1!$A$13</c:f>
              <c:strCache>
                <c:ptCount val="1"/>
                <c:pt idx="0">
                  <c:v>&lt;1250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</c:spPr>
          <c:invertIfNegative val="0"/>
          <c:cat>
            <c:strRef>
              <c:f>Sheet1!$B$12:$D$12</c:f>
              <c:strCache>
                <c:ptCount val="3"/>
                <c:pt idx="0">
                  <c:v>dog</c:v>
                </c:pt>
                <c:pt idx="1">
                  <c:v>deer</c:v>
                </c:pt>
                <c:pt idx="2">
                  <c:v>hound</c:v>
                </c:pt>
              </c:strCache>
            </c:strRef>
          </c:cat>
          <c:val>
            <c:numRef>
              <c:f>Sheet1!$B$13:$D$13</c:f>
              <c:numCache>
                <c:formatCode>General</c:formatCode>
                <c:ptCount val="3"/>
                <c:pt idx="1">
                  <c:v>38.700000000000003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13-B141-8093-C7F9E01B899C}"/>
            </c:ext>
          </c:extLst>
        </c:ser>
        <c:ser>
          <c:idx val="1"/>
          <c:order val="1"/>
          <c:tx>
            <c:strRef>
              <c:f>Sheet1!$A$14</c:f>
              <c:strCache>
                <c:ptCount val="1"/>
                <c:pt idx="0">
                  <c:v>Middle 1350-1500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</c:spPr>
          <c:invertIfNegative val="0"/>
          <c:cat>
            <c:strRef>
              <c:f>Sheet1!$B$12:$D$12</c:f>
              <c:strCache>
                <c:ptCount val="3"/>
                <c:pt idx="0">
                  <c:v>dog</c:v>
                </c:pt>
                <c:pt idx="1">
                  <c:v>deer</c:v>
                </c:pt>
                <c:pt idx="2">
                  <c:v>hound</c:v>
                </c:pt>
              </c:strCache>
            </c:strRef>
          </c:cat>
          <c:val>
            <c:numRef>
              <c:f>Sheet1!$B$14:$D$14</c:f>
              <c:numCache>
                <c:formatCode>General</c:formatCode>
                <c:ptCount val="3"/>
                <c:pt idx="0">
                  <c:v>12.8</c:v>
                </c:pt>
                <c:pt idx="1">
                  <c:v>20.6</c:v>
                </c:pt>
                <c:pt idx="2">
                  <c:v>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13-B141-8093-C7F9E01B899C}"/>
            </c:ext>
          </c:extLst>
        </c:ser>
        <c:ser>
          <c:idx val="2"/>
          <c:order val="2"/>
          <c:tx>
            <c:strRef>
              <c:f>Sheet1!$A$15</c:f>
              <c:strCache>
                <c:ptCount val="1"/>
                <c:pt idx="0">
                  <c:v>Modern 1500-1710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Sheet1!$B$12:$D$12</c:f>
              <c:strCache>
                <c:ptCount val="3"/>
                <c:pt idx="0">
                  <c:v>dog</c:v>
                </c:pt>
                <c:pt idx="1">
                  <c:v>deer</c:v>
                </c:pt>
                <c:pt idx="2">
                  <c:v>hound</c:v>
                </c:pt>
              </c:strCache>
            </c:strRef>
          </c:cat>
          <c:val>
            <c:numRef>
              <c:f>Sheet1!$B$15:$D$15</c:f>
              <c:numCache>
                <c:formatCode>General</c:formatCode>
                <c:ptCount val="3"/>
                <c:pt idx="0">
                  <c:v>24.7</c:v>
                </c:pt>
                <c:pt idx="1">
                  <c:v>20.5</c:v>
                </c:pt>
                <c:pt idx="2">
                  <c:v>16.5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13-B141-8093-C7F9E01B89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1958097760"/>
        <c:axId val="-2018724928"/>
      </c:barChart>
      <c:catAx>
        <c:axId val="-1958097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18724928"/>
        <c:crosses val="autoZero"/>
        <c:auto val="1"/>
        <c:lblAlgn val="ctr"/>
        <c:lblOffset val="100"/>
        <c:noMultiLvlLbl val="0"/>
      </c:catAx>
      <c:valAx>
        <c:axId val="-20187249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/>
                  <a:t>Semantic</a:t>
                </a:r>
                <a:r>
                  <a:rPr lang="en-US" sz="1600" baseline="0"/>
                  <a:t> Broadening</a:t>
                </a:r>
                <a:endParaRPr lang="en-US" sz="16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19580977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1670975503062102"/>
          <c:y val="0.110535141440653"/>
          <c:w val="0.27217913385826797"/>
          <c:h val="0.27892935258092699"/>
        </c:manualLayout>
      </c:layout>
      <c:overlay val="0"/>
      <c:spPr>
        <a:solidFill>
          <a:schemeClr val="bg1"/>
        </a:solidFill>
      </c:sp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70B0E-D35D-9042-B474-1932228F6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CE3BE-21B5-EB45-9686-F8DD82F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CE3BE-21B5-EB45-9686-F8DD82FD2C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12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A3D700-1B5D-5E45-B72A-E782122A85FF}" type="slidenum">
              <a:rPr lang="en-US"/>
              <a:pPr/>
              <a:t>20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14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938B8-BEE4-6C4C-B254-E81D400533BC}" type="slidenum">
              <a:rPr lang="en-US"/>
              <a:pPr/>
              <a:t>21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82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31D9D-3987-4743-ACA8-3340374092C6}" type="slidenum">
              <a:rPr lang="en-US"/>
              <a:pPr/>
              <a:t>22</a:t>
            </a:fld>
            <a:endParaRPr lang="en-US"/>
          </a:p>
        </p:txBody>
      </p:sp>
      <p:sp>
        <p:nvSpPr>
          <p:cNvPr id="43011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49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947F1-3C68-9D46-B01B-C61D8C2AD3F6}" type="slidenum">
              <a:rPr lang="en-US"/>
              <a:pPr/>
              <a:t>23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04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F7090-B501-694D-8635-028277A3FDB6}" type="slidenum">
              <a:rPr lang="en-US"/>
              <a:pPr/>
              <a:t>24</a:t>
            </a:fld>
            <a:endParaRPr lang="en-US"/>
          </a:p>
        </p:txBody>
      </p:sp>
      <p:sp>
        <p:nvSpPr>
          <p:cNvPr id="49155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56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56A17-8CE6-F84F-A9EC-C05920D725B4}" type="slidenum">
              <a:rPr lang="en-US"/>
              <a:pPr/>
              <a:t>25</a:t>
            </a:fld>
            <a:endParaRPr lang="en-US"/>
          </a:p>
        </p:txBody>
      </p:sp>
      <p:sp>
        <p:nvSpPr>
          <p:cNvPr id="51203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09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DBD71C-4444-1B48-8B17-41973DF40CE4}" type="slidenum">
              <a:rPr lang="en-US"/>
              <a:pPr/>
              <a:t>26</a:t>
            </a:fld>
            <a:endParaRPr lang="en-US"/>
          </a:p>
        </p:txBody>
      </p:sp>
      <p:sp>
        <p:nvSpPr>
          <p:cNvPr id="53251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14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DCFF4-2D24-E54C-B96B-F2E29F5E7D9E}" type="slidenum">
              <a:rPr lang="en-US"/>
              <a:pPr/>
              <a:t>28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14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A07A9-555F-9247-B931-A8C2BD40E6FA}" type="slidenum">
              <a:rPr lang="en-US"/>
              <a:pPr/>
              <a:t>29</a:t>
            </a:fld>
            <a:endParaRPr lang="en-US"/>
          </a:p>
        </p:txBody>
      </p:sp>
      <p:sp>
        <p:nvSpPr>
          <p:cNvPr id="60419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66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F77A55-F982-9A4C-A108-979BDF95137C}" type="slidenum">
              <a:rPr lang="en-US"/>
              <a:pPr/>
              <a:t>30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5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give more examples for each case?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BCE3-F22A-884D-812E-895A118FE4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9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Interaction ask</a:t>
            </a:r>
            <a:r>
              <a:rPr lang="en-US" baseline="0" dirty="0"/>
              <a:t> students </a:t>
            </a:r>
            <a:r>
              <a:rPr lang="en-US" dirty="0"/>
              <a:t>to compute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BCE3-F22A-884D-812E-895A118FE4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18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CE3BE-21B5-EB45-9686-F8DD82FD2C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5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BCE3-F22A-884D-812E-895A118FE4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07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408EE-8737-D141-9FE5-8DAEE476D1D6}" type="slidenum">
              <a:rPr lang="en-US"/>
              <a:pPr/>
              <a:t>10</a:t>
            </a:fld>
            <a:endParaRPr lang="en-US"/>
          </a:p>
        </p:txBody>
      </p:sp>
      <p:sp>
        <p:nvSpPr>
          <p:cNvPr id="1440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35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Besides, if we consider 327 gender neutral occupations based on US labor statistics and project them into gender direction defined by gender pronouns he and she.  </a:t>
            </a:r>
            <a:r>
              <a:rPr lang="en-US" dirty="0"/>
              <a:t>This gives a nice,</a:t>
            </a:r>
            <a:r>
              <a:rPr lang="en-US" baseline="0" dirty="0"/>
              <a:t> immediate way to visualize the data, and it already suggests that there is quite a bit of gender stereotype. As you can see... To make this more systematic, we have an Amazon Mechanical Turk pipeline, where we ask 10 </a:t>
            </a:r>
            <a:r>
              <a:rPr lang="en-US" baseline="0" dirty="0" err="1"/>
              <a:t>crowdworkers</a:t>
            </a:r>
            <a:r>
              <a:rPr lang="en-US" baseline="0" dirty="0"/>
              <a:t> to rate each occupation as to how much it exhibits male or female stereotype.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F136C-3602-D740-89E9-C4FEE16E35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37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F0E60-711F-264E-9700-3BFFCFDBB649}" type="slidenum">
              <a:rPr lang="en-US"/>
              <a:pPr/>
              <a:t>15</a:t>
            </a:fld>
            <a:endParaRPr lang="en-US"/>
          </a:p>
        </p:txBody>
      </p:sp>
      <p:sp>
        <p:nvSpPr>
          <p:cNvPr id="55299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5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86A9FE-83D6-4343-A368-4D673939E6AA}" type="slidenum">
              <a:rPr lang="en-US"/>
              <a:pPr/>
              <a:t>16</a:t>
            </a:fld>
            <a:endParaRPr lang="en-US"/>
          </a:p>
        </p:txBody>
      </p:sp>
      <p:sp>
        <p:nvSpPr>
          <p:cNvPr id="29699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Plural, past tense, past participle</a:t>
            </a:r>
          </a:p>
        </p:txBody>
      </p:sp>
    </p:spTree>
    <p:extLst>
      <p:ext uri="{BB962C8B-B14F-4D97-AF65-F5344CB8AC3E}">
        <p14:creationId xmlns:p14="http://schemas.microsoft.com/office/powerpoint/2010/main" val="765797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74EC4-09B4-3142-8CA4-CABD5AEF83BF}" type="slidenum">
              <a:rPr lang="en-US"/>
              <a:pPr/>
              <a:t>18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63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DE374-CD1C-C545-B342-372C41FFCFB5}" type="slidenum">
              <a:rPr lang="en-US"/>
              <a:pPr/>
              <a:t>19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English--Spanish</a:t>
            </a:r>
          </a:p>
        </p:txBody>
      </p:sp>
    </p:spTree>
    <p:extLst>
      <p:ext uri="{BB962C8B-B14F-4D97-AF65-F5344CB8AC3E}">
        <p14:creationId xmlns:p14="http://schemas.microsoft.com/office/powerpoint/2010/main" val="75160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1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2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0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6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2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9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5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5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B7EDA-036F-1F44-82C7-B40FE6229DF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F1030C-2645-DE49-8479-B1A17A2456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06615" cy="65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9C0A7-DE30-CD44-878D-F92BAFC4B767}"/>
              </a:ext>
            </a:extLst>
          </p:cNvPr>
          <p:cNvSpPr txBox="1"/>
          <p:nvPr userDrawn="1"/>
        </p:nvSpPr>
        <p:spPr>
          <a:xfrm>
            <a:off x="11922369" y="8206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B6F03644-DA64-5043-8688-BF67480120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646" y="1"/>
            <a:ext cx="1805354" cy="80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97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npeng.net/cs162_win24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ordnetweb.princeton.edu/perl/webw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37062"/>
            <a:ext cx="9144000" cy="1467504"/>
          </a:xfrm>
        </p:spPr>
        <p:txBody>
          <a:bodyPr>
            <a:normAutofit/>
          </a:bodyPr>
          <a:lstStyle/>
          <a:p>
            <a:r>
              <a:rPr lang="en-US" dirty="0"/>
              <a:t>Lexical Semantics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6264"/>
            <a:ext cx="9144000" cy="1467503"/>
          </a:xfrm>
        </p:spPr>
        <p:txBody>
          <a:bodyPr>
            <a:normAutofit/>
          </a:bodyPr>
          <a:lstStyle/>
          <a:p>
            <a:r>
              <a:rPr lang="en-US" dirty="0"/>
              <a:t>CS 162: Natural Language Processing</a:t>
            </a:r>
          </a:p>
          <a:p>
            <a:r>
              <a:rPr lang="en-US" dirty="0"/>
              <a:t>Nanyun (Violet) Peng</a:t>
            </a:r>
          </a:p>
          <a:p>
            <a:r>
              <a:rPr lang="en-US" dirty="0"/>
              <a:t>Course website: </a:t>
            </a:r>
            <a:r>
              <a:rPr lang="en-US" dirty="0">
                <a:hlinkClick r:id="rId3"/>
              </a:rPr>
              <a:t>https://vnpeng.net/cs162_win24.html</a:t>
            </a:r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7D4E0D1-437A-D54B-8016-8E73C6872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1963" y="4600028"/>
            <a:ext cx="24176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</a:rPr>
              <a:t>syllabus,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</a:rPr>
              <a:t>announcements,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</a:rPr>
              <a:t>slides,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 err="1">
                <a:solidFill>
                  <a:schemeClr val="accent4"/>
                </a:solidFill>
              </a:rPr>
              <a:t>homeworks</a:t>
            </a:r>
            <a:endParaRPr lang="en-US" altLang="en-US" sz="2400" dirty="0">
              <a:solidFill>
                <a:schemeClr val="accent4"/>
              </a:solidFill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0A4FE754-7BC0-F140-83A8-74F5C33C5C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39200" y="4663526"/>
            <a:ext cx="512763" cy="650876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F48AF1C-F977-9A47-A398-AAE22663BA7C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70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9748" name="Picture 4" descr="lsamainfram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6529" y="1115786"/>
            <a:ext cx="9264904" cy="6738112"/>
          </a:xfrm>
          <a:prstGeom prst="rect">
            <a:avLst/>
          </a:prstGeom>
          <a:noFill/>
        </p:spPr>
      </p:pic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0154" y="658225"/>
            <a:ext cx="9956800" cy="711200"/>
          </a:xfrm>
        </p:spPr>
        <p:txBody>
          <a:bodyPr/>
          <a:lstStyle/>
          <a:p>
            <a:r>
              <a:rPr lang="en-US" dirty="0"/>
              <a:t>Word similarity for plagiarism detection</a:t>
            </a:r>
          </a:p>
        </p:txBody>
      </p:sp>
    </p:spTree>
    <p:extLst>
      <p:ext uri="{BB962C8B-B14F-4D97-AF65-F5344CB8AC3E}">
        <p14:creationId xmlns:p14="http://schemas.microsoft.com/office/powerpoint/2010/main" val="728653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06400"/>
            <a:ext cx="9956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Word similarity for historical linguistics:</a:t>
            </a:r>
            <a:br>
              <a:rPr lang="en-US" dirty="0"/>
            </a:br>
            <a:r>
              <a:rPr lang="en-US" dirty="0"/>
              <a:t>semantic change over time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54" y="2238375"/>
            <a:ext cx="6165893" cy="37306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04001" y="1514158"/>
            <a:ext cx="494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Kulkarni</a:t>
            </a:r>
            <a:r>
              <a:rPr lang="en-US" sz="2400" dirty="0"/>
              <a:t>, Al-</a:t>
            </a:r>
            <a:r>
              <a:rPr lang="en-US" sz="2400" dirty="0" err="1"/>
              <a:t>Rfou</a:t>
            </a:r>
            <a:r>
              <a:rPr lang="en-US" sz="2400" dirty="0"/>
              <a:t>, </a:t>
            </a:r>
            <a:r>
              <a:rPr lang="en-US" sz="2400" dirty="0" err="1"/>
              <a:t>Perozzi</a:t>
            </a:r>
            <a:r>
              <a:rPr lang="en-US" sz="2400" dirty="0"/>
              <a:t>, </a:t>
            </a:r>
            <a:r>
              <a:rPr lang="en-US" sz="2400" dirty="0" err="1"/>
              <a:t>Skiena</a:t>
            </a:r>
            <a:r>
              <a:rPr lang="en-US" sz="2400" dirty="0"/>
              <a:t> 2015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0801" y="1551226"/>
            <a:ext cx="3574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Sagi</a:t>
            </a:r>
            <a:r>
              <a:rPr lang="en-US" sz="2400" dirty="0"/>
              <a:t>, Kaufmann, Clark 2013</a:t>
            </a:r>
          </a:p>
          <a:p>
            <a:endParaRPr lang="en-US" sz="24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-508000" y="2006600"/>
          <a:ext cx="6096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20801" y="5612367"/>
            <a:ext cx="335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general are terms over time?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B84EC51-5B3E-EC46-A00E-4CC2EFF7DC22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4921" y="5227491"/>
            <a:ext cx="5580190" cy="5671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similarity reflects gender stereotype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2631" y="1731803"/>
            <a:ext cx="82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"/>
                <a:cs typeface="Gill Sans"/>
              </a:rPr>
              <a:t>327 gender neutral occupations. Project on to </a:t>
            </a:r>
            <a:r>
              <a:rPr lang="en-US" sz="2400" i="1" dirty="0">
                <a:latin typeface="Gill Sans"/>
                <a:cs typeface="Gill Sans"/>
              </a:rPr>
              <a:t>she—he </a:t>
            </a:r>
            <a:r>
              <a:rPr lang="en-US" sz="2400" dirty="0">
                <a:latin typeface="Gill Sans"/>
                <a:cs typeface="Gill Sans"/>
              </a:rPr>
              <a:t>direction.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57489" r="4245" b="55195"/>
          <a:stretch/>
        </p:blipFill>
        <p:spPr>
          <a:xfrm>
            <a:off x="2339581" y="4008595"/>
            <a:ext cx="1107850" cy="8647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TextBox 28"/>
          <p:cNvSpPr txBox="1"/>
          <p:nvPr/>
        </p:nvSpPr>
        <p:spPr>
          <a:xfrm>
            <a:off x="3570343" y="4059581"/>
            <a:ext cx="3229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Gill Sans"/>
                <a:cs typeface="Gill Sans"/>
              </a:rPr>
              <a:t>Crowdworkers</a:t>
            </a:r>
            <a:r>
              <a:rPr lang="en-US" sz="2000" dirty="0">
                <a:latin typeface="Gill Sans"/>
                <a:cs typeface="Gill Sans"/>
              </a:rPr>
              <a:t> rate each </a:t>
            </a:r>
            <a:r>
              <a:rPr lang="en-US" sz="2000" dirty="0" err="1">
                <a:latin typeface="Gill Sans"/>
                <a:cs typeface="Gill Sans"/>
              </a:rPr>
              <a:t>occup</a:t>
            </a:r>
            <a:r>
              <a:rPr lang="en-US" sz="2000" dirty="0">
                <a:latin typeface="Gill Sans"/>
                <a:cs typeface="Gill Sans"/>
              </a:rPr>
              <a:t>. for gender stereotype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868797" y="3256070"/>
            <a:ext cx="6812296" cy="0"/>
          </a:xfrm>
          <a:prstGeom prst="straightConnector1">
            <a:avLst/>
          </a:prstGeom>
          <a:ln w="38100" cmpd="sng"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4510" y="2961098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she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681093" y="2961098"/>
            <a:ext cx="574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he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54082" y="2701810"/>
            <a:ext cx="1701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homemaker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09001" y="3269030"/>
            <a:ext cx="888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nurse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11969" y="2701810"/>
            <a:ext cx="1679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receptionist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14011" y="2701810"/>
            <a:ext cx="12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maestro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77049" y="2701810"/>
            <a:ext cx="749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boss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50000" y="3303512"/>
            <a:ext cx="167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philosopher</a:t>
            </a:r>
          </a:p>
        </p:txBody>
      </p:sp>
      <p:sp>
        <p:nvSpPr>
          <p:cNvPr id="39" name="Oval 38"/>
          <p:cNvSpPr/>
          <p:nvPr/>
        </p:nvSpPr>
        <p:spPr>
          <a:xfrm>
            <a:off x="3702695" y="3176303"/>
            <a:ext cx="141121" cy="153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655389" y="3176046"/>
            <a:ext cx="141121" cy="153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78564" y="3179203"/>
            <a:ext cx="141121" cy="153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112579" y="3179203"/>
            <a:ext cx="141121" cy="153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443450" y="3176046"/>
            <a:ext cx="141121" cy="153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778651" y="3185193"/>
            <a:ext cx="141121" cy="153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18414" y="5350757"/>
            <a:ext cx="4045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Highly Correlated </a:t>
            </a:r>
            <a:r>
              <a:rPr lang="mr-IN" dirty="0"/>
              <a:t>(</a:t>
            </a:r>
            <a:r>
              <a:rPr lang="mr-IN" dirty="0" err="1"/>
              <a:t>Spearman</a:t>
            </a:r>
            <a:r>
              <a:rPr lang="mr-IN" dirty="0"/>
              <a:t> </a:t>
            </a:r>
            <a:r>
              <a:rPr lang="mr-IN" dirty="0" err="1"/>
              <a:t>ρ</a:t>
            </a:r>
            <a:r>
              <a:rPr lang="mr-IN" dirty="0"/>
              <a:t> = 0.51)</a:t>
            </a:r>
            <a:endParaRPr lang="en-US" dirty="0"/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05DB8822-6620-7A47-9526-A3476D68E975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7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95757"/>
            <a:ext cx="10515600" cy="1325563"/>
          </a:xfrm>
        </p:spPr>
        <p:txBody>
          <a:bodyPr/>
          <a:lstStyle/>
          <a:p>
            <a:r>
              <a:rPr lang="en-US" dirty="0"/>
              <a:t>Two classes of similarity algorithms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733" dirty="0"/>
              <a:t>Thesaurus-based algorithms</a:t>
            </a:r>
          </a:p>
          <a:p>
            <a:pPr lvl="1"/>
            <a:r>
              <a:rPr lang="en-US" sz="3200" dirty="0"/>
              <a:t>Are words “nearby” in a thesaurus hierarchy?</a:t>
            </a:r>
          </a:p>
          <a:p>
            <a:pPr lvl="1"/>
            <a:r>
              <a:rPr lang="en-US" sz="3200" dirty="0"/>
              <a:t>Do words have similar glosses (definitions)?</a:t>
            </a:r>
          </a:p>
          <a:p>
            <a:r>
              <a:rPr lang="en-US" sz="3733" dirty="0"/>
              <a:t>Distributional algorithms</a:t>
            </a:r>
          </a:p>
          <a:p>
            <a:pPr lvl="1"/>
            <a:r>
              <a:rPr lang="en-US" sz="3200" dirty="0"/>
              <a:t>Do words behave similarly in real-world usage?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436BC36-9F72-ED4C-BF77-ED207C32ACFC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69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08000"/>
            <a:ext cx="9956800" cy="279400"/>
          </a:xfrm>
        </p:spPr>
        <p:txBody>
          <a:bodyPr>
            <a:normAutofit fontScale="90000"/>
          </a:bodyPr>
          <a:lstStyle/>
          <a:p>
            <a:r>
              <a:rPr lang="en-US" dirty="0"/>
              <a:t>WordNet: Online thesaurus</a:t>
            </a:r>
          </a:p>
        </p:txBody>
      </p:sp>
      <p:pic>
        <p:nvPicPr>
          <p:cNvPr id="5" name="Content Placeholder 4" descr="wordnetnaviglipictur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81" r="-38481"/>
          <a:stretch>
            <a:fillRect/>
          </a:stretch>
        </p:blipFill>
        <p:spPr>
          <a:xfrm>
            <a:off x="-1971040" y="990600"/>
            <a:ext cx="15280640" cy="5969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27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28800" y="279400"/>
            <a:ext cx="9956800" cy="990600"/>
          </a:xfrm>
        </p:spPr>
        <p:txBody>
          <a:bodyPr/>
          <a:lstStyle/>
          <a:p>
            <a:r>
              <a:rPr lang="en-US" dirty="0">
                <a:hlinkClick r:id="rId3"/>
              </a:rPr>
              <a:t>WordNet 3.1</a:t>
            </a:r>
            <a:endParaRPr lang="en-US" dirty="0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19462" y="3515544"/>
            <a:ext cx="6125029" cy="2667000"/>
          </a:xfrm>
        </p:spPr>
        <p:txBody>
          <a:bodyPr/>
          <a:lstStyle/>
          <a:p>
            <a:r>
              <a:rPr lang="en-US" dirty="0"/>
              <a:t>A hierarchically organized lexical database of English</a:t>
            </a:r>
          </a:p>
          <a:p>
            <a:r>
              <a:rPr lang="en-US" dirty="0"/>
              <a:t>On-line thesaurus</a:t>
            </a:r>
          </a:p>
          <a:p>
            <a:pPr lvl="2"/>
            <a:r>
              <a:rPr lang="en-US" sz="2800" dirty="0" err="1"/>
              <a:t>globalwordnet.org</a:t>
            </a:r>
            <a:r>
              <a:rPr lang="en-US" sz="2800" dirty="0"/>
              <a:t>: </a:t>
            </a:r>
            <a:r>
              <a:rPr lang="en-US" sz="2800" dirty="0" err="1"/>
              <a:t>wordnets</a:t>
            </a:r>
            <a:r>
              <a:rPr lang="en-US" sz="2800" dirty="0"/>
              <a:t> in 50+ languages</a:t>
            </a:r>
          </a:p>
          <a:p>
            <a:pPr lvl="3"/>
            <a:r>
              <a:rPr lang="en-US" sz="2400" dirty="0"/>
              <a:t>quality/coverage/availability varies</a:t>
            </a:r>
            <a:endParaRPr lang="en-US" sz="2000" dirty="0"/>
          </a:p>
          <a:p>
            <a:pPr lvl="1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923323" y="3515544"/>
          <a:ext cx="4969008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404">
                <a:tc>
                  <a:txBody>
                    <a:bodyPr/>
                    <a:lstStyle/>
                    <a:p>
                      <a:r>
                        <a:rPr lang="en-US" sz="2700" dirty="0"/>
                        <a:t>Category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Unique Strings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2700" dirty="0"/>
                        <a:t>Noun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117,798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2700" dirty="0"/>
                        <a:t>Verb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11,529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2700" dirty="0"/>
                        <a:t>Adjective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22,479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2700" dirty="0"/>
                        <a:t>Adverb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4,481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7C0DC-523C-3F49-BB98-641B8D616001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17E80A-5BDB-AE44-9198-25E956F58E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33"/>
          <a:stretch/>
        </p:blipFill>
        <p:spPr>
          <a:xfrm>
            <a:off x="419462" y="1335315"/>
            <a:ext cx="7640321" cy="199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3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lemma and </a:t>
            </a:r>
            <a:r>
              <a:rPr lang="en-US" dirty="0" err="1"/>
              <a:t>wordform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11379200" cy="477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733" dirty="0"/>
              <a:t>A </a:t>
            </a:r>
            <a:r>
              <a:rPr lang="en-US" sz="3733" b="1" dirty="0"/>
              <a:t>lemma</a:t>
            </a:r>
            <a:r>
              <a:rPr lang="en-US" sz="3733" dirty="0"/>
              <a:t> or </a:t>
            </a:r>
            <a:r>
              <a:rPr lang="en-US" sz="3733" b="1" dirty="0"/>
              <a:t>citation form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Representation of all forms with the same stem, part of speech, rough semantics</a:t>
            </a:r>
          </a:p>
          <a:p>
            <a:pPr>
              <a:lnSpc>
                <a:spcPct val="90000"/>
              </a:lnSpc>
            </a:pPr>
            <a:r>
              <a:rPr lang="en-US" sz="3733" dirty="0"/>
              <a:t>A </a:t>
            </a:r>
            <a:r>
              <a:rPr lang="en-US" sz="3733" b="1" dirty="0" err="1"/>
              <a:t>wordform</a:t>
            </a:r>
            <a:endParaRPr lang="en-US" sz="3733" b="1" dirty="0"/>
          </a:p>
          <a:p>
            <a:pPr lvl="1">
              <a:lnSpc>
                <a:spcPct val="90000"/>
              </a:lnSpc>
            </a:pPr>
            <a:r>
              <a:rPr lang="en-US" sz="3200" dirty="0"/>
              <a:t>The inflected word as it appears in text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476872"/>
              </p:ext>
            </p:extLst>
          </p:nvPr>
        </p:nvGraphicFramePr>
        <p:xfrm>
          <a:off x="3251199" y="3987798"/>
          <a:ext cx="5813288" cy="22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6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83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3200" dirty="0" err="1"/>
                        <a:t>Wordform</a:t>
                      </a:r>
                      <a:endParaRPr lang="en-US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3200" dirty="0"/>
                        <a:t>Lemma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3200" dirty="0"/>
                        <a:t>banks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3200" dirty="0"/>
                        <a:t>bank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3200" dirty="0"/>
                        <a:t>sung, singing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3200" dirty="0"/>
                        <a:t>sing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3200" dirty="0"/>
                        <a:t>broke, broken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3200" dirty="0"/>
                        <a:t>break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DBD93-6CDD-6A4D-9075-A7AC071FE691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5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79400"/>
            <a:ext cx="9956800" cy="990600"/>
          </a:xfrm>
        </p:spPr>
        <p:txBody>
          <a:bodyPr/>
          <a:lstStyle/>
          <a:p>
            <a:r>
              <a:rPr lang="en-US" sz="4267" dirty="0"/>
              <a:t>Lemmas have senses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600200"/>
            <a:ext cx="11379200" cy="4445000"/>
          </a:xfrm>
        </p:spPr>
        <p:txBody>
          <a:bodyPr/>
          <a:lstStyle/>
          <a:p>
            <a:r>
              <a:rPr lang="en-US" sz="3733" dirty="0"/>
              <a:t>One lemma “bank” can have many meanings: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…a 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bank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can hold the investments in a custodial account…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“…as agriculture burgeons on the east 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bank</a:t>
            </a:r>
            <a:r>
              <a:rPr lang="en-US" dirty="0">
                <a:latin typeface="Courier"/>
                <a:cs typeface="Courier"/>
              </a:rPr>
              <a:t> the river will shrink even more</a:t>
            </a:r>
            <a:r>
              <a:rPr lang="en-US" sz="3200" dirty="0"/>
              <a:t>”</a:t>
            </a:r>
            <a:endParaRPr lang="en-US" sz="3733" dirty="0"/>
          </a:p>
          <a:p>
            <a:r>
              <a:rPr lang="en-US" sz="3733" b="1" dirty="0"/>
              <a:t>Sense </a:t>
            </a:r>
            <a:r>
              <a:rPr lang="en-US" sz="3733" dirty="0"/>
              <a:t>(or </a:t>
            </a:r>
            <a:r>
              <a:rPr lang="en-US" sz="3733" b="1" dirty="0"/>
              <a:t>word sense</a:t>
            </a:r>
            <a:r>
              <a:rPr lang="en-US" sz="3733" dirty="0"/>
              <a:t>)</a:t>
            </a:r>
          </a:p>
          <a:p>
            <a:pPr lvl="1"/>
            <a:r>
              <a:rPr lang="en-US" sz="3200" dirty="0"/>
              <a:t>A discrete representation </a:t>
            </a:r>
          </a:p>
          <a:p>
            <a:pPr marL="609585" lvl="1" indent="0">
              <a:buNone/>
            </a:pPr>
            <a:r>
              <a:rPr lang="en-US" sz="3200" dirty="0"/>
              <a:t>                  of an aspect of a word’s meaning.</a:t>
            </a:r>
          </a:p>
          <a:p>
            <a:r>
              <a:rPr lang="en-US" sz="3733" dirty="0"/>
              <a:t>The lemma </a:t>
            </a:r>
            <a:r>
              <a:rPr lang="en-US" sz="3733" b="1" dirty="0"/>
              <a:t>bank</a:t>
            </a:r>
            <a:r>
              <a:rPr lang="en-US" sz="3733" dirty="0"/>
              <a:t> here has two senses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66124" y="2244820"/>
            <a:ext cx="34817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0000FF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13870" y="2657001"/>
            <a:ext cx="34817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0000FF"/>
                </a:solidFill>
                <a:latin typeface="Courier"/>
                <a:cs typeface="Courier"/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968" y="2095127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Sense 1: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77" y="2480353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Sense 2: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6396CA4-F2D6-1848-BC47-D3E127EAD977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2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Homonymy: multi-sense as an artifact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803400"/>
            <a:ext cx="11176000" cy="4445000"/>
          </a:xfrm>
        </p:spPr>
        <p:txBody>
          <a:bodyPr/>
          <a:lstStyle/>
          <a:p>
            <a:pPr marL="0" indent="0">
              <a:buNone/>
            </a:pPr>
            <a:r>
              <a:rPr lang="en-US" sz="3733" b="1" dirty="0"/>
              <a:t>Homonyms</a:t>
            </a:r>
            <a:r>
              <a:rPr lang="en-US" sz="3733" dirty="0"/>
              <a:t>: words that share a form (spelling or </a:t>
            </a:r>
            <a:r>
              <a:rPr lang="en-US" sz="3733" dirty="0" err="1"/>
              <a:t>pronounciation</a:t>
            </a:r>
            <a:r>
              <a:rPr lang="en-US" sz="3733" dirty="0"/>
              <a:t>) but have </a:t>
            </a:r>
            <a:r>
              <a:rPr lang="en-US" sz="3733" dirty="0">
                <a:solidFill>
                  <a:srgbClr val="0070C0"/>
                </a:solidFill>
              </a:rPr>
              <a:t>unrelated</a:t>
            </a:r>
            <a:r>
              <a:rPr lang="en-US" sz="3733" dirty="0"/>
              <a:t>, </a:t>
            </a:r>
            <a:r>
              <a:rPr lang="en-US" sz="3733" dirty="0">
                <a:solidFill>
                  <a:srgbClr val="C00000"/>
                </a:solidFill>
              </a:rPr>
              <a:t>distinct</a:t>
            </a:r>
            <a:r>
              <a:rPr lang="en-US" sz="3733" dirty="0"/>
              <a:t> meanings:</a:t>
            </a:r>
            <a:endParaRPr lang="en-US" sz="4267" dirty="0"/>
          </a:p>
          <a:p>
            <a:pPr lvl="1">
              <a:lnSpc>
                <a:spcPct val="90000"/>
              </a:lnSpc>
            </a:pPr>
            <a:r>
              <a:rPr lang="en-US" sz="3200" dirty="0">
                <a:solidFill>
                  <a:srgbClr val="0000FF"/>
                </a:solidFill>
              </a:rPr>
              <a:t>bank</a:t>
            </a:r>
            <a:r>
              <a:rPr lang="en-US" sz="3200" baseline="-25000" dirty="0">
                <a:solidFill>
                  <a:srgbClr val="0000FF"/>
                </a:solidFill>
              </a:rPr>
              <a:t>1</a:t>
            </a:r>
            <a:r>
              <a:rPr lang="en-US" sz="3200" dirty="0"/>
              <a:t>: financial institution,    </a:t>
            </a:r>
            <a:r>
              <a:rPr lang="en-US" sz="3200" dirty="0">
                <a:solidFill>
                  <a:srgbClr val="0000FF"/>
                </a:solidFill>
              </a:rPr>
              <a:t>bank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  <a:r>
              <a:rPr lang="en-US" sz="3200" dirty="0"/>
              <a:t>:  sloping land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solidFill>
                  <a:srgbClr val="0000FF"/>
                </a:solidFill>
              </a:rPr>
              <a:t>bat</a:t>
            </a:r>
            <a:r>
              <a:rPr lang="en-US" sz="3200" baseline="-25000" dirty="0">
                <a:solidFill>
                  <a:srgbClr val="0000FF"/>
                </a:solidFill>
              </a:rPr>
              <a:t>1</a:t>
            </a:r>
            <a:r>
              <a:rPr lang="en-US" sz="3200" dirty="0"/>
              <a:t>: club for hitting a ball,    </a:t>
            </a:r>
            <a:r>
              <a:rPr lang="en-US" sz="3200" dirty="0">
                <a:solidFill>
                  <a:srgbClr val="0000FF"/>
                </a:solidFill>
              </a:rPr>
              <a:t>bat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:  </a:t>
            </a:r>
            <a:r>
              <a:rPr lang="en-US" sz="3200" dirty="0"/>
              <a:t>nocturnal flying mammal</a:t>
            </a:r>
          </a:p>
          <a:p>
            <a:pPr marL="685783" indent="-685783">
              <a:buFont typeface="+mj-lt"/>
              <a:buAutoNum type="arabicPeriod"/>
            </a:pPr>
            <a:r>
              <a:rPr lang="en-US" sz="3733" dirty="0"/>
              <a:t>Homographs (bank/bank, bat/bat)</a:t>
            </a:r>
          </a:p>
          <a:p>
            <a:pPr marL="685783" indent="-685783">
              <a:buFont typeface="+mj-lt"/>
              <a:buAutoNum type="arabicPeriod"/>
            </a:pPr>
            <a:r>
              <a:rPr lang="en-US" sz="3733" dirty="0"/>
              <a:t>Homophones:</a:t>
            </a:r>
          </a:p>
          <a:p>
            <a:pPr marL="1219170" lvl="1" indent="-609585">
              <a:buFont typeface="+mj-lt"/>
              <a:buAutoNum type="arabicPeriod"/>
            </a:pPr>
            <a:r>
              <a:rPr lang="en-US" sz="3200" dirty="0">
                <a:solidFill>
                  <a:srgbClr val="0000FF"/>
                </a:solidFill>
              </a:rPr>
              <a:t>Write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0000FF"/>
                </a:solidFill>
              </a:rPr>
              <a:t>right</a:t>
            </a:r>
          </a:p>
          <a:p>
            <a:pPr marL="1219170" lvl="1" indent="-609585">
              <a:buFont typeface="+mj-lt"/>
              <a:buAutoNum type="arabicPeriod"/>
            </a:pPr>
            <a:r>
              <a:rPr lang="en-US" sz="3200" dirty="0">
                <a:solidFill>
                  <a:srgbClr val="0000FF"/>
                </a:solidFill>
              </a:rPr>
              <a:t>Piece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0000FF"/>
                </a:solidFill>
              </a:rPr>
              <a:t>peace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4E6CBBC-16A1-F140-A211-D852C6C942A0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39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89672"/>
            <a:ext cx="10515600" cy="1325563"/>
          </a:xfrm>
        </p:spPr>
        <p:txBody>
          <a:bodyPr/>
          <a:lstStyle/>
          <a:p>
            <a:r>
              <a:rPr lang="en-US" dirty="0"/>
              <a:t>Homonymy causes problems for NLP applications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2250172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Information retrieval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“</a:t>
            </a:r>
            <a:r>
              <a:rPr lang="en-US" sz="3200" dirty="0">
                <a:latin typeface="Courier"/>
                <a:cs typeface="Courier"/>
              </a:rPr>
              <a:t>bat care”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Machine Translation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latin typeface="Courier"/>
                <a:cs typeface="Courier"/>
              </a:rPr>
              <a:t>bat</a:t>
            </a:r>
            <a:r>
              <a:rPr lang="en-US" sz="3200" dirty="0"/>
              <a:t>:  </a:t>
            </a:r>
            <a:r>
              <a:rPr lang="fr-FR" sz="3200" dirty="0" err="1">
                <a:solidFill>
                  <a:srgbClr val="0000FF"/>
                </a:solidFill>
              </a:rPr>
              <a:t>murciélago</a:t>
            </a:r>
            <a:r>
              <a:rPr lang="fr-FR" sz="3200" dirty="0"/>
              <a:t>  (animal) or  </a:t>
            </a:r>
            <a:r>
              <a:rPr lang="fr-FR" sz="3200" dirty="0" err="1">
                <a:solidFill>
                  <a:srgbClr val="0000FF"/>
                </a:solidFill>
              </a:rPr>
              <a:t>bate</a:t>
            </a:r>
            <a:r>
              <a:rPr lang="fr-FR" sz="3200" dirty="0">
                <a:solidFill>
                  <a:srgbClr val="0000FF"/>
                </a:solidFill>
              </a:rPr>
              <a:t> </a:t>
            </a:r>
            <a:r>
              <a:rPr lang="fr-FR" sz="3200" dirty="0"/>
              <a:t>(for baseball)</a:t>
            </a:r>
            <a:endParaRPr lang="en-US" sz="2667" dirty="0"/>
          </a:p>
          <a:p>
            <a:pPr>
              <a:lnSpc>
                <a:spcPct val="90000"/>
              </a:lnSpc>
            </a:pPr>
            <a:r>
              <a:rPr lang="en-US" sz="3200" dirty="0"/>
              <a:t>Text-to-Speech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3200" dirty="0">
                <a:latin typeface="Courier"/>
                <a:cs typeface="Courier"/>
              </a:rPr>
              <a:t>bass</a:t>
            </a:r>
            <a:r>
              <a:rPr lang="en-US" sz="3200" dirty="0"/>
              <a:t> (stringed instrument) vs. </a:t>
            </a:r>
            <a:r>
              <a:rPr lang="en-US" sz="3200" dirty="0">
                <a:latin typeface="Courier"/>
                <a:cs typeface="Courier"/>
              </a:rPr>
              <a:t>bass</a:t>
            </a:r>
            <a:r>
              <a:rPr lang="en-US" sz="3200" dirty="0"/>
              <a:t> (fish)</a:t>
            </a:r>
          </a:p>
          <a:p>
            <a:pPr lvl="1">
              <a:lnSpc>
                <a:spcPct val="90000"/>
              </a:lnSpc>
            </a:pPr>
            <a:endParaRPr lang="en-US" sz="2667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D03D48B-EBFA-2349-9153-527E0ACD92EB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8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represent a word?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585" y="1825625"/>
            <a:ext cx="5363308" cy="4351338"/>
          </a:xfrm>
        </p:spPr>
        <p:txBody>
          <a:bodyPr/>
          <a:lstStyle/>
          <a:p>
            <a:r>
              <a:rPr lang="en-US" dirty="0"/>
              <a:t>How do we “understand” a word?</a:t>
            </a:r>
          </a:p>
          <a:p>
            <a:r>
              <a:rPr lang="en-US" dirty="0"/>
              <a:t>How can we know the relation/distance/similarity between words </a:t>
            </a:r>
            <a:r>
              <a:rPr lang="en-US" b="1" dirty="0"/>
              <a:t>computationally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***Discussion***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481" y="1690688"/>
            <a:ext cx="5451503" cy="2808350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F72633-A9B7-2645-8457-6B0EF5957619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92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79400"/>
            <a:ext cx="9956800" cy="990600"/>
          </a:xfrm>
        </p:spPr>
        <p:txBody>
          <a:bodyPr>
            <a:normAutofit/>
          </a:bodyPr>
          <a:lstStyle/>
          <a:p>
            <a:r>
              <a:rPr lang="en-US" dirty="0"/>
              <a:t>Polysemy: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related</a:t>
            </a:r>
            <a:r>
              <a:rPr lang="en-US" dirty="0"/>
              <a:t> multi-sense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03200" y="1701800"/>
            <a:ext cx="11379200" cy="4445000"/>
          </a:xfrm>
        </p:spPr>
        <p:txBody>
          <a:bodyPr/>
          <a:lstStyle/>
          <a:p>
            <a:r>
              <a:rPr lang="en-US" sz="3467" dirty="0"/>
              <a:t>1. The </a:t>
            </a:r>
            <a:r>
              <a:rPr lang="en-US" sz="3467" b="1" dirty="0">
                <a:solidFill>
                  <a:srgbClr val="0000FF"/>
                </a:solidFill>
              </a:rPr>
              <a:t>bank </a:t>
            </a:r>
            <a:r>
              <a:rPr lang="en-US" sz="3467" dirty="0"/>
              <a:t>was constructed in 1875 out of local red brick.</a:t>
            </a:r>
          </a:p>
          <a:p>
            <a:r>
              <a:rPr lang="en-US" sz="3467" dirty="0"/>
              <a:t>2. I withdrew the money from the </a:t>
            </a:r>
            <a:r>
              <a:rPr lang="en-US" sz="3467" b="1" dirty="0">
                <a:solidFill>
                  <a:srgbClr val="0000FF"/>
                </a:solidFill>
              </a:rPr>
              <a:t>bank</a:t>
            </a:r>
            <a:r>
              <a:rPr lang="en-US" sz="3467" dirty="0">
                <a:solidFill>
                  <a:srgbClr val="0000FF"/>
                </a:solidFill>
              </a:rPr>
              <a:t> </a:t>
            </a:r>
          </a:p>
          <a:p>
            <a:r>
              <a:rPr lang="en-US" sz="3467" dirty="0"/>
              <a:t>Are those the same sense?</a:t>
            </a:r>
          </a:p>
          <a:p>
            <a:pPr lvl="1"/>
            <a:r>
              <a:rPr lang="en-US" dirty="0"/>
              <a:t>Sense 2: “A financial institution”</a:t>
            </a:r>
          </a:p>
          <a:p>
            <a:pPr lvl="1"/>
            <a:r>
              <a:rPr lang="en-US" dirty="0"/>
              <a:t>Sense 1: “The building belonging to a financial institution”</a:t>
            </a:r>
          </a:p>
          <a:p>
            <a:r>
              <a:rPr lang="en-US" sz="3467" dirty="0"/>
              <a:t>A </a:t>
            </a:r>
            <a:r>
              <a:rPr lang="en-US" sz="3467" b="1" dirty="0" err="1"/>
              <a:t>polysemous</a:t>
            </a:r>
            <a:r>
              <a:rPr lang="en-US" sz="3467" dirty="0"/>
              <a:t> word has </a:t>
            </a:r>
            <a:r>
              <a:rPr lang="en-US" sz="3467" b="1" dirty="0">
                <a:solidFill>
                  <a:srgbClr val="FF0000"/>
                </a:solidFill>
              </a:rPr>
              <a:t>related</a:t>
            </a:r>
            <a:r>
              <a:rPr lang="en-US" sz="3467" dirty="0">
                <a:solidFill>
                  <a:srgbClr val="FF0000"/>
                </a:solidFill>
              </a:rPr>
              <a:t> </a:t>
            </a:r>
            <a:r>
              <a:rPr lang="en-US" sz="3467" dirty="0"/>
              <a:t>meanings</a:t>
            </a:r>
          </a:p>
          <a:p>
            <a:pPr lvl="1"/>
            <a:r>
              <a:rPr lang="en-US" sz="3200" dirty="0"/>
              <a:t>Most non-rare words have multiple meanings</a:t>
            </a:r>
          </a:p>
          <a:p>
            <a:endParaRPr lang="en-US" sz="2933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5E3228F-D9E4-6B46-8335-CDDAE7146A21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54986"/>
            <a:ext cx="10515600" cy="1325563"/>
          </a:xfrm>
        </p:spPr>
        <p:txBody>
          <a:bodyPr/>
          <a:lstStyle/>
          <a:p>
            <a:r>
              <a:rPr lang="en-US" sz="4267" dirty="0"/>
              <a:t>How do we know when a word has more than one sense?</a:t>
            </a:r>
          </a:p>
        </p:txBody>
      </p:sp>
      <p:sp>
        <p:nvSpPr>
          <p:cNvPr id="1210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2315486"/>
            <a:ext cx="10515600" cy="4351338"/>
          </a:xfrm>
        </p:spPr>
        <p:txBody>
          <a:bodyPr/>
          <a:lstStyle/>
          <a:p>
            <a:r>
              <a:rPr lang="en-US" dirty="0"/>
              <a:t>The “zeugma” test: Two senses of </a:t>
            </a:r>
            <a:r>
              <a:rPr lang="en-US" dirty="0">
                <a:latin typeface="Courier"/>
                <a:cs typeface="Courier"/>
              </a:rPr>
              <a:t>serve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Which flights </a:t>
            </a:r>
            <a:r>
              <a:rPr lang="en-US" b="1" dirty="0">
                <a:latin typeface="Courier"/>
                <a:cs typeface="Courier"/>
              </a:rPr>
              <a:t>serve</a:t>
            </a:r>
            <a:r>
              <a:rPr lang="en-US" dirty="0">
                <a:latin typeface="Courier"/>
                <a:cs typeface="Courier"/>
              </a:rPr>
              <a:t> breakfast?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Does Lufthansa </a:t>
            </a:r>
            <a:r>
              <a:rPr lang="en-US" b="1" dirty="0">
                <a:latin typeface="Courier"/>
                <a:cs typeface="Courier"/>
              </a:rPr>
              <a:t>serve</a:t>
            </a:r>
            <a:r>
              <a:rPr lang="en-US" dirty="0">
                <a:latin typeface="Courier"/>
                <a:cs typeface="Courier"/>
              </a:rPr>
              <a:t> Philadelphia?</a:t>
            </a:r>
          </a:p>
          <a:p>
            <a:pPr lvl="1"/>
            <a:r>
              <a:rPr lang="en-US" dirty="0">
                <a:solidFill>
                  <a:srgbClr val="A50021"/>
                </a:solidFill>
                <a:latin typeface="Calibri"/>
                <a:cs typeface="Calibri"/>
              </a:rPr>
              <a:t>?Does Lufthansa serve breakfast and Philadelphia?</a:t>
            </a:r>
          </a:p>
          <a:p>
            <a:r>
              <a:rPr lang="en-US" dirty="0">
                <a:solidFill>
                  <a:srgbClr val="0000FF"/>
                </a:solidFill>
              </a:rPr>
              <a:t>Since this conjunction sounds weird,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we say that these are </a:t>
            </a:r>
            <a:r>
              <a:rPr lang="en-US" b="1" dirty="0">
                <a:solidFill>
                  <a:srgbClr val="0000FF"/>
                </a:solidFill>
              </a:rPr>
              <a:t>two different senses of “serve”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8EC62F6-5200-AF4F-A565-11E911AB6F4B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2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9956800" cy="990600"/>
          </a:xfrm>
        </p:spPr>
        <p:txBody>
          <a:bodyPr/>
          <a:lstStyle/>
          <a:p>
            <a:r>
              <a:rPr lang="en-US" dirty="0"/>
              <a:t>Synonyms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600200"/>
            <a:ext cx="11379200" cy="4445000"/>
          </a:xfrm>
        </p:spPr>
        <p:txBody>
          <a:bodyPr/>
          <a:lstStyle/>
          <a:p>
            <a:r>
              <a:rPr lang="en-US" sz="3200" dirty="0"/>
              <a:t>Words (different forms) that have the same meaning in some or all contexts.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filbert / hazelnut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couch / sofa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big / large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automobile / car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vomit / throw up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Water / H</a:t>
            </a:r>
            <a:r>
              <a:rPr lang="en-US" sz="2800" baseline="-25000" dirty="0"/>
              <a:t>2</a:t>
            </a:r>
            <a:r>
              <a:rPr lang="en-US" sz="2800" dirty="0"/>
              <a:t>0</a:t>
            </a: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8FE89D4-4F62-8742-BB27-22A20DF3D49E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37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267" dirty="0"/>
              <a:t>Synonymy is a relation </a:t>
            </a:r>
            <a:br>
              <a:rPr lang="en-US" sz="4267" dirty="0"/>
            </a:br>
            <a:r>
              <a:rPr lang="en-US" sz="4267" dirty="0"/>
              <a:t>between </a:t>
            </a:r>
            <a:r>
              <a:rPr lang="en-US" sz="4267" b="1" i="1" dirty="0"/>
              <a:t>senses</a:t>
            </a:r>
            <a:r>
              <a:rPr lang="en-US" sz="4267" dirty="0"/>
              <a:t> rather than words</a:t>
            </a:r>
          </a:p>
        </p:txBody>
      </p:sp>
      <p:sp>
        <p:nvSpPr>
          <p:cNvPr id="1462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701800"/>
            <a:ext cx="11379200" cy="4445000"/>
          </a:xfrm>
        </p:spPr>
        <p:txBody>
          <a:bodyPr/>
          <a:lstStyle/>
          <a:p>
            <a:r>
              <a:rPr lang="en-US" sz="2667" dirty="0"/>
              <a:t>Consider the words </a:t>
            </a:r>
            <a:r>
              <a:rPr lang="en-US" sz="2667" i="1" dirty="0"/>
              <a:t>big</a:t>
            </a:r>
            <a:r>
              <a:rPr lang="en-US" sz="2667" dirty="0"/>
              <a:t> and </a:t>
            </a:r>
            <a:r>
              <a:rPr lang="en-US" sz="2667" i="1" dirty="0"/>
              <a:t>large</a:t>
            </a:r>
            <a:endParaRPr lang="en-US" sz="2667" dirty="0"/>
          </a:p>
          <a:p>
            <a:r>
              <a:rPr lang="en-US" sz="2667" dirty="0"/>
              <a:t>Are they synonyms?</a:t>
            </a:r>
            <a:endParaRPr lang="en-US" sz="2667" dirty="0">
              <a:solidFill>
                <a:srgbClr val="A50021"/>
              </a:solidFill>
            </a:endParaRPr>
          </a:p>
          <a:p>
            <a:pPr lvl="1"/>
            <a:r>
              <a:rPr lang="en-US" dirty="0"/>
              <a:t>How </a:t>
            </a:r>
            <a:r>
              <a:rPr lang="en-US" b="1" dirty="0"/>
              <a:t>big</a:t>
            </a:r>
            <a:r>
              <a:rPr lang="en-US" dirty="0"/>
              <a:t> is that plane?</a:t>
            </a:r>
          </a:p>
          <a:p>
            <a:pPr lvl="1"/>
            <a:r>
              <a:rPr lang="en-US" dirty="0"/>
              <a:t>Would I be flying on a </a:t>
            </a:r>
            <a:r>
              <a:rPr lang="en-US" b="1" dirty="0"/>
              <a:t>large</a:t>
            </a:r>
            <a:r>
              <a:rPr lang="en-US" dirty="0"/>
              <a:t> or small plane?</a:t>
            </a:r>
          </a:p>
          <a:p>
            <a:r>
              <a:rPr lang="en-US" sz="2667" dirty="0"/>
              <a:t>How about here:</a:t>
            </a:r>
          </a:p>
          <a:p>
            <a:pPr lvl="1"/>
            <a:r>
              <a:rPr lang="en-US" dirty="0"/>
              <a:t>Miss Nelson became a kind of </a:t>
            </a:r>
            <a:r>
              <a:rPr lang="en-US" b="1" dirty="0"/>
              <a:t>big </a:t>
            </a:r>
            <a:r>
              <a:rPr lang="en-US" dirty="0"/>
              <a:t>sister to Benjamin.</a:t>
            </a:r>
          </a:p>
          <a:p>
            <a:pPr lvl="1"/>
            <a:r>
              <a:rPr lang="en-US" dirty="0"/>
              <a:t>?Miss Nelson became a kind of </a:t>
            </a:r>
            <a:r>
              <a:rPr lang="en-US" b="1" dirty="0"/>
              <a:t>large</a:t>
            </a:r>
            <a:r>
              <a:rPr lang="en-US" dirty="0"/>
              <a:t> sister to Benjamin.</a:t>
            </a:r>
          </a:p>
          <a:p>
            <a:r>
              <a:rPr lang="en-US" sz="2667" dirty="0"/>
              <a:t>Why?</a:t>
            </a:r>
          </a:p>
          <a:p>
            <a:pPr lvl="1"/>
            <a:r>
              <a:rPr lang="en-US" i="1" dirty="0"/>
              <a:t>big</a:t>
            </a:r>
            <a:r>
              <a:rPr lang="en-US" dirty="0"/>
              <a:t> has a sense that means being older, or grown up</a:t>
            </a:r>
          </a:p>
          <a:p>
            <a:pPr lvl="1"/>
            <a:r>
              <a:rPr lang="en-US" i="1" dirty="0"/>
              <a:t>large</a:t>
            </a:r>
            <a:r>
              <a:rPr lang="en-US" dirty="0"/>
              <a:t> lacks this sense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D0C8C15-72E6-C043-8F5D-092548E3CFA5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22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Antonyms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11684000" cy="4876800"/>
          </a:xfrm>
        </p:spPr>
        <p:txBody>
          <a:bodyPr/>
          <a:lstStyle/>
          <a:p>
            <a:r>
              <a:rPr lang="en-US" sz="3067" dirty="0"/>
              <a:t>Senses that are opposites with respect to one feature of meaning</a:t>
            </a:r>
          </a:p>
          <a:p>
            <a:r>
              <a:rPr lang="en-US" sz="3067" dirty="0"/>
              <a:t>Otherwise, they are very </a:t>
            </a:r>
            <a:r>
              <a:rPr lang="en-US" sz="3067" i="1" dirty="0">
                <a:solidFill>
                  <a:srgbClr val="0070C0"/>
                </a:solidFill>
              </a:rPr>
              <a:t>similar</a:t>
            </a:r>
            <a:r>
              <a:rPr lang="en-US" sz="3067" dirty="0"/>
              <a:t>!</a:t>
            </a:r>
          </a:p>
          <a:p>
            <a:pPr marL="609585" lvl="1" indent="0">
              <a:buNone/>
            </a:pPr>
            <a:r>
              <a:rPr lang="en-US" dirty="0">
                <a:latin typeface="Courier"/>
                <a:cs typeface="Courier"/>
              </a:rPr>
              <a:t>dark/light   short/long	fast/slow	rise/fall</a:t>
            </a:r>
          </a:p>
          <a:p>
            <a:pPr marL="609585" lvl="1" indent="0">
              <a:buNone/>
            </a:pPr>
            <a:r>
              <a:rPr lang="en-US" dirty="0">
                <a:latin typeface="Courier"/>
                <a:cs typeface="Courier"/>
              </a:rPr>
              <a:t>hot/cold	    up/down	      in/out</a:t>
            </a:r>
          </a:p>
          <a:p>
            <a:r>
              <a:rPr lang="en-US" dirty="0"/>
              <a:t>More formally: antonyms can</a:t>
            </a:r>
          </a:p>
          <a:p>
            <a:pPr lvl="1">
              <a:lnSpc>
                <a:spcPct val="70000"/>
              </a:lnSpc>
            </a:pPr>
            <a:r>
              <a:rPr lang="en-US" sz="3067" dirty="0"/>
              <a:t>define a binary opposition</a:t>
            </a:r>
          </a:p>
          <a:p>
            <a:pPr marL="1066773" lvl="2" indent="0">
              <a:lnSpc>
                <a:spcPct val="70000"/>
              </a:lnSpc>
              <a:buNone/>
            </a:pPr>
            <a:r>
              <a:rPr lang="en-US" sz="3067" dirty="0"/>
              <a:t> or be at opposite ends of a scale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long/short, fast/slow</a:t>
            </a:r>
          </a:p>
          <a:p>
            <a:pPr lvl="1"/>
            <a:r>
              <a:rPr lang="en-US" sz="3067" dirty="0"/>
              <a:t>Be </a:t>
            </a:r>
            <a:r>
              <a:rPr lang="en-US" sz="3067" b="1" dirty="0" err="1"/>
              <a:t>reversives</a:t>
            </a:r>
            <a:r>
              <a:rPr lang="en-US" sz="3067" dirty="0"/>
              <a:t>: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 rise/fall, up/down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1773E65-D69E-B842-9016-5581DBD6CE73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17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Hyponymy and </a:t>
            </a:r>
            <a:r>
              <a:rPr lang="en-US" dirty="0" err="1"/>
              <a:t>Hypernymy</a:t>
            </a:r>
            <a:endParaRPr lang="en-US" dirty="0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sense is a </a:t>
            </a:r>
            <a:r>
              <a:rPr lang="en-US" b="1" dirty="0">
                <a:solidFill>
                  <a:srgbClr val="0000FF"/>
                </a:solidFill>
              </a:rPr>
              <a:t>hyponym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another if the first sense is more specific, denoting a subclass of the other</a:t>
            </a:r>
          </a:p>
          <a:p>
            <a:pPr lvl="1"/>
            <a:r>
              <a:rPr lang="en-US" i="1" dirty="0">
                <a:latin typeface="Calibri (Body)"/>
                <a:cs typeface="Calibri (Body)"/>
              </a:rPr>
              <a:t>car</a:t>
            </a:r>
            <a:r>
              <a:rPr lang="en-US" dirty="0"/>
              <a:t> is a hyponym of </a:t>
            </a:r>
            <a:r>
              <a:rPr lang="en-US" i="1" dirty="0"/>
              <a:t>vehicle</a:t>
            </a:r>
            <a:endParaRPr lang="en-US" dirty="0"/>
          </a:p>
          <a:p>
            <a:pPr lvl="1"/>
            <a:r>
              <a:rPr lang="en-US" i="1" dirty="0"/>
              <a:t>mango</a:t>
            </a:r>
            <a:r>
              <a:rPr lang="en-US" dirty="0"/>
              <a:t> is a hyponym of </a:t>
            </a:r>
            <a:r>
              <a:rPr lang="en-US" i="1" dirty="0"/>
              <a:t>fruit</a:t>
            </a:r>
          </a:p>
          <a:p>
            <a:r>
              <a:rPr lang="en-US" dirty="0"/>
              <a:t>Conversely </a:t>
            </a:r>
            <a:r>
              <a:rPr lang="en-US" b="1" dirty="0" err="1">
                <a:solidFill>
                  <a:srgbClr val="0000FF"/>
                </a:solidFill>
              </a:rPr>
              <a:t>hypernym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b="1" dirty="0">
                <a:solidFill>
                  <a:srgbClr val="0000FF"/>
                </a:solidFill>
              </a:rPr>
              <a:t>superordinate</a:t>
            </a:r>
            <a:r>
              <a:rPr lang="en-US" dirty="0">
                <a:solidFill>
                  <a:srgbClr val="0000FF"/>
                </a:solidFill>
              </a:rPr>
              <a:t> (“hyper is super”)</a:t>
            </a:r>
            <a:endParaRPr lang="en-US" dirty="0"/>
          </a:p>
          <a:p>
            <a:pPr lvl="1"/>
            <a:r>
              <a:rPr lang="en-US" i="1" dirty="0"/>
              <a:t>vehicle</a:t>
            </a:r>
            <a:r>
              <a:rPr lang="en-US" dirty="0"/>
              <a:t> is a </a:t>
            </a:r>
            <a:r>
              <a:rPr lang="en-US" dirty="0" err="1"/>
              <a:t>hypernym</a:t>
            </a: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/>
              <a:t>of </a:t>
            </a:r>
            <a:r>
              <a:rPr lang="en-US" i="1" dirty="0"/>
              <a:t>car</a:t>
            </a:r>
            <a:endParaRPr lang="en-US" dirty="0"/>
          </a:p>
          <a:p>
            <a:pPr lvl="1"/>
            <a:r>
              <a:rPr lang="en-US" i="1" dirty="0"/>
              <a:t>fruit</a:t>
            </a:r>
            <a:r>
              <a:rPr lang="en-US" dirty="0"/>
              <a:t> is a </a:t>
            </a:r>
            <a:r>
              <a:rPr lang="en-US" dirty="0" err="1"/>
              <a:t>hypernym</a:t>
            </a:r>
            <a:r>
              <a:rPr lang="en-US" dirty="0"/>
              <a:t> of </a:t>
            </a:r>
            <a:r>
              <a:rPr lang="en-US" i="1" dirty="0"/>
              <a:t>mango</a:t>
            </a:r>
            <a:endParaRPr lang="en-US" dirty="0"/>
          </a:p>
          <a:p>
            <a:endParaRPr lang="en-US" sz="2667" dirty="0">
              <a:solidFill>
                <a:srgbClr val="008000"/>
              </a:solidFill>
            </a:endParaRPr>
          </a:p>
        </p:txBody>
      </p:sp>
      <p:graphicFrame>
        <p:nvGraphicFramePr>
          <p:cNvPr id="1466372" name="Group 1028"/>
          <p:cNvGraphicFramePr>
            <a:graphicFrameLocks noGrp="1"/>
          </p:cNvGraphicFramePr>
          <p:nvPr/>
        </p:nvGraphicFramePr>
        <p:xfrm>
          <a:off x="609600" y="5664200"/>
          <a:ext cx="7010400" cy="792480"/>
        </p:xfrm>
        <a:graphic>
          <a:graphicData uri="http://schemas.openxmlformats.org/drawingml/2006/table">
            <a:tbl>
              <a:tblPr/>
              <a:tblGrid>
                <a:gridCol w="32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Superordinate/hyper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vehicle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fruit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furniture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Subordinate/hyponym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car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mango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chair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8D0C5-7D74-134E-9505-D022CD361A6C}"/>
              </a:ext>
            </a:extLst>
          </p:cNvPr>
          <p:cNvSpPr txBox="1">
            <a:spLocks/>
          </p:cNvSpPr>
          <p:nvPr/>
        </p:nvSpPr>
        <p:spPr>
          <a:xfrm>
            <a:off x="4038600" y="6433541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278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Hyponymy more formally</a:t>
            </a:r>
          </a:p>
        </p:txBody>
      </p:sp>
      <p:sp>
        <p:nvSpPr>
          <p:cNvPr id="522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06400" y="1701800"/>
            <a:ext cx="11379200" cy="4775200"/>
          </a:xfrm>
        </p:spPr>
        <p:txBody>
          <a:bodyPr/>
          <a:lstStyle/>
          <a:p>
            <a:r>
              <a:rPr lang="en-US" dirty="0"/>
              <a:t>Entailment:</a:t>
            </a:r>
          </a:p>
          <a:p>
            <a:pPr lvl="1"/>
            <a:r>
              <a:rPr lang="en-US" dirty="0"/>
              <a:t>A sense </a:t>
            </a:r>
            <a:r>
              <a:rPr lang="en-US" i="1" dirty="0"/>
              <a:t>A</a:t>
            </a:r>
            <a:r>
              <a:rPr lang="en-US" dirty="0"/>
              <a:t> is a hyponym of sense </a:t>
            </a:r>
            <a:r>
              <a:rPr lang="en-US" i="1" dirty="0"/>
              <a:t>B</a:t>
            </a:r>
            <a:r>
              <a:rPr lang="en-US" dirty="0"/>
              <a:t> if </a:t>
            </a:r>
            <a:r>
              <a:rPr lang="en-US" i="1" dirty="0"/>
              <a:t>being an A </a:t>
            </a:r>
            <a:r>
              <a:rPr lang="en-US" dirty="0"/>
              <a:t>entails </a:t>
            </a:r>
            <a:r>
              <a:rPr lang="en-US" i="1" dirty="0"/>
              <a:t>being a B</a:t>
            </a:r>
          </a:p>
          <a:p>
            <a:r>
              <a:rPr lang="en-US" dirty="0"/>
              <a:t>Hyponymy is usually transitive </a:t>
            </a:r>
          </a:p>
          <a:p>
            <a:pPr lvl="1"/>
            <a:r>
              <a:rPr lang="en-US" dirty="0"/>
              <a:t>(A hypo B and B hypo C entails A hypo C)</a:t>
            </a:r>
          </a:p>
          <a:p>
            <a:r>
              <a:rPr lang="en-US" dirty="0"/>
              <a:t>Another name: the </a:t>
            </a:r>
            <a:r>
              <a:rPr lang="en-US" b="1" dirty="0">
                <a:solidFill>
                  <a:srgbClr val="0000FF"/>
                </a:solidFill>
              </a:rPr>
              <a:t>IS-A hierarchy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IS-A</a:t>
            </a:r>
            <a:r>
              <a:rPr lang="en-US" dirty="0"/>
              <a:t> B      (or A </a:t>
            </a:r>
            <a:r>
              <a:rPr lang="en-US" dirty="0">
                <a:solidFill>
                  <a:srgbClr val="0000FF"/>
                </a:solidFill>
              </a:rPr>
              <a:t>ISA</a:t>
            </a:r>
            <a:r>
              <a:rPr lang="en-US" dirty="0"/>
              <a:t> B)</a:t>
            </a:r>
          </a:p>
          <a:p>
            <a:pPr lvl="1"/>
            <a:r>
              <a:rPr lang="en-US" dirty="0"/>
              <a:t>B </a:t>
            </a:r>
            <a:r>
              <a:rPr lang="en-US" b="1" dirty="0"/>
              <a:t>subsumes</a:t>
            </a:r>
            <a:r>
              <a:rPr lang="en-US" dirty="0"/>
              <a:t> A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1F37DD6-164A-284A-A19A-A2CF05EBFA07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195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Meronymy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part-whole relation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leg </a:t>
            </a:r>
            <a:r>
              <a:rPr lang="en-US" dirty="0"/>
              <a:t>is part of a </a:t>
            </a:r>
            <a:r>
              <a:rPr lang="en-US" i="1" dirty="0"/>
              <a:t>chair</a:t>
            </a:r>
            <a:r>
              <a:rPr lang="en-US" dirty="0"/>
              <a:t>; a </a:t>
            </a:r>
            <a:r>
              <a:rPr lang="en-US" i="1" dirty="0"/>
              <a:t>wheel </a:t>
            </a:r>
            <a:r>
              <a:rPr lang="en-US" dirty="0"/>
              <a:t>is part of a </a:t>
            </a:r>
            <a:r>
              <a:rPr lang="en-US" i="1" dirty="0"/>
              <a:t>car</a:t>
            </a:r>
            <a:r>
              <a:rPr lang="en-US" dirty="0"/>
              <a:t>. </a:t>
            </a:r>
          </a:p>
          <a:p>
            <a:r>
              <a:rPr lang="en-US" i="1" dirty="0"/>
              <a:t>Wheel </a:t>
            </a:r>
            <a:r>
              <a:rPr lang="en-US" dirty="0"/>
              <a:t>is a </a:t>
            </a:r>
            <a:r>
              <a:rPr lang="en-US" b="1" dirty="0" err="1"/>
              <a:t>meronym</a:t>
            </a:r>
            <a:r>
              <a:rPr lang="en-US" dirty="0"/>
              <a:t> of </a:t>
            </a:r>
            <a:r>
              <a:rPr lang="en-US" i="1" dirty="0"/>
              <a:t>car</a:t>
            </a:r>
            <a:r>
              <a:rPr lang="en-US" dirty="0"/>
              <a:t>, and </a:t>
            </a:r>
            <a:r>
              <a:rPr lang="en-US" i="1" dirty="0"/>
              <a:t>car </a:t>
            </a:r>
            <a:r>
              <a:rPr lang="en-US" dirty="0"/>
              <a:t>is a </a:t>
            </a:r>
            <a:r>
              <a:rPr lang="en-US" b="1" dirty="0" err="1"/>
              <a:t>holonym</a:t>
            </a:r>
            <a:r>
              <a:rPr lang="en-US" dirty="0"/>
              <a:t> of </a:t>
            </a:r>
            <a:r>
              <a:rPr lang="en-US" i="1" dirty="0"/>
              <a:t>wheel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A4CAC-CDF2-C34C-8D42-52A601EDE287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669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is “sense” defined in WordNet?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701800"/>
            <a:ext cx="10160000" cy="4876800"/>
          </a:xfrm>
        </p:spPr>
        <p:txBody>
          <a:bodyPr/>
          <a:lstStyle/>
          <a:p>
            <a:r>
              <a:rPr lang="en-US" b="1" dirty="0"/>
              <a:t>The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synset</a:t>
            </a:r>
            <a:r>
              <a:rPr lang="en-US" dirty="0">
                <a:solidFill>
                  <a:srgbClr val="0000FF"/>
                </a:solidFill>
              </a:rPr>
              <a:t> (</a:t>
            </a:r>
            <a:r>
              <a:rPr lang="en-US" b="1" dirty="0">
                <a:solidFill>
                  <a:srgbClr val="0000FF"/>
                </a:solidFill>
              </a:rPr>
              <a:t>synonym set</a:t>
            </a:r>
            <a:r>
              <a:rPr lang="en-US" dirty="0">
                <a:solidFill>
                  <a:srgbClr val="0000FF"/>
                </a:solidFill>
              </a:rPr>
              <a:t>), </a:t>
            </a:r>
            <a:r>
              <a:rPr lang="en-US" dirty="0"/>
              <a:t>the set of near-synonyms, instantiates a sense or concept, with a </a:t>
            </a:r>
            <a:r>
              <a:rPr lang="en-US" dirty="0">
                <a:solidFill>
                  <a:srgbClr val="0000FF"/>
                </a:solidFill>
              </a:rPr>
              <a:t>gloss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0000FF"/>
                </a:solidFill>
              </a:rPr>
              <a:t>chump </a:t>
            </a:r>
            <a:r>
              <a:rPr lang="en-US" dirty="0"/>
              <a:t>as a noun with the </a:t>
            </a:r>
            <a:r>
              <a:rPr lang="en-US" dirty="0">
                <a:solidFill>
                  <a:srgbClr val="0000FF"/>
                </a:solidFill>
              </a:rPr>
              <a:t>gloss</a:t>
            </a:r>
            <a:r>
              <a:rPr lang="en-US" dirty="0"/>
              <a:t>:</a:t>
            </a:r>
          </a:p>
          <a:p>
            <a:pPr marL="609585" lvl="1" indent="0">
              <a:buNone/>
            </a:pPr>
            <a:r>
              <a:rPr lang="en-US" sz="3200" dirty="0"/>
              <a:t>“a person who is gullible and easy to take advantage of”</a:t>
            </a:r>
          </a:p>
          <a:p>
            <a:r>
              <a:rPr lang="en-US" sz="3733" dirty="0"/>
              <a:t>This sense of “chump” is shared by 9 words:</a:t>
            </a:r>
          </a:p>
          <a:p>
            <a:pPr marL="457189" lvl="1" indent="0">
              <a:buNone/>
            </a:pPr>
            <a:r>
              <a:rPr lang="en-US" dirty="0">
                <a:latin typeface="Courier"/>
                <a:cs typeface="Courier"/>
              </a:rPr>
              <a:t>chump</a:t>
            </a:r>
            <a:r>
              <a:rPr lang="en-US" baseline="30000" dirty="0">
                <a:latin typeface="Courier"/>
                <a:cs typeface="Courier"/>
              </a:rPr>
              <a:t>1</a:t>
            </a:r>
            <a:r>
              <a:rPr lang="en-US" dirty="0">
                <a:latin typeface="Courier"/>
                <a:cs typeface="Courier"/>
              </a:rPr>
              <a:t>, fool</a:t>
            </a:r>
            <a:r>
              <a:rPr lang="en-US" baseline="30000" dirty="0">
                <a:latin typeface="Courier"/>
                <a:cs typeface="Courier"/>
              </a:rPr>
              <a:t>2</a:t>
            </a:r>
            <a:r>
              <a:rPr lang="en-US" dirty="0">
                <a:latin typeface="Courier"/>
                <a:cs typeface="Courier"/>
              </a:rPr>
              <a:t>, gull</a:t>
            </a:r>
            <a:r>
              <a:rPr lang="en-US" baseline="30000" dirty="0">
                <a:latin typeface="Courier"/>
                <a:cs typeface="Courier"/>
              </a:rPr>
              <a:t>1</a:t>
            </a:r>
            <a:r>
              <a:rPr lang="en-US" dirty="0">
                <a:latin typeface="Courier"/>
                <a:cs typeface="Courier"/>
              </a:rPr>
              <a:t>, mark</a:t>
            </a:r>
            <a:r>
              <a:rPr lang="en-US" baseline="30000" dirty="0">
                <a:latin typeface="Courier"/>
                <a:cs typeface="Courier"/>
              </a:rPr>
              <a:t>9</a:t>
            </a:r>
            <a:r>
              <a:rPr lang="en-US" dirty="0">
                <a:latin typeface="Courier"/>
                <a:cs typeface="Courier"/>
              </a:rPr>
              <a:t>, patsy</a:t>
            </a:r>
            <a:r>
              <a:rPr lang="en-US" baseline="30000" dirty="0">
                <a:latin typeface="Courier"/>
                <a:cs typeface="Courier"/>
              </a:rPr>
              <a:t>1</a:t>
            </a:r>
            <a:r>
              <a:rPr lang="en-US" dirty="0">
                <a:latin typeface="Courier"/>
                <a:cs typeface="Courier"/>
              </a:rPr>
              <a:t>, fall guy</a:t>
            </a:r>
            <a:r>
              <a:rPr lang="en-US" baseline="30000" dirty="0">
                <a:latin typeface="Courier"/>
                <a:cs typeface="Courier"/>
              </a:rPr>
              <a:t>1</a:t>
            </a:r>
            <a:r>
              <a:rPr lang="en-US" dirty="0">
                <a:latin typeface="Courier"/>
                <a:cs typeface="Courier"/>
              </a:rPr>
              <a:t>, sucker</a:t>
            </a:r>
            <a:r>
              <a:rPr lang="en-US" baseline="30000" dirty="0">
                <a:latin typeface="Courier"/>
                <a:cs typeface="Courier"/>
              </a:rPr>
              <a:t>1</a:t>
            </a:r>
            <a:r>
              <a:rPr lang="en-US" dirty="0">
                <a:latin typeface="Courier"/>
                <a:cs typeface="Courier"/>
              </a:rPr>
              <a:t>, soft touch</a:t>
            </a:r>
            <a:r>
              <a:rPr lang="en-US" baseline="30000" dirty="0">
                <a:latin typeface="Courier"/>
                <a:cs typeface="Courier"/>
              </a:rPr>
              <a:t>1</a:t>
            </a:r>
            <a:r>
              <a:rPr lang="en-US" dirty="0">
                <a:latin typeface="Courier"/>
                <a:cs typeface="Courier"/>
              </a:rPr>
              <a:t>, mug</a:t>
            </a:r>
            <a:r>
              <a:rPr lang="en-US" baseline="30000" dirty="0">
                <a:latin typeface="Courier"/>
                <a:cs typeface="Courier"/>
              </a:rPr>
              <a:t>2</a:t>
            </a:r>
          </a:p>
          <a:p>
            <a:r>
              <a:rPr lang="en-US" dirty="0"/>
              <a:t>Each of </a:t>
            </a:r>
            <a:r>
              <a:rPr lang="en-US" b="1" dirty="0"/>
              <a:t>these</a:t>
            </a:r>
            <a:r>
              <a:rPr lang="en-US" dirty="0"/>
              <a:t> senses have this same gloss</a:t>
            </a:r>
          </a:p>
          <a:p>
            <a:pPr lvl="1"/>
            <a:r>
              <a:rPr lang="en-US" dirty="0"/>
              <a:t>(Not </a:t>
            </a:r>
            <a:r>
              <a:rPr lang="en-US" b="1" dirty="0"/>
              <a:t>every</a:t>
            </a:r>
            <a:r>
              <a:rPr lang="en-US" dirty="0"/>
              <a:t> sense; sense 2 of gull is the aquatic bird)</a:t>
            </a:r>
          </a:p>
          <a:p>
            <a:pPr marL="609585" lvl="1" indent="0">
              <a:buNone/>
            </a:pPr>
            <a:endParaRPr lang="en-US" sz="2133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836C187-E676-984C-8608-84B6BC5656B0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69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28800" y="177800"/>
            <a:ext cx="9956800" cy="990600"/>
          </a:xfrm>
        </p:spPr>
        <p:txBody>
          <a:bodyPr/>
          <a:lstStyle/>
          <a:p>
            <a:r>
              <a:rPr lang="en-US" dirty="0"/>
              <a:t>Senses of “bass” in </a:t>
            </a:r>
            <a:r>
              <a:rPr lang="en-US" dirty="0" err="1"/>
              <a:t>Wordnet</a:t>
            </a:r>
            <a:endParaRPr lang="en-US" dirty="0"/>
          </a:p>
        </p:txBody>
      </p:sp>
      <p:pic>
        <p:nvPicPr>
          <p:cNvPr id="59395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201" y="1661872"/>
            <a:ext cx="8901004" cy="5119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317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Representing words as discrete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way: represent words as atomic symbols: </a:t>
            </a:r>
            <a:r>
              <a:rPr lang="en-US" dirty="0">
                <a:solidFill>
                  <a:srgbClr val="3C58AD"/>
                </a:solidFill>
              </a:rPr>
              <a:t>student</a:t>
            </a:r>
            <a:r>
              <a:rPr lang="en-US" dirty="0"/>
              <a:t>, </a:t>
            </a:r>
            <a:r>
              <a:rPr lang="en-US" dirty="0">
                <a:solidFill>
                  <a:srgbClr val="3C58AD"/>
                </a:solidFill>
              </a:rPr>
              <a:t>talk</a:t>
            </a:r>
            <a:r>
              <a:rPr lang="en-US" dirty="0"/>
              <a:t>, </a:t>
            </a:r>
            <a:r>
              <a:rPr lang="en-US" dirty="0">
                <a:solidFill>
                  <a:srgbClr val="3C58AD"/>
                </a:solidFill>
              </a:rPr>
              <a:t>university (</a:t>
            </a:r>
            <a:r>
              <a:rPr lang="en-US" dirty="0" err="1">
                <a:solidFill>
                  <a:srgbClr val="3C58AD"/>
                </a:solidFill>
              </a:rPr>
              <a:t>BoW</a:t>
            </a:r>
            <a:r>
              <a:rPr lang="en-US" dirty="0">
                <a:solidFill>
                  <a:srgbClr val="3C58AD"/>
                </a:solidFill>
              </a:rPr>
              <a:t>)</a:t>
            </a:r>
          </a:p>
          <a:p>
            <a:r>
              <a:rPr lang="en-US" dirty="0"/>
              <a:t>Represent word as a “</a:t>
            </a:r>
            <a:r>
              <a:rPr lang="en-US" dirty="0">
                <a:solidFill>
                  <a:srgbClr val="3C58AD"/>
                </a:solidFill>
              </a:rPr>
              <a:t>one-hot</a:t>
            </a:r>
            <a:r>
              <a:rPr lang="en-US" dirty="0"/>
              <a:t>” vector</a:t>
            </a:r>
            <a:r>
              <a:rPr lang="en-US" dirty="0">
                <a:solidFill>
                  <a:srgbClr val="3C58AD"/>
                </a:solidFill>
              </a:rPr>
              <a:t> </a:t>
            </a:r>
            <a:br>
              <a:rPr lang="en-US" dirty="0">
                <a:solidFill>
                  <a:srgbClr val="3C58AD"/>
                </a:solidFill>
              </a:rPr>
            </a:br>
            <a:r>
              <a:rPr lang="en-US" dirty="0">
                <a:solidFill>
                  <a:srgbClr val="3C58AD"/>
                </a:solidFill>
              </a:rPr>
              <a:t>[ 0      0     0        1         0   </a:t>
            </a:r>
            <a:r>
              <a:rPr lang="is-IS" dirty="0">
                <a:solidFill>
                  <a:srgbClr val="3C58AD"/>
                </a:solidFill>
              </a:rPr>
              <a:t>…</a:t>
            </a:r>
            <a:r>
              <a:rPr lang="en-US" dirty="0">
                <a:solidFill>
                  <a:srgbClr val="3C58AD"/>
                </a:solidFill>
              </a:rPr>
              <a:t>   0 ]</a:t>
            </a:r>
          </a:p>
          <a:p>
            <a:endParaRPr lang="en-US" dirty="0">
              <a:solidFill>
                <a:srgbClr val="3C58AD"/>
              </a:solidFill>
            </a:endParaRPr>
          </a:p>
          <a:p>
            <a:r>
              <a:rPr lang="en-US" dirty="0"/>
              <a:t>How large is (what’s the dimension of) this vector?</a:t>
            </a:r>
          </a:p>
          <a:p>
            <a:pPr lvl="1"/>
            <a:r>
              <a:rPr lang="en-US" dirty="0"/>
              <a:t>Vector dimension = number of words in vocabulary </a:t>
            </a:r>
          </a:p>
          <a:p>
            <a:pPr lvl="2"/>
            <a:r>
              <a:rPr lang="en-US" dirty="0"/>
              <a:t>PTB data: </a:t>
            </a:r>
            <a:r>
              <a:rPr lang="en-US" dirty="0">
                <a:solidFill>
                  <a:srgbClr val="3C58AD"/>
                </a:solidFill>
              </a:rPr>
              <a:t>~50k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Google 1T data: </a:t>
            </a:r>
            <a:r>
              <a:rPr lang="en-US" dirty="0">
                <a:solidFill>
                  <a:srgbClr val="3C58AD"/>
                </a:solidFill>
              </a:rPr>
              <a:t>13M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5345" y="3631962"/>
            <a:ext cx="506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      student   talk    university     happy      buy    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9707FFB-9CDD-4A46-A01C-F0BBA547B787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7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WordNet</a:t>
            </a:r>
            <a:r>
              <a:rPr lang="en-US" dirty="0"/>
              <a:t> </a:t>
            </a:r>
            <a:r>
              <a:rPr lang="en-US" dirty="0" err="1"/>
              <a:t>Hypernym</a:t>
            </a:r>
            <a:r>
              <a:rPr lang="en-US" dirty="0"/>
              <a:t> Hierarchy for “bass”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701801"/>
            <a:ext cx="11887200" cy="3605724"/>
          </a:xfrm>
          <a:prstGeom prst="rect">
            <a:avLst/>
          </a:prstGeom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03CABD3-0EED-D049-AC68-C65CA7C70E98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38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Similarity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Synonymy</a:t>
            </a:r>
            <a:r>
              <a:rPr lang="en-US" dirty="0"/>
              <a:t>: a binary relation</a:t>
            </a:r>
          </a:p>
          <a:p>
            <a:pPr lvl="1"/>
            <a:r>
              <a:rPr lang="en-US" dirty="0"/>
              <a:t>Two words are either synonymous or not</a:t>
            </a:r>
          </a:p>
          <a:p>
            <a:r>
              <a:rPr lang="en-US" b="1" dirty="0"/>
              <a:t>Similarity </a:t>
            </a:r>
            <a:r>
              <a:rPr lang="en-US" dirty="0"/>
              <a:t>(or</a:t>
            </a:r>
            <a:r>
              <a:rPr lang="en-US" b="1" dirty="0"/>
              <a:t> distance</a:t>
            </a:r>
            <a:r>
              <a:rPr lang="en-US" dirty="0"/>
              <a:t>): a looser metric</a:t>
            </a:r>
          </a:p>
          <a:p>
            <a:pPr lvl="1"/>
            <a:r>
              <a:rPr lang="en-US" dirty="0"/>
              <a:t>Two words are more similar if they share more features of meaning</a:t>
            </a:r>
          </a:p>
          <a:p>
            <a:r>
              <a:rPr lang="en-US" dirty="0"/>
              <a:t>Similarity is properly a relation between </a:t>
            </a:r>
            <a:r>
              <a:rPr lang="en-US" b="1" i="1" dirty="0"/>
              <a:t>senses</a:t>
            </a:r>
            <a:endParaRPr lang="en-US" i="1" dirty="0"/>
          </a:p>
          <a:p>
            <a:pPr lvl="1"/>
            <a:r>
              <a:rPr lang="en-US" dirty="0"/>
              <a:t>It’s not the word “</a:t>
            </a:r>
            <a:r>
              <a:rPr lang="en-US" dirty="0">
                <a:latin typeface="Courier"/>
                <a:cs typeface="Courier"/>
              </a:rPr>
              <a:t>bank</a:t>
            </a:r>
            <a:r>
              <a:rPr lang="en-US" dirty="0"/>
              <a:t>” that is similar to the word “</a:t>
            </a:r>
            <a:r>
              <a:rPr lang="en-US" dirty="0">
                <a:latin typeface="Courier"/>
                <a:cs typeface="Courier"/>
              </a:rPr>
              <a:t>slope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Rather, </a:t>
            </a:r>
            <a:r>
              <a:rPr lang="en-US" dirty="0">
                <a:solidFill>
                  <a:srgbClr val="0000FF"/>
                </a:solidFill>
              </a:rPr>
              <a:t>Bank</a:t>
            </a:r>
            <a:r>
              <a:rPr lang="en-US" baseline="30000" dirty="0">
                <a:solidFill>
                  <a:srgbClr val="0000FF"/>
                </a:solidFill>
              </a:rPr>
              <a:t>1</a:t>
            </a:r>
            <a:r>
              <a:rPr lang="en-US" dirty="0"/>
              <a:t> is similar to </a:t>
            </a:r>
            <a:r>
              <a:rPr lang="en-US" dirty="0">
                <a:solidFill>
                  <a:srgbClr val="0000FF"/>
                </a:solidFill>
              </a:rPr>
              <a:t>fund</a:t>
            </a:r>
            <a:r>
              <a:rPr lang="en-US" baseline="30000" dirty="0">
                <a:solidFill>
                  <a:srgbClr val="0000FF"/>
                </a:solidFill>
              </a:rPr>
              <a:t>3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Bank</a:t>
            </a:r>
            <a:r>
              <a:rPr lang="en-US" baseline="30000" dirty="0">
                <a:solidFill>
                  <a:srgbClr val="0000FF"/>
                </a:solidFill>
              </a:rPr>
              <a:t>2</a:t>
            </a:r>
            <a:r>
              <a:rPr lang="en-US" dirty="0"/>
              <a:t> is similar to </a:t>
            </a:r>
            <a:r>
              <a:rPr lang="en-US" dirty="0">
                <a:solidFill>
                  <a:srgbClr val="0000FF"/>
                </a:solidFill>
              </a:rPr>
              <a:t>slope</a:t>
            </a:r>
            <a:r>
              <a:rPr lang="en-US" baseline="30000" dirty="0">
                <a:solidFill>
                  <a:srgbClr val="0000FF"/>
                </a:solidFill>
              </a:rPr>
              <a:t>5</a:t>
            </a:r>
          </a:p>
          <a:p>
            <a:r>
              <a:rPr lang="en-US" dirty="0"/>
              <a:t>But we can compute similarity over both words and senses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B63C1C7-616E-094A-ADDC-47313F2991FA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pic>
        <p:nvPicPr>
          <p:cNvPr id="2" name="Content Placeholder 4" descr="wordnetnaviglipicture.pdf">
            <a:extLst>
              <a:ext uri="{FF2B5EF4-FFF2-40B4-BE49-F238E27FC236}">
                <a16:creationId xmlns:a16="http://schemas.microsoft.com/office/drawing/2014/main" id="{9C9A8892-94ED-33C4-7CEE-28CED3224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81" r="-38481"/>
          <a:stretch>
            <a:fillRect/>
          </a:stretch>
        </p:blipFill>
        <p:spPr>
          <a:xfrm>
            <a:off x="7017026" y="767674"/>
            <a:ext cx="6075113" cy="23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3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Thesaurus-based similarity algorithms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733" b="1" dirty="0"/>
              <a:t>Thesaurus-based algorithms</a:t>
            </a:r>
          </a:p>
          <a:p>
            <a:pPr lvl="1"/>
            <a:r>
              <a:rPr lang="en-US" sz="3200" b="1" dirty="0"/>
              <a:t>Are words “nearby” in </a:t>
            </a:r>
            <a:r>
              <a:rPr lang="en-US" sz="3200" b="1" dirty="0" err="1"/>
              <a:t>hypernym</a:t>
            </a:r>
            <a:r>
              <a:rPr lang="en-US" sz="3200" b="1" dirty="0"/>
              <a:t> hierarchy?</a:t>
            </a:r>
          </a:p>
          <a:p>
            <a:pPr lvl="1"/>
            <a:r>
              <a:rPr lang="en-US" sz="3200" b="1" dirty="0"/>
              <a:t>Do words have similar glosses (definitions)?</a:t>
            </a:r>
          </a:p>
          <a:p>
            <a:r>
              <a:rPr lang="en-US" sz="3733" dirty="0">
                <a:solidFill>
                  <a:schemeClr val="bg1">
                    <a:lumMod val="65000"/>
                  </a:schemeClr>
                </a:solidFill>
              </a:rPr>
              <a:t>Distributional algorithms</a:t>
            </a:r>
          </a:p>
          <a:p>
            <a:pPr lvl="1"/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Do words have similar distributional contexts?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7D78CE2-CF85-0942-803D-E718F9151589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197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816" y="961576"/>
            <a:ext cx="6079000" cy="3772429"/>
          </a:xfrm>
          <a:prstGeom prst="rect">
            <a:avLst/>
          </a:prstGeom>
        </p:spPr>
      </p:pic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based similarity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1600" y="4720776"/>
            <a:ext cx="8229600" cy="1761671"/>
          </a:xfrm>
        </p:spPr>
        <p:txBody>
          <a:bodyPr/>
          <a:lstStyle/>
          <a:p>
            <a:r>
              <a:rPr lang="en-US" dirty="0"/>
              <a:t>Two concepts (senses/</a:t>
            </a:r>
            <a:r>
              <a:rPr lang="en-US" dirty="0" err="1"/>
              <a:t>synsets</a:t>
            </a:r>
            <a:r>
              <a:rPr lang="en-US" dirty="0"/>
              <a:t>) are similar if they are near each other in the thesaurus hierarchy </a:t>
            </a:r>
          </a:p>
          <a:p>
            <a:pPr lvl="1"/>
            <a:r>
              <a:rPr lang="en-US" dirty="0"/>
              <a:t>=have a short path between them</a:t>
            </a:r>
          </a:p>
          <a:p>
            <a:pPr lvl="1"/>
            <a:r>
              <a:rPr lang="en-US" dirty="0"/>
              <a:t>concepts have path 1 to themselves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F2160-C097-E143-8EE4-01FB033A8786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46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Refinements to path-based similarity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Times New Roman"/>
                <a:cs typeface="Times New Roman"/>
              </a:rPr>
              <a:t>pathlen</a:t>
            </a: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i="1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solidFill>
                  <a:srgbClr val="0000FF"/>
                </a:solidFill>
                <a:latin typeface="Times New Roman"/>
                <a:cs typeface="Times New Roman"/>
              </a:rPr>
              <a:t>,c</a:t>
            </a:r>
            <a:r>
              <a:rPr lang="en-US" i="1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lang="en-US" dirty="0"/>
              <a:t>= 1 + number of edges in the shortest path in the hypernym graph between sense nodes </a:t>
            </a:r>
            <a:r>
              <a:rPr lang="en-US" i="1" dirty="0"/>
              <a:t>c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i="1" baseline="-25000" dirty="0"/>
              <a:t>2</a:t>
            </a:r>
            <a:endParaRPr lang="en-US" dirty="0"/>
          </a:p>
          <a:p>
            <a:endParaRPr lang="en-US" sz="3733" i="1" baseline="-25000" dirty="0"/>
          </a:p>
          <a:p>
            <a:r>
              <a:rPr lang="en-US" sz="3733" dirty="0" err="1">
                <a:solidFill>
                  <a:srgbClr val="0000FF"/>
                </a:solidFill>
                <a:latin typeface="Times New Roman"/>
                <a:cs typeface="Times New Roman"/>
              </a:rPr>
              <a:t>simpath</a:t>
            </a:r>
            <a:r>
              <a:rPr lang="en-US" sz="3733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lang="en-US" sz="3733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3733" i="1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3733" i="1" dirty="0">
                <a:solidFill>
                  <a:srgbClr val="0000FF"/>
                </a:solidFill>
                <a:latin typeface="Times New Roman"/>
                <a:cs typeface="Times New Roman"/>
              </a:rPr>
              <a:t>,c</a:t>
            </a:r>
            <a:r>
              <a:rPr lang="en-US" sz="3733" i="1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3733" dirty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lang="en-US" sz="3733" dirty="0">
                <a:latin typeface="Times New Roman"/>
                <a:cs typeface="Times New Roman"/>
              </a:rPr>
              <a:t>= </a:t>
            </a:r>
          </a:p>
          <a:p>
            <a:pPr lvl="1"/>
            <a:endParaRPr lang="en-US" sz="1000" dirty="0">
              <a:latin typeface="Times New Roman"/>
              <a:cs typeface="Times New Roman"/>
            </a:endParaRPr>
          </a:p>
          <a:p>
            <a:pPr lvl="1"/>
            <a:r>
              <a:rPr lang="en-US" sz="3333" dirty="0">
                <a:latin typeface="Times New Roman"/>
                <a:cs typeface="Times New Roman"/>
              </a:rPr>
              <a:t>ranges from 0 to 1</a:t>
            </a:r>
          </a:p>
          <a:p>
            <a:endParaRPr lang="en-US" sz="1000" dirty="0">
              <a:latin typeface="Times New Roman"/>
              <a:cs typeface="Times New Roman"/>
            </a:endParaRPr>
          </a:p>
          <a:p>
            <a:r>
              <a:rPr lang="en-US" sz="3733" dirty="0" err="1">
                <a:solidFill>
                  <a:srgbClr val="0000FF"/>
                </a:solidFill>
                <a:latin typeface="Times New Roman"/>
                <a:cs typeface="Times New Roman"/>
              </a:rPr>
              <a:t>wordsim</a:t>
            </a:r>
            <a:r>
              <a:rPr lang="en-US" sz="3733" i="1" dirty="0">
                <a:solidFill>
                  <a:srgbClr val="0000FF"/>
                </a:solidFill>
                <a:latin typeface="Times New Roman"/>
                <a:cs typeface="Times New Roman"/>
              </a:rPr>
              <a:t>(w</a:t>
            </a:r>
            <a:r>
              <a:rPr lang="en-US" sz="3733" i="1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3733" i="1" dirty="0">
                <a:solidFill>
                  <a:srgbClr val="0000FF"/>
                </a:solidFill>
                <a:latin typeface="Times New Roman"/>
                <a:cs typeface="Times New Roman"/>
              </a:rPr>
              <a:t>,w</a:t>
            </a:r>
            <a:r>
              <a:rPr lang="en-US" sz="3733" i="1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3733" dirty="0">
                <a:latin typeface="Times New Roman"/>
                <a:cs typeface="Times New Roman"/>
              </a:rPr>
              <a:t>) =   max</a:t>
            </a:r>
            <a:r>
              <a:rPr lang="en-US" sz="2400" dirty="0">
                <a:latin typeface="Times New Roman"/>
                <a:cs typeface="Times New Roman"/>
              </a:rPr>
              <a:t>         </a:t>
            </a:r>
            <a:r>
              <a:rPr lang="en-US" sz="3733" dirty="0" err="1">
                <a:latin typeface="Times New Roman"/>
                <a:cs typeface="Times New Roman"/>
              </a:rPr>
              <a:t>simpath</a:t>
            </a:r>
            <a:r>
              <a:rPr lang="en-US" sz="3733" dirty="0">
                <a:latin typeface="Times New Roman"/>
                <a:cs typeface="Times New Roman"/>
              </a:rPr>
              <a:t>(</a:t>
            </a:r>
            <a:r>
              <a:rPr lang="en-US" sz="3733" i="1" dirty="0">
                <a:latin typeface="Times New Roman"/>
                <a:cs typeface="Times New Roman"/>
              </a:rPr>
              <a:t>c</a:t>
            </a:r>
            <a:r>
              <a:rPr lang="en-US" sz="3733" i="1" baseline="-25000" dirty="0">
                <a:latin typeface="Times New Roman"/>
                <a:cs typeface="Times New Roman"/>
              </a:rPr>
              <a:t>1</a:t>
            </a:r>
            <a:r>
              <a:rPr lang="en-US" sz="3733" i="1" dirty="0">
                <a:latin typeface="Times New Roman"/>
                <a:cs typeface="Times New Roman"/>
              </a:rPr>
              <a:t>,c</a:t>
            </a:r>
            <a:r>
              <a:rPr lang="en-US" sz="3733" i="1" baseline="-25000" dirty="0">
                <a:latin typeface="Times New Roman"/>
                <a:cs typeface="Times New Roman"/>
              </a:rPr>
              <a:t>2</a:t>
            </a:r>
            <a:r>
              <a:rPr lang="en-US" sz="3733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68800" y="5345966"/>
            <a:ext cx="20377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c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  <a:sym typeface="Symbol" charset="2"/>
              </a:rPr>
              <a:t></a:t>
            </a:r>
            <a:r>
              <a:rPr lang="en-US" sz="2400" dirty="0">
                <a:latin typeface="Times New Roman"/>
                <a:cs typeface="Times New Roman"/>
              </a:rPr>
              <a:t>senses(w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),</a:t>
            </a:r>
          </a:p>
          <a:p>
            <a:r>
              <a:rPr lang="en-US" sz="2400" dirty="0">
                <a:latin typeface="Times New Roman"/>
                <a:cs typeface="Times New Roman"/>
              </a:rPr>
              <a:t>c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  <a:r>
              <a:rPr lang="en-US" sz="2400" dirty="0">
                <a:latin typeface="Times New Roman"/>
                <a:cs typeface="Times New Roman"/>
                <a:sym typeface="Symbol" charset="2"/>
              </a:rPr>
              <a:t></a:t>
            </a:r>
            <a:r>
              <a:rPr lang="en-US" sz="2400" dirty="0">
                <a:latin typeface="Times New Roman"/>
                <a:cs typeface="Times New Roman"/>
              </a:rPr>
              <a:t>senses(w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endParaRPr lang="en-US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368800" y="2640277"/>
          <a:ext cx="2761129" cy="1303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431800" progId="Equation.3">
                  <p:embed/>
                </p:oleObj>
              </mc:Choice>
              <mc:Fallback>
                <p:oleObj name="Equation" r:id="rId2" imgW="914400" imgH="4318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68800" y="2640277"/>
                        <a:ext cx="2761129" cy="1303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4B4A022-542F-7C49-8612-3EB074BA8A99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09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83" y="1498600"/>
            <a:ext cx="6079000" cy="3772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path-based similarity</a:t>
            </a:r>
            <a:br>
              <a:rPr lang="en-US" dirty="0"/>
            </a:br>
            <a:r>
              <a:rPr lang="en-US" sz="3733" dirty="0" err="1">
                <a:latin typeface="Times New Roman"/>
                <a:cs typeface="Times New Roman"/>
              </a:rPr>
              <a:t>simpath</a:t>
            </a:r>
            <a:r>
              <a:rPr lang="en-US" sz="3733" dirty="0">
                <a:latin typeface="Times New Roman"/>
                <a:cs typeface="Times New Roman"/>
              </a:rPr>
              <a:t>(</a:t>
            </a:r>
            <a:r>
              <a:rPr lang="en-US" sz="3733" i="1" dirty="0">
                <a:latin typeface="Times New Roman"/>
                <a:cs typeface="Times New Roman"/>
              </a:rPr>
              <a:t>c</a:t>
            </a:r>
            <a:r>
              <a:rPr lang="en-US" sz="3733" i="1" baseline="-25000" dirty="0">
                <a:latin typeface="Times New Roman"/>
                <a:cs typeface="Times New Roman"/>
              </a:rPr>
              <a:t>1</a:t>
            </a:r>
            <a:r>
              <a:rPr lang="en-US" sz="3733" i="1" dirty="0">
                <a:latin typeface="Times New Roman"/>
                <a:cs typeface="Times New Roman"/>
              </a:rPr>
              <a:t>,c</a:t>
            </a:r>
            <a:r>
              <a:rPr lang="en-US" sz="3733" i="1" baseline="-25000" dirty="0">
                <a:latin typeface="Times New Roman"/>
                <a:cs typeface="Times New Roman"/>
              </a:rPr>
              <a:t>2</a:t>
            </a:r>
            <a:r>
              <a:rPr lang="en-US" sz="3733" dirty="0">
                <a:latin typeface="Times New Roman"/>
                <a:cs typeface="Times New Roman"/>
              </a:rPr>
              <a:t>) = 1/</a:t>
            </a:r>
            <a:r>
              <a:rPr lang="en-US" sz="3733" dirty="0" err="1">
                <a:latin typeface="Times New Roman"/>
                <a:cs typeface="Times New Roman"/>
              </a:rPr>
              <a:t>pathlen</a:t>
            </a:r>
            <a:r>
              <a:rPr lang="en-US" sz="3733" dirty="0">
                <a:latin typeface="Times New Roman"/>
                <a:cs typeface="Times New Roman"/>
              </a:rPr>
              <a:t>(</a:t>
            </a:r>
            <a:r>
              <a:rPr lang="en-US" sz="3733" i="1" dirty="0">
                <a:latin typeface="Times New Roman"/>
                <a:cs typeface="Times New Roman"/>
              </a:rPr>
              <a:t>c</a:t>
            </a:r>
            <a:r>
              <a:rPr lang="en-US" sz="3733" i="1" baseline="-25000" dirty="0">
                <a:latin typeface="Times New Roman"/>
                <a:cs typeface="Times New Roman"/>
              </a:rPr>
              <a:t>1</a:t>
            </a:r>
            <a:r>
              <a:rPr lang="en-US" sz="3733" i="1" dirty="0">
                <a:latin typeface="Times New Roman"/>
                <a:cs typeface="Times New Roman"/>
              </a:rPr>
              <a:t>,c</a:t>
            </a:r>
            <a:r>
              <a:rPr lang="en-US" sz="3733" i="1" baseline="-25000" dirty="0">
                <a:latin typeface="Times New Roman"/>
                <a:cs typeface="Times New Roman"/>
              </a:rPr>
              <a:t>2</a:t>
            </a:r>
            <a:r>
              <a:rPr lang="en-US" sz="3733" dirty="0">
                <a:latin typeface="Times New Roman"/>
                <a:cs typeface="Times New Roman"/>
              </a:rPr>
              <a:t>)</a:t>
            </a:r>
            <a:endParaRPr lang="en-US" sz="3733" baseline="30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3937000"/>
            <a:ext cx="11379200" cy="2641600"/>
          </a:xfrm>
        </p:spPr>
        <p:txBody>
          <a:bodyPr/>
          <a:lstStyle/>
          <a:p>
            <a:pPr marL="0" indent="0">
              <a:buNone/>
            </a:pPr>
            <a:r>
              <a:rPr lang="en-US" sz="2933" dirty="0" err="1">
                <a:solidFill>
                  <a:srgbClr val="0000FF"/>
                </a:solidFill>
              </a:rPr>
              <a:t>simpath</a:t>
            </a:r>
            <a:r>
              <a:rPr lang="en-US" sz="2933" dirty="0">
                <a:solidFill>
                  <a:srgbClr val="0000FF"/>
                </a:solidFill>
              </a:rPr>
              <a:t>(</a:t>
            </a:r>
            <a:r>
              <a:rPr lang="en-US" sz="2933" i="1" dirty="0" err="1">
                <a:solidFill>
                  <a:srgbClr val="0000FF"/>
                </a:solidFill>
              </a:rPr>
              <a:t>nickel,coin</a:t>
            </a:r>
            <a:r>
              <a:rPr lang="en-US" sz="2933" dirty="0">
                <a:solidFill>
                  <a:srgbClr val="0000FF"/>
                </a:solidFill>
              </a:rPr>
              <a:t>) </a:t>
            </a:r>
            <a:r>
              <a:rPr lang="en-US" sz="2933" dirty="0"/>
              <a:t>= </a:t>
            </a:r>
            <a:r>
              <a:rPr lang="en-US" sz="2933" dirty="0">
                <a:latin typeface="Times New Roman"/>
                <a:cs typeface="Times New Roman"/>
              </a:rPr>
              <a:t>1/2 = .5</a:t>
            </a:r>
            <a:endParaRPr lang="en-US" sz="2933" baseline="30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933" dirty="0" err="1">
                <a:solidFill>
                  <a:srgbClr val="0000FF"/>
                </a:solidFill>
              </a:rPr>
              <a:t>simpath</a:t>
            </a:r>
            <a:r>
              <a:rPr lang="en-US" sz="2933" dirty="0">
                <a:solidFill>
                  <a:srgbClr val="0000FF"/>
                </a:solidFill>
              </a:rPr>
              <a:t>(</a:t>
            </a:r>
            <a:r>
              <a:rPr lang="en-US" sz="2933" i="1" dirty="0" err="1">
                <a:solidFill>
                  <a:srgbClr val="0000FF"/>
                </a:solidFill>
              </a:rPr>
              <a:t>fund,budget</a:t>
            </a:r>
            <a:r>
              <a:rPr lang="en-US" sz="2933" dirty="0">
                <a:solidFill>
                  <a:srgbClr val="0000FF"/>
                </a:solidFill>
              </a:rPr>
              <a:t>) </a:t>
            </a:r>
            <a:r>
              <a:rPr lang="en-US" sz="2933" dirty="0"/>
              <a:t>= </a:t>
            </a:r>
            <a:r>
              <a:rPr lang="en-US" sz="2933" dirty="0">
                <a:latin typeface="Times New Roman"/>
                <a:cs typeface="Times New Roman"/>
              </a:rPr>
              <a:t>1/2 = .5</a:t>
            </a:r>
          </a:p>
          <a:p>
            <a:pPr marL="0" indent="0">
              <a:buNone/>
            </a:pPr>
            <a:r>
              <a:rPr lang="en-US" sz="2933" dirty="0" err="1">
                <a:solidFill>
                  <a:srgbClr val="0000FF"/>
                </a:solidFill>
              </a:rPr>
              <a:t>simpath</a:t>
            </a:r>
            <a:r>
              <a:rPr lang="en-US" sz="2933" dirty="0">
                <a:solidFill>
                  <a:srgbClr val="0000FF"/>
                </a:solidFill>
              </a:rPr>
              <a:t>(</a:t>
            </a:r>
            <a:r>
              <a:rPr lang="en-US" sz="2933" i="1" dirty="0" err="1">
                <a:solidFill>
                  <a:srgbClr val="0000FF"/>
                </a:solidFill>
              </a:rPr>
              <a:t>nickel,currency</a:t>
            </a:r>
            <a:r>
              <a:rPr lang="en-US" sz="2933" dirty="0">
                <a:solidFill>
                  <a:srgbClr val="0000FF"/>
                </a:solidFill>
              </a:rPr>
              <a:t>) </a:t>
            </a:r>
            <a:r>
              <a:rPr lang="en-US" sz="2933" dirty="0"/>
              <a:t>= </a:t>
            </a:r>
            <a:r>
              <a:rPr lang="en-US" sz="2933" dirty="0">
                <a:latin typeface="Times New Roman"/>
                <a:cs typeface="Times New Roman"/>
              </a:rPr>
              <a:t>1/4 = .25</a:t>
            </a:r>
          </a:p>
          <a:p>
            <a:pPr marL="0" indent="0">
              <a:buNone/>
            </a:pPr>
            <a:r>
              <a:rPr lang="en-US" sz="2933" dirty="0" err="1">
                <a:solidFill>
                  <a:srgbClr val="0000FF"/>
                </a:solidFill>
              </a:rPr>
              <a:t>simpath</a:t>
            </a:r>
            <a:r>
              <a:rPr lang="en-US" sz="2933" dirty="0">
                <a:solidFill>
                  <a:srgbClr val="0000FF"/>
                </a:solidFill>
              </a:rPr>
              <a:t>(</a:t>
            </a:r>
            <a:r>
              <a:rPr lang="en-US" sz="2933" i="1" dirty="0" err="1">
                <a:solidFill>
                  <a:srgbClr val="0000FF"/>
                </a:solidFill>
              </a:rPr>
              <a:t>nickel,money</a:t>
            </a:r>
            <a:r>
              <a:rPr lang="en-US" sz="2933" dirty="0">
                <a:solidFill>
                  <a:srgbClr val="0000FF"/>
                </a:solidFill>
              </a:rPr>
              <a:t>) </a:t>
            </a:r>
            <a:r>
              <a:rPr lang="en-US" sz="2933" dirty="0"/>
              <a:t>= </a:t>
            </a:r>
            <a:r>
              <a:rPr lang="en-US" sz="2933" dirty="0">
                <a:latin typeface="Times New Roman"/>
                <a:cs typeface="Times New Roman"/>
              </a:rPr>
              <a:t>1/6 = .17</a:t>
            </a:r>
          </a:p>
          <a:p>
            <a:pPr marL="0" indent="0">
              <a:buNone/>
            </a:pPr>
            <a:r>
              <a:rPr lang="en-US" sz="2933" dirty="0" err="1">
                <a:solidFill>
                  <a:srgbClr val="0000FF"/>
                </a:solidFill>
              </a:rPr>
              <a:t>simpath</a:t>
            </a:r>
            <a:r>
              <a:rPr lang="en-US" sz="2933" dirty="0">
                <a:solidFill>
                  <a:srgbClr val="0000FF"/>
                </a:solidFill>
              </a:rPr>
              <a:t>(</a:t>
            </a:r>
            <a:r>
              <a:rPr lang="en-US" sz="2933" i="1" dirty="0" err="1">
                <a:solidFill>
                  <a:srgbClr val="0000FF"/>
                </a:solidFill>
              </a:rPr>
              <a:t>nickel,standard</a:t>
            </a:r>
            <a:r>
              <a:rPr lang="en-US" sz="2933" dirty="0">
                <a:solidFill>
                  <a:srgbClr val="0000FF"/>
                </a:solidFill>
              </a:rPr>
              <a:t>) </a:t>
            </a:r>
            <a:r>
              <a:rPr lang="en-US" sz="2933" dirty="0"/>
              <a:t>= </a:t>
            </a:r>
            <a:r>
              <a:rPr lang="en-US" sz="2933" dirty="0">
                <a:latin typeface="Times New Roman"/>
                <a:cs typeface="Times New Roman"/>
              </a:rPr>
              <a:t>1/6 = .17 </a:t>
            </a:r>
          </a:p>
          <a:p>
            <a:endParaRPr lang="en-US" sz="3733" dirty="0"/>
          </a:p>
          <a:p>
            <a:endParaRPr lang="en-US" sz="3733" dirty="0"/>
          </a:p>
          <a:p>
            <a:endParaRPr lang="en-US" sz="3733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477A8-8890-4F47-A66B-B2CEAEEF8B3D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9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Thesaurus Methods: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is only as good as the resource</a:t>
            </a:r>
          </a:p>
          <a:p>
            <a:pPr lvl="1"/>
            <a:r>
              <a:rPr lang="en-US" dirty="0"/>
              <a:t>Missing nuances (e.g., good vs. proficient)</a:t>
            </a:r>
          </a:p>
          <a:p>
            <a:pPr lvl="1"/>
            <a:r>
              <a:rPr lang="en-US" dirty="0"/>
              <a:t>Missing new concepts/new meanings of words</a:t>
            </a:r>
          </a:p>
          <a:p>
            <a:r>
              <a:rPr lang="en-US" dirty="0"/>
              <a:t>Limited in scope</a:t>
            </a:r>
          </a:p>
          <a:p>
            <a:pPr lvl="1"/>
            <a:r>
              <a:rPr lang="en-US" dirty="0"/>
              <a:t>Assumes IS-A relations</a:t>
            </a:r>
          </a:p>
          <a:p>
            <a:pPr lvl="1"/>
            <a:r>
              <a:rPr lang="en-US" dirty="0"/>
              <a:t>Works mostly for nouns</a:t>
            </a:r>
          </a:p>
          <a:p>
            <a:r>
              <a:rPr lang="en-US" dirty="0"/>
              <a:t>Role of context not accounted for</a:t>
            </a:r>
          </a:p>
          <a:p>
            <a:r>
              <a:rPr lang="en-US" dirty="0"/>
              <a:t>Not easily domain-adaptable</a:t>
            </a:r>
          </a:p>
          <a:p>
            <a:r>
              <a:rPr lang="en-US" dirty="0"/>
              <a:t>Resources not available in many languages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2DEE4F9-7BC5-D047-8B41-98327717DB27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9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Distributional Semantics</a:t>
            </a:r>
          </a:p>
          <a:p>
            <a:pPr lvl="1"/>
            <a:r>
              <a:rPr lang="en-US" dirty="0"/>
              <a:t>Intuition</a:t>
            </a:r>
          </a:p>
          <a:p>
            <a:pPr lvl="1"/>
            <a:r>
              <a:rPr lang="en-US" dirty="0"/>
              <a:t>Sparse representation</a:t>
            </a:r>
          </a:p>
          <a:p>
            <a:pPr lvl="2"/>
            <a:r>
              <a:rPr lang="en-US" dirty="0"/>
              <a:t>Term-document matrix</a:t>
            </a:r>
          </a:p>
          <a:p>
            <a:pPr lvl="2"/>
            <a:r>
              <a:rPr lang="en-US" dirty="0"/>
              <a:t>Term-context (term-term) matrix</a:t>
            </a:r>
          </a:p>
          <a:p>
            <a:pPr lvl="2"/>
            <a:r>
              <a:rPr lang="en-US" dirty="0"/>
              <a:t>PMI</a:t>
            </a:r>
          </a:p>
          <a:p>
            <a:pPr lvl="2"/>
            <a:r>
              <a:rPr lang="en-US" dirty="0"/>
              <a:t>Cosine similarity</a:t>
            </a:r>
          </a:p>
          <a:p>
            <a:pPr lvl="2"/>
            <a:r>
              <a:rPr lang="en-US" dirty="0"/>
              <a:t>LSA</a:t>
            </a:r>
          </a:p>
          <a:p>
            <a:pPr lvl="2"/>
            <a:r>
              <a:rPr lang="en-US"/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424830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3574-8AFA-75EE-2FBB-52A315E5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73848-58CA-3136-99DA-1A076E47C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Dimensionality is large; vector is sparse</a:t>
            </a:r>
          </a:p>
          <a:p>
            <a:r>
              <a:rPr lang="en-US" sz="3200" dirty="0"/>
              <a:t>No similarity</a:t>
            </a:r>
          </a:p>
          <a:p>
            <a:pPr marL="457200" lvl="1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V</a:t>
            </a:r>
            <a:r>
              <a:rPr lang="en-US" sz="2800" baseline="-25000" dirty="0" err="1"/>
              <a:t>happy</a:t>
            </a:r>
            <a:r>
              <a:rPr lang="en-US" sz="2800" baseline="-25000" dirty="0"/>
              <a:t> </a:t>
            </a:r>
            <a:r>
              <a:rPr lang="en-US" sz="2800" dirty="0"/>
              <a:t> =  [0  0  0  1  0 ... 0 ]</a:t>
            </a:r>
          </a:p>
          <a:p>
            <a:pPr marL="457200" lvl="1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V</a:t>
            </a:r>
            <a:r>
              <a:rPr lang="en-US" sz="2800" baseline="-25000" dirty="0" err="1"/>
              <a:t>sad</a:t>
            </a:r>
            <a:r>
              <a:rPr lang="en-US" sz="2800" baseline="-25000" dirty="0"/>
              <a:t> </a:t>
            </a:r>
            <a:r>
              <a:rPr lang="en-US" sz="2800" dirty="0"/>
              <a:t>     = [0  0  1  0  0 ... 0 ]</a:t>
            </a:r>
          </a:p>
          <a:p>
            <a:pPr marL="457200" lvl="1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V</a:t>
            </a:r>
            <a:r>
              <a:rPr lang="en-US" sz="2800" baseline="-25000" dirty="0" err="1"/>
              <a:t>milk</a:t>
            </a:r>
            <a:r>
              <a:rPr lang="en-US" sz="2800" baseline="-25000" dirty="0"/>
              <a:t> </a:t>
            </a:r>
            <a:r>
              <a:rPr lang="en-US" sz="2800" dirty="0"/>
              <a:t>    = [1  0  0  0  0 ... 0 ]</a:t>
            </a:r>
          </a:p>
          <a:p>
            <a:pPr marL="457200" lvl="1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V</a:t>
            </a:r>
            <a:r>
              <a:rPr lang="en-US" sz="2800" baseline="-25000" dirty="0" err="1"/>
              <a:t>happy</a:t>
            </a:r>
            <a:r>
              <a:rPr lang="en-US" sz="2800" baseline="-25000" dirty="0"/>
              <a:t> </a:t>
            </a:r>
            <a:r>
              <a:rPr lang="en-US" sz="2800" dirty="0"/>
              <a:t>• </a:t>
            </a:r>
            <a:r>
              <a:rPr lang="en-US" sz="2800" dirty="0" err="1"/>
              <a:t>V</a:t>
            </a:r>
            <a:r>
              <a:rPr lang="en-US" sz="2800" baseline="-25000" dirty="0" err="1"/>
              <a:t>sad</a:t>
            </a:r>
            <a:r>
              <a:rPr lang="en-US" sz="2800" baseline="-25000" dirty="0"/>
              <a:t> </a:t>
            </a:r>
            <a:r>
              <a:rPr lang="en-US" sz="2800" dirty="0"/>
              <a:t> = </a:t>
            </a:r>
            <a:r>
              <a:rPr lang="en-US" sz="2800" dirty="0" err="1"/>
              <a:t>V</a:t>
            </a:r>
            <a:r>
              <a:rPr lang="en-US" sz="2800" baseline="-25000" dirty="0" err="1"/>
              <a:t>happy</a:t>
            </a:r>
            <a:r>
              <a:rPr lang="en-US" sz="2800" baseline="-25000" dirty="0"/>
              <a:t> </a:t>
            </a:r>
            <a:r>
              <a:rPr lang="en-US" sz="2800" dirty="0"/>
              <a:t>• </a:t>
            </a:r>
            <a:r>
              <a:rPr lang="en-US" sz="2800" dirty="0" err="1"/>
              <a:t>V</a:t>
            </a:r>
            <a:r>
              <a:rPr lang="en-US" sz="2800" baseline="-25000" dirty="0" err="1"/>
              <a:t>milk</a:t>
            </a:r>
            <a:r>
              <a:rPr lang="en-US" sz="2800" dirty="0"/>
              <a:t> = 0</a:t>
            </a:r>
          </a:p>
          <a:p>
            <a:r>
              <a:rPr lang="en-US" sz="3200" dirty="0"/>
              <a:t>Cannot represent new words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5C3C09D-FC93-8D4E-B501-9253CFB9BCC2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12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5757"/>
            <a:ext cx="10515600" cy="1325563"/>
          </a:xfrm>
        </p:spPr>
        <p:txBody>
          <a:bodyPr/>
          <a:lstStyle/>
          <a:p>
            <a:r>
              <a:rPr lang="en-US" dirty="0"/>
              <a:t>How about unseen words/phrases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37013"/>
                <a:ext cx="10515600" cy="3939949"/>
              </a:xfrm>
            </p:spPr>
            <p:txBody>
              <a:bodyPr/>
              <a:lstStyle/>
              <a:p>
                <a:r>
                  <a:rPr lang="en-US" dirty="0"/>
                  <a:t>Example: Shakespeare corpus consists of N=884,647 word tokens and a vocabulary of V=29,066 word types</a:t>
                </a:r>
              </a:p>
              <a:p>
                <a:r>
                  <a:rPr lang="en-US" dirty="0"/>
                  <a:t>Only 30,000 word types occurred</a:t>
                </a:r>
              </a:p>
              <a:p>
                <a:pPr lvl="1"/>
                <a:r>
                  <a:rPr lang="en-US" dirty="0"/>
                  <a:t>Words not in the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no representation, 0 probability</a:t>
                </a:r>
              </a:p>
              <a:p>
                <a:endParaRPr lang="en-US" dirty="0"/>
              </a:p>
              <a:p>
                <a:r>
                  <a:rPr lang="en-US" dirty="0"/>
                  <a:t>Only 0.04% of all possible bigrams occurred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37013"/>
                <a:ext cx="10515600" cy="3939949"/>
              </a:xfrm>
              <a:blipFill>
                <a:blip r:embed="rId2"/>
                <a:stretch>
                  <a:fillRect l="-1086" t="-2572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44F6D-1EED-AD4A-918F-DE16F24F58B2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6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Lexical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Word meanings that can help decide:</a:t>
            </a:r>
          </a:p>
          <a:p>
            <a:r>
              <a:rPr lang="en-US" dirty="0">
                <a:solidFill>
                  <a:srgbClr val="0070C0"/>
                </a:solidFill>
              </a:rPr>
              <a:t>Word Similarity </a:t>
            </a:r>
          </a:p>
          <a:p>
            <a:pPr lvl="1"/>
            <a:r>
              <a:rPr lang="en-US" dirty="0"/>
              <a:t>Distributional (Vector) Models of Meaning</a:t>
            </a:r>
          </a:p>
          <a:p>
            <a:r>
              <a:rPr lang="en-US" dirty="0">
                <a:solidFill>
                  <a:srgbClr val="0070C0"/>
                </a:solidFill>
              </a:rPr>
              <a:t>Word Relations</a:t>
            </a:r>
          </a:p>
          <a:p>
            <a:r>
              <a:rPr lang="en-US" dirty="0">
                <a:solidFill>
                  <a:srgbClr val="0070C0"/>
                </a:solidFill>
              </a:rPr>
              <a:t>Word Sense Disambiguation</a:t>
            </a:r>
          </a:p>
          <a:p>
            <a:r>
              <a:rPr lang="en-US" dirty="0">
                <a:solidFill>
                  <a:srgbClr val="0070C0"/>
                </a:solidFill>
              </a:rPr>
              <a:t>Semantic Roles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E793E-B88A-5B42-9277-02E630058EBC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1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of Semantic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7136" cy="4351338"/>
          </a:xfrm>
        </p:spPr>
        <p:txBody>
          <a:bodyPr/>
          <a:lstStyle/>
          <a:p>
            <a:r>
              <a:rPr lang="en-US" dirty="0"/>
              <a:t>Semantically Close</a:t>
            </a:r>
          </a:p>
          <a:p>
            <a:pPr lvl="1"/>
            <a:r>
              <a:rPr lang="en-US" dirty="0"/>
              <a:t>bank-money</a:t>
            </a:r>
          </a:p>
          <a:p>
            <a:pPr lvl="1"/>
            <a:r>
              <a:rPr lang="en-US" dirty="0"/>
              <a:t>apple-fruit</a:t>
            </a:r>
          </a:p>
          <a:p>
            <a:pPr lvl="1"/>
            <a:r>
              <a:rPr lang="en-US" dirty="0"/>
              <a:t>tree-forest</a:t>
            </a:r>
          </a:p>
          <a:p>
            <a:pPr lvl="1"/>
            <a:r>
              <a:rPr lang="en-US" dirty="0"/>
              <a:t>bank-river</a:t>
            </a:r>
          </a:p>
          <a:p>
            <a:pPr lvl="1"/>
            <a:r>
              <a:rPr lang="en-US" dirty="0"/>
              <a:t>pen-paper</a:t>
            </a:r>
          </a:p>
          <a:p>
            <a:pPr lvl="1"/>
            <a:r>
              <a:rPr lang="en-US" dirty="0"/>
              <a:t>run-walk</a:t>
            </a:r>
          </a:p>
          <a:p>
            <a:pPr lvl="1"/>
            <a:r>
              <a:rPr lang="en-US" dirty="0"/>
              <a:t>mistake-error</a:t>
            </a:r>
          </a:p>
          <a:p>
            <a:pPr lvl="1"/>
            <a:r>
              <a:rPr lang="en-US" dirty="0"/>
              <a:t>car-wheel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04878" y="1825625"/>
            <a:ext cx="42071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Semantically Distant</a:t>
            </a:r>
          </a:p>
          <a:p>
            <a:pPr lvl="1"/>
            <a:r>
              <a:rPr lang="en-US" dirty="0"/>
              <a:t>doctor-mall</a:t>
            </a:r>
          </a:p>
          <a:p>
            <a:pPr lvl="1"/>
            <a:r>
              <a:rPr lang="en-US" dirty="0"/>
              <a:t>painting-January</a:t>
            </a:r>
          </a:p>
          <a:p>
            <a:pPr lvl="1"/>
            <a:r>
              <a:rPr lang="en-US" dirty="0"/>
              <a:t>math-river</a:t>
            </a:r>
          </a:p>
          <a:p>
            <a:pPr lvl="1"/>
            <a:r>
              <a:rPr lang="en-US" dirty="0"/>
              <a:t>apple-penguin</a:t>
            </a:r>
          </a:p>
          <a:p>
            <a:pPr lvl="1"/>
            <a:r>
              <a:rPr lang="en-US" dirty="0"/>
              <a:t>nurse-fruit</a:t>
            </a:r>
          </a:p>
          <a:p>
            <a:pPr lvl="1"/>
            <a:r>
              <a:rPr lang="en-US" dirty="0"/>
              <a:t>pen-river</a:t>
            </a:r>
          </a:p>
          <a:p>
            <a:pPr lvl="1"/>
            <a:r>
              <a:rPr lang="en-US" dirty="0"/>
              <a:t>clown-rocket</a:t>
            </a:r>
          </a:p>
          <a:p>
            <a:pPr lvl="1"/>
            <a:r>
              <a:rPr lang="en-US" dirty="0"/>
              <a:t>car-algebra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C4849-50EE-0F47-9CDA-D085691DF11C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9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Two Words Related?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73443" cy="4351338"/>
          </a:xfrm>
        </p:spPr>
        <p:txBody>
          <a:bodyPr/>
          <a:lstStyle/>
          <a:p>
            <a:r>
              <a:rPr lang="en-US" dirty="0"/>
              <a:t>Meaning</a:t>
            </a:r>
          </a:p>
          <a:p>
            <a:pPr lvl="1"/>
            <a:r>
              <a:rPr lang="en-US" dirty="0"/>
              <a:t>Two concepts are close in terms of meaning (want-desire)</a:t>
            </a:r>
          </a:p>
          <a:p>
            <a:r>
              <a:rPr lang="en-US" dirty="0"/>
              <a:t>World knowledge</a:t>
            </a:r>
          </a:p>
          <a:p>
            <a:pPr lvl="1"/>
            <a:r>
              <a:rPr lang="en-US" dirty="0"/>
              <a:t>Two concepts have similar properties, often occur together, or occur in similar contexts (pencil-pen, pen-ink, dog-cat)</a:t>
            </a:r>
          </a:p>
          <a:p>
            <a:r>
              <a:rPr lang="en-US" dirty="0"/>
              <a:t>Psychology</a:t>
            </a:r>
          </a:p>
          <a:p>
            <a:pPr lvl="1"/>
            <a:r>
              <a:rPr lang="en-US" dirty="0"/>
              <a:t>We often think of the two concepts together (voting-home address, red-luck[in some culture]) 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3A8E502-0DF0-B945-A5B6-64BE763A641C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9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of Semantic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semantic distance a valid linguistic phenomenon? </a:t>
            </a:r>
            <a:r>
              <a:rPr lang="en-US" dirty="0">
                <a:sym typeface="Wingdings" pitchFamily="2" charset="2"/>
              </a:rPr>
              <a:t> how would you approach this problem?</a:t>
            </a:r>
            <a:endParaRPr lang="en-US" dirty="0"/>
          </a:p>
          <a:p>
            <a:r>
              <a:rPr lang="en-US" dirty="0"/>
              <a:t>Experiment (Rubenstein and Goodenough, 1965)</a:t>
            </a:r>
          </a:p>
          <a:p>
            <a:pPr lvl="1"/>
            <a:r>
              <a:rPr lang="en-US" dirty="0"/>
              <a:t>Compiled a list of word pairs</a:t>
            </a:r>
          </a:p>
          <a:p>
            <a:pPr lvl="1"/>
            <a:r>
              <a:rPr lang="en-US" dirty="0"/>
              <a:t>Subjects asked to judge semantic distance (from 0 to 4) for each pair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Rank correlation between subjects is ~ 0.9</a:t>
            </a:r>
          </a:p>
          <a:p>
            <a:pPr lvl="1"/>
            <a:r>
              <a:rPr lang="en-US" dirty="0"/>
              <a:t>People are consistent!</a:t>
            </a:r>
          </a:p>
          <a:p>
            <a:r>
              <a:rPr lang="en-US" dirty="0"/>
              <a:t>What can we use semantic similarity for? (discussion)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D680D64-001E-2E4A-B1EF-AF6C3101C911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44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43466</TotalTime>
  <Words>1965</Words>
  <Application>Microsoft Office PowerPoint</Application>
  <PresentationFormat>Widescreen</PresentationFormat>
  <Paragraphs>359</Paragraphs>
  <Slides>37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Calibri</vt:lpstr>
      <vt:lpstr>Calibri (Body)</vt:lpstr>
      <vt:lpstr>Calibri Light</vt:lpstr>
      <vt:lpstr>Cambria Math</vt:lpstr>
      <vt:lpstr>Courier</vt:lpstr>
      <vt:lpstr>Gill Sans</vt:lpstr>
      <vt:lpstr>Tahoma</vt:lpstr>
      <vt:lpstr>Times New Roman</vt:lpstr>
      <vt:lpstr>Wingdings</vt:lpstr>
      <vt:lpstr>Office Theme</vt:lpstr>
      <vt:lpstr>Equation</vt:lpstr>
      <vt:lpstr>Lexical Semantics</vt:lpstr>
      <vt:lpstr>How do we represent a word?</vt:lpstr>
      <vt:lpstr>Representing words as discrete symbols</vt:lpstr>
      <vt:lpstr>Issues?</vt:lpstr>
      <vt:lpstr>How about unseen words/phrases</vt:lpstr>
      <vt:lpstr>What is Lexical Semantics</vt:lpstr>
      <vt:lpstr>Intuition of Semantic Similarity</vt:lpstr>
      <vt:lpstr>Why Are Two Words Related?</vt:lpstr>
      <vt:lpstr>Validity of Semantic Similarity</vt:lpstr>
      <vt:lpstr>Word similarity for plagiarism detection</vt:lpstr>
      <vt:lpstr>Word similarity for historical linguistics: semantic change over time</vt:lpstr>
      <vt:lpstr>Word similarity reflects gender stereotype</vt:lpstr>
      <vt:lpstr>Two classes of similarity algorithms</vt:lpstr>
      <vt:lpstr>WordNet: Online thesaurus</vt:lpstr>
      <vt:lpstr>WordNet 3.1</vt:lpstr>
      <vt:lpstr>Terminology: lemma and wordform</vt:lpstr>
      <vt:lpstr>Lemmas have senses</vt:lpstr>
      <vt:lpstr>Homonymy: multi-sense as an artifact</vt:lpstr>
      <vt:lpstr>Homonymy causes problems for NLP applications</vt:lpstr>
      <vt:lpstr>Polysemy: related multi-sense</vt:lpstr>
      <vt:lpstr>How do we know when a word has more than one sense?</vt:lpstr>
      <vt:lpstr>Synonyms</vt:lpstr>
      <vt:lpstr>Synonymy is a relation  between senses rather than words</vt:lpstr>
      <vt:lpstr>Antonyms</vt:lpstr>
      <vt:lpstr>Hyponymy and Hypernymy</vt:lpstr>
      <vt:lpstr>Hyponymy more formally</vt:lpstr>
      <vt:lpstr>Meronymy</vt:lpstr>
      <vt:lpstr>How is “sense” defined in WordNet?</vt:lpstr>
      <vt:lpstr>Senses of “bass” in Wordnet</vt:lpstr>
      <vt:lpstr>WordNet Hypernym Hierarchy for “bass”</vt:lpstr>
      <vt:lpstr>Word Similarity</vt:lpstr>
      <vt:lpstr>Thesaurus-based similarity algorithms</vt:lpstr>
      <vt:lpstr>Path based similarity</vt:lpstr>
      <vt:lpstr>Refinements to path-based similarity</vt:lpstr>
      <vt:lpstr>Example: path-based similarity simpath(c1,c2) = 1/pathlen(c1,c2)</vt:lpstr>
      <vt:lpstr>Thesaurus Methods: Limitations</vt:lpstr>
      <vt:lpstr>Next...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May</dc:creator>
  <cp:lastModifiedBy>Tejas Kamtam</cp:lastModifiedBy>
  <cp:revision>302</cp:revision>
  <cp:lastPrinted>2017-08-25T12:16:51Z</cp:lastPrinted>
  <dcterms:created xsi:type="dcterms:W3CDTF">2017-08-17T22:41:19Z</dcterms:created>
  <dcterms:modified xsi:type="dcterms:W3CDTF">2024-01-17T06:51:42Z</dcterms:modified>
</cp:coreProperties>
</file>