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985" r:id="rId3"/>
    <p:sldId id="259" r:id="rId4"/>
    <p:sldId id="260" r:id="rId5"/>
    <p:sldId id="261" r:id="rId6"/>
    <p:sldId id="262" r:id="rId7"/>
    <p:sldId id="336" r:id="rId8"/>
    <p:sldId id="334" r:id="rId9"/>
    <p:sldId id="977" r:id="rId10"/>
    <p:sldId id="978" r:id="rId11"/>
    <p:sldId id="337" r:id="rId12"/>
    <p:sldId id="338" r:id="rId13"/>
    <p:sldId id="372" r:id="rId14"/>
    <p:sldId id="347" r:id="rId15"/>
    <p:sldId id="277" r:id="rId16"/>
    <p:sldId id="278" r:id="rId17"/>
    <p:sldId id="279" r:id="rId18"/>
    <p:sldId id="281" r:id="rId19"/>
    <p:sldId id="285" r:id="rId20"/>
    <p:sldId id="286" r:id="rId21"/>
    <p:sldId id="983" r:id="rId22"/>
    <p:sldId id="287" r:id="rId23"/>
    <p:sldId id="288" r:id="rId24"/>
    <p:sldId id="289" r:id="rId25"/>
    <p:sldId id="305" r:id="rId26"/>
    <p:sldId id="266" r:id="rId27"/>
    <p:sldId id="979" r:id="rId28"/>
    <p:sldId id="307" r:id="rId29"/>
    <p:sldId id="980" r:id="rId30"/>
    <p:sldId id="981" r:id="rId31"/>
    <p:sldId id="311" r:id="rId32"/>
    <p:sldId id="312" r:id="rId33"/>
    <p:sldId id="265" r:id="rId34"/>
    <p:sldId id="269" r:id="rId35"/>
    <p:sldId id="982" r:id="rId36"/>
    <p:sldId id="270" r:id="rId37"/>
    <p:sldId id="271" r:id="rId38"/>
    <p:sldId id="273" r:id="rId39"/>
    <p:sldId id="274" r:id="rId40"/>
    <p:sldId id="369" r:id="rId41"/>
    <p:sldId id="31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44"/>
    <p:restoredTop sz="83741"/>
  </p:normalViewPr>
  <p:slideViewPr>
    <p:cSldViewPr snapToGrid="0" snapToObjects="1" showGuides="1">
      <p:cViewPr varScale="1">
        <p:scale>
          <a:sx n="106" d="100"/>
          <a:sy n="106" d="100"/>
        </p:scale>
        <p:origin x="664" y="176"/>
      </p:cViewPr>
      <p:guideLst>
        <p:guide orient="horz" pos="2112"/>
        <p:guide pos="384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70B0E-D35D-9042-B474-1932228F602D}"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CE3BE-21B5-EB45-9686-F8DD82FD2CAD}" type="slidenum">
              <a:rPr lang="en-US" smtClean="0"/>
              <a:t>‹#›</a:t>
            </a:fld>
            <a:endParaRPr lang="en-US"/>
          </a:p>
        </p:txBody>
      </p:sp>
    </p:spTree>
    <p:extLst>
      <p:ext uri="{BB962C8B-B14F-4D97-AF65-F5344CB8AC3E}">
        <p14:creationId xmlns:p14="http://schemas.microsoft.com/office/powerpoint/2010/main" val="421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ACE3BE-21B5-EB45-9686-F8DD82FD2CAD}" type="slidenum">
              <a:rPr lang="en-US" smtClean="0"/>
              <a:t>1</a:t>
            </a:fld>
            <a:endParaRPr lang="en-US"/>
          </a:p>
        </p:txBody>
      </p:sp>
    </p:spTree>
    <p:extLst>
      <p:ext uri="{BB962C8B-B14F-4D97-AF65-F5344CB8AC3E}">
        <p14:creationId xmlns:p14="http://schemas.microsoft.com/office/powerpoint/2010/main" val="3124812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EB114FF-5B77-2D4F-B4EB-5588027A69F7}"/>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CA9CEB12-7136-1049-8855-F19E82D005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8984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55AB28F-DA2A-7E42-AFFC-05C34ABB62B4}"/>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C5B6C7C0-340C-6544-A6F3-F4D68C8ABC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28382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A31798B-EC98-9848-993D-9B2580371CDA}"/>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0FA9C9C8-1FDD-2E4B-9D18-B657F5D771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25521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2E5750D-ED11-A84E-BF03-DFCB4CDA78E8}"/>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9AB4A797-D74D-4342-AFEC-010F51425C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23731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9B83952-3889-FB45-B0F7-2552AF739CA2}"/>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34572E90-6F38-BF47-A0B2-C80A0CB3FD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061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E099A89-8511-6D4C-B0D1-D6140873EB43}"/>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A587A9EF-7FDC-004B-B4BB-B82967D868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61690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E3BE-21B5-EB45-9686-F8DD82FD2CAD}" type="slidenum">
              <a:rPr lang="en-US" smtClean="0"/>
              <a:t>41</a:t>
            </a:fld>
            <a:endParaRPr lang="en-US"/>
          </a:p>
        </p:txBody>
      </p:sp>
    </p:spTree>
    <p:extLst>
      <p:ext uri="{BB962C8B-B14F-4D97-AF65-F5344CB8AC3E}">
        <p14:creationId xmlns:p14="http://schemas.microsoft.com/office/powerpoint/2010/main" val="9582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pPr>
              <a:defRPr sz="2000"/>
            </a:pPr>
            <a:r>
              <a:rPr dirty="0"/>
              <a:t>What is driving this technology</a:t>
            </a:r>
          </a:p>
          <a:p>
            <a:pPr>
              <a:defRPr sz="2000"/>
            </a:pPr>
            <a:r>
              <a:rPr dirty="0"/>
              <a:t>What do you need to know to answer this?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prstGeom prst="rect">
            <a:avLst/>
          </a:prstGeom>
        </p:spPr>
        <p:txBody>
          <a:bodyPr/>
          <a:lstStyle/>
          <a:p>
            <a:endParaRPr/>
          </a:p>
        </p:txBody>
      </p:sp>
      <p:sp>
        <p:nvSpPr>
          <p:cNvPr id="139" name="Shape 139"/>
          <p:cNvSpPr>
            <a:spLocks noGrp="1"/>
          </p:cNvSpPr>
          <p:nvPr>
            <p:ph type="body" sz="quarter" idx="1"/>
          </p:nvPr>
        </p:nvSpPr>
        <p:spPr>
          <a:prstGeom prst="rect">
            <a:avLst/>
          </a:prstGeom>
        </p:spPr>
        <p:txBody>
          <a:bodyPr/>
          <a:lstStyle>
            <a:lvl1pPr>
              <a:defRPr sz="2000"/>
            </a:lvl1pPr>
          </a:lstStyle>
          <a:p>
            <a:r>
              <a:t>What do you need to know to answer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prstGeom prst="rect">
            <a:avLst/>
          </a:prstGeom>
        </p:spPr>
        <p:txBody>
          <a:bodyPr/>
          <a:lstStyle/>
          <a:p>
            <a:endParaRPr/>
          </a:p>
        </p:txBody>
      </p:sp>
      <p:sp>
        <p:nvSpPr>
          <p:cNvPr id="145" name="Shape 145"/>
          <p:cNvSpPr>
            <a:spLocks noGrp="1"/>
          </p:cNvSpPr>
          <p:nvPr>
            <p:ph type="body" sz="quarter" idx="1"/>
          </p:nvPr>
        </p:nvSpPr>
        <p:spPr>
          <a:prstGeom prst="rect">
            <a:avLst/>
          </a:prstGeom>
        </p:spPr>
        <p:txBody>
          <a:bodyPr/>
          <a:lstStyle>
            <a:lvl1pPr>
              <a:defRPr sz="2000"/>
            </a:lvl1pPr>
          </a:lstStyle>
          <a:p>
            <a:r>
              <a:t>What do you need to know to answer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lvl1pPr>
              <a:defRPr sz="2000"/>
            </a:lvl1pPr>
          </a:lstStyle>
          <a:p>
            <a:r>
              <a:t>What do you need to know to answer this?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veloci'raptor</a:t>
            </a:r>
            <a:endParaRPr lang="en-US" dirty="0"/>
          </a:p>
        </p:txBody>
      </p:sp>
      <p:sp>
        <p:nvSpPr>
          <p:cNvPr id="4" name="Slide Number Placeholder 3"/>
          <p:cNvSpPr>
            <a:spLocks noGrp="1"/>
          </p:cNvSpPr>
          <p:nvPr>
            <p:ph type="sldNum" sz="quarter" idx="5"/>
          </p:nvPr>
        </p:nvSpPr>
        <p:spPr/>
        <p:txBody>
          <a:bodyPr/>
          <a:lstStyle/>
          <a:p>
            <a:fld id="{EFACE3BE-21B5-EB45-9686-F8DD82FD2CAD}" type="slidenum">
              <a:rPr lang="en-US" smtClean="0"/>
              <a:t>11</a:t>
            </a:fld>
            <a:endParaRPr lang="en-US"/>
          </a:p>
        </p:txBody>
      </p:sp>
    </p:spTree>
    <p:extLst>
      <p:ext uri="{BB962C8B-B14F-4D97-AF65-F5344CB8AC3E}">
        <p14:creationId xmlns:p14="http://schemas.microsoft.com/office/powerpoint/2010/main" val="150854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3740"/>
                </a:solidFill>
                <a:effectLst/>
                <a:latin typeface="ColfaxAI"/>
              </a:rPr>
              <a:t>When I found out my grandma was in the hospital I felt a particular color. When someone cut me off in the traffic I felt a different color. What is the most likely color I would see if I combined these two colors?</a:t>
            </a:r>
          </a:p>
          <a:p>
            <a:endParaRPr lang="en-US" b="0" i="0" dirty="0">
              <a:solidFill>
                <a:srgbClr val="353740"/>
              </a:solidFill>
              <a:effectLst/>
              <a:latin typeface="ColfaxAI"/>
            </a:endParaRPr>
          </a:p>
          <a:p>
            <a:r>
              <a:rPr lang="en-US" b="0" i="0" dirty="0">
                <a:solidFill>
                  <a:srgbClr val="353740"/>
                </a:solidFill>
                <a:effectLst/>
                <a:latin typeface="ColfaxAI"/>
              </a:rPr>
              <a:t>Michael is at that very famous museum in France looking at its most famous painting. However, the artist who made this painting just makes Michael think of his favorite cartoon character from his childhood. What was the country of origin of the thing that the cartoon character usually holds in his hand? </a:t>
            </a:r>
          </a:p>
          <a:p>
            <a:endParaRPr lang="en-US" b="0" i="0" dirty="0">
              <a:solidFill>
                <a:srgbClr val="353740"/>
              </a:solidFill>
              <a:effectLst/>
              <a:latin typeface="ColfaxAI"/>
            </a:endParaRPr>
          </a:p>
          <a:p>
            <a:endParaRPr lang="en-US" b="0" i="0" dirty="0">
              <a:solidFill>
                <a:srgbClr val="353740"/>
              </a:solidFill>
              <a:effectLst/>
              <a:latin typeface="ColfaxAI"/>
            </a:endParaRPr>
          </a:p>
          <a:p>
            <a:r>
              <a:rPr lang="en-US" b="0" i="0" dirty="0">
                <a:solidFill>
                  <a:srgbClr val="353740"/>
                </a:solidFill>
                <a:effectLst/>
                <a:latin typeface="ColfaxAI"/>
              </a:rPr>
              <a:t>Can you write a sonnet about natural language processing class?</a:t>
            </a:r>
          </a:p>
          <a:p>
            <a:endParaRPr lang="en-US" dirty="0"/>
          </a:p>
        </p:txBody>
      </p:sp>
      <p:sp>
        <p:nvSpPr>
          <p:cNvPr id="4" name="Slide Number Placeholder 3"/>
          <p:cNvSpPr>
            <a:spLocks noGrp="1"/>
          </p:cNvSpPr>
          <p:nvPr>
            <p:ph type="sldNum" sz="quarter" idx="5"/>
          </p:nvPr>
        </p:nvSpPr>
        <p:spPr/>
        <p:txBody>
          <a:bodyPr/>
          <a:lstStyle/>
          <a:p>
            <a:fld id="{EFACE3BE-21B5-EB45-9686-F8DD82FD2CAD}" type="slidenum">
              <a:rPr lang="en-US" smtClean="0"/>
              <a:t>13</a:t>
            </a:fld>
            <a:endParaRPr lang="en-US"/>
          </a:p>
        </p:txBody>
      </p:sp>
    </p:spTree>
    <p:extLst>
      <p:ext uri="{BB962C8B-B14F-4D97-AF65-F5344CB8AC3E}">
        <p14:creationId xmlns:p14="http://schemas.microsoft.com/office/powerpoint/2010/main" val="254424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B77F6B3-5835-2140-8D62-F79B28CFA0AE}"/>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E0A51749-93F4-7647-B066-7C0035F9B4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0642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52B2043-9C0C-1843-A3FC-594769A66614}"/>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3092008F-15D6-7E4C-9084-1E3CDB437A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2693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2B7EDA-036F-1F44-82C7-B40FE6229DF3}"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36891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2B7EDA-036F-1F44-82C7-B40FE6229DF3}"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15822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2B7EDA-036F-1F44-82C7-B40FE6229DF3}"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552807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8970138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2B7EDA-036F-1F44-82C7-B40FE6229DF3}"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38446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B7EDA-036F-1F44-82C7-B40FE6229DF3}"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71467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2B7EDA-036F-1F44-82C7-B40FE6229DF3}"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73722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2B7EDA-036F-1F44-82C7-B40FE6229DF3}" type="datetimeFigureOut">
              <a:rPr lang="en-US" smtClean="0"/>
              <a:t>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72939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2B7EDA-036F-1F44-82C7-B40FE6229DF3}" type="datetimeFigureOut">
              <a:rPr lang="en-US" smtClean="0"/>
              <a:t>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196553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B7EDA-036F-1F44-82C7-B40FE6229DF3}" type="datetimeFigureOut">
              <a:rPr lang="en-US" smtClean="0"/>
              <a:t>1/29/24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211955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2B7EDA-036F-1F44-82C7-B40FE6229DF3}"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90545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2B7EDA-036F-1F44-82C7-B40FE6229DF3}"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73EC36-CE96-B04F-B43E-A9C5C627468A}" type="slidenum">
              <a:rPr lang="en-US" smtClean="0"/>
              <a:t>‹#›</a:t>
            </a:fld>
            <a:endParaRPr lang="en-US"/>
          </a:p>
        </p:txBody>
      </p:sp>
    </p:spTree>
    <p:extLst>
      <p:ext uri="{BB962C8B-B14F-4D97-AF65-F5344CB8AC3E}">
        <p14:creationId xmlns:p14="http://schemas.microsoft.com/office/powerpoint/2010/main" val="98941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B7EDA-036F-1F44-82C7-B40FE6229DF3}" type="datetimeFigureOut">
              <a:rPr lang="en-US" smtClean="0"/>
              <a:t>1/29/24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73EC36-CE96-B04F-B43E-A9C5C627468A}" type="slidenum">
              <a:rPr lang="en-US" smtClean="0"/>
              <a:t>‹#›</a:t>
            </a:fld>
            <a:endParaRPr lang="en-US"/>
          </a:p>
        </p:txBody>
      </p:sp>
      <p:pic>
        <p:nvPicPr>
          <p:cNvPr id="1026" name="Picture 2">
            <a:extLst>
              <a:ext uri="{FF2B5EF4-FFF2-40B4-BE49-F238E27FC236}">
                <a16:creationId xmlns:a16="http://schemas.microsoft.com/office/drawing/2014/main" id="{39F1030C-2645-DE49-8479-B1A17A24568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3106615" cy="6509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F9C0A7-DE30-CD44-878D-F92BAFC4B767}"/>
              </a:ext>
            </a:extLst>
          </p:cNvPr>
          <p:cNvSpPr txBox="1"/>
          <p:nvPr userDrawn="1"/>
        </p:nvSpPr>
        <p:spPr>
          <a:xfrm>
            <a:off x="11922369" y="82062"/>
            <a:ext cx="237566" cy="369332"/>
          </a:xfrm>
          <a:prstGeom prst="rect">
            <a:avLst/>
          </a:prstGeom>
          <a:noFill/>
        </p:spPr>
        <p:txBody>
          <a:bodyPr wrap="none" rtlCol="0">
            <a:spAutoFit/>
          </a:bodyPr>
          <a:lstStyle/>
          <a:p>
            <a:r>
              <a:rPr lang="en-US" dirty="0"/>
              <a:t> </a:t>
            </a:r>
          </a:p>
        </p:txBody>
      </p:sp>
      <p:pic>
        <p:nvPicPr>
          <p:cNvPr id="15" name="Picture 4">
            <a:extLst>
              <a:ext uri="{FF2B5EF4-FFF2-40B4-BE49-F238E27FC236}">
                <a16:creationId xmlns:a16="http://schemas.microsoft.com/office/drawing/2014/main" id="{B6F03644-DA64-5043-8688-BF674801209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386646" y="1"/>
            <a:ext cx="1805354" cy="80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97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ioletpeng.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violetpeng.github.io/.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penai.com/research/better-language-mode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chat.openai.com/c/9b36137c-6efc-4216-bddd-4927cb531c0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37062"/>
            <a:ext cx="9144000" cy="1467504"/>
          </a:xfrm>
        </p:spPr>
        <p:txBody>
          <a:bodyPr>
            <a:normAutofit/>
          </a:bodyPr>
          <a:lstStyle/>
          <a:p>
            <a:r>
              <a:rPr lang="en-US" dirty="0"/>
              <a:t>N-gram Language Models</a:t>
            </a:r>
          </a:p>
        </p:txBody>
      </p:sp>
      <p:sp>
        <p:nvSpPr>
          <p:cNvPr id="3" name="Subtitle 2"/>
          <p:cNvSpPr>
            <a:spLocks noGrp="1"/>
          </p:cNvSpPr>
          <p:nvPr>
            <p:ph type="subTitle" idx="1"/>
          </p:nvPr>
        </p:nvSpPr>
        <p:spPr>
          <a:xfrm>
            <a:off x="1524000" y="3246264"/>
            <a:ext cx="9144000" cy="1467503"/>
          </a:xfrm>
        </p:spPr>
        <p:txBody>
          <a:bodyPr>
            <a:normAutofit/>
          </a:bodyPr>
          <a:lstStyle/>
          <a:p>
            <a:r>
              <a:rPr lang="en-US" dirty="0"/>
              <a:t>CS 162: Natural Language Processing</a:t>
            </a:r>
          </a:p>
          <a:p>
            <a:r>
              <a:rPr lang="en-US" dirty="0"/>
              <a:t>Nanyun (Violet) Peng</a:t>
            </a:r>
          </a:p>
          <a:p>
            <a:r>
              <a:rPr lang="en-US" dirty="0"/>
              <a:t>Course website: </a:t>
            </a:r>
            <a:r>
              <a:rPr lang="en-US" dirty="0">
                <a:hlinkClick r:id="rId3"/>
              </a:rPr>
              <a:t>https://vnpeng.net/</a:t>
            </a:r>
            <a:r>
              <a:rPr lang="en-US" dirty="0">
                <a:hlinkClick r:id="rId4"/>
              </a:rPr>
              <a:t>cs162_win2</a:t>
            </a:r>
            <a:r>
              <a:rPr lang="en-US" altLang="zh-CN" dirty="0">
                <a:hlinkClick r:id="rId4"/>
              </a:rPr>
              <a:t>4</a:t>
            </a:r>
            <a:r>
              <a:rPr lang="en-US" dirty="0">
                <a:hlinkClick r:id="rId4"/>
              </a:rPr>
              <a:t>.html</a:t>
            </a:r>
            <a:endParaRPr lang="en-US" dirty="0"/>
          </a:p>
        </p:txBody>
      </p:sp>
      <p:sp>
        <p:nvSpPr>
          <p:cNvPr id="5" name="Text Box 4">
            <a:extLst>
              <a:ext uri="{FF2B5EF4-FFF2-40B4-BE49-F238E27FC236}">
                <a16:creationId xmlns:a16="http://schemas.microsoft.com/office/drawing/2014/main" id="{67D4E0D1-437A-D54B-8016-8E73C6872022}"/>
              </a:ext>
            </a:extLst>
          </p:cNvPr>
          <p:cNvSpPr txBox="1">
            <a:spLocks noChangeArrowheads="1"/>
          </p:cNvSpPr>
          <p:nvPr/>
        </p:nvSpPr>
        <p:spPr bwMode="auto">
          <a:xfrm>
            <a:off x="9351963" y="4600028"/>
            <a:ext cx="241767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tx2"/>
              </a:buClr>
              <a:buChar char="–"/>
              <a:defRPr sz="2800">
                <a:solidFill>
                  <a:schemeClr val="tx1"/>
                </a:solidFill>
                <a:latin typeface="Times New Roman" panose="02020603050405020304" pitchFamily="18" charset="0"/>
              </a:defRPr>
            </a:lvl2pPr>
            <a:lvl3pPr marL="1143000" indent="-228600">
              <a:spcBef>
                <a:spcPct val="20000"/>
              </a:spcBef>
              <a:buClr>
                <a:schemeClr val="tx2"/>
              </a:buClr>
              <a:buChar char="•"/>
              <a:defRPr sz="2400">
                <a:solidFill>
                  <a:schemeClr val="tx1"/>
                </a:solidFill>
                <a:latin typeface="Times New Roman" panose="02020603050405020304" pitchFamily="18" charset="0"/>
              </a:defRPr>
            </a:lvl3pPr>
            <a:lvl4pPr marL="1600200" indent="-228600">
              <a:spcBef>
                <a:spcPct val="20000"/>
              </a:spcBef>
              <a:buClr>
                <a:schemeClr val="tx2"/>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400" dirty="0">
                <a:solidFill>
                  <a:schemeClr val="accent4"/>
                </a:solidFill>
              </a:rPr>
              <a:t>syllabus, </a:t>
            </a:r>
          </a:p>
          <a:p>
            <a:pPr eaLnBrk="1" hangingPunct="1">
              <a:spcBef>
                <a:spcPct val="0"/>
              </a:spcBef>
              <a:buClrTx/>
              <a:buFontTx/>
              <a:buNone/>
            </a:pPr>
            <a:r>
              <a:rPr lang="en-US" altLang="en-US" sz="2400" dirty="0">
                <a:solidFill>
                  <a:schemeClr val="accent4"/>
                </a:solidFill>
              </a:rPr>
              <a:t>announcements,</a:t>
            </a:r>
          </a:p>
          <a:p>
            <a:pPr eaLnBrk="1" hangingPunct="1">
              <a:spcBef>
                <a:spcPct val="0"/>
              </a:spcBef>
              <a:buClrTx/>
              <a:buFontTx/>
              <a:buNone/>
            </a:pPr>
            <a:r>
              <a:rPr lang="en-US" altLang="en-US" sz="2400" dirty="0">
                <a:solidFill>
                  <a:schemeClr val="accent4"/>
                </a:solidFill>
              </a:rPr>
              <a:t>slides, </a:t>
            </a:r>
          </a:p>
          <a:p>
            <a:pPr eaLnBrk="1" hangingPunct="1">
              <a:spcBef>
                <a:spcPct val="0"/>
              </a:spcBef>
              <a:buClrTx/>
              <a:buFontTx/>
              <a:buNone/>
            </a:pPr>
            <a:r>
              <a:rPr lang="en-US" altLang="en-US" sz="2400" dirty="0" err="1">
                <a:solidFill>
                  <a:schemeClr val="accent4"/>
                </a:solidFill>
              </a:rPr>
              <a:t>homeworks</a:t>
            </a:r>
            <a:endParaRPr lang="en-US" altLang="en-US" sz="2400" dirty="0">
              <a:solidFill>
                <a:schemeClr val="accent4"/>
              </a:solidFill>
            </a:endParaRPr>
          </a:p>
        </p:txBody>
      </p:sp>
      <p:sp>
        <p:nvSpPr>
          <p:cNvPr id="6" name="Line 6">
            <a:extLst>
              <a:ext uri="{FF2B5EF4-FFF2-40B4-BE49-F238E27FC236}">
                <a16:creationId xmlns:a16="http://schemas.microsoft.com/office/drawing/2014/main" id="{0A4FE754-7BC0-F140-83A8-74F5C33C5CA2}"/>
              </a:ext>
            </a:extLst>
          </p:cNvPr>
          <p:cNvSpPr>
            <a:spLocks noChangeShapeType="1"/>
          </p:cNvSpPr>
          <p:nvPr/>
        </p:nvSpPr>
        <p:spPr bwMode="auto">
          <a:xfrm flipH="1" flipV="1">
            <a:off x="8839200" y="4663526"/>
            <a:ext cx="512763" cy="650876"/>
          </a:xfrm>
          <a:prstGeom prst="line">
            <a:avLst/>
          </a:prstGeom>
          <a:noFill/>
          <a:ln w="28575">
            <a:solidFill>
              <a:schemeClr val="accent4"/>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dirty="0">
              <a:solidFill>
                <a:schemeClr val="accent4"/>
              </a:solidFill>
            </a:endParaRPr>
          </a:p>
        </p:txBody>
      </p:sp>
      <p:sp>
        <p:nvSpPr>
          <p:cNvPr id="8" name="Slide Number Placeholder 4">
            <a:extLst>
              <a:ext uri="{FF2B5EF4-FFF2-40B4-BE49-F238E27FC236}">
                <a16:creationId xmlns:a16="http://schemas.microsoft.com/office/drawing/2014/main" id="{DF48AF1C-F977-9A47-A398-AAE22663BA7C}"/>
              </a:ext>
            </a:extLst>
          </p:cNvPr>
          <p:cNvSpPr txBox="1">
            <a:spLocks/>
          </p:cNvSpPr>
          <p:nvPr/>
        </p:nvSpPr>
        <p:spPr>
          <a:xfrm>
            <a:off x="4038600" y="6384554"/>
            <a:ext cx="41148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spcBef>
                <a:spcPct val="20000"/>
              </a:spcBef>
              <a:buClr>
                <a:schemeClr val="tx2"/>
              </a:buClr>
              <a:buChar char="•"/>
              <a:defRPr sz="3200" kern="120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Clr>
                <a:schemeClr val="tx2"/>
              </a:buClr>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Clr>
                <a:schemeClr val="tx2"/>
              </a:buClr>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Clr>
                <a:schemeClr val="tx2"/>
              </a:buClr>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Clr>
                <a:schemeClr val="tx2"/>
              </a:buClr>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lr>
                <a:schemeClr val="tx2"/>
              </a:buClr>
              <a:buChar char="•"/>
              <a:defRPr sz="2000" kern="1200">
                <a:solidFill>
                  <a:schemeClr val="tx1"/>
                </a:solidFill>
                <a:latin typeface="Times New Roman" panose="02020603050405020304" pitchFamily="18" charset="0"/>
                <a:ea typeface="+mn-ea"/>
                <a:cs typeface="+mn-cs"/>
              </a:defRPr>
            </a:lvl9pPr>
          </a:lstStyle>
          <a:p>
            <a:pPr>
              <a:spcBef>
                <a:spcPct val="0"/>
              </a:spcBef>
              <a:buClrTx/>
              <a:buFontTx/>
              <a:buNone/>
            </a:pPr>
            <a:fld id="{FE12A164-20B8-D24E-A8B4-E4DD204BE1F8}" type="slidenum">
              <a:rPr lang="en-US" altLang="en-US" sz="1400" smtClean="0">
                <a:latin typeface="Arial" panose="020B0604020202020204" pitchFamily="34" charset="0"/>
              </a:rPr>
              <a:pPr>
                <a:spcBef>
                  <a:spcPct val="0"/>
                </a:spcBef>
                <a:buClrTx/>
                <a:buFontTx/>
                <a:buNone/>
              </a:pPr>
              <a:t>1</a:t>
            </a:fld>
            <a:endParaRPr lang="en-US" altLang="en-US" sz="1400" dirty="0">
              <a:latin typeface="Arial" panose="020B0604020202020204" pitchFamily="34" charset="0"/>
            </a:endParaRPr>
          </a:p>
        </p:txBody>
      </p:sp>
    </p:spTree>
    <p:extLst>
      <p:ext uri="{BB962C8B-B14F-4D97-AF65-F5344CB8AC3E}">
        <p14:creationId xmlns:p14="http://schemas.microsoft.com/office/powerpoint/2010/main" val="182170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4">
            <a:extLst>
              <a:ext uri="{FF2B5EF4-FFF2-40B4-BE49-F238E27FC236}">
                <a16:creationId xmlns:a16="http://schemas.microsoft.com/office/drawing/2014/main" id="{0DBF4A13-4294-2649-B42D-F9C5D98A86C3}"/>
              </a:ext>
            </a:extLst>
          </p:cNvPr>
          <p:cNvSpPr>
            <a:spLocks noGrp="1"/>
          </p:cNvSpPr>
          <p:nvPr>
            <p:ph type="sldNum" sz="quarter" idx="11"/>
          </p:nvPr>
        </p:nvSpPr>
        <p:spPr/>
        <p:txBody>
          <a:bodyPr/>
          <a:lstStyle/>
          <a:p>
            <a:fld id="{DE07D253-0C9D-084E-B0B2-4DB80BDE722B}" type="slidenum">
              <a:rPr lang="en-US" altLang="en-US"/>
              <a:pPr/>
              <a:t>10</a:t>
            </a:fld>
            <a:endParaRPr lang="en-US" altLang="en-US"/>
          </a:p>
        </p:txBody>
      </p:sp>
      <p:sp>
        <p:nvSpPr>
          <p:cNvPr id="69634" name="Rectangle 2">
            <a:extLst>
              <a:ext uri="{FF2B5EF4-FFF2-40B4-BE49-F238E27FC236}">
                <a16:creationId xmlns:a16="http://schemas.microsoft.com/office/drawing/2014/main" id="{7091492C-A97E-D143-830E-D7E63D63DEB8}"/>
              </a:ext>
            </a:extLst>
          </p:cNvPr>
          <p:cNvSpPr>
            <a:spLocks noGrp="1" noChangeArrowheads="1"/>
          </p:cNvSpPr>
          <p:nvPr>
            <p:ph type="title"/>
          </p:nvPr>
        </p:nvSpPr>
        <p:spPr/>
        <p:txBody>
          <a:bodyPr/>
          <a:lstStyle/>
          <a:p>
            <a:r>
              <a:rPr lang="en-US" altLang="en-US"/>
              <a:t>Machine Translation</a:t>
            </a:r>
          </a:p>
        </p:txBody>
      </p:sp>
      <p:graphicFrame>
        <p:nvGraphicFramePr>
          <p:cNvPr id="69714" name="Group 82">
            <a:extLst>
              <a:ext uri="{FF2B5EF4-FFF2-40B4-BE49-F238E27FC236}">
                <a16:creationId xmlns:a16="http://schemas.microsoft.com/office/drawing/2014/main" id="{26D0B57B-50AA-E34A-8DD2-61FE358AA043}"/>
              </a:ext>
            </a:extLst>
          </p:cNvPr>
          <p:cNvGraphicFramePr>
            <a:graphicFrameLocks noGrp="1"/>
          </p:cNvGraphicFramePr>
          <p:nvPr>
            <p:extLst>
              <p:ext uri="{D42A27DB-BD31-4B8C-83A1-F6EECF244321}">
                <p14:modId xmlns:p14="http://schemas.microsoft.com/office/powerpoint/2010/main" val="90166517"/>
              </p:ext>
            </p:extLst>
          </p:nvPr>
        </p:nvGraphicFramePr>
        <p:xfrm>
          <a:off x="1403498" y="1600200"/>
          <a:ext cx="9462976" cy="4968240"/>
        </p:xfrm>
        <a:graphic>
          <a:graphicData uri="http://schemas.openxmlformats.org/drawingml/2006/table">
            <a:tbl>
              <a:tblPr/>
              <a:tblGrid>
                <a:gridCol w="4441805">
                  <a:extLst>
                    <a:ext uri="{9D8B030D-6E8A-4147-A177-3AD203B41FA5}">
                      <a16:colId xmlns:a16="http://schemas.microsoft.com/office/drawing/2014/main" val="344167070"/>
                    </a:ext>
                  </a:extLst>
                </a:gridCol>
                <a:gridCol w="2896830">
                  <a:extLst>
                    <a:ext uri="{9D8B030D-6E8A-4147-A177-3AD203B41FA5}">
                      <a16:colId xmlns:a16="http://schemas.microsoft.com/office/drawing/2014/main" val="3634829506"/>
                    </a:ext>
                  </a:extLst>
                </a:gridCol>
                <a:gridCol w="2124341">
                  <a:extLst>
                    <a:ext uri="{9D8B030D-6E8A-4147-A177-3AD203B41FA5}">
                      <a16:colId xmlns:a16="http://schemas.microsoft.com/office/drawing/2014/main" val="1348170850"/>
                    </a:ext>
                  </a:extLst>
                </a:gridCol>
              </a:tblGrid>
              <a:tr h="530225">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good English? (n-gram)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good match to French?</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4056278"/>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Violet appeared in TV.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82063565"/>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Appeared on Violet TV.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61030126"/>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In Violet appeared TV.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35619130"/>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Violet is happy today.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43086215"/>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Violet appeared on TV.</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55622446"/>
                  </a:ext>
                </a:extLst>
              </a:tr>
              <a:tr h="508000">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TV appeared on Violet.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70263128"/>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TV in Violet appeared.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41675982"/>
                  </a:ext>
                </a:extLst>
              </a:tr>
              <a:tr h="506413">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Violet was not happy.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sym typeface="Wingdings" pitchFamily="2" charset="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tx2"/>
                        </a:buClr>
                        <a:defRPr sz="2800">
                          <a:solidFill>
                            <a:schemeClr val="tx1"/>
                          </a:solidFill>
                          <a:latin typeface="Times New Roman" panose="02020603050405020304" pitchFamily="18" charset="0"/>
                        </a:defRPr>
                      </a:lvl1pPr>
                      <a:lvl2pPr>
                        <a:spcBef>
                          <a:spcPct val="20000"/>
                        </a:spcBef>
                        <a:buClr>
                          <a:schemeClr val="tx2"/>
                        </a:buClr>
                        <a:defRPr sz="2400">
                          <a:solidFill>
                            <a:schemeClr val="tx1"/>
                          </a:solidFill>
                          <a:latin typeface="Times New Roman" panose="02020603050405020304" pitchFamily="18" charset="0"/>
                        </a:defRPr>
                      </a:lvl2pPr>
                      <a:lvl3pPr>
                        <a:spcBef>
                          <a:spcPct val="20000"/>
                        </a:spcBef>
                        <a:buClr>
                          <a:schemeClr val="tx2"/>
                        </a:buClr>
                        <a:defRPr sz="2000">
                          <a:solidFill>
                            <a:schemeClr val="tx1"/>
                          </a:solidFill>
                          <a:latin typeface="Times New Roman" panose="02020603050405020304" pitchFamily="18" charset="0"/>
                        </a:defRPr>
                      </a:lvl3pPr>
                      <a:lvl4pPr>
                        <a:spcBef>
                          <a:spcPct val="20000"/>
                        </a:spcBef>
                        <a:buClr>
                          <a:schemeClr val="tx2"/>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fontAlgn="base">
                        <a:spcBef>
                          <a:spcPct val="20000"/>
                        </a:spcBef>
                        <a:spcAft>
                          <a:spcPct val="0"/>
                        </a:spcAft>
                        <a:buClr>
                          <a:schemeClr val="tx2"/>
                        </a:buClr>
                        <a:defRPr>
                          <a:solidFill>
                            <a:schemeClr val="tx1"/>
                          </a:solidFill>
                          <a:latin typeface="Times New Roman" panose="02020603050405020304" pitchFamily="18" charset="0"/>
                        </a:defRPr>
                      </a:lvl6pPr>
                      <a:lvl7pPr fontAlgn="base">
                        <a:spcBef>
                          <a:spcPct val="20000"/>
                        </a:spcBef>
                        <a:spcAft>
                          <a:spcPct val="0"/>
                        </a:spcAft>
                        <a:buClr>
                          <a:schemeClr val="tx2"/>
                        </a:buClr>
                        <a:defRPr>
                          <a:solidFill>
                            <a:schemeClr val="tx1"/>
                          </a:solidFill>
                          <a:latin typeface="Times New Roman" panose="02020603050405020304" pitchFamily="18" charset="0"/>
                        </a:defRPr>
                      </a:lvl7pPr>
                      <a:lvl8pPr fontAlgn="base">
                        <a:spcBef>
                          <a:spcPct val="20000"/>
                        </a:spcBef>
                        <a:spcAft>
                          <a:spcPct val="0"/>
                        </a:spcAft>
                        <a:buClr>
                          <a:schemeClr val="tx2"/>
                        </a:buClr>
                        <a:defRPr>
                          <a:solidFill>
                            <a:schemeClr val="tx1"/>
                          </a:solidFill>
                          <a:latin typeface="Times New Roman" panose="02020603050405020304" pitchFamily="18" charset="0"/>
                        </a:defRPr>
                      </a:lvl8pPr>
                      <a:lvl9pPr fontAlgn="base">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67377495"/>
                  </a:ext>
                </a:extLst>
              </a:tr>
            </a:tbl>
          </a:graphicData>
        </a:graphic>
      </p:graphicFrame>
    </p:spTree>
    <p:extLst>
      <p:ext uri="{BB962C8B-B14F-4D97-AF65-F5344CB8AC3E}">
        <p14:creationId xmlns:p14="http://schemas.microsoft.com/office/powerpoint/2010/main" val="338472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Autocompletion</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11</a:t>
            </a:fld>
            <a:endParaRPr lang="en-US" dirty="0"/>
          </a:p>
        </p:txBody>
      </p:sp>
      <p:pic>
        <p:nvPicPr>
          <p:cNvPr id="31746" name="Picture 2" descr="http://fakeplus.com/pictures/jpg/-google-autocomplete-fail_201203220636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513" y="2014247"/>
            <a:ext cx="5903768" cy="44750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fakeplus.com/pictures/jpg/-google-autocomplete-fail_20120322063614.jpg"/>
          <p:cNvPicPr>
            <a:picLocks noChangeAspect="1" noChangeArrowheads="1"/>
          </p:cNvPicPr>
          <p:nvPr/>
        </p:nvPicPr>
        <p:blipFill rotWithShape="1">
          <a:blip r:embed="rId3">
            <a:extLst>
              <a:ext uri="{28A0092B-C50C-407E-A947-70E740481C1C}">
                <a14:useLocalDpi xmlns:a14="http://schemas.microsoft.com/office/drawing/2010/main" val="0"/>
              </a:ext>
            </a:extLst>
          </a:blip>
          <a:srcRect b="80740"/>
          <a:stretch/>
        </p:blipFill>
        <p:spPr bwMode="auto">
          <a:xfrm>
            <a:off x="1261899" y="1816285"/>
            <a:ext cx="8152534" cy="1190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011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Smart Reply</a:t>
            </a:r>
          </a:p>
        </p:txBody>
      </p:sp>
      <p:sp>
        <p:nvSpPr>
          <p:cNvPr id="5" name="Slide Number Placeholder 4"/>
          <p:cNvSpPr>
            <a:spLocks noGrp="1"/>
          </p:cNvSpPr>
          <p:nvPr>
            <p:ph type="sldNum" sz="quarter" idx="12"/>
          </p:nvPr>
        </p:nvSpPr>
        <p:spPr/>
        <p:txBody>
          <a:bodyPr/>
          <a:lstStyle/>
          <a:p>
            <a:fld id="{5E6A3C3A-A029-4573-BC04-5DA27903A743}" type="slidenum">
              <a:rPr lang="en-US" smtClean="0"/>
              <a:t>12</a:t>
            </a:fld>
            <a:endParaRPr lang="en-US" dirty="0"/>
          </a:p>
        </p:txBody>
      </p:sp>
      <p:pic>
        <p:nvPicPr>
          <p:cNvPr id="33794" name="Picture 2" descr="https://www.wired.com/wp-content/uploads/2015/11/SmartReply_A_personal_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0775" y="1454231"/>
            <a:ext cx="2890449" cy="51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64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Language generation for everything</a:t>
            </a:r>
          </a:p>
        </p:txBody>
      </p:sp>
      <p:sp>
        <p:nvSpPr>
          <p:cNvPr id="3" name="Content Placeholder 2"/>
          <p:cNvSpPr>
            <a:spLocks noGrp="1"/>
          </p:cNvSpPr>
          <p:nvPr>
            <p:ph idx="1"/>
          </p:nvPr>
        </p:nvSpPr>
        <p:spPr>
          <a:xfrm>
            <a:off x="838200" y="1592132"/>
            <a:ext cx="10515600" cy="4584831"/>
          </a:xfrm>
        </p:spPr>
        <p:txBody>
          <a:bodyPr>
            <a:normAutofit/>
          </a:bodyPr>
          <a:lstStyle/>
          <a:p>
            <a:pPr marL="0" indent="0">
              <a:buNone/>
            </a:pPr>
            <a:r>
              <a:rPr lang="en-US" dirty="0">
                <a:hlinkClick r:id="rId3"/>
              </a:rPr>
              <a:t>https://openai.com/research/better-language-models</a:t>
            </a:r>
            <a:r>
              <a:rPr lang="en-US" dirty="0"/>
              <a:t> </a:t>
            </a:r>
          </a:p>
          <a:p>
            <a:pPr marL="0" indent="0">
              <a:buNone/>
            </a:pPr>
            <a:endParaRPr lang="en-US" dirty="0"/>
          </a:p>
          <a:p>
            <a:pPr marL="0" indent="0">
              <a:buNone/>
            </a:pPr>
            <a:r>
              <a:rPr lang="en-US" dirty="0"/>
              <a:t>GPT2 in 2019</a:t>
            </a:r>
          </a:p>
          <a:p>
            <a:pPr marL="0" indent="0">
              <a:buNone/>
            </a:pPr>
            <a:endParaRPr lang="en-US" dirty="0"/>
          </a:p>
          <a:p>
            <a:pPr marL="0" indent="0">
              <a:buNone/>
            </a:pPr>
            <a:r>
              <a:rPr lang="en-US" dirty="0" err="1">
                <a:hlinkClick r:id="rId4"/>
              </a:rPr>
              <a:t>ChatGPT</a:t>
            </a:r>
            <a:r>
              <a:rPr lang="en-US" dirty="0"/>
              <a:t> in 2024</a:t>
            </a:r>
          </a:p>
          <a:p>
            <a:pPr marL="0" indent="0">
              <a:buNone/>
            </a:pP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13</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14BE7BD0-1F6E-CA48-94F1-330CA0E212FC}"/>
              </a:ext>
            </a:extLst>
          </p:cNvPr>
          <p:cNvPicPr>
            <a:picLocks noChangeAspect="1"/>
          </p:cNvPicPr>
          <p:nvPr/>
        </p:nvPicPr>
        <p:blipFill>
          <a:blip r:embed="rId5"/>
          <a:stretch>
            <a:fillRect/>
          </a:stretch>
        </p:blipFill>
        <p:spPr>
          <a:xfrm>
            <a:off x="4309241" y="2149502"/>
            <a:ext cx="7604968" cy="4498290"/>
          </a:xfrm>
          <a:prstGeom prst="rect">
            <a:avLst/>
          </a:prstGeom>
        </p:spPr>
      </p:pic>
    </p:spTree>
    <p:extLst>
      <p:ext uri="{BB962C8B-B14F-4D97-AF65-F5344CB8AC3E}">
        <p14:creationId xmlns:p14="http://schemas.microsoft.com/office/powerpoint/2010/main" val="2595031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Bag-of-Words to N-grams </a:t>
            </a:r>
          </a:p>
        </p:txBody>
      </p:sp>
      <p:sp>
        <p:nvSpPr>
          <p:cNvPr id="3" name="Content Placeholder 2"/>
          <p:cNvSpPr>
            <a:spLocks noGrp="1"/>
          </p:cNvSpPr>
          <p:nvPr>
            <p:ph idx="1"/>
          </p:nvPr>
        </p:nvSpPr>
        <p:spPr/>
        <p:txBody>
          <a:bodyPr/>
          <a:lstStyle/>
          <a:p>
            <a:r>
              <a:rPr lang="en-US" dirty="0"/>
              <a:t>N-grams: a contiguous sequence of n tokens from a given piece of text</a:t>
            </a:r>
          </a:p>
        </p:txBody>
      </p:sp>
      <p:sp>
        <p:nvSpPr>
          <p:cNvPr id="5" name="Slide Number Placeholder 4"/>
          <p:cNvSpPr>
            <a:spLocks noGrp="1"/>
          </p:cNvSpPr>
          <p:nvPr>
            <p:ph type="sldNum" sz="quarter" idx="12"/>
          </p:nvPr>
        </p:nvSpPr>
        <p:spPr/>
        <p:txBody>
          <a:bodyPr/>
          <a:lstStyle/>
          <a:p>
            <a:fld id="{5E6A3C3A-A029-4573-BC04-5DA27903A743}" type="slidenum">
              <a:rPr lang="en-US" smtClean="0"/>
              <a:t>14</a:t>
            </a:fld>
            <a:endParaRPr lang="en-US" dirty="0"/>
          </a:p>
        </p:txBody>
      </p:sp>
      <p:pic>
        <p:nvPicPr>
          <p:cNvPr id="34820" name="Picture 4" descr="Image result for n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1860" y="2540741"/>
            <a:ext cx="6619875" cy="2724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AE4E7E-B31E-9B4B-B308-578AA7C28860}"/>
              </a:ext>
            </a:extLst>
          </p:cNvPr>
          <p:cNvSpPr txBox="1"/>
          <p:nvPr/>
        </p:nvSpPr>
        <p:spPr>
          <a:xfrm>
            <a:off x="1084521" y="5804991"/>
            <a:ext cx="8035405" cy="584775"/>
          </a:xfrm>
          <a:prstGeom prst="rect">
            <a:avLst/>
          </a:prstGeom>
          <a:noFill/>
        </p:spPr>
        <p:txBody>
          <a:bodyPr wrap="none" rtlCol="0">
            <a:spAutoFit/>
          </a:bodyPr>
          <a:lstStyle/>
          <a:p>
            <a:r>
              <a:rPr lang="en-US" sz="3200" dirty="0"/>
              <a:t>N-gram LMs models p(x</a:t>
            </a:r>
            <a:r>
              <a:rPr lang="en-US" sz="3200" baseline="-25000" dirty="0"/>
              <a:t>{</a:t>
            </a:r>
            <a:r>
              <a:rPr lang="en-US" sz="3200" baseline="-25000" dirty="0" err="1"/>
              <a:t>t:t+n</a:t>
            </a:r>
            <a:r>
              <a:rPr lang="en-US" sz="3200" baseline="-25000" dirty="0"/>
              <a:t>}</a:t>
            </a:r>
            <a:r>
              <a:rPr lang="en-US" sz="3200" dirty="0"/>
              <a:t>), or p(</a:t>
            </a:r>
            <a:r>
              <a:rPr lang="en-US" sz="3200" dirty="0" err="1"/>
              <a:t>x</a:t>
            </a:r>
            <a:r>
              <a:rPr lang="en-US" sz="3200" baseline="-25000" dirty="0" err="1"/>
              <a:t>t+n</a:t>
            </a:r>
            <a:r>
              <a:rPr lang="en-US" sz="3200" dirty="0" err="1"/>
              <a:t>|x</a:t>
            </a:r>
            <a:r>
              <a:rPr lang="en-US" sz="3200" baseline="-25000" dirty="0"/>
              <a:t>{t:t+n-1}</a:t>
            </a:r>
            <a:r>
              <a:rPr lang="en-US" sz="3200" dirty="0"/>
              <a:t>).</a:t>
            </a:r>
          </a:p>
        </p:txBody>
      </p:sp>
    </p:spTree>
    <p:extLst>
      <p:ext uri="{BB962C8B-B14F-4D97-AF65-F5344CB8AC3E}">
        <p14:creationId xmlns:p14="http://schemas.microsoft.com/office/powerpoint/2010/main" val="33118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details (I)</a:t>
            </a:r>
          </a:p>
        </p:txBody>
      </p:sp>
      <p:sp>
        <p:nvSpPr>
          <p:cNvPr id="3" name="Content Placeholder 2"/>
          <p:cNvSpPr>
            <a:spLocks noGrp="1"/>
          </p:cNvSpPr>
          <p:nvPr>
            <p:ph idx="1"/>
          </p:nvPr>
        </p:nvSpPr>
        <p:spPr/>
        <p:txBody>
          <a:bodyPr/>
          <a:lstStyle/>
          <a:p>
            <a:r>
              <a:rPr lang="en-US" dirty="0"/>
              <a:t>Trigram model assumes two-word history</a:t>
            </a:r>
          </a:p>
          <a:p>
            <a:r>
              <a:rPr lang="en-US" dirty="0"/>
              <a:t>But consider these sentences:</a:t>
            </a:r>
            <a:br>
              <a:rPr lang="en-US" dirty="0"/>
            </a:br>
            <a:br>
              <a:rPr lang="en-US" dirty="0"/>
            </a:br>
            <a:endParaRPr lang="en-US" dirty="0"/>
          </a:p>
          <a:p>
            <a:r>
              <a:rPr lang="en-US" dirty="0"/>
              <a:t>What's wrong?</a:t>
            </a:r>
          </a:p>
          <a:p>
            <a:pPr lvl="1"/>
            <a:r>
              <a:rPr lang="en-US" dirty="0"/>
              <a:t>a sentence shouldn't end with 'yellow'</a:t>
            </a:r>
          </a:p>
          <a:p>
            <a:pPr lvl="1"/>
            <a:r>
              <a:rPr lang="en-US" dirty="0"/>
              <a:t>a sentence shouldn't begin with 'feeds'</a:t>
            </a:r>
          </a:p>
          <a:p>
            <a:r>
              <a:rPr lang="en-US" dirty="0"/>
              <a:t>Does the model capture these problems?</a:t>
            </a:r>
          </a:p>
        </p:txBody>
      </p:sp>
      <p:graphicFrame>
        <p:nvGraphicFramePr>
          <p:cNvPr id="4" name="Table 3"/>
          <p:cNvGraphicFramePr>
            <a:graphicFrameLocks noGrp="1"/>
          </p:cNvGraphicFramePr>
          <p:nvPr/>
        </p:nvGraphicFramePr>
        <p:xfrm>
          <a:off x="5076414" y="2797436"/>
          <a:ext cx="3163944" cy="1112520"/>
        </p:xfrm>
        <a:graphic>
          <a:graphicData uri="http://schemas.openxmlformats.org/drawingml/2006/table">
            <a:tbl>
              <a:tblPr firstRow="1" bandRow="1">
                <a:tableStyleId>{5C22544A-7EE6-4342-B048-85BDC9FD1C3A}</a:tableStyleId>
              </a:tblPr>
              <a:tblGrid>
                <a:gridCol w="689685">
                  <a:extLst>
                    <a:ext uri="{9D8B030D-6E8A-4147-A177-3AD203B41FA5}">
                      <a16:colId xmlns:a16="http://schemas.microsoft.com/office/drawing/2014/main" val="20000"/>
                    </a:ext>
                  </a:extLst>
                </a:gridCol>
                <a:gridCol w="602428">
                  <a:extLst>
                    <a:ext uri="{9D8B030D-6E8A-4147-A177-3AD203B41FA5}">
                      <a16:colId xmlns:a16="http://schemas.microsoft.com/office/drawing/2014/main" val="20001"/>
                    </a:ext>
                  </a:extLst>
                </a:gridCol>
                <a:gridCol w="663090">
                  <a:extLst>
                    <a:ext uri="{9D8B030D-6E8A-4147-A177-3AD203B41FA5}">
                      <a16:colId xmlns:a16="http://schemas.microsoft.com/office/drawing/2014/main" val="20002"/>
                    </a:ext>
                  </a:extLst>
                </a:gridCol>
                <a:gridCol w="1208741">
                  <a:extLst>
                    <a:ext uri="{9D8B030D-6E8A-4147-A177-3AD203B41FA5}">
                      <a16:colId xmlns:a16="http://schemas.microsoft.com/office/drawing/2014/main" val="20003"/>
                    </a:ext>
                  </a:extLst>
                </a:gridCol>
              </a:tblGrid>
              <a:tr h="370840">
                <a:tc>
                  <a:txBody>
                    <a:bodyPr/>
                    <a:lstStyle/>
                    <a:p>
                      <a:r>
                        <a:rPr lang="en-US" dirty="0"/>
                        <a:t>w</a:t>
                      </a:r>
                      <a:r>
                        <a:rPr lang="en-US" baseline="-25000" dirty="0"/>
                        <a:t>1</a:t>
                      </a:r>
                      <a:endParaRPr lang="en-US" dirty="0"/>
                    </a:p>
                  </a:txBody>
                  <a:tcPr/>
                </a:tc>
                <a:tc>
                  <a:txBody>
                    <a:bodyPr/>
                    <a:lstStyle/>
                    <a:p>
                      <a:r>
                        <a:rPr lang="en-US" dirty="0"/>
                        <a:t>w</a:t>
                      </a:r>
                      <a:r>
                        <a:rPr lang="en-US" baseline="-2500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a:t>
                      </a:r>
                      <a:r>
                        <a:rPr lang="en-US" baseline="-25000" dirty="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a:t>
                      </a:r>
                      <a:r>
                        <a:rPr lang="en-US" baseline="-25000" dirty="0"/>
                        <a:t>4</a:t>
                      </a:r>
                      <a:endParaRPr lang="en-US" dirty="0"/>
                    </a:p>
                  </a:txBody>
                  <a:tcPr/>
                </a:tc>
                <a:extLst>
                  <a:ext uri="{0D108BD9-81ED-4DB2-BD59-A6C34878D82A}">
                    <a16:rowId xmlns:a16="http://schemas.microsoft.com/office/drawing/2014/main" val="10000"/>
                  </a:ext>
                </a:extLst>
              </a:tr>
              <a:tr h="370840">
                <a:tc>
                  <a:txBody>
                    <a:bodyPr/>
                    <a:lstStyle/>
                    <a:p>
                      <a:r>
                        <a:rPr lang="en-US" dirty="0"/>
                        <a:t>he</a:t>
                      </a:r>
                    </a:p>
                  </a:txBody>
                  <a:tcPr/>
                </a:tc>
                <a:tc>
                  <a:txBody>
                    <a:bodyPr/>
                    <a:lstStyle/>
                    <a:p>
                      <a:r>
                        <a:rPr lang="en-US" dirty="0"/>
                        <a:t>saw</a:t>
                      </a:r>
                    </a:p>
                  </a:txBody>
                  <a:tcPr/>
                </a:tc>
                <a:tc>
                  <a:txBody>
                    <a:bodyPr/>
                    <a:lstStyle/>
                    <a:p>
                      <a:r>
                        <a:rPr lang="en-US" dirty="0"/>
                        <a:t>the</a:t>
                      </a:r>
                    </a:p>
                  </a:txBody>
                  <a:tcPr/>
                </a:tc>
                <a:tc>
                  <a:txBody>
                    <a:bodyPr/>
                    <a:lstStyle/>
                    <a:p>
                      <a:r>
                        <a:rPr lang="en-US" dirty="0"/>
                        <a:t>yellow.</a:t>
                      </a:r>
                    </a:p>
                  </a:txBody>
                  <a:tcPr/>
                </a:tc>
                <a:extLst>
                  <a:ext uri="{0D108BD9-81ED-4DB2-BD59-A6C34878D82A}">
                    <a16:rowId xmlns:a16="http://schemas.microsoft.com/office/drawing/2014/main" val="10001"/>
                  </a:ext>
                </a:extLst>
              </a:tr>
              <a:tr h="370840">
                <a:tc>
                  <a:txBody>
                    <a:bodyPr/>
                    <a:lstStyle/>
                    <a:p>
                      <a:r>
                        <a:rPr lang="en-US" dirty="0"/>
                        <a:t>feeds</a:t>
                      </a:r>
                    </a:p>
                  </a:txBody>
                  <a:tcPr/>
                </a:tc>
                <a:tc>
                  <a:txBody>
                    <a:bodyPr/>
                    <a:lstStyle/>
                    <a:p>
                      <a:r>
                        <a:rPr lang="en-US" dirty="0"/>
                        <a:t>the</a:t>
                      </a:r>
                    </a:p>
                  </a:txBody>
                  <a:tcPr/>
                </a:tc>
                <a:tc>
                  <a:txBody>
                    <a:bodyPr/>
                    <a:lstStyle/>
                    <a:p>
                      <a:r>
                        <a:rPr lang="en-US" dirty="0"/>
                        <a:t>cats</a:t>
                      </a:r>
                    </a:p>
                  </a:txBody>
                  <a:tcPr/>
                </a:tc>
                <a:tc>
                  <a:txBody>
                    <a:bodyPr/>
                    <a:lstStyle/>
                    <a:p>
                      <a:r>
                        <a:rPr lang="en-US" dirty="0"/>
                        <a:t>daily.</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2484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 / end of sequence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To capture behavior at beginning/end of sequences, we can augment the input:</a:t>
                </a:r>
                <a:br>
                  <a:rPr lang="en-US" dirty="0"/>
                </a:br>
                <a:br>
                  <a:rPr lang="en-US" dirty="0"/>
                </a:br>
                <a:br>
                  <a:rPr lang="en-US" dirty="0"/>
                </a:br>
                <a:endParaRPr lang="en-US" dirty="0"/>
              </a:p>
              <a:p>
                <a:r>
                  <a:rPr lang="en-US" dirty="0"/>
                  <a:t>That is, assume w</a:t>
                </a:r>
                <a:r>
                  <a:rPr lang="en-US" baseline="-25000" dirty="0"/>
                  <a:t>-1</a:t>
                </a:r>
                <a:r>
                  <a:rPr lang="en-US" dirty="0"/>
                  <a:t>=w</a:t>
                </a:r>
                <a:r>
                  <a:rPr lang="en-US" baseline="-25000" dirty="0"/>
                  <a:t>0</a:t>
                </a:r>
                <a:r>
                  <a:rPr lang="en-US" dirty="0"/>
                  <a:t>=&lt;</a:t>
                </a:r>
                <a:r>
                  <a:rPr lang="en-US" dirty="0" err="1"/>
                  <a:t>bos</a:t>
                </a:r>
                <a:r>
                  <a:rPr lang="en-US" dirty="0"/>
                  <a:t>&gt; and w</a:t>
                </a:r>
                <a:r>
                  <a:rPr lang="en-US" baseline="-25000" dirty="0"/>
                  <a:t>n+1</a:t>
                </a:r>
                <a:r>
                  <a:rPr lang="en-US" dirty="0"/>
                  <a:t>=&lt;</a:t>
                </a:r>
                <a:r>
                  <a:rPr lang="en-US" dirty="0" err="1"/>
                  <a:t>eos</a:t>
                </a:r>
                <a:r>
                  <a:rPr lang="en-US" dirty="0"/>
                  <a:t>&gt; so:</a:t>
                </a:r>
              </a:p>
              <a:p>
                <a:pPr lvl="1"/>
                <a14:m>
                  <m:oMath xmlns:m="http://schemas.openxmlformats.org/officeDocument/2006/math">
                    <m:r>
                      <m:rPr>
                        <m:sty m:val="p"/>
                      </m:rPr>
                      <a:rPr lang="en-US">
                        <a:latin typeface="Cambria Math" charset="0"/>
                      </a:rPr>
                      <m:t>P</m:t>
                    </m:r>
                    <m:d>
                      <m:dPr>
                        <m:ctrlPr>
                          <a:rPr lang="en-US" i="1">
                            <a:latin typeface="Cambria Math" panose="02040503050406030204" pitchFamily="18" charset="0"/>
                          </a:rPr>
                        </m:ctrlPr>
                      </m:dPr>
                      <m:e>
                        <m:r>
                          <a:rPr lang="en-US" b="1" i="1" smtClean="0">
                            <a:latin typeface="Cambria Math" charset="0"/>
                          </a:rPr>
                          <m:t>𝒘</m:t>
                        </m:r>
                      </m:e>
                    </m:d>
                    <m:r>
                      <a:rPr lang="en-US">
                        <a:latin typeface="Cambria Math" charset="0"/>
                      </a:rPr>
                      <m:t>=</m:t>
                    </m:r>
                    <m:nary>
                      <m:naryPr>
                        <m:chr m:val="∏"/>
                        <m:ctrlPr>
                          <a:rPr lang="is-IS" i="1">
                            <a:latin typeface="Cambria Math" panose="02040503050406030204" pitchFamily="18" charset="0"/>
                          </a:rPr>
                        </m:ctrlPr>
                      </m:naryPr>
                      <m:sub>
                        <m:r>
                          <m:rPr>
                            <m:brk m:alnAt="23"/>
                          </m:rPr>
                          <a:rPr lang="en-US" i="1">
                            <a:latin typeface="Cambria Math" charset="0"/>
                          </a:rPr>
                          <m:t>𝑖</m:t>
                        </m:r>
                        <m:r>
                          <a:rPr lang="en-US" i="1">
                            <a:latin typeface="Cambria Math" charset="0"/>
                          </a:rPr>
                          <m:t>=</m:t>
                        </m:r>
                        <m:r>
                          <a:rPr lang="en-US" b="0" i="1" smtClean="0">
                            <a:latin typeface="Cambria Math" charset="0"/>
                          </a:rPr>
                          <m:t>1</m:t>
                        </m:r>
                      </m:sub>
                      <m:sup>
                        <m:r>
                          <a:rPr lang="en-US" i="1">
                            <a:latin typeface="Cambria Math" charset="0"/>
                          </a:rPr>
                          <m:t>𝑛</m:t>
                        </m:r>
                        <m:r>
                          <a:rPr lang="en-US" b="0" i="1" smtClean="0">
                            <a:latin typeface="Cambria Math" charset="0"/>
                          </a:rPr>
                          <m:t>+1</m:t>
                        </m:r>
                      </m:sup>
                      <m:e>
                        <m:r>
                          <a:rPr lang="en-US" i="1">
                            <a:latin typeface="Cambria Math"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sub>
                            </m:sSub>
                          </m:e>
                        </m:d>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r>
                              <a:rPr lang="en-US" i="1">
                                <a:latin typeface="Cambria Math" charset="0"/>
                              </a:rPr>
                              <m:t>−2</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r>
                              <a:rPr lang="en-US" i="1">
                                <a:latin typeface="Cambria Math" charset="0"/>
                              </a:rPr>
                              <m:t>−1</m:t>
                            </m:r>
                          </m:sub>
                        </m:sSub>
                        <m:r>
                          <a:rPr lang="en-US" i="1">
                            <a:latin typeface="Cambria Math" charset="0"/>
                          </a:rPr>
                          <m:t>)</m:t>
                        </m:r>
                      </m:e>
                    </m:nary>
                  </m:oMath>
                </a14:m>
                <a:endParaRPr lang="en-US" dirty="0"/>
              </a:p>
              <a:p>
                <a:r>
                  <a:rPr lang="en-US" dirty="0"/>
                  <a:t>Now P(&lt;</a:t>
                </a:r>
                <a:r>
                  <a:rPr lang="en-US" dirty="0" err="1"/>
                  <a:t>eos</a:t>
                </a:r>
                <a:r>
                  <a:rPr lang="en-US" dirty="0"/>
                  <a:t>&gt;|yellow, .) is low, indicating this is not a good sentence</a:t>
                </a:r>
              </a:p>
              <a:p>
                <a:r>
                  <a:rPr lang="en-US" dirty="0"/>
                  <a:t>P(feeds|&lt;</a:t>
                </a:r>
                <a:r>
                  <a:rPr lang="en-US" dirty="0" err="1"/>
                  <a:t>bos</a:t>
                </a:r>
                <a:r>
                  <a:rPr lang="en-US" dirty="0"/>
                  <a:t>&gt;, &lt;</a:t>
                </a:r>
                <a:r>
                  <a:rPr lang="en-US" dirty="0" err="1"/>
                  <a:t>bos</a:t>
                </a:r>
                <a:r>
                  <a:rPr lang="en-US" dirty="0"/>
                  <a:t>&gt;) should also be 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326" r="-483"/>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670573418"/>
              </p:ext>
            </p:extLst>
          </p:nvPr>
        </p:nvGraphicFramePr>
        <p:xfrm>
          <a:off x="3035431" y="2466578"/>
          <a:ext cx="5986017" cy="1167210"/>
        </p:xfrm>
        <a:graphic>
          <a:graphicData uri="http://schemas.openxmlformats.org/drawingml/2006/table">
            <a:tbl>
              <a:tblPr firstRow="1" bandRow="1">
                <a:tableStyleId>{5C22544A-7EE6-4342-B048-85BDC9FD1C3A}</a:tableStyleId>
              </a:tblPr>
              <a:tblGrid>
                <a:gridCol w="746204">
                  <a:extLst>
                    <a:ext uri="{9D8B030D-6E8A-4147-A177-3AD203B41FA5}">
                      <a16:colId xmlns:a16="http://schemas.microsoft.com/office/drawing/2014/main" val="20000"/>
                    </a:ext>
                  </a:extLst>
                </a:gridCol>
                <a:gridCol w="803309">
                  <a:extLst>
                    <a:ext uri="{9D8B030D-6E8A-4147-A177-3AD203B41FA5}">
                      <a16:colId xmlns:a16="http://schemas.microsoft.com/office/drawing/2014/main" val="20001"/>
                    </a:ext>
                  </a:extLst>
                </a:gridCol>
                <a:gridCol w="689099">
                  <a:extLst>
                    <a:ext uri="{9D8B030D-6E8A-4147-A177-3AD203B41FA5}">
                      <a16:colId xmlns:a16="http://schemas.microsoft.com/office/drawing/2014/main" val="20002"/>
                    </a:ext>
                  </a:extLst>
                </a:gridCol>
                <a:gridCol w="746204">
                  <a:extLst>
                    <a:ext uri="{9D8B030D-6E8A-4147-A177-3AD203B41FA5}">
                      <a16:colId xmlns:a16="http://schemas.microsoft.com/office/drawing/2014/main" val="20003"/>
                    </a:ext>
                  </a:extLst>
                </a:gridCol>
                <a:gridCol w="699330">
                  <a:extLst>
                    <a:ext uri="{9D8B030D-6E8A-4147-A177-3AD203B41FA5}">
                      <a16:colId xmlns:a16="http://schemas.microsoft.com/office/drawing/2014/main" val="20004"/>
                    </a:ext>
                  </a:extLst>
                </a:gridCol>
                <a:gridCol w="925027">
                  <a:extLst>
                    <a:ext uri="{9D8B030D-6E8A-4147-A177-3AD203B41FA5}">
                      <a16:colId xmlns:a16="http://schemas.microsoft.com/office/drawing/2014/main" val="20005"/>
                    </a:ext>
                  </a:extLst>
                </a:gridCol>
                <a:gridCol w="487633">
                  <a:extLst>
                    <a:ext uri="{9D8B030D-6E8A-4147-A177-3AD203B41FA5}">
                      <a16:colId xmlns:a16="http://schemas.microsoft.com/office/drawing/2014/main" val="4241010403"/>
                    </a:ext>
                  </a:extLst>
                </a:gridCol>
                <a:gridCol w="889211">
                  <a:extLst>
                    <a:ext uri="{9D8B030D-6E8A-4147-A177-3AD203B41FA5}">
                      <a16:colId xmlns:a16="http://schemas.microsoft.com/office/drawing/2014/main" val="20006"/>
                    </a:ext>
                  </a:extLst>
                </a:gridCol>
              </a:tblGrid>
              <a:tr h="381114">
                <a:tc>
                  <a:txBody>
                    <a:bodyPr/>
                    <a:lstStyle/>
                    <a:p>
                      <a:r>
                        <a:rPr lang="en-US" dirty="0"/>
                        <a:t>w</a:t>
                      </a:r>
                      <a:r>
                        <a:rPr lang="en-US" baseline="-25000" dirty="0"/>
                        <a:t>-1</a:t>
                      </a:r>
                      <a:endParaRPr lang="en-US" dirty="0"/>
                    </a:p>
                  </a:txBody>
                  <a:tcPr/>
                </a:tc>
                <a:tc>
                  <a:txBody>
                    <a:bodyPr/>
                    <a:lstStyle/>
                    <a:p>
                      <a:r>
                        <a:rPr lang="en-US" dirty="0"/>
                        <a:t>w</a:t>
                      </a:r>
                      <a:r>
                        <a:rPr lang="en-US" baseline="-25000" dirty="0"/>
                        <a:t>0</a:t>
                      </a:r>
                      <a:endParaRPr lang="en-US" dirty="0"/>
                    </a:p>
                  </a:txBody>
                  <a:tcPr/>
                </a:tc>
                <a:tc>
                  <a:txBody>
                    <a:bodyPr/>
                    <a:lstStyle/>
                    <a:p>
                      <a:r>
                        <a:rPr lang="en-US" dirty="0"/>
                        <a:t>w</a:t>
                      </a:r>
                      <a:r>
                        <a:rPr lang="en-US" baseline="-25000" dirty="0"/>
                        <a:t>1</a:t>
                      </a:r>
                      <a:endParaRPr lang="en-US" dirty="0"/>
                    </a:p>
                  </a:txBody>
                  <a:tcPr/>
                </a:tc>
                <a:tc>
                  <a:txBody>
                    <a:bodyPr/>
                    <a:lstStyle/>
                    <a:p>
                      <a:r>
                        <a:rPr lang="en-US" dirty="0"/>
                        <a:t>w</a:t>
                      </a:r>
                      <a:r>
                        <a:rPr lang="en-US" baseline="-25000" dirty="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a:t>
                      </a:r>
                      <a:r>
                        <a:rPr lang="en-US" baseline="-25000" dirty="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a:t>
                      </a:r>
                      <a:r>
                        <a:rPr lang="en-US" baseline="-25000" dirty="0"/>
                        <a:t>4</a:t>
                      </a:r>
                      <a:endParaRPr lang="en-US" dirty="0"/>
                    </a:p>
                  </a:txBody>
                  <a:tcPr/>
                </a:tc>
                <a:tc>
                  <a:txBody>
                    <a:bodyPr/>
                    <a:lstStyle/>
                    <a:p>
                      <a:r>
                        <a:rPr lang="en-US" dirty="0"/>
                        <a:t>w</a:t>
                      </a:r>
                      <a:r>
                        <a:rPr lang="en-US" baseline="-25000" dirty="0"/>
                        <a:t>5</a:t>
                      </a:r>
                      <a:endParaRPr lang="en-US" dirty="0"/>
                    </a:p>
                  </a:txBody>
                  <a:tcPr/>
                </a:tc>
                <a:tc>
                  <a:txBody>
                    <a:bodyPr/>
                    <a:lstStyle/>
                    <a:p>
                      <a:r>
                        <a:rPr lang="en-US" dirty="0"/>
                        <a:t>w</a:t>
                      </a:r>
                      <a:r>
                        <a:rPr lang="en-US" baseline="-25000" dirty="0"/>
                        <a:t>6</a:t>
                      </a:r>
                      <a:endParaRPr lang="en-US" dirty="0"/>
                    </a:p>
                  </a:txBody>
                  <a:tcPr/>
                </a:tc>
                <a:extLst>
                  <a:ext uri="{0D108BD9-81ED-4DB2-BD59-A6C34878D82A}">
                    <a16:rowId xmlns:a16="http://schemas.microsoft.com/office/drawing/2014/main" val="10000"/>
                  </a:ext>
                </a:extLst>
              </a:tr>
              <a:tr h="379602">
                <a:tc>
                  <a:txBody>
                    <a:bodyPr/>
                    <a:lstStyle/>
                    <a:p>
                      <a:r>
                        <a:rPr lang="en-US" dirty="0"/>
                        <a:t>&lt;</a:t>
                      </a:r>
                      <a:r>
                        <a:rPr lang="en-US" dirty="0" err="1"/>
                        <a:t>bos</a:t>
                      </a:r>
                      <a:r>
                        <a:rPr lang="en-US" dirty="0"/>
                        <a:t>&gt;</a:t>
                      </a:r>
                    </a:p>
                  </a:txBody>
                  <a:tcPr/>
                </a:tc>
                <a:tc>
                  <a:txBody>
                    <a:bodyPr/>
                    <a:lstStyle/>
                    <a:p>
                      <a:r>
                        <a:rPr lang="en-US" dirty="0"/>
                        <a:t>&lt;</a:t>
                      </a:r>
                      <a:r>
                        <a:rPr lang="en-US" dirty="0" err="1"/>
                        <a:t>bos</a:t>
                      </a:r>
                      <a:r>
                        <a:rPr lang="en-US" dirty="0"/>
                        <a:t>&gt;</a:t>
                      </a:r>
                    </a:p>
                  </a:txBody>
                  <a:tcPr/>
                </a:tc>
                <a:tc>
                  <a:txBody>
                    <a:bodyPr/>
                    <a:lstStyle/>
                    <a:p>
                      <a:r>
                        <a:rPr lang="en-US" dirty="0"/>
                        <a:t>he</a:t>
                      </a:r>
                    </a:p>
                  </a:txBody>
                  <a:tcPr/>
                </a:tc>
                <a:tc>
                  <a:txBody>
                    <a:bodyPr/>
                    <a:lstStyle/>
                    <a:p>
                      <a:r>
                        <a:rPr lang="en-US" dirty="0"/>
                        <a:t>saw</a:t>
                      </a:r>
                    </a:p>
                  </a:txBody>
                  <a:tcPr/>
                </a:tc>
                <a:tc>
                  <a:txBody>
                    <a:bodyPr/>
                    <a:lstStyle/>
                    <a:p>
                      <a:r>
                        <a:rPr lang="en-US" dirty="0"/>
                        <a:t>the</a:t>
                      </a:r>
                    </a:p>
                  </a:txBody>
                  <a:tcPr/>
                </a:tc>
                <a:tc>
                  <a:txBody>
                    <a:bodyPr/>
                    <a:lstStyle/>
                    <a:p>
                      <a:r>
                        <a:rPr lang="en-US" dirty="0"/>
                        <a:t>yellow</a:t>
                      </a:r>
                    </a:p>
                  </a:txBody>
                  <a:tcPr/>
                </a:tc>
                <a:tc>
                  <a:txBody>
                    <a:bodyPr/>
                    <a:lstStyle/>
                    <a:p>
                      <a:r>
                        <a:rPr lang="en-US" dirty="0"/>
                        <a:t>.</a:t>
                      </a:r>
                    </a:p>
                  </a:txBody>
                  <a:tcPr/>
                </a:tc>
                <a:tc>
                  <a:txBody>
                    <a:bodyPr/>
                    <a:lstStyle/>
                    <a:p>
                      <a:r>
                        <a:rPr lang="en-US" dirty="0"/>
                        <a:t>&lt;</a:t>
                      </a:r>
                      <a:r>
                        <a:rPr lang="en-US" dirty="0" err="1"/>
                        <a:t>eos</a:t>
                      </a:r>
                      <a:r>
                        <a:rPr lang="en-US" dirty="0"/>
                        <a:t>&gt;</a:t>
                      </a:r>
                    </a:p>
                  </a:txBody>
                  <a:tcPr/>
                </a:tc>
                <a:extLst>
                  <a:ext uri="{0D108BD9-81ED-4DB2-BD59-A6C34878D82A}">
                    <a16:rowId xmlns:a16="http://schemas.microsoft.com/office/drawing/2014/main" val="10001"/>
                  </a:ext>
                </a:extLst>
              </a:tr>
              <a:tr h="406494">
                <a:tc>
                  <a:txBody>
                    <a:bodyPr/>
                    <a:lstStyle/>
                    <a:p>
                      <a:r>
                        <a:rPr lang="en-US" dirty="0"/>
                        <a:t>&lt;</a:t>
                      </a:r>
                      <a:r>
                        <a:rPr lang="en-US" dirty="0" err="1"/>
                        <a:t>bos</a:t>
                      </a:r>
                      <a:r>
                        <a:rPr lang="en-US" dirty="0"/>
                        <a:t>&gt;</a:t>
                      </a:r>
                    </a:p>
                  </a:txBody>
                  <a:tcPr/>
                </a:tc>
                <a:tc>
                  <a:txBody>
                    <a:bodyPr/>
                    <a:lstStyle/>
                    <a:p>
                      <a:r>
                        <a:rPr lang="en-US" dirty="0"/>
                        <a:t>&lt;</a:t>
                      </a:r>
                      <a:r>
                        <a:rPr lang="en-US" dirty="0" err="1"/>
                        <a:t>bos</a:t>
                      </a:r>
                      <a:r>
                        <a:rPr lang="en-US" dirty="0"/>
                        <a:t>&gt;</a:t>
                      </a:r>
                    </a:p>
                  </a:txBody>
                  <a:tcPr/>
                </a:tc>
                <a:tc>
                  <a:txBody>
                    <a:bodyPr/>
                    <a:lstStyle/>
                    <a:p>
                      <a:r>
                        <a:rPr lang="en-US" dirty="0"/>
                        <a:t>feeds</a:t>
                      </a:r>
                    </a:p>
                  </a:txBody>
                  <a:tcPr/>
                </a:tc>
                <a:tc>
                  <a:txBody>
                    <a:bodyPr/>
                    <a:lstStyle/>
                    <a:p>
                      <a:r>
                        <a:rPr lang="en-US" dirty="0"/>
                        <a:t>the</a:t>
                      </a:r>
                    </a:p>
                  </a:txBody>
                  <a:tcPr/>
                </a:tc>
                <a:tc>
                  <a:txBody>
                    <a:bodyPr/>
                    <a:lstStyle/>
                    <a:p>
                      <a:r>
                        <a:rPr lang="en-US" dirty="0"/>
                        <a:t>cats</a:t>
                      </a:r>
                    </a:p>
                  </a:txBody>
                  <a:tcPr/>
                </a:tc>
                <a:tc>
                  <a:txBody>
                    <a:bodyPr/>
                    <a:lstStyle/>
                    <a:p>
                      <a:r>
                        <a:rPr lang="en-US" dirty="0"/>
                        <a:t>daily</a:t>
                      </a:r>
                    </a:p>
                  </a:txBody>
                  <a:tcPr/>
                </a:tc>
                <a:tc>
                  <a:txBody>
                    <a:bodyPr/>
                    <a:lstStyle/>
                    <a:p>
                      <a:r>
                        <a:rPr lang="en-US" dirty="0"/>
                        <a:t>.</a:t>
                      </a:r>
                    </a:p>
                  </a:txBody>
                  <a:tcPr/>
                </a:tc>
                <a:tc>
                  <a:txBody>
                    <a:bodyPr/>
                    <a:lstStyle/>
                    <a:p>
                      <a:r>
                        <a:rPr lang="en-US" dirty="0"/>
                        <a:t>&lt;</a:t>
                      </a:r>
                      <a:r>
                        <a:rPr lang="en-US" dirty="0" err="1"/>
                        <a:t>eos</a:t>
                      </a:r>
                      <a:r>
                        <a:rPr lang="en-US" dirty="0"/>
                        <a:t>&gt;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6556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Beginning</a:t>
            </a:r>
            <a:r>
              <a:rPr lang="zh-CN" altLang="en-US" dirty="0"/>
              <a:t> </a:t>
            </a:r>
            <a:r>
              <a:rPr lang="en-US" dirty="0"/>
              <a:t>/</a:t>
            </a:r>
            <a:r>
              <a:rPr lang="zh-CN" altLang="en-US" dirty="0"/>
              <a:t> </a:t>
            </a:r>
            <a:r>
              <a:rPr lang="en-US" dirty="0"/>
              <a:t>end of sequence</a:t>
            </a:r>
          </a:p>
        </p:txBody>
      </p:sp>
      <p:sp>
        <p:nvSpPr>
          <p:cNvPr id="3" name="Content Placeholder 2"/>
          <p:cNvSpPr>
            <a:spLocks noGrp="1"/>
          </p:cNvSpPr>
          <p:nvPr>
            <p:ph idx="1"/>
          </p:nvPr>
        </p:nvSpPr>
        <p:spPr/>
        <p:txBody>
          <a:bodyPr/>
          <a:lstStyle/>
          <a:p>
            <a:r>
              <a:rPr lang="en-US" dirty="0"/>
              <a:t>Alternatively, we could model all sentences as one (very long) sequence, including punctuation</a:t>
            </a:r>
          </a:p>
          <a:p>
            <a:pPr lvl="1"/>
            <a:r>
              <a:rPr lang="en-US" dirty="0"/>
              <a:t>two cats live in </a:t>
            </a:r>
            <a:r>
              <a:rPr lang="en-US" dirty="0" err="1"/>
              <a:t>sam</a:t>
            </a:r>
            <a:r>
              <a:rPr lang="en-US" dirty="0"/>
              <a:t> 's barn . </a:t>
            </a:r>
            <a:r>
              <a:rPr lang="en-US" dirty="0" err="1"/>
              <a:t>sam</a:t>
            </a:r>
            <a:r>
              <a:rPr lang="en-US" dirty="0"/>
              <a:t> feeds the cats daily . yesterday , he saw the yellow cat catch a mouse . [...]</a:t>
            </a:r>
          </a:p>
          <a:p>
            <a:r>
              <a:rPr lang="en-US" dirty="0"/>
              <a:t>Now, trigram probabilities like P(. | cats daily) and P(, | . yesterday) tell us about behavior at sentence edges</a:t>
            </a:r>
          </a:p>
          <a:p>
            <a:r>
              <a:rPr lang="en-US" dirty="0"/>
              <a:t>Here, all tokens are lowercased. What are the pros/cons of </a:t>
            </a:r>
            <a:r>
              <a:rPr lang="en-US" u="sng" dirty="0"/>
              <a:t>not</a:t>
            </a:r>
            <a:r>
              <a:rPr lang="en-US" dirty="0"/>
              <a:t> doing that?</a:t>
            </a:r>
          </a:p>
        </p:txBody>
      </p:sp>
    </p:spTree>
    <p:extLst>
      <p:ext uri="{BB962C8B-B14F-4D97-AF65-F5344CB8AC3E}">
        <p14:creationId xmlns:p14="http://schemas.microsoft.com/office/powerpoint/2010/main" val="250368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Practical details (II)</a:t>
            </a:r>
          </a:p>
        </p:txBody>
      </p:sp>
      <p:sp>
        <p:nvSpPr>
          <p:cNvPr id="3" name="Content Placeholder 2"/>
          <p:cNvSpPr>
            <a:spLocks noGrp="1"/>
          </p:cNvSpPr>
          <p:nvPr>
            <p:ph idx="1"/>
          </p:nvPr>
        </p:nvSpPr>
        <p:spPr/>
        <p:txBody>
          <a:bodyPr/>
          <a:lstStyle/>
          <a:p>
            <a:r>
              <a:rPr lang="en-US" dirty="0"/>
              <a:t>Word probabilities are typically very small.</a:t>
            </a:r>
          </a:p>
          <a:p>
            <a:r>
              <a:rPr lang="en-US" dirty="0"/>
              <a:t>Multiplying lots of small probabilities quickly gets so tiny we can't represent the numbers accurately.</a:t>
            </a:r>
          </a:p>
          <a:p>
            <a:r>
              <a:rPr lang="en-US" dirty="0"/>
              <a:t>So in practice, we typically use </a:t>
            </a:r>
            <a:r>
              <a:rPr lang="en-US" u="sng" dirty="0"/>
              <a:t>log probabilities</a:t>
            </a:r>
            <a:endParaRPr lang="en-US" dirty="0"/>
          </a:p>
          <a:p>
            <a:pPr lvl="1"/>
            <a:r>
              <a:rPr lang="en-US" dirty="0"/>
              <a:t>Since probabilities range from 0 to 1, log probs range from -∞ to 0</a:t>
            </a:r>
          </a:p>
          <a:p>
            <a:pPr lvl="1"/>
            <a:r>
              <a:rPr lang="en-US" dirty="0"/>
              <a:t>Instead of </a:t>
            </a:r>
            <a:r>
              <a:rPr lang="en-US" u="sng" dirty="0"/>
              <a:t>multiplying</a:t>
            </a:r>
            <a:r>
              <a:rPr lang="en-US" dirty="0"/>
              <a:t> probabilities, we </a:t>
            </a:r>
            <a:r>
              <a:rPr lang="en-US" u="sng" dirty="0"/>
              <a:t>add</a:t>
            </a:r>
            <a:r>
              <a:rPr lang="en-US" dirty="0"/>
              <a:t> log probs</a:t>
            </a:r>
          </a:p>
          <a:p>
            <a:pPr lvl="1"/>
            <a:r>
              <a:rPr lang="en-US" dirty="0"/>
              <a:t>Often, negative log probs are used instead; these are often called "costs"; lower cost = higher prob</a:t>
            </a:r>
          </a:p>
        </p:txBody>
      </p:sp>
    </p:spTree>
    <p:extLst>
      <p:ext uri="{BB962C8B-B14F-4D97-AF65-F5344CB8AC3E}">
        <p14:creationId xmlns:p14="http://schemas.microsoft.com/office/powerpoint/2010/main" val="43378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p:txBody>
          <a:bodyPr>
            <a:normAutofit/>
          </a:bodyPr>
          <a:lstStyle/>
          <a:p>
            <a:pPr marL="0" indent="0">
              <a:buNone/>
            </a:pPr>
            <a:r>
              <a:rPr lang="en-US" sz="3200" dirty="0"/>
              <a:t>Two types of evaluation in NLP</a:t>
            </a:r>
            <a:endParaRPr lang="en-US" dirty="0"/>
          </a:p>
          <a:p>
            <a:r>
              <a:rPr lang="en-US" b="1" dirty="0"/>
              <a:t>Extrinsic</a:t>
            </a:r>
            <a:r>
              <a:rPr lang="en-US" dirty="0"/>
              <a:t>: measure performance on a downstream application</a:t>
            </a:r>
          </a:p>
          <a:p>
            <a:pPr lvl="1"/>
            <a:r>
              <a:rPr lang="en-US" dirty="0"/>
              <a:t>For LM, plug it into a machine translation/ASR/</a:t>
            </a:r>
            <a:r>
              <a:rPr lang="en-US" dirty="0" err="1"/>
              <a:t>etc</a:t>
            </a:r>
            <a:r>
              <a:rPr lang="en-US" dirty="0"/>
              <a:t> system</a:t>
            </a:r>
          </a:p>
          <a:p>
            <a:pPr lvl="1"/>
            <a:r>
              <a:rPr lang="en-US" dirty="0"/>
              <a:t>The most useful evaluation: We usually use LMs to help other tasks</a:t>
            </a:r>
          </a:p>
          <a:p>
            <a:pPr lvl="1"/>
            <a:r>
              <a:rPr lang="en-US" dirty="0"/>
              <a:t>But can be time-consuming</a:t>
            </a:r>
          </a:p>
          <a:p>
            <a:pPr lvl="1"/>
            <a:r>
              <a:rPr lang="en-US" dirty="0"/>
              <a:t>And we still need an evaluation measure for the downstream system</a:t>
            </a:r>
          </a:p>
          <a:p>
            <a:r>
              <a:rPr lang="en-US" b="1" dirty="0"/>
              <a:t>Intrinsic</a:t>
            </a:r>
            <a:r>
              <a:rPr lang="en-US" dirty="0"/>
              <a:t>:</a:t>
            </a:r>
            <a:r>
              <a:rPr lang="en-US" b="1" dirty="0"/>
              <a:t> </a:t>
            </a:r>
            <a:r>
              <a:rPr lang="en-US" dirty="0"/>
              <a:t>design a measure that is inherent to the current task</a:t>
            </a:r>
          </a:p>
          <a:p>
            <a:pPr lvl="1"/>
            <a:r>
              <a:rPr lang="en-US" dirty="0"/>
              <a:t>much quicker/easier during development cycle</a:t>
            </a:r>
          </a:p>
          <a:p>
            <a:pPr lvl="1"/>
            <a:r>
              <a:rPr lang="en-US" dirty="0"/>
              <a:t>not always easy to figure out what the right measure is. Ideally, it's one that correlates with extrinsic measures</a:t>
            </a:r>
          </a:p>
        </p:txBody>
      </p:sp>
    </p:spTree>
    <p:extLst>
      <p:ext uri="{BB962C8B-B14F-4D97-AF65-F5344CB8AC3E}">
        <p14:creationId xmlns:p14="http://schemas.microsoft.com/office/powerpoint/2010/main" val="215787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368C-5EDA-C840-690A-BEF2ADC36C47}"/>
              </a:ext>
            </a:extLst>
          </p:cNvPr>
          <p:cNvSpPr>
            <a:spLocks noGrp="1"/>
          </p:cNvSpPr>
          <p:nvPr>
            <p:ph type="title"/>
          </p:nvPr>
        </p:nvSpPr>
        <p:spPr/>
        <p:txBody>
          <a:bodyPr/>
          <a:lstStyle/>
          <a:p>
            <a:r>
              <a:rPr lang="en-US" dirty="0"/>
              <a:t>Important Announcements</a:t>
            </a:r>
          </a:p>
        </p:txBody>
      </p:sp>
      <p:sp>
        <p:nvSpPr>
          <p:cNvPr id="3" name="Content Placeholder 2">
            <a:extLst>
              <a:ext uri="{FF2B5EF4-FFF2-40B4-BE49-F238E27FC236}">
                <a16:creationId xmlns:a16="http://schemas.microsoft.com/office/drawing/2014/main" id="{FD49BE7F-8A5A-6352-0B16-54FE4F65B17F}"/>
              </a:ext>
            </a:extLst>
          </p:cNvPr>
          <p:cNvSpPr>
            <a:spLocks noGrp="1"/>
          </p:cNvSpPr>
          <p:nvPr>
            <p:ph idx="1"/>
          </p:nvPr>
        </p:nvSpPr>
        <p:spPr/>
        <p:txBody>
          <a:bodyPr/>
          <a:lstStyle/>
          <a:p>
            <a:r>
              <a:rPr lang="en-US" sz="3200" dirty="0"/>
              <a:t>Assignment 1 dues next Wednesday at 11:59pm.</a:t>
            </a:r>
          </a:p>
          <a:p>
            <a:r>
              <a:rPr lang="en-US" sz="3200" dirty="0"/>
              <a:t>Project planning report due next Monday at 11:59pm.</a:t>
            </a:r>
          </a:p>
          <a:p>
            <a:pPr lvl="1"/>
            <a:r>
              <a:rPr lang="en-US" sz="2800" dirty="0"/>
              <a:t>The submission link is up now!</a:t>
            </a:r>
            <a:endParaRPr lang="en-US" dirty="0"/>
          </a:p>
          <a:p>
            <a:endParaRPr lang="en-US" dirty="0"/>
          </a:p>
        </p:txBody>
      </p:sp>
    </p:spTree>
    <p:extLst>
      <p:ext uri="{BB962C8B-B14F-4D97-AF65-F5344CB8AC3E}">
        <p14:creationId xmlns:p14="http://schemas.microsoft.com/office/powerpoint/2010/main" val="1505773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Intrinsically Evaluating a Language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Assume that you have a proper probability model, i.e. for all sentences S in the language L,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charset="0"/>
                          </a:rPr>
                          <m:t>𝑆</m:t>
                        </m:r>
                        <m:r>
                          <a:rPr lang="en-US" b="0" i="1" smtClean="0">
                            <a:latin typeface="Cambria Math" charset="0"/>
                          </a:rPr>
                          <m:t> ∈</m:t>
                        </m:r>
                        <m:r>
                          <a:rPr lang="en-US" b="0" i="1" smtClean="0">
                            <a:latin typeface="Cambria Math" charset="0"/>
                            <a:ea typeface="Cambria Math" charset="0"/>
                            <a:cs typeface="Cambria Math" charset="0"/>
                          </a:rPr>
                          <m:t>𝐿</m:t>
                        </m:r>
                      </m:sub>
                      <m:sup/>
                      <m:e>
                        <m:r>
                          <a:rPr lang="en-US" b="0" i="1" smtClean="0">
                            <a:latin typeface="Cambria Math" charset="0"/>
                          </a:rPr>
                          <m:t>𝑃</m:t>
                        </m:r>
                        <m:d>
                          <m:dPr>
                            <m:ctrlPr>
                              <a:rPr lang="en-US" b="0" i="1" smtClean="0">
                                <a:latin typeface="Cambria Math" panose="02040503050406030204" pitchFamily="18" charset="0"/>
                              </a:rPr>
                            </m:ctrlPr>
                          </m:dPr>
                          <m:e>
                            <m:r>
                              <a:rPr lang="en-US" b="0" i="1" smtClean="0">
                                <a:latin typeface="Cambria Math" charset="0"/>
                              </a:rPr>
                              <m:t>𝑆</m:t>
                            </m:r>
                          </m:e>
                        </m:d>
                        <m:r>
                          <a:rPr lang="en-US" b="0" i="1" smtClean="0">
                            <a:latin typeface="Cambria Math" charset="0"/>
                          </a:rPr>
                          <m:t>=1</m:t>
                        </m:r>
                      </m:e>
                    </m:nary>
                  </m:oMath>
                </a14:m>
                <a:endParaRPr lang="en-US" dirty="0"/>
              </a:p>
              <a:p>
                <a:r>
                  <a:rPr lang="en-US" dirty="0"/>
                  <a:t>Then take a held-out test corpus T consisting of sentences in the language you care about</a:t>
                </a:r>
              </a:p>
              <a:p>
                <a:r>
                  <a:rPr lang="en-US" dirty="0"/>
                  <a:t>Let's be explicit about evaluating each word in each sentence</a:t>
                </a:r>
              </a:p>
              <a:p>
                <a:pPr lvl="1"/>
                <a14:m>
                  <m:oMath xmlns:m="http://schemas.openxmlformats.org/officeDocument/2006/math">
                    <m:nary>
                      <m:naryPr>
                        <m:chr m:val="∏"/>
                        <m:limLoc m:val="subSup"/>
                        <m:ctrlPr>
                          <a:rPr lang="en-US" b="0" i="1" smtClean="0">
                            <a:latin typeface="Cambria Math" panose="02040503050406030204" pitchFamily="18" charset="0"/>
                            <a:ea typeface="Cambria Math" charset="0"/>
                          </a:rPr>
                        </m:ctrlPr>
                      </m:naryPr>
                      <m:sub>
                        <m:r>
                          <m:rPr>
                            <m:brk m:alnAt="25"/>
                          </m:rPr>
                          <a:rPr lang="en-US" b="0" i="1" smtClean="0">
                            <a:latin typeface="Cambria Math" panose="02040503050406030204" pitchFamily="18" charset="0"/>
                            <a:ea typeface="Cambria Math" charset="0"/>
                          </a:rPr>
                          <m:t>𝑡</m:t>
                        </m:r>
                        <m:r>
                          <a:rPr lang="en-US" b="0" i="1" smtClean="0">
                            <a:latin typeface="Cambria Math" panose="02040503050406030204" pitchFamily="18" charset="0"/>
                            <a:ea typeface="Cambria Math" charset="0"/>
                          </a:rPr>
                          <m:t>=1</m:t>
                        </m:r>
                      </m:sub>
                      <m:sup>
                        <m:r>
                          <a:rPr lang="en-US" b="0" i="1" smtClean="0">
                            <a:latin typeface="Cambria Math" panose="02040503050406030204" pitchFamily="18" charset="0"/>
                            <a:ea typeface="Cambria Math" charset="0"/>
                          </a:rPr>
                          <m:t>𝑛</m:t>
                        </m:r>
                      </m:sup>
                      <m:e>
                        <m:sSubSup>
                          <m:sSubSupPr>
                            <m:ctrlPr>
                              <a:rPr lang="en-US" i="1">
                                <a:latin typeface="Cambria Math" panose="02040503050406030204" pitchFamily="18" charset="0"/>
                                <a:ea typeface="Cambria Math" charset="0"/>
                              </a:rPr>
                            </m:ctrlPr>
                          </m:sSubSupPr>
                          <m:e>
                            <m:r>
                              <m:rPr>
                                <m:sty m:val="p"/>
                              </m:rPr>
                              <a:rPr lang="el-GR" i="1">
                                <a:latin typeface="Cambria Math" panose="02040503050406030204" pitchFamily="18" charset="0"/>
                                <a:ea typeface="Cambria Math" panose="02040503050406030204" pitchFamily="18" charset="0"/>
                              </a:rPr>
                              <m:t>Π</m:t>
                            </m:r>
                          </m:e>
                          <m:sub>
                            <m:r>
                              <a:rPr lang="en-US" i="1">
                                <a:latin typeface="Cambria Math" panose="02040503050406030204" pitchFamily="18" charset="0"/>
                                <a:ea typeface="Cambria Math" charset="0"/>
                                <a:cs typeface="Cambria Math" charset="0"/>
                              </a:rPr>
                              <m:t>𝑖</m:t>
                            </m:r>
                            <m:r>
                              <a:rPr lang="en-US" i="1">
                                <a:latin typeface="Cambria Math" panose="02040503050406030204" pitchFamily="18" charset="0"/>
                                <a:ea typeface="Cambria Math" charset="0"/>
                                <a:cs typeface="Cambria Math" charset="0"/>
                              </a:rPr>
                              <m:t>=1</m:t>
                            </m:r>
                          </m:sub>
                          <m:sup>
                            <m:r>
                              <a:rPr lang="en-US" b="0" i="1" smtClean="0">
                                <a:latin typeface="Cambria Math" panose="02040503050406030204" pitchFamily="18" charset="0"/>
                                <a:ea typeface="Cambria Math" charset="0"/>
                                <a:cs typeface="Cambria Math" charset="0"/>
                              </a:rPr>
                              <m:t>|</m:t>
                            </m:r>
                            <m:r>
                              <a:rPr lang="en-US" b="1" i="1" smtClean="0">
                                <a:latin typeface="Cambria Math" panose="02040503050406030204" pitchFamily="18" charset="0"/>
                                <a:ea typeface="Cambria Math" charset="0"/>
                                <a:cs typeface="Cambria Math" charset="0"/>
                              </a:rPr>
                              <m:t>𝒙</m:t>
                            </m:r>
                            <m:r>
                              <a:rPr lang="en-US" b="0" i="1" baseline="-25000" smtClean="0">
                                <a:latin typeface="Cambria Math" panose="02040503050406030204" pitchFamily="18" charset="0"/>
                                <a:ea typeface="Cambria Math" charset="0"/>
                                <a:cs typeface="Cambria Math" charset="0"/>
                              </a:rPr>
                              <m:t>𝑡</m:t>
                            </m:r>
                            <m:r>
                              <a:rPr lang="en-US" b="0" i="1" smtClean="0">
                                <a:latin typeface="Cambria Math" panose="02040503050406030204" pitchFamily="18" charset="0"/>
                                <a:ea typeface="Cambria Math" charset="0"/>
                                <a:cs typeface="Cambria Math" charset="0"/>
                              </a:rPr>
                              <m:t>|</m:t>
                            </m:r>
                          </m:sup>
                        </m:sSubSup>
                        <m:r>
                          <a:rPr lang="en-US" i="1">
                            <a:latin typeface="Cambria Math" charset="0"/>
                            <a:ea typeface="Cambria Math" charset="0"/>
                            <a:cs typeface="Cambria Math" charset="0"/>
                          </a:rPr>
                          <m:t>𝑃</m:t>
                        </m:r>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rPr>
                            </m:ctrlPr>
                          </m:sSubPr>
                          <m:e>
                            <m:r>
                              <a:rPr lang="en-US" i="1">
                                <a:latin typeface="Cambria Math" panose="02040503050406030204" pitchFamily="18" charset="0"/>
                                <a:ea typeface="Cambria Math" charset="0"/>
                              </a:rPr>
                              <m:t>𝑤</m:t>
                            </m:r>
                          </m:e>
                          <m:sub>
                            <m:r>
                              <a:rPr lang="en-US" i="1">
                                <a:latin typeface="Cambria Math" panose="02040503050406030204" pitchFamily="18" charset="0"/>
                                <a:ea typeface="Cambria Math" charset="0"/>
                              </a:rPr>
                              <m:t>𝑖</m:t>
                            </m:r>
                          </m:sub>
                        </m:sSub>
                        <m:r>
                          <a:rPr lang="en-US" altLang="zh-CN" i="1">
                            <a:latin typeface="Cambria Math" charset="0"/>
                            <a:ea typeface="Cambria Math" charset="0"/>
                            <a:cs typeface="Cambria Math" charset="0"/>
                          </a:rPr>
                          <m:t>|…</m:t>
                        </m:r>
                        <m:r>
                          <a:rPr lang="en-US" i="1">
                            <a:latin typeface="Cambria Math" charset="0"/>
                            <a:ea typeface="Cambria Math" charset="0"/>
                            <a:cs typeface="Cambria Math" charset="0"/>
                          </a:rPr>
                          <m:t>)</m:t>
                        </m:r>
                      </m:e>
                    </m:nary>
                  </m:oMath>
                </a14:m>
                <a:endParaRPr lang="en-US" dirty="0"/>
              </a:p>
              <a:p>
                <a:r>
                  <a:rPr lang="en-US" dirty="0"/>
                  <a:t>Collapse all these words into one big 'sentence' N:</a:t>
                </a:r>
              </a:p>
              <a:p>
                <a:pPr lvl="1"/>
                <a14:m>
                  <m:oMath xmlns:m="http://schemas.openxmlformats.org/officeDocument/2006/math">
                    <m:nary>
                      <m:naryPr>
                        <m:chr m:val="∏"/>
                        <m:limLoc m:val="subSup"/>
                        <m:ctrlPr>
                          <a:rPr lang="en-US" i="1">
                            <a:latin typeface="Cambria Math" panose="02040503050406030204" pitchFamily="18" charset="0"/>
                            <a:ea typeface="Cambria Math" charset="0"/>
                          </a:rPr>
                        </m:ctrlPr>
                      </m:naryPr>
                      <m:sub>
                        <m:r>
                          <m:rPr>
                            <m:brk m:alnAt="25"/>
                          </m:rPr>
                          <a:rPr lang="en-US" i="1">
                            <a:latin typeface="Cambria Math" panose="02040503050406030204" pitchFamily="18" charset="0"/>
                            <a:ea typeface="Cambria Math" charset="0"/>
                          </a:rPr>
                          <m:t>𝑖</m:t>
                        </m:r>
                        <m:r>
                          <a:rPr lang="en-US" i="1">
                            <a:latin typeface="Cambria Math" panose="02040503050406030204" pitchFamily="18" charset="0"/>
                            <a:ea typeface="Cambria Math" charset="0"/>
                          </a:rPr>
                          <m:t>=1</m:t>
                        </m:r>
                      </m:sub>
                      <m:sup>
                        <m:r>
                          <a:rPr lang="en-US" i="1">
                            <a:latin typeface="Cambria Math" panose="02040503050406030204" pitchFamily="18" charset="0"/>
                            <a:ea typeface="Cambria Math" charset="0"/>
                          </a:rPr>
                          <m:t>𝑁</m:t>
                        </m:r>
                      </m:sup>
                      <m:e>
                        <m:r>
                          <a:rPr lang="en-US" i="1">
                            <a:latin typeface="Cambria Math" charset="0"/>
                          </a:rPr>
                          <m:t>𝑃</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charset="0"/>
                                  </a:rPr>
                                </m:ctrlPr>
                              </m:sSubPr>
                              <m:e>
                                <m:r>
                                  <a:rPr lang="en-US" i="1">
                                    <a:latin typeface="Cambria Math" panose="02040503050406030204" pitchFamily="18" charset="0"/>
                                    <a:ea typeface="Cambria Math" charset="0"/>
                                  </a:rPr>
                                  <m:t>𝑤</m:t>
                                </m:r>
                              </m:e>
                              <m:sub>
                                <m:r>
                                  <a:rPr lang="en-US" i="1">
                                    <a:latin typeface="Cambria Math" panose="02040503050406030204" pitchFamily="18" charset="0"/>
                                    <a:ea typeface="Cambria Math" charset="0"/>
                                  </a:rPr>
                                  <m:t>𝑖</m:t>
                                </m:r>
                              </m:sub>
                            </m:sSub>
                            <m:r>
                              <a:rPr lang="en-US" i="1">
                                <a:latin typeface="Cambria Math" charset="0"/>
                              </a:rPr>
                              <m:t>|…</m:t>
                            </m:r>
                          </m:e>
                        </m:d>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7558" b="-4942"/>
                </a:stretch>
              </a:blipFill>
            </p:spPr>
            <p:txBody>
              <a:bodyPr/>
              <a:lstStyle/>
              <a:p>
                <a:r>
                  <a:rPr lang="en-US">
                    <a:noFill/>
                  </a:rPr>
                  <a:t> </a:t>
                </a:r>
              </a:p>
            </p:txBody>
          </p:sp>
        </mc:Fallback>
      </mc:AlternateContent>
    </p:spTree>
    <p:extLst>
      <p:ext uri="{BB962C8B-B14F-4D97-AF65-F5344CB8AC3E}">
        <p14:creationId xmlns:p14="http://schemas.microsoft.com/office/powerpoint/2010/main" val="255765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Some 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nary>
                      <m:naryPr>
                        <m:chr m:val="∏"/>
                        <m:limLoc m:val="subSup"/>
                        <m:ctrlPr>
                          <a:rPr lang="en-US" i="1" smtClean="0">
                            <a:latin typeface="Cambria Math" panose="02040503050406030204" pitchFamily="18" charset="0"/>
                            <a:ea typeface="Cambria Math" charset="0"/>
                          </a:rPr>
                        </m:ctrlPr>
                      </m:naryPr>
                      <m:sub>
                        <m:r>
                          <m:rPr>
                            <m:brk m:alnAt="25"/>
                          </m:rPr>
                          <a:rPr lang="en-US" i="1">
                            <a:latin typeface="Cambria Math" panose="02040503050406030204" pitchFamily="18" charset="0"/>
                            <a:ea typeface="Cambria Math" charset="0"/>
                          </a:rPr>
                          <m:t>𝑖</m:t>
                        </m:r>
                        <m:r>
                          <a:rPr lang="en-US" i="1">
                            <a:latin typeface="Cambria Math" panose="02040503050406030204" pitchFamily="18" charset="0"/>
                            <a:ea typeface="Cambria Math" charset="0"/>
                          </a:rPr>
                          <m:t>=1</m:t>
                        </m:r>
                      </m:sub>
                      <m:sup>
                        <m:r>
                          <a:rPr lang="en-US" i="1">
                            <a:latin typeface="Cambria Math" panose="02040503050406030204" pitchFamily="18" charset="0"/>
                            <a:ea typeface="Cambria Math" charset="0"/>
                          </a:rPr>
                          <m:t>𝑁</m:t>
                        </m:r>
                      </m:sup>
                      <m:e>
                        <m:r>
                          <a:rPr lang="en-US" i="1">
                            <a:latin typeface="Cambria Math" charset="0"/>
                          </a:rPr>
                          <m:t>𝑃</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charset="0"/>
                                  </a:rPr>
                                </m:ctrlPr>
                              </m:sSubPr>
                              <m:e>
                                <m:r>
                                  <a:rPr lang="en-US" i="1">
                                    <a:latin typeface="Cambria Math" panose="02040503050406030204" pitchFamily="18" charset="0"/>
                                    <a:ea typeface="Cambria Math" charset="0"/>
                                  </a:rPr>
                                  <m:t>𝑤</m:t>
                                </m:r>
                              </m:e>
                              <m:sub>
                                <m:r>
                                  <a:rPr lang="en-US" i="1">
                                    <a:latin typeface="Cambria Math" panose="02040503050406030204" pitchFamily="18" charset="0"/>
                                    <a:ea typeface="Cambria Math" charset="0"/>
                                  </a:rPr>
                                  <m:t>𝑖</m:t>
                                </m:r>
                              </m:sub>
                            </m:sSub>
                            <m:r>
                              <a:rPr lang="en-US" i="1">
                                <a:latin typeface="Cambria Math" charset="0"/>
                              </a:rPr>
                              <m:t>|…</m:t>
                            </m:r>
                          </m:e>
                        </m:d>
                      </m:e>
                    </m:nary>
                  </m:oMath>
                </a14:m>
                <a:r>
                  <a:rPr lang="en-US" dirty="0"/>
                  <a:t> is going to result in underflow. Ok, let's use logs again!</a:t>
                </a:r>
              </a:p>
              <a:p>
                <a:r>
                  <a:rPr lang="en-US" dirty="0"/>
                  <a:t>Also we tend to like positive sums.</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i="1">
                                <a:latin typeface="Cambria Math" panose="02040503050406030204" pitchFamily="18" charset="0"/>
                              </a:rPr>
                            </m:ctrlPr>
                          </m:sSubPr>
                          <m:e>
                            <m:r>
                              <m:rPr>
                                <m:nor/>
                              </m:rPr>
                              <a:rPr lang="en-US">
                                <a:latin typeface="Cambria Math" charset="0"/>
                              </a:rPr>
                              <m:t>log</m:t>
                            </m:r>
                          </m:e>
                          <m:sub>
                            <m:r>
                              <a:rPr lang="en-US" i="1">
                                <a:latin typeface="Cambria Math" charset="0"/>
                              </a:rPr>
                              <m:t>2</m:t>
                            </m:r>
                          </m:sub>
                        </m:sSub>
                        <m:r>
                          <m:rPr>
                            <m:nor/>
                          </m:rPr>
                          <a:rPr lang="en-US">
                            <a:latin typeface="Cambria Math" charset="0"/>
                          </a:rPr>
                          <m:t> </m:t>
                        </m:r>
                        <m:r>
                          <a:rPr lang="en-US" i="1">
                            <a:latin typeface="Cambria Math" charset="0"/>
                          </a:rPr>
                          <m:t>(</m:t>
                        </m:r>
                        <m:r>
                          <a:rPr lang="en-US" i="1">
                            <a:latin typeface="Cambria Math" charset="0"/>
                          </a:rPr>
                          <m:t>𝑃</m:t>
                        </m:r>
                        <m:r>
                          <a:rPr lang="en-US" i="1">
                            <a:latin typeface="Cambria Math" charset="0"/>
                          </a:rPr>
                          <m:t>(</m:t>
                        </m:r>
                        <m:sSub>
                          <m:sSubPr>
                            <m:ctrlPr>
                              <a:rPr lang="en-US" i="1">
                                <a:latin typeface="Cambria Math" panose="02040503050406030204" pitchFamily="18" charset="0"/>
                                <a:ea typeface="Cambria Math" charset="0"/>
                              </a:rPr>
                            </m:ctrlPr>
                          </m:sSubPr>
                          <m:e>
                            <m:r>
                              <a:rPr lang="en-US" i="1">
                                <a:latin typeface="Cambria Math" panose="02040503050406030204" pitchFamily="18" charset="0"/>
                                <a:ea typeface="Cambria Math" charset="0"/>
                              </a:rPr>
                              <m:t>𝑤</m:t>
                            </m:r>
                          </m:e>
                          <m:sub>
                            <m:r>
                              <a:rPr lang="en-US" i="1">
                                <a:latin typeface="Cambria Math" panose="02040503050406030204" pitchFamily="18" charset="0"/>
                                <a:ea typeface="Cambria Math" charset="0"/>
                              </a:rPr>
                              <m:t>𝑖</m:t>
                            </m:r>
                          </m:sub>
                        </m:sSub>
                        <m:r>
                          <a:rPr lang="en-US" i="1">
                            <a:latin typeface="Cambria Math" charset="0"/>
                          </a:rPr>
                          <m:t>|…))</m:t>
                        </m:r>
                      </m:e>
                    </m:nary>
                  </m:oMath>
                </a14:m>
                <a:endParaRPr lang="en-US" dirty="0"/>
              </a:p>
              <a:p>
                <a:r>
                  <a:rPr lang="en-US" dirty="0"/>
                  <a:t>This can be tough to compare against corpora of different length (or sentences of different length), so normalize by the number of </a:t>
                </a:r>
                <a:r>
                  <a:rPr lang="en-US" u="sng" dirty="0"/>
                  <a:t>words</a:t>
                </a:r>
                <a:r>
                  <a:rPr lang="en-US" dirty="0"/>
                  <a:t>:</a:t>
                </a:r>
              </a:p>
              <a:p>
                <a:pPr lvl="1"/>
                <a14:m>
                  <m:oMath xmlns:m="http://schemas.openxmlformats.org/officeDocument/2006/math">
                    <m:f>
                      <m:fPr>
                        <m:ctrlPr>
                          <a:rPr lang="mr-IN"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m:rPr>
                                    <m:nor/>
                                  </m:rPr>
                                  <a:rPr lang="en-US">
                                    <a:latin typeface="Cambria Math" charset="0"/>
                                  </a:rPr>
                                  <m:t>log</m:t>
                                </m:r>
                              </m:e>
                              <m:sub>
                                <m:r>
                                  <a:rPr lang="en-US" i="1">
                                    <a:latin typeface="Cambria Math" charset="0"/>
                                  </a:rPr>
                                  <m:t>2</m:t>
                                </m:r>
                              </m:sub>
                            </m:sSub>
                            <m:r>
                              <m:rPr>
                                <m:nor/>
                              </m:rPr>
                              <a:rPr lang="en-US">
                                <a:latin typeface="Cambria Math" charset="0"/>
                              </a:rPr>
                              <m:t> </m:t>
                            </m:r>
                            <m:r>
                              <a:rPr lang="en-US" i="1">
                                <a:latin typeface="Cambria Math" charset="0"/>
                              </a:rPr>
                              <m:t>(</m:t>
                            </m:r>
                            <m:r>
                              <a:rPr lang="en-US" i="1">
                                <a:latin typeface="Cambria Math" charset="0"/>
                              </a:rPr>
                              <m:t>𝑃</m:t>
                            </m:r>
                            <m:r>
                              <a:rPr lang="en-US" i="1">
                                <a:latin typeface="Cambria Math" charset="0"/>
                              </a:rPr>
                              <m:t>(</m:t>
                            </m:r>
                            <m:sSub>
                              <m:sSubPr>
                                <m:ctrlPr>
                                  <a:rPr lang="en-US" i="1">
                                    <a:latin typeface="Cambria Math" panose="02040503050406030204" pitchFamily="18" charset="0"/>
                                    <a:ea typeface="Cambria Math" charset="0"/>
                                  </a:rPr>
                                </m:ctrlPr>
                              </m:sSubPr>
                              <m:e>
                                <m:r>
                                  <a:rPr lang="en-US" i="1">
                                    <a:latin typeface="Cambria Math" panose="02040503050406030204" pitchFamily="18" charset="0"/>
                                    <a:ea typeface="Cambria Math" charset="0"/>
                                  </a:rPr>
                                  <m:t>𝑤</m:t>
                                </m:r>
                              </m:e>
                              <m:sub>
                                <m:r>
                                  <a:rPr lang="en-US" i="1">
                                    <a:latin typeface="Cambria Math" panose="02040503050406030204" pitchFamily="18" charset="0"/>
                                    <a:ea typeface="Cambria Math" charset="0"/>
                                  </a:rPr>
                                  <m:t>𝑖</m:t>
                                </m:r>
                              </m:sub>
                            </m:sSub>
                            <m:r>
                              <a:rPr lang="en-US" i="1">
                                <a:latin typeface="Cambria Math" charset="0"/>
                              </a:rPr>
                              <m:t>|…))</m:t>
                            </m:r>
                          </m:e>
                        </m:nary>
                      </m:num>
                      <m:den>
                        <m:r>
                          <a:rPr lang="en-US" b="0" i="1" smtClean="0">
                            <a:latin typeface="Cambria Math" charset="0"/>
                          </a:rPr>
                          <m:t>𝑁</m:t>
                        </m:r>
                      </m:den>
                    </m:f>
                  </m:oMath>
                </a14:m>
                <a:r>
                  <a:rPr lang="en-US" dirty="0"/>
                  <a:t> </a:t>
                </a:r>
              </a:p>
              <a:p>
                <a:pPr lvl="1"/>
                <a:r>
                  <a:rPr lang="en-US" dirty="0"/>
                  <a:t>This is called the </a:t>
                </a:r>
                <a:r>
                  <a:rPr lang="en-US" i="1" u="sng" dirty="0">
                    <a:solidFill>
                      <a:schemeClr val="accent1"/>
                    </a:solidFill>
                  </a:rPr>
                  <a:t>cross-entropy</a:t>
                </a:r>
                <a:r>
                  <a:rPr lang="en-US" dirty="0"/>
                  <a:t> of the data according to the model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36" t="-15988" r="-724"/>
                </a:stretch>
              </a:blipFill>
            </p:spPr>
            <p:txBody>
              <a:bodyPr/>
              <a:lstStyle/>
              <a:p>
                <a:r>
                  <a:rPr lang="en-US">
                    <a:noFill/>
                  </a:rPr>
                  <a:t> </a:t>
                </a:r>
              </a:p>
            </p:txBody>
          </p:sp>
        </mc:Fallback>
      </mc:AlternateContent>
    </p:spTree>
    <p:extLst>
      <p:ext uri="{BB962C8B-B14F-4D97-AF65-F5344CB8AC3E}">
        <p14:creationId xmlns:p14="http://schemas.microsoft.com/office/powerpoint/2010/main" val="419094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Some 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When comparing models, differences between these numbers tend to be pretty small, so we exponentiate </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charset="0"/>
                          </a:rPr>
                          <m:t>2</m:t>
                        </m:r>
                      </m:e>
                      <m:sup>
                        <m:f>
                          <m:fPr>
                            <m:ctrlPr>
                              <a:rPr lang="mr-IN"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m:rPr>
                                        <m:nor/>
                                      </m:rPr>
                                      <a:rPr lang="en-US">
                                        <a:latin typeface="Cambria Math" charset="0"/>
                                      </a:rPr>
                                      <m:t>log</m:t>
                                    </m:r>
                                  </m:e>
                                  <m:sub>
                                    <m:r>
                                      <a:rPr lang="en-US" i="1">
                                        <a:latin typeface="Cambria Math" charset="0"/>
                                      </a:rPr>
                                      <m:t>2</m:t>
                                    </m:r>
                                  </m:sub>
                                </m:sSub>
                                <m:r>
                                  <m:rPr>
                                    <m:nor/>
                                  </m:rPr>
                                  <a:rPr lang="en-US">
                                    <a:latin typeface="Cambria Math" charset="0"/>
                                  </a:rPr>
                                  <m:t> </m:t>
                                </m:r>
                                <m:r>
                                  <a:rPr lang="en-US" i="1">
                                    <a:latin typeface="Cambria Math" charset="0"/>
                                  </a:rPr>
                                  <m:t>(</m:t>
                                </m:r>
                                <m:r>
                                  <a:rPr lang="en-US" i="1">
                                    <a:latin typeface="Cambria Math" charset="0"/>
                                  </a:rPr>
                                  <m:t>𝑃</m:t>
                                </m:r>
                                <m:r>
                                  <a:rPr lang="en-US" i="1">
                                    <a:latin typeface="Cambria Math" charset="0"/>
                                  </a:rPr>
                                  <m:t>(</m:t>
                                </m:r>
                                <m:sSub>
                                  <m:sSubPr>
                                    <m:ctrlPr>
                                      <a:rPr lang="en-US" i="1">
                                        <a:latin typeface="Cambria Math" panose="02040503050406030204" pitchFamily="18" charset="0"/>
                                        <a:ea typeface="Cambria Math" charset="0"/>
                                      </a:rPr>
                                    </m:ctrlPr>
                                  </m:sSubPr>
                                  <m:e>
                                    <m:r>
                                      <a:rPr lang="en-US" i="1">
                                        <a:latin typeface="Cambria Math" panose="02040503050406030204" pitchFamily="18" charset="0"/>
                                        <a:ea typeface="Cambria Math" charset="0"/>
                                      </a:rPr>
                                      <m:t>𝑤</m:t>
                                    </m:r>
                                  </m:e>
                                  <m:sub>
                                    <m:r>
                                      <a:rPr lang="en-US" i="1">
                                        <a:latin typeface="Cambria Math" panose="02040503050406030204" pitchFamily="18" charset="0"/>
                                        <a:ea typeface="Cambria Math" charset="0"/>
                                      </a:rPr>
                                      <m:t>𝑖</m:t>
                                    </m:r>
                                  </m:sub>
                                </m:sSub>
                                <m:r>
                                  <a:rPr lang="en-US" i="1">
                                    <a:latin typeface="Cambria Math" charset="0"/>
                                  </a:rPr>
                                  <m:t>|…))</m:t>
                                </m:r>
                              </m:e>
                            </m:nary>
                          </m:num>
                          <m:den>
                            <m:r>
                              <a:rPr lang="en-US" i="1">
                                <a:latin typeface="Cambria Math" charset="0"/>
                              </a:rPr>
                              <m:t>𝑁</m:t>
                            </m:r>
                          </m:den>
                        </m:f>
                      </m:sup>
                    </m:sSup>
                  </m:oMath>
                </a14:m>
                <a:r>
                  <a:rPr lang="en-US" dirty="0"/>
                  <a:t> </a:t>
                </a:r>
              </a:p>
              <a:p>
                <a:pPr lvl="1"/>
                <a:r>
                  <a:rPr lang="en-US" dirty="0"/>
                  <a:t>This is called the </a:t>
                </a:r>
                <a:r>
                  <a:rPr lang="en-US" i="1" u="sng" dirty="0">
                    <a:solidFill>
                      <a:schemeClr val="accent1"/>
                    </a:solidFill>
                  </a:rPr>
                  <a:t>perplexity</a:t>
                </a:r>
                <a:r>
                  <a:rPr lang="en-US" dirty="0">
                    <a:solidFill>
                      <a:schemeClr val="accent1"/>
                    </a:solidFill>
                  </a:rPr>
                  <a:t> </a:t>
                </a:r>
                <a:r>
                  <a:rPr lang="en-US" dirty="0"/>
                  <a:t>of the data</a:t>
                </a:r>
              </a:p>
              <a:p>
                <a:r>
                  <a:rPr lang="en-US" dirty="0"/>
                  <a:t>Think of this as "how surprised is the model?”</a:t>
                </a:r>
              </a:p>
              <a:p>
                <a:r>
                  <a:rPr lang="en-US" dirty="0"/>
                  <a:t>The larger the better or the smaller the better?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67412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Three word sentence with probabilities ¼ , ½, ¼ </a:t>
                </a:r>
              </a:p>
              <a:p>
                <a:pPr lvl="1"/>
                <a:r>
                  <a:rPr lang="en-US" dirty="0"/>
                  <a:t>¼ * ½ * ¼ = .03125</a:t>
                </a:r>
              </a:p>
              <a:p>
                <a:pPr lvl="1"/>
                <a:r>
                  <a:rPr lang="en-US" dirty="0"/>
                  <a:t>cross-entropy: </a:t>
                </a:r>
              </a:p>
              <a:p>
                <a:pPr lvl="2"/>
                <a:r>
                  <a:rPr lang="en-US" dirty="0"/>
                  <a:t>-(log</a:t>
                </a:r>
                <a14:m>
                  <m:oMath xmlns:m="http://schemas.openxmlformats.org/officeDocument/2006/math">
                    <m:r>
                      <a:rPr lang="en-US" i="1" baseline="-25000">
                        <a:latin typeface="Cambria Math" charset="0"/>
                      </a:rPr>
                      <m:t>2</m:t>
                    </m:r>
                  </m:oMath>
                </a14:m>
                <a:r>
                  <a:rPr lang="en-US" dirty="0"/>
                  <a:t>(1/4) + log</a:t>
                </a:r>
                <a14:m>
                  <m:oMath xmlns:m="http://schemas.openxmlformats.org/officeDocument/2006/math">
                    <m:r>
                      <a:rPr lang="en-US" i="1" baseline="-25000">
                        <a:latin typeface="Cambria Math" charset="0"/>
                      </a:rPr>
                      <m:t>2 </m:t>
                    </m:r>
                  </m:oMath>
                </a14:m>
                <a:r>
                  <a:rPr lang="en-US" dirty="0"/>
                  <a:t>(1/2) + log</a:t>
                </a:r>
                <a14:m>
                  <m:oMath xmlns:m="http://schemas.openxmlformats.org/officeDocument/2006/math">
                    <m:r>
                      <a:rPr lang="en-US" i="1" baseline="-25000">
                        <a:latin typeface="Cambria Math" charset="0"/>
                      </a:rPr>
                      <m:t>2 </m:t>
                    </m:r>
                  </m:oMath>
                </a14:m>
                <a:r>
                  <a:rPr lang="en-US" dirty="0"/>
                  <a:t>(1/4))/3 = 5/3; </a:t>
                </a:r>
              </a:p>
              <a:p>
                <a:pPr lvl="1"/>
                <a:r>
                  <a:rPr lang="en-US" dirty="0"/>
                  <a:t>perplexity: </a:t>
                </a:r>
              </a:p>
              <a:p>
                <a:pPr lvl="2"/>
                <a:r>
                  <a:rPr lang="en-US" dirty="0"/>
                  <a:t>2</a:t>
                </a:r>
                <a:r>
                  <a:rPr lang="en-US" baseline="30000" dirty="0"/>
                  <a:t>5/3</a:t>
                </a:r>
                <a:r>
                  <a:rPr lang="en-US" dirty="0"/>
                  <a:t> ≈3.17</a:t>
                </a:r>
              </a:p>
              <a:p>
                <a:r>
                  <a:rPr lang="en-US" dirty="0"/>
                  <a:t>Six word sentence with probabilities ¼, ½, ¼, ¼, ½, ¼ </a:t>
                </a:r>
              </a:p>
              <a:p>
                <a:pPr lvl="1"/>
                <a:r>
                  <a:rPr lang="en-US" dirty="0"/>
                  <a:t>¼ * ½ * ¼ * ¼ * ½ * ¼ = .00097 </a:t>
                </a:r>
              </a:p>
              <a:p>
                <a:pPr lvl="1"/>
                <a:r>
                  <a:rPr lang="en-US" dirty="0"/>
                  <a:t>cross-entropy: -(log</a:t>
                </a:r>
                <a14:m>
                  <m:oMath xmlns:m="http://schemas.openxmlformats.org/officeDocument/2006/math">
                    <m:r>
                      <a:rPr lang="en-US" i="1" baseline="-25000">
                        <a:latin typeface="Cambria Math" charset="0"/>
                      </a:rPr>
                      <m:t>2 </m:t>
                    </m:r>
                  </m:oMath>
                </a14:m>
                <a:r>
                  <a:rPr lang="en-US" dirty="0"/>
                  <a:t>(1/4) + log</a:t>
                </a:r>
                <a14:m>
                  <m:oMath xmlns:m="http://schemas.openxmlformats.org/officeDocument/2006/math">
                    <m:r>
                      <a:rPr lang="en-US" i="1" baseline="-25000">
                        <a:latin typeface="Cambria Math" charset="0"/>
                      </a:rPr>
                      <m:t>2 </m:t>
                    </m:r>
                  </m:oMath>
                </a14:m>
                <a:r>
                  <a:rPr lang="en-US" dirty="0"/>
                  <a:t>(1/2) + log</a:t>
                </a:r>
                <a14:m>
                  <m:oMath xmlns:m="http://schemas.openxmlformats.org/officeDocument/2006/math">
                    <m:r>
                      <a:rPr lang="en-US" i="1" baseline="-25000">
                        <a:latin typeface="Cambria Math" charset="0"/>
                      </a:rPr>
                      <m:t>2 </m:t>
                    </m:r>
                  </m:oMath>
                </a14:m>
                <a:r>
                  <a:rPr lang="en-US" dirty="0"/>
                  <a:t>(1/4) + log</a:t>
                </a:r>
                <a14:m>
                  <m:oMath xmlns:m="http://schemas.openxmlformats.org/officeDocument/2006/math">
                    <m:r>
                      <a:rPr lang="en-US" i="1" baseline="-25000">
                        <a:latin typeface="Cambria Math" charset="0"/>
                      </a:rPr>
                      <m:t>2 </m:t>
                    </m:r>
                  </m:oMath>
                </a14:m>
                <a:r>
                  <a:rPr lang="en-US" dirty="0"/>
                  <a:t>(1/4) + log</a:t>
                </a:r>
                <a14:m>
                  <m:oMath xmlns:m="http://schemas.openxmlformats.org/officeDocument/2006/math">
                    <m:r>
                      <a:rPr lang="en-US" i="1" baseline="-25000">
                        <a:latin typeface="Cambria Math" charset="0"/>
                      </a:rPr>
                      <m:t>2 </m:t>
                    </m:r>
                  </m:oMath>
                </a14:m>
                <a:r>
                  <a:rPr lang="en-US" dirty="0"/>
                  <a:t>(1/2) + log</a:t>
                </a:r>
                <a14:m>
                  <m:oMath xmlns:m="http://schemas.openxmlformats.org/officeDocument/2006/math">
                    <m:r>
                      <a:rPr lang="en-US" i="1" baseline="-25000">
                        <a:latin typeface="Cambria Math" charset="0"/>
                      </a:rPr>
                      <m:t>2 </m:t>
                    </m:r>
                  </m:oMath>
                </a14:m>
                <a:r>
                  <a:rPr lang="en-US" dirty="0"/>
                  <a:t>(1/4))/6 = 10/6; </a:t>
                </a:r>
              </a:p>
              <a:p>
                <a:pPr lvl="1"/>
                <a:r>
                  <a:rPr lang="en-US" dirty="0"/>
                  <a:t>perplexity: 2</a:t>
                </a:r>
                <a:r>
                  <a:rPr lang="en-US" baseline="30000" dirty="0"/>
                  <a:t>10/6</a:t>
                </a:r>
                <a:r>
                  <a:rPr lang="en-US" dirty="0"/>
                  <a:t> ≈3.17</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326" b="-3198"/>
                </a:stretch>
              </a:blipFill>
            </p:spPr>
            <p:txBody>
              <a:bodyPr/>
              <a:lstStyle/>
              <a:p>
                <a:r>
                  <a:rPr lang="en-US">
                    <a:noFill/>
                  </a:rPr>
                  <a:t> </a:t>
                </a:r>
              </a:p>
            </p:txBody>
          </p:sp>
        </mc:Fallback>
      </mc:AlternateContent>
    </p:spTree>
    <p:extLst>
      <p:ext uri="{BB962C8B-B14F-4D97-AF65-F5344CB8AC3E}">
        <p14:creationId xmlns:p14="http://schemas.microsoft.com/office/powerpoint/2010/main" val="415744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Intrinsic Evaluation Summary</a:t>
            </a:r>
          </a:p>
        </p:txBody>
      </p:sp>
      <p:sp>
        <p:nvSpPr>
          <p:cNvPr id="3" name="Content Placeholder 2"/>
          <p:cNvSpPr>
            <a:spLocks noGrp="1"/>
          </p:cNvSpPr>
          <p:nvPr>
            <p:ph idx="1"/>
          </p:nvPr>
        </p:nvSpPr>
        <p:spPr/>
        <p:txBody>
          <a:bodyPr/>
          <a:lstStyle/>
          <a:p>
            <a:r>
              <a:rPr lang="en-US" dirty="0"/>
              <a:t>Lower Perplexity is better</a:t>
            </a:r>
          </a:p>
          <a:p>
            <a:r>
              <a:rPr lang="en-US" dirty="0"/>
              <a:t>Roughly = number of bits needed to communicate information about a word</a:t>
            </a:r>
          </a:p>
          <a:p>
            <a:pPr lvl="1"/>
            <a:r>
              <a:rPr lang="en-US" dirty="0"/>
              <a:t>The terms 'cross-entropy' and 'perplexity' come out of information theory</a:t>
            </a:r>
          </a:p>
          <a:p>
            <a:r>
              <a:rPr lang="en-US" dirty="0">
                <a:solidFill>
                  <a:srgbClr val="0070C0"/>
                </a:solidFill>
              </a:rPr>
              <a:t>In principle </a:t>
            </a:r>
            <a:r>
              <a:rPr lang="en-US" dirty="0"/>
              <a:t>you could compare on different test sets</a:t>
            </a:r>
          </a:p>
          <a:p>
            <a:r>
              <a:rPr lang="en-US" dirty="0">
                <a:solidFill>
                  <a:srgbClr val="C00000"/>
                </a:solidFill>
              </a:rPr>
              <a:t>In practice</a:t>
            </a:r>
            <a:r>
              <a:rPr lang="en-US" dirty="0"/>
              <a:t>, domains shift. To know which of two LMs is better, train on common training sets, test on common test sets</a:t>
            </a:r>
          </a:p>
        </p:txBody>
      </p:sp>
    </p:spTree>
    <p:extLst>
      <p:ext uri="{BB962C8B-B14F-4D97-AF65-F5344CB8AC3E}">
        <p14:creationId xmlns:p14="http://schemas.microsoft.com/office/powerpoint/2010/main" val="271405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0BA2F9F9-0644-7B4B-87A4-D14C14043877}"/>
              </a:ext>
            </a:extLst>
          </p:cNvPr>
          <p:cNvSpPr txBox="1">
            <a:spLocks noGrp="1"/>
          </p:cNvSpPr>
          <p:nvPr/>
        </p:nvSpPr>
        <p:spPr bwMode="auto">
          <a:xfrm>
            <a:off x="2057400" y="6477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lgn="ctr">
              <a:spcBef>
                <a:spcPct val="50000"/>
              </a:spcBef>
              <a:buClrTx/>
              <a:buFontTx/>
              <a:buNone/>
            </a:pPr>
            <a:r>
              <a:rPr kumimoji="0" lang="en-US" altLang="en-US" sz="1400">
                <a:solidFill>
                  <a:schemeClr val="bg2"/>
                </a:solidFill>
                <a:latin typeface="Arial" panose="020B0604020202020204" pitchFamily="34" charset="0"/>
              </a:rPr>
              <a:t>600.465 - Intro to NLP - J. Eisner</a:t>
            </a:r>
          </a:p>
        </p:txBody>
      </p:sp>
      <p:sp>
        <p:nvSpPr>
          <p:cNvPr id="32771" name="Slide Number Placeholder 4">
            <a:extLst>
              <a:ext uri="{FF2B5EF4-FFF2-40B4-BE49-F238E27FC236}">
                <a16:creationId xmlns:a16="http://schemas.microsoft.com/office/drawing/2014/main" id="{ACB2FEEC-5ECE-3F4F-A9A4-4ACDC2F068BC}"/>
              </a:ext>
            </a:extLst>
          </p:cNvPr>
          <p:cNvSpPr txBox="1">
            <a:spLocks noGrp="1"/>
          </p:cNvSpPr>
          <p:nvPr/>
        </p:nvSpPr>
        <p:spPr bwMode="auto">
          <a:xfrm>
            <a:off x="7721600" y="6477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lgn="r">
              <a:spcBef>
                <a:spcPct val="50000"/>
              </a:spcBef>
              <a:buClrTx/>
              <a:buFontTx/>
              <a:buNone/>
            </a:pPr>
            <a:fld id="{7E90EC36-92B7-0840-98F1-3C474F25D8A6}" type="slidenum">
              <a:rPr kumimoji="0" lang="en-US" altLang="en-US" sz="1400">
                <a:solidFill>
                  <a:schemeClr val="bg2"/>
                </a:solidFill>
                <a:latin typeface="Arial" panose="020B0604020202020204" pitchFamily="34" charset="0"/>
              </a:rPr>
              <a:pPr algn="r">
                <a:spcBef>
                  <a:spcPct val="50000"/>
                </a:spcBef>
                <a:buClrTx/>
                <a:buFontTx/>
                <a:buNone/>
              </a:pPr>
              <a:t>25</a:t>
            </a:fld>
            <a:endParaRPr kumimoji="0" lang="en-US" altLang="en-US" sz="1400">
              <a:solidFill>
                <a:schemeClr val="bg2"/>
              </a:solidFill>
              <a:latin typeface="Arial" panose="020B0604020202020204" pitchFamily="34" charset="0"/>
            </a:endParaRPr>
          </a:p>
        </p:txBody>
      </p:sp>
      <p:sp>
        <p:nvSpPr>
          <p:cNvPr id="32772" name="Rectangle 2">
            <a:extLst>
              <a:ext uri="{FF2B5EF4-FFF2-40B4-BE49-F238E27FC236}">
                <a16:creationId xmlns:a16="http://schemas.microsoft.com/office/drawing/2014/main" id="{21168627-E7F6-364B-AD46-E4091F5AEF73}"/>
              </a:ext>
            </a:extLst>
          </p:cNvPr>
          <p:cNvSpPr>
            <a:spLocks noGrp="1" noChangeArrowheads="1"/>
          </p:cNvSpPr>
          <p:nvPr>
            <p:ph type="title" idx="4294967295"/>
          </p:nvPr>
        </p:nvSpPr>
        <p:spPr/>
        <p:txBody>
          <a:bodyPr/>
          <a:lstStyle/>
          <a:p>
            <a:r>
              <a:rPr lang="en-US" altLang="en-US" sz="3600"/>
              <a:t>Word trigrams: </a:t>
            </a:r>
            <a:br>
              <a:rPr lang="en-US" altLang="en-US" sz="3600"/>
            </a:br>
            <a:r>
              <a:rPr lang="en-US" altLang="en-US" sz="3600"/>
              <a:t>A good model of English?</a:t>
            </a:r>
          </a:p>
        </p:txBody>
      </p:sp>
      <p:pic>
        <p:nvPicPr>
          <p:cNvPr id="32773" name="Picture 5">
            <a:extLst>
              <a:ext uri="{FF2B5EF4-FFF2-40B4-BE49-F238E27FC236}">
                <a16:creationId xmlns:a16="http://schemas.microsoft.com/office/drawing/2014/main" id="{40A5D898-9A2D-3D4A-9595-46A8AA4BF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00201"/>
            <a:ext cx="7772400" cy="56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4" name="Text Box 6">
            <a:extLst>
              <a:ext uri="{FF2B5EF4-FFF2-40B4-BE49-F238E27FC236}">
                <a16:creationId xmlns:a16="http://schemas.microsoft.com/office/drawing/2014/main" id="{F90ABED8-4C5B-204F-B6FF-0706D06522F3}"/>
              </a:ext>
            </a:extLst>
          </p:cNvPr>
          <p:cNvSpPr txBox="1">
            <a:spLocks noChangeArrowheads="1"/>
          </p:cNvSpPr>
          <p:nvPr/>
        </p:nvSpPr>
        <p:spPr bwMode="auto">
          <a:xfrm>
            <a:off x="4999038" y="1525588"/>
            <a:ext cx="715962" cy="349250"/>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600">
                <a:latin typeface="Courier New" panose="02070309020205020404" pitchFamily="49" charset="0"/>
              </a:rPr>
              <a:t>names</a:t>
            </a:r>
          </a:p>
        </p:txBody>
      </p:sp>
      <p:sp>
        <p:nvSpPr>
          <p:cNvPr id="32775" name="Text Box 7">
            <a:extLst>
              <a:ext uri="{FF2B5EF4-FFF2-40B4-BE49-F238E27FC236}">
                <a16:creationId xmlns:a16="http://schemas.microsoft.com/office/drawing/2014/main" id="{F37FAB0C-C447-9547-8BCD-A2E4B0F02279}"/>
              </a:ext>
            </a:extLst>
          </p:cNvPr>
          <p:cNvSpPr txBox="1">
            <a:spLocks noChangeArrowheads="1"/>
          </p:cNvSpPr>
          <p:nvPr/>
        </p:nvSpPr>
        <p:spPr bwMode="auto">
          <a:xfrm>
            <a:off x="6019800" y="1538288"/>
            <a:ext cx="471488" cy="349250"/>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600">
                <a:latin typeface="Courier New" panose="02070309020205020404" pitchFamily="49" charset="0"/>
              </a:rPr>
              <a:t>all</a:t>
            </a:r>
          </a:p>
        </p:txBody>
      </p:sp>
      <p:sp>
        <p:nvSpPr>
          <p:cNvPr id="32776" name="Text Box 8">
            <a:extLst>
              <a:ext uri="{FF2B5EF4-FFF2-40B4-BE49-F238E27FC236}">
                <a16:creationId xmlns:a16="http://schemas.microsoft.com/office/drawing/2014/main" id="{23C575B2-41E0-9843-A8CA-CE3AB0762D37}"/>
              </a:ext>
            </a:extLst>
          </p:cNvPr>
          <p:cNvSpPr txBox="1">
            <a:spLocks noChangeArrowheads="1"/>
          </p:cNvSpPr>
          <p:nvPr/>
        </p:nvSpPr>
        <p:spPr bwMode="auto">
          <a:xfrm>
            <a:off x="4038601" y="3698875"/>
            <a:ext cx="629339" cy="215444"/>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400">
                <a:latin typeface="Courier New" panose="02070309020205020404" pitchFamily="49" charset="0"/>
              </a:rPr>
              <a:t>forms</a:t>
            </a:r>
          </a:p>
        </p:txBody>
      </p:sp>
      <p:sp>
        <p:nvSpPr>
          <p:cNvPr id="32777" name="Text Box 9">
            <a:extLst>
              <a:ext uri="{FF2B5EF4-FFF2-40B4-BE49-F238E27FC236}">
                <a16:creationId xmlns:a16="http://schemas.microsoft.com/office/drawing/2014/main" id="{2F9D33D0-F97D-DD4F-B6B5-29630BBE59A8}"/>
              </a:ext>
            </a:extLst>
          </p:cNvPr>
          <p:cNvSpPr txBox="1">
            <a:spLocks noChangeArrowheads="1"/>
          </p:cNvSpPr>
          <p:nvPr/>
        </p:nvSpPr>
        <p:spPr bwMode="auto">
          <a:xfrm>
            <a:off x="3810001" y="1797050"/>
            <a:ext cx="414537" cy="215444"/>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400">
                <a:latin typeface="Courier New" panose="02070309020205020404" pitchFamily="49" charset="0"/>
              </a:rPr>
              <a:t>has</a:t>
            </a:r>
          </a:p>
        </p:txBody>
      </p:sp>
      <p:sp>
        <p:nvSpPr>
          <p:cNvPr id="32778" name="Text Box 10">
            <a:extLst>
              <a:ext uri="{FF2B5EF4-FFF2-40B4-BE49-F238E27FC236}">
                <a16:creationId xmlns:a16="http://schemas.microsoft.com/office/drawing/2014/main" id="{763C7F39-A485-3D4E-AEE1-A9AB6DC07690}"/>
              </a:ext>
            </a:extLst>
          </p:cNvPr>
          <p:cNvSpPr txBox="1">
            <a:spLocks noChangeArrowheads="1"/>
          </p:cNvSpPr>
          <p:nvPr/>
        </p:nvSpPr>
        <p:spPr bwMode="auto">
          <a:xfrm>
            <a:off x="3722688" y="4987925"/>
            <a:ext cx="1058944" cy="215444"/>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400">
                <a:latin typeface="Courier New" panose="02070309020205020404" pitchFamily="49" charset="0"/>
              </a:rPr>
              <a:t>his house</a:t>
            </a:r>
          </a:p>
        </p:txBody>
      </p:sp>
      <p:sp>
        <p:nvSpPr>
          <p:cNvPr id="32779" name="Text Box 11">
            <a:extLst>
              <a:ext uri="{FF2B5EF4-FFF2-40B4-BE49-F238E27FC236}">
                <a16:creationId xmlns:a16="http://schemas.microsoft.com/office/drawing/2014/main" id="{34A4B169-F5D1-F14E-A017-30A94D223C52}"/>
              </a:ext>
            </a:extLst>
          </p:cNvPr>
          <p:cNvSpPr txBox="1">
            <a:spLocks noChangeArrowheads="1"/>
          </p:cNvSpPr>
          <p:nvPr/>
        </p:nvSpPr>
        <p:spPr bwMode="auto">
          <a:xfrm>
            <a:off x="2333626" y="4224338"/>
            <a:ext cx="414537" cy="215444"/>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400">
                <a:latin typeface="Courier New" panose="02070309020205020404" pitchFamily="49" charset="0"/>
              </a:rPr>
              <a:t>was</a:t>
            </a:r>
          </a:p>
        </p:txBody>
      </p:sp>
      <p:sp>
        <p:nvSpPr>
          <p:cNvPr id="32780" name="Text Box 12">
            <a:extLst>
              <a:ext uri="{FF2B5EF4-FFF2-40B4-BE49-F238E27FC236}">
                <a16:creationId xmlns:a16="http://schemas.microsoft.com/office/drawing/2014/main" id="{A62EA090-7C0C-B241-BA5A-FAC94A988D15}"/>
              </a:ext>
            </a:extLst>
          </p:cNvPr>
          <p:cNvSpPr txBox="1">
            <a:spLocks noChangeArrowheads="1"/>
          </p:cNvSpPr>
          <p:nvPr/>
        </p:nvSpPr>
        <p:spPr bwMode="auto">
          <a:xfrm>
            <a:off x="2819400" y="5565775"/>
            <a:ext cx="521938" cy="215444"/>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400">
                <a:latin typeface="Courier New" panose="02070309020205020404" pitchFamily="49" charset="0"/>
              </a:rPr>
              <a:t>same</a:t>
            </a:r>
          </a:p>
        </p:txBody>
      </p:sp>
      <p:sp>
        <p:nvSpPr>
          <p:cNvPr id="32781" name="Text Box 13">
            <a:extLst>
              <a:ext uri="{FF2B5EF4-FFF2-40B4-BE49-F238E27FC236}">
                <a16:creationId xmlns:a16="http://schemas.microsoft.com/office/drawing/2014/main" id="{4C9F8EDA-CC8D-B045-AA27-AAE729510906}"/>
              </a:ext>
            </a:extLst>
          </p:cNvPr>
          <p:cNvSpPr txBox="1">
            <a:spLocks noChangeArrowheads="1"/>
          </p:cNvSpPr>
          <p:nvPr/>
        </p:nvSpPr>
        <p:spPr bwMode="auto">
          <a:xfrm>
            <a:off x="4605339" y="6537325"/>
            <a:ext cx="414537" cy="215444"/>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400">
                <a:latin typeface="Courier New" panose="02070309020205020404" pitchFamily="49" charset="0"/>
              </a:rPr>
              <a:t>has</a:t>
            </a:r>
          </a:p>
        </p:txBody>
      </p:sp>
      <p:sp>
        <p:nvSpPr>
          <p:cNvPr id="32782" name="Text Box 14">
            <a:extLst>
              <a:ext uri="{FF2B5EF4-FFF2-40B4-BE49-F238E27FC236}">
                <a16:creationId xmlns:a16="http://schemas.microsoft.com/office/drawing/2014/main" id="{EEF88DF3-5F52-1E4E-BFD2-10A2AFE8E047}"/>
              </a:ext>
            </a:extLst>
          </p:cNvPr>
          <p:cNvSpPr txBox="1">
            <a:spLocks noChangeArrowheads="1"/>
          </p:cNvSpPr>
          <p:nvPr/>
        </p:nvSpPr>
        <p:spPr bwMode="auto">
          <a:xfrm>
            <a:off x="8032750" y="6523038"/>
            <a:ext cx="153568" cy="215444"/>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45720" bIns="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400">
                <a:latin typeface="Courier New" panose="02070309020205020404" pitchFamily="49" charset="0"/>
              </a:rPr>
              <a:t>s</a:t>
            </a:r>
          </a:p>
        </p:txBody>
      </p:sp>
      <p:sp>
        <p:nvSpPr>
          <p:cNvPr id="32783" name="Text Box 15">
            <a:extLst>
              <a:ext uri="{FF2B5EF4-FFF2-40B4-BE49-F238E27FC236}">
                <a16:creationId xmlns:a16="http://schemas.microsoft.com/office/drawing/2014/main" id="{30BF0F14-5EBF-AD4A-99B0-B526B68FD92E}"/>
              </a:ext>
            </a:extLst>
          </p:cNvPr>
          <p:cNvSpPr txBox="1">
            <a:spLocks noChangeArrowheads="1"/>
          </p:cNvSpPr>
          <p:nvPr/>
        </p:nvSpPr>
        <p:spPr bwMode="auto">
          <a:xfrm>
            <a:off x="8686801" y="6510338"/>
            <a:ext cx="414537" cy="215444"/>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tIns="0" rIns="45720" bIns="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400">
                <a:latin typeface="Courier New" panose="02070309020205020404" pitchFamily="49" charset="0"/>
              </a:rPr>
              <a:t>has</a:t>
            </a:r>
          </a:p>
        </p:txBody>
      </p:sp>
      <p:sp>
        <p:nvSpPr>
          <p:cNvPr id="32784" name="Text Box 16">
            <a:extLst>
              <a:ext uri="{FF2B5EF4-FFF2-40B4-BE49-F238E27FC236}">
                <a16:creationId xmlns:a16="http://schemas.microsoft.com/office/drawing/2014/main" id="{2881ABFC-A122-474E-BB04-F6E8D60424F2}"/>
              </a:ext>
            </a:extLst>
          </p:cNvPr>
          <p:cNvSpPr txBox="1">
            <a:spLocks noChangeArrowheads="1"/>
          </p:cNvSpPr>
          <p:nvPr/>
        </p:nvSpPr>
        <p:spPr bwMode="auto">
          <a:xfrm>
            <a:off x="9220200" y="1984375"/>
            <a:ext cx="153568" cy="215444"/>
          </a:xfrm>
          <a:prstGeom prst="rect">
            <a:avLst/>
          </a:prstGeom>
          <a:solidFill>
            <a:schemeClr val="bg1"/>
          </a:solidFill>
          <a:ln w="12700">
            <a:solidFill>
              <a:schemeClr val="bg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45720" bIns="0">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1400">
                <a:latin typeface="Courier New" panose="02070309020205020404" pitchFamily="49" charset="0"/>
              </a:rPr>
              <a:t>s</a:t>
            </a:r>
          </a:p>
        </p:txBody>
      </p:sp>
      <p:sp>
        <p:nvSpPr>
          <p:cNvPr id="60433" name="Text Box 17">
            <a:extLst>
              <a:ext uri="{FF2B5EF4-FFF2-40B4-BE49-F238E27FC236}">
                <a16:creationId xmlns:a16="http://schemas.microsoft.com/office/drawing/2014/main" id="{E6DFAFE6-F1DE-6046-97F6-DF74F937B032}"/>
              </a:ext>
            </a:extLst>
          </p:cNvPr>
          <p:cNvSpPr txBox="1">
            <a:spLocks noChangeArrowheads="1"/>
          </p:cNvSpPr>
          <p:nvPr/>
        </p:nvSpPr>
        <p:spPr bwMode="auto">
          <a:xfrm>
            <a:off x="6324600" y="44450"/>
            <a:ext cx="4343400"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lgn="r">
              <a:spcBef>
                <a:spcPct val="50000"/>
              </a:spcBef>
              <a:buClrTx/>
              <a:buFontTx/>
              <a:buNone/>
            </a:pPr>
            <a:r>
              <a:rPr kumimoji="0" lang="en-US" altLang="en-US" sz="2800">
                <a:solidFill>
                  <a:srgbClr val="FF00FF"/>
                </a:solidFill>
              </a:rPr>
              <a:t>Which sentences are acceptable?</a:t>
            </a:r>
          </a:p>
        </p:txBody>
      </p:sp>
      <p:sp>
        <p:nvSpPr>
          <p:cNvPr id="60434" name="Rectangle 18">
            <a:extLst>
              <a:ext uri="{FF2B5EF4-FFF2-40B4-BE49-F238E27FC236}">
                <a16:creationId xmlns:a16="http://schemas.microsoft.com/office/drawing/2014/main" id="{967658A2-14DA-EC40-83F4-282C32E46F7D}"/>
              </a:ext>
            </a:extLst>
          </p:cNvPr>
          <p:cNvSpPr>
            <a:spLocks noChangeArrowheads="1"/>
          </p:cNvSpPr>
          <p:nvPr/>
        </p:nvSpPr>
        <p:spPr bwMode="auto">
          <a:xfrm>
            <a:off x="1828800" y="1538288"/>
            <a:ext cx="4635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800">
                <a:solidFill>
                  <a:srgbClr val="33CC33"/>
                </a:solidFill>
                <a:sym typeface="Wingdings" pitchFamily="2" charset="2"/>
              </a:rPr>
              <a:t></a:t>
            </a:r>
          </a:p>
        </p:txBody>
      </p:sp>
      <p:sp>
        <p:nvSpPr>
          <p:cNvPr id="60435" name="Rectangle 19">
            <a:extLst>
              <a:ext uri="{FF2B5EF4-FFF2-40B4-BE49-F238E27FC236}">
                <a16:creationId xmlns:a16="http://schemas.microsoft.com/office/drawing/2014/main" id="{DF8D11C5-199F-2E47-A2BA-6BE0F927DB18}"/>
              </a:ext>
            </a:extLst>
          </p:cNvPr>
          <p:cNvSpPr>
            <a:spLocks noChangeArrowheads="1"/>
          </p:cNvSpPr>
          <p:nvPr/>
        </p:nvSpPr>
        <p:spPr bwMode="auto">
          <a:xfrm>
            <a:off x="1822450" y="2590801"/>
            <a:ext cx="4635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800">
                <a:solidFill>
                  <a:srgbClr val="33CC33"/>
                </a:solidFill>
                <a:sym typeface="Wingdings" pitchFamily="2" charset="2"/>
              </a:rPr>
              <a:t></a:t>
            </a:r>
          </a:p>
        </p:txBody>
      </p:sp>
      <p:sp>
        <p:nvSpPr>
          <p:cNvPr id="60436" name="Rectangle 20">
            <a:extLst>
              <a:ext uri="{FF2B5EF4-FFF2-40B4-BE49-F238E27FC236}">
                <a16:creationId xmlns:a16="http://schemas.microsoft.com/office/drawing/2014/main" id="{5069A5B3-474B-CC43-868A-08DE25C99F1C}"/>
              </a:ext>
            </a:extLst>
          </p:cNvPr>
          <p:cNvSpPr>
            <a:spLocks noChangeArrowheads="1"/>
          </p:cNvSpPr>
          <p:nvPr/>
        </p:nvSpPr>
        <p:spPr bwMode="auto">
          <a:xfrm>
            <a:off x="1828800" y="1905001"/>
            <a:ext cx="3698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800" dirty="0">
                <a:solidFill>
                  <a:schemeClr val="accent2"/>
                </a:solidFill>
                <a:latin typeface="Comic Sans MS" panose="030F0902030302020204" pitchFamily="66" charset="0"/>
                <a:sym typeface="Wingdings" pitchFamily="2" charset="2"/>
              </a:rPr>
              <a:t>?</a:t>
            </a:r>
          </a:p>
        </p:txBody>
      </p:sp>
      <p:sp>
        <p:nvSpPr>
          <p:cNvPr id="60437" name="Rectangle 21">
            <a:extLst>
              <a:ext uri="{FF2B5EF4-FFF2-40B4-BE49-F238E27FC236}">
                <a16:creationId xmlns:a16="http://schemas.microsoft.com/office/drawing/2014/main" id="{5901F93C-3E45-0F4B-9C85-B0E57F063E04}"/>
              </a:ext>
            </a:extLst>
          </p:cNvPr>
          <p:cNvSpPr>
            <a:spLocks noChangeArrowheads="1"/>
          </p:cNvSpPr>
          <p:nvPr/>
        </p:nvSpPr>
        <p:spPr bwMode="auto">
          <a:xfrm>
            <a:off x="1828800" y="3519488"/>
            <a:ext cx="3698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800">
                <a:solidFill>
                  <a:schemeClr val="accent2"/>
                </a:solidFill>
                <a:latin typeface="Comic Sans MS" panose="030F0902030302020204" pitchFamily="66" charset="0"/>
                <a:sym typeface="Wingdings" pitchFamily="2" charset="2"/>
              </a:rPr>
              <a:t>?</a:t>
            </a:r>
          </a:p>
        </p:txBody>
      </p:sp>
      <p:sp>
        <p:nvSpPr>
          <p:cNvPr id="60438" name="Rectangle 22">
            <a:extLst>
              <a:ext uri="{FF2B5EF4-FFF2-40B4-BE49-F238E27FC236}">
                <a16:creationId xmlns:a16="http://schemas.microsoft.com/office/drawing/2014/main" id="{7EAD05CB-276D-2944-8F8A-AC3EB31FBD24}"/>
              </a:ext>
            </a:extLst>
          </p:cNvPr>
          <p:cNvSpPr>
            <a:spLocks noChangeArrowheads="1"/>
          </p:cNvSpPr>
          <p:nvPr/>
        </p:nvSpPr>
        <p:spPr bwMode="auto">
          <a:xfrm>
            <a:off x="1828800" y="4205288"/>
            <a:ext cx="36988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800">
                <a:solidFill>
                  <a:schemeClr val="accent2"/>
                </a:solidFill>
                <a:latin typeface="Comic Sans MS" panose="030F0902030302020204" pitchFamily="66" charset="0"/>
                <a:sym typeface="Wingdings" pitchFamily="2" charset="2"/>
              </a:rPr>
              <a:t>?</a:t>
            </a:r>
          </a:p>
        </p:txBody>
      </p:sp>
      <p:sp>
        <p:nvSpPr>
          <p:cNvPr id="60439" name="Oval 23">
            <a:extLst>
              <a:ext uri="{FF2B5EF4-FFF2-40B4-BE49-F238E27FC236}">
                <a16:creationId xmlns:a16="http://schemas.microsoft.com/office/drawing/2014/main" id="{DC0E8CA6-F478-4449-9D64-E559936C3AA6}"/>
              </a:ext>
            </a:extLst>
          </p:cNvPr>
          <p:cNvSpPr>
            <a:spLocks noChangeArrowheads="1"/>
          </p:cNvSpPr>
          <p:nvPr/>
        </p:nvSpPr>
        <p:spPr bwMode="auto">
          <a:xfrm>
            <a:off x="8153400" y="4204128"/>
            <a:ext cx="259766" cy="735747"/>
          </a:xfrm>
          <a:prstGeom prst="ellipse">
            <a:avLst/>
          </a:prstGeom>
          <a:noFill/>
          <a:ln w="38100">
            <a:solidFill>
              <a:schemeClr val="accent2"/>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800">
              <a:latin typeface="Comic Sans MS" panose="030F0902030302020204" pitchFamily="66" charset="0"/>
            </a:endParaRPr>
          </a:p>
        </p:txBody>
      </p:sp>
      <p:sp>
        <p:nvSpPr>
          <p:cNvPr id="60440" name="Oval 24">
            <a:extLst>
              <a:ext uri="{FF2B5EF4-FFF2-40B4-BE49-F238E27FC236}">
                <a16:creationId xmlns:a16="http://schemas.microsoft.com/office/drawing/2014/main" id="{23692F5A-02CC-5E43-B2AD-B0A4B38E947F}"/>
              </a:ext>
            </a:extLst>
          </p:cNvPr>
          <p:cNvSpPr>
            <a:spLocks noChangeArrowheads="1"/>
          </p:cNvSpPr>
          <p:nvPr/>
        </p:nvSpPr>
        <p:spPr bwMode="auto">
          <a:xfrm>
            <a:off x="6400800" y="3061128"/>
            <a:ext cx="259766" cy="735747"/>
          </a:xfrm>
          <a:prstGeom prst="ellipse">
            <a:avLst/>
          </a:prstGeom>
          <a:noFill/>
          <a:ln w="38100">
            <a:solidFill>
              <a:schemeClr val="accent2"/>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800">
              <a:latin typeface="Comic Sans MS" panose="030F0902030302020204" pitchFamily="66" charset="0"/>
            </a:endParaRPr>
          </a:p>
        </p:txBody>
      </p:sp>
      <p:sp>
        <p:nvSpPr>
          <p:cNvPr id="60442" name="Rectangle 26">
            <a:extLst>
              <a:ext uri="{FF2B5EF4-FFF2-40B4-BE49-F238E27FC236}">
                <a16:creationId xmlns:a16="http://schemas.microsoft.com/office/drawing/2014/main" id="{8A94CD2D-C572-F847-A6B2-4295608A32C5}"/>
              </a:ext>
            </a:extLst>
          </p:cNvPr>
          <p:cNvSpPr>
            <a:spLocks noChangeArrowheads="1"/>
          </p:cNvSpPr>
          <p:nvPr/>
        </p:nvSpPr>
        <p:spPr bwMode="auto">
          <a:xfrm>
            <a:off x="1800226" y="5043488"/>
            <a:ext cx="4095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800">
                <a:solidFill>
                  <a:srgbClr val="FF5050"/>
                </a:solidFill>
                <a:sym typeface="Wingdings" pitchFamily="2" charset="2"/>
              </a:rPr>
              <a:t></a:t>
            </a:r>
          </a:p>
        </p:txBody>
      </p:sp>
      <p:sp>
        <p:nvSpPr>
          <p:cNvPr id="60443" name="Rectangle 27">
            <a:extLst>
              <a:ext uri="{FF2B5EF4-FFF2-40B4-BE49-F238E27FC236}">
                <a16:creationId xmlns:a16="http://schemas.microsoft.com/office/drawing/2014/main" id="{D18E0F2F-B448-7649-91C8-B2737FE330BA}"/>
              </a:ext>
            </a:extLst>
          </p:cNvPr>
          <p:cNvSpPr>
            <a:spLocks noChangeArrowheads="1"/>
          </p:cNvSpPr>
          <p:nvPr/>
        </p:nvSpPr>
        <p:spPr bwMode="auto">
          <a:xfrm>
            <a:off x="6470651" y="5168900"/>
            <a:ext cx="19653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solidFill>
                  <a:srgbClr val="FF5050"/>
                </a:solidFill>
                <a:latin typeface="Comic Sans MS" panose="030F0902030302020204" pitchFamily="66" charset="0"/>
                <a:sym typeface="Wingdings" pitchFamily="2" charset="2"/>
              </a:rPr>
              <a:t>no main verb</a:t>
            </a:r>
          </a:p>
        </p:txBody>
      </p:sp>
      <p:sp>
        <p:nvSpPr>
          <p:cNvPr id="27" name="Oval 24">
            <a:extLst>
              <a:ext uri="{FF2B5EF4-FFF2-40B4-BE49-F238E27FC236}">
                <a16:creationId xmlns:a16="http://schemas.microsoft.com/office/drawing/2014/main" id="{F706C667-8458-484E-BAE8-16A25DC7519D}"/>
              </a:ext>
            </a:extLst>
          </p:cNvPr>
          <p:cNvSpPr>
            <a:spLocks noChangeArrowheads="1"/>
          </p:cNvSpPr>
          <p:nvPr/>
        </p:nvSpPr>
        <p:spPr bwMode="auto">
          <a:xfrm>
            <a:off x="5413860" y="1859994"/>
            <a:ext cx="259766" cy="735747"/>
          </a:xfrm>
          <a:prstGeom prst="ellipse">
            <a:avLst/>
          </a:prstGeom>
          <a:noFill/>
          <a:ln w="38100">
            <a:solidFill>
              <a:schemeClr val="accent2"/>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800">
              <a:latin typeface="Comic Sans MS" panose="030F0902030302020204" pitchFamily="66" charset="0"/>
            </a:endParaRPr>
          </a:p>
        </p:txBody>
      </p:sp>
      <p:sp>
        <p:nvSpPr>
          <p:cNvPr id="28" name="Footer Placeholder 3">
            <a:extLst>
              <a:ext uri="{FF2B5EF4-FFF2-40B4-BE49-F238E27FC236}">
                <a16:creationId xmlns:a16="http://schemas.microsoft.com/office/drawing/2014/main" id="{ABD6E540-7D8D-164C-8506-F973C115F214}"/>
              </a:ext>
            </a:extLst>
          </p:cNvPr>
          <p:cNvSpPr txBox="1">
            <a:spLocks/>
          </p:cNvSpPr>
          <p:nvPr/>
        </p:nvSpPr>
        <p:spPr>
          <a:xfrm>
            <a:off x="10287000" y="5020806"/>
            <a:ext cx="1905000" cy="97595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Example credit: 600.465 – Intro to NLP – J. Eisner</a:t>
            </a:r>
            <a:endParaRPr lang="en-US" altLang="en-US" dirty="0"/>
          </a:p>
        </p:txBody>
      </p:sp>
    </p:spTree>
    <p:extLst>
      <p:ext uri="{BB962C8B-B14F-4D97-AF65-F5344CB8AC3E}">
        <p14:creationId xmlns:p14="http://schemas.microsoft.com/office/powerpoint/2010/main" val="2931201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0434"/>
                                        </p:tgtEl>
                                        <p:attrNameLst>
                                          <p:attrName>style.visibility</p:attrName>
                                        </p:attrNameLst>
                                      </p:cBhvr>
                                      <p:to>
                                        <p:strVal val="visible"/>
                                      </p:to>
                                    </p:set>
                                    <p:anim calcmode="lin" valueType="num">
                                      <p:cBhvr additive="base">
                                        <p:cTn id="11" dur="500" fill="hold"/>
                                        <p:tgtEl>
                                          <p:spTgt spid="60434"/>
                                        </p:tgtEl>
                                        <p:attrNameLst>
                                          <p:attrName>ppt_x</p:attrName>
                                        </p:attrNameLst>
                                      </p:cBhvr>
                                      <p:tavLst>
                                        <p:tav tm="0">
                                          <p:val>
                                            <p:strVal val="0-#ppt_w/2"/>
                                          </p:val>
                                        </p:tav>
                                        <p:tav tm="100000">
                                          <p:val>
                                            <p:strVal val="#ppt_x"/>
                                          </p:val>
                                        </p:tav>
                                      </p:tavLst>
                                    </p:anim>
                                    <p:anim calcmode="lin" valueType="num">
                                      <p:cBhvr additive="base">
                                        <p:cTn id="12" dur="500" fill="hold"/>
                                        <p:tgtEl>
                                          <p:spTgt spid="6043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0436"/>
                                        </p:tgtEl>
                                        <p:attrNameLst>
                                          <p:attrName>style.visibility</p:attrName>
                                        </p:attrNameLst>
                                      </p:cBhvr>
                                      <p:to>
                                        <p:strVal val="visible"/>
                                      </p:to>
                                    </p:set>
                                    <p:anim calcmode="lin" valueType="num">
                                      <p:cBhvr additive="base">
                                        <p:cTn id="17" dur="500" fill="hold"/>
                                        <p:tgtEl>
                                          <p:spTgt spid="60436"/>
                                        </p:tgtEl>
                                        <p:attrNameLst>
                                          <p:attrName>ppt_x</p:attrName>
                                        </p:attrNameLst>
                                      </p:cBhvr>
                                      <p:tavLst>
                                        <p:tav tm="0">
                                          <p:val>
                                            <p:strVal val="0-#ppt_w/2"/>
                                          </p:val>
                                        </p:tav>
                                        <p:tav tm="100000">
                                          <p:val>
                                            <p:strVal val="#ppt_x"/>
                                          </p:val>
                                        </p:tav>
                                      </p:tavLst>
                                    </p:anim>
                                    <p:anim calcmode="lin" valueType="num">
                                      <p:cBhvr additive="base">
                                        <p:cTn id="18" dur="500" fill="hold"/>
                                        <p:tgtEl>
                                          <p:spTgt spid="60436"/>
                                        </p:tgtEl>
                                        <p:attrNameLst>
                                          <p:attrName>ppt_y</p:attrName>
                                        </p:attrNameLst>
                                      </p:cBhvr>
                                      <p:tavLst>
                                        <p:tav tm="0">
                                          <p:val>
                                            <p:strVal val="#ppt_y"/>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35"/>
                                        </p:tgtEl>
                                        <p:attrNameLst>
                                          <p:attrName>style.visibility</p:attrName>
                                        </p:attrNameLst>
                                      </p:cBhvr>
                                      <p:to>
                                        <p:strVal val="visible"/>
                                      </p:to>
                                    </p:set>
                                    <p:anim calcmode="lin" valueType="num">
                                      <p:cBhvr additive="base">
                                        <p:cTn id="25" dur="500" fill="hold"/>
                                        <p:tgtEl>
                                          <p:spTgt spid="60435"/>
                                        </p:tgtEl>
                                        <p:attrNameLst>
                                          <p:attrName>ppt_x</p:attrName>
                                        </p:attrNameLst>
                                      </p:cBhvr>
                                      <p:tavLst>
                                        <p:tav tm="0">
                                          <p:val>
                                            <p:strVal val="0-#ppt_w/2"/>
                                          </p:val>
                                        </p:tav>
                                        <p:tav tm="100000">
                                          <p:val>
                                            <p:strVal val="#ppt_x"/>
                                          </p:val>
                                        </p:tav>
                                      </p:tavLst>
                                    </p:anim>
                                    <p:anim calcmode="lin" valueType="num">
                                      <p:cBhvr additive="base">
                                        <p:cTn id="26" dur="500" fill="hold"/>
                                        <p:tgtEl>
                                          <p:spTgt spid="6043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437"/>
                                        </p:tgtEl>
                                        <p:attrNameLst>
                                          <p:attrName>style.visibility</p:attrName>
                                        </p:attrNameLst>
                                      </p:cBhvr>
                                      <p:to>
                                        <p:strVal val="visible"/>
                                      </p:to>
                                    </p:set>
                                    <p:anim calcmode="lin" valueType="num">
                                      <p:cBhvr additive="base">
                                        <p:cTn id="31" dur="500" fill="hold"/>
                                        <p:tgtEl>
                                          <p:spTgt spid="60437"/>
                                        </p:tgtEl>
                                        <p:attrNameLst>
                                          <p:attrName>ppt_x</p:attrName>
                                        </p:attrNameLst>
                                      </p:cBhvr>
                                      <p:tavLst>
                                        <p:tav tm="0">
                                          <p:val>
                                            <p:strVal val="0-#ppt_w/2"/>
                                          </p:val>
                                        </p:tav>
                                        <p:tav tm="100000">
                                          <p:val>
                                            <p:strVal val="#ppt_x"/>
                                          </p:val>
                                        </p:tav>
                                      </p:tavLst>
                                    </p:anim>
                                    <p:anim calcmode="lin" valueType="num">
                                      <p:cBhvr additive="base">
                                        <p:cTn id="32" dur="500" fill="hold"/>
                                        <p:tgtEl>
                                          <p:spTgt spid="60437"/>
                                        </p:tgtEl>
                                        <p:attrNameLst>
                                          <p:attrName>ppt_y</p:attrName>
                                        </p:attrNameLst>
                                      </p:cBhvr>
                                      <p:tavLst>
                                        <p:tav tm="0">
                                          <p:val>
                                            <p:strVal val="#ppt_y"/>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604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0438"/>
                                        </p:tgtEl>
                                        <p:attrNameLst>
                                          <p:attrName>style.visibility</p:attrName>
                                        </p:attrNameLst>
                                      </p:cBhvr>
                                      <p:to>
                                        <p:strVal val="visible"/>
                                      </p:to>
                                    </p:set>
                                    <p:anim calcmode="lin" valueType="num">
                                      <p:cBhvr additive="base">
                                        <p:cTn id="39" dur="500" fill="hold"/>
                                        <p:tgtEl>
                                          <p:spTgt spid="60438"/>
                                        </p:tgtEl>
                                        <p:attrNameLst>
                                          <p:attrName>ppt_x</p:attrName>
                                        </p:attrNameLst>
                                      </p:cBhvr>
                                      <p:tavLst>
                                        <p:tav tm="0">
                                          <p:val>
                                            <p:strVal val="0-#ppt_w/2"/>
                                          </p:val>
                                        </p:tav>
                                        <p:tav tm="100000">
                                          <p:val>
                                            <p:strVal val="#ppt_x"/>
                                          </p:val>
                                        </p:tav>
                                      </p:tavLst>
                                    </p:anim>
                                    <p:anim calcmode="lin" valueType="num">
                                      <p:cBhvr additive="base">
                                        <p:cTn id="40" dur="500" fill="hold"/>
                                        <p:tgtEl>
                                          <p:spTgt spid="60438"/>
                                        </p:tgtEl>
                                        <p:attrNameLst>
                                          <p:attrName>ppt_y</p:attrName>
                                        </p:attrNameLst>
                                      </p:cBhvr>
                                      <p:tavLst>
                                        <p:tav tm="0">
                                          <p:val>
                                            <p:strVal val="#ppt_y"/>
                                          </p:val>
                                        </p:tav>
                                        <p:tav tm="100000">
                                          <p:val>
                                            <p:strVal val="#ppt_y"/>
                                          </p:val>
                                        </p:tav>
                                      </p:tavLst>
                                    </p:anim>
                                  </p:childTnLst>
                                </p:cTn>
                              </p:par>
                              <p:par>
                                <p:cTn id="41" presetID="1" presetClass="entr" presetSubtype="0" fill="hold" grpId="0" nodeType="withEffect">
                                  <p:stCondLst>
                                    <p:cond delay="0"/>
                                  </p:stCondLst>
                                  <p:childTnLst>
                                    <p:set>
                                      <p:cBhvr>
                                        <p:cTn id="42" dur="1" fill="hold">
                                          <p:stCondLst>
                                            <p:cond delay="0"/>
                                          </p:stCondLst>
                                        </p:cTn>
                                        <p:tgtEl>
                                          <p:spTgt spid="604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60442"/>
                                        </p:tgtEl>
                                        <p:attrNameLst>
                                          <p:attrName>style.visibility</p:attrName>
                                        </p:attrNameLst>
                                      </p:cBhvr>
                                      <p:to>
                                        <p:strVal val="visible"/>
                                      </p:to>
                                    </p:set>
                                    <p:anim calcmode="lin" valueType="num">
                                      <p:cBhvr additive="base">
                                        <p:cTn id="47" dur="500" fill="hold"/>
                                        <p:tgtEl>
                                          <p:spTgt spid="60442"/>
                                        </p:tgtEl>
                                        <p:attrNameLst>
                                          <p:attrName>ppt_x</p:attrName>
                                        </p:attrNameLst>
                                      </p:cBhvr>
                                      <p:tavLst>
                                        <p:tav tm="0">
                                          <p:val>
                                            <p:strVal val="0-#ppt_w/2"/>
                                          </p:val>
                                        </p:tav>
                                        <p:tav tm="100000">
                                          <p:val>
                                            <p:strVal val="#ppt_x"/>
                                          </p:val>
                                        </p:tav>
                                      </p:tavLst>
                                    </p:anim>
                                    <p:anim calcmode="lin" valueType="num">
                                      <p:cBhvr additive="base">
                                        <p:cTn id="48" dur="500" fill="hold"/>
                                        <p:tgtEl>
                                          <p:spTgt spid="60442"/>
                                        </p:tgtEl>
                                        <p:attrNameLst>
                                          <p:attrName>ppt_y</p:attrName>
                                        </p:attrNameLst>
                                      </p:cBhvr>
                                      <p:tavLst>
                                        <p:tav tm="0">
                                          <p:val>
                                            <p:strVal val="#ppt_y"/>
                                          </p:val>
                                        </p:tav>
                                        <p:tav tm="100000">
                                          <p:val>
                                            <p:strVal val="#ppt_y"/>
                                          </p:val>
                                        </p:tav>
                                      </p:tavLst>
                                    </p:anim>
                                  </p:childTnLst>
                                </p:cTn>
                              </p:par>
                              <p:par>
                                <p:cTn id="49" presetID="1" presetClass="entr" presetSubtype="0" fill="hold" grpId="0" nodeType="withEffect">
                                  <p:stCondLst>
                                    <p:cond delay="0"/>
                                  </p:stCondLst>
                                  <p:childTnLst>
                                    <p:set>
                                      <p:cBhvr>
                                        <p:cTn id="50" dur="1" fill="hold">
                                          <p:stCondLst>
                                            <p:cond delay="0"/>
                                          </p:stCondLst>
                                        </p:cTn>
                                        <p:tgtEl>
                                          <p:spTgt spid="60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3" grpId="0"/>
      <p:bldP spid="60434" grpId="0"/>
      <p:bldP spid="60435" grpId="0"/>
      <p:bldP spid="60436" grpId="0"/>
      <p:bldP spid="60437" grpId="0"/>
      <p:bldP spid="60438" grpId="0"/>
      <p:bldP spid="60439" grpId="0" animBg="1"/>
      <p:bldP spid="60440" grpId="0" animBg="1"/>
      <p:bldP spid="60442" grpId="0"/>
      <p:bldP spid="60443" grpId="0"/>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AF02B94-B6F1-6440-8481-5D24FF48E3EE}"/>
              </a:ext>
            </a:extLst>
          </p:cNvPr>
          <p:cNvSpPr>
            <a:spLocks noGrp="1" noChangeArrowheads="1"/>
          </p:cNvSpPr>
          <p:nvPr>
            <p:ph type="title"/>
          </p:nvPr>
        </p:nvSpPr>
        <p:spPr/>
        <p:txBody>
          <a:bodyPr/>
          <a:lstStyle/>
          <a:p>
            <a:r>
              <a:rPr lang="en-US" altLang="en-US" sz="3200"/>
              <a:t>Why it does okay …</a:t>
            </a:r>
          </a:p>
        </p:txBody>
      </p:sp>
      <p:sp>
        <p:nvSpPr>
          <p:cNvPr id="62467" name="Rectangle 3">
            <a:extLst>
              <a:ext uri="{FF2B5EF4-FFF2-40B4-BE49-F238E27FC236}">
                <a16:creationId xmlns:a16="http://schemas.microsoft.com/office/drawing/2014/main" id="{010312EE-DFCA-7F4F-89BA-A24B172567A7}"/>
              </a:ext>
            </a:extLst>
          </p:cNvPr>
          <p:cNvSpPr>
            <a:spLocks noGrp="1" noChangeArrowheads="1"/>
          </p:cNvSpPr>
          <p:nvPr>
            <p:ph type="body" idx="1"/>
          </p:nvPr>
        </p:nvSpPr>
        <p:spPr>
          <a:xfrm>
            <a:off x="1752600" y="1676400"/>
            <a:ext cx="8686800" cy="4648200"/>
          </a:xfrm>
        </p:spPr>
        <p:txBody>
          <a:bodyPr/>
          <a:lstStyle/>
          <a:p>
            <a:r>
              <a:rPr lang="en-US" altLang="en-US"/>
              <a:t>We never see “the go of” in our </a:t>
            </a:r>
            <a:r>
              <a:rPr lang="en-US" altLang="en-US" i="1"/>
              <a:t>training text.</a:t>
            </a:r>
          </a:p>
          <a:p>
            <a:r>
              <a:rPr lang="en-US" altLang="en-US"/>
              <a:t>So our dice will never generate “the go of.”</a:t>
            </a:r>
          </a:p>
          <a:p>
            <a:pPr lvl="1"/>
            <a:r>
              <a:rPr lang="en-US" altLang="en-US"/>
              <a:t>That trigram has probability 0.</a:t>
            </a:r>
          </a:p>
          <a:p>
            <a:endParaRPr lang="en-US" altLang="en-US"/>
          </a:p>
        </p:txBody>
      </p:sp>
    </p:spTree>
    <p:extLst>
      <p:ext uri="{BB962C8B-B14F-4D97-AF65-F5344CB8AC3E}">
        <p14:creationId xmlns:p14="http://schemas.microsoft.com/office/powerpoint/2010/main" val="3099022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0EC9706-8569-C148-8B90-E94ADF1D2F03}"/>
              </a:ext>
            </a:extLst>
          </p:cNvPr>
          <p:cNvSpPr>
            <a:spLocks noGrp="1" noChangeArrowheads="1"/>
          </p:cNvSpPr>
          <p:nvPr>
            <p:ph type="title"/>
          </p:nvPr>
        </p:nvSpPr>
        <p:spPr>
          <a:xfrm>
            <a:off x="1930400" y="53975"/>
            <a:ext cx="8737600" cy="1143000"/>
          </a:xfrm>
        </p:spPr>
        <p:txBody>
          <a:bodyPr/>
          <a:lstStyle/>
          <a:p>
            <a:r>
              <a:rPr lang="en-US" altLang="en-US" sz="3200">
                <a:solidFill>
                  <a:srgbClr val="808080"/>
                </a:solidFill>
              </a:rPr>
              <a:t>Why it does okay …</a:t>
            </a:r>
            <a:r>
              <a:rPr lang="en-US" altLang="en-US" sz="3200"/>
              <a:t> but isn’t perfect.</a:t>
            </a:r>
          </a:p>
        </p:txBody>
      </p:sp>
      <p:sp>
        <p:nvSpPr>
          <p:cNvPr id="66563" name="Rectangle 3">
            <a:extLst>
              <a:ext uri="{FF2B5EF4-FFF2-40B4-BE49-F238E27FC236}">
                <a16:creationId xmlns:a16="http://schemas.microsoft.com/office/drawing/2014/main" id="{D6378824-F3F8-FE46-A8B9-A66252C8961B}"/>
              </a:ext>
            </a:extLst>
          </p:cNvPr>
          <p:cNvSpPr>
            <a:spLocks noGrp="1" noChangeArrowheads="1"/>
          </p:cNvSpPr>
          <p:nvPr>
            <p:ph type="body" idx="1"/>
          </p:nvPr>
        </p:nvSpPr>
        <p:spPr>
          <a:xfrm>
            <a:off x="1752600" y="1676400"/>
            <a:ext cx="8686800" cy="2971800"/>
          </a:xfrm>
        </p:spPr>
        <p:txBody>
          <a:bodyPr/>
          <a:lstStyle/>
          <a:p>
            <a:r>
              <a:rPr lang="en-US" altLang="en-US" dirty="0">
                <a:solidFill>
                  <a:srgbClr val="808080"/>
                </a:solidFill>
              </a:rPr>
              <a:t>We never see “the go of” in our </a:t>
            </a:r>
            <a:r>
              <a:rPr lang="en-US" altLang="en-US" i="1" dirty="0">
                <a:solidFill>
                  <a:srgbClr val="808080"/>
                </a:solidFill>
              </a:rPr>
              <a:t>training text.</a:t>
            </a:r>
          </a:p>
          <a:p>
            <a:r>
              <a:rPr lang="en-US" altLang="en-US" dirty="0">
                <a:solidFill>
                  <a:srgbClr val="808080"/>
                </a:solidFill>
              </a:rPr>
              <a:t>So our dice will never generate “the go of.”</a:t>
            </a:r>
          </a:p>
          <a:p>
            <a:pPr lvl="1"/>
            <a:r>
              <a:rPr lang="en-US" altLang="en-US" dirty="0">
                <a:solidFill>
                  <a:srgbClr val="808080"/>
                </a:solidFill>
              </a:rPr>
              <a:t>That trigram has probability 0.</a:t>
            </a:r>
          </a:p>
          <a:p>
            <a:r>
              <a:rPr lang="en-US" altLang="en-US" dirty="0"/>
              <a:t>But we still got some ungrammatical sentences …</a:t>
            </a:r>
          </a:p>
          <a:p>
            <a:pPr lvl="1"/>
            <a:r>
              <a:rPr lang="en-US" altLang="en-US" dirty="0"/>
              <a:t>All their 3-grams are “attested” in the training text, but still the sentence isn’t good.</a:t>
            </a:r>
          </a:p>
          <a:p>
            <a:endParaRPr lang="en-US" altLang="en-US" dirty="0"/>
          </a:p>
        </p:txBody>
      </p:sp>
      <p:grpSp>
        <p:nvGrpSpPr>
          <p:cNvPr id="66574" name="Group 14">
            <a:extLst>
              <a:ext uri="{FF2B5EF4-FFF2-40B4-BE49-F238E27FC236}">
                <a16:creationId xmlns:a16="http://schemas.microsoft.com/office/drawing/2014/main" id="{3205522E-6CCF-4D44-8F61-6DA18B5AA5B3}"/>
              </a:ext>
            </a:extLst>
          </p:cNvPr>
          <p:cNvGrpSpPr>
            <a:grpSpLocks/>
          </p:cNvGrpSpPr>
          <p:nvPr/>
        </p:nvGrpSpPr>
        <p:grpSpPr bwMode="auto">
          <a:xfrm>
            <a:off x="1676400" y="4724401"/>
            <a:ext cx="5410200" cy="1514475"/>
            <a:chOff x="96" y="2976"/>
            <a:chExt cx="3408" cy="954"/>
          </a:xfrm>
        </p:grpSpPr>
        <p:sp>
          <p:nvSpPr>
            <p:cNvPr id="36875" name="Rectangle 4">
              <a:extLst>
                <a:ext uri="{FF2B5EF4-FFF2-40B4-BE49-F238E27FC236}">
                  <a16:creationId xmlns:a16="http://schemas.microsoft.com/office/drawing/2014/main" id="{61C18E7A-D3D3-974F-B14B-5929FA7CF56A}"/>
                </a:ext>
              </a:extLst>
            </p:cNvPr>
            <p:cNvSpPr>
              <a:spLocks noChangeArrowheads="1"/>
            </p:cNvSpPr>
            <p:nvPr/>
          </p:nvSpPr>
          <p:spPr bwMode="auto">
            <a:xfrm>
              <a:off x="144" y="2976"/>
              <a:ext cx="3360" cy="652"/>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lgn="ctr">
                <a:spcBef>
                  <a:spcPct val="0"/>
                </a:spcBef>
                <a:buClrTx/>
                <a:buFontTx/>
                <a:buNone/>
              </a:pPr>
              <a:r>
                <a:rPr kumimoji="0" lang="en-US" altLang="en-US" sz="2000" dirty="0">
                  <a:solidFill>
                    <a:srgbClr val="3399FF"/>
                  </a:solidFill>
                  <a:latin typeface="Courier New" panose="02070309020205020404" pitchFamily="49" charset="0"/>
                </a:rPr>
                <a:t>You shouldn’t eat these chickens because these chickens eat arsenic and bone meal …</a:t>
              </a:r>
            </a:p>
          </p:txBody>
        </p:sp>
        <p:sp>
          <p:nvSpPr>
            <p:cNvPr id="36876" name="Text Box 5">
              <a:extLst>
                <a:ext uri="{FF2B5EF4-FFF2-40B4-BE49-F238E27FC236}">
                  <a16:creationId xmlns:a16="http://schemas.microsoft.com/office/drawing/2014/main" id="{98A05F62-BCD4-F44D-BC26-FD4DDF6A3694}"/>
                </a:ext>
              </a:extLst>
            </p:cNvPr>
            <p:cNvSpPr txBox="1">
              <a:spLocks noChangeArrowheads="1"/>
            </p:cNvSpPr>
            <p:nvPr/>
          </p:nvSpPr>
          <p:spPr bwMode="auto">
            <a:xfrm>
              <a:off x="96" y="3642"/>
              <a:ext cx="17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a:t>Training sentences</a:t>
              </a:r>
            </a:p>
          </p:txBody>
        </p:sp>
      </p:grpSp>
      <p:sp>
        <p:nvSpPr>
          <p:cNvPr id="66567" name="AutoShape 7">
            <a:extLst>
              <a:ext uri="{FF2B5EF4-FFF2-40B4-BE49-F238E27FC236}">
                <a16:creationId xmlns:a16="http://schemas.microsoft.com/office/drawing/2014/main" id="{F6E58026-5026-D04C-80EC-FDECAC1E4976}"/>
              </a:ext>
            </a:extLst>
          </p:cNvPr>
          <p:cNvSpPr>
            <a:spLocks noChangeArrowheads="1"/>
          </p:cNvSpPr>
          <p:nvPr/>
        </p:nvSpPr>
        <p:spPr bwMode="auto">
          <a:xfrm>
            <a:off x="4038601" y="4547171"/>
            <a:ext cx="2877206" cy="538401"/>
          </a:xfrm>
          <a:prstGeom prst="roundRect">
            <a:avLst>
              <a:gd name="adj" fmla="val 16667"/>
            </a:avLst>
          </a:prstGeom>
          <a:noFill/>
          <a:ln w="2857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800">
              <a:latin typeface="Comic Sans MS" panose="030F0902030302020204" pitchFamily="66" charset="0"/>
            </a:endParaRPr>
          </a:p>
        </p:txBody>
      </p:sp>
      <p:sp>
        <p:nvSpPr>
          <p:cNvPr id="66568" name="AutoShape 8">
            <a:extLst>
              <a:ext uri="{FF2B5EF4-FFF2-40B4-BE49-F238E27FC236}">
                <a16:creationId xmlns:a16="http://schemas.microsoft.com/office/drawing/2014/main" id="{D21E3B69-92AA-0642-B6C6-80FF29137EF0}"/>
              </a:ext>
            </a:extLst>
          </p:cNvPr>
          <p:cNvSpPr>
            <a:spLocks noChangeArrowheads="1"/>
          </p:cNvSpPr>
          <p:nvPr/>
        </p:nvSpPr>
        <p:spPr bwMode="auto">
          <a:xfrm>
            <a:off x="3581401" y="4988601"/>
            <a:ext cx="2877206" cy="538401"/>
          </a:xfrm>
          <a:prstGeom prst="roundRect">
            <a:avLst>
              <a:gd name="adj" fmla="val 14715"/>
            </a:avLst>
          </a:prstGeom>
          <a:noFill/>
          <a:ln w="28575">
            <a:solidFill>
              <a:srgbClr val="FF0000"/>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800">
              <a:latin typeface="Comic Sans MS" panose="030F0902030302020204" pitchFamily="66" charset="0"/>
            </a:endParaRPr>
          </a:p>
        </p:txBody>
      </p:sp>
      <p:grpSp>
        <p:nvGrpSpPr>
          <p:cNvPr id="66575" name="Group 15">
            <a:extLst>
              <a:ext uri="{FF2B5EF4-FFF2-40B4-BE49-F238E27FC236}">
                <a16:creationId xmlns:a16="http://schemas.microsoft.com/office/drawing/2014/main" id="{8D447EDE-53A4-5A4D-9B37-608F2A017DB8}"/>
              </a:ext>
            </a:extLst>
          </p:cNvPr>
          <p:cNvGrpSpPr>
            <a:grpSpLocks/>
          </p:cNvGrpSpPr>
          <p:nvPr/>
        </p:nvGrpSpPr>
        <p:grpSpPr bwMode="auto">
          <a:xfrm>
            <a:off x="6324600" y="5105400"/>
            <a:ext cx="4146550" cy="1676400"/>
            <a:chOff x="3024" y="3216"/>
            <a:chExt cx="2612" cy="1056"/>
          </a:xfrm>
        </p:grpSpPr>
        <p:sp>
          <p:nvSpPr>
            <p:cNvPr id="36872" name="Line 9">
              <a:extLst>
                <a:ext uri="{FF2B5EF4-FFF2-40B4-BE49-F238E27FC236}">
                  <a16:creationId xmlns:a16="http://schemas.microsoft.com/office/drawing/2014/main" id="{6046D695-B918-334B-8A50-7C96810067C3}"/>
                </a:ext>
              </a:extLst>
            </p:cNvPr>
            <p:cNvSpPr>
              <a:spLocks noChangeShapeType="1"/>
            </p:cNvSpPr>
            <p:nvPr/>
          </p:nvSpPr>
          <p:spPr bwMode="auto">
            <a:xfrm>
              <a:off x="3456" y="3216"/>
              <a:ext cx="624" cy="72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873" name="Rectangle 12">
              <a:extLst>
                <a:ext uri="{FF2B5EF4-FFF2-40B4-BE49-F238E27FC236}">
                  <a16:creationId xmlns:a16="http://schemas.microsoft.com/office/drawing/2014/main" id="{F94F97D1-83E5-5C4B-A8C1-D094F822FD74}"/>
                </a:ext>
              </a:extLst>
            </p:cNvPr>
            <p:cNvSpPr>
              <a:spLocks noChangeArrowheads="1"/>
            </p:cNvSpPr>
            <p:nvPr/>
          </p:nvSpPr>
          <p:spPr bwMode="auto">
            <a:xfrm>
              <a:off x="3024" y="4022"/>
              <a:ext cx="26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000">
                  <a:solidFill>
                    <a:srgbClr val="FF0000"/>
                  </a:solidFill>
                  <a:latin typeface="Courier New" panose="02070309020205020404" pitchFamily="49" charset="0"/>
                </a:rPr>
                <a:t>… eat these chickens eat …</a:t>
              </a:r>
            </a:p>
          </p:txBody>
        </p:sp>
        <p:sp>
          <p:nvSpPr>
            <p:cNvPr id="36874" name="Text Box 13">
              <a:extLst>
                <a:ext uri="{FF2B5EF4-FFF2-40B4-BE49-F238E27FC236}">
                  <a16:creationId xmlns:a16="http://schemas.microsoft.com/office/drawing/2014/main" id="{AC4AFD73-69A4-5F48-B986-A4123EBB4D37}"/>
                </a:ext>
              </a:extLst>
            </p:cNvPr>
            <p:cNvSpPr txBox="1">
              <a:spLocks noChangeArrowheads="1"/>
            </p:cNvSpPr>
            <p:nvPr/>
          </p:nvSpPr>
          <p:spPr bwMode="auto">
            <a:xfrm>
              <a:off x="3696" y="3268"/>
              <a:ext cx="110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000">
                  <a:solidFill>
                    <a:srgbClr val="FF0000"/>
                  </a:solidFill>
                </a:rPr>
                <a:t>3-gram model</a:t>
              </a:r>
            </a:p>
          </p:txBody>
        </p:sp>
      </p:grpSp>
    </p:spTree>
    <p:extLst>
      <p:ext uri="{BB962C8B-B14F-4D97-AF65-F5344CB8AC3E}">
        <p14:creationId xmlns:p14="http://schemas.microsoft.com/office/powerpoint/2010/main" val="3816061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65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66567"/>
                                        </p:tgtEl>
                                        <p:attrNameLst>
                                          <p:attrName>style.visibility</p:attrName>
                                        </p:attrNameLst>
                                      </p:cBhvr>
                                      <p:to>
                                        <p:strVal val="visible"/>
                                      </p:to>
                                    </p:set>
                                    <p:anim calcmode="lin" valueType="num">
                                      <p:cBhvr>
                                        <p:cTn id="17" dur="500" fill="hold"/>
                                        <p:tgtEl>
                                          <p:spTgt spid="66567"/>
                                        </p:tgtEl>
                                        <p:attrNameLst>
                                          <p:attrName>ppt_w</p:attrName>
                                        </p:attrNameLst>
                                      </p:cBhvr>
                                      <p:tavLst>
                                        <p:tav tm="0">
                                          <p:val>
                                            <p:fltVal val="0"/>
                                          </p:val>
                                        </p:tav>
                                        <p:tav tm="100000">
                                          <p:val>
                                            <p:strVal val="#ppt_w"/>
                                          </p:val>
                                        </p:tav>
                                      </p:tavLst>
                                    </p:anim>
                                    <p:anim calcmode="lin" valueType="num">
                                      <p:cBhvr>
                                        <p:cTn id="18" dur="500" fill="hold"/>
                                        <p:tgtEl>
                                          <p:spTgt spid="66567"/>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66568"/>
                                        </p:tgtEl>
                                        <p:attrNameLst>
                                          <p:attrName>style.visibility</p:attrName>
                                        </p:attrNameLst>
                                      </p:cBhvr>
                                      <p:to>
                                        <p:strVal val="visible"/>
                                      </p:to>
                                    </p:set>
                                    <p:anim calcmode="lin" valueType="num">
                                      <p:cBhvr>
                                        <p:cTn id="21" dur="500" fill="hold"/>
                                        <p:tgtEl>
                                          <p:spTgt spid="66568"/>
                                        </p:tgtEl>
                                        <p:attrNameLst>
                                          <p:attrName>ppt_w</p:attrName>
                                        </p:attrNameLst>
                                      </p:cBhvr>
                                      <p:tavLst>
                                        <p:tav tm="0">
                                          <p:val>
                                            <p:fltVal val="0"/>
                                          </p:val>
                                        </p:tav>
                                        <p:tav tm="100000">
                                          <p:val>
                                            <p:strVal val="#ppt_w"/>
                                          </p:val>
                                        </p:tav>
                                      </p:tavLst>
                                    </p:anim>
                                    <p:anim calcmode="lin" valueType="num">
                                      <p:cBhvr>
                                        <p:cTn id="22" dur="500" fill="hold"/>
                                        <p:tgtEl>
                                          <p:spTgt spid="66568"/>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6575"/>
                                        </p:tgtEl>
                                        <p:attrNameLst>
                                          <p:attrName>style.visibility</p:attrName>
                                        </p:attrNameLst>
                                      </p:cBhvr>
                                      <p:to>
                                        <p:strVal val="visible"/>
                                      </p:to>
                                    </p:set>
                                    <p:animEffect transition="in" filter="wipe(up)">
                                      <p:cBhvr>
                                        <p:cTn id="27" dur="500"/>
                                        <p:tgtEl>
                                          <p:spTgt spid="66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P spid="66567" grpId="0" animBg="1"/>
      <p:bldP spid="665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1E82B96-58CD-9743-868B-BBC877A7C5AC}"/>
              </a:ext>
            </a:extLst>
          </p:cNvPr>
          <p:cNvSpPr>
            <a:spLocks noGrp="1" noChangeArrowheads="1"/>
          </p:cNvSpPr>
          <p:nvPr>
            <p:ph type="title"/>
          </p:nvPr>
        </p:nvSpPr>
        <p:spPr>
          <a:xfrm>
            <a:off x="1930400" y="53975"/>
            <a:ext cx="8737600" cy="1143000"/>
          </a:xfrm>
        </p:spPr>
        <p:txBody>
          <a:bodyPr/>
          <a:lstStyle/>
          <a:p>
            <a:r>
              <a:rPr lang="en-US" altLang="en-US" sz="3200">
                <a:solidFill>
                  <a:srgbClr val="808080"/>
                </a:solidFill>
              </a:rPr>
              <a:t>Why it does okay …</a:t>
            </a:r>
            <a:r>
              <a:rPr lang="en-US" altLang="en-US" sz="3200"/>
              <a:t> but isn’t perfect.</a:t>
            </a:r>
          </a:p>
        </p:txBody>
      </p:sp>
      <p:sp>
        <p:nvSpPr>
          <p:cNvPr id="38915" name="Rectangle 3">
            <a:extLst>
              <a:ext uri="{FF2B5EF4-FFF2-40B4-BE49-F238E27FC236}">
                <a16:creationId xmlns:a16="http://schemas.microsoft.com/office/drawing/2014/main" id="{2F8C4B56-C039-144B-AFBD-CFCD435427D8}"/>
              </a:ext>
            </a:extLst>
          </p:cNvPr>
          <p:cNvSpPr>
            <a:spLocks noGrp="1" noChangeArrowheads="1"/>
          </p:cNvSpPr>
          <p:nvPr>
            <p:ph type="body" idx="1"/>
          </p:nvPr>
        </p:nvSpPr>
        <p:spPr>
          <a:xfrm>
            <a:off x="1752600" y="1676400"/>
            <a:ext cx="8686800" cy="4648200"/>
          </a:xfrm>
        </p:spPr>
        <p:txBody>
          <a:bodyPr/>
          <a:lstStyle/>
          <a:p>
            <a:r>
              <a:rPr lang="en-US" altLang="en-US">
                <a:solidFill>
                  <a:srgbClr val="808080"/>
                </a:solidFill>
              </a:rPr>
              <a:t>We never see “the go of” in our </a:t>
            </a:r>
            <a:r>
              <a:rPr lang="en-US" altLang="en-US" i="1">
                <a:solidFill>
                  <a:srgbClr val="808080"/>
                </a:solidFill>
              </a:rPr>
              <a:t>training text.</a:t>
            </a:r>
          </a:p>
          <a:p>
            <a:r>
              <a:rPr lang="en-US" altLang="en-US">
                <a:solidFill>
                  <a:srgbClr val="808080"/>
                </a:solidFill>
              </a:rPr>
              <a:t>So our dice will never generate “the go of.”</a:t>
            </a:r>
          </a:p>
          <a:p>
            <a:pPr lvl="1"/>
            <a:r>
              <a:rPr lang="en-US" altLang="en-US">
                <a:solidFill>
                  <a:srgbClr val="808080"/>
                </a:solidFill>
              </a:rPr>
              <a:t>That trigram has probability 0.</a:t>
            </a:r>
          </a:p>
          <a:p>
            <a:r>
              <a:rPr lang="en-US" altLang="en-US"/>
              <a:t>But we still got some ungrammatical sentences …</a:t>
            </a:r>
          </a:p>
          <a:p>
            <a:pPr lvl="1"/>
            <a:r>
              <a:rPr lang="en-US" altLang="en-US"/>
              <a:t>All their 3-grams are “attested” in the training text, but still the sentence isn’t good.</a:t>
            </a:r>
          </a:p>
          <a:p>
            <a:r>
              <a:rPr lang="en-US" altLang="en-US"/>
              <a:t>Could we rule these bad sentences out?</a:t>
            </a:r>
          </a:p>
          <a:p>
            <a:pPr lvl="1"/>
            <a:r>
              <a:rPr lang="en-US" altLang="en-US"/>
              <a:t>4-grams, 5-grams, … 50-grams?</a:t>
            </a:r>
          </a:p>
          <a:p>
            <a:pPr lvl="1"/>
            <a:r>
              <a:rPr lang="en-US" altLang="en-US"/>
              <a:t>Would we now generate only grammatical English?</a:t>
            </a:r>
          </a:p>
          <a:p>
            <a:endParaRPr lang="en-US" altLang="en-US"/>
          </a:p>
        </p:txBody>
      </p:sp>
    </p:spTree>
    <p:extLst>
      <p:ext uri="{BB962C8B-B14F-4D97-AF65-F5344CB8AC3E}">
        <p14:creationId xmlns:p14="http://schemas.microsoft.com/office/powerpoint/2010/main" val="267343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E582236-17D0-554B-AABB-4B5610D6EB11}"/>
              </a:ext>
            </a:extLst>
          </p:cNvPr>
          <p:cNvSpPr>
            <a:spLocks noGrp="1" noChangeArrowheads="1"/>
          </p:cNvSpPr>
          <p:nvPr>
            <p:ph type="title"/>
          </p:nvPr>
        </p:nvSpPr>
        <p:spPr>
          <a:xfrm>
            <a:off x="1930400" y="53975"/>
            <a:ext cx="8432800" cy="1143000"/>
          </a:xfrm>
        </p:spPr>
        <p:txBody>
          <a:bodyPr/>
          <a:lstStyle/>
          <a:p>
            <a:r>
              <a:rPr lang="en-US" altLang="en-US" sz="3600">
                <a:solidFill>
                  <a:srgbClr val="3399FF"/>
                </a:solidFill>
              </a:rPr>
              <a:t>Grammatical English sentences</a:t>
            </a:r>
          </a:p>
        </p:txBody>
      </p:sp>
      <p:sp>
        <p:nvSpPr>
          <p:cNvPr id="59" name="Freeform 3">
            <a:extLst>
              <a:ext uri="{FF2B5EF4-FFF2-40B4-BE49-F238E27FC236}">
                <a16:creationId xmlns:a16="http://schemas.microsoft.com/office/drawing/2014/main" id="{DE665FF8-F681-4449-8245-8CB835E4E3FB}"/>
              </a:ext>
            </a:extLst>
          </p:cNvPr>
          <p:cNvSpPr>
            <a:spLocks/>
          </p:cNvSpPr>
          <p:nvPr/>
        </p:nvSpPr>
        <p:spPr bwMode="auto">
          <a:xfrm>
            <a:off x="2570163" y="1447800"/>
            <a:ext cx="4471987" cy="3290888"/>
          </a:xfrm>
          <a:custGeom>
            <a:avLst/>
            <a:gdLst>
              <a:gd name="T0" fmla="*/ 2147483646 w 2817"/>
              <a:gd name="T1" fmla="*/ 2147483646 h 2073"/>
              <a:gd name="T2" fmla="*/ 2147483646 w 2817"/>
              <a:gd name="T3" fmla="*/ 2147483646 h 2073"/>
              <a:gd name="T4" fmla="*/ 2147483646 w 2817"/>
              <a:gd name="T5" fmla="*/ 2147483646 h 2073"/>
              <a:gd name="T6" fmla="*/ 2147483646 w 2817"/>
              <a:gd name="T7" fmla="*/ 2147483646 h 2073"/>
              <a:gd name="T8" fmla="*/ 2147483646 w 2817"/>
              <a:gd name="T9" fmla="*/ 2147483646 h 2073"/>
              <a:gd name="T10" fmla="*/ 2147483646 w 2817"/>
              <a:gd name="T11" fmla="*/ 2147483646 h 2073"/>
              <a:gd name="T12" fmla="*/ 2147483646 w 2817"/>
              <a:gd name="T13" fmla="*/ 2147483646 h 2073"/>
              <a:gd name="T14" fmla="*/ 2147483646 w 2817"/>
              <a:gd name="T15" fmla="*/ 2147483646 h 2073"/>
              <a:gd name="T16" fmla="*/ 2147483646 w 2817"/>
              <a:gd name="T17" fmla="*/ 2147483646 h 2073"/>
              <a:gd name="T18" fmla="*/ 2147483646 w 2817"/>
              <a:gd name="T19" fmla="*/ 2147483646 h 2073"/>
              <a:gd name="T20" fmla="*/ 2147483646 w 2817"/>
              <a:gd name="T21" fmla="*/ 2147483646 h 2073"/>
              <a:gd name="T22" fmla="*/ 2147483646 w 2817"/>
              <a:gd name="T23" fmla="*/ 2147483646 h 2073"/>
              <a:gd name="T24" fmla="*/ 2147483646 w 2817"/>
              <a:gd name="T25" fmla="*/ 2147483646 h 2073"/>
              <a:gd name="T26" fmla="*/ 2147483646 w 2817"/>
              <a:gd name="T27" fmla="*/ 2147483646 h 2073"/>
              <a:gd name="T28" fmla="*/ 2147483646 w 2817"/>
              <a:gd name="T29" fmla="*/ 2147483646 h 2073"/>
              <a:gd name="T30" fmla="*/ 2147483646 w 2817"/>
              <a:gd name="T31" fmla="*/ 2147483646 h 2073"/>
              <a:gd name="T32" fmla="*/ 2147483646 w 2817"/>
              <a:gd name="T33" fmla="*/ 2147483646 h 2073"/>
              <a:gd name="T34" fmla="*/ 2147483646 w 2817"/>
              <a:gd name="T35" fmla="*/ 2147483646 h 2073"/>
              <a:gd name="T36" fmla="*/ 2147483646 w 2817"/>
              <a:gd name="T37" fmla="*/ 2147483646 h 2073"/>
              <a:gd name="T38" fmla="*/ 2147483646 w 2817"/>
              <a:gd name="T39" fmla="*/ 2147483646 h 2073"/>
              <a:gd name="T40" fmla="*/ 2147483646 w 2817"/>
              <a:gd name="T41" fmla="*/ 2147483646 h 2073"/>
              <a:gd name="T42" fmla="*/ 2147483646 w 2817"/>
              <a:gd name="T43" fmla="*/ 2147483646 h 2073"/>
              <a:gd name="T44" fmla="*/ 2147483646 w 2817"/>
              <a:gd name="T45" fmla="*/ 2147483646 h 2073"/>
              <a:gd name="T46" fmla="*/ 2147483646 w 2817"/>
              <a:gd name="T47" fmla="*/ 2147483646 h 2073"/>
              <a:gd name="T48" fmla="*/ 2147483646 w 2817"/>
              <a:gd name="T49" fmla="*/ 2147483646 h 2073"/>
              <a:gd name="T50" fmla="*/ 2147483646 w 2817"/>
              <a:gd name="T51" fmla="*/ 2147483646 h 2073"/>
              <a:gd name="T52" fmla="*/ 2147483646 w 2817"/>
              <a:gd name="T53" fmla="*/ 2147483646 h 2073"/>
              <a:gd name="T54" fmla="*/ 2147483646 w 2817"/>
              <a:gd name="T55" fmla="*/ 2147483646 h 2073"/>
              <a:gd name="T56" fmla="*/ 2147483646 w 2817"/>
              <a:gd name="T57" fmla="*/ 2147483646 h 2073"/>
              <a:gd name="T58" fmla="*/ 2147483646 w 2817"/>
              <a:gd name="T59" fmla="*/ 2147483646 h 2073"/>
              <a:gd name="T60" fmla="*/ 2147483646 w 2817"/>
              <a:gd name="T61" fmla="*/ 2147483646 h 2073"/>
              <a:gd name="T62" fmla="*/ 2147483646 w 2817"/>
              <a:gd name="T63" fmla="*/ 2147483646 h 2073"/>
              <a:gd name="T64" fmla="*/ 2147483646 w 2817"/>
              <a:gd name="T65" fmla="*/ 2147483646 h 2073"/>
              <a:gd name="T66" fmla="*/ 2147483646 w 2817"/>
              <a:gd name="T67" fmla="*/ 2147483646 h 2073"/>
              <a:gd name="T68" fmla="*/ 2147483646 w 2817"/>
              <a:gd name="T69" fmla="*/ 2147483646 h 2073"/>
              <a:gd name="T70" fmla="*/ 2147483646 w 2817"/>
              <a:gd name="T71" fmla="*/ 2147483646 h 2073"/>
              <a:gd name="T72" fmla="*/ 2147483646 w 2817"/>
              <a:gd name="T73" fmla="*/ 2147483646 h 2073"/>
              <a:gd name="T74" fmla="*/ 2147483646 w 2817"/>
              <a:gd name="T75" fmla="*/ 2147483646 h 2073"/>
              <a:gd name="T76" fmla="*/ 2147483646 w 2817"/>
              <a:gd name="T77" fmla="*/ 2147483646 h 2073"/>
              <a:gd name="T78" fmla="*/ 2147483646 w 2817"/>
              <a:gd name="T79" fmla="*/ 2147483646 h 2073"/>
              <a:gd name="T80" fmla="*/ 2147483646 w 2817"/>
              <a:gd name="T81" fmla="*/ 2147483646 h 2073"/>
              <a:gd name="T82" fmla="*/ 2147483646 w 2817"/>
              <a:gd name="T83" fmla="*/ 2147483646 h 2073"/>
              <a:gd name="T84" fmla="*/ 2147483646 w 2817"/>
              <a:gd name="T85" fmla="*/ 2147483646 h 2073"/>
              <a:gd name="T86" fmla="*/ 2147483646 w 2817"/>
              <a:gd name="T87" fmla="*/ 2147483646 h 2073"/>
              <a:gd name="T88" fmla="*/ 2147483646 w 2817"/>
              <a:gd name="T89" fmla="*/ 2147483646 h 2073"/>
              <a:gd name="T90" fmla="*/ 2147483646 w 2817"/>
              <a:gd name="T91" fmla="*/ 2147483646 h 20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17" h="2073">
                <a:moveTo>
                  <a:pt x="378" y="412"/>
                </a:moveTo>
                <a:cubicBezTo>
                  <a:pt x="361" y="415"/>
                  <a:pt x="286" y="424"/>
                  <a:pt x="263" y="432"/>
                </a:cubicBezTo>
                <a:cubicBezTo>
                  <a:pt x="222" y="446"/>
                  <a:pt x="198" y="476"/>
                  <a:pt x="157" y="489"/>
                </a:cubicBezTo>
                <a:cubicBezTo>
                  <a:pt x="100" y="527"/>
                  <a:pt x="62" y="572"/>
                  <a:pt x="32" y="633"/>
                </a:cubicBezTo>
                <a:cubicBezTo>
                  <a:pt x="13" y="716"/>
                  <a:pt x="0" y="753"/>
                  <a:pt x="23" y="854"/>
                </a:cubicBezTo>
                <a:cubicBezTo>
                  <a:pt x="28" y="875"/>
                  <a:pt x="93" y="882"/>
                  <a:pt x="99" y="883"/>
                </a:cubicBezTo>
                <a:cubicBezTo>
                  <a:pt x="149" y="895"/>
                  <a:pt x="194" y="924"/>
                  <a:pt x="243" y="940"/>
                </a:cubicBezTo>
                <a:cubicBezTo>
                  <a:pt x="258" y="955"/>
                  <a:pt x="278" y="963"/>
                  <a:pt x="291" y="979"/>
                </a:cubicBezTo>
                <a:cubicBezTo>
                  <a:pt x="304" y="996"/>
                  <a:pt x="308" y="1018"/>
                  <a:pt x="320" y="1036"/>
                </a:cubicBezTo>
                <a:cubicBezTo>
                  <a:pt x="314" y="1143"/>
                  <a:pt x="297" y="1314"/>
                  <a:pt x="234" y="1411"/>
                </a:cubicBezTo>
                <a:cubicBezTo>
                  <a:pt x="214" y="1486"/>
                  <a:pt x="155" y="1571"/>
                  <a:pt x="109" y="1632"/>
                </a:cubicBezTo>
                <a:cubicBezTo>
                  <a:pt x="78" y="1674"/>
                  <a:pt x="71" y="1745"/>
                  <a:pt x="61" y="1795"/>
                </a:cubicBezTo>
                <a:cubicBezTo>
                  <a:pt x="64" y="1840"/>
                  <a:pt x="56" y="1887"/>
                  <a:pt x="71" y="1929"/>
                </a:cubicBezTo>
                <a:cubicBezTo>
                  <a:pt x="77" y="1947"/>
                  <a:pt x="105" y="1946"/>
                  <a:pt x="119" y="1958"/>
                </a:cubicBezTo>
                <a:cubicBezTo>
                  <a:pt x="128" y="1966"/>
                  <a:pt x="129" y="1979"/>
                  <a:pt x="138" y="1987"/>
                </a:cubicBezTo>
                <a:cubicBezTo>
                  <a:pt x="144" y="1992"/>
                  <a:pt x="210" y="2031"/>
                  <a:pt x="224" y="2035"/>
                </a:cubicBezTo>
                <a:cubicBezTo>
                  <a:pt x="280" y="2050"/>
                  <a:pt x="324" y="2051"/>
                  <a:pt x="378" y="2073"/>
                </a:cubicBezTo>
                <a:cubicBezTo>
                  <a:pt x="458" y="2070"/>
                  <a:pt x="538" y="2069"/>
                  <a:pt x="618" y="2064"/>
                </a:cubicBezTo>
                <a:cubicBezTo>
                  <a:pt x="646" y="2062"/>
                  <a:pt x="676" y="2050"/>
                  <a:pt x="704" y="2044"/>
                </a:cubicBezTo>
                <a:cubicBezTo>
                  <a:pt x="797" y="2026"/>
                  <a:pt x="890" y="2005"/>
                  <a:pt x="983" y="1987"/>
                </a:cubicBezTo>
                <a:cubicBezTo>
                  <a:pt x="992" y="1981"/>
                  <a:pt x="1003" y="1975"/>
                  <a:pt x="1011" y="1968"/>
                </a:cubicBezTo>
                <a:cubicBezTo>
                  <a:pt x="1028" y="1953"/>
                  <a:pt x="1059" y="1920"/>
                  <a:pt x="1059" y="1920"/>
                </a:cubicBezTo>
                <a:cubicBezTo>
                  <a:pt x="1039" y="1838"/>
                  <a:pt x="1012" y="1756"/>
                  <a:pt x="935" y="1708"/>
                </a:cubicBezTo>
                <a:cubicBezTo>
                  <a:pt x="929" y="1704"/>
                  <a:pt x="869" y="1690"/>
                  <a:pt x="867" y="1689"/>
                </a:cubicBezTo>
                <a:cubicBezTo>
                  <a:pt x="813" y="1671"/>
                  <a:pt x="758" y="1659"/>
                  <a:pt x="704" y="1641"/>
                </a:cubicBezTo>
                <a:cubicBezTo>
                  <a:pt x="710" y="1625"/>
                  <a:pt x="712" y="1606"/>
                  <a:pt x="723" y="1593"/>
                </a:cubicBezTo>
                <a:cubicBezTo>
                  <a:pt x="746" y="1567"/>
                  <a:pt x="834" y="1542"/>
                  <a:pt x="867" y="1536"/>
                </a:cubicBezTo>
                <a:cubicBezTo>
                  <a:pt x="938" y="1500"/>
                  <a:pt x="1002" y="1508"/>
                  <a:pt x="1079" y="1516"/>
                </a:cubicBezTo>
                <a:cubicBezTo>
                  <a:pt x="1089" y="1547"/>
                  <a:pt x="1075" y="1589"/>
                  <a:pt x="1098" y="1612"/>
                </a:cubicBezTo>
                <a:cubicBezTo>
                  <a:pt x="1114" y="1628"/>
                  <a:pt x="1143" y="1619"/>
                  <a:pt x="1165" y="1622"/>
                </a:cubicBezTo>
                <a:cubicBezTo>
                  <a:pt x="1210" y="1619"/>
                  <a:pt x="1255" y="1620"/>
                  <a:pt x="1299" y="1612"/>
                </a:cubicBezTo>
                <a:cubicBezTo>
                  <a:pt x="1341" y="1604"/>
                  <a:pt x="1305" y="1548"/>
                  <a:pt x="1290" y="1536"/>
                </a:cubicBezTo>
                <a:cubicBezTo>
                  <a:pt x="1282" y="1530"/>
                  <a:pt x="1271" y="1529"/>
                  <a:pt x="1261" y="1526"/>
                </a:cubicBezTo>
                <a:cubicBezTo>
                  <a:pt x="1248" y="1507"/>
                  <a:pt x="1236" y="1487"/>
                  <a:pt x="1223" y="1468"/>
                </a:cubicBezTo>
                <a:cubicBezTo>
                  <a:pt x="1215" y="1456"/>
                  <a:pt x="1232" y="1440"/>
                  <a:pt x="1242" y="1430"/>
                </a:cubicBezTo>
                <a:cubicBezTo>
                  <a:pt x="1249" y="1423"/>
                  <a:pt x="1262" y="1425"/>
                  <a:pt x="1271" y="1420"/>
                </a:cubicBezTo>
                <a:cubicBezTo>
                  <a:pt x="1370" y="1365"/>
                  <a:pt x="1291" y="1395"/>
                  <a:pt x="1357" y="1372"/>
                </a:cubicBezTo>
                <a:cubicBezTo>
                  <a:pt x="1383" y="1375"/>
                  <a:pt x="1410" y="1372"/>
                  <a:pt x="1434" y="1382"/>
                </a:cubicBezTo>
                <a:cubicBezTo>
                  <a:pt x="1445" y="1386"/>
                  <a:pt x="1444" y="1404"/>
                  <a:pt x="1453" y="1411"/>
                </a:cubicBezTo>
                <a:cubicBezTo>
                  <a:pt x="1461" y="1417"/>
                  <a:pt x="1472" y="1417"/>
                  <a:pt x="1482" y="1420"/>
                </a:cubicBezTo>
                <a:cubicBezTo>
                  <a:pt x="1509" y="1506"/>
                  <a:pt x="1498" y="1648"/>
                  <a:pt x="1443" y="1728"/>
                </a:cubicBezTo>
                <a:cubicBezTo>
                  <a:pt x="1421" y="1796"/>
                  <a:pt x="1405" y="1776"/>
                  <a:pt x="1347" y="1756"/>
                </a:cubicBezTo>
                <a:cubicBezTo>
                  <a:pt x="1315" y="1759"/>
                  <a:pt x="1281" y="1756"/>
                  <a:pt x="1251" y="1766"/>
                </a:cubicBezTo>
                <a:cubicBezTo>
                  <a:pt x="1240" y="1770"/>
                  <a:pt x="1233" y="1783"/>
                  <a:pt x="1232" y="1795"/>
                </a:cubicBezTo>
                <a:cubicBezTo>
                  <a:pt x="1229" y="1849"/>
                  <a:pt x="1234" y="1904"/>
                  <a:pt x="1242" y="1958"/>
                </a:cubicBezTo>
                <a:cubicBezTo>
                  <a:pt x="1250" y="2010"/>
                  <a:pt x="1353" y="2045"/>
                  <a:pt x="1395" y="2054"/>
                </a:cubicBezTo>
                <a:cubicBezTo>
                  <a:pt x="1570" y="2044"/>
                  <a:pt x="1732" y="2007"/>
                  <a:pt x="1904" y="1987"/>
                </a:cubicBezTo>
                <a:cubicBezTo>
                  <a:pt x="1930" y="1977"/>
                  <a:pt x="1955" y="1966"/>
                  <a:pt x="1981" y="1958"/>
                </a:cubicBezTo>
                <a:cubicBezTo>
                  <a:pt x="2009" y="1950"/>
                  <a:pt x="2039" y="1948"/>
                  <a:pt x="2067" y="1939"/>
                </a:cubicBezTo>
                <a:cubicBezTo>
                  <a:pt x="2117" y="1922"/>
                  <a:pt x="2155" y="1885"/>
                  <a:pt x="2202" y="1862"/>
                </a:cubicBezTo>
                <a:cubicBezTo>
                  <a:pt x="2220" y="1825"/>
                  <a:pt x="2247" y="1804"/>
                  <a:pt x="2259" y="1766"/>
                </a:cubicBezTo>
                <a:cubicBezTo>
                  <a:pt x="2244" y="1589"/>
                  <a:pt x="2196" y="1428"/>
                  <a:pt x="2039" y="1324"/>
                </a:cubicBezTo>
                <a:cubicBezTo>
                  <a:pt x="2015" y="1308"/>
                  <a:pt x="1987" y="1301"/>
                  <a:pt x="1962" y="1286"/>
                </a:cubicBezTo>
                <a:cubicBezTo>
                  <a:pt x="1883" y="1239"/>
                  <a:pt x="1812" y="1185"/>
                  <a:pt x="1722" y="1161"/>
                </a:cubicBezTo>
                <a:cubicBezTo>
                  <a:pt x="1786" y="822"/>
                  <a:pt x="2302" y="906"/>
                  <a:pt x="2509" y="902"/>
                </a:cubicBezTo>
                <a:cubicBezTo>
                  <a:pt x="2585" y="887"/>
                  <a:pt x="2666" y="880"/>
                  <a:pt x="2739" y="854"/>
                </a:cubicBezTo>
                <a:cubicBezTo>
                  <a:pt x="2817" y="780"/>
                  <a:pt x="2788" y="660"/>
                  <a:pt x="2711" y="595"/>
                </a:cubicBezTo>
                <a:cubicBezTo>
                  <a:pt x="2640" y="535"/>
                  <a:pt x="2507" y="536"/>
                  <a:pt x="2423" y="528"/>
                </a:cubicBezTo>
                <a:cubicBezTo>
                  <a:pt x="2108" y="541"/>
                  <a:pt x="1858" y="598"/>
                  <a:pt x="1587" y="758"/>
                </a:cubicBezTo>
                <a:cubicBezTo>
                  <a:pt x="1510" y="803"/>
                  <a:pt x="1431" y="839"/>
                  <a:pt x="1376" y="912"/>
                </a:cubicBezTo>
                <a:cubicBezTo>
                  <a:pt x="1353" y="982"/>
                  <a:pt x="1440" y="964"/>
                  <a:pt x="1491" y="969"/>
                </a:cubicBezTo>
                <a:cubicBezTo>
                  <a:pt x="1523" y="999"/>
                  <a:pt x="1518" y="1056"/>
                  <a:pt x="1482" y="1084"/>
                </a:cubicBezTo>
                <a:cubicBezTo>
                  <a:pt x="1464" y="1098"/>
                  <a:pt x="1409" y="1115"/>
                  <a:pt x="1386" y="1123"/>
                </a:cubicBezTo>
                <a:cubicBezTo>
                  <a:pt x="1357" y="1120"/>
                  <a:pt x="1328" y="1119"/>
                  <a:pt x="1299" y="1113"/>
                </a:cubicBezTo>
                <a:cubicBezTo>
                  <a:pt x="1279" y="1109"/>
                  <a:pt x="1242" y="1094"/>
                  <a:pt x="1242" y="1094"/>
                </a:cubicBezTo>
                <a:cubicBezTo>
                  <a:pt x="1188" y="987"/>
                  <a:pt x="1258" y="918"/>
                  <a:pt x="1290" y="825"/>
                </a:cubicBezTo>
                <a:cubicBezTo>
                  <a:pt x="1287" y="815"/>
                  <a:pt x="1290" y="800"/>
                  <a:pt x="1280" y="796"/>
                </a:cubicBezTo>
                <a:cubicBezTo>
                  <a:pt x="1268" y="791"/>
                  <a:pt x="1254" y="800"/>
                  <a:pt x="1242" y="806"/>
                </a:cubicBezTo>
                <a:cubicBezTo>
                  <a:pt x="1215" y="820"/>
                  <a:pt x="1165" y="854"/>
                  <a:pt x="1165" y="854"/>
                </a:cubicBezTo>
                <a:cubicBezTo>
                  <a:pt x="1013" y="843"/>
                  <a:pt x="1063" y="860"/>
                  <a:pt x="983" y="806"/>
                </a:cubicBezTo>
                <a:cubicBezTo>
                  <a:pt x="1130" y="754"/>
                  <a:pt x="1289" y="718"/>
                  <a:pt x="1443" y="700"/>
                </a:cubicBezTo>
                <a:cubicBezTo>
                  <a:pt x="1472" y="691"/>
                  <a:pt x="1501" y="682"/>
                  <a:pt x="1530" y="672"/>
                </a:cubicBezTo>
                <a:cubicBezTo>
                  <a:pt x="1549" y="665"/>
                  <a:pt x="1587" y="652"/>
                  <a:pt x="1587" y="652"/>
                </a:cubicBezTo>
                <a:cubicBezTo>
                  <a:pt x="1581" y="595"/>
                  <a:pt x="1584" y="535"/>
                  <a:pt x="1568" y="480"/>
                </a:cubicBezTo>
                <a:cubicBezTo>
                  <a:pt x="1565" y="470"/>
                  <a:pt x="1549" y="486"/>
                  <a:pt x="1539" y="489"/>
                </a:cubicBezTo>
                <a:cubicBezTo>
                  <a:pt x="1517" y="496"/>
                  <a:pt x="1494" y="501"/>
                  <a:pt x="1472" y="508"/>
                </a:cubicBezTo>
                <a:cubicBezTo>
                  <a:pt x="1406" y="530"/>
                  <a:pt x="1340" y="552"/>
                  <a:pt x="1271" y="566"/>
                </a:cubicBezTo>
                <a:cubicBezTo>
                  <a:pt x="1252" y="563"/>
                  <a:pt x="1229" y="568"/>
                  <a:pt x="1213" y="556"/>
                </a:cubicBezTo>
                <a:cubicBezTo>
                  <a:pt x="1162" y="517"/>
                  <a:pt x="1178" y="388"/>
                  <a:pt x="1251" y="364"/>
                </a:cubicBezTo>
                <a:cubicBezTo>
                  <a:pt x="1305" y="346"/>
                  <a:pt x="1287" y="355"/>
                  <a:pt x="1376" y="345"/>
                </a:cubicBezTo>
                <a:cubicBezTo>
                  <a:pt x="1545" y="326"/>
                  <a:pt x="1715" y="324"/>
                  <a:pt x="1885" y="316"/>
                </a:cubicBezTo>
                <a:cubicBezTo>
                  <a:pt x="1960" y="302"/>
                  <a:pt x="2007" y="263"/>
                  <a:pt x="2067" y="220"/>
                </a:cubicBezTo>
                <a:cubicBezTo>
                  <a:pt x="2087" y="163"/>
                  <a:pt x="2049" y="145"/>
                  <a:pt x="2000" y="124"/>
                </a:cubicBezTo>
                <a:cubicBezTo>
                  <a:pt x="1920" y="90"/>
                  <a:pt x="1800" y="59"/>
                  <a:pt x="1712" y="48"/>
                </a:cubicBezTo>
                <a:cubicBezTo>
                  <a:pt x="1645" y="40"/>
                  <a:pt x="1511" y="28"/>
                  <a:pt x="1511" y="28"/>
                </a:cubicBezTo>
                <a:cubicBezTo>
                  <a:pt x="1013" y="34"/>
                  <a:pt x="840" y="0"/>
                  <a:pt x="474" y="96"/>
                </a:cubicBezTo>
                <a:cubicBezTo>
                  <a:pt x="387" y="153"/>
                  <a:pt x="340" y="182"/>
                  <a:pt x="282" y="268"/>
                </a:cubicBezTo>
                <a:cubicBezTo>
                  <a:pt x="331" y="285"/>
                  <a:pt x="376" y="294"/>
                  <a:pt x="426" y="307"/>
                </a:cubicBezTo>
                <a:cubicBezTo>
                  <a:pt x="455" y="326"/>
                  <a:pt x="483" y="336"/>
                  <a:pt x="512" y="355"/>
                </a:cubicBezTo>
                <a:cubicBezTo>
                  <a:pt x="455" y="392"/>
                  <a:pt x="504" y="366"/>
                  <a:pt x="397" y="384"/>
                </a:cubicBezTo>
                <a:cubicBezTo>
                  <a:pt x="387" y="386"/>
                  <a:pt x="374" y="385"/>
                  <a:pt x="368" y="393"/>
                </a:cubicBezTo>
                <a:cubicBezTo>
                  <a:pt x="364" y="399"/>
                  <a:pt x="375" y="406"/>
                  <a:pt x="378" y="412"/>
                </a:cubicBezTo>
                <a:close/>
              </a:path>
            </a:pathLst>
          </a:custGeom>
          <a:solidFill>
            <a:srgbClr val="99CCFF"/>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en-US" sz="2800">
              <a:solidFill>
                <a:srgbClr val="000000"/>
              </a:solidFill>
              <a:latin typeface="Comic Sans MS" panose="030F0902030302020204" pitchFamily="66" charset="0"/>
            </a:endParaRPr>
          </a:p>
        </p:txBody>
      </p:sp>
      <p:sp>
        <p:nvSpPr>
          <p:cNvPr id="60" name="Rectangle 4">
            <a:extLst>
              <a:ext uri="{FF2B5EF4-FFF2-40B4-BE49-F238E27FC236}">
                <a16:creationId xmlns:a16="http://schemas.microsoft.com/office/drawing/2014/main" id="{5F99D28A-B1E5-E549-8952-D10419466CCD}"/>
              </a:ext>
            </a:extLst>
          </p:cNvPr>
          <p:cNvSpPr>
            <a:spLocks noChangeArrowheads="1"/>
          </p:cNvSpPr>
          <p:nvPr/>
        </p:nvSpPr>
        <p:spPr bwMode="auto">
          <a:xfrm>
            <a:off x="3352800" y="2971800"/>
            <a:ext cx="914400" cy="685800"/>
          </a:xfrm>
          <a:prstGeom prst="rect">
            <a:avLst/>
          </a:prstGeom>
          <a:noFill/>
          <a:ln w="28575">
            <a:solidFill>
              <a:srgbClr val="000000"/>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a:ln>
                <a:noFill/>
              </a:ln>
              <a:solidFill>
                <a:srgbClr val="000000"/>
              </a:solidFill>
              <a:effectLst/>
              <a:uLnTx/>
              <a:uFillTx/>
              <a:latin typeface="Comic Sans MS" panose="030F0902030302020204" pitchFamily="66" charset="0"/>
            </a:endParaRPr>
          </a:p>
        </p:txBody>
      </p:sp>
      <p:sp>
        <p:nvSpPr>
          <p:cNvPr id="61" name="Rectangle 5">
            <a:extLst>
              <a:ext uri="{FF2B5EF4-FFF2-40B4-BE49-F238E27FC236}">
                <a16:creationId xmlns:a16="http://schemas.microsoft.com/office/drawing/2014/main" id="{E62DA79C-453E-7B4D-BFED-398C89463E95}"/>
              </a:ext>
            </a:extLst>
          </p:cNvPr>
          <p:cNvSpPr>
            <a:spLocks noChangeArrowheads="1"/>
          </p:cNvSpPr>
          <p:nvPr/>
        </p:nvSpPr>
        <p:spPr bwMode="auto">
          <a:xfrm>
            <a:off x="1600200" y="1981200"/>
            <a:ext cx="4114800" cy="2362200"/>
          </a:xfrm>
          <a:prstGeom prst="rect">
            <a:avLst/>
          </a:prstGeom>
          <a:noFill/>
          <a:ln w="28575">
            <a:solidFill>
              <a:srgbClr val="FF0000"/>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eaLnBrk="0" fontAlgn="base" hangingPunct="0">
              <a:spcBef>
                <a:spcPct val="0"/>
              </a:spcBef>
              <a:spcAft>
                <a:spcPct val="0"/>
              </a:spcAft>
              <a:buClrTx/>
              <a:buFontTx/>
              <a:buNone/>
            </a:pPr>
            <a:endParaRPr kumimoji="0" lang="en-US" altLang="en-US" sz="2800">
              <a:solidFill>
                <a:srgbClr val="000000"/>
              </a:solidFill>
              <a:latin typeface="Comic Sans MS" panose="030F0902030302020204" pitchFamily="66" charset="0"/>
            </a:endParaRPr>
          </a:p>
        </p:txBody>
      </p:sp>
      <p:sp>
        <p:nvSpPr>
          <p:cNvPr id="62" name="Rectangle 6">
            <a:extLst>
              <a:ext uri="{FF2B5EF4-FFF2-40B4-BE49-F238E27FC236}">
                <a16:creationId xmlns:a16="http://schemas.microsoft.com/office/drawing/2014/main" id="{0B53C7A4-9EEF-C44D-BB7F-BAA9DA036525}"/>
              </a:ext>
            </a:extLst>
          </p:cNvPr>
          <p:cNvSpPr>
            <a:spLocks noChangeArrowheads="1"/>
          </p:cNvSpPr>
          <p:nvPr/>
        </p:nvSpPr>
        <p:spPr bwMode="auto">
          <a:xfrm>
            <a:off x="1905000" y="2286000"/>
            <a:ext cx="3505200" cy="1600200"/>
          </a:xfrm>
          <a:prstGeom prst="rect">
            <a:avLst/>
          </a:prstGeom>
          <a:noFill/>
          <a:ln w="28575">
            <a:solidFill>
              <a:srgbClr val="FF8989"/>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eaLnBrk="0" fontAlgn="base" hangingPunct="0">
              <a:spcBef>
                <a:spcPct val="0"/>
              </a:spcBef>
              <a:spcAft>
                <a:spcPct val="0"/>
              </a:spcAft>
              <a:buClrTx/>
              <a:buFontTx/>
              <a:buNone/>
            </a:pPr>
            <a:endParaRPr kumimoji="0" lang="en-US" altLang="en-US" sz="2800">
              <a:solidFill>
                <a:srgbClr val="000000"/>
              </a:solidFill>
              <a:latin typeface="Comic Sans MS" panose="030F0902030302020204" pitchFamily="66" charset="0"/>
            </a:endParaRPr>
          </a:p>
        </p:txBody>
      </p:sp>
      <p:grpSp>
        <p:nvGrpSpPr>
          <p:cNvPr id="63" name="Group 7">
            <a:extLst>
              <a:ext uri="{FF2B5EF4-FFF2-40B4-BE49-F238E27FC236}">
                <a16:creationId xmlns:a16="http://schemas.microsoft.com/office/drawing/2014/main" id="{950EB289-AE6A-6242-ACD6-D16D9EA0BBAC}"/>
              </a:ext>
            </a:extLst>
          </p:cNvPr>
          <p:cNvGrpSpPr>
            <a:grpSpLocks/>
          </p:cNvGrpSpPr>
          <p:nvPr/>
        </p:nvGrpSpPr>
        <p:grpSpPr bwMode="auto">
          <a:xfrm>
            <a:off x="2286000" y="3733800"/>
            <a:ext cx="3133725" cy="1585913"/>
            <a:chOff x="1440" y="2352"/>
            <a:chExt cx="1974" cy="999"/>
          </a:xfrm>
        </p:grpSpPr>
        <p:sp>
          <p:nvSpPr>
            <p:cNvPr id="64" name="Text Box 8">
              <a:extLst>
                <a:ext uri="{FF2B5EF4-FFF2-40B4-BE49-F238E27FC236}">
                  <a16:creationId xmlns:a16="http://schemas.microsoft.com/office/drawing/2014/main" id="{734272E1-E187-654A-A203-094E9A4CDDF0}"/>
                </a:ext>
              </a:extLst>
            </p:cNvPr>
            <p:cNvSpPr txBox="1">
              <a:spLocks noChangeArrowheads="1"/>
            </p:cNvSpPr>
            <p:nvPr/>
          </p:nvSpPr>
          <p:spPr bwMode="auto">
            <a:xfrm>
              <a:off x="1440" y="3024"/>
              <a:ext cx="197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Tahoma" panose="020B0604030504040204" pitchFamily="34" charset="0"/>
                </a:rPr>
                <a:t>Training sentences</a:t>
              </a:r>
            </a:p>
          </p:txBody>
        </p:sp>
        <p:sp>
          <p:nvSpPr>
            <p:cNvPr id="65" name="Line 9">
              <a:extLst>
                <a:ext uri="{FF2B5EF4-FFF2-40B4-BE49-F238E27FC236}">
                  <a16:creationId xmlns:a16="http://schemas.microsoft.com/office/drawing/2014/main" id="{4E7931A1-0B25-174D-BB81-F5EFDA7E976F}"/>
                </a:ext>
              </a:extLst>
            </p:cNvPr>
            <p:cNvSpPr>
              <a:spLocks noChangeShapeType="1"/>
            </p:cNvSpPr>
            <p:nvPr/>
          </p:nvSpPr>
          <p:spPr bwMode="auto">
            <a:xfrm flipV="1">
              <a:off x="2285" y="2352"/>
              <a:ext cx="19" cy="739"/>
            </a:xfrm>
            <a:prstGeom prst="line">
              <a:avLst/>
            </a:prstGeom>
            <a:noFill/>
            <a:ln w="28575">
              <a:solidFill>
                <a:srgbClr val="00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Comic Sans MS" panose="030F0902030302020204" pitchFamily="66" charset="0"/>
              </a:endParaRPr>
            </a:p>
          </p:txBody>
        </p:sp>
      </p:grpSp>
      <p:grpSp>
        <p:nvGrpSpPr>
          <p:cNvPr id="66" name="Group 10">
            <a:extLst>
              <a:ext uri="{FF2B5EF4-FFF2-40B4-BE49-F238E27FC236}">
                <a16:creationId xmlns:a16="http://schemas.microsoft.com/office/drawing/2014/main" id="{88DF4AC5-43A2-514B-8566-F784017BA3AE}"/>
              </a:ext>
            </a:extLst>
          </p:cNvPr>
          <p:cNvGrpSpPr>
            <a:grpSpLocks/>
          </p:cNvGrpSpPr>
          <p:nvPr/>
        </p:nvGrpSpPr>
        <p:grpSpPr bwMode="auto">
          <a:xfrm>
            <a:off x="1600200" y="4403725"/>
            <a:ext cx="6940550" cy="1646238"/>
            <a:chOff x="1008" y="2774"/>
            <a:chExt cx="4372" cy="1037"/>
          </a:xfrm>
        </p:grpSpPr>
        <p:sp>
          <p:nvSpPr>
            <p:cNvPr id="67" name="Text Box 11">
              <a:extLst>
                <a:ext uri="{FF2B5EF4-FFF2-40B4-BE49-F238E27FC236}">
                  <a16:creationId xmlns:a16="http://schemas.microsoft.com/office/drawing/2014/main" id="{818C76B9-0682-2949-9A56-636E8CE7DA05}"/>
                </a:ext>
              </a:extLst>
            </p:cNvPr>
            <p:cNvSpPr txBox="1">
              <a:spLocks noChangeArrowheads="1"/>
            </p:cNvSpPr>
            <p:nvPr/>
          </p:nvSpPr>
          <p:spPr bwMode="auto">
            <a:xfrm>
              <a:off x="1008" y="3292"/>
              <a:ext cx="4372" cy="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FF0000"/>
                  </a:solidFill>
                  <a:effectLst/>
                  <a:uLnTx/>
                  <a:uFillTx/>
                  <a:latin typeface="Tahoma" panose="020B0604030504040204" pitchFamily="34" charset="0"/>
                </a:rPr>
                <a:t>Possible under trained 3-gram model</a:t>
              </a:r>
              <a:br>
                <a:rPr kumimoji="0" lang="en-US" altLang="en-US" sz="2800" b="0" i="0" u="none" strike="noStrike" kern="0" cap="none" spc="0" normalizeH="0" baseline="0" noProof="0" dirty="0">
                  <a:ln>
                    <a:noFill/>
                  </a:ln>
                  <a:solidFill>
                    <a:srgbClr val="FF0000"/>
                  </a:solidFill>
                  <a:effectLst/>
                  <a:uLnTx/>
                  <a:uFillTx/>
                  <a:latin typeface="Tahoma" panose="020B0604030504040204" pitchFamily="34" charset="0"/>
                </a:rPr>
              </a:br>
              <a:r>
                <a:rPr kumimoji="0" lang="en-US" altLang="en-US" sz="2000" b="0" i="0" u="none" strike="noStrike" kern="0" cap="none" spc="0" normalizeH="0" baseline="0" noProof="0" dirty="0">
                  <a:ln>
                    <a:noFill/>
                  </a:ln>
                  <a:solidFill>
                    <a:srgbClr val="FF0000"/>
                  </a:solidFill>
                  <a:effectLst/>
                  <a:uLnTx/>
                  <a:uFillTx/>
                  <a:latin typeface="Tahoma" panose="020B0604030504040204" pitchFamily="34" charset="0"/>
                </a:rPr>
                <a:t>	(can be built from observed 3-grams by rolling dice)</a:t>
              </a:r>
            </a:p>
          </p:txBody>
        </p:sp>
        <p:sp>
          <p:nvSpPr>
            <p:cNvPr id="68" name="Line 12">
              <a:extLst>
                <a:ext uri="{FF2B5EF4-FFF2-40B4-BE49-F238E27FC236}">
                  <a16:creationId xmlns:a16="http://schemas.microsoft.com/office/drawing/2014/main" id="{8BE46145-CF70-2B4D-9FEF-8888BF25A42D}"/>
                </a:ext>
              </a:extLst>
            </p:cNvPr>
            <p:cNvSpPr>
              <a:spLocks noChangeShapeType="1"/>
            </p:cNvSpPr>
            <p:nvPr/>
          </p:nvSpPr>
          <p:spPr bwMode="auto">
            <a:xfrm flipH="1" flipV="1">
              <a:off x="1344" y="2774"/>
              <a:ext cx="9" cy="558"/>
            </a:xfrm>
            <a:prstGeom prst="line">
              <a:avLst/>
            </a:prstGeom>
            <a:noFill/>
            <a:ln w="28575">
              <a:solidFill>
                <a:srgbClr val="FF0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Comic Sans MS" panose="030F0902030302020204" pitchFamily="66" charset="0"/>
              </a:endParaRPr>
            </a:p>
          </p:txBody>
        </p:sp>
      </p:grpSp>
      <p:grpSp>
        <p:nvGrpSpPr>
          <p:cNvPr id="69" name="Group 13">
            <a:extLst>
              <a:ext uri="{FF2B5EF4-FFF2-40B4-BE49-F238E27FC236}">
                <a16:creationId xmlns:a16="http://schemas.microsoft.com/office/drawing/2014/main" id="{7ACCF988-9BA6-D744-A23C-E3A37F711158}"/>
              </a:ext>
            </a:extLst>
          </p:cNvPr>
          <p:cNvGrpSpPr>
            <a:grpSpLocks/>
          </p:cNvGrpSpPr>
          <p:nvPr/>
        </p:nvGrpSpPr>
        <p:grpSpPr bwMode="auto">
          <a:xfrm>
            <a:off x="914400" y="3916363"/>
            <a:ext cx="5980113" cy="2560637"/>
            <a:chOff x="576" y="2467"/>
            <a:chExt cx="3767" cy="1613"/>
          </a:xfrm>
        </p:grpSpPr>
        <p:sp>
          <p:nvSpPr>
            <p:cNvPr id="70" name="Text Box 14">
              <a:extLst>
                <a:ext uri="{FF2B5EF4-FFF2-40B4-BE49-F238E27FC236}">
                  <a16:creationId xmlns:a16="http://schemas.microsoft.com/office/drawing/2014/main" id="{61AB275B-E03C-6944-94A3-62BFDE3A1E4D}"/>
                </a:ext>
              </a:extLst>
            </p:cNvPr>
            <p:cNvSpPr txBox="1">
              <a:spLocks noChangeArrowheads="1"/>
            </p:cNvSpPr>
            <p:nvPr/>
          </p:nvSpPr>
          <p:spPr bwMode="auto">
            <a:xfrm>
              <a:off x="576" y="3753"/>
              <a:ext cx="37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FF8989"/>
                  </a:solidFill>
                  <a:effectLst/>
                  <a:uLnTx/>
                  <a:uFillTx/>
                  <a:latin typeface="Tahoma" panose="020B0604030504040204" pitchFamily="34" charset="0"/>
                </a:rPr>
                <a:t>Possible under trained 4-gram model</a:t>
              </a:r>
              <a:endParaRPr kumimoji="0" lang="en-US" altLang="en-US" sz="2000" b="0" i="0" u="none" strike="noStrike" kern="0" cap="none" spc="0" normalizeH="0" baseline="0" noProof="0" dirty="0">
                <a:ln>
                  <a:noFill/>
                </a:ln>
                <a:solidFill>
                  <a:srgbClr val="FF8989"/>
                </a:solidFill>
                <a:effectLst/>
                <a:uLnTx/>
                <a:uFillTx/>
                <a:latin typeface="Tahoma" panose="020B0604030504040204" pitchFamily="34" charset="0"/>
              </a:endParaRPr>
            </a:p>
          </p:txBody>
        </p:sp>
        <p:sp>
          <p:nvSpPr>
            <p:cNvPr id="71" name="Oval 15">
              <a:extLst>
                <a:ext uri="{FF2B5EF4-FFF2-40B4-BE49-F238E27FC236}">
                  <a16:creationId xmlns:a16="http://schemas.microsoft.com/office/drawing/2014/main" id="{5A68CB8F-3393-D247-9C20-E8E058AF8BE5}"/>
                </a:ext>
              </a:extLst>
            </p:cNvPr>
            <p:cNvSpPr>
              <a:spLocks noChangeArrowheads="1"/>
            </p:cNvSpPr>
            <p:nvPr/>
          </p:nvSpPr>
          <p:spPr bwMode="auto">
            <a:xfrm>
              <a:off x="1123" y="2688"/>
              <a:ext cx="125" cy="96"/>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a:ln>
                  <a:noFill/>
                </a:ln>
                <a:solidFill>
                  <a:srgbClr val="000000"/>
                </a:solidFill>
                <a:effectLst/>
                <a:uLnTx/>
                <a:uFillTx/>
                <a:latin typeface="Comic Sans MS" panose="030F0902030302020204" pitchFamily="66" charset="0"/>
              </a:endParaRPr>
            </a:p>
          </p:txBody>
        </p:sp>
        <p:sp>
          <p:nvSpPr>
            <p:cNvPr id="72" name="Line 16">
              <a:extLst>
                <a:ext uri="{FF2B5EF4-FFF2-40B4-BE49-F238E27FC236}">
                  <a16:creationId xmlns:a16="http://schemas.microsoft.com/office/drawing/2014/main" id="{A1F55B22-58B1-2C47-9047-1CBA145EE4AC}"/>
                </a:ext>
              </a:extLst>
            </p:cNvPr>
            <p:cNvSpPr>
              <a:spLocks noChangeShapeType="1"/>
            </p:cNvSpPr>
            <p:nvPr/>
          </p:nvSpPr>
          <p:spPr bwMode="auto">
            <a:xfrm flipV="1">
              <a:off x="873" y="2467"/>
              <a:ext cx="385" cy="1277"/>
            </a:xfrm>
            <a:prstGeom prst="line">
              <a:avLst/>
            </a:prstGeom>
            <a:noFill/>
            <a:ln w="28575">
              <a:solidFill>
                <a:srgbClr val="FF8989"/>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Comic Sans MS" panose="030F0902030302020204" pitchFamily="66" charset="0"/>
              </a:endParaRPr>
            </a:p>
          </p:txBody>
        </p:sp>
      </p:grpSp>
      <p:sp>
        <p:nvSpPr>
          <p:cNvPr id="73" name="Text Box 17">
            <a:extLst>
              <a:ext uri="{FF2B5EF4-FFF2-40B4-BE49-F238E27FC236}">
                <a16:creationId xmlns:a16="http://schemas.microsoft.com/office/drawing/2014/main" id="{0FF0ED8D-908D-F545-86F1-0CCEBDF8E407}"/>
              </a:ext>
            </a:extLst>
          </p:cNvPr>
          <p:cNvSpPr txBox="1">
            <a:spLocks noChangeArrowheads="1"/>
          </p:cNvSpPr>
          <p:nvPr/>
        </p:nvSpPr>
        <p:spPr bwMode="auto">
          <a:xfrm>
            <a:off x="6288088" y="3032125"/>
            <a:ext cx="2720975"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FF8989"/>
                </a:solidFill>
                <a:effectLst/>
                <a:uLnTx/>
                <a:uFillTx/>
                <a:latin typeface="Tahoma" panose="020B0604030504040204" pitchFamily="34" charset="0"/>
              </a:rPr>
              <a:t>Possible under</a:t>
            </a:r>
            <a:br>
              <a:rPr kumimoji="0" lang="en-US" altLang="en-US" sz="2800" b="0" i="0" u="none" strike="noStrike" kern="0" cap="none" spc="0" normalizeH="0" baseline="0" noProof="0" dirty="0">
                <a:ln>
                  <a:noFill/>
                </a:ln>
                <a:solidFill>
                  <a:srgbClr val="FF8989"/>
                </a:solidFill>
                <a:effectLst/>
                <a:uLnTx/>
                <a:uFillTx/>
                <a:latin typeface="Tahoma" panose="020B0604030504040204" pitchFamily="34" charset="0"/>
              </a:rPr>
            </a:br>
            <a:r>
              <a:rPr kumimoji="0" lang="en-US" altLang="en-US" sz="2800" b="0" i="0" u="none" strike="noStrike" kern="0" cap="none" spc="0" normalizeH="0" baseline="0" noProof="0" dirty="0">
                <a:ln>
                  <a:noFill/>
                </a:ln>
                <a:solidFill>
                  <a:srgbClr val="FF8989"/>
                </a:solidFill>
                <a:effectLst/>
                <a:uLnTx/>
                <a:uFillTx/>
                <a:latin typeface="Tahoma" panose="020B0604030504040204" pitchFamily="34" charset="0"/>
              </a:rPr>
              <a:t>trained 50-gram</a:t>
            </a:r>
            <a:br>
              <a:rPr kumimoji="0" lang="en-US" altLang="en-US" sz="2800" b="0" i="0" u="none" strike="noStrike" kern="0" cap="none" spc="0" normalizeH="0" baseline="0" noProof="0" dirty="0">
                <a:ln>
                  <a:noFill/>
                </a:ln>
                <a:solidFill>
                  <a:srgbClr val="FF8989"/>
                </a:solidFill>
                <a:effectLst/>
                <a:uLnTx/>
                <a:uFillTx/>
                <a:latin typeface="Tahoma" panose="020B0604030504040204" pitchFamily="34" charset="0"/>
              </a:rPr>
            </a:br>
            <a:r>
              <a:rPr kumimoji="0" lang="en-US" altLang="en-US" sz="2800" b="0" i="0" u="none" strike="noStrike" kern="0" cap="none" spc="0" normalizeH="0" baseline="0" noProof="0" dirty="0">
                <a:ln>
                  <a:noFill/>
                </a:ln>
                <a:solidFill>
                  <a:srgbClr val="FF8989"/>
                </a:solidFill>
                <a:effectLst/>
                <a:uLnTx/>
                <a:uFillTx/>
                <a:latin typeface="Tahoma" panose="020B0604030504040204" pitchFamily="34" charset="0"/>
              </a:rPr>
              <a:t>model ?</a:t>
            </a:r>
            <a:endParaRPr kumimoji="0" lang="en-US" altLang="en-US" sz="2000" b="0" i="0" u="none" strike="noStrike" kern="0" cap="none" spc="0" normalizeH="0" baseline="0" noProof="0" dirty="0">
              <a:ln>
                <a:noFill/>
              </a:ln>
              <a:solidFill>
                <a:srgbClr val="FF8989"/>
              </a:solidFill>
              <a:effectLst/>
              <a:uLnTx/>
              <a:uFillTx/>
              <a:latin typeface="Tahoma" panose="020B0604030504040204" pitchFamily="34" charset="0"/>
            </a:endParaRPr>
          </a:p>
        </p:txBody>
      </p:sp>
      <p:sp>
        <p:nvSpPr>
          <p:cNvPr id="74" name="Oval 18">
            <a:extLst>
              <a:ext uri="{FF2B5EF4-FFF2-40B4-BE49-F238E27FC236}">
                <a16:creationId xmlns:a16="http://schemas.microsoft.com/office/drawing/2014/main" id="{65F87E45-EAD5-5849-941B-58E535AAE3EB}"/>
              </a:ext>
            </a:extLst>
          </p:cNvPr>
          <p:cNvSpPr>
            <a:spLocks noChangeArrowheads="1"/>
          </p:cNvSpPr>
          <p:nvPr/>
        </p:nvSpPr>
        <p:spPr bwMode="auto">
          <a:xfrm>
            <a:off x="7156450" y="1341438"/>
            <a:ext cx="198438" cy="152400"/>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a:ln>
                <a:noFill/>
              </a:ln>
              <a:solidFill>
                <a:srgbClr val="000000"/>
              </a:solidFill>
              <a:effectLst/>
              <a:uLnTx/>
              <a:uFillTx/>
              <a:latin typeface="Comic Sans MS" panose="030F0902030302020204" pitchFamily="66" charset="0"/>
            </a:endParaRPr>
          </a:p>
        </p:txBody>
      </p:sp>
      <p:grpSp>
        <p:nvGrpSpPr>
          <p:cNvPr id="75" name="Group 19">
            <a:extLst>
              <a:ext uri="{FF2B5EF4-FFF2-40B4-BE49-F238E27FC236}">
                <a16:creationId xmlns:a16="http://schemas.microsoft.com/office/drawing/2014/main" id="{F70DF258-69FB-C647-8089-0C15FD5E2739}"/>
              </a:ext>
            </a:extLst>
          </p:cNvPr>
          <p:cNvGrpSpPr>
            <a:grpSpLocks/>
          </p:cNvGrpSpPr>
          <p:nvPr/>
        </p:nvGrpSpPr>
        <p:grpSpPr bwMode="auto">
          <a:xfrm>
            <a:off x="4264025" y="3290888"/>
            <a:ext cx="2044700" cy="512762"/>
            <a:chOff x="2686" y="2073"/>
            <a:chExt cx="1288" cy="323"/>
          </a:xfrm>
        </p:grpSpPr>
        <p:sp>
          <p:nvSpPr>
            <p:cNvPr id="76" name="Oval 20">
              <a:extLst>
                <a:ext uri="{FF2B5EF4-FFF2-40B4-BE49-F238E27FC236}">
                  <a16:creationId xmlns:a16="http://schemas.microsoft.com/office/drawing/2014/main" id="{30018D77-A2E3-BA43-B52A-807EE8A437A1}"/>
                </a:ext>
              </a:extLst>
            </p:cNvPr>
            <p:cNvSpPr>
              <a:spLocks noChangeArrowheads="1"/>
            </p:cNvSpPr>
            <p:nvPr/>
          </p:nvSpPr>
          <p:spPr bwMode="auto">
            <a:xfrm>
              <a:off x="3360" y="2208"/>
              <a:ext cx="96" cy="96"/>
            </a:xfrm>
            <a:prstGeom prst="ellipse">
              <a:avLst/>
            </a:prstGeom>
            <a:solidFill>
              <a:srgbClr val="99CCFF"/>
            </a:solidFill>
            <a:ln>
              <a:noFill/>
            </a:ln>
            <a:effectLst/>
            <a:extLst>
              <a:ext uri="{91240B29-F687-4F45-9708-019B960494DF}">
                <a14:hiddenLine xmlns:a14="http://schemas.microsoft.com/office/drawing/2010/main" w="1270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eaLnBrk="0" fontAlgn="base" hangingPunct="0">
                <a:spcBef>
                  <a:spcPct val="0"/>
                </a:spcBef>
                <a:spcAft>
                  <a:spcPct val="0"/>
                </a:spcAft>
                <a:buClrTx/>
                <a:buFontTx/>
                <a:buNone/>
              </a:pPr>
              <a:endParaRPr kumimoji="0" lang="en-US" altLang="en-US" sz="2800">
                <a:solidFill>
                  <a:srgbClr val="000000"/>
                </a:solidFill>
                <a:latin typeface="Comic Sans MS" panose="030F0902030302020204" pitchFamily="66" charset="0"/>
              </a:endParaRPr>
            </a:p>
          </p:txBody>
        </p:sp>
        <p:sp>
          <p:nvSpPr>
            <p:cNvPr id="77" name="Oval 21">
              <a:extLst>
                <a:ext uri="{FF2B5EF4-FFF2-40B4-BE49-F238E27FC236}">
                  <a16:creationId xmlns:a16="http://schemas.microsoft.com/office/drawing/2014/main" id="{5F9E0C90-C906-2E41-8824-DA83466F333A}"/>
                </a:ext>
              </a:extLst>
            </p:cNvPr>
            <p:cNvSpPr>
              <a:spLocks noChangeArrowheads="1"/>
            </p:cNvSpPr>
            <p:nvPr/>
          </p:nvSpPr>
          <p:spPr bwMode="auto">
            <a:xfrm>
              <a:off x="3552" y="2256"/>
              <a:ext cx="96" cy="96"/>
            </a:xfrm>
            <a:prstGeom prst="ellipse">
              <a:avLst/>
            </a:prstGeom>
            <a:solidFill>
              <a:srgbClr val="99CCFF"/>
            </a:solidFill>
            <a:ln>
              <a:noFill/>
            </a:ln>
            <a:effectLst/>
            <a:extLst>
              <a:ext uri="{91240B29-F687-4F45-9708-019B960494DF}">
                <a14:hiddenLine xmlns:a14="http://schemas.microsoft.com/office/drawing/2010/main" w="1270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eaLnBrk="0" fontAlgn="base" hangingPunct="0">
                <a:spcBef>
                  <a:spcPct val="0"/>
                </a:spcBef>
                <a:spcAft>
                  <a:spcPct val="0"/>
                </a:spcAft>
                <a:buClrTx/>
                <a:buFontTx/>
                <a:buNone/>
              </a:pPr>
              <a:endParaRPr kumimoji="0" lang="en-US" altLang="en-US" sz="2800">
                <a:solidFill>
                  <a:srgbClr val="000000"/>
                </a:solidFill>
                <a:latin typeface="Comic Sans MS" panose="030F0902030302020204" pitchFamily="66" charset="0"/>
              </a:endParaRPr>
            </a:p>
          </p:txBody>
        </p:sp>
        <p:sp>
          <p:nvSpPr>
            <p:cNvPr id="78" name="Line 22">
              <a:extLst>
                <a:ext uri="{FF2B5EF4-FFF2-40B4-BE49-F238E27FC236}">
                  <a16:creationId xmlns:a16="http://schemas.microsoft.com/office/drawing/2014/main" id="{4F479EC9-8990-784A-B79A-A869195A8833}"/>
                </a:ext>
              </a:extLst>
            </p:cNvPr>
            <p:cNvSpPr>
              <a:spLocks noChangeShapeType="1"/>
            </p:cNvSpPr>
            <p:nvPr/>
          </p:nvSpPr>
          <p:spPr bwMode="auto">
            <a:xfrm flipH="1" flipV="1">
              <a:off x="2686" y="2073"/>
              <a:ext cx="1288" cy="323"/>
            </a:xfrm>
            <a:prstGeom prst="line">
              <a:avLst/>
            </a:prstGeom>
            <a:noFill/>
            <a:ln w="28575">
              <a:solidFill>
                <a:srgbClr val="FF8989"/>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fontAlgn="base" hangingPunct="0">
                <a:spcBef>
                  <a:spcPct val="0"/>
                </a:spcBef>
                <a:spcAft>
                  <a:spcPct val="0"/>
                </a:spcAft>
              </a:pPr>
              <a:endParaRPr lang="en-US" sz="2800">
                <a:solidFill>
                  <a:srgbClr val="000000"/>
                </a:solidFill>
                <a:latin typeface="Comic Sans MS" panose="030F0902030302020204" pitchFamily="66" charset="0"/>
              </a:endParaRPr>
            </a:p>
          </p:txBody>
        </p:sp>
      </p:grpSp>
      <p:sp>
        <p:nvSpPr>
          <p:cNvPr id="79" name="Rectangle 23">
            <a:extLst>
              <a:ext uri="{FF2B5EF4-FFF2-40B4-BE49-F238E27FC236}">
                <a16:creationId xmlns:a16="http://schemas.microsoft.com/office/drawing/2014/main" id="{6D24D159-B716-7744-8BDA-CF568B81C76A}"/>
              </a:ext>
            </a:extLst>
          </p:cNvPr>
          <p:cNvSpPr>
            <a:spLocks noChangeArrowheads="1"/>
          </p:cNvSpPr>
          <p:nvPr/>
        </p:nvSpPr>
        <p:spPr bwMode="auto">
          <a:xfrm>
            <a:off x="7391400" y="3962400"/>
            <a:ext cx="457200" cy="5334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a:ln>
                <a:noFill/>
              </a:ln>
              <a:solidFill>
                <a:srgbClr val="000000"/>
              </a:solidFill>
              <a:effectLst/>
              <a:uLnTx/>
              <a:uFillTx/>
              <a:latin typeface="Comic Sans MS" panose="030F0902030302020204" pitchFamily="66" charset="0"/>
            </a:endParaRPr>
          </a:p>
        </p:txBody>
      </p:sp>
    </p:spTree>
    <p:extLst>
      <p:ext uri="{BB962C8B-B14F-4D97-AF65-F5344CB8AC3E}">
        <p14:creationId xmlns:p14="http://schemas.microsoft.com/office/powerpoint/2010/main" val="170097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I ate"/>
          <p:cNvSpPr txBox="1"/>
          <p:nvPr/>
        </p:nvSpPr>
        <p:spPr>
          <a:xfrm>
            <a:off x="8326581" y="3230273"/>
            <a:ext cx="1361655" cy="8206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a:defRPr sz="4000"/>
            </a:lvl1pPr>
          </a:lstStyle>
          <a:p>
            <a:r>
              <a:rPr sz="5333" dirty="0">
                <a:solidFill>
                  <a:srgbClr val="7030A0"/>
                </a:solidFill>
              </a:rPr>
              <a:t>I ate </a:t>
            </a:r>
          </a:p>
        </p:txBody>
      </p:sp>
      <p:sp>
        <p:nvSpPr>
          <p:cNvPr id="131" name="?"/>
          <p:cNvSpPr/>
          <p:nvPr/>
        </p:nvSpPr>
        <p:spPr>
          <a:xfrm>
            <a:off x="9801192" y="3247207"/>
            <a:ext cx="2248995" cy="705976"/>
          </a:xfrm>
          <a:prstGeom prst="rect">
            <a:avLst/>
          </a:prstGeom>
          <a:solidFill>
            <a:schemeClr val="accent4">
              <a:satOff val="-9519"/>
              <a:lumOff val="26862"/>
            </a:schemeClr>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lvl="2" algn="ctr">
              <a:defRPr sz="3000" b="1"/>
            </a:pPr>
            <a:r>
              <a:rPr sz="4000"/>
              <a:t>?</a:t>
            </a:r>
          </a:p>
        </p:txBody>
      </p:sp>
      <p:sp>
        <p:nvSpPr>
          <p:cNvPr id="5" name="Title 1">
            <a:extLst>
              <a:ext uri="{FF2B5EF4-FFF2-40B4-BE49-F238E27FC236}">
                <a16:creationId xmlns:a16="http://schemas.microsoft.com/office/drawing/2014/main" id="{C2A1E0CD-7771-3D2E-E887-5D46BC98629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What is a language model</a:t>
            </a:r>
            <a:r>
              <a:rPr lang="en-US" altLang="zh-TW"/>
              <a:t>?</a:t>
            </a:r>
            <a:endParaRPr lang="en-US" dirty="0"/>
          </a:p>
        </p:txBody>
      </p:sp>
      <p:sp>
        <p:nvSpPr>
          <p:cNvPr id="6" name="TextBox 5">
            <a:extLst>
              <a:ext uri="{FF2B5EF4-FFF2-40B4-BE49-F238E27FC236}">
                <a16:creationId xmlns:a16="http://schemas.microsoft.com/office/drawing/2014/main" id="{AFDDFDA2-E985-DF2F-E79C-A601674CBA73}"/>
              </a:ext>
            </a:extLst>
          </p:cNvPr>
          <p:cNvSpPr txBox="1"/>
          <p:nvPr/>
        </p:nvSpPr>
        <p:spPr>
          <a:xfrm>
            <a:off x="855785" y="5673969"/>
            <a:ext cx="2891176" cy="369332"/>
          </a:xfrm>
          <a:prstGeom prst="rect">
            <a:avLst/>
          </a:prstGeom>
          <a:noFill/>
        </p:spPr>
        <p:txBody>
          <a:bodyPr wrap="none" rtlCol="0">
            <a:spAutoFit/>
          </a:bodyPr>
          <a:lstStyle/>
          <a:p>
            <a:r>
              <a:rPr lang="en-US" dirty="0"/>
              <a:t>Example credit: Mark </a:t>
            </a:r>
            <a:r>
              <a:rPr lang="en-US" dirty="0" err="1"/>
              <a:t>Dredze</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6CFFE2A2-03FE-164D-9D6B-156960C3BFE3}"/>
              </a:ext>
            </a:extLst>
          </p:cNvPr>
          <p:cNvSpPr>
            <a:spLocks noGrp="1" noChangeArrowheads="1"/>
          </p:cNvSpPr>
          <p:nvPr>
            <p:ph type="title"/>
          </p:nvPr>
        </p:nvSpPr>
        <p:spPr>
          <a:xfrm>
            <a:off x="1930400" y="53975"/>
            <a:ext cx="8432800" cy="1143000"/>
          </a:xfrm>
        </p:spPr>
        <p:txBody>
          <a:bodyPr/>
          <a:lstStyle/>
          <a:p>
            <a:r>
              <a:rPr lang="en-US" altLang="en-US" sz="3600">
                <a:solidFill>
                  <a:srgbClr val="3399FF"/>
                </a:solidFill>
              </a:rPr>
              <a:t>What happens as you increase the amount of training text?</a:t>
            </a:r>
          </a:p>
        </p:txBody>
      </p:sp>
      <p:sp>
        <p:nvSpPr>
          <p:cNvPr id="78859" name="Text Box 11">
            <a:extLst>
              <a:ext uri="{FF2B5EF4-FFF2-40B4-BE49-F238E27FC236}">
                <a16:creationId xmlns:a16="http://schemas.microsoft.com/office/drawing/2014/main" id="{DAD64611-18A4-C343-BA45-320E66F27F4C}"/>
              </a:ext>
            </a:extLst>
          </p:cNvPr>
          <p:cNvSpPr txBox="1">
            <a:spLocks noChangeArrowheads="1"/>
          </p:cNvSpPr>
          <p:nvPr/>
        </p:nvSpPr>
        <p:spPr bwMode="auto">
          <a:xfrm>
            <a:off x="1974850" y="5076825"/>
            <a:ext cx="7371377"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400" dirty="0">
                <a:solidFill>
                  <a:srgbClr val="FF0000"/>
                </a:solidFill>
              </a:rPr>
              <a:t>Now where are the 3-gram, 4-gram, 50-gram boxes?</a:t>
            </a:r>
          </a:p>
          <a:p>
            <a:pPr>
              <a:spcBef>
                <a:spcPct val="0"/>
              </a:spcBef>
              <a:buClrTx/>
              <a:buFontTx/>
              <a:buNone/>
            </a:pPr>
            <a:r>
              <a:rPr kumimoji="0" lang="en-US" altLang="en-US" sz="2400" dirty="0">
                <a:solidFill>
                  <a:srgbClr val="FF0000"/>
                </a:solidFill>
              </a:rPr>
              <a:t>Is the 50-gram box now perfect?</a:t>
            </a:r>
          </a:p>
          <a:p>
            <a:pPr>
              <a:spcBef>
                <a:spcPct val="0"/>
              </a:spcBef>
              <a:buClrTx/>
              <a:buFontTx/>
              <a:buNone/>
            </a:pPr>
            <a:r>
              <a:rPr kumimoji="0" lang="en-US" altLang="en-US" sz="2400" dirty="0">
                <a:solidFill>
                  <a:srgbClr val="FF0000"/>
                </a:solidFill>
              </a:rPr>
              <a:t>(Can any n-gram model of language be perfect?)</a:t>
            </a:r>
          </a:p>
        </p:txBody>
      </p:sp>
      <p:sp>
        <p:nvSpPr>
          <p:cNvPr id="45062" name="Oval 15">
            <a:extLst>
              <a:ext uri="{FF2B5EF4-FFF2-40B4-BE49-F238E27FC236}">
                <a16:creationId xmlns:a16="http://schemas.microsoft.com/office/drawing/2014/main" id="{8FB55A0A-E82B-5E4F-939F-216D4443C802}"/>
              </a:ext>
            </a:extLst>
          </p:cNvPr>
          <p:cNvSpPr>
            <a:spLocks noChangeArrowheads="1"/>
          </p:cNvSpPr>
          <p:nvPr/>
        </p:nvSpPr>
        <p:spPr bwMode="auto">
          <a:xfrm>
            <a:off x="3306764" y="3975528"/>
            <a:ext cx="198437" cy="735747"/>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800">
              <a:latin typeface="Comic Sans MS" panose="030F0902030302020204" pitchFamily="66" charset="0"/>
            </a:endParaRPr>
          </a:p>
        </p:txBody>
      </p:sp>
      <p:sp>
        <p:nvSpPr>
          <p:cNvPr id="45063" name="Oval 18">
            <a:extLst>
              <a:ext uri="{FF2B5EF4-FFF2-40B4-BE49-F238E27FC236}">
                <a16:creationId xmlns:a16="http://schemas.microsoft.com/office/drawing/2014/main" id="{81AD81FE-8A8C-D344-8688-513FC5DE5DE1}"/>
              </a:ext>
            </a:extLst>
          </p:cNvPr>
          <p:cNvSpPr>
            <a:spLocks noChangeArrowheads="1"/>
          </p:cNvSpPr>
          <p:nvPr/>
        </p:nvSpPr>
        <p:spPr bwMode="auto">
          <a:xfrm>
            <a:off x="8680450" y="1049766"/>
            <a:ext cx="198438" cy="735747"/>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800">
              <a:latin typeface="Comic Sans MS" panose="030F0902030302020204" pitchFamily="66" charset="0"/>
            </a:endParaRPr>
          </a:p>
        </p:txBody>
      </p:sp>
      <p:sp>
        <p:nvSpPr>
          <p:cNvPr id="9" name="Freeform 3">
            <a:extLst>
              <a:ext uri="{FF2B5EF4-FFF2-40B4-BE49-F238E27FC236}">
                <a16:creationId xmlns:a16="http://schemas.microsoft.com/office/drawing/2014/main" id="{2051C330-08E6-064E-9DCA-BC258F1351E2}"/>
              </a:ext>
            </a:extLst>
          </p:cNvPr>
          <p:cNvSpPr>
            <a:spLocks/>
          </p:cNvSpPr>
          <p:nvPr/>
        </p:nvSpPr>
        <p:spPr bwMode="auto">
          <a:xfrm>
            <a:off x="2570163" y="1447800"/>
            <a:ext cx="4471987" cy="3290888"/>
          </a:xfrm>
          <a:custGeom>
            <a:avLst/>
            <a:gdLst>
              <a:gd name="T0" fmla="*/ 2147483646 w 2817"/>
              <a:gd name="T1" fmla="*/ 2147483646 h 2073"/>
              <a:gd name="T2" fmla="*/ 2147483646 w 2817"/>
              <a:gd name="T3" fmla="*/ 2147483646 h 2073"/>
              <a:gd name="T4" fmla="*/ 2147483646 w 2817"/>
              <a:gd name="T5" fmla="*/ 2147483646 h 2073"/>
              <a:gd name="T6" fmla="*/ 2147483646 w 2817"/>
              <a:gd name="T7" fmla="*/ 2147483646 h 2073"/>
              <a:gd name="T8" fmla="*/ 2147483646 w 2817"/>
              <a:gd name="T9" fmla="*/ 2147483646 h 2073"/>
              <a:gd name="T10" fmla="*/ 2147483646 w 2817"/>
              <a:gd name="T11" fmla="*/ 2147483646 h 2073"/>
              <a:gd name="T12" fmla="*/ 2147483646 w 2817"/>
              <a:gd name="T13" fmla="*/ 2147483646 h 2073"/>
              <a:gd name="T14" fmla="*/ 2147483646 w 2817"/>
              <a:gd name="T15" fmla="*/ 2147483646 h 2073"/>
              <a:gd name="T16" fmla="*/ 2147483646 w 2817"/>
              <a:gd name="T17" fmla="*/ 2147483646 h 2073"/>
              <a:gd name="T18" fmla="*/ 2147483646 w 2817"/>
              <a:gd name="T19" fmla="*/ 2147483646 h 2073"/>
              <a:gd name="T20" fmla="*/ 2147483646 w 2817"/>
              <a:gd name="T21" fmla="*/ 2147483646 h 2073"/>
              <a:gd name="T22" fmla="*/ 2147483646 w 2817"/>
              <a:gd name="T23" fmla="*/ 2147483646 h 2073"/>
              <a:gd name="T24" fmla="*/ 2147483646 w 2817"/>
              <a:gd name="T25" fmla="*/ 2147483646 h 2073"/>
              <a:gd name="T26" fmla="*/ 2147483646 w 2817"/>
              <a:gd name="T27" fmla="*/ 2147483646 h 2073"/>
              <a:gd name="T28" fmla="*/ 2147483646 w 2817"/>
              <a:gd name="T29" fmla="*/ 2147483646 h 2073"/>
              <a:gd name="T30" fmla="*/ 2147483646 w 2817"/>
              <a:gd name="T31" fmla="*/ 2147483646 h 2073"/>
              <a:gd name="T32" fmla="*/ 2147483646 w 2817"/>
              <a:gd name="T33" fmla="*/ 2147483646 h 2073"/>
              <a:gd name="T34" fmla="*/ 2147483646 w 2817"/>
              <a:gd name="T35" fmla="*/ 2147483646 h 2073"/>
              <a:gd name="T36" fmla="*/ 2147483646 w 2817"/>
              <a:gd name="T37" fmla="*/ 2147483646 h 2073"/>
              <a:gd name="T38" fmla="*/ 2147483646 w 2817"/>
              <a:gd name="T39" fmla="*/ 2147483646 h 2073"/>
              <a:gd name="T40" fmla="*/ 2147483646 w 2817"/>
              <a:gd name="T41" fmla="*/ 2147483646 h 2073"/>
              <a:gd name="T42" fmla="*/ 2147483646 w 2817"/>
              <a:gd name="T43" fmla="*/ 2147483646 h 2073"/>
              <a:gd name="T44" fmla="*/ 2147483646 w 2817"/>
              <a:gd name="T45" fmla="*/ 2147483646 h 2073"/>
              <a:gd name="T46" fmla="*/ 2147483646 w 2817"/>
              <a:gd name="T47" fmla="*/ 2147483646 h 2073"/>
              <a:gd name="T48" fmla="*/ 2147483646 w 2817"/>
              <a:gd name="T49" fmla="*/ 2147483646 h 2073"/>
              <a:gd name="T50" fmla="*/ 2147483646 w 2817"/>
              <a:gd name="T51" fmla="*/ 2147483646 h 2073"/>
              <a:gd name="T52" fmla="*/ 2147483646 w 2817"/>
              <a:gd name="T53" fmla="*/ 2147483646 h 2073"/>
              <a:gd name="T54" fmla="*/ 2147483646 w 2817"/>
              <a:gd name="T55" fmla="*/ 2147483646 h 2073"/>
              <a:gd name="T56" fmla="*/ 2147483646 w 2817"/>
              <a:gd name="T57" fmla="*/ 2147483646 h 2073"/>
              <a:gd name="T58" fmla="*/ 2147483646 w 2817"/>
              <a:gd name="T59" fmla="*/ 2147483646 h 2073"/>
              <a:gd name="T60" fmla="*/ 2147483646 w 2817"/>
              <a:gd name="T61" fmla="*/ 2147483646 h 2073"/>
              <a:gd name="T62" fmla="*/ 2147483646 w 2817"/>
              <a:gd name="T63" fmla="*/ 2147483646 h 2073"/>
              <a:gd name="T64" fmla="*/ 2147483646 w 2817"/>
              <a:gd name="T65" fmla="*/ 2147483646 h 2073"/>
              <a:gd name="T66" fmla="*/ 2147483646 w 2817"/>
              <a:gd name="T67" fmla="*/ 2147483646 h 2073"/>
              <a:gd name="T68" fmla="*/ 2147483646 w 2817"/>
              <a:gd name="T69" fmla="*/ 2147483646 h 2073"/>
              <a:gd name="T70" fmla="*/ 2147483646 w 2817"/>
              <a:gd name="T71" fmla="*/ 2147483646 h 2073"/>
              <a:gd name="T72" fmla="*/ 2147483646 w 2817"/>
              <a:gd name="T73" fmla="*/ 2147483646 h 2073"/>
              <a:gd name="T74" fmla="*/ 2147483646 w 2817"/>
              <a:gd name="T75" fmla="*/ 2147483646 h 2073"/>
              <a:gd name="T76" fmla="*/ 2147483646 w 2817"/>
              <a:gd name="T77" fmla="*/ 2147483646 h 2073"/>
              <a:gd name="T78" fmla="*/ 2147483646 w 2817"/>
              <a:gd name="T79" fmla="*/ 2147483646 h 2073"/>
              <a:gd name="T80" fmla="*/ 2147483646 w 2817"/>
              <a:gd name="T81" fmla="*/ 2147483646 h 2073"/>
              <a:gd name="T82" fmla="*/ 2147483646 w 2817"/>
              <a:gd name="T83" fmla="*/ 2147483646 h 2073"/>
              <a:gd name="T84" fmla="*/ 2147483646 w 2817"/>
              <a:gd name="T85" fmla="*/ 2147483646 h 2073"/>
              <a:gd name="T86" fmla="*/ 2147483646 w 2817"/>
              <a:gd name="T87" fmla="*/ 2147483646 h 2073"/>
              <a:gd name="T88" fmla="*/ 2147483646 w 2817"/>
              <a:gd name="T89" fmla="*/ 2147483646 h 2073"/>
              <a:gd name="T90" fmla="*/ 2147483646 w 2817"/>
              <a:gd name="T91" fmla="*/ 2147483646 h 20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17" h="2073">
                <a:moveTo>
                  <a:pt x="378" y="412"/>
                </a:moveTo>
                <a:cubicBezTo>
                  <a:pt x="361" y="415"/>
                  <a:pt x="286" y="424"/>
                  <a:pt x="263" y="432"/>
                </a:cubicBezTo>
                <a:cubicBezTo>
                  <a:pt x="222" y="446"/>
                  <a:pt x="198" y="476"/>
                  <a:pt x="157" y="489"/>
                </a:cubicBezTo>
                <a:cubicBezTo>
                  <a:pt x="100" y="527"/>
                  <a:pt x="62" y="572"/>
                  <a:pt x="32" y="633"/>
                </a:cubicBezTo>
                <a:cubicBezTo>
                  <a:pt x="13" y="716"/>
                  <a:pt x="0" y="753"/>
                  <a:pt x="23" y="854"/>
                </a:cubicBezTo>
                <a:cubicBezTo>
                  <a:pt x="28" y="875"/>
                  <a:pt x="93" y="882"/>
                  <a:pt x="99" y="883"/>
                </a:cubicBezTo>
                <a:cubicBezTo>
                  <a:pt x="149" y="895"/>
                  <a:pt x="194" y="924"/>
                  <a:pt x="243" y="940"/>
                </a:cubicBezTo>
                <a:cubicBezTo>
                  <a:pt x="258" y="955"/>
                  <a:pt x="278" y="963"/>
                  <a:pt x="291" y="979"/>
                </a:cubicBezTo>
                <a:cubicBezTo>
                  <a:pt x="304" y="996"/>
                  <a:pt x="308" y="1018"/>
                  <a:pt x="320" y="1036"/>
                </a:cubicBezTo>
                <a:cubicBezTo>
                  <a:pt x="314" y="1143"/>
                  <a:pt x="297" y="1314"/>
                  <a:pt x="234" y="1411"/>
                </a:cubicBezTo>
                <a:cubicBezTo>
                  <a:pt x="214" y="1486"/>
                  <a:pt x="155" y="1571"/>
                  <a:pt x="109" y="1632"/>
                </a:cubicBezTo>
                <a:cubicBezTo>
                  <a:pt x="78" y="1674"/>
                  <a:pt x="71" y="1745"/>
                  <a:pt x="61" y="1795"/>
                </a:cubicBezTo>
                <a:cubicBezTo>
                  <a:pt x="64" y="1840"/>
                  <a:pt x="56" y="1887"/>
                  <a:pt x="71" y="1929"/>
                </a:cubicBezTo>
                <a:cubicBezTo>
                  <a:pt x="77" y="1947"/>
                  <a:pt x="105" y="1946"/>
                  <a:pt x="119" y="1958"/>
                </a:cubicBezTo>
                <a:cubicBezTo>
                  <a:pt x="128" y="1966"/>
                  <a:pt x="129" y="1979"/>
                  <a:pt x="138" y="1987"/>
                </a:cubicBezTo>
                <a:cubicBezTo>
                  <a:pt x="144" y="1992"/>
                  <a:pt x="210" y="2031"/>
                  <a:pt x="224" y="2035"/>
                </a:cubicBezTo>
                <a:cubicBezTo>
                  <a:pt x="280" y="2050"/>
                  <a:pt x="324" y="2051"/>
                  <a:pt x="378" y="2073"/>
                </a:cubicBezTo>
                <a:cubicBezTo>
                  <a:pt x="458" y="2070"/>
                  <a:pt x="538" y="2069"/>
                  <a:pt x="618" y="2064"/>
                </a:cubicBezTo>
                <a:cubicBezTo>
                  <a:pt x="646" y="2062"/>
                  <a:pt x="676" y="2050"/>
                  <a:pt x="704" y="2044"/>
                </a:cubicBezTo>
                <a:cubicBezTo>
                  <a:pt x="797" y="2026"/>
                  <a:pt x="890" y="2005"/>
                  <a:pt x="983" y="1987"/>
                </a:cubicBezTo>
                <a:cubicBezTo>
                  <a:pt x="992" y="1981"/>
                  <a:pt x="1003" y="1975"/>
                  <a:pt x="1011" y="1968"/>
                </a:cubicBezTo>
                <a:cubicBezTo>
                  <a:pt x="1028" y="1953"/>
                  <a:pt x="1059" y="1920"/>
                  <a:pt x="1059" y="1920"/>
                </a:cubicBezTo>
                <a:cubicBezTo>
                  <a:pt x="1039" y="1838"/>
                  <a:pt x="1012" y="1756"/>
                  <a:pt x="935" y="1708"/>
                </a:cubicBezTo>
                <a:cubicBezTo>
                  <a:pt x="929" y="1704"/>
                  <a:pt x="869" y="1690"/>
                  <a:pt x="867" y="1689"/>
                </a:cubicBezTo>
                <a:cubicBezTo>
                  <a:pt x="813" y="1671"/>
                  <a:pt x="758" y="1659"/>
                  <a:pt x="704" y="1641"/>
                </a:cubicBezTo>
                <a:cubicBezTo>
                  <a:pt x="710" y="1625"/>
                  <a:pt x="712" y="1606"/>
                  <a:pt x="723" y="1593"/>
                </a:cubicBezTo>
                <a:cubicBezTo>
                  <a:pt x="746" y="1567"/>
                  <a:pt x="834" y="1542"/>
                  <a:pt x="867" y="1536"/>
                </a:cubicBezTo>
                <a:cubicBezTo>
                  <a:pt x="938" y="1500"/>
                  <a:pt x="1002" y="1508"/>
                  <a:pt x="1079" y="1516"/>
                </a:cubicBezTo>
                <a:cubicBezTo>
                  <a:pt x="1089" y="1547"/>
                  <a:pt x="1075" y="1589"/>
                  <a:pt x="1098" y="1612"/>
                </a:cubicBezTo>
                <a:cubicBezTo>
                  <a:pt x="1114" y="1628"/>
                  <a:pt x="1143" y="1619"/>
                  <a:pt x="1165" y="1622"/>
                </a:cubicBezTo>
                <a:cubicBezTo>
                  <a:pt x="1210" y="1619"/>
                  <a:pt x="1255" y="1620"/>
                  <a:pt x="1299" y="1612"/>
                </a:cubicBezTo>
                <a:cubicBezTo>
                  <a:pt x="1341" y="1604"/>
                  <a:pt x="1305" y="1548"/>
                  <a:pt x="1290" y="1536"/>
                </a:cubicBezTo>
                <a:cubicBezTo>
                  <a:pt x="1282" y="1530"/>
                  <a:pt x="1271" y="1529"/>
                  <a:pt x="1261" y="1526"/>
                </a:cubicBezTo>
                <a:cubicBezTo>
                  <a:pt x="1248" y="1507"/>
                  <a:pt x="1236" y="1487"/>
                  <a:pt x="1223" y="1468"/>
                </a:cubicBezTo>
                <a:cubicBezTo>
                  <a:pt x="1215" y="1456"/>
                  <a:pt x="1232" y="1440"/>
                  <a:pt x="1242" y="1430"/>
                </a:cubicBezTo>
                <a:cubicBezTo>
                  <a:pt x="1249" y="1423"/>
                  <a:pt x="1262" y="1425"/>
                  <a:pt x="1271" y="1420"/>
                </a:cubicBezTo>
                <a:cubicBezTo>
                  <a:pt x="1370" y="1365"/>
                  <a:pt x="1291" y="1395"/>
                  <a:pt x="1357" y="1372"/>
                </a:cubicBezTo>
                <a:cubicBezTo>
                  <a:pt x="1383" y="1375"/>
                  <a:pt x="1410" y="1372"/>
                  <a:pt x="1434" y="1382"/>
                </a:cubicBezTo>
                <a:cubicBezTo>
                  <a:pt x="1445" y="1386"/>
                  <a:pt x="1444" y="1404"/>
                  <a:pt x="1453" y="1411"/>
                </a:cubicBezTo>
                <a:cubicBezTo>
                  <a:pt x="1461" y="1417"/>
                  <a:pt x="1472" y="1417"/>
                  <a:pt x="1482" y="1420"/>
                </a:cubicBezTo>
                <a:cubicBezTo>
                  <a:pt x="1509" y="1506"/>
                  <a:pt x="1498" y="1648"/>
                  <a:pt x="1443" y="1728"/>
                </a:cubicBezTo>
                <a:cubicBezTo>
                  <a:pt x="1421" y="1796"/>
                  <a:pt x="1405" y="1776"/>
                  <a:pt x="1347" y="1756"/>
                </a:cubicBezTo>
                <a:cubicBezTo>
                  <a:pt x="1315" y="1759"/>
                  <a:pt x="1281" y="1756"/>
                  <a:pt x="1251" y="1766"/>
                </a:cubicBezTo>
                <a:cubicBezTo>
                  <a:pt x="1240" y="1770"/>
                  <a:pt x="1233" y="1783"/>
                  <a:pt x="1232" y="1795"/>
                </a:cubicBezTo>
                <a:cubicBezTo>
                  <a:pt x="1229" y="1849"/>
                  <a:pt x="1234" y="1904"/>
                  <a:pt x="1242" y="1958"/>
                </a:cubicBezTo>
                <a:cubicBezTo>
                  <a:pt x="1250" y="2010"/>
                  <a:pt x="1353" y="2045"/>
                  <a:pt x="1395" y="2054"/>
                </a:cubicBezTo>
                <a:cubicBezTo>
                  <a:pt x="1570" y="2044"/>
                  <a:pt x="1732" y="2007"/>
                  <a:pt x="1904" y="1987"/>
                </a:cubicBezTo>
                <a:cubicBezTo>
                  <a:pt x="1930" y="1977"/>
                  <a:pt x="1955" y="1966"/>
                  <a:pt x="1981" y="1958"/>
                </a:cubicBezTo>
                <a:cubicBezTo>
                  <a:pt x="2009" y="1950"/>
                  <a:pt x="2039" y="1948"/>
                  <a:pt x="2067" y="1939"/>
                </a:cubicBezTo>
                <a:cubicBezTo>
                  <a:pt x="2117" y="1922"/>
                  <a:pt x="2155" y="1885"/>
                  <a:pt x="2202" y="1862"/>
                </a:cubicBezTo>
                <a:cubicBezTo>
                  <a:pt x="2220" y="1825"/>
                  <a:pt x="2247" y="1804"/>
                  <a:pt x="2259" y="1766"/>
                </a:cubicBezTo>
                <a:cubicBezTo>
                  <a:pt x="2244" y="1589"/>
                  <a:pt x="2196" y="1428"/>
                  <a:pt x="2039" y="1324"/>
                </a:cubicBezTo>
                <a:cubicBezTo>
                  <a:pt x="2015" y="1308"/>
                  <a:pt x="1987" y="1301"/>
                  <a:pt x="1962" y="1286"/>
                </a:cubicBezTo>
                <a:cubicBezTo>
                  <a:pt x="1883" y="1239"/>
                  <a:pt x="1812" y="1185"/>
                  <a:pt x="1722" y="1161"/>
                </a:cubicBezTo>
                <a:cubicBezTo>
                  <a:pt x="1786" y="822"/>
                  <a:pt x="2302" y="906"/>
                  <a:pt x="2509" y="902"/>
                </a:cubicBezTo>
                <a:cubicBezTo>
                  <a:pt x="2585" y="887"/>
                  <a:pt x="2666" y="880"/>
                  <a:pt x="2739" y="854"/>
                </a:cubicBezTo>
                <a:cubicBezTo>
                  <a:pt x="2817" y="780"/>
                  <a:pt x="2788" y="660"/>
                  <a:pt x="2711" y="595"/>
                </a:cubicBezTo>
                <a:cubicBezTo>
                  <a:pt x="2640" y="535"/>
                  <a:pt x="2507" y="536"/>
                  <a:pt x="2423" y="528"/>
                </a:cubicBezTo>
                <a:cubicBezTo>
                  <a:pt x="2108" y="541"/>
                  <a:pt x="1858" y="598"/>
                  <a:pt x="1587" y="758"/>
                </a:cubicBezTo>
                <a:cubicBezTo>
                  <a:pt x="1510" y="803"/>
                  <a:pt x="1431" y="839"/>
                  <a:pt x="1376" y="912"/>
                </a:cubicBezTo>
                <a:cubicBezTo>
                  <a:pt x="1353" y="982"/>
                  <a:pt x="1440" y="964"/>
                  <a:pt x="1491" y="969"/>
                </a:cubicBezTo>
                <a:cubicBezTo>
                  <a:pt x="1523" y="999"/>
                  <a:pt x="1518" y="1056"/>
                  <a:pt x="1482" y="1084"/>
                </a:cubicBezTo>
                <a:cubicBezTo>
                  <a:pt x="1464" y="1098"/>
                  <a:pt x="1409" y="1115"/>
                  <a:pt x="1386" y="1123"/>
                </a:cubicBezTo>
                <a:cubicBezTo>
                  <a:pt x="1357" y="1120"/>
                  <a:pt x="1328" y="1119"/>
                  <a:pt x="1299" y="1113"/>
                </a:cubicBezTo>
                <a:cubicBezTo>
                  <a:pt x="1279" y="1109"/>
                  <a:pt x="1242" y="1094"/>
                  <a:pt x="1242" y="1094"/>
                </a:cubicBezTo>
                <a:cubicBezTo>
                  <a:pt x="1188" y="987"/>
                  <a:pt x="1258" y="918"/>
                  <a:pt x="1290" y="825"/>
                </a:cubicBezTo>
                <a:cubicBezTo>
                  <a:pt x="1287" y="815"/>
                  <a:pt x="1290" y="800"/>
                  <a:pt x="1280" y="796"/>
                </a:cubicBezTo>
                <a:cubicBezTo>
                  <a:pt x="1268" y="791"/>
                  <a:pt x="1254" y="800"/>
                  <a:pt x="1242" y="806"/>
                </a:cubicBezTo>
                <a:cubicBezTo>
                  <a:pt x="1215" y="820"/>
                  <a:pt x="1165" y="854"/>
                  <a:pt x="1165" y="854"/>
                </a:cubicBezTo>
                <a:cubicBezTo>
                  <a:pt x="1013" y="843"/>
                  <a:pt x="1063" y="860"/>
                  <a:pt x="983" y="806"/>
                </a:cubicBezTo>
                <a:cubicBezTo>
                  <a:pt x="1130" y="754"/>
                  <a:pt x="1289" y="718"/>
                  <a:pt x="1443" y="700"/>
                </a:cubicBezTo>
                <a:cubicBezTo>
                  <a:pt x="1472" y="691"/>
                  <a:pt x="1501" y="682"/>
                  <a:pt x="1530" y="672"/>
                </a:cubicBezTo>
                <a:cubicBezTo>
                  <a:pt x="1549" y="665"/>
                  <a:pt x="1587" y="652"/>
                  <a:pt x="1587" y="652"/>
                </a:cubicBezTo>
                <a:cubicBezTo>
                  <a:pt x="1581" y="595"/>
                  <a:pt x="1584" y="535"/>
                  <a:pt x="1568" y="480"/>
                </a:cubicBezTo>
                <a:cubicBezTo>
                  <a:pt x="1565" y="470"/>
                  <a:pt x="1549" y="486"/>
                  <a:pt x="1539" y="489"/>
                </a:cubicBezTo>
                <a:cubicBezTo>
                  <a:pt x="1517" y="496"/>
                  <a:pt x="1494" y="501"/>
                  <a:pt x="1472" y="508"/>
                </a:cubicBezTo>
                <a:cubicBezTo>
                  <a:pt x="1406" y="530"/>
                  <a:pt x="1340" y="552"/>
                  <a:pt x="1271" y="566"/>
                </a:cubicBezTo>
                <a:cubicBezTo>
                  <a:pt x="1252" y="563"/>
                  <a:pt x="1229" y="568"/>
                  <a:pt x="1213" y="556"/>
                </a:cubicBezTo>
                <a:cubicBezTo>
                  <a:pt x="1162" y="517"/>
                  <a:pt x="1178" y="388"/>
                  <a:pt x="1251" y="364"/>
                </a:cubicBezTo>
                <a:cubicBezTo>
                  <a:pt x="1305" y="346"/>
                  <a:pt x="1287" y="355"/>
                  <a:pt x="1376" y="345"/>
                </a:cubicBezTo>
                <a:cubicBezTo>
                  <a:pt x="1545" y="326"/>
                  <a:pt x="1715" y="324"/>
                  <a:pt x="1885" y="316"/>
                </a:cubicBezTo>
                <a:cubicBezTo>
                  <a:pt x="1960" y="302"/>
                  <a:pt x="2007" y="263"/>
                  <a:pt x="2067" y="220"/>
                </a:cubicBezTo>
                <a:cubicBezTo>
                  <a:pt x="2087" y="163"/>
                  <a:pt x="2049" y="145"/>
                  <a:pt x="2000" y="124"/>
                </a:cubicBezTo>
                <a:cubicBezTo>
                  <a:pt x="1920" y="90"/>
                  <a:pt x="1800" y="59"/>
                  <a:pt x="1712" y="48"/>
                </a:cubicBezTo>
                <a:cubicBezTo>
                  <a:pt x="1645" y="40"/>
                  <a:pt x="1511" y="28"/>
                  <a:pt x="1511" y="28"/>
                </a:cubicBezTo>
                <a:cubicBezTo>
                  <a:pt x="1013" y="34"/>
                  <a:pt x="840" y="0"/>
                  <a:pt x="474" y="96"/>
                </a:cubicBezTo>
                <a:cubicBezTo>
                  <a:pt x="387" y="153"/>
                  <a:pt x="340" y="182"/>
                  <a:pt x="282" y="268"/>
                </a:cubicBezTo>
                <a:cubicBezTo>
                  <a:pt x="331" y="285"/>
                  <a:pt x="376" y="294"/>
                  <a:pt x="426" y="307"/>
                </a:cubicBezTo>
                <a:cubicBezTo>
                  <a:pt x="455" y="326"/>
                  <a:pt x="483" y="336"/>
                  <a:pt x="512" y="355"/>
                </a:cubicBezTo>
                <a:cubicBezTo>
                  <a:pt x="455" y="392"/>
                  <a:pt x="504" y="366"/>
                  <a:pt x="397" y="384"/>
                </a:cubicBezTo>
                <a:cubicBezTo>
                  <a:pt x="387" y="386"/>
                  <a:pt x="374" y="385"/>
                  <a:pt x="368" y="393"/>
                </a:cubicBezTo>
                <a:cubicBezTo>
                  <a:pt x="364" y="399"/>
                  <a:pt x="375" y="406"/>
                  <a:pt x="378" y="412"/>
                </a:cubicBezTo>
                <a:close/>
              </a:path>
            </a:pathLst>
          </a:custGeom>
          <a:solidFill>
            <a:srgbClr val="99CCFF"/>
          </a:solidFill>
          <a:ln>
            <a:noFill/>
          </a:ln>
          <a:effectLst/>
          <a:extLst>
            <a:ext uri="{91240B29-F687-4F45-9708-019B960494DF}">
              <a14:hiddenLine xmlns:a14="http://schemas.microsoft.com/office/drawing/2010/main" w="28575" cap="flat" cmpd="sng">
                <a:solidFill>
                  <a:schemeClr val="tx1"/>
                </a:solidFill>
                <a:prstDash val="solid"/>
                <a:round/>
                <a:headEnd type="none" w="med" len="me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dirty="0"/>
          </a:p>
        </p:txBody>
      </p:sp>
      <p:sp>
        <p:nvSpPr>
          <p:cNvPr id="10" name="Text Box 8">
            <a:extLst>
              <a:ext uri="{FF2B5EF4-FFF2-40B4-BE49-F238E27FC236}">
                <a16:creationId xmlns:a16="http://schemas.microsoft.com/office/drawing/2014/main" id="{4A0D5359-FB4B-6F4D-9FCA-7FF809DE735D}"/>
              </a:ext>
            </a:extLst>
          </p:cNvPr>
          <p:cNvSpPr txBox="1">
            <a:spLocks noChangeArrowheads="1"/>
          </p:cNvSpPr>
          <p:nvPr/>
        </p:nvSpPr>
        <p:spPr bwMode="auto">
          <a:xfrm>
            <a:off x="5975350" y="2895600"/>
            <a:ext cx="32448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r>
              <a:rPr kumimoji="0" lang="en-US" altLang="en-US" sz="2800" dirty="0"/>
              <a:t>Training sentences </a:t>
            </a:r>
            <a:br>
              <a:rPr kumimoji="0" lang="en-US" altLang="en-US" sz="2800" dirty="0"/>
            </a:br>
            <a:r>
              <a:rPr kumimoji="0" lang="en-US" altLang="en-US" sz="2800" dirty="0"/>
              <a:t>(all of English!)</a:t>
            </a:r>
          </a:p>
        </p:txBody>
      </p:sp>
      <p:sp>
        <p:nvSpPr>
          <p:cNvPr id="11" name="Oval 15">
            <a:extLst>
              <a:ext uri="{FF2B5EF4-FFF2-40B4-BE49-F238E27FC236}">
                <a16:creationId xmlns:a16="http://schemas.microsoft.com/office/drawing/2014/main" id="{C1E785BC-89F9-4D49-ADE1-938447B135DE}"/>
              </a:ext>
            </a:extLst>
          </p:cNvPr>
          <p:cNvSpPr>
            <a:spLocks noChangeArrowheads="1"/>
          </p:cNvSpPr>
          <p:nvPr/>
        </p:nvSpPr>
        <p:spPr bwMode="auto">
          <a:xfrm>
            <a:off x="1782763" y="4267200"/>
            <a:ext cx="198437" cy="152400"/>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800">
              <a:latin typeface="Comic Sans MS" panose="030F0902030302020204" pitchFamily="66" charset="0"/>
            </a:endParaRPr>
          </a:p>
        </p:txBody>
      </p:sp>
      <p:sp>
        <p:nvSpPr>
          <p:cNvPr id="12" name="Oval 18">
            <a:extLst>
              <a:ext uri="{FF2B5EF4-FFF2-40B4-BE49-F238E27FC236}">
                <a16:creationId xmlns:a16="http://schemas.microsoft.com/office/drawing/2014/main" id="{DF8248CF-95B3-7746-BE52-F4308F76C9DC}"/>
              </a:ext>
            </a:extLst>
          </p:cNvPr>
          <p:cNvSpPr>
            <a:spLocks noChangeArrowheads="1"/>
          </p:cNvSpPr>
          <p:nvPr/>
        </p:nvSpPr>
        <p:spPr bwMode="auto">
          <a:xfrm>
            <a:off x="7156450" y="1341438"/>
            <a:ext cx="198438" cy="152400"/>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itchFamily="2" charset="2"/>
              <a:buChar char="§"/>
              <a:defRPr kumimoji="1" sz="3200">
                <a:solidFill>
                  <a:schemeClr val="tx1"/>
                </a:solidFill>
                <a:latin typeface="Tahoma" panose="020B0604030504040204" pitchFamily="34" charset="0"/>
              </a:defRPr>
            </a:lvl1pPr>
            <a:lvl2pPr marL="742950" indent="-285750">
              <a:spcBef>
                <a:spcPct val="20000"/>
              </a:spcBef>
              <a:buClr>
                <a:schemeClr val="accent2"/>
              </a:buClr>
              <a:buFont typeface="Wingdings" pitchFamily="2" charset="2"/>
              <a:buChar char="§"/>
              <a:defRPr kumimoji="1" sz="2800">
                <a:solidFill>
                  <a:schemeClr val="tx1"/>
                </a:solidFill>
                <a:latin typeface="Tahoma" panose="020B0604030504040204" pitchFamily="34" charset="0"/>
              </a:defRPr>
            </a:lvl2pPr>
            <a:lvl3pPr marL="1143000" indent="-228600">
              <a:spcBef>
                <a:spcPct val="20000"/>
              </a:spcBef>
              <a:buClr>
                <a:schemeClr val="accent2"/>
              </a:buClr>
              <a:buFont typeface="Wingdings" pitchFamily="2" charset="2"/>
              <a:buChar char="§"/>
              <a:defRPr kumimoji="1" sz="2400">
                <a:solidFill>
                  <a:schemeClr val="tx1"/>
                </a:solidFill>
                <a:latin typeface="Tahoma" panose="020B0604030504040204" pitchFamily="34" charset="0"/>
              </a:defRPr>
            </a:lvl3pPr>
            <a:lvl4pPr marL="16002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4pPr>
            <a:lvl5pPr marL="2057400" indent="-228600">
              <a:spcBef>
                <a:spcPct val="20000"/>
              </a:spcBef>
              <a:buClr>
                <a:schemeClr val="accent2"/>
              </a:buClr>
              <a:buFont typeface="Wingdings" pitchFamily="2" charset="2"/>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buFont typeface="Wingdings" pitchFamily="2" charset="2"/>
              <a:buChar char="§"/>
              <a:defRPr kumimoji="1" sz="2000">
                <a:solidFill>
                  <a:schemeClr val="tx1"/>
                </a:solidFill>
                <a:latin typeface="Tahoma" panose="020B0604030504040204" pitchFamily="34" charset="0"/>
              </a:defRPr>
            </a:lvl9pPr>
          </a:lstStyle>
          <a:p>
            <a:pPr>
              <a:spcBef>
                <a:spcPct val="0"/>
              </a:spcBef>
              <a:buClrTx/>
              <a:buFontTx/>
              <a:buNone/>
            </a:pPr>
            <a:endParaRPr kumimoji="0" lang="en-US" altLang="en-US" sz="2800">
              <a:latin typeface="Comic Sans MS" panose="030F0902030302020204" pitchFamily="66" charset="0"/>
            </a:endParaRPr>
          </a:p>
        </p:txBody>
      </p:sp>
      <p:sp>
        <p:nvSpPr>
          <p:cNvPr id="13" name="Freeform 25">
            <a:extLst>
              <a:ext uri="{FF2B5EF4-FFF2-40B4-BE49-F238E27FC236}">
                <a16:creationId xmlns:a16="http://schemas.microsoft.com/office/drawing/2014/main" id="{D429FA28-0C87-324B-B344-01A7459A5879}"/>
              </a:ext>
            </a:extLst>
          </p:cNvPr>
          <p:cNvSpPr>
            <a:spLocks/>
          </p:cNvSpPr>
          <p:nvPr/>
        </p:nvSpPr>
        <p:spPr bwMode="auto">
          <a:xfrm>
            <a:off x="2590800" y="1447800"/>
            <a:ext cx="4471988" cy="3290888"/>
          </a:xfrm>
          <a:custGeom>
            <a:avLst/>
            <a:gdLst>
              <a:gd name="T0" fmla="*/ 2147483646 w 2817"/>
              <a:gd name="T1" fmla="*/ 2147483646 h 2073"/>
              <a:gd name="T2" fmla="*/ 2147483646 w 2817"/>
              <a:gd name="T3" fmla="*/ 2147483646 h 2073"/>
              <a:gd name="T4" fmla="*/ 2147483646 w 2817"/>
              <a:gd name="T5" fmla="*/ 2147483646 h 2073"/>
              <a:gd name="T6" fmla="*/ 2147483646 w 2817"/>
              <a:gd name="T7" fmla="*/ 2147483646 h 2073"/>
              <a:gd name="T8" fmla="*/ 2147483646 w 2817"/>
              <a:gd name="T9" fmla="*/ 2147483646 h 2073"/>
              <a:gd name="T10" fmla="*/ 2147483646 w 2817"/>
              <a:gd name="T11" fmla="*/ 2147483646 h 2073"/>
              <a:gd name="T12" fmla="*/ 2147483646 w 2817"/>
              <a:gd name="T13" fmla="*/ 2147483646 h 2073"/>
              <a:gd name="T14" fmla="*/ 2147483646 w 2817"/>
              <a:gd name="T15" fmla="*/ 2147483646 h 2073"/>
              <a:gd name="T16" fmla="*/ 2147483646 w 2817"/>
              <a:gd name="T17" fmla="*/ 2147483646 h 2073"/>
              <a:gd name="T18" fmla="*/ 2147483646 w 2817"/>
              <a:gd name="T19" fmla="*/ 2147483646 h 2073"/>
              <a:gd name="T20" fmla="*/ 2147483646 w 2817"/>
              <a:gd name="T21" fmla="*/ 2147483646 h 2073"/>
              <a:gd name="T22" fmla="*/ 2147483646 w 2817"/>
              <a:gd name="T23" fmla="*/ 2147483646 h 2073"/>
              <a:gd name="T24" fmla="*/ 2147483646 w 2817"/>
              <a:gd name="T25" fmla="*/ 2147483646 h 2073"/>
              <a:gd name="T26" fmla="*/ 2147483646 w 2817"/>
              <a:gd name="T27" fmla="*/ 2147483646 h 2073"/>
              <a:gd name="T28" fmla="*/ 2147483646 w 2817"/>
              <a:gd name="T29" fmla="*/ 2147483646 h 2073"/>
              <a:gd name="T30" fmla="*/ 2147483646 w 2817"/>
              <a:gd name="T31" fmla="*/ 2147483646 h 2073"/>
              <a:gd name="T32" fmla="*/ 2147483646 w 2817"/>
              <a:gd name="T33" fmla="*/ 2147483646 h 2073"/>
              <a:gd name="T34" fmla="*/ 2147483646 w 2817"/>
              <a:gd name="T35" fmla="*/ 2147483646 h 2073"/>
              <a:gd name="T36" fmla="*/ 2147483646 w 2817"/>
              <a:gd name="T37" fmla="*/ 2147483646 h 2073"/>
              <a:gd name="T38" fmla="*/ 2147483646 w 2817"/>
              <a:gd name="T39" fmla="*/ 2147483646 h 2073"/>
              <a:gd name="T40" fmla="*/ 2147483646 w 2817"/>
              <a:gd name="T41" fmla="*/ 2147483646 h 2073"/>
              <a:gd name="T42" fmla="*/ 2147483646 w 2817"/>
              <a:gd name="T43" fmla="*/ 2147483646 h 2073"/>
              <a:gd name="T44" fmla="*/ 2147483646 w 2817"/>
              <a:gd name="T45" fmla="*/ 2147483646 h 2073"/>
              <a:gd name="T46" fmla="*/ 2147483646 w 2817"/>
              <a:gd name="T47" fmla="*/ 2147483646 h 2073"/>
              <a:gd name="T48" fmla="*/ 2147483646 w 2817"/>
              <a:gd name="T49" fmla="*/ 2147483646 h 2073"/>
              <a:gd name="T50" fmla="*/ 2147483646 w 2817"/>
              <a:gd name="T51" fmla="*/ 2147483646 h 2073"/>
              <a:gd name="T52" fmla="*/ 2147483646 w 2817"/>
              <a:gd name="T53" fmla="*/ 2147483646 h 2073"/>
              <a:gd name="T54" fmla="*/ 2147483646 w 2817"/>
              <a:gd name="T55" fmla="*/ 2147483646 h 2073"/>
              <a:gd name="T56" fmla="*/ 2147483646 w 2817"/>
              <a:gd name="T57" fmla="*/ 2147483646 h 2073"/>
              <a:gd name="T58" fmla="*/ 2147483646 w 2817"/>
              <a:gd name="T59" fmla="*/ 2147483646 h 2073"/>
              <a:gd name="T60" fmla="*/ 2147483646 w 2817"/>
              <a:gd name="T61" fmla="*/ 2147483646 h 2073"/>
              <a:gd name="T62" fmla="*/ 2147483646 w 2817"/>
              <a:gd name="T63" fmla="*/ 2147483646 h 2073"/>
              <a:gd name="T64" fmla="*/ 2147483646 w 2817"/>
              <a:gd name="T65" fmla="*/ 2147483646 h 2073"/>
              <a:gd name="T66" fmla="*/ 2147483646 w 2817"/>
              <a:gd name="T67" fmla="*/ 2147483646 h 2073"/>
              <a:gd name="T68" fmla="*/ 2147483646 w 2817"/>
              <a:gd name="T69" fmla="*/ 2147483646 h 2073"/>
              <a:gd name="T70" fmla="*/ 2147483646 w 2817"/>
              <a:gd name="T71" fmla="*/ 2147483646 h 2073"/>
              <a:gd name="T72" fmla="*/ 2147483646 w 2817"/>
              <a:gd name="T73" fmla="*/ 2147483646 h 2073"/>
              <a:gd name="T74" fmla="*/ 2147483646 w 2817"/>
              <a:gd name="T75" fmla="*/ 2147483646 h 2073"/>
              <a:gd name="T76" fmla="*/ 2147483646 w 2817"/>
              <a:gd name="T77" fmla="*/ 2147483646 h 2073"/>
              <a:gd name="T78" fmla="*/ 2147483646 w 2817"/>
              <a:gd name="T79" fmla="*/ 2147483646 h 2073"/>
              <a:gd name="T80" fmla="*/ 2147483646 w 2817"/>
              <a:gd name="T81" fmla="*/ 2147483646 h 2073"/>
              <a:gd name="T82" fmla="*/ 2147483646 w 2817"/>
              <a:gd name="T83" fmla="*/ 2147483646 h 2073"/>
              <a:gd name="T84" fmla="*/ 2147483646 w 2817"/>
              <a:gd name="T85" fmla="*/ 2147483646 h 2073"/>
              <a:gd name="T86" fmla="*/ 2147483646 w 2817"/>
              <a:gd name="T87" fmla="*/ 2147483646 h 2073"/>
              <a:gd name="T88" fmla="*/ 2147483646 w 2817"/>
              <a:gd name="T89" fmla="*/ 2147483646 h 2073"/>
              <a:gd name="T90" fmla="*/ 2147483646 w 2817"/>
              <a:gd name="T91" fmla="*/ 2147483646 h 20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17" h="2073">
                <a:moveTo>
                  <a:pt x="378" y="412"/>
                </a:moveTo>
                <a:cubicBezTo>
                  <a:pt x="361" y="415"/>
                  <a:pt x="286" y="424"/>
                  <a:pt x="263" y="432"/>
                </a:cubicBezTo>
                <a:cubicBezTo>
                  <a:pt x="222" y="446"/>
                  <a:pt x="198" y="476"/>
                  <a:pt x="157" y="489"/>
                </a:cubicBezTo>
                <a:cubicBezTo>
                  <a:pt x="100" y="527"/>
                  <a:pt x="62" y="572"/>
                  <a:pt x="32" y="633"/>
                </a:cubicBezTo>
                <a:cubicBezTo>
                  <a:pt x="13" y="716"/>
                  <a:pt x="0" y="753"/>
                  <a:pt x="23" y="854"/>
                </a:cubicBezTo>
                <a:cubicBezTo>
                  <a:pt x="28" y="875"/>
                  <a:pt x="93" y="882"/>
                  <a:pt x="99" y="883"/>
                </a:cubicBezTo>
                <a:cubicBezTo>
                  <a:pt x="149" y="895"/>
                  <a:pt x="194" y="924"/>
                  <a:pt x="243" y="940"/>
                </a:cubicBezTo>
                <a:cubicBezTo>
                  <a:pt x="258" y="955"/>
                  <a:pt x="278" y="963"/>
                  <a:pt x="291" y="979"/>
                </a:cubicBezTo>
                <a:cubicBezTo>
                  <a:pt x="304" y="996"/>
                  <a:pt x="308" y="1018"/>
                  <a:pt x="320" y="1036"/>
                </a:cubicBezTo>
                <a:cubicBezTo>
                  <a:pt x="314" y="1143"/>
                  <a:pt x="297" y="1314"/>
                  <a:pt x="234" y="1411"/>
                </a:cubicBezTo>
                <a:cubicBezTo>
                  <a:pt x="214" y="1486"/>
                  <a:pt x="155" y="1571"/>
                  <a:pt x="109" y="1632"/>
                </a:cubicBezTo>
                <a:cubicBezTo>
                  <a:pt x="78" y="1674"/>
                  <a:pt x="71" y="1745"/>
                  <a:pt x="61" y="1795"/>
                </a:cubicBezTo>
                <a:cubicBezTo>
                  <a:pt x="64" y="1840"/>
                  <a:pt x="56" y="1887"/>
                  <a:pt x="71" y="1929"/>
                </a:cubicBezTo>
                <a:cubicBezTo>
                  <a:pt x="77" y="1947"/>
                  <a:pt x="105" y="1946"/>
                  <a:pt x="119" y="1958"/>
                </a:cubicBezTo>
                <a:cubicBezTo>
                  <a:pt x="128" y="1966"/>
                  <a:pt x="129" y="1979"/>
                  <a:pt x="138" y="1987"/>
                </a:cubicBezTo>
                <a:cubicBezTo>
                  <a:pt x="144" y="1992"/>
                  <a:pt x="210" y="2031"/>
                  <a:pt x="224" y="2035"/>
                </a:cubicBezTo>
                <a:cubicBezTo>
                  <a:pt x="280" y="2050"/>
                  <a:pt x="324" y="2051"/>
                  <a:pt x="378" y="2073"/>
                </a:cubicBezTo>
                <a:cubicBezTo>
                  <a:pt x="458" y="2070"/>
                  <a:pt x="538" y="2069"/>
                  <a:pt x="618" y="2064"/>
                </a:cubicBezTo>
                <a:cubicBezTo>
                  <a:pt x="646" y="2062"/>
                  <a:pt x="676" y="2050"/>
                  <a:pt x="704" y="2044"/>
                </a:cubicBezTo>
                <a:cubicBezTo>
                  <a:pt x="797" y="2026"/>
                  <a:pt x="890" y="2005"/>
                  <a:pt x="983" y="1987"/>
                </a:cubicBezTo>
                <a:cubicBezTo>
                  <a:pt x="992" y="1981"/>
                  <a:pt x="1003" y="1975"/>
                  <a:pt x="1011" y="1968"/>
                </a:cubicBezTo>
                <a:cubicBezTo>
                  <a:pt x="1028" y="1953"/>
                  <a:pt x="1059" y="1920"/>
                  <a:pt x="1059" y="1920"/>
                </a:cubicBezTo>
                <a:cubicBezTo>
                  <a:pt x="1039" y="1838"/>
                  <a:pt x="1012" y="1756"/>
                  <a:pt x="935" y="1708"/>
                </a:cubicBezTo>
                <a:cubicBezTo>
                  <a:pt x="929" y="1704"/>
                  <a:pt x="869" y="1690"/>
                  <a:pt x="867" y="1689"/>
                </a:cubicBezTo>
                <a:cubicBezTo>
                  <a:pt x="813" y="1671"/>
                  <a:pt x="758" y="1659"/>
                  <a:pt x="704" y="1641"/>
                </a:cubicBezTo>
                <a:cubicBezTo>
                  <a:pt x="710" y="1625"/>
                  <a:pt x="712" y="1606"/>
                  <a:pt x="723" y="1593"/>
                </a:cubicBezTo>
                <a:cubicBezTo>
                  <a:pt x="746" y="1567"/>
                  <a:pt x="834" y="1542"/>
                  <a:pt x="867" y="1536"/>
                </a:cubicBezTo>
                <a:cubicBezTo>
                  <a:pt x="938" y="1500"/>
                  <a:pt x="1002" y="1508"/>
                  <a:pt x="1079" y="1516"/>
                </a:cubicBezTo>
                <a:cubicBezTo>
                  <a:pt x="1089" y="1547"/>
                  <a:pt x="1075" y="1589"/>
                  <a:pt x="1098" y="1612"/>
                </a:cubicBezTo>
                <a:cubicBezTo>
                  <a:pt x="1114" y="1628"/>
                  <a:pt x="1143" y="1619"/>
                  <a:pt x="1165" y="1622"/>
                </a:cubicBezTo>
                <a:cubicBezTo>
                  <a:pt x="1210" y="1619"/>
                  <a:pt x="1255" y="1620"/>
                  <a:pt x="1299" y="1612"/>
                </a:cubicBezTo>
                <a:cubicBezTo>
                  <a:pt x="1341" y="1604"/>
                  <a:pt x="1305" y="1548"/>
                  <a:pt x="1290" y="1536"/>
                </a:cubicBezTo>
                <a:cubicBezTo>
                  <a:pt x="1282" y="1530"/>
                  <a:pt x="1271" y="1529"/>
                  <a:pt x="1261" y="1526"/>
                </a:cubicBezTo>
                <a:cubicBezTo>
                  <a:pt x="1248" y="1507"/>
                  <a:pt x="1236" y="1487"/>
                  <a:pt x="1223" y="1468"/>
                </a:cubicBezTo>
                <a:cubicBezTo>
                  <a:pt x="1215" y="1456"/>
                  <a:pt x="1232" y="1440"/>
                  <a:pt x="1242" y="1430"/>
                </a:cubicBezTo>
                <a:cubicBezTo>
                  <a:pt x="1249" y="1423"/>
                  <a:pt x="1262" y="1425"/>
                  <a:pt x="1271" y="1420"/>
                </a:cubicBezTo>
                <a:cubicBezTo>
                  <a:pt x="1370" y="1365"/>
                  <a:pt x="1291" y="1395"/>
                  <a:pt x="1357" y="1372"/>
                </a:cubicBezTo>
                <a:cubicBezTo>
                  <a:pt x="1383" y="1375"/>
                  <a:pt x="1410" y="1372"/>
                  <a:pt x="1434" y="1382"/>
                </a:cubicBezTo>
                <a:cubicBezTo>
                  <a:pt x="1445" y="1386"/>
                  <a:pt x="1444" y="1404"/>
                  <a:pt x="1453" y="1411"/>
                </a:cubicBezTo>
                <a:cubicBezTo>
                  <a:pt x="1461" y="1417"/>
                  <a:pt x="1472" y="1417"/>
                  <a:pt x="1482" y="1420"/>
                </a:cubicBezTo>
                <a:cubicBezTo>
                  <a:pt x="1509" y="1506"/>
                  <a:pt x="1498" y="1648"/>
                  <a:pt x="1443" y="1728"/>
                </a:cubicBezTo>
                <a:cubicBezTo>
                  <a:pt x="1421" y="1796"/>
                  <a:pt x="1405" y="1776"/>
                  <a:pt x="1347" y="1756"/>
                </a:cubicBezTo>
                <a:cubicBezTo>
                  <a:pt x="1315" y="1759"/>
                  <a:pt x="1281" y="1756"/>
                  <a:pt x="1251" y="1766"/>
                </a:cubicBezTo>
                <a:cubicBezTo>
                  <a:pt x="1240" y="1770"/>
                  <a:pt x="1233" y="1783"/>
                  <a:pt x="1232" y="1795"/>
                </a:cubicBezTo>
                <a:cubicBezTo>
                  <a:pt x="1229" y="1849"/>
                  <a:pt x="1234" y="1904"/>
                  <a:pt x="1242" y="1958"/>
                </a:cubicBezTo>
                <a:cubicBezTo>
                  <a:pt x="1250" y="2010"/>
                  <a:pt x="1353" y="2045"/>
                  <a:pt x="1395" y="2054"/>
                </a:cubicBezTo>
                <a:cubicBezTo>
                  <a:pt x="1570" y="2044"/>
                  <a:pt x="1732" y="2007"/>
                  <a:pt x="1904" y="1987"/>
                </a:cubicBezTo>
                <a:cubicBezTo>
                  <a:pt x="1930" y="1977"/>
                  <a:pt x="1955" y="1966"/>
                  <a:pt x="1981" y="1958"/>
                </a:cubicBezTo>
                <a:cubicBezTo>
                  <a:pt x="2009" y="1950"/>
                  <a:pt x="2039" y="1948"/>
                  <a:pt x="2067" y="1939"/>
                </a:cubicBezTo>
                <a:cubicBezTo>
                  <a:pt x="2117" y="1922"/>
                  <a:pt x="2155" y="1885"/>
                  <a:pt x="2202" y="1862"/>
                </a:cubicBezTo>
                <a:cubicBezTo>
                  <a:pt x="2220" y="1825"/>
                  <a:pt x="2247" y="1804"/>
                  <a:pt x="2259" y="1766"/>
                </a:cubicBezTo>
                <a:cubicBezTo>
                  <a:pt x="2244" y="1589"/>
                  <a:pt x="2196" y="1428"/>
                  <a:pt x="2039" y="1324"/>
                </a:cubicBezTo>
                <a:cubicBezTo>
                  <a:pt x="2015" y="1308"/>
                  <a:pt x="1987" y="1301"/>
                  <a:pt x="1962" y="1286"/>
                </a:cubicBezTo>
                <a:cubicBezTo>
                  <a:pt x="1883" y="1239"/>
                  <a:pt x="1812" y="1185"/>
                  <a:pt x="1722" y="1161"/>
                </a:cubicBezTo>
                <a:cubicBezTo>
                  <a:pt x="1786" y="822"/>
                  <a:pt x="2302" y="906"/>
                  <a:pt x="2509" y="902"/>
                </a:cubicBezTo>
                <a:cubicBezTo>
                  <a:pt x="2585" y="887"/>
                  <a:pt x="2666" y="880"/>
                  <a:pt x="2739" y="854"/>
                </a:cubicBezTo>
                <a:cubicBezTo>
                  <a:pt x="2817" y="780"/>
                  <a:pt x="2788" y="660"/>
                  <a:pt x="2711" y="595"/>
                </a:cubicBezTo>
                <a:cubicBezTo>
                  <a:pt x="2640" y="535"/>
                  <a:pt x="2507" y="536"/>
                  <a:pt x="2423" y="528"/>
                </a:cubicBezTo>
                <a:cubicBezTo>
                  <a:pt x="2108" y="541"/>
                  <a:pt x="1858" y="598"/>
                  <a:pt x="1587" y="758"/>
                </a:cubicBezTo>
                <a:cubicBezTo>
                  <a:pt x="1510" y="803"/>
                  <a:pt x="1431" y="839"/>
                  <a:pt x="1376" y="912"/>
                </a:cubicBezTo>
                <a:cubicBezTo>
                  <a:pt x="1353" y="982"/>
                  <a:pt x="1440" y="964"/>
                  <a:pt x="1491" y="969"/>
                </a:cubicBezTo>
                <a:cubicBezTo>
                  <a:pt x="1523" y="999"/>
                  <a:pt x="1518" y="1056"/>
                  <a:pt x="1482" y="1084"/>
                </a:cubicBezTo>
                <a:cubicBezTo>
                  <a:pt x="1464" y="1098"/>
                  <a:pt x="1409" y="1115"/>
                  <a:pt x="1386" y="1123"/>
                </a:cubicBezTo>
                <a:cubicBezTo>
                  <a:pt x="1357" y="1120"/>
                  <a:pt x="1328" y="1119"/>
                  <a:pt x="1299" y="1113"/>
                </a:cubicBezTo>
                <a:cubicBezTo>
                  <a:pt x="1279" y="1109"/>
                  <a:pt x="1242" y="1094"/>
                  <a:pt x="1242" y="1094"/>
                </a:cubicBezTo>
                <a:cubicBezTo>
                  <a:pt x="1188" y="987"/>
                  <a:pt x="1258" y="918"/>
                  <a:pt x="1290" y="825"/>
                </a:cubicBezTo>
                <a:cubicBezTo>
                  <a:pt x="1287" y="815"/>
                  <a:pt x="1290" y="800"/>
                  <a:pt x="1280" y="796"/>
                </a:cubicBezTo>
                <a:cubicBezTo>
                  <a:pt x="1268" y="791"/>
                  <a:pt x="1254" y="800"/>
                  <a:pt x="1242" y="806"/>
                </a:cubicBezTo>
                <a:cubicBezTo>
                  <a:pt x="1215" y="820"/>
                  <a:pt x="1165" y="854"/>
                  <a:pt x="1165" y="854"/>
                </a:cubicBezTo>
                <a:cubicBezTo>
                  <a:pt x="1013" y="843"/>
                  <a:pt x="1063" y="860"/>
                  <a:pt x="983" y="806"/>
                </a:cubicBezTo>
                <a:cubicBezTo>
                  <a:pt x="1130" y="754"/>
                  <a:pt x="1289" y="718"/>
                  <a:pt x="1443" y="700"/>
                </a:cubicBezTo>
                <a:cubicBezTo>
                  <a:pt x="1472" y="691"/>
                  <a:pt x="1501" y="682"/>
                  <a:pt x="1530" y="672"/>
                </a:cubicBezTo>
                <a:cubicBezTo>
                  <a:pt x="1549" y="665"/>
                  <a:pt x="1587" y="652"/>
                  <a:pt x="1587" y="652"/>
                </a:cubicBezTo>
                <a:cubicBezTo>
                  <a:pt x="1581" y="595"/>
                  <a:pt x="1584" y="535"/>
                  <a:pt x="1568" y="480"/>
                </a:cubicBezTo>
                <a:cubicBezTo>
                  <a:pt x="1565" y="470"/>
                  <a:pt x="1549" y="486"/>
                  <a:pt x="1539" y="489"/>
                </a:cubicBezTo>
                <a:cubicBezTo>
                  <a:pt x="1517" y="496"/>
                  <a:pt x="1494" y="501"/>
                  <a:pt x="1472" y="508"/>
                </a:cubicBezTo>
                <a:cubicBezTo>
                  <a:pt x="1406" y="530"/>
                  <a:pt x="1340" y="552"/>
                  <a:pt x="1271" y="566"/>
                </a:cubicBezTo>
                <a:cubicBezTo>
                  <a:pt x="1252" y="563"/>
                  <a:pt x="1229" y="568"/>
                  <a:pt x="1213" y="556"/>
                </a:cubicBezTo>
                <a:cubicBezTo>
                  <a:pt x="1162" y="517"/>
                  <a:pt x="1178" y="388"/>
                  <a:pt x="1251" y="364"/>
                </a:cubicBezTo>
                <a:cubicBezTo>
                  <a:pt x="1305" y="346"/>
                  <a:pt x="1287" y="355"/>
                  <a:pt x="1376" y="345"/>
                </a:cubicBezTo>
                <a:cubicBezTo>
                  <a:pt x="1545" y="326"/>
                  <a:pt x="1715" y="324"/>
                  <a:pt x="1885" y="316"/>
                </a:cubicBezTo>
                <a:cubicBezTo>
                  <a:pt x="1960" y="302"/>
                  <a:pt x="2007" y="263"/>
                  <a:pt x="2067" y="220"/>
                </a:cubicBezTo>
                <a:cubicBezTo>
                  <a:pt x="2087" y="163"/>
                  <a:pt x="2049" y="145"/>
                  <a:pt x="2000" y="124"/>
                </a:cubicBezTo>
                <a:cubicBezTo>
                  <a:pt x="1920" y="90"/>
                  <a:pt x="1800" y="59"/>
                  <a:pt x="1712" y="48"/>
                </a:cubicBezTo>
                <a:cubicBezTo>
                  <a:pt x="1645" y="40"/>
                  <a:pt x="1511" y="28"/>
                  <a:pt x="1511" y="28"/>
                </a:cubicBezTo>
                <a:cubicBezTo>
                  <a:pt x="1013" y="34"/>
                  <a:pt x="840" y="0"/>
                  <a:pt x="474" y="96"/>
                </a:cubicBezTo>
                <a:cubicBezTo>
                  <a:pt x="387" y="153"/>
                  <a:pt x="340" y="182"/>
                  <a:pt x="282" y="268"/>
                </a:cubicBezTo>
                <a:cubicBezTo>
                  <a:pt x="331" y="285"/>
                  <a:pt x="376" y="294"/>
                  <a:pt x="426" y="307"/>
                </a:cubicBezTo>
                <a:cubicBezTo>
                  <a:pt x="455" y="326"/>
                  <a:pt x="483" y="336"/>
                  <a:pt x="512" y="355"/>
                </a:cubicBezTo>
                <a:cubicBezTo>
                  <a:pt x="455" y="392"/>
                  <a:pt x="504" y="366"/>
                  <a:pt x="397" y="384"/>
                </a:cubicBezTo>
                <a:cubicBezTo>
                  <a:pt x="387" y="386"/>
                  <a:pt x="374" y="385"/>
                  <a:pt x="368" y="393"/>
                </a:cubicBezTo>
                <a:cubicBezTo>
                  <a:pt x="364" y="399"/>
                  <a:pt x="375" y="406"/>
                  <a:pt x="378" y="412"/>
                </a:cubicBezTo>
                <a:close/>
              </a:path>
            </a:pathLst>
          </a:custGeom>
          <a:noFill/>
          <a:ln w="28575" cap="flat" cmpd="sng">
            <a:solidFill>
              <a:schemeClr val="tx1"/>
            </a:solidFill>
            <a:prstDash val="solid"/>
            <a:round/>
            <a:headEnd type="none" w="med" len="med"/>
            <a:tailEnd type="none" w="lg" len="lg"/>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906731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885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885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8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9" grpId="0" uiExpand="1" build="p"/>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3733351-4C88-AF49-B0D9-1B01D066D94D}"/>
              </a:ext>
            </a:extLst>
          </p:cNvPr>
          <p:cNvSpPr>
            <a:spLocks noGrp="1" noChangeArrowheads="1"/>
          </p:cNvSpPr>
          <p:nvPr>
            <p:ph type="title"/>
          </p:nvPr>
        </p:nvSpPr>
        <p:spPr/>
        <p:txBody>
          <a:bodyPr/>
          <a:lstStyle/>
          <a:p>
            <a:r>
              <a:rPr lang="en-US" altLang="en-US" sz="3600"/>
              <a:t>Are n-gram models enough?</a:t>
            </a:r>
          </a:p>
        </p:txBody>
      </p:sp>
      <p:sp>
        <p:nvSpPr>
          <p:cNvPr id="80899" name="Rectangle 3">
            <a:extLst>
              <a:ext uri="{FF2B5EF4-FFF2-40B4-BE49-F238E27FC236}">
                <a16:creationId xmlns:a16="http://schemas.microsoft.com/office/drawing/2014/main" id="{656C98FC-A1FC-684F-B4AB-8EEF2A0B47C5}"/>
              </a:ext>
            </a:extLst>
          </p:cNvPr>
          <p:cNvSpPr>
            <a:spLocks noGrp="1" noChangeArrowheads="1"/>
          </p:cNvSpPr>
          <p:nvPr>
            <p:ph type="body" idx="1"/>
          </p:nvPr>
        </p:nvSpPr>
        <p:spPr/>
        <p:txBody>
          <a:bodyPr/>
          <a:lstStyle/>
          <a:p>
            <a:r>
              <a:rPr lang="en-US" altLang="en-US"/>
              <a:t>Can we make a list of (say) 3-grams that combine into </a:t>
            </a:r>
            <a:r>
              <a:rPr lang="en-US" altLang="en-US" u="sng"/>
              <a:t>all</a:t>
            </a:r>
            <a:r>
              <a:rPr lang="en-US" altLang="en-US"/>
              <a:t> the grammatical sentences of English?</a:t>
            </a:r>
          </a:p>
          <a:p>
            <a:endParaRPr lang="en-US" altLang="en-US"/>
          </a:p>
          <a:p>
            <a:r>
              <a:rPr lang="en-US" altLang="en-US"/>
              <a:t>Ok, how about </a:t>
            </a:r>
            <a:r>
              <a:rPr lang="en-US" altLang="en-US" u="sng"/>
              <a:t>only</a:t>
            </a:r>
            <a:r>
              <a:rPr lang="en-US" altLang="en-US"/>
              <a:t> the grammatical sentences?</a:t>
            </a:r>
          </a:p>
          <a:p>
            <a:endParaRPr lang="en-US" altLang="en-US"/>
          </a:p>
          <a:p>
            <a:r>
              <a:rPr lang="en-US" altLang="en-US"/>
              <a:t>How about </a:t>
            </a:r>
            <a:r>
              <a:rPr lang="en-US" altLang="en-US" u="sng"/>
              <a:t>all and only?</a:t>
            </a:r>
            <a:endParaRPr lang="en-US" altLang="en-US"/>
          </a:p>
        </p:txBody>
      </p:sp>
    </p:spTree>
    <p:extLst>
      <p:ext uri="{BB962C8B-B14F-4D97-AF65-F5344CB8AC3E}">
        <p14:creationId xmlns:p14="http://schemas.microsoft.com/office/powerpoint/2010/main" val="2290208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BFB5908-3AF5-6340-B6C4-26F72E2B143A}"/>
              </a:ext>
            </a:extLst>
          </p:cNvPr>
          <p:cNvSpPr>
            <a:spLocks noGrp="1" noChangeArrowheads="1"/>
          </p:cNvSpPr>
          <p:nvPr>
            <p:ph type="title"/>
          </p:nvPr>
        </p:nvSpPr>
        <p:spPr>
          <a:xfrm>
            <a:off x="3048000" y="136036"/>
            <a:ext cx="7162800" cy="1143000"/>
          </a:xfrm>
        </p:spPr>
        <p:txBody>
          <a:bodyPr/>
          <a:lstStyle/>
          <a:p>
            <a:r>
              <a:rPr lang="en-US" altLang="en-US" sz="3600" dirty="0"/>
              <a:t>Can we avoid the systematic problems with n-gram models?</a:t>
            </a:r>
          </a:p>
        </p:txBody>
      </p:sp>
      <p:sp>
        <p:nvSpPr>
          <p:cNvPr id="82947" name="Rectangle 3">
            <a:extLst>
              <a:ext uri="{FF2B5EF4-FFF2-40B4-BE49-F238E27FC236}">
                <a16:creationId xmlns:a16="http://schemas.microsoft.com/office/drawing/2014/main" id="{C8ADAC94-E9D5-A840-8D6D-3A94C4346F2F}"/>
              </a:ext>
            </a:extLst>
          </p:cNvPr>
          <p:cNvSpPr>
            <a:spLocks noGrp="1" noChangeArrowheads="1"/>
          </p:cNvSpPr>
          <p:nvPr>
            <p:ph type="body" idx="1"/>
          </p:nvPr>
        </p:nvSpPr>
        <p:spPr>
          <a:xfrm>
            <a:off x="1981200" y="1676400"/>
            <a:ext cx="8686800" cy="4648200"/>
          </a:xfrm>
        </p:spPr>
        <p:txBody>
          <a:bodyPr/>
          <a:lstStyle/>
          <a:p>
            <a:r>
              <a:rPr lang="en-US" altLang="en-US"/>
              <a:t>Remembering things from arbitrarily far back in the sentence</a:t>
            </a:r>
          </a:p>
          <a:p>
            <a:pPr lvl="1"/>
            <a:r>
              <a:rPr lang="en-US" altLang="en-US"/>
              <a:t>Was the subject singular or plural?</a:t>
            </a:r>
          </a:p>
          <a:p>
            <a:pPr lvl="1"/>
            <a:r>
              <a:rPr lang="en-US" altLang="en-US"/>
              <a:t>Have we had a verb yet?</a:t>
            </a:r>
          </a:p>
          <a:p>
            <a:r>
              <a:rPr lang="en-US" altLang="en-US"/>
              <a:t>Formal language equivalent:</a:t>
            </a:r>
          </a:p>
          <a:p>
            <a:pPr lvl="1"/>
            <a:r>
              <a:rPr lang="en-US" altLang="en-US"/>
              <a:t>A language that allows strings having the forms </a:t>
            </a:r>
            <a:br>
              <a:rPr lang="en-US" altLang="en-US"/>
            </a:br>
            <a:r>
              <a:rPr lang="en-US" altLang="en-US">
                <a:solidFill>
                  <a:srgbClr val="3399FF"/>
                </a:solidFill>
                <a:latin typeface="Courier New" panose="02070309020205020404" pitchFamily="49" charset="0"/>
              </a:rPr>
              <a:t>a x* b</a:t>
            </a:r>
            <a:r>
              <a:rPr lang="en-US" altLang="en-US"/>
              <a:t>  and  </a:t>
            </a:r>
            <a:r>
              <a:rPr lang="en-US" altLang="en-US">
                <a:solidFill>
                  <a:srgbClr val="3399FF"/>
                </a:solidFill>
                <a:latin typeface="Courier New" panose="02070309020205020404" pitchFamily="49" charset="0"/>
              </a:rPr>
              <a:t>c x* d</a:t>
            </a:r>
            <a:r>
              <a:rPr lang="en-US" altLang="en-US"/>
              <a:t>     </a:t>
            </a:r>
            <a:br>
              <a:rPr lang="en-US" altLang="en-US"/>
            </a:br>
            <a:r>
              <a:rPr lang="en-US" altLang="en-US"/>
              <a:t>					(</a:t>
            </a:r>
            <a:r>
              <a:rPr lang="en-US" altLang="en-US">
                <a:solidFill>
                  <a:srgbClr val="3399FF"/>
                </a:solidFill>
                <a:latin typeface="Courier New" panose="02070309020205020404" pitchFamily="49" charset="0"/>
              </a:rPr>
              <a:t>x*</a:t>
            </a:r>
            <a:r>
              <a:rPr lang="en-US" altLang="en-US"/>
              <a:t> means “0 or more </a:t>
            </a:r>
            <a:r>
              <a:rPr lang="en-US" altLang="en-US">
                <a:solidFill>
                  <a:srgbClr val="3399FF"/>
                </a:solidFill>
                <a:latin typeface="Courier New" panose="02070309020205020404" pitchFamily="49" charset="0"/>
              </a:rPr>
              <a:t>x</a:t>
            </a:r>
            <a:r>
              <a:rPr lang="en-US" altLang="en-US"/>
              <a:t>’s”)</a:t>
            </a:r>
          </a:p>
          <a:p>
            <a:pPr lvl="1"/>
            <a:r>
              <a:rPr lang="en-US" altLang="en-US"/>
              <a:t>Can we check grammaticality using a 50-gram model?</a:t>
            </a:r>
          </a:p>
          <a:p>
            <a:pPr lvl="1"/>
            <a:r>
              <a:rPr lang="en-US" altLang="en-US"/>
              <a:t>No?  Then what can we use instead?</a:t>
            </a:r>
          </a:p>
        </p:txBody>
      </p:sp>
    </p:spTree>
    <p:extLst>
      <p:ext uri="{BB962C8B-B14F-4D97-AF65-F5344CB8AC3E}">
        <p14:creationId xmlns:p14="http://schemas.microsoft.com/office/powerpoint/2010/main" val="3927617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2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009651"/>
          </a:xfrm>
        </p:spPr>
        <p:txBody>
          <a:bodyPr/>
          <a:lstStyle/>
          <a:p>
            <a:r>
              <a:rPr lang="en-US" dirty="0"/>
              <a:t>But How To Estimate Sentence Probabilities?</a:t>
            </a:r>
          </a:p>
        </p:txBody>
      </p:sp>
      <p:sp>
        <p:nvSpPr>
          <p:cNvPr id="3" name="Content Placeholder 2"/>
          <p:cNvSpPr>
            <a:spLocks noGrp="1"/>
          </p:cNvSpPr>
          <p:nvPr>
            <p:ph idx="1"/>
          </p:nvPr>
        </p:nvSpPr>
        <p:spPr>
          <a:xfrm>
            <a:off x="838200" y="2147455"/>
            <a:ext cx="10515600" cy="4029507"/>
          </a:xfrm>
        </p:spPr>
        <p:txBody>
          <a:bodyPr/>
          <a:lstStyle/>
          <a:p>
            <a:r>
              <a:rPr lang="en-US" dirty="0"/>
              <a:t>We want to to know the probability of word sequence </a:t>
            </a:r>
            <a:r>
              <a:rPr lang="en-US" b="1" dirty="0"/>
              <a:t>w</a:t>
            </a:r>
            <a:r>
              <a:rPr lang="en-US" dirty="0"/>
              <a:t> = w</a:t>
            </a:r>
            <a:r>
              <a:rPr lang="en-US" baseline="-25000" dirty="0"/>
              <a:t>1</a:t>
            </a:r>
            <a:r>
              <a:rPr lang="en-US" dirty="0"/>
              <a:t> w</a:t>
            </a:r>
            <a:r>
              <a:rPr lang="en-US" baseline="-25000" dirty="0"/>
              <a:t>2</a:t>
            </a:r>
            <a:r>
              <a:rPr lang="en-US" dirty="0"/>
              <a:t> ... </a:t>
            </a:r>
            <a:r>
              <a:rPr lang="en-US" dirty="0" err="1"/>
              <a:t>w</a:t>
            </a:r>
            <a:r>
              <a:rPr lang="en-US" baseline="-25000" dirty="0" err="1"/>
              <a:t>n</a:t>
            </a:r>
            <a:r>
              <a:rPr lang="en-US" dirty="0"/>
              <a:t> occurring in English</a:t>
            </a:r>
          </a:p>
          <a:p>
            <a:r>
              <a:rPr lang="en-US" dirty="0"/>
              <a:t>Assume we have some </a:t>
            </a:r>
            <a:r>
              <a:rPr lang="en-US" u="sng" dirty="0"/>
              <a:t>training data</a:t>
            </a:r>
            <a:r>
              <a:rPr lang="en-US" dirty="0"/>
              <a:t>: large corpus of general English text</a:t>
            </a:r>
          </a:p>
          <a:p>
            <a:r>
              <a:rPr lang="en-US" dirty="0"/>
              <a:t>We use this data to </a:t>
            </a:r>
            <a:r>
              <a:rPr lang="en-US" u="sng" dirty="0"/>
              <a:t>estimate</a:t>
            </a:r>
            <a:r>
              <a:rPr lang="en-US" dirty="0"/>
              <a:t> the probability of </a:t>
            </a:r>
            <a:r>
              <a:rPr lang="en-US" b="1" dirty="0"/>
              <a:t>w</a:t>
            </a:r>
            <a:r>
              <a:rPr lang="en-US" dirty="0"/>
              <a:t> (even if we never see it in the corpus)</a:t>
            </a:r>
          </a:p>
          <a:p>
            <a:r>
              <a:rPr lang="en-US" dirty="0"/>
              <a:t>How? </a:t>
            </a:r>
            <a:r>
              <a:rPr lang="en-US" dirty="0">
                <a:sym typeface="Wingdings" pitchFamily="2" charset="2"/>
              </a:rPr>
              <a:t> recall the naïve bayes example, make analogies. </a:t>
            </a:r>
            <a:endParaRPr lang="en-US" dirty="0"/>
          </a:p>
        </p:txBody>
      </p:sp>
    </p:spTree>
    <p:extLst>
      <p:ext uri="{BB962C8B-B14F-4D97-AF65-F5344CB8AC3E}">
        <p14:creationId xmlns:p14="http://schemas.microsoft.com/office/powerpoint/2010/main" val="104504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Likelihood Estimation</a:t>
            </a:r>
          </a:p>
        </p:txBody>
      </p:sp>
      <p:sp>
        <p:nvSpPr>
          <p:cNvPr id="3" name="Content Placeholder 2"/>
          <p:cNvSpPr>
            <a:spLocks noGrp="1"/>
          </p:cNvSpPr>
          <p:nvPr>
            <p:ph idx="1"/>
          </p:nvPr>
        </p:nvSpPr>
        <p:spPr>
          <a:xfrm>
            <a:off x="838200" y="1825625"/>
            <a:ext cx="5608508" cy="4588412"/>
          </a:xfrm>
        </p:spPr>
        <p:txBody>
          <a:bodyPr>
            <a:normAutofit/>
          </a:bodyPr>
          <a:lstStyle/>
          <a:p>
            <a:r>
              <a:rPr lang="en-US" dirty="0"/>
              <a:t>AKA "Count and divide"</a:t>
            </a:r>
          </a:p>
          <a:p>
            <a:r>
              <a:rPr lang="en-US" altLang="en-US" dirty="0"/>
              <a:t>Terminology: Types vs. Tokens</a:t>
            </a:r>
          </a:p>
          <a:p>
            <a:pPr lvl="1">
              <a:lnSpc>
                <a:spcPct val="80000"/>
              </a:lnSpc>
            </a:pPr>
            <a:r>
              <a:rPr lang="en-US" altLang="en-US" dirty="0"/>
              <a:t>Word </a:t>
            </a:r>
            <a:r>
              <a:rPr lang="en-US" altLang="en-US" b="1" dirty="0"/>
              <a:t>type</a:t>
            </a:r>
            <a:r>
              <a:rPr lang="en-US" altLang="en-US" dirty="0"/>
              <a:t> = distinct vocabulary item</a:t>
            </a:r>
          </a:p>
          <a:p>
            <a:pPr lvl="2">
              <a:lnSpc>
                <a:spcPct val="80000"/>
              </a:lnSpc>
            </a:pPr>
            <a:r>
              <a:rPr lang="en-US" altLang="en-US" dirty="0"/>
              <a:t>A </a:t>
            </a:r>
            <a:r>
              <a:rPr lang="en-US" altLang="en-US" b="1" dirty="0"/>
              <a:t>dictionary</a:t>
            </a:r>
            <a:r>
              <a:rPr lang="en-US" altLang="en-US" dirty="0"/>
              <a:t> is a list of types (once each)</a:t>
            </a:r>
            <a:endParaRPr lang="en-US" altLang="en-US" sz="1800" dirty="0"/>
          </a:p>
          <a:p>
            <a:pPr lvl="1">
              <a:lnSpc>
                <a:spcPct val="80000"/>
              </a:lnSpc>
            </a:pPr>
            <a:r>
              <a:rPr lang="en-US" altLang="en-US" dirty="0"/>
              <a:t>Word </a:t>
            </a:r>
            <a:r>
              <a:rPr lang="en-US" altLang="en-US" b="1" dirty="0"/>
              <a:t>token</a:t>
            </a:r>
            <a:r>
              <a:rPr lang="en-US" altLang="en-US" dirty="0"/>
              <a:t> = occurrence of that type</a:t>
            </a:r>
          </a:p>
          <a:p>
            <a:pPr lvl="2">
              <a:lnSpc>
                <a:spcPct val="80000"/>
              </a:lnSpc>
            </a:pPr>
            <a:r>
              <a:rPr lang="en-US" altLang="en-US" dirty="0"/>
              <a:t>A </a:t>
            </a:r>
            <a:r>
              <a:rPr lang="en-US" altLang="en-US" b="1" dirty="0"/>
              <a:t>corpus</a:t>
            </a:r>
            <a:r>
              <a:rPr lang="en-US" altLang="en-US" dirty="0"/>
              <a:t> is a list of tokens (each type has many tokens)</a:t>
            </a:r>
          </a:p>
          <a:p>
            <a:pPr lvl="2">
              <a:lnSpc>
                <a:spcPct val="80000"/>
              </a:lnSpc>
            </a:pPr>
            <a:endParaRPr lang="en-US" sz="1800" dirty="0"/>
          </a:p>
          <a:p>
            <a:pPr lvl="2">
              <a:lnSpc>
                <a:spcPct val="80000"/>
              </a:lnSpc>
            </a:pPr>
            <a:endParaRPr lang="en-US" sz="1800" dirty="0"/>
          </a:p>
          <a:p>
            <a:pPr lvl="2">
              <a:lnSpc>
                <a:spcPct val="80000"/>
              </a:lnSpc>
            </a:pPr>
            <a:endParaRPr lang="en-US" sz="1800" dirty="0"/>
          </a:p>
          <a:p>
            <a:pPr>
              <a:lnSpc>
                <a:spcPct val="80000"/>
              </a:lnSpc>
            </a:pPr>
            <a:r>
              <a:rPr lang="en-US" altLang="en-US" dirty="0"/>
              <a:t>We’ll estimate probabilities of the dictionary </a:t>
            </a:r>
            <a:r>
              <a:rPr lang="en-US" altLang="en-US" u="sng" dirty="0"/>
              <a:t>types </a:t>
            </a:r>
            <a:r>
              <a:rPr lang="en-US" altLang="en-US" dirty="0"/>
              <a:t>by counting the corpus </a:t>
            </a:r>
            <a:r>
              <a:rPr lang="en-US" altLang="en-US" u="sng" dirty="0"/>
              <a:t>tokens</a:t>
            </a:r>
            <a:endParaRPr lang="en-US" sz="2600" dirty="0"/>
          </a:p>
        </p:txBody>
      </p:sp>
      <p:sp>
        <p:nvSpPr>
          <p:cNvPr id="4" name="Rectangle 3">
            <a:extLst>
              <a:ext uri="{FF2B5EF4-FFF2-40B4-BE49-F238E27FC236}">
                <a16:creationId xmlns:a16="http://schemas.microsoft.com/office/drawing/2014/main" id="{1EB2E968-7548-5C41-9F89-D6D44CD4728D}"/>
              </a:ext>
            </a:extLst>
          </p:cNvPr>
          <p:cNvSpPr/>
          <p:nvPr/>
        </p:nvSpPr>
        <p:spPr>
          <a:xfrm>
            <a:off x="6410381" y="2715491"/>
            <a:ext cx="3713021" cy="498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2">
            <a:extLst>
              <a:ext uri="{FF2B5EF4-FFF2-40B4-BE49-F238E27FC236}">
                <a16:creationId xmlns:a16="http://schemas.microsoft.com/office/drawing/2014/main" id="{8536D7F6-7001-F947-3289-902F0F3A6845}"/>
              </a:ext>
            </a:extLst>
          </p:cNvPr>
          <p:cNvSpPr>
            <a:spLocks noChangeArrowheads="1"/>
          </p:cNvSpPr>
          <p:nvPr/>
        </p:nvSpPr>
        <p:spPr bwMode="auto">
          <a:xfrm>
            <a:off x="6265976" y="4572696"/>
            <a:ext cx="5867400" cy="461665"/>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chemeClr val="accent2"/>
              </a:buClr>
              <a:buFont typeface="Wingdings" charset="2"/>
              <a:buChar char="§"/>
              <a:defRPr kumimoji="1" sz="3200">
                <a:solidFill>
                  <a:schemeClr val="tx1"/>
                </a:solidFill>
                <a:latin typeface="Tahoma" charset="0"/>
              </a:defRPr>
            </a:lvl1pPr>
            <a:lvl2pPr marL="742950" indent="-285750">
              <a:spcBef>
                <a:spcPct val="20000"/>
              </a:spcBef>
              <a:buClr>
                <a:schemeClr val="accent2"/>
              </a:buClr>
              <a:buFont typeface="Wingdings" charset="2"/>
              <a:buChar char="§"/>
              <a:defRPr kumimoji="1" sz="2800">
                <a:solidFill>
                  <a:schemeClr val="tx1"/>
                </a:solidFill>
                <a:latin typeface="Tahoma" charset="0"/>
              </a:defRPr>
            </a:lvl2pPr>
            <a:lvl3pPr marL="1143000" indent="-228600">
              <a:spcBef>
                <a:spcPct val="20000"/>
              </a:spcBef>
              <a:buClr>
                <a:schemeClr val="accent2"/>
              </a:buClr>
              <a:buFont typeface="Wingdings" charset="2"/>
              <a:buChar char="§"/>
              <a:defRPr kumimoji="1" sz="2400">
                <a:solidFill>
                  <a:schemeClr val="tx1"/>
                </a:solidFill>
                <a:latin typeface="Tahoma" charset="0"/>
              </a:defRPr>
            </a:lvl3pPr>
            <a:lvl4pPr marL="1600200" indent="-228600">
              <a:spcBef>
                <a:spcPct val="20000"/>
              </a:spcBef>
              <a:buClr>
                <a:schemeClr val="accent2"/>
              </a:buClr>
              <a:buFont typeface="Wingdings" charset="2"/>
              <a:buChar char="§"/>
              <a:defRPr kumimoji="1" sz="2000">
                <a:solidFill>
                  <a:schemeClr val="tx1"/>
                </a:solidFill>
                <a:latin typeface="Tahoma" charset="0"/>
              </a:defRPr>
            </a:lvl4pPr>
            <a:lvl5pPr marL="2057400" indent="-228600">
              <a:spcBef>
                <a:spcPct val="20000"/>
              </a:spcBef>
              <a:buClr>
                <a:schemeClr val="accent2"/>
              </a:buClr>
              <a:buFont typeface="Wingdings" charset="2"/>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9pPr>
          </a:lstStyle>
          <a:p>
            <a:pPr>
              <a:spcBef>
                <a:spcPct val="0"/>
              </a:spcBef>
              <a:buClrTx/>
              <a:buFontTx/>
              <a:buNone/>
            </a:pPr>
            <a:endParaRPr kumimoji="0" lang="en-US" altLang="en-US" sz="2400"/>
          </a:p>
        </p:txBody>
      </p:sp>
      <p:graphicFrame>
        <p:nvGraphicFramePr>
          <p:cNvPr id="6" name="Group 30">
            <a:extLst>
              <a:ext uri="{FF2B5EF4-FFF2-40B4-BE49-F238E27FC236}">
                <a16:creationId xmlns:a16="http://schemas.microsoft.com/office/drawing/2014/main" id="{A381BE4D-9897-E439-DD57-E227F285BC21}"/>
              </a:ext>
            </a:extLst>
          </p:cNvPr>
          <p:cNvGraphicFramePr>
            <a:graphicFrameLocks noGrp="1"/>
          </p:cNvGraphicFramePr>
          <p:nvPr>
            <p:extLst>
              <p:ext uri="{D42A27DB-BD31-4B8C-83A1-F6EECF244321}">
                <p14:modId xmlns:p14="http://schemas.microsoft.com/office/powerpoint/2010/main" val="1172871245"/>
              </p:ext>
            </p:extLst>
          </p:nvPr>
        </p:nvGraphicFramePr>
        <p:xfrm>
          <a:off x="6418376" y="3651003"/>
          <a:ext cx="3048000" cy="2682416"/>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34963">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a:ln>
                            <a:noFill/>
                          </a:ln>
                          <a:solidFill>
                            <a:schemeClr val="tx1"/>
                          </a:solidFill>
                          <a:effectLst/>
                          <a:latin typeface="Tahoma" charset="0"/>
                        </a:rPr>
                        <a:t>a</a:t>
                      </a:r>
                    </a:p>
                  </a:txBody>
                  <a:tcPr marT="45731" marB="45731" horzOverflow="overflow">
                    <a:lnL>
                      <a:noFill/>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a:ln>
                            <a:noFill/>
                          </a:ln>
                          <a:solidFill>
                            <a:schemeClr val="tx1"/>
                          </a:solidFill>
                          <a:effectLst/>
                          <a:latin typeface="Tahoma" charset="0"/>
                        </a:rPr>
                        <a:t>100</a:t>
                      </a:r>
                    </a:p>
                  </a:txBody>
                  <a:tcPr marT="45731" marB="45731"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extLst>
                  <a:ext uri="{0D108BD9-81ED-4DB2-BD59-A6C34878D82A}">
                    <a16:rowId xmlns:a16="http://schemas.microsoft.com/office/drawing/2014/main" val="10000"/>
                  </a:ext>
                </a:extLst>
              </a:tr>
              <a:tr h="334963">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dirty="0">
                          <a:ln>
                            <a:noFill/>
                          </a:ln>
                          <a:solidFill>
                            <a:schemeClr val="tx1"/>
                          </a:solidFill>
                          <a:effectLst/>
                          <a:latin typeface="Tahoma" charset="0"/>
                        </a:rPr>
                        <a:t>b</a:t>
                      </a:r>
                    </a:p>
                  </a:txBody>
                  <a:tcPr marT="45731" marB="45731" horzOverflow="overflow">
                    <a:lnL>
                      <a:noFill/>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a:ln>
                            <a:noFill/>
                          </a:ln>
                          <a:solidFill>
                            <a:schemeClr val="tx1"/>
                          </a:solidFill>
                          <a:effectLst/>
                          <a:latin typeface="Tahoma" charset="0"/>
                        </a:rPr>
                        <a:t>0</a:t>
                      </a:r>
                    </a:p>
                  </a:txBody>
                  <a:tcPr marT="45731" marB="45731"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extLst>
                  <a:ext uri="{0D108BD9-81ED-4DB2-BD59-A6C34878D82A}">
                    <a16:rowId xmlns:a16="http://schemas.microsoft.com/office/drawing/2014/main" val="10001"/>
                  </a:ext>
                </a:extLst>
              </a:tr>
              <a:tr h="334963">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dirty="0">
                          <a:ln>
                            <a:noFill/>
                          </a:ln>
                          <a:solidFill>
                            <a:schemeClr val="tx1"/>
                          </a:solidFill>
                          <a:effectLst/>
                          <a:latin typeface="Tahoma" charset="0"/>
                        </a:rPr>
                        <a:t>c</a:t>
                      </a:r>
                    </a:p>
                  </a:txBody>
                  <a:tcPr marT="45731" marB="45731" horzOverflow="overflow">
                    <a:lnL>
                      <a:noFill/>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a:ln>
                            <a:noFill/>
                          </a:ln>
                          <a:solidFill>
                            <a:schemeClr val="tx1"/>
                          </a:solidFill>
                          <a:effectLst/>
                          <a:latin typeface="Tahoma" charset="0"/>
                        </a:rPr>
                        <a:t>0</a:t>
                      </a:r>
                    </a:p>
                  </a:txBody>
                  <a:tcPr marT="45731" marB="45731"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extLst>
                  <a:ext uri="{0D108BD9-81ED-4DB2-BD59-A6C34878D82A}">
                    <a16:rowId xmlns:a16="http://schemas.microsoft.com/office/drawing/2014/main" val="10002"/>
                  </a:ext>
                </a:extLst>
              </a:tr>
              <a:tr h="334963">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dirty="0">
                          <a:ln>
                            <a:noFill/>
                          </a:ln>
                          <a:solidFill>
                            <a:schemeClr val="tx1"/>
                          </a:solidFill>
                          <a:effectLst/>
                          <a:latin typeface="Tahoma" charset="0"/>
                        </a:rPr>
                        <a:t>d</a:t>
                      </a:r>
                    </a:p>
                  </a:txBody>
                  <a:tcPr marT="45731" marB="45731" horzOverflow="overflow">
                    <a:lnL>
                      <a:noFill/>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a:ln>
                            <a:noFill/>
                          </a:ln>
                          <a:solidFill>
                            <a:schemeClr val="tx1"/>
                          </a:solidFill>
                          <a:effectLst/>
                          <a:latin typeface="Tahoma" charset="0"/>
                        </a:rPr>
                        <a:t>200</a:t>
                      </a:r>
                    </a:p>
                  </a:txBody>
                  <a:tcPr marT="45731" marB="45731"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extLst>
                  <a:ext uri="{0D108BD9-81ED-4DB2-BD59-A6C34878D82A}">
                    <a16:rowId xmlns:a16="http://schemas.microsoft.com/office/drawing/2014/main" val="10003"/>
                  </a:ext>
                </a:extLst>
              </a:tr>
              <a:tr h="334963">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dirty="0">
                          <a:ln>
                            <a:noFill/>
                          </a:ln>
                          <a:solidFill>
                            <a:schemeClr val="tx1"/>
                          </a:solidFill>
                          <a:effectLst/>
                          <a:latin typeface="Tahoma" charset="0"/>
                        </a:rPr>
                        <a:t>e</a:t>
                      </a:r>
                    </a:p>
                  </a:txBody>
                  <a:tcPr marT="45731" marB="45731" horzOverflow="overflow">
                    <a:lnL>
                      <a:noFill/>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a:ln>
                            <a:noFill/>
                          </a:ln>
                          <a:solidFill>
                            <a:schemeClr val="tx1"/>
                          </a:solidFill>
                          <a:effectLst/>
                          <a:latin typeface="Tahoma" charset="0"/>
                        </a:rPr>
                        <a:t>0</a:t>
                      </a:r>
                    </a:p>
                  </a:txBody>
                  <a:tcPr marT="45731" marB="45731"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extLst>
                  <a:ext uri="{0D108BD9-81ED-4DB2-BD59-A6C34878D82A}">
                    <a16:rowId xmlns:a16="http://schemas.microsoft.com/office/drawing/2014/main" val="10004"/>
                  </a:ext>
                </a:extLst>
              </a:tr>
              <a:tr h="334963">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dirty="0">
                          <a:ln>
                            <a:noFill/>
                          </a:ln>
                          <a:solidFill>
                            <a:schemeClr val="tx1"/>
                          </a:solidFill>
                          <a:effectLst/>
                          <a:latin typeface="Tahoma" charset="0"/>
                        </a:rPr>
                        <a:t>…</a:t>
                      </a:r>
                    </a:p>
                  </a:txBody>
                  <a:tcPr marT="45731" marB="45731" horzOverflow="overflow">
                    <a:lnL>
                      <a:noFill/>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endParaRPr kumimoji="1" lang="en-US" altLang="en-US" sz="1600" b="0" i="0" u="none" strike="noStrike" cap="none" normalizeH="0" baseline="0">
                        <a:ln>
                          <a:noFill/>
                        </a:ln>
                        <a:solidFill>
                          <a:schemeClr val="tx1"/>
                        </a:solidFill>
                        <a:effectLst/>
                        <a:latin typeface="Tahoma" charset="0"/>
                      </a:endParaRPr>
                    </a:p>
                  </a:txBody>
                  <a:tcPr marT="45731" marB="45731"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extLst>
                  <a:ext uri="{0D108BD9-81ED-4DB2-BD59-A6C34878D82A}">
                    <a16:rowId xmlns:a16="http://schemas.microsoft.com/office/drawing/2014/main" val="10005"/>
                  </a:ext>
                </a:extLst>
              </a:tr>
              <a:tr h="334963">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a:ln>
                            <a:noFill/>
                          </a:ln>
                          <a:solidFill>
                            <a:schemeClr val="tx1"/>
                          </a:solidFill>
                          <a:effectLst/>
                          <a:latin typeface="Tahoma" charset="0"/>
                        </a:rPr>
                        <a:t>z</a:t>
                      </a:r>
                    </a:p>
                  </a:txBody>
                  <a:tcPr marT="45731" marB="45731" horzOverflow="overflow">
                    <a:lnL>
                      <a:noFill/>
                    </a:lnL>
                    <a:lnR w="12700" cap="flat" cmpd="sng" algn="ctr">
                      <a:solidFill>
                        <a:schemeClr val="tx1"/>
                      </a:solidFill>
                      <a:prstDash val="solid"/>
                      <a:round/>
                      <a:headEnd type="none" w="med" len="med"/>
                      <a:tailEnd type="none" w="lg" len="lg"/>
                    </a:lnR>
                    <a:lnT>
                      <a:noFill/>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a:ln>
                            <a:noFill/>
                          </a:ln>
                          <a:solidFill>
                            <a:schemeClr val="tx1"/>
                          </a:solidFill>
                          <a:effectLst/>
                          <a:latin typeface="Tahoma" charset="0"/>
                        </a:rPr>
                        <a:t>0</a:t>
                      </a:r>
                    </a:p>
                  </a:txBody>
                  <a:tcPr marT="45731" marB="45731" horzOverflow="overflow">
                    <a:lnL w="12700" cap="flat" cmpd="sng" algn="ctr">
                      <a:solidFill>
                        <a:schemeClr val="tx1"/>
                      </a:solidFill>
                      <a:prstDash val="solid"/>
                      <a:round/>
                      <a:headEnd type="none" w="med" len="med"/>
                      <a:tailEnd type="none" w="lg" len="lg"/>
                    </a:lnL>
                    <a:lnR>
                      <a:noFill/>
                    </a:lnR>
                    <a:lnT>
                      <a:noFill/>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6"/>
                  </a:ext>
                </a:extLst>
              </a:tr>
              <a:tr h="334963">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a:ln>
                            <a:noFill/>
                          </a:ln>
                          <a:solidFill>
                            <a:schemeClr val="tx1"/>
                          </a:solidFill>
                          <a:effectLst/>
                          <a:latin typeface="Tahoma" charset="0"/>
                        </a:rPr>
                        <a:t>Total</a:t>
                      </a:r>
                    </a:p>
                  </a:txBody>
                  <a:tcPr marT="45731" marB="45731"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lvl1pPr>
                        <a:spcBef>
                          <a:spcPct val="20000"/>
                        </a:spcBef>
                        <a:buClr>
                          <a:schemeClr val="accent2"/>
                        </a:buClr>
                        <a:buFont typeface="Wingdings" charset="2"/>
                        <a:defRPr kumimoji="1" sz="2800">
                          <a:solidFill>
                            <a:schemeClr val="tx1"/>
                          </a:solidFill>
                          <a:latin typeface="Tahoma" charset="0"/>
                        </a:defRPr>
                      </a:lvl1pPr>
                      <a:lvl2pPr marL="742950" indent="-285750">
                        <a:spcBef>
                          <a:spcPct val="20000"/>
                        </a:spcBef>
                        <a:buClr>
                          <a:schemeClr val="accent2"/>
                        </a:buClr>
                        <a:buFont typeface="Wingdings" charset="2"/>
                        <a:defRPr kumimoji="1" sz="2400">
                          <a:solidFill>
                            <a:schemeClr val="tx1"/>
                          </a:solidFill>
                          <a:latin typeface="Tahoma" charset="0"/>
                        </a:defRPr>
                      </a:lvl2pPr>
                      <a:lvl3pPr marL="1143000" indent="-228600">
                        <a:spcBef>
                          <a:spcPct val="20000"/>
                        </a:spcBef>
                        <a:buClr>
                          <a:schemeClr val="accent2"/>
                        </a:buClr>
                        <a:buFont typeface="Wingdings" charset="2"/>
                        <a:defRPr kumimoji="1" sz="2000">
                          <a:solidFill>
                            <a:schemeClr val="tx1"/>
                          </a:solidFill>
                          <a:latin typeface="Tahoma" charset="0"/>
                        </a:defRPr>
                      </a:lvl3pPr>
                      <a:lvl4pPr marL="1600200" indent="-228600">
                        <a:spcBef>
                          <a:spcPct val="20000"/>
                        </a:spcBef>
                        <a:buClr>
                          <a:schemeClr val="accent2"/>
                        </a:buClr>
                        <a:buFont typeface="Wingdings" charset="2"/>
                        <a:defRPr kumimoji="1">
                          <a:solidFill>
                            <a:schemeClr val="tx1"/>
                          </a:solidFill>
                          <a:latin typeface="Tahoma" charset="0"/>
                        </a:defRPr>
                      </a:lvl4pPr>
                      <a:lvl5pPr marL="2057400" indent="-228600">
                        <a:spcBef>
                          <a:spcPct val="20000"/>
                        </a:spcBef>
                        <a:buClr>
                          <a:schemeClr val="accent2"/>
                        </a:buClr>
                        <a:buFont typeface="Wingdings" charset="2"/>
                        <a:defRPr kumimoji="1">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defRPr kumimoji="1">
                          <a:solidFill>
                            <a:schemeClr val="tx1"/>
                          </a:solidFill>
                          <a:latin typeface="Tahoma" charset="0"/>
                        </a:defRPr>
                      </a:lvl9pPr>
                    </a:lstStyle>
                    <a:p>
                      <a:pPr marL="0" marR="0" lvl="0" indent="0" algn="r" defTabSz="914400" rtl="0" eaLnBrk="0" fontAlgn="base" latinLnBrk="0" hangingPunct="0">
                        <a:lnSpc>
                          <a:spcPct val="100000"/>
                        </a:lnSpc>
                        <a:spcBef>
                          <a:spcPct val="20000"/>
                        </a:spcBef>
                        <a:spcAft>
                          <a:spcPct val="0"/>
                        </a:spcAft>
                        <a:buClr>
                          <a:schemeClr val="accent2"/>
                        </a:buClr>
                        <a:buSzTx/>
                        <a:buFont typeface="Wingdings" charset="2"/>
                        <a:buNone/>
                        <a:tabLst/>
                      </a:pPr>
                      <a:r>
                        <a:rPr kumimoji="1" lang="en-US" altLang="en-US" sz="1600" b="0" i="0" u="none" strike="noStrike" cap="none" normalizeH="0" baseline="0" dirty="0">
                          <a:ln>
                            <a:noFill/>
                          </a:ln>
                          <a:solidFill>
                            <a:schemeClr val="tx1"/>
                          </a:solidFill>
                          <a:effectLst/>
                          <a:latin typeface="Tahoma" charset="0"/>
                        </a:rPr>
                        <a:t>300</a:t>
                      </a:r>
                    </a:p>
                  </a:txBody>
                  <a:tcPr marT="45731" marB="45731"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Text Box 74">
            <a:extLst>
              <a:ext uri="{FF2B5EF4-FFF2-40B4-BE49-F238E27FC236}">
                <a16:creationId xmlns:a16="http://schemas.microsoft.com/office/drawing/2014/main" id="{A418F335-2C6E-F87B-33DA-66BD665E7570}"/>
              </a:ext>
            </a:extLst>
          </p:cNvPr>
          <p:cNvSpPr txBox="1">
            <a:spLocks noChangeArrowheads="1"/>
          </p:cNvSpPr>
          <p:nvPr/>
        </p:nvSpPr>
        <p:spPr bwMode="auto">
          <a:xfrm>
            <a:off x="7151801" y="2860429"/>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defRPr>
            </a:lvl1pPr>
            <a:lvl2pPr marL="742950" indent="-285750">
              <a:spcBef>
                <a:spcPct val="20000"/>
              </a:spcBef>
              <a:buClr>
                <a:schemeClr val="accent2"/>
              </a:buClr>
              <a:buFont typeface="Wingdings" charset="2"/>
              <a:buChar char="§"/>
              <a:defRPr kumimoji="1" sz="2800">
                <a:solidFill>
                  <a:schemeClr val="tx1"/>
                </a:solidFill>
                <a:latin typeface="Tahoma" charset="0"/>
              </a:defRPr>
            </a:lvl2pPr>
            <a:lvl3pPr marL="1143000" indent="-228600">
              <a:spcBef>
                <a:spcPct val="20000"/>
              </a:spcBef>
              <a:buClr>
                <a:schemeClr val="accent2"/>
              </a:buClr>
              <a:buFont typeface="Wingdings" charset="2"/>
              <a:buChar char="§"/>
              <a:defRPr kumimoji="1" sz="2400">
                <a:solidFill>
                  <a:schemeClr val="tx1"/>
                </a:solidFill>
                <a:latin typeface="Tahoma" charset="0"/>
              </a:defRPr>
            </a:lvl3pPr>
            <a:lvl4pPr marL="1600200" indent="-228600">
              <a:spcBef>
                <a:spcPct val="20000"/>
              </a:spcBef>
              <a:buClr>
                <a:schemeClr val="accent2"/>
              </a:buClr>
              <a:buFont typeface="Wingdings" charset="2"/>
              <a:buChar char="§"/>
              <a:defRPr kumimoji="1" sz="2000">
                <a:solidFill>
                  <a:schemeClr val="tx1"/>
                </a:solidFill>
                <a:latin typeface="Tahoma" charset="0"/>
              </a:defRPr>
            </a:lvl4pPr>
            <a:lvl5pPr marL="2057400" indent="-228600">
              <a:spcBef>
                <a:spcPct val="20000"/>
              </a:spcBef>
              <a:buClr>
                <a:schemeClr val="accent2"/>
              </a:buClr>
              <a:buFont typeface="Wingdings" charset="2"/>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9pPr>
          </a:lstStyle>
          <a:p>
            <a:pPr>
              <a:spcBef>
                <a:spcPct val="0"/>
              </a:spcBef>
              <a:buClrTx/>
              <a:buFontTx/>
              <a:buNone/>
            </a:pPr>
            <a:endParaRPr kumimoji="0" lang="en-US" altLang="en-US" sz="2800"/>
          </a:p>
        </p:txBody>
      </p:sp>
      <p:sp>
        <p:nvSpPr>
          <p:cNvPr id="8" name="Text Box 79">
            <a:extLst>
              <a:ext uri="{FF2B5EF4-FFF2-40B4-BE49-F238E27FC236}">
                <a16:creationId xmlns:a16="http://schemas.microsoft.com/office/drawing/2014/main" id="{D1F30987-7232-64AA-4289-C04CF0BCF56A}"/>
              </a:ext>
            </a:extLst>
          </p:cNvPr>
          <p:cNvSpPr txBox="1">
            <a:spLocks noChangeArrowheads="1"/>
          </p:cNvSpPr>
          <p:nvPr/>
        </p:nvSpPr>
        <p:spPr bwMode="auto">
          <a:xfrm>
            <a:off x="6496164" y="3131891"/>
            <a:ext cx="1357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defRPr>
            </a:lvl1pPr>
            <a:lvl2pPr marL="742950" indent="-285750">
              <a:spcBef>
                <a:spcPct val="20000"/>
              </a:spcBef>
              <a:buClr>
                <a:schemeClr val="accent2"/>
              </a:buClr>
              <a:buFont typeface="Wingdings" charset="2"/>
              <a:buChar char="§"/>
              <a:defRPr kumimoji="1" sz="2800">
                <a:solidFill>
                  <a:schemeClr val="tx1"/>
                </a:solidFill>
                <a:latin typeface="Tahoma" charset="0"/>
              </a:defRPr>
            </a:lvl2pPr>
            <a:lvl3pPr marL="1143000" indent="-228600">
              <a:spcBef>
                <a:spcPct val="20000"/>
              </a:spcBef>
              <a:buClr>
                <a:schemeClr val="accent2"/>
              </a:buClr>
              <a:buFont typeface="Wingdings" charset="2"/>
              <a:buChar char="§"/>
              <a:defRPr kumimoji="1" sz="2400">
                <a:solidFill>
                  <a:schemeClr val="tx1"/>
                </a:solidFill>
                <a:latin typeface="Tahoma" charset="0"/>
              </a:defRPr>
            </a:lvl3pPr>
            <a:lvl4pPr marL="1600200" indent="-228600">
              <a:spcBef>
                <a:spcPct val="20000"/>
              </a:spcBef>
              <a:buClr>
                <a:schemeClr val="accent2"/>
              </a:buClr>
              <a:buFont typeface="Wingdings" charset="2"/>
              <a:buChar char="§"/>
              <a:defRPr kumimoji="1" sz="2000">
                <a:solidFill>
                  <a:schemeClr val="tx1"/>
                </a:solidFill>
                <a:latin typeface="Tahoma" charset="0"/>
              </a:defRPr>
            </a:lvl4pPr>
            <a:lvl5pPr marL="2057400" indent="-228600">
              <a:spcBef>
                <a:spcPct val="20000"/>
              </a:spcBef>
              <a:buClr>
                <a:schemeClr val="accent2"/>
              </a:buClr>
              <a:buFont typeface="Wingdings" charset="2"/>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9pPr>
          </a:lstStyle>
          <a:p>
            <a:pPr>
              <a:spcBef>
                <a:spcPct val="0"/>
              </a:spcBef>
              <a:buClrTx/>
              <a:buFontTx/>
              <a:buNone/>
            </a:pPr>
            <a:r>
              <a:rPr kumimoji="0" lang="en-US" altLang="en-US" sz="2800" i="1" dirty="0">
                <a:solidFill>
                  <a:srgbClr val="FF0000"/>
                </a:solidFill>
                <a:latin typeface="Times New Roman" charset="0"/>
              </a:rPr>
              <a:t>26 types</a:t>
            </a:r>
          </a:p>
        </p:txBody>
      </p:sp>
      <p:sp>
        <p:nvSpPr>
          <p:cNvPr id="9" name="Text Box 80">
            <a:extLst>
              <a:ext uri="{FF2B5EF4-FFF2-40B4-BE49-F238E27FC236}">
                <a16:creationId xmlns:a16="http://schemas.microsoft.com/office/drawing/2014/main" id="{AE2E1707-AA92-1E1F-AFCE-30203F053503}"/>
              </a:ext>
            </a:extLst>
          </p:cNvPr>
          <p:cNvSpPr txBox="1">
            <a:spLocks noChangeArrowheads="1"/>
          </p:cNvSpPr>
          <p:nvPr/>
        </p:nvSpPr>
        <p:spPr bwMode="auto">
          <a:xfrm>
            <a:off x="7942377" y="3122366"/>
            <a:ext cx="17129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defRPr>
            </a:lvl1pPr>
            <a:lvl2pPr marL="742950" indent="-285750">
              <a:spcBef>
                <a:spcPct val="20000"/>
              </a:spcBef>
              <a:buClr>
                <a:schemeClr val="accent2"/>
              </a:buClr>
              <a:buFont typeface="Wingdings" charset="2"/>
              <a:buChar char="§"/>
              <a:defRPr kumimoji="1" sz="2800">
                <a:solidFill>
                  <a:schemeClr val="tx1"/>
                </a:solidFill>
                <a:latin typeface="Tahoma" charset="0"/>
              </a:defRPr>
            </a:lvl2pPr>
            <a:lvl3pPr marL="1143000" indent="-228600">
              <a:spcBef>
                <a:spcPct val="20000"/>
              </a:spcBef>
              <a:buClr>
                <a:schemeClr val="accent2"/>
              </a:buClr>
              <a:buFont typeface="Wingdings" charset="2"/>
              <a:buChar char="§"/>
              <a:defRPr kumimoji="1" sz="2400">
                <a:solidFill>
                  <a:schemeClr val="tx1"/>
                </a:solidFill>
                <a:latin typeface="Tahoma" charset="0"/>
              </a:defRPr>
            </a:lvl3pPr>
            <a:lvl4pPr marL="1600200" indent="-228600">
              <a:spcBef>
                <a:spcPct val="20000"/>
              </a:spcBef>
              <a:buClr>
                <a:schemeClr val="accent2"/>
              </a:buClr>
              <a:buFont typeface="Wingdings" charset="2"/>
              <a:buChar char="§"/>
              <a:defRPr kumimoji="1" sz="2000">
                <a:solidFill>
                  <a:schemeClr val="tx1"/>
                </a:solidFill>
                <a:latin typeface="Tahoma" charset="0"/>
              </a:defRPr>
            </a:lvl4pPr>
            <a:lvl5pPr marL="2057400" indent="-228600">
              <a:spcBef>
                <a:spcPct val="20000"/>
              </a:spcBef>
              <a:buClr>
                <a:schemeClr val="accent2"/>
              </a:buClr>
              <a:buFont typeface="Wingdings" charset="2"/>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9pPr>
          </a:lstStyle>
          <a:p>
            <a:pPr>
              <a:spcBef>
                <a:spcPct val="0"/>
              </a:spcBef>
              <a:buClrTx/>
              <a:buFontTx/>
              <a:buNone/>
            </a:pPr>
            <a:r>
              <a:rPr kumimoji="0" lang="en-US" altLang="en-US" sz="2800" i="1" dirty="0">
                <a:solidFill>
                  <a:srgbClr val="FF0000"/>
                </a:solidFill>
                <a:latin typeface="Times New Roman" charset="0"/>
              </a:rPr>
              <a:t>300 tokens</a:t>
            </a:r>
          </a:p>
        </p:txBody>
      </p:sp>
      <p:grpSp>
        <p:nvGrpSpPr>
          <p:cNvPr id="10" name="Group 31">
            <a:extLst>
              <a:ext uri="{FF2B5EF4-FFF2-40B4-BE49-F238E27FC236}">
                <a16:creationId xmlns:a16="http://schemas.microsoft.com/office/drawing/2014/main" id="{00FA8569-D214-9501-4AF0-20F4AA69F8B2}"/>
              </a:ext>
            </a:extLst>
          </p:cNvPr>
          <p:cNvGrpSpPr>
            <a:grpSpLocks/>
          </p:cNvGrpSpPr>
          <p:nvPr/>
        </p:nvGrpSpPr>
        <p:grpSpPr bwMode="auto">
          <a:xfrm>
            <a:off x="9694976" y="3611317"/>
            <a:ext cx="2451100" cy="1411287"/>
            <a:chOff x="3736" y="2162"/>
            <a:chExt cx="1544" cy="1084"/>
          </a:xfrm>
        </p:grpSpPr>
        <p:sp>
          <p:nvSpPr>
            <p:cNvPr id="11" name="Text Box 81">
              <a:extLst>
                <a:ext uri="{FF2B5EF4-FFF2-40B4-BE49-F238E27FC236}">
                  <a16:creationId xmlns:a16="http://schemas.microsoft.com/office/drawing/2014/main" id="{B623440E-D5F0-DD51-43E3-AAAF0D8A34B9}"/>
                </a:ext>
              </a:extLst>
            </p:cNvPr>
            <p:cNvSpPr txBox="1">
              <a:spLocks noChangeArrowheads="1"/>
            </p:cNvSpPr>
            <p:nvPr/>
          </p:nvSpPr>
          <p:spPr bwMode="auto">
            <a:xfrm>
              <a:off x="3736" y="2162"/>
              <a:ext cx="154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defRPr>
              </a:lvl1pPr>
              <a:lvl2pPr marL="742950" indent="-285750">
                <a:spcBef>
                  <a:spcPct val="20000"/>
                </a:spcBef>
                <a:buClr>
                  <a:schemeClr val="accent2"/>
                </a:buClr>
                <a:buFont typeface="Wingdings" charset="2"/>
                <a:buChar char="§"/>
                <a:defRPr kumimoji="1" sz="2800">
                  <a:solidFill>
                    <a:schemeClr val="tx1"/>
                  </a:solidFill>
                  <a:latin typeface="Tahoma" charset="0"/>
                </a:defRPr>
              </a:lvl2pPr>
              <a:lvl3pPr marL="1143000" indent="-228600">
                <a:spcBef>
                  <a:spcPct val="20000"/>
                </a:spcBef>
                <a:buClr>
                  <a:schemeClr val="accent2"/>
                </a:buClr>
                <a:buFont typeface="Wingdings" charset="2"/>
                <a:buChar char="§"/>
                <a:defRPr kumimoji="1" sz="2400">
                  <a:solidFill>
                    <a:schemeClr val="tx1"/>
                  </a:solidFill>
                  <a:latin typeface="Tahoma" charset="0"/>
                </a:defRPr>
              </a:lvl3pPr>
              <a:lvl4pPr marL="1600200" indent="-228600">
                <a:spcBef>
                  <a:spcPct val="20000"/>
                </a:spcBef>
                <a:buClr>
                  <a:schemeClr val="accent2"/>
                </a:buClr>
                <a:buFont typeface="Wingdings" charset="2"/>
                <a:buChar char="§"/>
                <a:defRPr kumimoji="1" sz="2000">
                  <a:solidFill>
                    <a:schemeClr val="tx1"/>
                  </a:solidFill>
                  <a:latin typeface="Tahoma" charset="0"/>
                </a:defRPr>
              </a:lvl4pPr>
              <a:lvl5pPr marL="2057400" indent="-228600">
                <a:spcBef>
                  <a:spcPct val="20000"/>
                </a:spcBef>
                <a:buClr>
                  <a:schemeClr val="accent2"/>
                </a:buClr>
                <a:buFont typeface="Wingdings" charset="2"/>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9pPr>
            </a:lstStyle>
            <a:p>
              <a:pPr>
                <a:spcBef>
                  <a:spcPct val="0"/>
                </a:spcBef>
                <a:buClrTx/>
                <a:buFontTx/>
                <a:buNone/>
              </a:pPr>
              <a:r>
                <a:rPr kumimoji="0" lang="en-US" altLang="en-US" sz="2000" i="1">
                  <a:solidFill>
                    <a:srgbClr val="FF0000"/>
                  </a:solidFill>
                  <a:latin typeface="Times New Roman" charset="0"/>
                </a:rPr>
                <a:t>100 tokens of this type</a:t>
              </a:r>
            </a:p>
          </p:txBody>
        </p:sp>
        <p:sp>
          <p:nvSpPr>
            <p:cNvPr id="12" name="Text Box 82">
              <a:extLst>
                <a:ext uri="{FF2B5EF4-FFF2-40B4-BE49-F238E27FC236}">
                  <a16:creationId xmlns:a16="http://schemas.microsoft.com/office/drawing/2014/main" id="{C2EBCA76-E6D4-EB62-3D42-6A525FB859EE}"/>
                </a:ext>
              </a:extLst>
            </p:cNvPr>
            <p:cNvSpPr txBox="1">
              <a:spLocks noChangeArrowheads="1"/>
            </p:cNvSpPr>
            <p:nvPr/>
          </p:nvSpPr>
          <p:spPr bwMode="auto">
            <a:xfrm>
              <a:off x="3736" y="2941"/>
              <a:ext cx="154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defRPr>
              </a:lvl1pPr>
              <a:lvl2pPr marL="742950" indent="-285750">
                <a:spcBef>
                  <a:spcPct val="20000"/>
                </a:spcBef>
                <a:buClr>
                  <a:schemeClr val="accent2"/>
                </a:buClr>
                <a:buFont typeface="Wingdings" charset="2"/>
                <a:buChar char="§"/>
                <a:defRPr kumimoji="1" sz="2800">
                  <a:solidFill>
                    <a:schemeClr val="tx1"/>
                  </a:solidFill>
                  <a:latin typeface="Tahoma" charset="0"/>
                </a:defRPr>
              </a:lvl2pPr>
              <a:lvl3pPr marL="1143000" indent="-228600">
                <a:spcBef>
                  <a:spcPct val="20000"/>
                </a:spcBef>
                <a:buClr>
                  <a:schemeClr val="accent2"/>
                </a:buClr>
                <a:buFont typeface="Wingdings" charset="2"/>
                <a:buChar char="§"/>
                <a:defRPr kumimoji="1" sz="2400">
                  <a:solidFill>
                    <a:schemeClr val="tx1"/>
                  </a:solidFill>
                  <a:latin typeface="Tahoma" charset="0"/>
                </a:defRPr>
              </a:lvl3pPr>
              <a:lvl4pPr marL="1600200" indent="-228600">
                <a:spcBef>
                  <a:spcPct val="20000"/>
                </a:spcBef>
                <a:buClr>
                  <a:schemeClr val="accent2"/>
                </a:buClr>
                <a:buFont typeface="Wingdings" charset="2"/>
                <a:buChar char="§"/>
                <a:defRPr kumimoji="1" sz="2000">
                  <a:solidFill>
                    <a:schemeClr val="tx1"/>
                  </a:solidFill>
                  <a:latin typeface="Tahoma" charset="0"/>
                </a:defRPr>
              </a:lvl4pPr>
              <a:lvl5pPr marL="2057400" indent="-228600">
                <a:spcBef>
                  <a:spcPct val="20000"/>
                </a:spcBef>
                <a:buClr>
                  <a:schemeClr val="accent2"/>
                </a:buClr>
                <a:buFont typeface="Wingdings" charset="2"/>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9pPr>
            </a:lstStyle>
            <a:p>
              <a:pPr>
                <a:spcBef>
                  <a:spcPct val="0"/>
                </a:spcBef>
                <a:buClrTx/>
                <a:buFontTx/>
                <a:buNone/>
              </a:pPr>
              <a:r>
                <a:rPr kumimoji="0" lang="en-US" altLang="en-US" sz="2000" i="1">
                  <a:solidFill>
                    <a:srgbClr val="FF0000"/>
                  </a:solidFill>
                  <a:latin typeface="Times New Roman" charset="0"/>
                </a:rPr>
                <a:t>200 tokens of this type</a:t>
              </a:r>
            </a:p>
          </p:txBody>
        </p:sp>
        <p:sp>
          <p:nvSpPr>
            <p:cNvPr id="13" name="Text Box 83">
              <a:extLst>
                <a:ext uri="{FF2B5EF4-FFF2-40B4-BE49-F238E27FC236}">
                  <a16:creationId xmlns:a16="http://schemas.microsoft.com/office/drawing/2014/main" id="{7804C84E-1514-B611-A9A6-7AE0D049036A}"/>
                </a:ext>
              </a:extLst>
            </p:cNvPr>
            <p:cNvSpPr txBox="1">
              <a:spLocks noChangeArrowheads="1"/>
            </p:cNvSpPr>
            <p:nvPr/>
          </p:nvSpPr>
          <p:spPr bwMode="auto">
            <a:xfrm>
              <a:off x="3736" y="2411"/>
              <a:ext cx="151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spcBef>
                  <a:spcPct val="20000"/>
                </a:spcBef>
                <a:buClr>
                  <a:schemeClr val="accent2"/>
                </a:buClr>
                <a:buFont typeface="Wingdings" charset="2"/>
                <a:buChar char="§"/>
                <a:defRPr kumimoji="1" sz="3200">
                  <a:solidFill>
                    <a:schemeClr val="tx1"/>
                  </a:solidFill>
                  <a:latin typeface="Tahoma" charset="0"/>
                </a:defRPr>
              </a:lvl1pPr>
              <a:lvl2pPr marL="742950" indent="-285750">
                <a:spcBef>
                  <a:spcPct val="20000"/>
                </a:spcBef>
                <a:buClr>
                  <a:schemeClr val="accent2"/>
                </a:buClr>
                <a:buFont typeface="Wingdings" charset="2"/>
                <a:buChar char="§"/>
                <a:defRPr kumimoji="1" sz="2800">
                  <a:solidFill>
                    <a:schemeClr val="tx1"/>
                  </a:solidFill>
                  <a:latin typeface="Tahoma" charset="0"/>
                </a:defRPr>
              </a:lvl2pPr>
              <a:lvl3pPr marL="1143000" indent="-228600">
                <a:spcBef>
                  <a:spcPct val="20000"/>
                </a:spcBef>
                <a:buClr>
                  <a:schemeClr val="accent2"/>
                </a:buClr>
                <a:buFont typeface="Wingdings" charset="2"/>
                <a:buChar char="§"/>
                <a:defRPr kumimoji="1" sz="2400">
                  <a:solidFill>
                    <a:schemeClr val="tx1"/>
                  </a:solidFill>
                  <a:latin typeface="Tahoma" charset="0"/>
                </a:defRPr>
              </a:lvl3pPr>
              <a:lvl4pPr marL="1600200" indent="-228600">
                <a:spcBef>
                  <a:spcPct val="20000"/>
                </a:spcBef>
                <a:buClr>
                  <a:schemeClr val="accent2"/>
                </a:buClr>
                <a:buFont typeface="Wingdings" charset="2"/>
                <a:buChar char="§"/>
                <a:defRPr kumimoji="1" sz="2000">
                  <a:solidFill>
                    <a:schemeClr val="tx1"/>
                  </a:solidFill>
                  <a:latin typeface="Tahoma" charset="0"/>
                </a:defRPr>
              </a:lvl4pPr>
              <a:lvl5pPr marL="2057400" indent="-228600">
                <a:spcBef>
                  <a:spcPct val="20000"/>
                </a:spcBef>
                <a:buClr>
                  <a:schemeClr val="accent2"/>
                </a:buClr>
                <a:buFont typeface="Wingdings" charset="2"/>
                <a:buChar char="§"/>
                <a:defRPr kumimoji="1" sz="2000">
                  <a:solidFill>
                    <a:schemeClr val="tx1"/>
                  </a:solidFill>
                  <a:latin typeface="Tahoma" charset="0"/>
                </a:defRPr>
              </a:lvl5pPr>
              <a:lvl6pPr marL="25146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6pPr>
              <a:lvl7pPr marL="29718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7pPr>
              <a:lvl8pPr marL="34290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8pPr>
              <a:lvl9pPr marL="3886200" indent="-228600" eaLnBrk="0" fontAlgn="base" hangingPunct="0">
                <a:spcBef>
                  <a:spcPct val="20000"/>
                </a:spcBef>
                <a:spcAft>
                  <a:spcPct val="0"/>
                </a:spcAft>
                <a:buClr>
                  <a:schemeClr val="accent2"/>
                </a:buClr>
                <a:buFont typeface="Wingdings" charset="2"/>
                <a:buChar char="§"/>
                <a:defRPr kumimoji="1" sz="2000">
                  <a:solidFill>
                    <a:schemeClr val="tx1"/>
                  </a:solidFill>
                  <a:latin typeface="Tahoma" charset="0"/>
                </a:defRPr>
              </a:lvl9pPr>
            </a:lstStyle>
            <a:p>
              <a:pPr>
                <a:spcBef>
                  <a:spcPct val="0"/>
                </a:spcBef>
                <a:buClrTx/>
                <a:buFontTx/>
                <a:buNone/>
              </a:pPr>
              <a:r>
                <a:rPr kumimoji="0" lang="en-US" altLang="en-US" sz="2000" i="1">
                  <a:solidFill>
                    <a:srgbClr val="FF0000"/>
                  </a:solidFill>
                  <a:latin typeface="Times New Roman" charset="0"/>
                </a:rPr>
                <a:t>   0 tokens of this type</a:t>
              </a:r>
            </a:p>
          </p:txBody>
        </p:sp>
      </p:grpSp>
      <p:sp>
        <p:nvSpPr>
          <p:cNvPr id="15" name="Rectangle 14">
            <a:extLst>
              <a:ext uri="{FF2B5EF4-FFF2-40B4-BE49-F238E27FC236}">
                <a16:creationId xmlns:a16="http://schemas.microsoft.com/office/drawing/2014/main" id="{20E9F56E-94C0-E932-8D86-743FBD9E4293}"/>
              </a:ext>
            </a:extLst>
          </p:cNvPr>
          <p:cNvSpPr/>
          <p:nvPr/>
        </p:nvSpPr>
        <p:spPr>
          <a:xfrm>
            <a:off x="7942376" y="3611317"/>
            <a:ext cx="4203699" cy="28027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79012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8" grpId="0"/>
      <p:bldP spid="9" grpId="0"/>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Likelihood Estimation</a:t>
            </a:r>
          </a:p>
        </p:txBody>
      </p:sp>
      <p:sp>
        <p:nvSpPr>
          <p:cNvPr id="3" name="Content Placeholder 2"/>
          <p:cNvSpPr>
            <a:spLocks noGrp="1"/>
          </p:cNvSpPr>
          <p:nvPr>
            <p:ph idx="1"/>
          </p:nvPr>
        </p:nvSpPr>
        <p:spPr/>
        <p:txBody>
          <a:bodyPr>
            <a:normAutofit/>
          </a:bodyPr>
          <a:lstStyle/>
          <a:p>
            <a:r>
              <a:rPr lang="en-US" dirty="0"/>
              <a:t>So get a corpus of N sentences</a:t>
            </a:r>
          </a:p>
          <a:p>
            <a:pPr lvl="1"/>
            <a:r>
              <a:rPr lang="en-US" dirty="0"/>
              <a:t>P</a:t>
            </a:r>
            <a:r>
              <a:rPr lang="en-US" baseline="-25000" dirty="0"/>
              <a:t>MLE</a:t>
            </a:r>
            <a:r>
              <a:rPr lang="en-US" dirty="0"/>
              <a:t>(</a:t>
            </a:r>
            <a:r>
              <a:rPr lang="en-US" b="1" dirty="0"/>
              <a:t>w</a:t>
            </a:r>
            <a:r>
              <a:rPr lang="en-US" dirty="0"/>
              <a:t> = the cat slept quietly) = C(the cat slept quietly)/N</a:t>
            </a:r>
          </a:p>
          <a:p>
            <a:r>
              <a:rPr lang="en-US" dirty="0"/>
              <a:t>But consider these sentences:</a:t>
            </a:r>
          </a:p>
          <a:p>
            <a:pPr lvl="1"/>
            <a:r>
              <a:rPr lang="en-US" dirty="0"/>
              <a:t>the long-winded gigantic beast munched contentedly on mushrooms</a:t>
            </a:r>
          </a:p>
          <a:p>
            <a:pPr lvl="1"/>
            <a:r>
              <a:rPr lang="en-US" dirty="0"/>
              <a:t>frugal caught the of about for syntax</a:t>
            </a:r>
          </a:p>
          <a:p>
            <a:r>
              <a:rPr lang="en-US" dirty="0"/>
              <a:t>Neither is in a corpus (I just made them up), so P</a:t>
            </a:r>
            <a:r>
              <a:rPr lang="en-US" baseline="-25000" dirty="0"/>
              <a:t>MLE</a:t>
            </a:r>
            <a:r>
              <a:rPr lang="en-US" dirty="0"/>
              <a:t>=0 for both</a:t>
            </a:r>
          </a:p>
          <a:p>
            <a:pPr lvl="1"/>
            <a:r>
              <a:rPr lang="en-US" dirty="0"/>
              <a:t>But one is meaningful and grammatical and the other isn't!</a:t>
            </a:r>
          </a:p>
        </p:txBody>
      </p:sp>
    </p:spTree>
    <p:extLst>
      <p:ext uri="{BB962C8B-B14F-4D97-AF65-F5344CB8AC3E}">
        <p14:creationId xmlns:p14="http://schemas.microsoft.com/office/powerpoint/2010/main" val="329864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Sparse Data and MLE</a:t>
            </a:r>
          </a:p>
        </p:txBody>
      </p:sp>
      <p:sp>
        <p:nvSpPr>
          <p:cNvPr id="3" name="Content Placeholder 2"/>
          <p:cNvSpPr>
            <a:spLocks noGrp="1"/>
          </p:cNvSpPr>
          <p:nvPr>
            <p:ph idx="1"/>
          </p:nvPr>
        </p:nvSpPr>
        <p:spPr/>
        <p:txBody>
          <a:bodyPr/>
          <a:lstStyle/>
          <a:p>
            <a:r>
              <a:rPr lang="en-US" dirty="0"/>
              <a:t>If something doesn't occur, vanilla MLE thinks it can't occur</a:t>
            </a:r>
          </a:p>
          <a:p>
            <a:r>
              <a:rPr lang="en-US" dirty="0"/>
              <a:t>No matter how much data you get, you won't have enough observations to model all events well with vanilla MLE</a:t>
            </a:r>
          </a:p>
          <a:p>
            <a:r>
              <a:rPr lang="en-US" dirty="0"/>
              <a:t>We need to </a:t>
            </a:r>
            <a:r>
              <a:rPr lang="en-US" i="1" dirty="0">
                <a:solidFill>
                  <a:srgbClr val="0070C0"/>
                </a:solidFill>
              </a:rPr>
              <a:t>make some assumptions </a:t>
            </a:r>
            <a:r>
              <a:rPr lang="en-US" dirty="0"/>
              <a:t>so that we can provide a reasonable probability for grammatical sentences, even if we haven't seen them</a:t>
            </a:r>
          </a:p>
        </p:txBody>
      </p:sp>
    </p:spTree>
    <p:extLst>
      <p:ext uri="{BB962C8B-B14F-4D97-AF65-F5344CB8AC3E}">
        <p14:creationId xmlns:p14="http://schemas.microsoft.com/office/powerpoint/2010/main" val="10513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Independence (Markov) Assumption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353800" cy="4351338"/>
              </a:xfrm>
            </p:spPr>
            <p:txBody>
              <a:bodyPr/>
              <a:lstStyle/>
              <a:p>
                <a:r>
                  <a:rPr lang="en-US" dirty="0"/>
                  <a:t>Recall, P(w</a:t>
                </a:r>
                <a:r>
                  <a:rPr lang="en-US" baseline="-25000" dirty="0"/>
                  <a:t>1</a:t>
                </a:r>
                <a:r>
                  <a:rPr lang="en-US" dirty="0"/>
                  <a:t> w</a:t>
                </a:r>
                <a:r>
                  <a:rPr lang="en-US" baseline="-25000" dirty="0"/>
                  <a:t>2</a:t>
                </a:r>
                <a:r>
                  <a:rPr lang="en-US" dirty="0"/>
                  <a:t> ... </a:t>
                </a:r>
                <a:r>
                  <a:rPr lang="en-US" dirty="0" err="1"/>
                  <a:t>w</a:t>
                </a:r>
                <a:r>
                  <a:rPr lang="en-US" baseline="-25000" dirty="0" err="1"/>
                  <a:t>n</a:t>
                </a:r>
                <a:r>
                  <a:rPr lang="en-US" dirty="0"/>
                  <a:t>) = P(w</a:t>
                </a:r>
                <a:r>
                  <a:rPr lang="en-US" baseline="-25000" dirty="0"/>
                  <a:t>n</a:t>
                </a:r>
                <a:r>
                  <a:rPr lang="en-US" dirty="0"/>
                  <a:t>|w</a:t>
                </a:r>
                <a:r>
                  <a:rPr lang="en-US" baseline="-25000" dirty="0"/>
                  <a:t>1</a:t>
                </a:r>
                <a:r>
                  <a:rPr lang="en-US" dirty="0"/>
                  <a:t> w</a:t>
                </a:r>
                <a:r>
                  <a:rPr lang="en-US" baseline="-25000" dirty="0"/>
                  <a:t>2</a:t>
                </a:r>
                <a:r>
                  <a:rPr lang="en-US" dirty="0"/>
                  <a:t> ... w</a:t>
                </a:r>
                <a:r>
                  <a:rPr lang="en-US" baseline="-25000" dirty="0"/>
                  <a:t>n-1</a:t>
                </a:r>
                <a:r>
                  <a:rPr lang="en-US" dirty="0"/>
                  <a:t>)P(w</a:t>
                </a:r>
                <a:r>
                  <a:rPr lang="en-US" baseline="-25000" dirty="0"/>
                  <a:t>n-1</a:t>
                </a:r>
                <a:r>
                  <a:rPr lang="en-US" dirty="0"/>
                  <a:t>|w</a:t>
                </a:r>
                <a:r>
                  <a:rPr lang="en-US" baseline="-25000" dirty="0"/>
                  <a:t>1</a:t>
                </a:r>
                <a:r>
                  <a:rPr lang="en-US" dirty="0"/>
                  <a:t> w</a:t>
                </a:r>
                <a:r>
                  <a:rPr lang="en-US" baseline="-25000" dirty="0"/>
                  <a:t>2</a:t>
                </a:r>
                <a:r>
                  <a:rPr lang="en-US" dirty="0"/>
                  <a:t> ... w</a:t>
                </a:r>
                <a:r>
                  <a:rPr lang="en-US" baseline="-25000" dirty="0"/>
                  <a:t>n-2</a:t>
                </a:r>
                <a:r>
                  <a:rPr lang="en-US" dirty="0"/>
                  <a:t>)...</a:t>
                </a:r>
              </a:p>
              <a:p>
                <a:pPr lvl="1"/>
                <a14:m>
                  <m:oMath xmlns:m="http://schemas.openxmlformats.org/officeDocument/2006/math">
                    <m:nary>
                      <m:naryPr>
                        <m:chr m:val="∏"/>
                        <m:ctrlPr>
                          <a:rPr lang="is-IS" i="1" smtClean="0">
                            <a:latin typeface="Cambria Math" panose="02040503050406030204" pitchFamily="18"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𝑛</m:t>
                        </m:r>
                      </m:sup>
                      <m:e>
                        <m:r>
                          <a:rPr lang="en-US" b="0" i="1" smtClean="0">
                            <a:latin typeface="Cambria Math"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𝑖</m:t>
                                </m:r>
                              </m:sub>
                            </m:sSub>
                          </m:e>
                        </m:d>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1</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𝑖</m:t>
                            </m:r>
                            <m:r>
                              <a:rPr lang="en-US" b="0" i="1" smtClean="0">
                                <a:latin typeface="Cambria Math" charset="0"/>
                              </a:rPr>
                              <m:t>−1</m:t>
                            </m:r>
                          </m:sub>
                        </m:sSub>
                        <m:r>
                          <a:rPr lang="en-US" b="0" i="1" smtClean="0">
                            <a:latin typeface="Cambria Math" charset="0"/>
                          </a:rPr>
                          <m:t>)</m:t>
                        </m:r>
                      </m:e>
                    </m:nary>
                  </m:oMath>
                </a14:m>
                <a:endParaRPr lang="en-US" dirty="0"/>
              </a:p>
              <a:p>
                <a:r>
                  <a:rPr lang="en-US" dirty="0"/>
                  <a:t>Still too sparse (nothing changed; same information</a:t>
                </a:r>
              </a:p>
              <a:p>
                <a:r>
                  <a:rPr lang="en-US" dirty="0"/>
                  <a:t>Make an </a:t>
                </a:r>
                <a:r>
                  <a:rPr lang="en-US" u="sng" dirty="0"/>
                  <a:t>n-gram</a:t>
                </a:r>
                <a:r>
                  <a:rPr lang="en-US" dirty="0"/>
                  <a:t> independence assumption: probability of a word only depends on a fixed number of previous words (</a:t>
                </a:r>
                <a:r>
                  <a:rPr lang="en-US" u="sng" dirty="0"/>
                  <a:t>history</a:t>
                </a:r>
                <a:r>
                  <a:rPr lang="en-US" dirty="0"/>
                  <a:t>)</a:t>
                </a:r>
              </a:p>
              <a:p>
                <a:pPr lvl="1"/>
                <a:r>
                  <a:rPr lang="en-US" b="1" dirty="0"/>
                  <a:t>trigram model</a:t>
                </a:r>
                <a:r>
                  <a:rPr lang="en-US" dirty="0"/>
                  <a:t>: </a:t>
                </a:r>
                <a14:m>
                  <m:oMath xmlns:m="http://schemas.openxmlformats.org/officeDocument/2006/math">
                    <m:r>
                      <a:rPr lang="en-US" i="1">
                        <a:latin typeface="Cambria Math"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sub>
                        </m:sSub>
                      </m:e>
                    </m:d>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r>
                          <a:rPr lang="en-US" i="1">
                            <a:latin typeface="Cambria Math" charset="0"/>
                          </a:rPr>
                          <m:t>−1</m:t>
                        </m:r>
                      </m:sub>
                    </m:sSub>
                    <m:r>
                      <a:rPr lang="en-US" i="1">
                        <a:latin typeface="Cambria Math" charset="0"/>
                      </a:rPr>
                      <m:t>) </m:t>
                    </m:r>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𝑖</m:t>
                        </m:r>
                      </m:sub>
                    </m:sSub>
                    <m:r>
                      <a:rPr lang="en-US" i="1">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𝑖</m:t>
                        </m:r>
                        <m:r>
                          <a:rPr lang="en-US" i="1">
                            <a:latin typeface="Cambria Math" charset="0"/>
                            <a:ea typeface="Cambria Math" charset="0"/>
                            <a:cs typeface="Cambria Math" charset="0"/>
                          </a:rPr>
                          <m:t>−2</m:t>
                        </m:r>
                      </m:sub>
                    </m:sSub>
                    <m:r>
                      <a:rPr lang="en-US" b="0" i="1" smtClean="0">
                        <a:latin typeface="Cambria Math" panose="02040503050406030204" pitchFamily="18"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𝑖</m:t>
                        </m:r>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 </m:t>
                    </m:r>
                  </m:oMath>
                </a14:m>
                <a:endParaRPr lang="en-US" b="1" dirty="0"/>
              </a:p>
              <a:p>
                <a:pPr lvl="1"/>
                <a:r>
                  <a:rPr lang="en-US" b="1" dirty="0"/>
                  <a:t>bigram model: </a:t>
                </a:r>
                <a14:m>
                  <m:oMath xmlns:m="http://schemas.openxmlformats.org/officeDocument/2006/math">
                    <m:r>
                      <a:rPr lang="en-US" i="1">
                        <a:latin typeface="Cambria Math"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sub>
                        </m:sSub>
                      </m:e>
                    </m:d>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r>
                          <a:rPr lang="en-US" i="1">
                            <a:latin typeface="Cambria Math" charset="0"/>
                          </a:rPr>
                          <m:t>−1</m:t>
                        </m:r>
                      </m:sub>
                    </m:sSub>
                    <m:r>
                      <a:rPr lang="en-US" i="1">
                        <a:latin typeface="Cambria Math" charset="0"/>
                      </a:rPr>
                      <m:t>) </m:t>
                    </m:r>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𝑖</m:t>
                        </m:r>
                      </m:sub>
                    </m:sSub>
                    <m:r>
                      <a:rPr lang="en-US" i="1">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𝑖</m:t>
                        </m:r>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m:t>
                    </m:r>
                  </m:oMath>
                </a14:m>
                <a:endParaRPr lang="en-US" b="1" dirty="0"/>
              </a:p>
              <a:p>
                <a:pPr lvl="1"/>
                <a:r>
                  <a:rPr lang="en-US" b="1" dirty="0"/>
                  <a:t>unigram model: </a:t>
                </a:r>
                <a14:m>
                  <m:oMath xmlns:m="http://schemas.openxmlformats.org/officeDocument/2006/math">
                    <m:r>
                      <a:rPr lang="en-US" i="1">
                        <a:latin typeface="Cambria Math"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sub>
                        </m:sSub>
                      </m:e>
                    </m:d>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r>
                          <a:rPr lang="en-US" i="1">
                            <a:latin typeface="Cambria Math" charset="0"/>
                          </a:rPr>
                          <m:t>−1</m:t>
                        </m:r>
                      </m:sub>
                    </m:sSub>
                    <m:r>
                      <a:rPr lang="en-US" i="1">
                        <a:latin typeface="Cambria Math" charset="0"/>
                      </a:rPr>
                      <m:t>) </m:t>
                    </m:r>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𝑤</m:t>
                        </m:r>
                      </m:e>
                      <m:sub>
                        <m:r>
                          <a:rPr lang="en-US" i="1">
                            <a:latin typeface="Cambria Math" charset="0"/>
                            <a:ea typeface="Cambria Math" charset="0"/>
                            <a:cs typeface="Cambria Math" charset="0"/>
                          </a:rPr>
                          <m:t>𝑖</m:t>
                        </m:r>
                      </m:sub>
                    </m:sSub>
                    <m:r>
                      <a:rPr lang="en-US" i="1">
                        <a:latin typeface="Cambria Math" charset="0"/>
                        <a:ea typeface="Cambria Math" charset="0"/>
                        <a:cs typeface="Cambria Math"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353800" cy="4351338"/>
              </a:xfrm>
              <a:blipFill>
                <a:blip r:embed="rId2"/>
                <a:stretch>
                  <a:fillRect l="-1006" t="-4070"/>
                </a:stretch>
              </a:blipFill>
            </p:spPr>
            <p:txBody>
              <a:bodyPr/>
              <a:lstStyle/>
              <a:p>
                <a:r>
                  <a:rPr lang="en-US">
                    <a:noFill/>
                  </a:rPr>
                  <a:t> </a:t>
                </a:r>
              </a:p>
            </p:txBody>
          </p:sp>
        </mc:Fallback>
      </mc:AlternateContent>
    </p:spTree>
    <p:extLst>
      <p:ext uri="{BB962C8B-B14F-4D97-AF65-F5344CB8AC3E}">
        <p14:creationId xmlns:p14="http://schemas.microsoft.com/office/powerpoint/2010/main" val="83457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Estimating </a:t>
            </a:r>
            <a:r>
              <a:rPr lang="en-US" dirty="0"/>
              <a:t>Trigram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a:t>
                </a:r>
                <a:r>
                  <a:rPr lang="en-US" baseline="-25000" dirty="0"/>
                  <a:t>MLE</a:t>
                </a:r>
                <a:r>
                  <a:rPr lang="en-US" dirty="0"/>
                  <a:t>(mast | before the) = Count(before  the  mast)/Count(before the)</a:t>
                </a:r>
              </a:p>
              <a:p>
                <a:r>
                  <a:rPr lang="en-US" dirty="0"/>
                  <a:t>In general, for any trigram, we have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𝑃</m:t>
                        </m:r>
                      </m:e>
                      <m:sub>
                        <m:r>
                          <a:rPr lang="en-US" b="0" i="1" smtClean="0">
                            <a:latin typeface="Cambria Math" charset="0"/>
                          </a:rPr>
                          <m:t>𝑀𝐿𝐸</m:t>
                        </m:r>
                      </m:sub>
                    </m:sSub>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𝑖</m:t>
                            </m:r>
                          </m:sub>
                        </m:sSub>
                      </m:e>
                    </m:d>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𝑖</m:t>
                        </m:r>
                        <m:r>
                          <a:rPr lang="en-US" b="0" i="1" smtClean="0">
                            <a:latin typeface="Cambria Math"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𝑖</m:t>
                        </m:r>
                        <m:r>
                          <a:rPr lang="en-US" b="0" i="1" smtClean="0">
                            <a:latin typeface="Cambria Math" charset="0"/>
                          </a:rPr>
                          <m:t>−1</m:t>
                        </m:r>
                      </m:sub>
                    </m:sSub>
                    <m:r>
                      <a:rPr lang="en-US" b="0" i="1" smtClean="0">
                        <a:latin typeface="Cambria Math" charset="0"/>
                      </a:rPr>
                      <m:t>)= </m:t>
                    </m:r>
                    <m:f>
                      <m:fPr>
                        <m:ctrlPr>
                          <a:rPr lang="mr-IN" b="0" i="1" smtClean="0">
                            <a:latin typeface="Cambria Math" panose="02040503050406030204" pitchFamily="18" charset="0"/>
                          </a:rPr>
                        </m:ctrlPr>
                      </m:fPr>
                      <m:num>
                        <m:r>
                          <m:rPr>
                            <m:nor/>
                          </m:rPr>
                          <a:rPr lang="en-US" b="0" i="0" smtClean="0">
                            <a:latin typeface="Cambria Math" charset="0"/>
                          </a:rPr>
                          <m:t>Count</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𝑖</m:t>
                            </m:r>
                            <m:r>
                              <a:rPr lang="en-US" b="0" i="1" smtClean="0">
                                <a:latin typeface="Cambria Math"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charset="0"/>
                              </a:rPr>
                              <m:t>𝑤</m:t>
                            </m:r>
                          </m:e>
                          <m:sub>
                            <m:r>
                              <a:rPr lang="en-US" i="1">
                                <a:latin typeface="Cambria Math" charset="0"/>
                              </a:rPr>
                              <m:t>𝑖</m:t>
                            </m:r>
                            <m:r>
                              <a:rPr lang="en-US" i="1">
                                <a:latin typeface="Cambria Math"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charset="0"/>
                              </a:rPr>
                              <m:t>𝑤</m:t>
                            </m:r>
                          </m:e>
                          <m:sub>
                            <m:r>
                              <a:rPr lang="en-US" i="1">
                                <a:latin typeface="Cambria Math" charset="0"/>
                              </a:rPr>
                              <m:t>𝑖</m:t>
                            </m:r>
                          </m:sub>
                        </m:sSub>
                        <m:r>
                          <a:rPr lang="en-US" b="0" i="1" smtClean="0">
                            <a:latin typeface="Cambria Math" charset="0"/>
                          </a:rPr>
                          <m:t>)</m:t>
                        </m:r>
                      </m:num>
                      <m:den>
                        <m:r>
                          <m:rPr>
                            <m:nor/>
                          </m:rPr>
                          <a:rPr lang="en-US" b="0" i="0" smtClean="0">
                            <a:latin typeface="Cambria Math" charset="0"/>
                          </a:rPr>
                          <m:t>Count</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𝑖</m:t>
                            </m:r>
                            <m:r>
                              <a:rPr lang="en-US" b="0" i="1" smtClean="0">
                                <a:latin typeface="Cambria Math"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charset="0"/>
                              </a:rPr>
                              <m:t>𝑤</m:t>
                            </m:r>
                          </m:e>
                          <m:sub>
                            <m:r>
                              <a:rPr lang="en-US" b="0" i="1" smtClean="0">
                                <a:latin typeface="Cambria Math" charset="0"/>
                              </a:rPr>
                              <m:t>𝑖</m:t>
                            </m:r>
                            <m:r>
                              <a:rPr lang="en-US" b="0" i="1" smtClean="0">
                                <a:latin typeface="Cambria Math" charset="0"/>
                              </a:rPr>
                              <m:t>−1</m:t>
                            </m:r>
                          </m:sub>
                        </m:sSub>
                        <m:r>
                          <a:rPr lang="en-US" b="0" i="1" smtClean="0">
                            <a:latin typeface="Cambria Math" charset="0"/>
                          </a:rPr>
                          <m:t>)</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68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a:t>
            </a:r>
            <a:r>
              <a:rPr lang="en-US" i="1" dirty="0"/>
              <a:t>Moby Dick</a:t>
            </a:r>
            <a:r>
              <a:rPr lang="en-US" dirty="0"/>
              <a:t> corpus</a:t>
            </a:r>
          </a:p>
        </p:txBody>
      </p:sp>
      <p:sp>
        <p:nvSpPr>
          <p:cNvPr id="3" name="Content Placeholder 2"/>
          <p:cNvSpPr>
            <a:spLocks noGrp="1"/>
          </p:cNvSpPr>
          <p:nvPr>
            <p:ph idx="1"/>
          </p:nvPr>
        </p:nvSpPr>
        <p:spPr/>
        <p:txBody>
          <a:bodyPr/>
          <a:lstStyle/>
          <a:p>
            <a:r>
              <a:rPr lang="en-US" dirty="0"/>
              <a:t>C(before, the) = 25;  C(before, the, mast) = 4</a:t>
            </a:r>
          </a:p>
          <a:p>
            <a:r>
              <a:rPr lang="en-US" dirty="0"/>
              <a:t>C(before, the, mast) / C(before, the) = 0.16</a:t>
            </a:r>
          </a:p>
          <a:p>
            <a:r>
              <a:rPr lang="en-US" dirty="0"/>
              <a:t>mast is the most common word to come after "before the" (wind is second most common)</a:t>
            </a:r>
          </a:p>
          <a:p>
            <a:r>
              <a:rPr lang="en-US" dirty="0"/>
              <a:t>P</a:t>
            </a:r>
            <a:r>
              <a:rPr lang="en-US" baseline="-25000" dirty="0"/>
              <a:t>MLE</a:t>
            </a:r>
            <a:r>
              <a:rPr lang="en-US" dirty="0"/>
              <a:t>(mast) = 56/110927 = .0005 and P</a:t>
            </a:r>
            <a:r>
              <a:rPr lang="en-US" baseline="-25000" dirty="0"/>
              <a:t>MLE</a:t>
            </a:r>
            <a:r>
              <a:rPr lang="en-US" dirty="0"/>
              <a:t>(</a:t>
            </a:r>
            <a:r>
              <a:rPr lang="en-US" dirty="0" err="1"/>
              <a:t>mast|the</a:t>
            </a:r>
            <a:r>
              <a:rPr lang="en-US" dirty="0"/>
              <a:t>) = .003</a:t>
            </a:r>
          </a:p>
          <a:p>
            <a:r>
              <a:rPr lang="en-US" dirty="0"/>
              <a:t>Seeing "before the" vastly increases the probability of seeing "mast" next</a:t>
            </a:r>
          </a:p>
        </p:txBody>
      </p:sp>
    </p:spTree>
    <p:extLst>
      <p:ext uri="{BB962C8B-B14F-4D97-AF65-F5344CB8AC3E}">
        <p14:creationId xmlns:p14="http://schemas.microsoft.com/office/powerpoint/2010/main" val="155868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For dinner I ate"/>
          <p:cNvSpPr txBox="1"/>
          <p:nvPr/>
        </p:nvSpPr>
        <p:spPr>
          <a:xfrm>
            <a:off x="5301459" y="3230273"/>
            <a:ext cx="4386777" cy="8206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a:defRPr sz="4000"/>
            </a:lvl1pPr>
          </a:lstStyle>
          <a:p>
            <a:r>
              <a:rPr sz="5333" dirty="0">
                <a:solidFill>
                  <a:srgbClr val="7030A0"/>
                </a:solidFill>
              </a:rPr>
              <a:t>For dinner I ate </a:t>
            </a:r>
          </a:p>
        </p:txBody>
      </p:sp>
      <p:sp>
        <p:nvSpPr>
          <p:cNvPr id="137" name="?"/>
          <p:cNvSpPr/>
          <p:nvPr/>
        </p:nvSpPr>
        <p:spPr>
          <a:xfrm>
            <a:off x="9801192" y="3247207"/>
            <a:ext cx="2248995" cy="705976"/>
          </a:xfrm>
          <a:prstGeom prst="rect">
            <a:avLst/>
          </a:prstGeom>
          <a:solidFill>
            <a:schemeClr val="accent4">
              <a:satOff val="-9519"/>
              <a:lumOff val="26862"/>
            </a:schemeClr>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lvl="2" algn="ctr">
              <a:defRPr sz="3000" b="1"/>
            </a:pPr>
            <a:r>
              <a:rPr sz="4000"/>
              <a:t>?</a:t>
            </a:r>
          </a:p>
        </p:txBody>
      </p:sp>
      <p:sp>
        <p:nvSpPr>
          <p:cNvPr id="4" name="Title 1">
            <a:extLst>
              <a:ext uri="{FF2B5EF4-FFF2-40B4-BE49-F238E27FC236}">
                <a16:creationId xmlns:a16="http://schemas.microsoft.com/office/drawing/2014/main" id="{8CAC2358-A4BF-5141-0BA2-E932D8F5A23B}"/>
              </a:ext>
            </a:extLst>
          </p:cNvPr>
          <p:cNvSpPr>
            <a:spLocks noGrp="1"/>
          </p:cNvSpPr>
          <p:nvPr>
            <p:ph type="title"/>
          </p:nvPr>
        </p:nvSpPr>
        <p:spPr>
          <a:xfrm>
            <a:off x="838200" y="365125"/>
            <a:ext cx="10515600" cy="1325563"/>
          </a:xfrm>
        </p:spPr>
        <p:txBody>
          <a:bodyPr/>
          <a:lstStyle/>
          <a:p>
            <a:r>
              <a:rPr lang="en-US" dirty="0"/>
              <a:t>What is a language model</a:t>
            </a:r>
            <a:r>
              <a:rPr lang="en-US" altLang="zh-TW" dirty="0"/>
              <a:t>?</a:t>
            </a:r>
            <a:endParaRPr lang="en-US" dirty="0"/>
          </a:p>
        </p:txBody>
      </p:sp>
      <p:sp>
        <p:nvSpPr>
          <p:cNvPr id="5" name="TextBox 4">
            <a:extLst>
              <a:ext uri="{FF2B5EF4-FFF2-40B4-BE49-F238E27FC236}">
                <a16:creationId xmlns:a16="http://schemas.microsoft.com/office/drawing/2014/main" id="{DCDA6243-BB6B-A08F-3B68-A2F4A47785ED}"/>
              </a:ext>
            </a:extLst>
          </p:cNvPr>
          <p:cNvSpPr txBox="1"/>
          <p:nvPr/>
        </p:nvSpPr>
        <p:spPr>
          <a:xfrm>
            <a:off x="855785" y="5673969"/>
            <a:ext cx="2891176" cy="369332"/>
          </a:xfrm>
          <a:prstGeom prst="rect">
            <a:avLst/>
          </a:prstGeom>
          <a:noFill/>
        </p:spPr>
        <p:txBody>
          <a:bodyPr wrap="none" rtlCol="0">
            <a:spAutoFit/>
          </a:bodyPr>
          <a:lstStyle/>
          <a:p>
            <a:r>
              <a:rPr lang="en-US" dirty="0"/>
              <a:t>Example credit: Mark </a:t>
            </a:r>
            <a:r>
              <a:rPr lang="en-US" dirty="0" err="1"/>
              <a:t>Dredze</a:t>
            </a:r>
            <a:endParaRPr lang="en-US"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about unseen words/phrases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Shakespeare corpus consists of N=884,647 word tokens and a vocabulary of V=29,066 word types</a:t>
                </a:r>
              </a:p>
              <a:p>
                <a:r>
                  <a:rPr lang="en-US" dirty="0"/>
                  <a:t>Only 30,000 word types occurred</a:t>
                </a:r>
              </a:p>
              <a:p>
                <a:pPr lvl="1"/>
                <a:r>
                  <a:rPr lang="en-US" dirty="0"/>
                  <a:t>Words not in the training data </a:t>
                </a:r>
                <a14:m>
                  <m:oMath xmlns:m="http://schemas.openxmlformats.org/officeDocument/2006/math">
                    <m:r>
                      <a:rPr lang="en-US" b="0" i="1" smtClean="0">
                        <a:latin typeface="Cambria Math" panose="02040503050406030204" pitchFamily="18" charset="0"/>
                      </a:rPr>
                      <m:t>⇒</m:t>
                    </m:r>
                  </m:oMath>
                </a14:m>
                <a:r>
                  <a:rPr lang="en-US" dirty="0"/>
                  <a:t> 0 probability</a:t>
                </a:r>
              </a:p>
              <a:p>
                <a:endParaRPr lang="en-US" dirty="0"/>
              </a:p>
              <a:p>
                <a:r>
                  <a:rPr lang="en-US" dirty="0"/>
                  <a:t>Only 0.04% of all possible bigrams occurred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46" t="-1491" r="-46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E6A3C3A-A029-4573-BC04-5DA27903A743}" type="slidenum">
              <a:rPr lang="en-US" smtClean="0"/>
              <a:t>40</a:t>
            </a:fld>
            <a:endParaRPr lang="en-US" dirty="0"/>
          </a:p>
        </p:txBody>
      </p:sp>
    </p:spTree>
    <p:extLst>
      <p:ext uri="{BB962C8B-B14F-4D97-AF65-F5344CB8AC3E}">
        <p14:creationId xmlns:p14="http://schemas.microsoft.com/office/powerpoint/2010/main" val="230103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Dealing with unseen n-grams -- smoothing</a:t>
            </a:r>
          </a:p>
          <a:p>
            <a:pPr lvl="1"/>
            <a:r>
              <a:rPr lang="en-US" dirty="0"/>
              <a:t>Key idea: reserve some probability mass to events that don’t occur in the training data</a:t>
            </a:r>
          </a:p>
          <a:p>
            <a:pPr lvl="1"/>
            <a:r>
              <a:rPr lang="en-US" dirty="0"/>
              <a:t>How much probability mass should we reserve?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4627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As a vegetarian for dinner I ate"/>
          <p:cNvSpPr txBox="1"/>
          <p:nvPr/>
        </p:nvSpPr>
        <p:spPr>
          <a:xfrm>
            <a:off x="1034777" y="3230273"/>
            <a:ext cx="8653459" cy="8206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a:defRPr sz="4000"/>
            </a:lvl1pPr>
          </a:lstStyle>
          <a:p>
            <a:r>
              <a:rPr sz="5333" dirty="0">
                <a:solidFill>
                  <a:srgbClr val="7030A0"/>
                </a:solidFill>
              </a:rPr>
              <a:t>As a vegetarian for dinner I ate </a:t>
            </a:r>
          </a:p>
        </p:txBody>
      </p:sp>
      <p:sp>
        <p:nvSpPr>
          <p:cNvPr id="143" name="?"/>
          <p:cNvSpPr/>
          <p:nvPr/>
        </p:nvSpPr>
        <p:spPr>
          <a:xfrm>
            <a:off x="9801192" y="3247207"/>
            <a:ext cx="2248995" cy="705976"/>
          </a:xfrm>
          <a:prstGeom prst="rect">
            <a:avLst/>
          </a:prstGeom>
          <a:solidFill>
            <a:schemeClr val="accent4">
              <a:satOff val="-9519"/>
              <a:lumOff val="26862"/>
            </a:schemeClr>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lvl="2" algn="ctr">
              <a:defRPr sz="3000" b="1"/>
            </a:pPr>
            <a:r>
              <a:rPr sz="4000"/>
              <a:t>?</a:t>
            </a:r>
          </a:p>
        </p:txBody>
      </p:sp>
      <p:sp>
        <p:nvSpPr>
          <p:cNvPr id="4" name="Title 1">
            <a:extLst>
              <a:ext uri="{FF2B5EF4-FFF2-40B4-BE49-F238E27FC236}">
                <a16:creationId xmlns:a16="http://schemas.microsoft.com/office/drawing/2014/main" id="{86672105-1A1B-3385-9F84-D84E7227B302}"/>
              </a:ext>
            </a:extLst>
          </p:cNvPr>
          <p:cNvSpPr>
            <a:spLocks noGrp="1"/>
          </p:cNvSpPr>
          <p:nvPr>
            <p:ph type="title"/>
          </p:nvPr>
        </p:nvSpPr>
        <p:spPr>
          <a:xfrm>
            <a:off x="838200" y="365125"/>
            <a:ext cx="10515600" cy="1325563"/>
          </a:xfrm>
        </p:spPr>
        <p:txBody>
          <a:bodyPr/>
          <a:lstStyle/>
          <a:p>
            <a:r>
              <a:rPr lang="en-US" dirty="0"/>
              <a:t>What is a language model</a:t>
            </a:r>
            <a:r>
              <a:rPr lang="en-US" altLang="zh-TW" dirty="0"/>
              <a:t>?</a:t>
            </a:r>
            <a:endParaRPr lang="en-US" dirty="0"/>
          </a:p>
        </p:txBody>
      </p:sp>
      <p:sp>
        <p:nvSpPr>
          <p:cNvPr id="5" name="TextBox 4">
            <a:extLst>
              <a:ext uri="{FF2B5EF4-FFF2-40B4-BE49-F238E27FC236}">
                <a16:creationId xmlns:a16="http://schemas.microsoft.com/office/drawing/2014/main" id="{4E567641-905F-F42C-C654-873D2E5CC15B}"/>
              </a:ext>
            </a:extLst>
          </p:cNvPr>
          <p:cNvSpPr txBox="1"/>
          <p:nvPr/>
        </p:nvSpPr>
        <p:spPr>
          <a:xfrm>
            <a:off x="855785" y="5673969"/>
            <a:ext cx="2891176" cy="369332"/>
          </a:xfrm>
          <a:prstGeom prst="rect">
            <a:avLst/>
          </a:prstGeom>
          <a:noFill/>
        </p:spPr>
        <p:txBody>
          <a:bodyPr wrap="none" rtlCol="0">
            <a:spAutoFit/>
          </a:bodyPr>
          <a:lstStyle/>
          <a:p>
            <a:r>
              <a:rPr lang="en-US" dirty="0"/>
              <a:t>Example credit: Mark </a:t>
            </a:r>
            <a:r>
              <a:rPr lang="en-US" dirty="0" err="1"/>
              <a:t>Dredze</a:t>
            </a:r>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Despite being  a vegetarian for dinner I ate"/>
          <p:cNvSpPr txBox="1"/>
          <p:nvPr/>
        </p:nvSpPr>
        <p:spPr>
          <a:xfrm>
            <a:off x="1698421" y="2451490"/>
            <a:ext cx="7989815" cy="16413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p>
            <a:pPr algn="r">
              <a:defRPr sz="4000"/>
            </a:pPr>
            <a:r>
              <a:rPr sz="5333" dirty="0">
                <a:solidFill>
                  <a:srgbClr val="7030A0"/>
                </a:solidFill>
              </a:rPr>
              <a:t>Despite being</a:t>
            </a:r>
            <a:br>
              <a:rPr sz="5333" dirty="0">
                <a:solidFill>
                  <a:srgbClr val="7030A0"/>
                </a:solidFill>
              </a:rPr>
            </a:br>
            <a:r>
              <a:rPr sz="5333" dirty="0">
                <a:solidFill>
                  <a:srgbClr val="7030A0"/>
                </a:solidFill>
              </a:rPr>
              <a:t> a vegetarian for dinner I ate </a:t>
            </a:r>
          </a:p>
        </p:txBody>
      </p:sp>
      <p:sp>
        <p:nvSpPr>
          <p:cNvPr id="149" name="?"/>
          <p:cNvSpPr/>
          <p:nvPr/>
        </p:nvSpPr>
        <p:spPr>
          <a:xfrm>
            <a:off x="9801192" y="3247207"/>
            <a:ext cx="2248995" cy="705976"/>
          </a:xfrm>
          <a:prstGeom prst="rect">
            <a:avLst/>
          </a:prstGeom>
          <a:solidFill>
            <a:schemeClr val="accent4">
              <a:satOff val="-9519"/>
              <a:lumOff val="26862"/>
            </a:schemeClr>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p>
            <a:pPr lvl="2" algn="ctr">
              <a:defRPr sz="3000" b="1"/>
            </a:pPr>
            <a:r>
              <a:rPr sz="4000"/>
              <a:t>?</a:t>
            </a:r>
          </a:p>
        </p:txBody>
      </p:sp>
      <p:sp>
        <p:nvSpPr>
          <p:cNvPr id="4" name="Title 1">
            <a:extLst>
              <a:ext uri="{FF2B5EF4-FFF2-40B4-BE49-F238E27FC236}">
                <a16:creationId xmlns:a16="http://schemas.microsoft.com/office/drawing/2014/main" id="{61DDD888-8094-5316-B7E6-985A9DE48F3D}"/>
              </a:ext>
            </a:extLst>
          </p:cNvPr>
          <p:cNvSpPr>
            <a:spLocks noGrp="1"/>
          </p:cNvSpPr>
          <p:nvPr>
            <p:ph type="title"/>
          </p:nvPr>
        </p:nvSpPr>
        <p:spPr>
          <a:xfrm>
            <a:off x="838200" y="365125"/>
            <a:ext cx="10515600" cy="1325563"/>
          </a:xfrm>
        </p:spPr>
        <p:txBody>
          <a:bodyPr/>
          <a:lstStyle/>
          <a:p>
            <a:r>
              <a:rPr lang="en-US" dirty="0"/>
              <a:t>What is a language model</a:t>
            </a:r>
            <a:r>
              <a:rPr lang="en-US" altLang="zh-TW" dirty="0"/>
              <a:t>?</a:t>
            </a:r>
            <a:endParaRPr lang="en-US" dirty="0"/>
          </a:p>
        </p:txBody>
      </p:sp>
      <p:sp>
        <p:nvSpPr>
          <p:cNvPr id="5" name="TextBox 4">
            <a:extLst>
              <a:ext uri="{FF2B5EF4-FFF2-40B4-BE49-F238E27FC236}">
                <a16:creationId xmlns:a16="http://schemas.microsoft.com/office/drawing/2014/main" id="{E53BAA97-C844-A51C-895C-24BD9EF0FCB8}"/>
              </a:ext>
            </a:extLst>
          </p:cNvPr>
          <p:cNvSpPr txBox="1"/>
          <p:nvPr/>
        </p:nvSpPr>
        <p:spPr>
          <a:xfrm>
            <a:off x="855785" y="5673969"/>
            <a:ext cx="2891176" cy="369332"/>
          </a:xfrm>
          <a:prstGeom prst="rect">
            <a:avLst/>
          </a:prstGeom>
          <a:noFill/>
        </p:spPr>
        <p:txBody>
          <a:bodyPr wrap="none" rtlCol="0">
            <a:spAutoFit/>
          </a:bodyPr>
          <a:lstStyle/>
          <a:p>
            <a:r>
              <a:rPr lang="en-US" dirty="0"/>
              <a:t>Example credit: Mark </a:t>
            </a:r>
            <a:r>
              <a:rPr lang="en-US" dirty="0" err="1"/>
              <a:t>Dredze</a:t>
            </a:r>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language model</a:t>
            </a:r>
            <a:r>
              <a:rPr lang="en-US" altLang="zh-TW" dirty="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In theory, you need to know a lot about the world!</a:t>
                </a:r>
              </a:p>
              <a:p>
                <a:r>
                  <a:rPr lang="en-US" dirty="0"/>
                  <a:t>In practice</a:t>
                </a:r>
              </a:p>
              <a:p>
                <a:pPr lvl="1"/>
                <a:endParaRPr lang="en-US" dirty="0"/>
              </a:p>
              <a:p>
                <a:pPr lvl="1"/>
                <a:endParaRPr lang="en-US" dirty="0"/>
              </a:p>
              <a:p>
                <a:pPr marL="457200" lvl="1" indent="0">
                  <a:buNone/>
                </a:pPr>
                <a:endParaRPr lang="en-US" dirty="0"/>
              </a:p>
              <a:p>
                <a:r>
                  <a:rPr lang="en-US" dirty="0"/>
                  <a:t>Probability distributions over sentences (i.e., word sequences )</a:t>
                </a:r>
              </a:p>
              <a:p>
                <a:pPr marL="0" indent="0">
                  <a:buNone/>
                </a:pPr>
                <a:r>
                  <a:rPr lang="en-US" dirty="0"/>
                  <a:t>	</a:t>
                </a:r>
                <a:r>
                  <a:rPr lang="en-US" sz="2400" dirty="0"/>
                  <a:t>P(W) = </a:t>
                </a:r>
                <a:r>
                  <a:rPr lang="en-US" altLang="zh-TW" sz="2400" dirty="0"/>
                  <a:t>P</a:t>
                </a:r>
                <a14:m>
                  <m:oMath xmlns:m="http://schemas.openxmlformats.org/officeDocument/2006/math">
                    <m:r>
                      <a:rPr lang="en-US" altLang="zh-TW" sz="2400" b="0" i="0"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Sub>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4</m:t>
                        </m:r>
                      </m:sub>
                    </m:sSub>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 </m:t>
                    </m:r>
                    <m:nary>
                      <m:naryPr>
                        <m:chr m:val="∏"/>
                        <m:ctrlPr>
                          <a:rPr lang="en-US" altLang="zh-TW" sz="2400" b="0" i="1" smtClean="0">
                            <a:latin typeface="Cambria Math" panose="02040503050406030204" pitchFamily="18" charset="0"/>
                          </a:rPr>
                        </m:ctrlPr>
                      </m:naryPr>
                      <m:sub>
                        <m:r>
                          <m:rPr>
                            <m:brk m:alnAt="23"/>
                          </m:rPr>
                          <a:rPr lang="en-US" altLang="zh-TW" sz="2400" b="0" i="1" smtClean="0">
                            <a:latin typeface="Cambria Math" panose="02040503050406030204" pitchFamily="18" charset="0"/>
                          </a:rPr>
                          <m:t>𝑘</m:t>
                        </m:r>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𝑛</m:t>
                        </m:r>
                      </m:sup>
                      <m:e>
                        <m:r>
                          <a:rPr lang="en-US" altLang="zh-TW" sz="2400" b="0" i="1" smtClean="0">
                            <a:latin typeface="Cambria Math" panose="02040503050406030204" pitchFamily="18" charset="0"/>
                          </a:rPr>
                          <m:t>𝑃</m:t>
                        </m:r>
                        <m:d>
                          <m:dPr>
                            <m:endChr m:val="|"/>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 </m:t>
                            </m:r>
                          </m:e>
                        </m:d>
                        <m:r>
                          <a:rPr lang="en-US" altLang="zh-TW" sz="2400" b="0" i="1" smtClean="0">
                            <a:latin typeface="Cambria Math" panose="02040503050406030204" pitchFamily="18" charset="0"/>
                          </a:rPr>
                          <m:t> </m:t>
                        </m:r>
                        <m:sSub>
                          <m:sSubPr>
                            <m:ctrlPr>
                              <a:rPr lang="en-US" altLang="zh-TW" sz="2400" i="1">
                                <a:latin typeface="Cambria Math" panose="02040503050406030204" pitchFamily="18" charset="0"/>
                              </a:rPr>
                            </m:ctrlPr>
                          </m:sSub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𝑤</m:t>
                            </m:r>
                          </m:e>
                          <m:sub>
                            <m:r>
                              <a:rPr lang="en-US" altLang="zh-TW" sz="2400" i="1">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3</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4</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e>
                    </m:nary>
                  </m:oMath>
                </a14:m>
                <a:r>
                  <a:rPr lang="en-US" sz="2400" dirty="0"/>
                  <a:t> </a:t>
                </a:r>
                <a:endParaRPr lang="en-US" dirty="0"/>
              </a:p>
              <a:p>
                <a:r>
                  <a:rPr lang="en-US" dirty="0"/>
                  <a:t>Can use them to </a:t>
                </a:r>
                <a:r>
                  <a:rPr lang="en-US" b="1" dirty="0">
                    <a:solidFill>
                      <a:srgbClr val="0070C0"/>
                    </a:solidFill>
                  </a:rPr>
                  <a:t>generate</a:t>
                </a:r>
                <a:r>
                  <a:rPr lang="en-US" dirty="0"/>
                  <a:t> strings</a:t>
                </a:r>
              </a:p>
              <a:p>
                <a:pPr marL="0" indent="0">
                  <a:buNone/>
                </a:pPr>
                <a:r>
                  <a:rPr lang="en-US" dirty="0"/>
                  <a:t>	</a:t>
                </a:r>
                <a:r>
                  <a:rPr lang="en-US" altLang="zh-TW" sz="2400" dirty="0"/>
                  <a:t> P(</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𝑘</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𝑤</m:t>
                        </m:r>
                      </m:e>
                      <m:sub>
                        <m:r>
                          <a:rPr lang="en-US" altLang="zh-TW" sz="2400" i="1">
                            <a:latin typeface="Cambria Math" panose="02040503050406030204" pitchFamily="18" charset="0"/>
                          </a:rPr>
                          <m:t>2</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3</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4</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𝑘</m:t>
                        </m:r>
                        <m:r>
                          <a:rPr lang="en-US" altLang="zh-TW" sz="2400" b="0" i="1" smtClean="0">
                            <a:latin typeface="Cambria Math" panose="02040503050406030204" pitchFamily="18" charset="0"/>
                          </a:rPr>
                          <m:t>−1</m:t>
                        </m:r>
                      </m:sub>
                    </m:sSub>
                  </m:oMath>
                </a14:m>
                <a:r>
                  <a:rPr lang="en-US" sz="2400" dirty="0"/>
                  <a:t>)</a:t>
                </a:r>
                <a:endParaRPr lang="en-US" dirty="0"/>
              </a:p>
              <a:p>
                <a:r>
                  <a:rPr lang="en-US" b="1" dirty="0">
                    <a:solidFill>
                      <a:srgbClr val="0070C0"/>
                    </a:solidFill>
                  </a:rPr>
                  <a:t>Rank</a:t>
                </a:r>
                <a:r>
                  <a:rPr lang="en-US" dirty="0"/>
                  <a:t> possible sentences</a:t>
                </a:r>
              </a:p>
              <a:p>
                <a:pPr lvl="2"/>
                <a:r>
                  <a:rPr lang="en-US" altLang="zh-TW" dirty="0"/>
                  <a:t> P(“</a:t>
                </a:r>
                <a:r>
                  <a:rPr lang="en-US" altLang="zh-TW" dirty="0">
                    <a:solidFill>
                      <a:schemeClr val="accent1">
                        <a:lumMod val="75000"/>
                      </a:schemeClr>
                    </a:solidFill>
                  </a:rPr>
                  <a:t>Today is Tuesday</a:t>
                </a:r>
                <a:r>
                  <a:rPr lang="en-US" altLang="zh-TW" dirty="0"/>
                  <a:t>”) &gt; P(“</a:t>
                </a:r>
                <a:r>
                  <a:rPr lang="en-US" altLang="zh-TW" dirty="0">
                    <a:solidFill>
                      <a:schemeClr val="accent1">
                        <a:lumMod val="75000"/>
                      </a:schemeClr>
                    </a:solidFill>
                  </a:rPr>
                  <a:t>Tuesday Today is</a:t>
                </a:r>
                <a:r>
                  <a:rPr lang="en-US" altLang="zh-TW" dirty="0"/>
                  <a:t>”)</a:t>
                </a:r>
              </a:p>
              <a:p>
                <a:pPr lvl="2"/>
                <a:r>
                  <a:rPr lang="en-US" altLang="zh-TW" dirty="0"/>
                  <a:t> P(“</a:t>
                </a:r>
                <a:r>
                  <a:rPr lang="en-US" altLang="zh-TW" dirty="0">
                    <a:solidFill>
                      <a:schemeClr val="accent1">
                        <a:lumMod val="75000"/>
                      </a:schemeClr>
                    </a:solidFill>
                  </a:rPr>
                  <a:t>Today is Tuesday</a:t>
                </a:r>
                <a:r>
                  <a:rPr lang="en-US" altLang="zh-TW" dirty="0"/>
                  <a:t>”) &gt; P(“</a:t>
                </a:r>
                <a:r>
                  <a:rPr lang="en-US" altLang="zh-TW" dirty="0">
                    <a:solidFill>
                      <a:schemeClr val="accent1">
                        <a:lumMod val="75000"/>
                      </a:schemeClr>
                    </a:solidFill>
                  </a:rPr>
                  <a:t>Today is UCLA</a:t>
                </a:r>
                <a:r>
                  <a:rPr lang="en-US" altLang="zh-TW" dirty="0"/>
                  <a:t>”)</a:t>
                </a:r>
              </a:p>
              <a:p>
                <a:pPr lvl="1"/>
                <a:endParaRPr lang="en-US" dirty="0"/>
              </a:p>
              <a:p>
                <a:pPr lvl="1"/>
                <a:endParaRPr lang="en-US" altLang="zh-TW" dirty="0"/>
              </a:p>
              <a:p>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5" t="-348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5E6A3C3A-A029-4573-BC04-5DA27903A743}" type="slidenum">
              <a:rPr lang="en-US" smtClean="0"/>
              <a:t>7</a:t>
            </a:fld>
            <a:endParaRPr lang="en-US" dirty="0"/>
          </a:p>
        </p:txBody>
      </p:sp>
      <p:sp>
        <p:nvSpPr>
          <p:cNvPr id="4" name="S = For dinner I ate  pizza">
            <a:extLst>
              <a:ext uri="{FF2B5EF4-FFF2-40B4-BE49-F238E27FC236}">
                <a16:creationId xmlns:a16="http://schemas.microsoft.com/office/drawing/2014/main" id="{5DBB6C3C-4B01-C4B6-A45F-118F14792F09}"/>
              </a:ext>
            </a:extLst>
          </p:cNvPr>
          <p:cNvSpPr txBox="1"/>
          <p:nvPr/>
        </p:nvSpPr>
        <p:spPr>
          <a:xfrm>
            <a:off x="2151756" y="2627788"/>
            <a:ext cx="4137543"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p>
            <a:pPr algn="r">
              <a:defRPr sz="4000"/>
            </a:pPr>
            <a:r>
              <a:rPr sz="3200" dirty="0">
                <a:solidFill>
                  <a:srgbClr val="7030A0"/>
                </a:solidFill>
              </a:rPr>
              <a:t>S = For dinner I ate</a:t>
            </a:r>
            <a:r>
              <a:rPr sz="3200" dirty="0"/>
              <a:t>  </a:t>
            </a:r>
            <a:r>
              <a:rPr sz="3200" dirty="0">
                <a:solidFill>
                  <a:schemeClr val="accent4">
                    <a:lumOff val="-9254"/>
                  </a:schemeClr>
                </a:solidFill>
              </a:rPr>
              <a:t>pizza</a:t>
            </a:r>
          </a:p>
        </p:txBody>
      </p:sp>
      <p:sp>
        <p:nvSpPr>
          <p:cNvPr id="6" name="Previous words (context)">
            <a:extLst>
              <a:ext uri="{FF2B5EF4-FFF2-40B4-BE49-F238E27FC236}">
                <a16:creationId xmlns:a16="http://schemas.microsoft.com/office/drawing/2014/main" id="{E2BC0A24-1BDE-5EED-231D-898164B7859D}"/>
              </a:ext>
            </a:extLst>
          </p:cNvPr>
          <p:cNvSpPr txBox="1"/>
          <p:nvPr/>
        </p:nvSpPr>
        <p:spPr>
          <a:xfrm>
            <a:off x="2144546" y="3168077"/>
            <a:ext cx="2580706"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2000"/>
            </a:lvl1pPr>
          </a:lstStyle>
          <a:p>
            <a:r>
              <a:rPr dirty="0">
                <a:solidFill>
                  <a:srgbClr val="7030A0"/>
                </a:solidFill>
              </a:rPr>
              <a:t>Previous words (context)</a:t>
            </a:r>
          </a:p>
        </p:txBody>
      </p:sp>
      <p:sp>
        <p:nvSpPr>
          <p:cNvPr id="7" name="Word being predicted">
            <a:extLst>
              <a:ext uri="{FF2B5EF4-FFF2-40B4-BE49-F238E27FC236}">
                <a16:creationId xmlns:a16="http://schemas.microsoft.com/office/drawing/2014/main" id="{CC32F4EE-4682-F7FC-2ECB-40020D952C54}"/>
              </a:ext>
            </a:extLst>
          </p:cNvPr>
          <p:cNvSpPr txBox="1"/>
          <p:nvPr/>
        </p:nvSpPr>
        <p:spPr>
          <a:xfrm>
            <a:off x="5481760" y="3206093"/>
            <a:ext cx="2422477" cy="283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defRPr sz="2000">
                <a:solidFill>
                  <a:srgbClr val="965D2C"/>
                </a:solidFill>
              </a:defRPr>
            </a:lvl1pPr>
          </a:lstStyle>
          <a:p>
            <a:r>
              <a:rPr dirty="0"/>
              <a:t>Word being predicted</a:t>
            </a:r>
          </a:p>
        </p:txBody>
      </p:sp>
    </p:spTree>
    <p:extLst>
      <p:ext uri="{BB962C8B-B14F-4D97-AF65-F5344CB8AC3E}">
        <p14:creationId xmlns:p14="http://schemas.microsoft.com/office/powerpoint/2010/main" val="102940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Language model applications</a:t>
            </a:r>
          </a:p>
        </p:txBody>
      </p:sp>
      <p:sp>
        <p:nvSpPr>
          <p:cNvPr id="3" name="Content Placeholder 2"/>
          <p:cNvSpPr>
            <a:spLocks noGrp="1"/>
          </p:cNvSpPr>
          <p:nvPr>
            <p:ph idx="1"/>
          </p:nvPr>
        </p:nvSpPr>
        <p:spPr/>
        <p:txBody>
          <a:bodyPr/>
          <a:lstStyle/>
          <a:p>
            <a:pPr marL="0" indent="0">
              <a:buNone/>
            </a:pPr>
            <a:r>
              <a:rPr lang="en-US" dirty="0"/>
              <a:t>Context-sensitive spelling correction</a:t>
            </a:r>
          </a:p>
        </p:txBody>
      </p:sp>
      <p:sp>
        <p:nvSpPr>
          <p:cNvPr id="5" name="Slide Number Placeholder 4"/>
          <p:cNvSpPr>
            <a:spLocks noGrp="1"/>
          </p:cNvSpPr>
          <p:nvPr>
            <p:ph type="sldNum" sz="quarter" idx="12"/>
          </p:nvPr>
        </p:nvSpPr>
        <p:spPr/>
        <p:txBody>
          <a:bodyPr/>
          <a:lstStyle/>
          <a:p>
            <a:fld id="{5E6A3C3A-A029-4573-BC04-5DA27903A743}" type="slidenum">
              <a:rPr lang="en-US" smtClean="0"/>
              <a:t>8</a:t>
            </a:fld>
            <a:endParaRPr lang="en-US" dirty="0"/>
          </a:p>
        </p:txBody>
      </p:sp>
      <p:pic>
        <p:nvPicPr>
          <p:cNvPr id="7" name="Picture 2" descr="http://tenminutes.ph/wp-content/uploads/2014/10/wait-paint-fail-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255" y="2411583"/>
            <a:ext cx="5080234" cy="345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66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B0A9853-207A-BC48-9729-E935CFBAF3F5}"/>
              </a:ext>
            </a:extLst>
          </p:cNvPr>
          <p:cNvSpPr>
            <a:spLocks noGrp="1"/>
          </p:cNvSpPr>
          <p:nvPr>
            <p:ph type="ftr" sz="quarter" idx="10"/>
          </p:nvPr>
        </p:nvSpPr>
        <p:spPr>
          <a:xfrm>
            <a:off x="1170709" y="6176963"/>
            <a:ext cx="3769426" cy="365125"/>
          </a:xfrm>
        </p:spPr>
        <p:txBody>
          <a:bodyPr/>
          <a:lstStyle/>
          <a:p>
            <a:r>
              <a:rPr lang="en-US" altLang="en-US" dirty="0"/>
              <a:t>Example credit: 600.465 – Intro to NLP – J. Eisner</a:t>
            </a:r>
          </a:p>
        </p:txBody>
      </p:sp>
      <p:sp>
        <p:nvSpPr>
          <p:cNvPr id="5" name="Slide Number Placeholder 4">
            <a:extLst>
              <a:ext uri="{FF2B5EF4-FFF2-40B4-BE49-F238E27FC236}">
                <a16:creationId xmlns:a16="http://schemas.microsoft.com/office/drawing/2014/main" id="{C2217CCC-EE08-9D4A-A27A-78DA7411E45E}"/>
              </a:ext>
            </a:extLst>
          </p:cNvPr>
          <p:cNvSpPr>
            <a:spLocks noGrp="1"/>
          </p:cNvSpPr>
          <p:nvPr>
            <p:ph type="sldNum" sz="quarter" idx="11"/>
          </p:nvPr>
        </p:nvSpPr>
        <p:spPr/>
        <p:txBody>
          <a:bodyPr/>
          <a:lstStyle/>
          <a:p>
            <a:fld id="{B62E87EA-9BB4-914C-936B-4E4B84D75DAD}" type="slidenum">
              <a:rPr lang="en-US" altLang="en-US"/>
              <a:pPr/>
              <a:t>9</a:t>
            </a:fld>
            <a:endParaRPr lang="en-US" altLang="en-US"/>
          </a:p>
        </p:txBody>
      </p:sp>
      <p:sp>
        <p:nvSpPr>
          <p:cNvPr id="73730" name="Rectangle 2">
            <a:extLst>
              <a:ext uri="{FF2B5EF4-FFF2-40B4-BE49-F238E27FC236}">
                <a16:creationId xmlns:a16="http://schemas.microsoft.com/office/drawing/2014/main" id="{B6BD8901-1CE0-4B46-8DC7-C648AA737E5E}"/>
              </a:ext>
            </a:extLst>
          </p:cNvPr>
          <p:cNvSpPr>
            <a:spLocks noGrp="1" noChangeArrowheads="1"/>
          </p:cNvSpPr>
          <p:nvPr>
            <p:ph type="title"/>
          </p:nvPr>
        </p:nvSpPr>
        <p:spPr/>
        <p:txBody>
          <a:bodyPr/>
          <a:lstStyle/>
          <a:p>
            <a:r>
              <a:rPr lang="en-US" dirty="0"/>
              <a:t>Context-sensitive spelling correction</a:t>
            </a:r>
            <a:endParaRPr lang="en-US" altLang="en-US" dirty="0"/>
          </a:p>
        </p:txBody>
      </p:sp>
      <p:sp>
        <p:nvSpPr>
          <p:cNvPr id="73731" name="Rectangle 3">
            <a:extLst>
              <a:ext uri="{FF2B5EF4-FFF2-40B4-BE49-F238E27FC236}">
                <a16:creationId xmlns:a16="http://schemas.microsoft.com/office/drawing/2014/main" id="{9A06B545-7EE1-AE4F-B646-BBD36F2F0079}"/>
              </a:ext>
            </a:extLst>
          </p:cNvPr>
          <p:cNvSpPr>
            <a:spLocks noGrp="1" noChangeArrowheads="1"/>
          </p:cNvSpPr>
          <p:nvPr>
            <p:ph type="body" idx="1"/>
          </p:nvPr>
        </p:nvSpPr>
        <p:spPr/>
        <p:txBody>
          <a:bodyPr/>
          <a:lstStyle/>
          <a:p>
            <a:r>
              <a:rPr lang="en-US" altLang="en-US" dirty="0"/>
              <a:t>Which is most probable?</a:t>
            </a:r>
          </a:p>
          <a:p>
            <a:pPr lvl="1"/>
            <a:r>
              <a:rPr lang="en-US" altLang="en-US" dirty="0"/>
              <a:t>… I think they’re okay …</a:t>
            </a:r>
          </a:p>
          <a:p>
            <a:pPr lvl="1"/>
            <a:r>
              <a:rPr lang="en-US" altLang="en-US" dirty="0"/>
              <a:t>… I think there okay …</a:t>
            </a:r>
          </a:p>
          <a:p>
            <a:pPr lvl="1"/>
            <a:r>
              <a:rPr lang="en-US" altLang="en-US" dirty="0"/>
              <a:t>… I think their okay …</a:t>
            </a:r>
          </a:p>
          <a:p>
            <a:pPr>
              <a:lnSpc>
                <a:spcPct val="150000"/>
              </a:lnSpc>
            </a:pPr>
            <a:r>
              <a:rPr lang="en-US" altLang="en-US" dirty="0"/>
              <a:t>Which is most probable?</a:t>
            </a:r>
          </a:p>
          <a:p>
            <a:pPr lvl="1"/>
            <a:r>
              <a:rPr lang="en-US" altLang="en-US" dirty="0"/>
              <a:t>… by the way, are they’re likely to …</a:t>
            </a:r>
          </a:p>
          <a:p>
            <a:pPr lvl="1"/>
            <a:r>
              <a:rPr lang="en-US" altLang="en-US" dirty="0"/>
              <a:t>… by the way, are there likely to …</a:t>
            </a:r>
          </a:p>
          <a:p>
            <a:pPr lvl="1"/>
            <a:r>
              <a:rPr lang="en-US" altLang="en-US" dirty="0"/>
              <a:t>… by the way, are their likely to …</a:t>
            </a:r>
          </a:p>
        </p:txBody>
      </p:sp>
    </p:spTree>
    <p:extLst>
      <p:ext uri="{BB962C8B-B14F-4D97-AF65-F5344CB8AC3E}">
        <p14:creationId xmlns:p14="http://schemas.microsoft.com/office/powerpoint/2010/main" val="125941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40611</TotalTime>
  <Words>2542</Words>
  <Application>Microsoft Macintosh PowerPoint</Application>
  <PresentationFormat>Widescreen</PresentationFormat>
  <Paragraphs>366</Paragraphs>
  <Slides>41</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Cambria Math</vt:lpstr>
      <vt:lpstr>ColfaxAI</vt:lpstr>
      <vt:lpstr>Comic Sans MS</vt:lpstr>
      <vt:lpstr>Courier New</vt:lpstr>
      <vt:lpstr>Tahoma</vt:lpstr>
      <vt:lpstr>Times New Roman</vt:lpstr>
      <vt:lpstr>Wingdings</vt:lpstr>
      <vt:lpstr>Office Theme</vt:lpstr>
      <vt:lpstr>N-gram Language Models</vt:lpstr>
      <vt:lpstr>Important Announcements</vt:lpstr>
      <vt:lpstr>PowerPoint Presentation</vt:lpstr>
      <vt:lpstr>What is a language model?</vt:lpstr>
      <vt:lpstr>What is a language model?</vt:lpstr>
      <vt:lpstr>What is a language model?</vt:lpstr>
      <vt:lpstr>What is a language model?</vt:lpstr>
      <vt:lpstr>Language model applications</vt:lpstr>
      <vt:lpstr>Context-sensitive spelling correction</vt:lpstr>
      <vt:lpstr>Machine Translation</vt:lpstr>
      <vt:lpstr>Autocompletion</vt:lpstr>
      <vt:lpstr>Smart Reply</vt:lpstr>
      <vt:lpstr>Language generation for everything</vt:lpstr>
      <vt:lpstr>From Bag-of-Words to N-grams </vt:lpstr>
      <vt:lpstr>Practical details (I)</vt:lpstr>
      <vt:lpstr>Beginning / end of sequence</vt:lpstr>
      <vt:lpstr>Beginning / end of sequence</vt:lpstr>
      <vt:lpstr>Practical details (II)</vt:lpstr>
      <vt:lpstr>Evaluation</vt:lpstr>
      <vt:lpstr>Intrinsically Evaluating a Language Model</vt:lpstr>
      <vt:lpstr>Resolving Some Problems</vt:lpstr>
      <vt:lpstr>Resolving Some Problems</vt:lpstr>
      <vt:lpstr>Example</vt:lpstr>
      <vt:lpstr>Intrinsic Evaluation Summary</vt:lpstr>
      <vt:lpstr>Word trigrams:  A good model of English?</vt:lpstr>
      <vt:lpstr>Why it does okay …</vt:lpstr>
      <vt:lpstr>Why it does okay … but isn’t perfect.</vt:lpstr>
      <vt:lpstr>Why it does okay … but isn’t perfect.</vt:lpstr>
      <vt:lpstr>Grammatical English sentences</vt:lpstr>
      <vt:lpstr>What happens as you increase the amount of training text?</vt:lpstr>
      <vt:lpstr>Are n-gram models enough?</vt:lpstr>
      <vt:lpstr>Can we avoid the systematic problems with n-gram models?</vt:lpstr>
      <vt:lpstr>But How To Estimate Sentence Probabilities?</vt:lpstr>
      <vt:lpstr>Maximum Likelihood Estimation</vt:lpstr>
      <vt:lpstr>Maximum Likelihood Estimation</vt:lpstr>
      <vt:lpstr>Sparse Data and MLE</vt:lpstr>
      <vt:lpstr>Independence (Markov) Assumption</vt:lpstr>
      <vt:lpstr>Estimating Trigram Conditional Probabilities</vt:lpstr>
      <vt:lpstr>Example from Moby Dick corpus</vt:lpstr>
      <vt:lpstr>How about unseen words/phrases</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May</dc:creator>
  <cp:lastModifiedBy>Tejas Kamtam</cp:lastModifiedBy>
  <cp:revision>306</cp:revision>
  <cp:lastPrinted>2017-08-25T12:16:51Z</cp:lastPrinted>
  <dcterms:created xsi:type="dcterms:W3CDTF">2017-08-17T22:41:19Z</dcterms:created>
  <dcterms:modified xsi:type="dcterms:W3CDTF">2024-01-29T17:43:53Z</dcterms:modified>
</cp:coreProperties>
</file>