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4" r:id="rId23"/>
    <p:sldId id="311" r:id="rId24"/>
    <p:sldId id="282" r:id="rId25"/>
    <p:sldId id="283" r:id="rId26"/>
    <p:sldId id="296" r:id="rId27"/>
    <p:sldId id="297" r:id="rId28"/>
    <p:sldId id="3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3"/>
    <p:restoredTop sz="83755"/>
  </p:normalViewPr>
  <p:slideViewPr>
    <p:cSldViewPr snapToGrid="0" snapToObjects="1" showGuides="1">
      <p:cViewPr varScale="1">
        <p:scale>
          <a:sx n="52" d="100"/>
          <a:sy n="52" d="100"/>
        </p:scale>
        <p:origin x="62" y="1142"/>
      </p:cViewPr>
      <p:guideLst>
        <p:guide orient="horz" pos="2112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0B0E-D35D-9042-B474-1932228F602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E3BE-21B5-EB45-9686-F8DD82F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1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5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</a:t>
            </a:r>
            <a:r>
              <a:rPr lang="en-US" altLang="en-US" baseline="0" dirty="0">
                <a:latin typeface="Times New Roman" charset="0"/>
              </a:rPr>
              <a:t> last column is simplified and is estimate number.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5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7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2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79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Statistics</a:t>
            </a:r>
            <a:r>
              <a:rPr lang="en-US" altLang="en-US" baseline="0" dirty="0">
                <a:latin typeface="Times New Roman" charset="0"/>
              </a:rPr>
              <a:t> 101</a:t>
            </a:r>
          </a:p>
          <a:p>
            <a:r>
              <a:rPr lang="en-US" altLang="en-US" baseline="0" dirty="0">
                <a:latin typeface="Times New Roman" charset="0"/>
              </a:rPr>
              <a:t>Sampling from a </a:t>
            </a:r>
            <a:r>
              <a:rPr lang="en-US" altLang="en-US" baseline="0" dirty="0" err="1">
                <a:latin typeface="Times New Roman" charset="0"/>
              </a:rPr>
              <a:t>gaussian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42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00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13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6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7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6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8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4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1030C-2645-DE49-8479-B1A17A2456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6615" cy="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9C0A7-DE30-CD44-878D-F92BAFC4B767}"/>
              </a:ext>
            </a:extLst>
          </p:cNvPr>
          <p:cNvSpPr txBox="1"/>
          <p:nvPr userDrawn="1"/>
        </p:nvSpPr>
        <p:spPr>
          <a:xfrm>
            <a:off x="11922369" y="820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B6F03644-DA64-5043-8688-BF67480120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46" y="1"/>
            <a:ext cx="1805354" cy="8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oletpe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oletpeng.github.io/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.umn.edu/~tpederse/Courses/CS8761-FALL02/Code/sgt-gale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7062"/>
            <a:ext cx="9144000" cy="1467504"/>
          </a:xfrm>
        </p:spPr>
        <p:txBody>
          <a:bodyPr>
            <a:normAutofit fontScale="90000"/>
          </a:bodyPr>
          <a:lstStyle/>
          <a:p>
            <a:r>
              <a:rPr lang="en-US" dirty="0"/>
              <a:t>Smoothing and Log-Linear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6264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/>
              <a:t>CS 162: Natural Language Processing</a:t>
            </a:r>
          </a:p>
          <a:p>
            <a:r>
              <a:rPr lang="en-US" dirty="0"/>
              <a:t>Nanyun (Violet) Peng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3"/>
              </a:rPr>
              <a:t>https://vnpeng.net</a:t>
            </a:r>
            <a:r>
              <a:rPr lang="en-US">
                <a:hlinkClick r:id="rId3"/>
              </a:rPr>
              <a:t>/</a:t>
            </a:r>
            <a:r>
              <a:rPr lang="en-US">
                <a:hlinkClick r:id="rId4"/>
              </a:rPr>
              <a:t>cs162_win24.</a:t>
            </a:r>
            <a:r>
              <a:rPr lang="en-US" dirty="0">
                <a:hlinkClick r:id="rId4"/>
              </a:rPr>
              <a:t>html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D4E0D1-437A-D54B-8016-8E73C687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4600028"/>
            <a:ext cx="24176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syllabus,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announcements,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slides,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</a:rPr>
              <a:t>homeworks</a:t>
            </a:r>
            <a:endParaRPr lang="en-US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A4FE754-7BC0-F140-83A8-74F5C33C5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200" y="4663526"/>
            <a:ext cx="512763" cy="650876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F48AF1C-F977-9A47-A398-AAE22663BA7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86E1B-8241-A148-AEA0-422B2E169F86}"/>
              </a:ext>
            </a:extLst>
          </p:cNvPr>
          <p:cNvSpPr txBox="1"/>
          <p:nvPr/>
        </p:nvSpPr>
        <p:spPr>
          <a:xfrm>
            <a:off x="221673" y="6384554"/>
            <a:ext cx="35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Jason Eisner’s course</a:t>
            </a:r>
          </a:p>
        </p:txBody>
      </p:sp>
    </p:spTree>
    <p:extLst>
      <p:ext uri="{BB962C8B-B14F-4D97-AF65-F5344CB8AC3E}">
        <p14:creationId xmlns:p14="http://schemas.microsoft.com/office/powerpoint/2010/main" val="18217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A81D0B7-0660-C94A-83BE-412A421594A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5" y="1447800"/>
            <a:ext cx="9593943" cy="46482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99614FA-08BF-7C44-A800-B3A62DC03D5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2057400" y="3657600"/>
            <a:ext cx="8686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“Novel event” = 0-count event </a:t>
            </a: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(never happened in training data)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Here: 19998 novel events, with </a:t>
            </a:r>
            <a:r>
              <a:rPr lang="en-US" altLang="en-US" sz="2000" u="sng">
                <a:ea typeface="Tahoma" charset="0"/>
                <a:cs typeface="Tahoma" charset="0"/>
                <a:sym typeface="Wingdings" charset="2"/>
              </a:rPr>
              <a:t>total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 estimated probability 19998/20003. 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So add-one smoothing thinks we are extremely likely to see novel events, rather than words we’ve seen in training data.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It thinks this only because we have a big dictionary: 20000 possible events.</a:t>
            </a:r>
          </a:p>
          <a:p>
            <a:pPr lvl="1">
              <a:buFont typeface="Wingdings" charset="2"/>
              <a:buNone/>
            </a:pP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Is this a good reason?</a:t>
            </a:r>
          </a:p>
        </p:txBody>
      </p:sp>
    </p:spTree>
    <p:extLst>
      <p:ext uri="{BB962C8B-B14F-4D97-AF65-F5344CB8AC3E}">
        <p14:creationId xmlns:p14="http://schemas.microsoft.com/office/powerpoint/2010/main" val="726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A96365A-3E74-5247-80AD-178E5746362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Dictionary?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In fact, aren’t there </a:t>
            </a:r>
            <a:r>
              <a:rPr lang="en-US" altLang="en-US" dirty="0">
                <a:ea typeface="Tahoma" charset="0"/>
                <a:cs typeface="Tahoma" charset="0"/>
              </a:rPr>
              <a:t>infinitely many </a:t>
            </a:r>
            <a:r>
              <a:rPr lang="en-US" altLang="en-US" i="1" dirty="0">
                <a:ea typeface="Tahoma" charset="0"/>
                <a:cs typeface="Tahoma" charset="0"/>
              </a:rPr>
              <a:t>possible</a:t>
            </a:r>
            <a:r>
              <a:rPr lang="en-US" altLang="en-US" dirty="0">
                <a:ea typeface="Tahoma" charset="0"/>
                <a:cs typeface="Tahoma" charset="0"/>
              </a:rPr>
              <a:t> word types?</a:t>
            </a:r>
            <a:endParaRPr lang="en-US" altLang="en-US" sz="2400" dirty="0">
              <a:ea typeface="Tahoma" charset="0"/>
              <a:cs typeface="Tahoma" charset="0"/>
            </a:endParaRPr>
          </a:p>
        </p:txBody>
      </p:sp>
      <p:graphicFrame>
        <p:nvGraphicFramePr>
          <p:cNvPr id="443542" name="Group 150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aaaaa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aaaab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zzzzz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/(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80AF78-A4FD-7D49-A07C-D83B89EF936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08C5E67-18FE-49A0-9325-776278BD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1371"/>
            <a:ext cx="9677400" cy="3715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A large dictionary makes novel events too probable.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panose="05050102010706020507" pitchFamily="18" charset="2"/>
              </a:rPr>
              <a:t> = 0.01?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This gives much less probability to novel events.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But how to pick </a:t>
            </a:r>
            <a:r>
              <a:rPr lang="en-US" altLang="en-US" i="1" dirty="0">
                <a:sym typeface="Symbol" panose="05050102010706020507" pitchFamily="18" charset="2"/>
              </a:rPr>
              <a:t>best value </a:t>
            </a:r>
            <a:r>
              <a:rPr lang="en-US" altLang="en-US" dirty="0">
                <a:sym typeface="Symbol" panose="05050102010706020507" pitchFamily="18" charset="2"/>
              </a:rPr>
              <a:t>for ? 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That is, how much should we smooth?</a:t>
            </a:r>
          </a:p>
          <a:p>
            <a:pPr marL="457200" lvl="1" indent="0"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4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04AF26-AE6D-EE48-8591-6ED316622C6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Add-0.001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0.331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0.661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3.026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15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Doesn’t smooth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variance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95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EB7EF0-2494-9F4D-8DFC-36DE7FE6B91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Add-1000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26003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3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Smooths too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bias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663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40764A-42BC-9B46-BA38-8D609471E4D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957" y="1447800"/>
            <a:ext cx="10063843" cy="4577444"/>
          </a:xfrm>
        </p:spPr>
        <p:txBody>
          <a:bodyPr>
            <a:noAutofit/>
          </a:bodyPr>
          <a:lstStyle/>
          <a:p>
            <a:r>
              <a:rPr lang="en-US" altLang="en-US" dirty="0"/>
              <a:t>A large dictionary makes novel events too probable.</a:t>
            </a:r>
          </a:p>
          <a:p>
            <a:endParaRPr lang="en-US" altLang="en-US" sz="1400" dirty="0"/>
          </a:p>
          <a:p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charset="2"/>
              </a:rPr>
              <a:t> = 0.01?</a:t>
            </a:r>
          </a:p>
          <a:p>
            <a:pPr lvl="1"/>
            <a:r>
              <a:rPr lang="en-US" altLang="en-US" dirty="0">
                <a:sym typeface="Symbol" charset="2"/>
              </a:rPr>
              <a:t>This gives much less probability to novel events.</a:t>
            </a:r>
          </a:p>
          <a:p>
            <a:pPr lvl="1"/>
            <a:endParaRPr lang="en-US" altLang="en-US" sz="1400" dirty="0">
              <a:sym typeface="Symbol" charset="2"/>
            </a:endParaRPr>
          </a:p>
          <a:p>
            <a:r>
              <a:rPr lang="en-US" altLang="en-US" dirty="0">
                <a:sym typeface="Symbol" charset="2"/>
              </a:rPr>
              <a:t>But how to pick </a:t>
            </a:r>
            <a:r>
              <a:rPr lang="en-US" altLang="en-US" i="1" dirty="0">
                <a:sym typeface="Symbol" charset="2"/>
              </a:rPr>
              <a:t>best value </a:t>
            </a:r>
            <a:r>
              <a:rPr lang="en-US" altLang="en-US" dirty="0">
                <a:sym typeface="Symbol" charset="2"/>
              </a:rPr>
              <a:t>for ?  </a:t>
            </a:r>
          </a:p>
          <a:p>
            <a:pPr lvl="1"/>
            <a:r>
              <a:rPr lang="en-US" altLang="en-US" dirty="0">
                <a:sym typeface="Symbol" charset="2"/>
              </a:rPr>
              <a:t>That is, how much should we smooth?</a:t>
            </a: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how likely novel events really are!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it out from the data?</a:t>
            </a:r>
          </a:p>
        </p:txBody>
      </p:sp>
    </p:spTree>
    <p:extLst>
      <p:ext uri="{BB962C8B-B14F-4D97-AF65-F5344CB8AC3E}">
        <p14:creationId xmlns:p14="http://schemas.microsoft.com/office/powerpoint/2010/main" val="451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0B2CCE-4D15-B944-88A8-DD96446A69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</a:t>
            </a:r>
            <a:r>
              <a:rPr lang="en-US" altLang="en-US" sz="2000" dirty="0">
                <a:sym typeface="Symbol" charset="2"/>
              </a:rPr>
              <a:t> (in add- smoothing)</a:t>
            </a:r>
            <a:r>
              <a:rPr lang="en-US" altLang="en-US" sz="2400" dirty="0">
                <a:sym typeface="Symbol" charset="2"/>
              </a:rPr>
              <a:t>   </a:t>
            </a:r>
            <a:endParaRPr lang="en-US" alt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measure whether a particular  gets good results?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Is it fair to measure that on test data (for setting )?</a:t>
            </a:r>
            <a:r>
              <a:rPr lang="en-US" altLang="en-US" sz="1800" dirty="0">
                <a:sym typeface="Symbol" charset="2"/>
              </a:rPr>
              <a:t>       </a:t>
            </a:r>
            <a:endParaRPr lang="en-US" altLang="en-US" sz="1800" i="1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Moral: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u="sng" dirty="0">
                <a:sym typeface="Symbol" charset="2"/>
              </a:rPr>
              <a:t>Selective reporting</a:t>
            </a:r>
            <a:r>
              <a:rPr lang="en-US" altLang="en-US" sz="1800" dirty="0">
                <a:sym typeface="Symbol" charset="2"/>
              </a:rPr>
              <a:t> on test data can make a method look artificially good.  So </a:t>
            </a:r>
            <a:r>
              <a:rPr lang="en-US" altLang="en-US" sz="1800" b="1" i="1" dirty="0">
                <a:sym typeface="Symbol" charset="2"/>
              </a:rPr>
              <a:t>it is unethical.   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Rule: </a:t>
            </a:r>
            <a:r>
              <a:rPr lang="en-US" altLang="en-US" sz="1800" dirty="0">
                <a:sym typeface="Symbol" charset="2"/>
              </a:rPr>
              <a:t>Test data cannot influence system development.  No peeking!  Use it </a:t>
            </a:r>
            <a:r>
              <a:rPr lang="en-US" altLang="en-US" sz="1800" u="sng" dirty="0">
                <a:sym typeface="Symbol" charset="2"/>
              </a:rPr>
              <a:t>only</a:t>
            </a:r>
            <a:r>
              <a:rPr lang="en-US" altLang="en-US" sz="1800" dirty="0">
                <a:sym typeface="Symbol" charset="2"/>
              </a:rPr>
              <a:t> to evaluate the final system(s). Report </a:t>
            </a:r>
            <a:r>
              <a:rPr lang="en-US" altLang="en-US" sz="1800" u="sng" dirty="0">
                <a:sym typeface="Symbol" charset="2"/>
              </a:rPr>
              <a:t>all</a:t>
            </a:r>
            <a:r>
              <a:rPr lang="en-US" altLang="en-US" sz="1800" dirty="0">
                <a:sym typeface="Symbol" charset="2"/>
              </a:rPr>
              <a:t> results on it.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156576" y="2417298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2133600" y="2417298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022726" y="2420477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91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  <p:bldP spid="14348" grpId="0" uiExpand="1" animBg="1"/>
      <p:bldP spid="14378" grpId="0" uiExpand="1" animBg="1"/>
      <p:bldP spid="14380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EC6EA93-3E69-D946-A256-A82A517D9B8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9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sp>
        <p:nvSpPr>
          <p:cNvPr id="45073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457763" y="3740151"/>
            <a:ext cx="1371600" cy="3057525"/>
            <a:chOff x="4896" y="2356"/>
            <a:chExt cx="864" cy="1926"/>
          </a:xfrm>
        </p:grpSpPr>
        <p:sp>
          <p:nvSpPr>
            <p:cNvPr id="45070" name="Text Box 24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5071" name="Freeform 25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341" y="1447800"/>
            <a:ext cx="10148047" cy="4876800"/>
          </a:xfrm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  </a:t>
            </a:r>
            <a:endParaRPr lang="en-US" altLang="en-US" sz="2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buFont typeface="Wingdings" charset="2"/>
              <a:buNone/>
            </a:pP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1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How to </a:t>
            </a:r>
            <a:r>
              <a:rPr lang="en-US" altLang="en-US" sz="2400" b="1" dirty="0">
                <a:sym typeface="Symbol" charset="2"/>
              </a:rPr>
              <a:t>fairly </a:t>
            </a:r>
            <a:r>
              <a:rPr lang="en-US" altLang="en-US" sz="2400" dirty="0">
                <a:sym typeface="Symbol" charset="2"/>
              </a:rPr>
              <a:t>measure whether a  gets good results?</a:t>
            </a:r>
          </a:p>
          <a:p>
            <a:r>
              <a:rPr lang="en-US" altLang="en-US" sz="2400" dirty="0">
                <a:sym typeface="Symbol" charset="2"/>
              </a:rPr>
              <a:t>Hold out some</a:t>
            </a:r>
            <a:r>
              <a:rPr lang="zh-CN" altLang="en-US" sz="2400" dirty="0">
                <a:sym typeface="Symbol" charset="2"/>
              </a:rPr>
              <a:t> </a:t>
            </a:r>
            <a:r>
              <a:rPr lang="en-US" altLang="zh-CN" sz="2400" dirty="0">
                <a:sym typeface="Symbol" charset="2"/>
              </a:rPr>
              <a:t>(say, 20% of training) as</a:t>
            </a:r>
            <a:r>
              <a:rPr lang="en-US" altLang="en-US" sz="2400" dirty="0">
                <a:sym typeface="Symbol" charset="2"/>
              </a:rPr>
              <a:t> “development data” for purpose</a:t>
            </a: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5073" grpId="0" animBg="1"/>
      <p:bldP spid="423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2130876-5C5C-B64D-B608-E741F59D9A9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/>
              <a:t>Test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7123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5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47113" name="Text Box 15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47114" name="Text Box 16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grpSp>
        <p:nvGrpSpPr>
          <p:cNvPr id="47116" name="Group 20"/>
          <p:cNvGrpSpPr>
            <a:grpSpLocks/>
          </p:cNvGrpSpPr>
          <p:nvPr/>
        </p:nvGrpSpPr>
        <p:grpSpPr bwMode="auto">
          <a:xfrm>
            <a:off x="9296400" y="3740151"/>
            <a:ext cx="1371600" cy="3057525"/>
            <a:chOff x="4896" y="2356"/>
            <a:chExt cx="864" cy="1926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905000" y="609600"/>
            <a:ext cx="8458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Here we held out 20% of our training set (yellow) for development.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Could we let the yellow and blue sets overlap? 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 dirty="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Ethical, but foolish 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</p:spTree>
    <p:extLst>
      <p:ext uri="{BB962C8B-B14F-4D97-AF65-F5344CB8AC3E}">
        <p14:creationId xmlns:p14="http://schemas.microsoft.com/office/powerpoint/2010/main" val="1043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uiExpand="1" build="p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7176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6896101" y="1524001"/>
            <a:ext cx="76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895600" y="4205288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6889751" y="4191001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4058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FF3F1C-5155-9346-8E17-21B873B3CF7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5-fold Cross-Validation (“Jackknifing”)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charset="2"/>
              </a:rPr>
              <a:t>Old version: Train on 80%, test on 20%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If 20% yellow too little: try 5 training/dev splits as below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Pick  that gets best average performance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Tests</a:t>
            </a:r>
            <a:r>
              <a:rPr lang="en-US" altLang="en-US" sz="2000" dirty="0">
                <a:sym typeface="Symbol" charset="2"/>
              </a:rPr>
              <a:t> on all 100% as yellow, so we can more reliably assess 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charset="2"/>
              </a:rPr>
              <a:t> </a:t>
            </a:r>
            <a:r>
              <a:rPr lang="en-US" altLang="en-US" sz="2000" dirty="0">
                <a:sym typeface="Symbol" charset="2"/>
              </a:rPr>
              <a:t>Still picks a  that’s good at smoothing the 80% size, not 100%.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But now we can grow that 80% without trouble …</a:t>
            </a:r>
          </a:p>
        </p:txBody>
      </p:sp>
      <p:grpSp>
        <p:nvGrpSpPr>
          <p:cNvPr id="49158" name="Group 41"/>
          <p:cNvGrpSpPr>
            <a:grpSpLocks/>
          </p:cNvGrpSpPr>
          <p:nvPr/>
        </p:nvGrpSpPr>
        <p:grpSpPr bwMode="auto">
          <a:xfrm>
            <a:off x="2136776" y="2211388"/>
            <a:ext cx="5178425" cy="531812"/>
            <a:chOff x="386" y="2785"/>
            <a:chExt cx="3262" cy="335"/>
          </a:xfrm>
        </p:grpSpPr>
        <p:sp>
          <p:nvSpPr>
            <p:cNvPr id="49190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91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2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3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4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5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3601" y="3962401"/>
            <a:ext cx="5178425" cy="1598613"/>
            <a:chOff x="384" y="2449"/>
            <a:chExt cx="3262" cy="1870"/>
          </a:xfrm>
        </p:grpSpPr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3" name="Rectangle 9"/>
            <p:cNvSpPr>
              <a:spLocks noChangeArrowheads="1"/>
            </p:cNvSpPr>
            <p:nvPr/>
          </p:nvSpPr>
          <p:spPr bwMode="auto"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74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6" name="Rectangle 7"/>
            <p:cNvSpPr>
              <a:spLocks noChangeArrowheads="1"/>
            </p:cNvSpPr>
            <p:nvPr/>
          </p:nvSpPr>
          <p:spPr bwMode="auto"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7" name="Rectangle 8"/>
            <p:cNvSpPr>
              <a:spLocks noChangeArrowheads="1"/>
            </p:cNvSpPr>
            <p:nvPr/>
          </p:nvSpPr>
          <p:spPr bwMode="auto"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8" name="Rectangle 5"/>
            <p:cNvSpPr>
              <a:spLocks noChangeArrowheads="1"/>
            </p:cNvSpPr>
            <p:nvPr/>
          </p:nvSpPr>
          <p:spPr bwMode="auto"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0" name="Rectangle 8"/>
            <p:cNvSpPr>
              <a:spLocks noChangeArrowheads="1"/>
            </p:cNvSpPr>
            <p:nvPr/>
          </p:nvSpPr>
          <p:spPr bwMode="auto"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1" name="Rectangle 5"/>
            <p:cNvSpPr>
              <a:spLocks noChangeArrowheads="1"/>
            </p:cNvSpPr>
            <p:nvPr/>
          </p:nvSpPr>
          <p:spPr bwMode="auto"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3" name="Rectangle 7"/>
            <p:cNvSpPr>
              <a:spLocks noChangeArrowheads="1"/>
            </p:cNvSpPr>
            <p:nvPr/>
          </p:nvSpPr>
          <p:spPr bwMode="auto"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grpSp>
          <p:nvGrpSpPr>
            <p:cNvPr id="49184" name="Group 75"/>
            <p:cNvGrpSpPr>
              <a:grpSpLocks/>
            </p:cNvGrpSpPr>
            <p:nvPr/>
          </p:nvGrpSpPr>
          <p:grpSpPr bwMode="auto"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49185" name="Rectangle 9"/>
              <p:cNvSpPr>
                <a:spLocks noChangeArrowheads="1"/>
              </p:cNvSpPr>
              <p:nvPr/>
            </p:nvSpPr>
            <p:spPr bwMode="auto"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Dev.</a:t>
                </a:r>
              </a:p>
            </p:txBody>
          </p:sp>
          <p:sp>
            <p:nvSpPr>
              <p:cNvPr id="49186" name="Rectangle 5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7" name="Rectangle 6"/>
              <p:cNvSpPr>
                <a:spLocks noChangeArrowheads="1"/>
              </p:cNvSpPr>
              <p:nvPr/>
            </p:nvSpPr>
            <p:spPr bwMode="auto"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8" name="Rectangle 7"/>
              <p:cNvSpPr>
                <a:spLocks noChangeArrowheads="1"/>
              </p:cNvSpPr>
              <p:nvPr/>
            </p:nvSpPr>
            <p:spPr bwMode="auto"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9" name="Rectangle 8"/>
              <p:cNvSpPr>
                <a:spLocks noChangeArrowheads="1"/>
              </p:cNvSpPr>
              <p:nvPr/>
            </p:nvSpPr>
            <p:spPr bwMode="auto"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</p:grpSp>
      </p:grp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1905000" y="990600"/>
            <a:ext cx="8458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mic Sans MS" charset="0"/>
              <a:ea typeface="Tahoma" charset="0"/>
              <a:cs typeface="Tahoma" charset="0"/>
              <a:sym typeface="Wingdings" charset="2"/>
            </a:endParaRP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156576" y="50292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5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2133600" y="16002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12C427FC-7DE1-894B-AA04-F7D120D5211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N-fold Cross-Validation (“Leave One Out”)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114800"/>
            <a:ext cx="8686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sym typeface="Symbol" charset="2"/>
              </a:rPr>
              <a:t>test </a:t>
            </a:r>
            <a:r>
              <a:rPr lang="en-US" altLang="en-US" sz="2000" u="sng" dirty="0">
                <a:sym typeface="Symbol" charset="2"/>
              </a:rPr>
              <a:t>each</a:t>
            </a:r>
            <a:r>
              <a:rPr lang="en-US" altLang="en-US" sz="2000" dirty="0">
                <a:sym typeface="Symbol" charset="2"/>
              </a:rPr>
              <a:t> sentence with smoothed model from </a:t>
            </a:r>
            <a:r>
              <a:rPr lang="en-US" altLang="en-US" sz="2000" u="sng" dirty="0">
                <a:sym typeface="Symbol" charset="2"/>
              </a:rPr>
              <a:t>other</a:t>
            </a:r>
            <a:r>
              <a:rPr lang="en-US" altLang="en-US" sz="2000" i="1" dirty="0">
                <a:sym typeface="Symbol" charset="2"/>
              </a:rPr>
              <a:t> </a:t>
            </a:r>
            <a:r>
              <a:rPr lang="en-US" altLang="en-US" sz="2000" dirty="0">
                <a:sym typeface="Symbol" charset="2"/>
              </a:rPr>
              <a:t>N-1 sentences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>
                <a:sym typeface="Symbol" charset="2"/>
              </a:rPr>
              <a:t>Still tests on all 100% as yellow, so we can reliably assess 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Trains on nearly 100% blue data ((N-1)/N) to measure whether </a:t>
            </a:r>
            <a:r>
              <a:rPr lang="en-US" altLang="en-US" sz="2000" dirty="0">
                <a:sym typeface="Symbol" charset="2"/>
              </a:rPr>
              <a:t> is good for smoothing that much data: </a:t>
            </a:r>
            <a:r>
              <a:rPr lang="en-US" altLang="en-US" sz="2000" dirty="0">
                <a:ea typeface="Tahoma" charset="0"/>
                <a:cs typeface="Tahoma" charset="0"/>
                <a:sym typeface="Symbol" charset="2"/>
              </a:rPr>
              <a:t>nearly matches true test conditions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 </a:t>
            </a:r>
            <a:r>
              <a:rPr lang="en-US" altLang="en-US" sz="2000" dirty="0">
                <a:sym typeface="Symbol" charset="2"/>
              </a:rPr>
              <a:t>Surprisingly fast: why?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Usually easy to retrain on blue by adding/subtracting 1 sentence’s counts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133601" y="16002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33600" y="19050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09801" y="19050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2133600" y="22098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2286001" y="22098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2133600" y="25146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1" name="Rectangle 9"/>
          <p:cNvSpPr>
            <a:spLocks noChangeArrowheads="1"/>
          </p:cNvSpPr>
          <p:nvPr/>
        </p:nvSpPr>
        <p:spPr bwMode="auto">
          <a:xfrm>
            <a:off x="2362201" y="25146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2133600" y="28194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3" name="Rectangle 9"/>
          <p:cNvSpPr>
            <a:spLocks noChangeArrowheads="1"/>
          </p:cNvSpPr>
          <p:nvPr/>
        </p:nvSpPr>
        <p:spPr bwMode="auto">
          <a:xfrm>
            <a:off x="2438401" y="28194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4" name="Rectangle 8"/>
          <p:cNvSpPr>
            <a:spLocks noChangeArrowheads="1"/>
          </p:cNvSpPr>
          <p:nvPr/>
        </p:nvSpPr>
        <p:spPr bwMode="auto">
          <a:xfrm>
            <a:off x="2133600" y="33909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5" name="Rectangle 9"/>
          <p:cNvSpPr>
            <a:spLocks noChangeArrowheads="1"/>
          </p:cNvSpPr>
          <p:nvPr/>
        </p:nvSpPr>
        <p:spPr bwMode="auto">
          <a:xfrm>
            <a:off x="7131051" y="33909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6" name="Rectangle 8"/>
          <p:cNvSpPr>
            <a:spLocks noChangeArrowheads="1"/>
          </p:cNvSpPr>
          <p:nvPr/>
        </p:nvSpPr>
        <p:spPr bwMode="auto">
          <a:xfrm>
            <a:off x="2133600" y="36957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7" name="Rectangle 9"/>
          <p:cNvSpPr>
            <a:spLocks noChangeArrowheads="1"/>
          </p:cNvSpPr>
          <p:nvPr/>
        </p:nvSpPr>
        <p:spPr bwMode="auto">
          <a:xfrm>
            <a:off x="7227888" y="3695700"/>
            <a:ext cx="87312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8" name="Rectangle 58"/>
          <p:cNvSpPr>
            <a:spLocks noChangeArrowheads="1"/>
          </p:cNvSpPr>
          <p:nvPr/>
        </p:nvSpPr>
        <p:spPr bwMode="auto">
          <a:xfrm>
            <a:off x="4462464" y="29718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ym typeface="Symbol" charset="2"/>
              </a:rPr>
              <a:t>…</a:t>
            </a:r>
          </a:p>
        </p:txBody>
      </p:sp>
      <p:sp>
        <p:nvSpPr>
          <p:cNvPr id="53269" name="Text Box 60"/>
          <p:cNvSpPr txBox="1">
            <a:spLocks noChangeArrowheads="1"/>
          </p:cNvSpPr>
          <p:nvPr/>
        </p:nvSpPr>
        <p:spPr bwMode="auto">
          <a:xfrm>
            <a:off x="7756525" y="2098675"/>
            <a:ext cx="2236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(more extreme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version of strategy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from last slide)</a:t>
            </a:r>
          </a:p>
        </p:txBody>
      </p:sp>
      <p:sp>
        <p:nvSpPr>
          <p:cNvPr id="53270" name="Rectangle 11"/>
          <p:cNvSpPr>
            <a:spLocks noChangeArrowheads="1"/>
          </p:cNvSpPr>
          <p:nvPr/>
        </p:nvSpPr>
        <p:spPr bwMode="auto">
          <a:xfrm>
            <a:off x="8156576" y="34290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93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934" y="296022"/>
            <a:ext cx="8204200" cy="1143000"/>
          </a:xfrm>
        </p:spPr>
        <p:txBody>
          <a:bodyPr/>
          <a:lstStyle/>
          <a:p>
            <a:r>
              <a:rPr lang="en-US" altLang="en-US" dirty="0"/>
              <a:t>More Smoothing Techniques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49896"/>
            <a:ext cx="9735671" cy="4876409"/>
          </a:xfrm>
        </p:spPr>
        <p:txBody>
          <a:bodyPr>
            <a:noAutofit/>
          </a:bodyPr>
          <a:lstStyle/>
          <a:p>
            <a:r>
              <a:rPr lang="en-US" altLang="en-US" dirty="0"/>
              <a:t>Estimate p(z | </a:t>
            </a:r>
            <a:r>
              <a:rPr lang="en-US" altLang="en-US" dirty="0" err="1"/>
              <a:t>xy</a:t>
            </a:r>
            <a:r>
              <a:rPr lang="en-US" altLang="en-US" dirty="0"/>
              <a:t>) of a novel token z using just the tokens we’ve seen in context </a:t>
            </a:r>
            <a:r>
              <a:rPr lang="en-US" altLang="en-US" dirty="0" err="1"/>
              <a:t>xy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Might be a small set …</a:t>
            </a:r>
            <a:endParaRPr lang="en-US" altLang="en-US" baseline="-25000" dirty="0"/>
          </a:p>
          <a:p>
            <a:r>
              <a:rPr lang="en-US" altLang="en-US" dirty="0"/>
              <a:t>Good-Turing smoothing: If many of those tokens came from </a:t>
            </a:r>
            <a:r>
              <a:rPr lang="en-US" altLang="en-US" dirty="0">
                <a:solidFill>
                  <a:srgbClr val="FF0000"/>
                </a:solidFill>
              </a:rPr>
              <a:t>singleton types </a:t>
            </a:r>
            <a:r>
              <a:rPr lang="en-US" altLang="en-US" dirty="0"/>
              <a:t>, then novel types are likely in future.</a:t>
            </a:r>
          </a:p>
          <a:p>
            <a:pPr lvl="1"/>
            <a:r>
              <a:rPr lang="en-US" altLang="en-US" dirty="0"/>
              <a:t> P</a:t>
            </a:r>
            <a:r>
              <a:rPr lang="en-US" altLang="en-US" baseline="-25000" dirty="0"/>
              <a:t>0</a:t>
            </a:r>
            <a:r>
              <a:rPr lang="en-US" altLang="en-US" dirty="0"/>
              <a:t> = (N</a:t>
            </a:r>
            <a:r>
              <a:rPr lang="en-US" altLang="en-US" baseline="-25000" dirty="0"/>
              <a:t>1</a:t>
            </a:r>
            <a:r>
              <a:rPr lang="en-US" altLang="en-US" dirty="0"/>
              <a:t>/N) / N</a:t>
            </a:r>
            <a:r>
              <a:rPr lang="en-US" altLang="en-US" baseline="-25000" dirty="0"/>
              <a:t>0</a:t>
            </a:r>
            <a:r>
              <a:rPr lang="en-US" altLang="en-US" dirty="0"/>
              <a:t> ;</a:t>
            </a:r>
            <a:r>
              <a:rPr lang="en-US" altLang="en-US" baseline="-25000" dirty="0"/>
              <a:t>  </a:t>
            </a:r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= (2*N</a:t>
            </a:r>
            <a:r>
              <a:rPr lang="en-US" altLang="en-US" baseline="-25000" dirty="0"/>
              <a:t>2</a:t>
            </a:r>
            <a:r>
              <a:rPr lang="en-US" altLang="en-US" dirty="0"/>
              <a:t>/N) / N</a:t>
            </a:r>
            <a:r>
              <a:rPr lang="en-US" altLang="en-US" baseline="-25000" dirty="0"/>
              <a:t>1</a:t>
            </a:r>
          </a:p>
          <a:p>
            <a:pPr lvl="1"/>
            <a:r>
              <a:rPr lang="en-US" altLang="en-US" dirty="0"/>
              <a:t>Very nice idea (but a bit tricky in practice). See the paper “</a:t>
            </a:r>
            <a:r>
              <a:rPr lang="en-US" altLang="en-US" dirty="0">
                <a:hlinkClick r:id="rId3"/>
              </a:rPr>
              <a:t>Good-Turing smoothing without tears</a:t>
            </a:r>
            <a:r>
              <a:rPr lang="en-US" altLang="en-US" dirty="0"/>
              <a:t>”</a:t>
            </a:r>
            <a:endParaRPr lang="en-US" alt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81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5AD95-2C5D-6D43-8737-BA3DC99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Backoff Smoothing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BC6D8-E8F6-D946-80E1-B56D49B5C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9D4C621-2E26-B244-9308-F9E10EF7FD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/>
              <a:t>backoff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9853" y="1030945"/>
            <a:ext cx="9538449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Why are we treating all novel events as the same?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p(zygote | see the) vs. p(baby | 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count(see the zygote)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count(see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Add-one smoothed probs: </a:t>
            </a:r>
            <a:r>
              <a:rPr lang="en-US" altLang="en-US" dirty="0">
                <a:solidFill>
                  <a:srgbClr val="FF9933"/>
                </a:solidFill>
              </a:rPr>
              <a:t>(count(see the zygote) </a:t>
            </a:r>
            <a:r>
              <a:rPr lang="en-US" altLang="en-US" dirty="0">
                <a:solidFill>
                  <a:srgbClr val="993366"/>
                </a:solidFill>
              </a:rPr>
              <a:t>+ 1</a:t>
            </a:r>
            <a:r>
              <a:rPr lang="en-US" altLang="en-US" dirty="0">
                <a:solidFill>
                  <a:srgbClr val="FF9933"/>
                </a:solidFill>
              </a:rPr>
              <a:t>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(count(see the) </a:t>
            </a:r>
            <a:r>
              <a:rPr lang="en-US" altLang="en-US" dirty="0">
                <a:solidFill>
                  <a:srgbClr val="993366"/>
                </a:solidFill>
              </a:rPr>
              <a:t>+ V</a:t>
            </a:r>
            <a:r>
              <a:rPr lang="en-US" altLang="en-US" dirty="0">
                <a:solidFill>
                  <a:srgbClr val="FF9933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>
                <a:solidFill>
                  <a:schemeClr val="accent1"/>
                </a:solidFill>
              </a:rPr>
              <a:t>count(see the zygote)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1"/>
                </a:solidFill>
              </a:rPr>
              <a:t>count(see the baby)</a:t>
            </a:r>
            <a:r>
              <a:rPr lang="en-US" altLang="en-US" dirty="0"/>
              <a:t> = 0?</a:t>
            </a: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zygote</a:t>
            </a:r>
            <a:r>
              <a:rPr lang="en-US" altLang="en-US" dirty="0"/>
              <a:t> as a unigram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the zygote </a:t>
            </a:r>
            <a:r>
              <a:rPr lang="en-US" altLang="en-US" dirty="0"/>
              <a:t>as a bigram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</a:t>
            </a:r>
            <a:r>
              <a:rPr lang="en-US" alt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see 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see the zygote</a:t>
            </a:r>
            <a:r>
              <a:rPr lang="en-US" altLang="en-US" dirty="0"/>
              <a:t> ? 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(even if both have the same count, such as 0)</a:t>
            </a: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Backoff</a:t>
            </a:r>
            <a:r>
              <a:rPr lang="en-US" altLang="en-US" sz="2400" dirty="0"/>
              <a:t> introduces bias, as usual: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Lower-order probabilities (unigram, bigram) aren’t quite what we want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we </a:t>
            </a:r>
            <a:r>
              <a:rPr lang="en-US" altLang="en-US" sz="2000" i="1" dirty="0"/>
              <a:t>do </a:t>
            </a:r>
            <a:r>
              <a:rPr lang="en-US" altLang="en-US" sz="2000" dirty="0"/>
              <a:t>have enough data to estimate them &amp; they’re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4309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269ECB-B4DB-424E-8C9A-94A4C11C3FA9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0766" y="312391"/>
            <a:ext cx="8509000" cy="1143000"/>
          </a:xfrm>
        </p:spPr>
        <p:txBody>
          <a:bodyPr/>
          <a:lstStyle/>
          <a:p>
            <a:r>
              <a:rPr lang="en-US" altLang="en-US" dirty="0"/>
              <a:t>Early idea: Model averaging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3" y="1524000"/>
            <a:ext cx="9368114" cy="51816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Jelinek</a:t>
            </a:r>
            <a:r>
              <a:rPr lang="en-US" altLang="en-US" sz="3200" dirty="0"/>
              <a:t>-Mercer smoothing </a:t>
            </a:r>
            <a:r>
              <a:rPr lang="en-US" altLang="en-US" dirty="0"/>
              <a:t>(“deleted interpolation”):</a:t>
            </a:r>
            <a:endParaRPr lang="en-US" altLang="en-US" sz="3200" dirty="0"/>
          </a:p>
          <a:p>
            <a:pPr lvl="1"/>
            <a:r>
              <a:rPr lang="en-US" altLang="en-US" sz="2800" dirty="0"/>
              <a:t>Use a weighted average of backed-off naïve models: </a:t>
            </a:r>
            <a:br>
              <a:rPr lang="en-US" altLang="en-US" sz="2800" dirty="0"/>
            </a:br>
            <a:r>
              <a:rPr lang="en-US" altLang="en-US" sz="2800" dirty="0" err="1">
                <a:solidFill>
                  <a:schemeClr val="accent1"/>
                </a:solidFill>
              </a:rPr>
              <a:t>p</a:t>
            </a:r>
            <a:r>
              <a:rPr lang="en-US" altLang="en-US" sz="2800" baseline="-25000" dirty="0" err="1">
                <a:solidFill>
                  <a:schemeClr val="accent1"/>
                </a:solidFill>
              </a:rPr>
              <a:t>average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(z | </a:t>
            </a:r>
            <a:r>
              <a:rPr lang="en-US" altLang="en-US" sz="2800" dirty="0" err="1">
                <a:solidFill>
                  <a:schemeClr val="accent1"/>
                </a:solidFill>
                <a:sym typeface="Symbol" charset="2"/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) =</a:t>
            </a:r>
            <a:r>
              <a:rPr lang="en-US" altLang="en-US" sz="28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3</a:t>
            </a:r>
            <a:r>
              <a:rPr lang="en-US" altLang="en-US" sz="2800" dirty="0">
                <a:solidFill>
                  <a:schemeClr val="accent1"/>
                </a:solidFill>
              </a:rPr>
              <a:t> p(z | </a:t>
            </a:r>
            <a:r>
              <a:rPr lang="en-US" altLang="en-US" sz="2800" dirty="0" err="1">
                <a:solidFill>
                  <a:schemeClr val="accent1"/>
                </a:solidFill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</a:rPr>
              <a:t>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2</a:t>
            </a:r>
            <a:r>
              <a:rPr lang="en-US" altLang="en-US" sz="2800" dirty="0">
                <a:solidFill>
                  <a:schemeClr val="accent1"/>
                </a:solidFill>
              </a:rPr>
              <a:t> p(z | y)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1</a:t>
            </a:r>
            <a:r>
              <a:rPr lang="en-US" altLang="en-US" sz="2800" dirty="0">
                <a:solidFill>
                  <a:schemeClr val="accent1"/>
                </a:solidFill>
              </a:rPr>
              <a:t> p(z)</a:t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i="1" dirty="0"/>
              <a:t>where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3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2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1</a:t>
            </a:r>
            <a:r>
              <a:rPr lang="en-US" altLang="en-US" sz="2800" i="1" dirty="0"/>
              <a:t> = 1 and all are </a:t>
            </a:r>
            <a:r>
              <a:rPr lang="en-US" altLang="en-US" sz="2800" i="1" dirty="0">
                <a:sym typeface="Symbol" charset="2"/>
              </a:rPr>
              <a:t> 0</a:t>
            </a:r>
          </a:p>
          <a:p>
            <a:endParaRPr lang="en-US" altLang="en-US" sz="1400" dirty="0"/>
          </a:p>
          <a:p>
            <a:r>
              <a:rPr lang="en-US" altLang="en-US" dirty="0"/>
              <a:t>The weights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dirty="0"/>
              <a:t> can depend on the context </a:t>
            </a:r>
            <a:r>
              <a:rPr lang="en-US" altLang="en-US" dirty="0" err="1"/>
              <a:t>xy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If we have “enough data” in context </a:t>
            </a:r>
            <a:r>
              <a:rPr lang="en-US" altLang="en-US" dirty="0" err="1"/>
              <a:t>xy</a:t>
            </a:r>
            <a:r>
              <a:rPr lang="en-US" altLang="en-US" dirty="0"/>
              <a:t>, can make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large.  E.g.: If count(</a:t>
            </a:r>
            <a:r>
              <a:rPr lang="en-US" altLang="en-US" dirty="0" err="1"/>
              <a:t>xy</a:t>
            </a:r>
            <a:r>
              <a:rPr lang="en-US" altLang="en-US" dirty="0"/>
              <a:t>) is high</a:t>
            </a:r>
          </a:p>
          <a:p>
            <a:pPr lvl="1"/>
            <a:r>
              <a:rPr lang="en-US" altLang="en-US" dirty="0"/>
              <a:t>Learn the weights on held-out data w/ bucketing</a:t>
            </a:r>
          </a:p>
          <a:p>
            <a:pPr lvl="2"/>
            <a:r>
              <a:rPr lang="en-US" altLang="en-US" dirty="0"/>
              <a:t>Different </a:t>
            </a:r>
            <a:r>
              <a:rPr lang="en-US" altLang="en-US" sz="2400" dirty="0">
                <a:sym typeface="Symbol" charset="2"/>
              </a:rPr>
              <a:t></a:t>
            </a:r>
            <a:r>
              <a:rPr lang="en-US" altLang="en-US" sz="2400" baseline="-25000" dirty="0">
                <a:sym typeface="Symbol" charset="2"/>
              </a:rPr>
              <a:t>3</a:t>
            </a:r>
            <a:r>
              <a:rPr lang="en-US" altLang="en-US" sz="2400" dirty="0"/>
              <a:t> </a:t>
            </a:r>
            <a:r>
              <a:rPr lang="en-US" altLang="en-US" dirty="0"/>
              <a:t>when </a:t>
            </a:r>
            <a:r>
              <a:rPr lang="en-US" altLang="en-US" dirty="0" err="1"/>
              <a:t>xy</a:t>
            </a:r>
            <a:r>
              <a:rPr lang="en-US" altLang="en-US" dirty="0"/>
              <a:t> is observed 1 time, 2 times, 3-5 times, …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4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23DE41B5-2991-8B4D-9054-E709F397231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90688"/>
            <a:ext cx="8534400" cy="4654694"/>
          </a:xfrm>
        </p:spPr>
        <p:txBody>
          <a:bodyPr>
            <a:normAutofit/>
          </a:bodyPr>
          <a:lstStyle/>
          <a:p>
            <a:r>
              <a:rPr lang="en-US" altLang="en-US" dirty="0"/>
              <a:t>Basic smoothing (e.g., add-</a:t>
            </a:r>
            <a:r>
              <a:rPr lang="en-US" altLang="en-US" dirty="0">
                <a:sym typeface="Symbol" charset="2"/>
              </a:rPr>
              <a:t>, Good-Turing):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Holds out some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E.g., Good-Turing gives them total mass of N</a:t>
            </a:r>
            <a:r>
              <a:rPr lang="en-US" altLang="en-US" baseline="-25000" dirty="0"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/N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Divided up </a:t>
            </a:r>
            <a:r>
              <a:rPr lang="en-US" altLang="en-US" b="1" dirty="0">
                <a:sym typeface="Symbol" charset="2"/>
              </a:rPr>
              <a:t>evenly</a:t>
            </a:r>
            <a:r>
              <a:rPr lang="en-US" altLang="en-US" dirty="0">
                <a:sym typeface="Symbol" charset="2"/>
              </a:rPr>
              <a:t> among the novel events</a:t>
            </a:r>
          </a:p>
          <a:p>
            <a:r>
              <a:rPr lang="en-US" altLang="en-US" dirty="0" err="1">
                <a:sym typeface="Symbol" charset="2"/>
              </a:rPr>
              <a:t>Backoff</a:t>
            </a:r>
            <a:r>
              <a:rPr lang="en-US" altLang="en-US" dirty="0">
                <a:sym typeface="Symbol" charset="2"/>
              </a:rPr>
              <a:t> smoothing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Holds out same amount</a:t>
            </a:r>
            <a:r>
              <a:rPr lang="en-US" altLang="en-US" dirty="0">
                <a:sym typeface="Symbol" charset="2"/>
              </a:rPr>
              <a:t> of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But </a:t>
            </a: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divide up </a:t>
            </a:r>
            <a:r>
              <a:rPr lang="en-US" altLang="en-US" b="1" dirty="0">
                <a:solidFill>
                  <a:srgbClr val="FF0000"/>
                </a:solidFill>
                <a:sym typeface="Symbol" charset="2"/>
              </a:rPr>
              <a:t>unevenly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u="sng" dirty="0">
                <a:sym typeface="Symbol" charset="2"/>
              </a:rPr>
              <a:t>in proportion to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 err="1">
                <a:sym typeface="Symbol" charset="2"/>
              </a:rPr>
              <a:t>backoff</a:t>
            </a:r>
            <a:r>
              <a:rPr lang="en-US" altLang="en-US" dirty="0">
                <a:sym typeface="Symbol" charset="2"/>
              </a:rPr>
              <a:t> prob.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When defining p(z | </a:t>
            </a:r>
            <a:r>
              <a:rPr lang="en-US" altLang="en-US" dirty="0" err="1">
                <a:sym typeface="Symbol" charset="2"/>
              </a:rPr>
              <a:t>xy</a:t>
            </a:r>
            <a:r>
              <a:rPr lang="en-US" altLang="en-US" dirty="0">
                <a:sym typeface="Symbol" charset="2"/>
              </a:rPr>
              <a:t>), the backoff prob for novel z is p(z | y)</a:t>
            </a:r>
          </a:p>
          <a:p>
            <a:pPr lvl="1"/>
            <a:r>
              <a:rPr lang="en-US" altLang="en-US" dirty="0">
                <a:sym typeface="Symbol" charset="2"/>
              </a:rPr>
              <a:t>When defining p(z | y), the backoff prob for novel z is p(z)</a:t>
            </a:r>
          </a:p>
        </p:txBody>
      </p:sp>
    </p:spTree>
    <p:extLst>
      <p:ext uri="{BB962C8B-B14F-4D97-AF65-F5344CB8AC3E}">
        <p14:creationId xmlns:p14="http://schemas.microsoft.com/office/powerpoint/2010/main" val="1699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880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76F2C8DB-3DE2-6948-97E8-85E2B6802B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8557" y="1975756"/>
            <a:ext cx="8920843" cy="437605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sym typeface="Symbol" charset="2"/>
              </a:rPr>
              <a:t>Backoff smoothing (</a:t>
            </a:r>
            <a:r>
              <a:rPr lang="en-US" altLang="en-US" dirty="0" err="1">
                <a:sym typeface="Symbol" charset="2"/>
              </a:rPr>
              <a:t>cont</a:t>
            </a:r>
            <a:r>
              <a:rPr lang="en-US" altLang="en-US" dirty="0">
                <a:sym typeface="Symbol" charset="2"/>
              </a:rPr>
              <a:t>)</a:t>
            </a:r>
          </a:p>
          <a:p>
            <a:pPr lvl="1"/>
            <a:r>
              <a:rPr lang="en-US" altLang="en-US" dirty="0">
                <a:sym typeface="Symbol" charset="2"/>
              </a:rPr>
              <a:t>When defining p(z), do we need a backoff prob for novel z?  </a:t>
            </a:r>
          </a:p>
          <a:p>
            <a:pPr lvl="2"/>
            <a:r>
              <a:rPr lang="en-US" altLang="en-US" dirty="0">
                <a:sym typeface="Symbol" charset="2"/>
              </a:rPr>
              <a:t>What could the backoff prob be?  </a:t>
            </a:r>
            <a:endParaRPr lang="en-US" altLang="en-US" sz="2800" dirty="0"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charset="2"/>
              </a:rPr>
              <a:t>There are several famous backoff smoothing algorithms: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ym typeface="Symbol" charset="2"/>
              </a:rPr>
              <a:t>modified </a:t>
            </a:r>
            <a:r>
              <a:rPr lang="en-US" altLang="en-US" dirty="0" err="1">
                <a:sym typeface="Symbol" charset="2"/>
              </a:rPr>
              <a:t>Kneser</a:t>
            </a:r>
            <a:r>
              <a:rPr lang="en-US" altLang="en-US" dirty="0">
                <a:sym typeface="Symbol" charset="2"/>
              </a:rPr>
              <a:t>-Ney (smart engineering)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ym typeface="Symbol" charset="2"/>
              </a:rPr>
              <a:t>Witten-Bell + one small improvement (Carpenter 2005)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ym typeface="Symbol" charset="2"/>
              </a:rPr>
              <a:t>hierarchical Pitman-</a:t>
            </a:r>
            <a:r>
              <a:rPr lang="en-US" altLang="en-US" dirty="0" err="1">
                <a:sym typeface="Symbol" charset="2"/>
              </a:rPr>
              <a:t>Yor</a:t>
            </a:r>
            <a:r>
              <a:rPr lang="en-US" altLang="en-US" dirty="0">
                <a:sym typeface="Symbol" charset="2"/>
              </a:rPr>
              <a:t> (clean Bayesian statistics)</a:t>
            </a:r>
            <a:endParaRPr lang="en-US" altLang="en-US" b="1" dirty="0">
              <a:sym typeface="Symbol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sym typeface="Symbol" charset="2"/>
              </a:rPr>
              <a:t>All are about equally good.</a:t>
            </a:r>
            <a:endParaRPr lang="en-US" altLang="en-US" b="1" dirty="0">
              <a:solidFill>
                <a:schemeClr val="folHlink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09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E093-DFA2-781A-23C3-FED00161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9C6-580A-4C02-3C33-D1884F2B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Log-linear language models</a:t>
            </a:r>
          </a:p>
          <a:p>
            <a:r>
              <a:rPr lang="en-US" dirty="0"/>
              <a:t>Neural language models</a:t>
            </a:r>
          </a:p>
          <a:p>
            <a:pPr lvl="1"/>
            <a:r>
              <a:rPr lang="en-US" dirty="0"/>
              <a:t>FFLM</a:t>
            </a:r>
          </a:p>
          <a:p>
            <a:pPr lvl="1"/>
            <a:r>
              <a:rPr lang="en-US" dirty="0"/>
              <a:t>RNNs</a:t>
            </a:r>
          </a:p>
          <a:p>
            <a:pPr lvl="1"/>
            <a:r>
              <a:rPr lang="en-US" dirty="0"/>
              <a:t>LSTMs</a:t>
            </a:r>
          </a:p>
        </p:txBody>
      </p:sp>
    </p:spTree>
    <p:extLst>
      <p:ext uri="{BB962C8B-B14F-4D97-AF65-F5344CB8AC3E}">
        <p14:creationId xmlns:p14="http://schemas.microsoft.com/office/powerpoint/2010/main" val="370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9224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5715000" y="3352800"/>
            <a:ext cx="1447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8153401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Smooth out the bumpy histograms to look more like the truth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(we hope!)</a:t>
            </a: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FC92C8-2D42-9344-A5AE-5B23E59990F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584" y="150960"/>
            <a:ext cx="8280400" cy="1143000"/>
          </a:xfrm>
        </p:spPr>
        <p:txBody>
          <a:bodyPr/>
          <a:lstStyle/>
          <a:p>
            <a:r>
              <a:rPr lang="en-US" altLang="en-US" dirty="0"/>
              <a:t>Smoothing reduces variance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590800" y="1232328"/>
            <a:ext cx="2164766" cy="2259747"/>
            <a:chOff x="1066800" y="1232327"/>
            <a:chExt cx="2164766" cy="2259747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 flipV="1">
              <a:off x="1219200" y="2756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 flipV="1">
              <a:off x="2362200" y="2527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 flipV="1">
              <a:off x="1066800" y="1765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 flipV="1">
              <a:off x="2971800" y="1232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762250" y="1725614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BCC13-148D-448F-B544-A8CE42DD9348}"/>
                </a:ext>
              </a:extLst>
            </p:cNvPr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3DF88A-BEEE-411F-B3AD-01B2DA3B1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BC8B9B-8EDD-479F-A33B-26ABABF4F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0D900E7-893A-4BA4-9DFE-CCC7250236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124201" y="1905000"/>
            <a:ext cx="677863" cy="901274"/>
            <a:chOff x="1600200" y="1905000"/>
            <a:chExt cx="678391" cy="901274"/>
          </a:xfrm>
        </p:grpSpPr>
        <p:sp>
          <p:nvSpPr>
            <p:cNvPr id="13348" name="Oval 6"/>
            <p:cNvSpPr>
              <a:spLocks noChangeArrowheads="1"/>
            </p:cNvSpPr>
            <p:nvPr/>
          </p:nvSpPr>
          <p:spPr bwMode="auto">
            <a:xfrm flipV="1">
              <a:off x="1905000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9" name="TextBox 24"/>
            <p:cNvSpPr txBox="1">
              <a:spLocks noChangeArrowheads="1"/>
            </p:cNvSpPr>
            <p:nvPr/>
          </p:nvSpPr>
          <p:spPr bwMode="auto">
            <a:xfrm>
              <a:off x="16002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2426" y="3811588"/>
            <a:ext cx="4054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kumimoji="0" lang="en-US" altLang="en-US" sz="1800" dirty="0">
                <a:solidFill>
                  <a:srgbClr val="00B0F0"/>
                </a:solidFill>
              </a:rPr>
              <a:t> estimates </a:t>
            </a:r>
            <a:br>
              <a:rPr kumimoji="0" lang="en-US" altLang="en-US" sz="1800" dirty="0">
                <a:solidFill>
                  <a:srgbClr val="00B0F0"/>
                </a:solidFill>
              </a:rPr>
            </a:br>
            <a:r>
              <a:rPr kumimoji="0" lang="en-US" altLang="en-US" sz="1800" dirty="0">
                <a:solidFill>
                  <a:srgbClr val="00B0F0"/>
                </a:solidFill>
              </a:rPr>
              <a:t>from different samples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correct </a:t>
            </a:r>
            <a:r>
              <a:rPr kumimoji="0" lang="en-US" altLang="en-US" sz="1800" dirty="0">
                <a:solidFill>
                  <a:srgbClr val="FF0000"/>
                </a:solidFill>
              </a:rPr>
              <a:t>on average:</a:t>
            </a:r>
            <a:r>
              <a:rPr kumimoji="0" lang="en-US" altLang="en-US" sz="1800" dirty="0">
                <a:solidFill>
                  <a:schemeClr val="tx2"/>
                </a:solidFill>
              </a:rPr>
              <a:t>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such an estimation method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is called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unbiased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typically far from </a:t>
            </a:r>
            <a:r>
              <a:rPr kumimoji="0" lang="en-US" altLang="en-US" sz="1800" dirty="0">
                <a:solidFill>
                  <a:srgbClr val="FF0000"/>
                </a:solidFill>
              </a:rPr>
              <a:t>truth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(high variance (mean squared </a:t>
            </a:r>
            <a:r>
              <a:rPr kumimoji="0" lang="en-US" altLang="en-US" sz="1800" dirty="0">
                <a:solidFill>
                  <a:srgbClr val="00CC00"/>
                </a:solidFill>
              </a:rPr>
              <a:t>error</a:t>
            </a:r>
            <a:r>
              <a:rPr kumimoji="0" lang="en-US" altLang="en-US" sz="1800" dirty="0">
                <a:solidFill>
                  <a:schemeClr val="tx2"/>
                </a:solidFill>
              </a:rPr>
              <a:t>))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endParaRPr kumimoji="0"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B8CB-38F1-465A-AAAD-942A26229F2F}"/>
              </a:ext>
            </a:extLst>
          </p:cNvPr>
          <p:cNvSpPr txBox="1"/>
          <p:nvPr/>
        </p:nvSpPr>
        <p:spPr>
          <a:xfrm>
            <a:off x="5973764" y="3811588"/>
            <a:ext cx="4638675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 dirty="0">
                <a:solidFill>
                  <a:srgbClr val="00B0F0"/>
                </a:solidFill>
                <a:latin typeface="Tahoma" panose="020B0604030504040204" pitchFamily="34" charset="0"/>
              </a:rPr>
              <a:t>smoothed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estimates </a:t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from different samples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incorrect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on average: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such an estimation method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is called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biased</a:t>
            </a:r>
          </a:p>
          <a:p>
            <a:pPr algn="ctr">
              <a:defRPr/>
            </a:pPr>
            <a:endParaRPr lang="en-US" b="1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but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typically close to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average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(low variance (mean squared </a:t>
            </a:r>
            <a:r>
              <a:rPr lang="en-US" dirty="0">
                <a:solidFill>
                  <a:srgbClr val="00CC00"/>
                </a:solidFill>
                <a:latin typeface="Tahoma" panose="020B0604030504040204" pitchFamily="34" charset="0"/>
              </a:rPr>
              <a:t>distance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))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and so may tend to be </a:t>
            </a:r>
            <a:r>
              <a:rPr lang="en-US" dirty="0">
                <a:solidFill>
                  <a:srgbClr val="FF66CC"/>
                </a:solidFill>
                <a:latin typeface="Tahoma" panose="020B0604030504040204" pitchFamily="34" charset="0"/>
              </a:rPr>
              <a:t>closer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truth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, too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832725" y="2070526"/>
            <a:ext cx="1097966" cy="1726347"/>
            <a:chOff x="6309097" y="2375327"/>
            <a:chExt cx="1097966" cy="1726347"/>
          </a:xfrm>
        </p:grpSpPr>
        <p:sp>
          <p:nvSpPr>
            <p:cNvPr id="13344" name="Oval 28"/>
            <p:cNvSpPr>
              <a:spLocks noChangeArrowheads="1"/>
            </p:cNvSpPr>
            <p:nvPr/>
          </p:nvSpPr>
          <p:spPr bwMode="auto">
            <a:xfrm flipV="1">
              <a:off x="6690097" y="33659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5" name="Oval 29"/>
            <p:cNvSpPr>
              <a:spLocks noChangeArrowheads="1"/>
            </p:cNvSpPr>
            <p:nvPr/>
          </p:nvSpPr>
          <p:spPr bwMode="auto">
            <a:xfrm flipV="1">
              <a:off x="7147297" y="3061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6" name="Oval 30"/>
            <p:cNvSpPr>
              <a:spLocks noChangeArrowheads="1"/>
            </p:cNvSpPr>
            <p:nvPr/>
          </p:nvSpPr>
          <p:spPr bwMode="auto">
            <a:xfrm flipV="1">
              <a:off x="6309097" y="2680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7" name="Oval 31"/>
            <p:cNvSpPr>
              <a:spLocks noChangeArrowheads="1"/>
            </p:cNvSpPr>
            <p:nvPr/>
          </p:nvSpPr>
          <p:spPr bwMode="auto">
            <a:xfrm flipV="1">
              <a:off x="6918697" y="2375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13701" y="2544761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296FBF-FD01-4C19-8B22-32BE54612F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1F64098-6B89-4140-AE88-9D5F880BAA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635FE0-BF08-4E27-9A6D-07C8968260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FE30C4-A180-4A2B-BB68-56FC2590B24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467601" y="1600198"/>
            <a:ext cx="677863" cy="901274"/>
            <a:chOff x="5943600" y="1905000"/>
            <a:chExt cx="678391" cy="901274"/>
          </a:xfrm>
        </p:grpSpPr>
        <p:sp>
          <p:nvSpPr>
            <p:cNvPr id="13338" name="TextBox 36"/>
            <p:cNvSpPr txBox="1">
              <a:spLocks noChangeArrowheads="1"/>
            </p:cNvSpPr>
            <p:nvPr/>
          </p:nvSpPr>
          <p:spPr bwMode="auto">
            <a:xfrm>
              <a:off x="59436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  <p:sp>
          <p:nvSpPr>
            <p:cNvPr id="13339" name="Oval 45"/>
            <p:cNvSpPr>
              <a:spLocks noChangeArrowheads="1"/>
            </p:cNvSpPr>
            <p:nvPr/>
          </p:nvSpPr>
          <p:spPr bwMode="auto">
            <a:xfrm flipV="1">
              <a:off x="6232897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BD3656-0615-4003-AAE9-929FCA89BAAE}"/>
              </a:ext>
            </a:extLst>
          </p:cNvPr>
          <p:cNvCxnSpPr>
            <a:cxnSpLocks/>
          </p:cNvCxnSpPr>
          <p:nvPr/>
        </p:nvCxnSpPr>
        <p:spPr bwMode="auto">
          <a:xfrm>
            <a:off x="7923213" y="2236786"/>
            <a:ext cx="387350" cy="48101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0FCB84-5A5E-4AEF-B9C2-513C67761EF8}"/>
              </a:ext>
            </a:extLst>
          </p:cNvPr>
          <p:cNvSpPr txBox="1"/>
          <p:nvPr/>
        </p:nvSpPr>
        <p:spPr>
          <a:xfrm rot="19586210">
            <a:off x="7967663" y="2049461"/>
            <a:ext cx="633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anose="020B0604030504040204" pitchFamily="34" charset="0"/>
              </a:rPr>
              <a:t>bias</a:t>
            </a:r>
          </a:p>
        </p:txBody>
      </p:sp>
      <p:cxnSp>
        <p:nvCxnSpPr>
          <p:cNvPr id="13327" name="Straight Connector 57"/>
          <p:cNvCxnSpPr>
            <a:cxnSpLocks noChangeShapeType="1"/>
          </p:cNvCxnSpPr>
          <p:nvPr/>
        </p:nvCxnSpPr>
        <p:spPr bwMode="auto">
          <a:xfrm>
            <a:off x="5943600" y="15240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305800" y="2451526"/>
            <a:ext cx="1295400" cy="735747"/>
            <a:chOff x="6781800" y="2756536"/>
            <a:chExt cx="1295400" cy="73464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C12B41-7831-43B0-B268-8A0C455F406F}"/>
                </a:ext>
              </a:extLst>
            </p:cNvPr>
            <p:cNvSpPr/>
            <p:nvPr/>
          </p:nvSpPr>
          <p:spPr bwMode="auto">
            <a:xfrm flipV="1">
              <a:off x="6781800" y="2756536"/>
              <a:ext cx="259766" cy="73464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800">
                <a:latin typeface="Tahoma" panose="020B0604030504040204" pitchFamily="34" charset="0"/>
              </a:endParaRPr>
            </a:p>
          </p:txBody>
        </p:sp>
        <p:sp>
          <p:nvSpPr>
            <p:cNvPr id="13337" name="Rectangle 61"/>
            <p:cNvSpPr>
              <a:spLocks noChangeArrowheads="1"/>
            </p:cNvSpPr>
            <p:nvPr/>
          </p:nvSpPr>
          <p:spPr bwMode="auto">
            <a:xfrm>
              <a:off x="7085582" y="2895600"/>
              <a:ext cx="991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</a:rPr>
                <a:t>average</a:t>
              </a:r>
              <a:endParaRPr kumimoji="0" lang="en-US" altLang="en-US" sz="2400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842251" y="1985952"/>
            <a:ext cx="885825" cy="1330327"/>
            <a:chOff x="6317673" y="2290489"/>
            <a:chExt cx="886691" cy="1330166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8FF8A1-142D-4AD5-8710-115E3DF515D0}"/>
                </a:ext>
              </a:extLst>
            </p:cNvPr>
            <p:cNvCxnSpPr>
              <a:endCxn id="13346" idx="4"/>
            </p:cNvCxnSpPr>
            <p:nvPr/>
          </p:nvCxnSpPr>
          <p:spPr bwMode="auto">
            <a:xfrm>
              <a:off x="6317673" y="2290489"/>
              <a:ext cx="120476" cy="8455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CE27A45-8E69-4DBC-998E-38C06A9457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079F3F-D569-400F-AFF9-FB8242421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BA8F2DD-C7C8-4C64-8F57-B3720040A9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 descr="hist20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3689350"/>
            <a:ext cx="9239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AEACF9-AC70-8643-BFFD-B9E6A33FED4B}"/>
              </a:ext>
            </a:extLst>
          </p:cNvPr>
          <p:cNvSpPr txBox="1"/>
          <p:nvPr/>
        </p:nvSpPr>
        <p:spPr>
          <a:xfrm>
            <a:off x="8523268" y="1108623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But adding bias!!</a:t>
            </a:r>
          </a:p>
        </p:txBody>
      </p:sp>
    </p:spTree>
    <p:extLst>
      <p:ext uri="{BB962C8B-B14F-4D97-AF65-F5344CB8AC3E}">
        <p14:creationId xmlns:p14="http://schemas.microsoft.com/office/powerpoint/2010/main" val="14623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0BE7FC-4ADB-D746-B82E-9B905DFEB9E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Estimate Parameters?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p(z | </a:t>
            </a:r>
            <a:r>
              <a:rPr lang="en-US" altLang="en-US" dirty="0" err="1"/>
              <a:t>xy</a:t>
            </a:r>
            <a:r>
              <a:rPr lang="en-US" altLang="en-US" dirty="0"/>
              <a:t>) = 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our training data includes</a:t>
            </a:r>
            <a:br>
              <a:rPr lang="en-US" altLang="en-US" dirty="0"/>
            </a:br>
            <a:r>
              <a:rPr lang="en-US" altLang="en-US" dirty="0"/>
              <a:t>	… </a:t>
            </a:r>
            <a:r>
              <a:rPr lang="en-US" altLang="en-US" dirty="0" err="1"/>
              <a:t>xya</a:t>
            </a:r>
            <a:r>
              <a:rPr lang="en-US" altLang="en-US" dirty="0"/>
              <a:t> ..</a:t>
            </a:r>
            <a:br>
              <a:rPr lang="en-US" altLang="en-US" dirty="0"/>
            </a:br>
            <a:r>
              <a:rPr lang="en-US" altLang="en-US" dirty="0"/>
              <a:t>	… </a:t>
            </a:r>
            <a:r>
              <a:rPr lang="en-US" altLang="en-US" dirty="0" err="1"/>
              <a:t>xyd</a:t>
            </a:r>
            <a:r>
              <a:rPr lang="en-US" altLang="en-US" dirty="0"/>
              <a:t> …</a:t>
            </a:r>
            <a:br>
              <a:rPr lang="en-US" altLang="en-US" dirty="0"/>
            </a:br>
            <a:r>
              <a:rPr lang="en-US" altLang="en-US" dirty="0"/>
              <a:t>	… </a:t>
            </a:r>
            <a:r>
              <a:rPr lang="en-US" altLang="en-US" dirty="0" err="1"/>
              <a:t>xyd</a:t>
            </a:r>
            <a:r>
              <a:rPr lang="en-US" altLang="en-US" dirty="0"/>
              <a:t> …</a:t>
            </a:r>
            <a:br>
              <a:rPr lang="en-US" altLang="en-US" dirty="0"/>
            </a:br>
            <a:r>
              <a:rPr lang="en-US" altLang="en-US" dirty="0"/>
              <a:t>but never </a:t>
            </a:r>
            <a:r>
              <a:rPr lang="en-US" altLang="en-US" dirty="0" err="1"/>
              <a:t>xyz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Should we conclude 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</a:t>
            </a:r>
            <a:br>
              <a:rPr lang="en-US" altLang="en-US" dirty="0"/>
            </a:br>
            <a:r>
              <a:rPr lang="en-US" altLang="en-US" dirty="0"/>
              <a:t>	p(d | </a:t>
            </a:r>
            <a:r>
              <a:rPr lang="en-US" altLang="en-US" dirty="0" err="1"/>
              <a:t>xy</a:t>
            </a:r>
            <a:r>
              <a:rPr lang="en-US" altLang="en-US" dirty="0"/>
              <a:t>) = 2/3?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NO!  Absence of </a:t>
            </a:r>
            <a:r>
              <a:rPr lang="en-US" altLang="en-US" dirty="0" err="1"/>
              <a:t>xyz</a:t>
            </a:r>
            <a:r>
              <a:rPr lang="en-US" altLang="en-US" dirty="0"/>
              <a:t> might just be bad luck.</a:t>
            </a:r>
          </a:p>
        </p:txBody>
      </p:sp>
    </p:spTree>
    <p:extLst>
      <p:ext uri="{BB962C8B-B14F-4D97-AF65-F5344CB8AC3E}">
        <p14:creationId xmlns:p14="http://schemas.microsoft.com/office/powerpoint/2010/main" val="137373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1064D1-81A2-B14C-978C-11E6F677D51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the Estimates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Should we conclude       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no!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br>
              <a:rPr lang="en-US" altLang="en-US" dirty="0"/>
            </a:br>
            <a:r>
              <a:rPr lang="en-US" altLang="en-US" dirty="0"/>
              <a:t>   	p(d | </a:t>
            </a:r>
            <a:r>
              <a:rPr lang="en-US" altLang="en-US" dirty="0" err="1"/>
              <a:t>xy</a:t>
            </a:r>
            <a:r>
              <a:rPr lang="en-US" altLang="en-US" dirty="0"/>
              <a:t>) = 2/3?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increase this</a:t>
            </a:r>
            <a:br>
              <a:rPr lang="en-US" altLang="en-US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Discount</a:t>
            </a:r>
            <a:r>
              <a:rPr lang="en-US" altLang="en-US" dirty="0"/>
              <a:t> the positive counts somewhat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Reallocate</a:t>
            </a:r>
            <a:r>
              <a:rPr lang="en-US" altLang="en-US" dirty="0"/>
              <a:t> that probability to the zeroes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7EA26F-320A-1FD8-0D94-554489203A4D}"/>
              </a:ext>
            </a:extLst>
          </p:cNvPr>
          <p:cNvSpPr/>
          <p:nvPr/>
        </p:nvSpPr>
        <p:spPr>
          <a:xfrm>
            <a:off x="5465379" y="1722438"/>
            <a:ext cx="2280745" cy="1493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96042A-F421-5A4A-B550-98055C98D3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131625-6DBF-9F49-BB8E-03E3F6B4E2A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2286000" y="2079625"/>
          <a:ext cx="7620000" cy="41732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27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300 observations instead of 3 – better data, less smoothing</a:t>
            </a:r>
          </a:p>
        </p:txBody>
      </p:sp>
    </p:spTree>
    <p:extLst>
      <p:ext uri="{BB962C8B-B14F-4D97-AF65-F5344CB8AC3E}">
        <p14:creationId xmlns:p14="http://schemas.microsoft.com/office/powerpoint/2010/main" val="350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A09224-7786-9A4E-B98B-FFEFEE556A7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Add-One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9246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We’ve been considering just 26 letter types …</a:t>
            </a:r>
            <a:endParaRPr lang="en-US" altLang="en-US" sz="2400" dirty="0"/>
          </a:p>
          <a:p>
            <a:pPr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47848</TotalTime>
  <Words>2245</Words>
  <Application>Microsoft Office PowerPoint</Application>
  <PresentationFormat>Widescreen</PresentationFormat>
  <Paragraphs>536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Symbol</vt:lpstr>
      <vt:lpstr>Tahoma</vt:lpstr>
      <vt:lpstr>Times New Roman</vt:lpstr>
      <vt:lpstr>Wingdings</vt:lpstr>
      <vt:lpstr>Office Theme</vt:lpstr>
      <vt:lpstr>Smoothing and Log-Linear Language Models</vt:lpstr>
      <vt:lpstr>Never trust a sample under 30</vt:lpstr>
      <vt:lpstr>Never trust a sample under 30</vt:lpstr>
      <vt:lpstr>Smoothing reduces variance</vt:lpstr>
      <vt:lpstr>How to Estimate Parameters?</vt:lpstr>
      <vt:lpstr>Smoothing the Estimates</vt:lpstr>
      <vt:lpstr>Add-One Smoothing</vt:lpstr>
      <vt:lpstr>Add-One Smoothing</vt:lpstr>
      <vt:lpstr>Problem with Add-One Smoothing</vt:lpstr>
      <vt:lpstr>Problem with Add-One Smoothing</vt:lpstr>
      <vt:lpstr>Problem with Add-One Smoothing</vt:lpstr>
      <vt:lpstr>Infinite Dictionary?</vt:lpstr>
      <vt:lpstr>Add-Lambda Smoothing</vt:lpstr>
      <vt:lpstr>Add-0.001 Smoothing</vt:lpstr>
      <vt:lpstr>Add-1000 Smoothing</vt:lpstr>
      <vt:lpstr>Add-Lambda Smoothing</vt:lpstr>
      <vt:lpstr>Setting Smoothing Parameters</vt:lpstr>
      <vt:lpstr>Setting Smoothing Parameters</vt:lpstr>
      <vt:lpstr>Setting Smoothing Parameters</vt:lpstr>
      <vt:lpstr>5-fold Cross-Validation (“Jackknifing”)</vt:lpstr>
      <vt:lpstr>N-fold Cross-Validation (“Leave One Out”)</vt:lpstr>
      <vt:lpstr>More Smoothing Techniques</vt:lpstr>
      <vt:lpstr>Backoff Smoothing</vt:lpstr>
      <vt:lpstr>Use the backoff</vt:lpstr>
      <vt:lpstr>Early idea: Model averaging</vt:lpstr>
      <vt:lpstr>Smoothing + backoff</vt:lpstr>
      <vt:lpstr>Smoothing + backoff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Tejas Kamtam</cp:lastModifiedBy>
  <cp:revision>284</cp:revision>
  <cp:lastPrinted>2017-08-25T12:16:51Z</cp:lastPrinted>
  <dcterms:created xsi:type="dcterms:W3CDTF">2017-08-17T22:41:19Z</dcterms:created>
  <dcterms:modified xsi:type="dcterms:W3CDTF">2024-02-06T20:24:40Z</dcterms:modified>
</cp:coreProperties>
</file>