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0" r:id="rId3"/>
    <p:sldId id="365" r:id="rId4"/>
    <p:sldId id="360" r:id="rId5"/>
    <p:sldId id="361" r:id="rId6"/>
    <p:sldId id="362" r:id="rId7"/>
    <p:sldId id="364" r:id="rId8"/>
    <p:sldId id="312" r:id="rId9"/>
    <p:sldId id="301" r:id="rId10"/>
    <p:sldId id="366" r:id="rId11"/>
    <p:sldId id="302" r:id="rId12"/>
    <p:sldId id="304" r:id="rId13"/>
    <p:sldId id="358" r:id="rId14"/>
    <p:sldId id="351" r:id="rId15"/>
    <p:sldId id="306" r:id="rId16"/>
    <p:sldId id="307" r:id="rId17"/>
    <p:sldId id="308" r:id="rId18"/>
    <p:sldId id="309" r:id="rId19"/>
    <p:sldId id="333" r:id="rId20"/>
    <p:sldId id="334" r:id="rId21"/>
    <p:sldId id="310" r:id="rId22"/>
    <p:sldId id="359" r:id="rId23"/>
    <p:sldId id="338" r:id="rId24"/>
    <p:sldId id="339" r:id="rId25"/>
    <p:sldId id="340" r:id="rId26"/>
    <p:sldId id="303" r:id="rId27"/>
    <p:sldId id="341" r:id="rId28"/>
    <p:sldId id="343" r:id="rId29"/>
    <p:sldId id="344" r:id="rId30"/>
    <p:sldId id="345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51"/>
    <p:restoredTop sz="83755"/>
  </p:normalViewPr>
  <p:slideViewPr>
    <p:cSldViewPr snapToGrid="0" snapToObjects="1" showGuides="1">
      <p:cViewPr varScale="1">
        <p:scale>
          <a:sx n="47" d="100"/>
          <a:sy n="47" d="100"/>
        </p:scale>
        <p:origin x="53" y="394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Sigmoid, </a:t>
            </a:r>
            <a:r>
              <a:rPr lang="en-US" dirty="0" err="1"/>
              <a:t>tanh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relu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 is a neural architecture.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Brainstorm features</a:t>
            </a: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A2FD-7284-C74C-903E-C574E69286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oletpe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oletpeng.github.io/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120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12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0.png"/><Relationship Id="rId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30.png"/><Relationship Id="rId9" Type="http://schemas.openxmlformats.org/officeDocument/2006/relationships/image" Target="../media/image25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 fontScale="90000"/>
          </a:bodyPr>
          <a:lstStyle/>
          <a:p>
            <a:r>
              <a:rPr lang="en-US" dirty="0"/>
              <a:t>Log-Linear and Neural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https://vnpeng.net/</a:t>
            </a:r>
            <a:r>
              <a:rPr lang="en-US" dirty="0">
                <a:hlinkClick r:id="rId4"/>
              </a:rPr>
              <a:t>cs162_win2</a:t>
            </a:r>
            <a:r>
              <a:rPr lang="en-US" altLang="zh-CN" dirty="0">
                <a:hlinkClick r:id="rId4"/>
              </a:rPr>
              <a:t>4</a:t>
            </a:r>
            <a:r>
              <a:rPr lang="en-US" dirty="0">
                <a:hlinkClick r:id="rId4"/>
              </a:rPr>
              <a:t>.html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6E67-7033-6F4D-B4A7-46E506C3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</a:t>
            </a:r>
            <a:r>
              <a:rPr lang="en-US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10294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299"/>
          </a:xfrm>
        </p:spPr>
        <p:txBody>
          <a:bodyPr/>
          <a:lstStyle/>
          <a:p>
            <a:r>
              <a:rPr lang="en-US" dirty="0"/>
              <a:t>Neural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76" y="1543987"/>
                <a:ext cx="11101251" cy="4632976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/>
                  <a:t> with a neural network, where x is the context and y is the next word.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76" y="1543987"/>
                <a:ext cx="11101251" cy="4632976"/>
              </a:xfrm>
              <a:blipFill>
                <a:blip r:embed="rId3"/>
                <a:stretch>
                  <a:fillRect l="-914" t="-1366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3" descr="NNLM.jpg">
            <a:extLst>
              <a:ext uri="{FF2B5EF4-FFF2-40B4-BE49-F238E27FC236}">
                <a16:creationId xmlns:a16="http://schemas.microsoft.com/office/drawing/2014/main" id="{F86F4875-D131-FE44-A159-7FD8AAAE4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2323103"/>
            <a:ext cx="7429500" cy="42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Potentially generalize to unseen contexts </a:t>
            </a:r>
          </a:p>
          <a:p>
            <a:pPr lvl="1"/>
            <a:r>
              <a:rPr lang="en-US" dirty="0"/>
              <a:t>Example: “the shoes are blue”</a:t>
            </a:r>
          </a:p>
          <a:p>
            <a:pPr lvl="1"/>
            <a:r>
              <a:rPr lang="en-US" dirty="0"/>
              <a:t>This does not occurs in training corpus but </a:t>
            </a:r>
          </a:p>
          <a:p>
            <a:pPr marL="457200" lvl="1" indent="0">
              <a:buNone/>
            </a:pPr>
            <a:r>
              <a:rPr lang="en-US" dirty="0"/>
              <a:t>    “the glasses are red” does.</a:t>
            </a:r>
          </a:p>
          <a:p>
            <a:pPr lvl="1"/>
            <a:r>
              <a:rPr lang="en-US" dirty="0"/>
              <a:t>If the word representations of “red” and “blue” are similar (and “shoes” and “glasses” are somewhat similar), then the model can generalize.</a:t>
            </a:r>
          </a:p>
          <a:p>
            <a:r>
              <a:rPr lang="en-US" dirty="0"/>
              <a:t>Why are “red” and “blue” similar?</a:t>
            </a:r>
          </a:p>
          <a:p>
            <a:pPr lvl="1"/>
            <a:r>
              <a:rPr lang="en-US" dirty="0"/>
              <a:t>Because we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model word similarities?</a:t>
            </a:r>
          </a:p>
        </p:txBody>
      </p:sp>
      <p:pic>
        <p:nvPicPr>
          <p:cNvPr id="6" name="Content Placeholder 5" descr="man_woman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r="70819" b="25441"/>
          <a:stretch/>
        </p:blipFill>
        <p:spPr>
          <a:xfrm>
            <a:off x="3402110" y="1996759"/>
            <a:ext cx="2616466" cy="4393824"/>
          </a:xfrm>
        </p:spPr>
      </p:pic>
      <p:sp>
        <p:nvSpPr>
          <p:cNvPr id="9" name="TextBox 8"/>
          <p:cNvSpPr txBox="1"/>
          <p:nvPr/>
        </p:nvSpPr>
        <p:spPr>
          <a:xfrm>
            <a:off x="5742910" y="6291268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Picture credit: Pennington et. al. EMNLP 2014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3" descr="comparative_superlativ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69" r="60249" b="28648"/>
          <a:stretch/>
        </p:blipFill>
        <p:spPr>
          <a:xfrm>
            <a:off x="7068819" y="1996759"/>
            <a:ext cx="3485789" cy="43526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110" y="1524001"/>
            <a:ext cx="308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Gender: man -- woman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4991" y="1535095"/>
            <a:ext cx="363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Syntax: base -- comparative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BD098-7477-F600-504E-4861ACF2511E}"/>
              </a:ext>
            </a:extLst>
          </p:cNvPr>
          <p:cNvSpPr txBox="1"/>
          <p:nvPr/>
        </p:nvSpPr>
        <p:spPr>
          <a:xfrm>
            <a:off x="1124262" y="3069411"/>
            <a:ext cx="2127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Word Embeddings!</a:t>
            </a:r>
          </a:p>
        </p:txBody>
      </p:sp>
    </p:spTree>
    <p:extLst>
      <p:ext uri="{BB962C8B-B14F-4D97-AF65-F5344CB8AC3E}">
        <p14:creationId xmlns:p14="http://schemas.microsoft.com/office/powerpoint/2010/main" val="128175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00A1BA-2D96-4440-AD5D-61AB0E35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4C531-5F54-0A48-A5FA-A868B81DC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546818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Recap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7" y="1967534"/>
            <a:ext cx="6903298" cy="46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2C7B7-5113-CF8F-E647-334C97EA4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00" y="2901863"/>
            <a:ext cx="4650339" cy="314694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pass: take input, and produce output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</a:t>
            </a:r>
            <a:r>
              <a:rPr 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>
            <a:extLst>
              <a:ext uri="{FF2B5EF4-FFF2-40B4-BE49-F238E27FC236}">
                <a16:creationId xmlns:a16="http://schemas.microsoft.com/office/drawing/2014/main" id="{E73EB5E5-9D56-904C-A222-54F050483CA0}"/>
              </a:ext>
            </a:extLst>
          </p:cNvPr>
          <p:cNvSpPr/>
          <p:nvPr/>
        </p:nvSpPr>
        <p:spPr>
          <a:xfrm>
            <a:off x="8721848" y="4129248"/>
            <a:ext cx="213916" cy="618310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085207-F0BF-5444-A6F0-8D3D34A1CCB0}"/>
              </a:ext>
            </a:extLst>
          </p:cNvPr>
          <p:cNvCxnSpPr>
            <a:cxnSpLocks/>
          </p:cNvCxnSpPr>
          <p:nvPr/>
        </p:nvCxnSpPr>
        <p:spPr>
          <a:xfrm flipH="1" flipV="1">
            <a:off x="8905808" y="4749416"/>
            <a:ext cx="1492203" cy="733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C636F6-50CA-7745-8792-5A221334F89B}"/>
                  </a:ext>
                </a:extLst>
              </p:cNvPr>
              <p:cNvSpPr txBox="1"/>
              <p:nvPr/>
            </p:nvSpPr>
            <p:spPr>
              <a:xfrm>
                <a:off x="10076072" y="5420061"/>
                <a:ext cx="76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C636F6-50CA-7745-8792-5A221334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72" y="5420061"/>
                <a:ext cx="76189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1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  <p:bldP spid="30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parameters that minimize the loss (or maximizes the likelihood) of the training data L(x, y).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the loss function?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–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batch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loss function with respect to the parameters – what are our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 gradients of the parameters?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49" t="-140984" r="-693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58" t="-140984" r="-308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Compute local gradients</a:t>
            </a:r>
          </a:p>
          <a:p>
            <a:endParaRPr lang="en-US" sz="3600" dirty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88E9562-0D14-FD56-5343-851B76EDBFE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21" y="2000778"/>
            <a:ext cx="4650339" cy="31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9372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Recall: 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dirty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>
                <a:sym typeface="Symbol" charset="2"/>
              </a:rPr>
              <a:t>Remember: p can be </a:t>
            </a:r>
            <a:r>
              <a:rPr lang="en-US" altLang="en-US" i="1" dirty="0">
                <a:solidFill>
                  <a:srgbClr val="0070C0"/>
                </a:solidFill>
                <a:sym typeface="Symbol" charset="2"/>
              </a:rPr>
              <a:t>any function </a:t>
            </a:r>
            <a:r>
              <a:rPr lang="en-US" altLang="en-US" dirty="0">
                <a:sym typeface="Symbol" charset="2"/>
              </a:rPr>
              <a:t>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24149"/>
            <a:ext cx="10515600" cy="1325563"/>
          </a:xfrm>
        </p:spPr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452758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4527585" cy="702244"/>
              </a:xfrm>
              <a:prstGeom prst="rect">
                <a:avLst/>
              </a:prstGeom>
              <a:blipFill>
                <a:blip r:embed="rId8"/>
                <a:stretch>
                  <a:fillRect l="-559" r="-13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9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10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1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89A25D-0056-A444-B251-6333202A6EC7}"/>
              </a:ext>
            </a:extLst>
          </p:cNvPr>
          <p:cNvSpPr/>
          <p:nvPr/>
        </p:nvSpPr>
        <p:spPr>
          <a:xfrm>
            <a:off x="4508181" y="5663581"/>
            <a:ext cx="3115774" cy="82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33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/>
                  <a:t>Fortunately, most deep learning frameworks can automatically perform backpropagation for you!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you only need to focus on the design of the forward pass.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>
                <a:blip r:embed="rId3"/>
                <a:stretch>
                  <a:fillRect l="-1899" t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84" y="3896482"/>
            <a:ext cx="786602" cy="8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language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/>
                  <a:t> with a neural network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977930"/>
            <a:chOff x="445273" y="5050516"/>
            <a:chExt cx="4558142" cy="977930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representations to project inputs into low-dimensional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330191" y="1882080"/>
            <a:ext cx="4699513" cy="1245853"/>
            <a:chOff x="6100931" y="4175892"/>
            <a:chExt cx="3951935" cy="551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63340" y="4175892"/>
                  <a:ext cx="2689526" cy="5512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Obtain (</a:t>
                  </a:r>
                  <a:r>
                    <a:rPr lang="en-US" dirty="0" err="1"/>
                    <a:t>y|x</a:t>
                  </a:r>
                  <a:r>
                    <a:rPr lang="en-US" dirty="0"/>
                    <a:t>) by performing non-linear projection and </a:t>
                  </a:r>
                  <a:r>
                    <a:rPr lang="en-US" dirty="0" err="1"/>
                    <a:t>softmax</a:t>
                  </a:r>
                  <a:r>
                    <a:rPr lang="en-US" dirty="0"/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</m:e>
                      </m:acc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dirty="0"/>
                    <a:t> = </a:t>
                  </a:r>
                  <a:r>
                    <a:rPr lang="en-US" dirty="0" err="1"/>
                    <a:t>softmax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340" y="4175892"/>
                  <a:ext cx="2689526" cy="551241"/>
                </a:xfrm>
                <a:prstGeom prst="rect">
                  <a:avLst/>
                </a:prstGeom>
                <a:blipFill>
                  <a:blip r:embed="rId4"/>
                  <a:stretch>
                    <a:fillRect l="-1176" t="-980" b="-4902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cxnSpLocks/>
              <a:stCxn id="31" idx="1"/>
            </p:cNvCxnSpPr>
            <p:nvPr/>
          </p:nvCxnSpPr>
          <p:spPr>
            <a:xfrm flipH="1" flipV="1">
              <a:off x="6100931" y="4398098"/>
              <a:ext cx="1262409" cy="53415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4"/>
            <a:ext cx="4402357" cy="1899095"/>
            <a:chOff x="6304864" y="4180166"/>
            <a:chExt cx="4309618" cy="2006414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682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 to get multi-word contexts.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13145"/>
            <a:chOff x="4077349" y="4397669"/>
            <a:chExt cx="4037153" cy="713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1314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13144"/>
                </a:xfrm>
                <a:prstGeom prst="rect">
                  <a:avLst/>
                </a:prstGeom>
                <a:blipFill>
                  <a:blip r:embed="rId5"/>
                  <a:stretch>
                    <a:fillRect l="-1210" t="-1667" b="-1667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22194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word embeddings?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tokens map to vectors in 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/>
              <a:t>Conditional word probabilities are produced by </a:t>
            </a:r>
            <a:r>
              <a:rPr lang="en-GB" b="1" dirty="0">
                <a:solidFill>
                  <a:schemeClr val="tx2"/>
                </a:solidFill>
              </a:rPr>
              <a:t>neural network models </a:t>
            </a:r>
            <a:r>
              <a:rPr lang="en-GB" dirty="0"/>
              <a:t>on vectors of </a:t>
            </a:r>
            <a:r>
              <a:rPr lang="en-GB" b="1" dirty="0">
                <a:solidFill>
                  <a:schemeClr val="tx2"/>
                </a:solidFill>
              </a:rPr>
              <a:t>word embeddings</a:t>
            </a: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/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between words/sentences</a:t>
            </a:r>
          </a:p>
          <a:p>
            <a:pPr lvl="1"/>
            <a:r>
              <a:rPr lang="en-GB" dirty="0"/>
              <a:t>Use cosine similarity can measure 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Vector-space representation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28600" progId="Equation.3">
                  <p:embed/>
                </p:oleObj>
              </mc:Choice>
              <mc:Fallback>
                <p:oleObj name="Equation" r:id="rId2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153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latin typeface="+mj-lt"/>
              </a:rPr>
              <a:t>representation of a word token at position </a:t>
            </a:r>
            <a:r>
              <a:rPr lang="en-GB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in the text corpus, 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94704"/>
            <a:ext cx="4222098" cy="1570847"/>
            <a:chOff x="971617" y="4122699"/>
            <a:chExt cx="5194364" cy="2094462"/>
          </a:xfrm>
        </p:grpSpPr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i="1" baseline="-25000" dirty="0" err="1">
                  <a:solidFill>
                    <a:schemeClr val="bg1"/>
                  </a:solidFill>
                </a:rPr>
                <a:t>C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 in the vocabulary using 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912596"/>
            <a:ext cx="3553842" cy="2331840"/>
            <a:chOff x="4844160" y="3367167"/>
            <a:chExt cx="3553842" cy="2331840"/>
          </a:xfrm>
        </p:grpSpPr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i="1" baseline="-25000" dirty="0">
                  <a:solidFill>
                    <a:schemeClr val="bg1"/>
                  </a:solidFill>
                </a:rPr>
                <a:t>C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i="1" baseline="-25000" dirty="0">
                  <a:solidFill>
                    <a:schemeClr val="bg1"/>
                  </a:solidFill>
                </a:rPr>
                <a:t>C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i="1" baseline="-25000" dirty="0">
                  <a:solidFill>
                    <a:schemeClr val="bg1"/>
                  </a:solidFill>
                </a:rPr>
                <a:t>C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word’s history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3">
                    <p:embed/>
                  </p:oleObj>
                </mc:Choice>
                <mc:Fallback>
                  <p:oleObj name="Equation" r:id="rId4" imgW="152280" imgH="228600" progId="Equation.3">
                    <p:embed/>
                    <p:pic>
                      <p:nvPicPr>
                        <p:cNvPr id="32" name="Object 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prediction of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b="1" i="1" baseline="-25000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(we 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accent5"/>
                </a:solidFill>
              </a:rPr>
              <a:t>vector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accent5"/>
                </a:solidFill>
              </a:rPr>
              <a:t>vector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the conditional word likelihood p(</a:t>
            </a:r>
            <a:r>
              <a:rPr lang="en-GB" sz="2600" dirty="0" err="1"/>
              <a:t>x</a:t>
            </a:r>
            <a:r>
              <a:rPr lang="en-GB" sz="2600" baseline="-25000" dirty="0" err="1"/>
              <a:t>t</a:t>
            </a:r>
            <a:r>
              <a:rPr lang="en-GB" sz="2600" dirty="0"/>
              <a:t> | x</a:t>
            </a:r>
            <a:r>
              <a:rPr lang="en-GB" sz="2600" baseline="-25000" dirty="0"/>
              <a:t>1:t-1</a:t>
            </a:r>
            <a:r>
              <a:rPr lang="en-GB" sz="2600" dirty="0"/>
              <a:t>):</a:t>
            </a:r>
            <a:endParaRPr lang="en-GB" dirty="0"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Similar: 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language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/>
                  <a:t> with a neural network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977930"/>
            <a:chOff x="445273" y="5050516"/>
            <a:chExt cx="4558142" cy="977930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representations to project inputs into low-</a:t>
              </a:r>
              <a:r>
                <a:rPr lang="en-US" dirty="0" err="1"/>
                <a:t>dimentional</a:t>
              </a:r>
              <a:r>
                <a:rPr lang="en-US" dirty="0"/>
                <a:t>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330191" y="1882080"/>
            <a:ext cx="4699513" cy="1245853"/>
            <a:chOff x="6100931" y="4175892"/>
            <a:chExt cx="3951935" cy="551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63340" y="4175892"/>
                  <a:ext cx="2689526" cy="5512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Obtain (</a:t>
                  </a:r>
                  <a:r>
                    <a:rPr lang="en-US" dirty="0" err="1"/>
                    <a:t>y|x</a:t>
                  </a:r>
                  <a:r>
                    <a:rPr lang="en-US" dirty="0"/>
                    <a:t>) by performing linear projection and </a:t>
                  </a:r>
                  <a:r>
                    <a:rPr lang="en-US" dirty="0" err="1"/>
                    <a:t>softmax</a:t>
                  </a:r>
                  <a:r>
                    <a:rPr lang="en-US" dirty="0"/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</m:e>
                      </m:acc>
                    </m:oMath>
                  </a14:m>
                  <a:r>
                    <a:rPr lang="en-US" dirty="0"/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dirty="0"/>
                    <a:t> = </a:t>
                  </a:r>
                  <a:r>
                    <a:rPr lang="en-US" dirty="0" err="1"/>
                    <a:t>softmax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340" y="4175892"/>
                  <a:ext cx="2689526" cy="551241"/>
                </a:xfrm>
                <a:prstGeom prst="rect">
                  <a:avLst/>
                </a:prstGeom>
                <a:blipFill>
                  <a:blip r:embed="rId4"/>
                  <a:stretch>
                    <a:fillRect l="-1176" t="-980" b="-4902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cxnSpLocks/>
              <a:stCxn id="31" idx="1"/>
            </p:cNvCxnSpPr>
            <p:nvPr/>
          </p:nvCxnSpPr>
          <p:spPr>
            <a:xfrm flipH="1" flipV="1">
              <a:off x="6100931" y="4398098"/>
              <a:ext cx="1262409" cy="53415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4"/>
            <a:ext cx="4402357" cy="1899095"/>
            <a:chOff x="6304864" y="4180166"/>
            <a:chExt cx="4309618" cy="2006414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682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 to get multi-word contexts.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13145"/>
            <a:chOff x="4077349" y="4397669"/>
            <a:chExt cx="4037153" cy="713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1314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13144"/>
                </a:xfrm>
                <a:prstGeom prst="rect">
                  <a:avLst/>
                </a:prstGeom>
                <a:blipFill>
                  <a:blip r:embed="rId5"/>
                  <a:stretch>
                    <a:fillRect l="-1210" t="-1667" b="-1667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/>
              <a:t>for each word in the vocabulary?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>
                <a:solidFill>
                  <a:srgbClr val="C00000"/>
                </a:solidFill>
              </a:rPr>
              <a:t>learn the model</a:t>
            </a:r>
            <a:r>
              <a:rPr lang="en-GB" b="1" dirty="0"/>
              <a:t> </a:t>
            </a:r>
            <a:r>
              <a:rPr lang="en-GB" dirty="0"/>
              <a:t>that predicts the next word or its representation </a:t>
            </a:r>
            <a:r>
              <a:rPr lang="en-GB" dirty="0" err="1"/>
              <a:t>ẑ</a:t>
            </a:r>
            <a:r>
              <a:rPr lang="en-GB" i="1" baseline="-25000" dirty="0" err="1"/>
              <a:t>t</a:t>
            </a:r>
            <a:r>
              <a:rPr lang="en-GB" dirty="0"/>
              <a:t> given 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>
                <a:solidFill>
                  <a:srgbClr val="C00000"/>
                </a:solidFill>
              </a:rPr>
              <a:t>model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5"/>
                </a:solidFill>
              </a:rPr>
              <a:t>representation </a:t>
            </a:r>
          </a:p>
          <a:p>
            <a:pPr lvl="1"/>
            <a:r>
              <a:rPr lang="en-GB" dirty="0"/>
              <a:t>What are the parameters of the model?</a:t>
            </a: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likelihood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Objective function </a:t>
            </a:r>
            <a:r>
              <a:rPr lang="en-GB" dirty="0"/>
              <a:t>to maximize:</a:t>
            </a:r>
          </a:p>
          <a:p>
            <a:pPr lvl="1"/>
            <a:r>
              <a:rPr lang="en-GB" dirty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 general, the objective function is defined as: </a:t>
            </a:r>
            <a:r>
              <a:rPr lang="en-GB" b="1" dirty="0">
                <a:solidFill>
                  <a:srgbClr val="0070C0"/>
                </a:solidFill>
              </a:rPr>
              <a:t>score of the right answer </a:t>
            </a:r>
            <a:r>
              <a:rPr lang="en-GB" dirty="0"/>
              <a:t>– </a:t>
            </a:r>
            <a:r>
              <a:rPr lang="en-GB" b="1" dirty="0">
                <a:solidFill>
                  <a:schemeClr val="accent5"/>
                </a:solidFill>
              </a:rPr>
              <a:t>a</a:t>
            </a:r>
            <a:r>
              <a:rPr lang="en-GB" dirty="0"/>
              <a:t> </a:t>
            </a:r>
            <a:r>
              <a:rPr lang="en-GB" b="1" dirty="0">
                <a:solidFill>
                  <a:schemeClr val="accent5"/>
                </a:solidFill>
              </a:rPr>
              <a:t>normalization term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9575668" y="3217704"/>
            <a:ext cx="661344" cy="376716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67036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Objective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78209"/>
              </p:ext>
            </p:extLst>
          </p:nvPr>
        </p:nvGraphicFramePr>
        <p:xfrm>
          <a:off x="1931988" y="473020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291960" progId="Equation.3">
                  <p:embed/>
                </p:oleObj>
              </mc:Choice>
              <mc:Fallback>
                <p:oleObj name="Equation" r:id="rId3" imgW="2869920" imgH="2919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1988" y="473020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69806"/>
              </p:ext>
            </p:extLst>
          </p:nvPr>
        </p:nvGraphicFramePr>
        <p:xfrm>
          <a:off x="2421663" y="236298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57200" progId="Equation.3">
                  <p:embed/>
                </p:oleObj>
              </mc:Choice>
              <mc:Fallback>
                <p:oleObj name="Equation" r:id="rId5" imgW="424152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1663" y="236298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04068"/>
              </p:ext>
            </p:extLst>
          </p:nvPr>
        </p:nvGraphicFramePr>
        <p:xfrm>
          <a:off x="7424656" y="319751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507960" progId="Equation.3">
                  <p:embed/>
                </p:oleObj>
              </mc:Choice>
              <mc:Fallback>
                <p:oleObj name="Equation" r:id="rId7" imgW="1739880" imgH="5079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4656" y="319751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Maximize the log-likelihood (minimize the negative log-likelihood)</a:t>
            </a:r>
            <a:r>
              <a:rPr lang="en-GB" dirty="0"/>
              <a:t> of observed data, </a:t>
            </a:r>
            <a:r>
              <a:rPr lang="en-GB" dirty="0" err="1"/>
              <a:t>w.r.t.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parameters </a:t>
            </a:r>
            <a:r>
              <a:rPr lang="el-GR" b="1" dirty="0">
                <a:solidFill>
                  <a:schemeClr val="tx1"/>
                </a:solidFill>
              </a:rPr>
              <a:t>θ</a:t>
            </a:r>
            <a:r>
              <a:rPr lang="en-GB" dirty="0"/>
              <a:t> of the neural language model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b="1" dirty="0">
                <a:solidFill>
                  <a:schemeClr val="tx1"/>
                </a:solidFill>
              </a:rPr>
              <a:t>Parameters </a:t>
            </a:r>
            <a:r>
              <a:rPr lang="el-GR" b="1" dirty="0">
                <a:solidFill>
                  <a:schemeClr val="tx1"/>
                </a:solidFill>
              </a:rPr>
              <a:t>θ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/>
              <a:t>in a feedforward neural language model:</a:t>
            </a:r>
          </a:p>
          <a:p>
            <a:pPr lvl="1"/>
            <a:r>
              <a:rPr lang="en-GB" dirty="0"/>
              <a:t>Word embedding matrix </a:t>
            </a:r>
            <a:r>
              <a:rPr lang="en-GB" b="1" dirty="0"/>
              <a:t>E</a:t>
            </a:r>
            <a:r>
              <a:rPr lang="en-GB" dirty="0"/>
              <a:t> (some variation: bias </a:t>
            </a:r>
            <a:r>
              <a:rPr lang="en-GB" b="1" dirty="0" err="1"/>
              <a:t>b</a:t>
            </a:r>
            <a:r>
              <a:rPr lang="en-GB" i="1" baseline="-25000" dirty="0" err="1"/>
              <a:t>v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Neural network weights: </a:t>
            </a:r>
            <a:r>
              <a:rPr lang="en-GB" b="1" dirty="0" err="1"/>
              <a:t>W</a:t>
            </a:r>
            <a:r>
              <a:rPr lang="en-GB" i="1" baseline="-25000" dirty="0" err="1"/>
              <a:t>c</a:t>
            </a:r>
            <a:r>
              <a:rPr lang="en-GB" dirty="0"/>
              <a:t>, </a:t>
            </a:r>
            <a:r>
              <a:rPr lang="en-GB" b="1" dirty="0" err="1"/>
              <a:t>b</a:t>
            </a:r>
            <a:r>
              <a:rPr lang="en-GB" i="1" baseline="-25000" dirty="0" err="1"/>
              <a:t>c</a:t>
            </a:r>
            <a:r>
              <a:rPr lang="en-GB" i="1" baseline="-25000" dirty="0"/>
              <a:t> </a:t>
            </a:r>
            <a:r>
              <a:rPr lang="en-GB" dirty="0"/>
              <a:t>, </a:t>
            </a:r>
            <a:r>
              <a:rPr lang="en-GB" b="1" dirty="0" err="1"/>
              <a:t>W</a:t>
            </a:r>
            <a:r>
              <a:rPr lang="en-GB" i="1" baseline="-25000" dirty="0" err="1"/>
              <a:t>h</a:t>
            </a:r>
            <a:r>
              <a:rPr lang="en-GB" dirty="0"/>
              <a:t>, </a:t>
            </a:r>
            <a:r>
              <a:rPr lang="en-GB" b="1" dirty="0" err="1"/>
              <a:t>b</a:t>
            </a:r>
            <a:r>
              <a:rPr lang="en-GB" i="1" baseline="-25000" dirty="0" err="1"/>
              <a:t>h</a:t>
            </a:r>
            <a:r>
              <a:rPr lang="en-GB" dirty="0"/>
              <a:t>,</a:t>
            </a:r>
            <a:r>
              <a:rPr lang="en-GB" b="1" dirty="0"/>
              <a:t> </a:t>
            </a:r>
            <a:endParaRPr lang="en-GB" baseline="-25000" dirty="0"/>
          </a:p>
          <a:p>
            <a:r>
              <a:rPr lang="en-GB" b="1" dirty="0">
                <a:solidFill>
                  <a:schemeClr val="tx2"/>
                </a:solidFill>
              </a:rPr>
              <a:t>Gradient descent </a:t>
            </a:r>
            <a:r>
              <a:rPr lang="en-GB" dirty="0"/>
              <a:t>with learning rate </a:t>
            </a:r>
            <a:r>
              <a:rPr lang="el-GR" i="1" dirty="0"/>
              <a:t>η</a:t>
            </a:r>
            <a:r>
              <a:rPr lang="en-GB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20545" y="2631931"/>
            <a:ext cx="5140465" cy="614286"/>
            <a:chOff x="872408" y="2476441"/>
            <a:chExt cx="4319270" cy="508817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476441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476441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457981"/>
                </p:ext>
              </p:extLst>
            </p:nvPr>
          </p:nvGraphicFramePr>
          <p:xfrm>
            <a:off x="872408" y="2510595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69920" imgH="291960" progId="Equation.3">
                    <p:embed/>
                  </p:oleObj>
                </mc:Choice>
                <mc:Fallback>
                  <p:oleObj name="Equation" r:id="rId3" imgW="2869920" imgH="29196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2408" y="2510595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29076"/>
              </p:ext>
            </p:extLst>
          </p:nvPr>
        </p:nvGraphicFramePr>
        <p:xfrm>
          <a:off x="1656848" y="5070979"/>
          <a:ext cx="1667672" cy="76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393480" progId="Equation.3">
                  <p:embed/>
                </p:oleObj>
              </mc:Choice>
              <mc:Fallback>
                <p:oleObj name="Equation" r:id="rId5" imgW="87624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6848" y="5070979"/>
                        <a:ext cx="1667672" cy="76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8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6E67-7033-6F4D-B4A7-46E506C3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38466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Gradient of log-likelihood </a:t>
            </a:r>
            <a:r>
              <a:rPr lang="en-GB" dirty="0" err="1"/>
              <a:t>w.r.t.</a:t>
            </a:r>
            <a:r>
              <a:rPr lang="en-GB" dirty="0"/>
              <a:t> </a:t>
            </a:r>
            <a:r>
              <a:rPr lang="en-GB" b="1" dirty="0"/>
              <a:t>parameters</a:t>
            </a:r>
            <a:r>
              <a:rPr lang="en-GB" dirty="0"/>
              <a:t> </a:t>
            </a:r>
            <a:r>
              <a:rPr lang="el-GR" b="1" dirty="0"/>
              <a:t>θ</a:t>
            </a:r>
            <a:r>
              <a:rPr lang="en-GB" dirty="0"/>
              <a:t>:</a:t>
            </a:r>
            <a:endParaRPr lang="en-GB" dirty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/>
              <a:t>Use the chain rule to compute the gradients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Optimize the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35850"/>
              </p:ext>
            </p:extLst>
          </p:nvPr>
        </p:nvGraphicFramePr>
        <p:xfrm>
          <a:off x="2414271" y="2454646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93480" progId="Equation.3">
                  <p:embed/>
                </p:oleObj>
              </mc:Choice>
              <mc:Fallback>
                <p:oleObj name="Equation" r:id="rId3" imgW="175248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4271" y="2454646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3423696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76440" imgH="393480" progId="Equation.3">
                    <p:embed/>
                  </p:oleObj>
                </mc:Choice>
                <mc:Fallback>
                  <p:oleObj name="Equation" r:id="rId5" imgW="2476440" imgH="393480" progId="Equation.3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987D95-63E0-D24C-BC94-DACDF4C77033}"/>
              </a:ext>
            </a:extLst>
          </p:cNvPr>
          <p:cNvSpPr txBox="1"/>
          <p:nvPr/>
        </p:nvSpPr>
        <p:spPr>
          <a:xfrm>
            <a:off x="2665096" y="5207619"/>
            <a:ext cx="6934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  <a:latin typeface="Comic Sans MS" panose="030F0902030302020204" pitchFamily="66" charset="0"/>
              </a:rPr>
              <a:t>In practice, current deep learning frameworks automatically perform backpropagation for you</a:t>
            </a:r>
            <a:endParaRPr lang="en-US" i="1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Limitation of the Feedforward Neural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337"/>
            <a:ext cx="10515600" cy="3820625"/>
          </a:xfrm>
        </p:spPr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Word Similarity – Solved</a:t>
            </a:r>
          </a:p>
          <a:p>
            <a:pPr algn="just"/>
            <a:r>
              <a:rPr lang="en-US" altLang="en-US" dirty="0"/>
              <a:t>Finite/fixed Context – Not solved yet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Next time:</a:t>
            </a:r>
          </a:p>
          <a:p>
            <a:pPr lvl="1" algn="just"/>
            <a:r>
              <a:rPr lang="en-US" altLang="en-US"/>
              <a:t>RNN language </a:t>
            </a:r>
            <a:r>
              <a:rPr lang="en-US" alt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 dirty="0"/>
              <a:t>We need a </a:t>
            </a:r>
            <a:r>
              <a:rPr lang="en-US" altLang="en-US" sz="2400" u="sng" dirty="0"/>
              <a:t>conditional</a:t>
            </a:r>
            <a:r>
              <a:rPr lang="en-US" altLang="en-US" sz="2400" dirty="0"/>
              <a:t> distribution p(y | x)</a:t>
            </a:r>
          </a:p>
          <a:p>
            <a:r>
              <a:rPr lang="en-US" altLang="en-US" sz="2400" dirty="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 dirty="0">
                <a:sym typeface="Symbol" charset="2"/>
              </a:rPr>
              <a:t>Require that p(y | x)  0, and </a:t>
            </a:r>
            <a:r>
              <a:rPr lang="en-US" altLang="en-US" sz="2000" baseline="-25000" dirty="0">
                <a:sym typeface="Symbol" charset="2"/>
              </a:rPr>
              <a:t>y</a:t>
            </a:r>
            <a:r>
              <a:rPr lang="en-US" altLang="en-US" sz="2000" dirty="0">
                <a:sym typeface="Symbol" charset="2"/>
              </a:rPr>
              <a:t> p(y | x) = 1;  not true of score(</a:t>
            </a:r>
            <a:r>
              <a:rPr lang="en-US" altLang="en-US" sz="2000" dirty="0" err="1">
                <a:sym typeface="Symbol" charset="2"/>
              </a:rPr>
              <a:t>x,y</a:t>
            </a:r>
            <a:r>
              <a:rPr lang="en-US" altLang="en-US" sz="2000" dirty="0">
                <a:sym typeface="Symbol" charset="2"/>
              </a:rPr>
              <a:t>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2194718" y="2879726"/>
            <a:ext cx="7912102" cy="1323439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Simplest option: a linear function of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).  Recall logistic regression.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Use “numeric features” that </a:t>
            </a:r>
            <a:r>
              <a:rPr lang="en-US" altLang="en-US" sz="2000" u="sng" dirty="0"/>
              <a:t>you</a:t>
            </a:r>
            <a:r>
              <a:rPr lang="en-US" altLang="en-US" sz="2000" dirty="0"/>
              <a:t> pick to </a:t>
            </a:r>
            <a:r>
              <a:rPr lang="en-US" altLang="en-US" sz="2000" dirty="0" err="1"/>
              <a:t>featurize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Then just use a linear function of </a:t>
            </a:r>
            <a:r>
              <a:rPr lang="en-US" altLang="en-US" sz="2000" u="sng" dirty="0"/>
              <a:t>those</a:t>
            </a:r>
            <a:r>
              <a:rPr lang="en-US" altLang="en-US" sz="2000" dirty="0"/>
              <a:t> numbers.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B9DA1B6-2B92-B0EF-0EC0-A070C1C8727D}"/>
              </a:ext>
            </a:extLst>
          </p:cNvPr>
          <p:cNvSpPr/>
          <p:nvPr/>
        </p:nvSpPr>
        <p:spPr>
          <a:xfrm>
            <a:off x="8472488" y="4616450"/>
            <a:ext cx="2571750" cy="68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What features can we use?</a:t>
            </a:r>
          </a:p>
        </p:txBody>
      </p: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uiExpand="1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 dirty="0"/>
              <a:t>Log-Linear Conditional Probability</a:t>
            </a:r>
            <a:br>
              <a:rPr lang="en-US" altLang="en-US" sz="3200" dirty="0"/>
            </a:br>
            <a:r>
              <a:rPr lang="en-US" altLang="en-US" sz="2800" dirty="0">
                <a:solidFill>
                  <a:srgbClr val="FF0000"/>
                </a:solidFill>
                <a:latin typeface="Comic Sans MS" charset="0"/>
              </a:rPr>
              <a:t>(interpret score as a log-prob)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34B488-473F-7548-A865-ED024104E74D}"/>
              </a:ext>
            </a:extLst>
          </p:cNvPr>
          <p:cNvSpPr/>
          <p:nvPr/>
        </p:nvSpPr>
        <p:spPr>
          <a:xfrm>
            <a:off x="3021496" y="2663687"/>
            <a:ext cx="6082747" cy="1293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695" grpId="0"/>
      <p:bldP spid="716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Training</a:t>
            </a:r>
            <a:endParaRPr lang="en-US" altLang="en-US" b="1" dirty="0">
              <a:sym typeface="Symbol" charset="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 dirty="0"/>
              <a:t>n training examples</a:t>
            </a:r>
          </a:p>
          <a:p>
            <a:r>
              <a:rPr lang="en-US" altLang="en-US" dirty="0"/>
              <a:t>feature functions f</a:t>
            </a:r>
            <a:r>
              <a:rPr lang="en-US" altLang="en-US" baseline="-25000" dirty="0"/>
              <a:t>1</a:t>
            </a:r>
            <a:r>
              <a:rPr lang="en-US" altLang="en-US" dirty="0"/>
              <a:t>, f</a:t>
            </a:r>
            <a:r>
              <a:rPr lang="en-US" altLang="en-US" baseline="-25000" dirty="0"/>
              <a:t>2</a:t>
            </a:r>
            <a:r>
              <a:rPr lang="en-US" altLang="en-US" dirty="0"/>
              <a:t>, …</a:t>
            </a:r>
          </a:p>
          <a:p>
            <a:r>
              <a:rPr lang="en-US" altLang="en-US" dirty="0">
                <a:solidFill>
                  <a:srgbClr val="3399FF"/>
                </a:solidFill>
              </a:rPr>
              <a:t>Want to maximize p(training data|</a:t>
            </a:r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 dirty="0">
              <a:solidFill>
                <a:srgbClr val="3399FF"/>
              </a:solidFill>
              <a:sym typeface="Symbol" charset="2"/>
            </a:endParaRPr>
          </a:p>
          <a:p>
            <a:endParaRPr lang="en-US" altLang="en-US" dirty="0">
              <a:sym typeface="Symbol" charset="2"/>
            </a:endParaRPr>
          </a:p>
          <a:p>
            <a:r>
              <a:rPr lang="en-US" altLang="en-US" dirty="0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 dirty="0">
              <a:sym typeface="Symbol" charset="2"/>
            </a:endParaRPr>
          </a:p>
          <a:p>
            <a:endParaRPr lang="en-US" altLang="en-US" dirty="0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6647F0-75B2-144D-9A54-D09DE4195C4B}"/>
              </a:ext>
            </a:extLst>
          </p:cNvPr>
          <p:cNvSpPr/>
          <p:nvPr/>
        </p:nvSpPr>
        <p:spPr>
          <a:xfrm>
            <a:off x="4989443" y="5350566"/>
            <a:ext cx="4094922" cy="692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A0932-4523-C448-B42B-11BF49E6FD30}"/>
              </a:ext>
            </a:extLst>
          </p:cNvPr>
          <p:cNvSpPr txBox="1"/>
          <p:nvPr/>
        </p:nvSpPr>
        <p:spPr>
          <a:xfrm>
            <a:off x="4527228" y="6169967"/>
            <a:ext cx="704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Does this remind you of something we learned before?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48375-26D4-EF7D-5F48-E2DD9970EF5B}"/>
              </a:ext>
            </a:extLst>
          </p:cNvPr>
          <p:cNvSpPr/>
          <p:nvPr/>
        </p:nvSpPr>
        <p:spPr>
          <a:xfrm>
            <a:off x="7593806" y="2005156"/>
            <a:ext cx="2050257" cy="97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B37906-CEBD-4F8E-A8AE-3818553E6918}"/>
              </a:ext>
            </a:extLst>
          </p:cNvPr>
          <p:cNvGrpSpPr/>
          <p:nvPr/>
        </p:nvGrpSpPr>
        <p:grpSpPr>
          <a:xfrm>
            <a:off x="1907792" y="1974249"/>
            <a:ext cx="9623358" cy="975469"/>
            <a:chOff x="1907792" y="1974249"/>
            <a:chExt cx="9623358" cy="975469"/>
          </a:xfrm>
        </p:grpSpPr>
        <p:pic>
          <p:nvPicPr>
            <p:cNvPr id="110597" name="Picture 18" descr="j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92" y="2137705"/>
              <a:ext cx="63246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7" descr="j">
              <a:extLst>
                <a:ext uri="{FF2B5EF4-FFF2-40B4-BE49-F238E27FC236}">
                  <a16:creationId xmlns:a16="http://schemas.microsoft.com/office/drawing/2014/main" id="{FBB97DFB-6320-A7EE-B7EF-2DBE448A54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6" b="58143"/>
            <a:stretch/>
          </p:blipFill>
          <p:spPr bwMode="auto">
            <a:xfrm>
              <a:off x="6576698" y="1974249"/>
              <a:ext cx="4954452" cy="97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ECF7-25E7-F440-A14B-C78D662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vs. 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4343-30FC-EE4A-AD75-5F649865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Cross-entropy: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our language models, we model </a:t>
            </a:r>
            <a:r>
              <a:rPr lang="en-US" sz="2400" dirty="0">
                <a:solidFill>
                  <a:schemeClr val="accent6"/>
                </a:solidFill>
              </a:rPr>
              <a:t>q(</a:t>
            </a:r>
            <a:r>
              <a:rPr lang="en-US" sz="2400" dirty="0" err="1">
                <a:solidFill>
                  <a:schemeClr val="accent6"/>
                </a:solidFill>
              </a:rPr>
              <a:t>y|x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  <a:r>
              <a:rPr lang="en-US" sz="2400" dirty="0"/>
              <a:t>, where y denotes the next word (</a:t>
            </a:r>
            <a:r>
              <a:rPr lang="en-US" sz="2400" dirty="0">
                <a:solidFill>
                  <a:srgbClr val="0070C0"/>
                </a:solidFill>
              </a:rPr>
              <a:t>e.g., “baby”</a:t>
            </a:r>
            <a:r>
              <a:rPr lang="en-US" sz="2400" dirty="0"/>
              <a:t>), x denotes the context (</a:t>
            </a:r>
            <a:r>
              <a:rPr lang="en-US" sz="2400" dirty="0">
                <a:solidFill>
                  <a:srgbClr val="0070C0"/>
                </a:solidFill>
              </a:rPr>
              <a:t>e.g., “see the”</a:t>
            </a:r>
            <a:r>
              <a:rPr lang="en-US" sz="2400" dirty="0"/>
              <a:t>).</a:t>
            </a:r>
          </a:p>
          <a:p>
            <a:r>
              <a:rPr lang="en-US" sz="2400" dirty="0"/>
              <a:t>We have </a:t>
            </a:r>
            <a:r>
              <a:rPr lang="en-US" sz="2400" dirty="0">
                <a:solidFill>
                  <a:schemeClr val="accent2"/>
                </a:solidFill>
              </a:rPr>
              <a:t>p(</a:t>
            </a:r>
            <a:r>
              <a:rPr lang="en-US" sz="2400" dirty="0" err="1">
                <a:solidFill>
                  <a:schemeClr val="accent2"/>
                </a:solidFill>
              </a:rPr>
              <a:t>y|x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/>
              <a:t> as the </a:t>
            </a:r>
            <a:r>
              <a:rPr lang="en-US" sz="2400" i="1" dirty="0">
                <a:solidFill>
                  <a:srgbClr val="0070C0"/>
                </a:solidFill>
              </a:rPr>
              <a:t>empirical distribution</a:t>
            </a:r>
            <a:r>
              <a:rPr lang="en-US" sz="2400" dirty="0"/>
              <a:t>, which means the distribution of the training data. Where p(</a:t>
            </a:r>
            <a:r>
              <a:rPr lang="en-US" sz="2400" dirty="0" err="1">
                <a:solidFill>
                  <a:srgbClr val="0070C0"/>
                </a:solidFill>
              </a:rPr>
              <a:t>baby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0070C0"/>
                </a:solidFill>
              </a:rPr>
              <a:t>see</a:t>
            </a:r>
            <a:r>
              <a:rPr lang="en-US" sz="2400" dirty="0">
                <a:solidFill>
                  <a:srgbClr val="0070C0"/>
                </a:solidFill>
              </a:rPr>
              <a:t> the</a:t>
            </a:r>
            <a:r>
              <a:rPr lang="en-US" sz="2400" dirty="0"/>
              <a:t>) = 1 and p(</a:t>
            </a:r>
            <a:r>
              <a:rPr lang="en-US" sz="2400" dirty="0">
                <a:solidFill>
                  <a:srgbClr val="0070C0"/>
                </a:solidFill>
              </a:rPr>
              <a:t>other-words</a:t>
            </a:r>
            <a:r>
              <a:rPr lang="en-US" sz="2400" dirty="0"/>
              <a:t> | </a:t>
            </a:r>
            <a:r>
              <a:rPr lang="en-US" sz="2400" dirty="0">
                <a:solidFill>
                  <a:srgbClr val="0070C0"/>
                </a:solidFill>
              </a:rPr>
              <a:t>see the</a:t>
            </a:r>
            <a:r>
              <a:rPr lang="en-US" sz="2400" dirty="0"/>
              <a:t>) = 0.</a:t>
            </a:r>
            <a:endParaRPr lang="en-US" dirty="0"/>
          </a:p>
          <a:p>
            <a:r>
              <a:rPr lang="en-US" dirty="0"/>
              <a:t>As a result, H(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q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-</a:t>
            </a:r>
            <a:r>
              <a:rPr lang="en-US" altLang="en-US" dirty="0">
                <a:sym typeface="Symbol" charset="2"/>
              </a:rPr>
              <a:t> log q(</a:t>
            </a:r>
            <a:r>
              <a:rPr lang="en-US" altLang="en-US" dirty="0" err="1">
                <a:sym typeface="Symbol" charset="2"/>
              </a:rPr>
              <a:t>y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 | x</a:t>
            </a:r>
            <a:r>
              <a:rPr lang="en-US" altLang="en-US" baseline="-25000" dirty="0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)  ((x</a:t>
            </a:r>
            <a:r>
              <a:rPr lang="en-US" altLang="en-US" baseline="-25000" dirty="0">
                <a:sym typeface="Symbol" charset="2"/>
              </a:rPr>
              <a:t>i ,</a:t>
            </a:r>
            <a:r>
              <a:rPr lang="en-US" altLang="en-US" dirty="0" err="1">
                <a:sym typeface="Symbol" charset="2"/>
              </a:rPr>
              <a:t>y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) denotes a </a:t>
            </a:r>
            <a:r>
              <a:rPr lang="en-US" altLang="en-US">
                <a:sym typeface="Symbol" charset="2"/>
              </a:rPr>
              <a:t>training data point)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sym typeface="Symbol" charset="2"/>
              </a:rPr>
              <a:t>negative log-likelihood of the training data</a:t>
            </a:r>
            <a:r>
              <a:rPr lang="en-US" altLang="en-US" dirty="0">
                <a:sym typeface="Symbol" charset="2"/>
              </a:rPr>
              <a:t>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34E76-5A54-DA44-9ED2-232A7D7B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1" y="2305050"/>
            <a:ext cx="2363144" cy="493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4AFE4-0B5D-284F-A72F-675E0AACA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64"/>
          <a:stretch/>
        </p:blipFill>
        <p:spPr>
          <a:xfrm>
            <a:off x="2579280" y="2892278"/>
            <a:ext cx="2205370" cy="6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advanced modeling?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y: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What is P(shoes | blue) vs. P(idea | blue)?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b="1" dirty="0">
                    <a:solidFill>
                      <a:srgbClr val="0070C0"/>
                    </a:solidFill>
                  </a:rPr>
                  <a:t>Can we learn categories of words(representation) automatically?</a:t>
                </a:r>
              </a:p>
              <a:p>
                <a:r>
                  <a:rPr lang="en-US" altLang="en-US" sz="2600" b="1" dirty="0">
                    <a:solidFill>
                      <a:srgbClr val="0070C0"/>
                    </a:solidFill>
                  </a:rPr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43944</TotalTime>
  <Words>1862</Words>
  <Application>Microsoft Office PowerPoint</Application>
  <PresentationFormat>Widescreen</PresentationFormat>
  <Paragraphs>298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Courier New</vt:lpstr>
      <vt:lpstr>Gill Sans</vt:lpstr>
      <vt:lpstr>Symbol</vt:lpstr>
      <vt:lpstr>Tahoma</vt:lpstr>
      <vt:lpstr>Times</vt:lpstr>
      <vt:lpstr>Times New Roman</vt:lpstr>
      <vt:lpstr>Wingdings</vt:lpstr>
      <vt:lpstr>Office Theme</vt:lpstr>
      <vt:lpstr>Equation</vt:lpstr>
      <vt:lpstr>Log-Linear and Neural Language Models</vt:lpstr>
      <vt:lpstr>Smoothing as Optimization: Conditional Modeling</vt:lpstr>
      <vt:lpstr>Log-linear Language Models</vt:lpstr>
      <vt:lpstr>Linear Scoring</vt:lpstr>
      <vt:lpstr>Log-Linear Conditional Probability (interpret score as a log-prob)</vt:lpstr>
      <vt:lpstr>Training</vt:lpstr>
      <vt:lpstr>Gradient-based training</vt:lpstr>
      <vt:lpstr>Cross-Entropy Loss vs. Log-Likelihood</vt:lpstr>
      <vt:lpstr>More advanced modeling?</vt:lpstr>
      <vt:lpstr>Neural Language Models</vt:lpstr>
      <vt:lpstr>Neural language model</vt:lpstr>
      <vt:lpstr>Why?</vt:lpstr>
      <vt:lpstr>How to model word similarities?</vt:lpstr>
      <vt:lpstr>Neural Network Basics</vt:lpstr>
      <vt:lpstr>Neural Networks Recap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Feedforward Neural language model</vt:lpstr>
      <vt:lpstr>Remember word embeddings?</vt:lpstr>
      <vt:lpstr>Vector-space representation of words</vt:lpstr>
      <vt:lpstr>Learning continuous space language models</vt:lpstr>
      <vt:lpstr>Feedforward Neural language model</vt:lpstr>
      <vt:lpstr>Learning continuous space language models</vt:lpstr>
      <vt:lpstr>Objective function</vt:lpstr>
      <vt:lpstr>Learning neural language models</vt:lpstr>
      <vt:lpstr>Optimize the objective function</vt:lpstr>
      <vt:lpstr>Limitation of the Feedforward Neural Language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Tejas Kamtam</cp:lastModifiedBy>
  <cp:revision>305</cp:revision>
  <cp:lastPrinted>2017-08-25T12:16:51Z</cp:lastPrinted>
  <dcterms:created xsi:type="dcterms:W3CDTF">2017-08-17T22:41:19Z</dcterms:created>
  <dcterms:modified xsi:type="dcterms:W3CDTF">2024-02-07T02:07:34Z</dcterms:modified>
</cp:coreProperties>
</file>