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315" r:id="rId3"/>
    <p:sldId id="316" r:id="rId4"/>
    <p:sldId id="335" r:id="rId5"/>
    <p:sldId id="337" r:id="rId6"/>
    <p:sldId id="352" r:id="rId7"/>
    <p:sldId id="322" r:id="rId8"/>
    <p:sldId id="323" r:id="rId9"/>
    <p:sldId id="324" r:id="rId10"/>
    <p:sldId id="325" r:id="rId11"/>
    <p:sldId id="327" r:id="rId12"/>
    <p:sldId id="329" r:id="rId13"/>
    <p:sldId id="328" r:id="rId14"/>
    <p:sldId id="330" r:id="rId15"/>
    <p:sldId id="331" r:id="rId16"/>
    <p:sldId id="351" r:id="rId17"/>
    <p:sldId id="332" r:id="rId18"/>
    <p:sldId id="344" r:id="rId19"/>
    <p:sldId id="35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228"/>
    <p:restoredTop sz="83755"/>
  </p:normalViewPr>
  <p:slideViewPr>
    <p:cSldViewPr snapToGrid="0" snapToObjects="1" showGuides="1">
      <p:cViewPr varScale="1">
        <p:scale>
          <a:sx n="50" d="100"/>
          <a:sy n="50" d="100"/>
        </p:scale>
        <p:origin x="53" y="322"/>
      </p:cViewPr>
      <p:guideLst>
        <p:guide orient="horz" pos="2112"/>
        <p:guide pos="3840"/>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70B0E-D35D-9042-B474-1932228F602D}" type="datetimeFigureOut">
              <a:rPr lang="en-US" smtClean="0"/>
              <a:t>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CE3BE-21B5-EB45-9686-F8DD82FD2CAD}" type="slidenum">
              <a:rPr lang="en-US" smtClean="0"/>
              <a:t>‹#›</a:t>
            </a:fld>
            <a:endParaRPr lang="en-US"/>
          </a:p>
        </p:txBody>
      </p:sp>
    </p:spTree>
    <p:extLst>
      <p:ext uri="{BB962C8B-B14F-4D97-AF65-F5344CB8AC3E}">
        <p14:creationId xmlns:p14="http://schemas.microsoft.com/office/powerpoint/2010/main" val="42178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CE3BE-21B5-EB45-9686-F8DD82FD2CAD}" type="slidenum">
              <a:rPr lang="en-US" smtClean="0"/>
              <a:t>1</a:t>
            </a:fld>
            <a:endParaRPr lang="en-US"/>
          </a:p>
        </p:txBody>
      </p:sp>
    </p:spTree>
    <p:extLst>
      <p:ext uri="{BB962C8B-B14F-4D97-AF65-F5344CB8AC3E}">
        <p14:creationId xmlns:p14="http://schemas.microsoft.com/office/powerpoint/2010/main" val="3124812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90BBE1-2F7F-462B-948A-F73CE40686D9}" type="slidenum">
              <a:rPr lang="en-US" smtClean="0"/>
              <a:t>12</a:t>
            </a:fld>
            <a:endParaRPr lang="en-US"/>
          </a:p>
        </p:txBody>
      </p:sp>
    </p:spTree>
    <p:extLst>
      <p:ext uri="{BB962C8B-B14F-4D97-AF65-F5344CB8AC3E}">
        <p14:creationId xmlns:p14="http://schemas.microsoft.com/office/powerpoint/2010/main" val="3335707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90BBE1-2F7F-462B-948A-F73CE40686D9}" type="slidenum">
              <a:rPr lang="en-US" smtClean="0"/>
              <a:t>13</a:t>
            </a:fld>
            <a:endParaRPr lang="en-US"/>
          </a:p>
        </p:txBody>
      </p:sp>
    </p:spTree>
    <p:extLst>
      <p:ext uri="{BB962C8B-B14F-4D97-AF65-F5344CB8AC3E}">
        <p14:creationId xmlns:p14="http://schemas.microsoft.com/office/powerpoint/2010/main" val="4123932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90BBE1-2F7F-462B-948A-F73CE40686D9}" type="slidenum">
              <a:rPr lang="en-US" smtClean="0"/>
              <a:t>14</a:t>
            </a:fld>
            <a:endParaRPr lang="en-US"/>
          </a:p>
        </p:txBody>
      </p:sp>
    </p:spTree>
    <p:extLst>
      <p:ext uri="{BB962C8B-B14F-4D97-AF65-F5344CB8AC3E}">
        <p14:creationId xmlns:p14="http://schemas.microsoft.com/office/powerpoint/2010/main" val="1528174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90BBE1-2F7F-462B-948A-F73CE40686D9}" type="slidenum">
              <a:rPr lang="en-US" smtClean="0"/>
              <a:t>15</a:t>
            </a:fld>
            <a:endParaRPr lang="en-US"/>
          </a:p>
        </p:txBody>
      </p:sp>
    </p:spTree>
    <p:extLst>
      <p:ext uri="{BB962C8B-B14F-4D97-AF65-F5344CB8AC3E}">
        <p14:creationId xmlns:p14="http://schemas.microsoft.com/office/powerpoint/2010/main" val="73706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90BBE1-2F7F-462B-948A-F73CE40686D9}" type="slidenum">
              <a:rPr lang="en-US" smtClean="0"/>
              <a:t>17</a:t>
            </a:fld>
            <a:endParaRPr lang="en-US"/>
          </a:p>
        </p:txBody>
      </p:sp>
    </p:spTree>
    <p:extLst>
      <p:ext uri="{BB962C8B-B14F-4D97-AF65-F5344CB8AC3E}">
        <p14:creationId xmlns:p14="http://schemas.microsoft.com/office/powerpoint/2010/main" val="1510402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6E3F2F-7406-874B-B859-6F6D807BCEDC}" type="slidenum">
              <a:rPr lang="en-US" smtClean="0"/>
              <a:t>18</a:t>
            </a:fld>
            <a:endParaRPr lang="en-US"/>
          </a:p>
        </p:txBody>
      </p:sp>
    </p:spTree>
    <p:extLst>
      <p:ext uri="{BB962C8B-B14F-4D97-AF65-F5344CB8AC3E}">
        <p14:creationId xmlns:p14="http://schemas.microsoft.com/office/powerpoint/2010/main" val="1726904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90BBE1-2F7F-462B-948A-F73CE40686D9}" type="slidenum">
              <a:rPr lang="en-US" smtClean="0"/>
              <a:t>2</a:t>
            </a:fld>
            <a:endParaRPr lang="en-US"/>
          </a:p>
        </p:txBody>
      </p:sp>
    </p:spTree>
    <p:extLst>
      <p:ext uri="{BB962C8B-B14F-4D97-AF65-F5344CB8AC3E}">
        <p14:creationId xmlns:p14="http://schemas.microsoft.com/office/powerpoint/2010/main" val="2562337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90BBE1-2F7F-462B-948A-F73CE40686D9}" type="slidenum">
              <a:rPr lang="en-US" smtClean="0"/>
              <a:t>3</a:t>
            </a:fld>
            <a:endParaRPr lang="en-US"/>
          </a:p>
        </p:txBody>
      </p:sp>
    </p:spTree>
    <p:extLst>
      <p:ext uri="{BB962C8B-B14F-4D97-AF65-F5344CB8AC3E}">
        <p14:creationId xmlns:p14="http://schemas.microsoft.com/office/powerpoint/2010/main" val="1396236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theory, can remember arbitrary</a:t>
            </a:r>
            <a:r>
              <a:rPr lang="en-US" baseline="0" dirty="0"/>
              <a:t> length history;</a:t>
            </a:r>
          </a:p>
          <a:p>
            <a:r>
              <a:rPr lang="en-US" baseline="0" dirty="0"/>
              <a:t>In practice, will decide based on the input data.</a:t>
            </a:r>
            <a:endParaRPr lang="en-US" dirty="0"/>
          </a:p>
        </p:txBody>
      </p:sp>
      <p:sp>
        <p:nvSpPr>
          <p:cNvPr id="4" name="Slide Number Placeholder 3"/>
          <p:cNvSpPr>
            <a:spLocks noGrp="1"/>
          </p:cNvSpPr>
          <p:nvPr>
            <p:ph type="sldNum" sz="quarter" idx="10"/>
          </p:nvPr>
        </p:nvSpPr>
        <p:spPr/>
        <p:txBody>
          <a:bodyPr/>
          <a:lstStyle/>
          <a:p>
            <a:fld id="{0B6E3F2F-7406-874B-B859-6F6D807BCEDC}" type="slidenum">
              <a:rPr lang="en-US" smtClean="0"/>
              <a:t>5</a:t>
            </a:fld>
            <a:endParaRPr lang="en-US"/>
          </a:p>
        </p:txBody>
      </p:sp>
    </p:spTree>
    <p:extLst>
      <p:ext uri="{BB962C8B-B14F-4D97-AF65-F5344CB8AC3E}">
        <p14:creationId xmlns:p14="http://schemas.microsoft.com/office/powerpoint/2010/main" val="2188179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90BBE1-2F7F-462B-948A-F73CE40686D9}" type="slidenum">
              <a:rPr lang="en-US" smtClean="0"/>
              <a:t>7</a:t>
            </a:fld>
            <a:endParaRPr lang="en-US"/>
          </a:p>
        </p:txBody>
      </p:sp>
    </p:spTree>
    <p:extLst>
      <p:ext uri="{BB962C8B-B14F-4D97-AF65-F5344CB8AC3E}">
        <p14:creationId xmlns:p14="http://schemas.microsoft.com/office/powerpoint/2010/main" val="772758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Vanishing gradient</a:t>
            </a:r>
          </a:p>
        </p:txBody>
      </p:sp>
      <p:sp>
        <p:nvSpPr>
          <p:cNvPr id="4" name="Slide Number Placeholder 3"/>
          <p:cNvSpPr>
            <a:spLocks noGrp="1"/>
          </p:cNvSpPr>
          <p:nvPr>
            <p:ph type="sldNum" sz="quarter" idx="10"/>
          </p:nvPr>
        </p:nvSpPr>
        <p:spPr/>
        <p:txBody>
          <a:bodyPr/>
          <a:lstStyle/>
          <a:p>
            <a:fld id="{D890BBE1-2F7F-462B-948A-F73CE40686D9}" type="slidenum">
              <a:rPr lang="en-US" smtClean="0"/>
              <a:t>8</a:t>
            </a:fld>
            <a:endParaRPr lang="en-US"/>
          </a:p>
        </p:txBody>
      </p:sp>
    </p:spTree>
    <p:extLst>
      <p:ext uri="{BB962C8B-B14F-4D97-AF65-F5344CB8AC3E}">
        <p14:creationId xmlns:p14="http://schemas.microsoft.com/office/powerpoint/2010/main" val="4275874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90BBE1-2F7F-462B-948A-F73CE40686D9}" type="slidenum">
              <a:rPr lang="en-US" smtClean="0"/>
              <a:t>9</a:t>
            </a:fld>
            <a:endParaRPr lang="en-US"/>
          </a:p>
        </p:txBody>
      </p:sp>
    </p:spTree>
    <p:extLst>
      <p:ext uri="{BB962C8B-B14F-4D97-AF65-F5344CB8AC3E}">
        <p14:creationId xmlns:p14="http://schemas.microsoft.com/office/powerpoint/2010/main" val="1273874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90BBE1-2F7F-462B-948A-F73CE40686D9}" type="slidenum">
              <a:rPr lang="en-US" smtClean="0"/>
              <a:t>10</a:t>
            </a:fld>
            <a:endParaRPr lang="en-US"/>
          </a:p>
        </p:txBody>
      </p:sp>
    </p:spTree>
    <p:extLst>
      <p:ext uri="{BB962C8B-B14F-4D97-AF65-F5344CB8AC3E}">
        <p14:creationId xmlns:p14="http://schemas.microsoft.com/office/powerpoint/2010/main" val="3170273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90BBE1-2F7F-462B-948A-F73CE40686D9}" type="slidenum">
              <a:rPr lang="en-US" smtClean="0"/>
              <a:t>11</a:t>
            </a:fld>
            <a:endParaRPr lang="en-US"/>
          </a:p>
        </p:txBody>
      </p:sp>
    </p:spTree>
    <p:extLst>
      <p:ext uri="{BB962C8B-B14F-4D97-AF65-F5344CB8AC3E}">
        <p14:creationId xmlns:p14="http://schemas.microsoft.com/office/powerpoint/2010/main" val="3328691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72B7EDA-036F-1F44-82C7-B40FE6229DF3}"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136891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2B7EDA-036F-1F44-82C7-B40FE6229DF3}"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1158228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2B7EDA-036F-1F44-82C7-B40FE6229DF3}"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1552807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2B7EDA-036F-1F44-82C7-B40FE6229DF3}"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1384464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2B7EDA-036F-1F44-82C7-B40FE6229DF3}"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714679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2B7EDA-036F-1F44-82C7-B40FE6229DF3}"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737226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2B7EDA-036F-1F44-82C7-B40FE6229DF3}" type="datetimeFigureOut">
              <a:rPr lang="en-US" smtClean="0"/>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1729399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2B7EDA-036F-1F44-82C7-B40FE6229DF3}" type="datetimeFigureOut">
              <a:rPr lang="en-US" smtClean="0"/>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196553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B7EDA-036F-1F44-82C7-B40FE6229DF3}" type="datetimeFigureOut">
              <a:rPr lang="en-US" smtClean="0"/>
              <a:t>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2119555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2B7EDA-036F-1F44-82C7-B40FE6229DF3}"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90545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2B7EDA-036F-1F44-82C7-B40FE6229DF3}"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989416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2B7EDA-036F-1F44-82C7-B40FE6229DF3}" type="datetimeFigureOut">
              <a:rPr lang="en-US" smtClean="0"/>
              <a:t>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73EC36-CE96-B04F-B43E-A9C5C627468A}" type="slidenum">
              <a:rPr lang="en-US" smtClean="0"/>
              <a:t>‹#›</a:t>
            </a:fld>
            <a:endParaRPr lang="en-US"/>
          </a:p>
        </p:txBody>
      </p:sp>
      <p:pic>
        <p:nvPicPr>
          <p:cNvPr id="1026" name="Picture 2">
            <a:extLst>
              <a:ext uri="{FF2B5EF4-FFF2-40B4-BE49-F238E27FC236}">
                <a16:creationId xmlns:a16="http://schemas.microsoft.com/office/drawing/2014/main" id="{39F1030C-2645-DE49-8479-B1A17A24568B}"/>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3106615" cy="65097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CF9C0A7-DE30-CD44-878D-F92BAFC4B767}"/>
              </a:ext>
            </a:extLst>
          </p:cNvPr>
          <p:cNvSpPr txBox="1"/>
          <p:nvPr userDrawn="1"/>
        </p:nvSpPr>
        <p:spPr>
          <a:xfrm>
            <a:off x="11922369" y="82062"/>
            <a:ext cx="237566" cy="369332"/>
          </a:xfrm>
          <a:prstGeom prst="rect">
            <a:avLst/>
          </a:prstGeom>
          <a:noFill/>
        </p:spPr>
        <p:txBody>
          <a:bodyPr wrap="none" rtlCol="0">
            <a:spAutoFit/>
          </a:bodyPr>
          <a:lstStyle/>
          <a:p>
            <a:r>
              <a:rPr lang="en-US" dirty="0"/>
              <a:t> </a:t>
            </a:r>
          </a:p>
        </p:txBody>
      </p:sp>
      <p:pic>
        <p:nvPicPr>
          <p:cNvPr id="15" name="Picture 4">
            <a:extLst>
              <a:ext uri="{FF2B5EF4-FFF2-40B4-BE49-F238E27FC236}">
                <a16:creationId xmlns:a16="http://schemas.microsoft.com/office/drawing/2014/main" id="{B6F03644-DA64-5043-8688-BF6748012097}"/>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386646" y="1"/>
            <a:ext cx="1805354" cy="80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976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violetpeng.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violetpeng.github.io/.htm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oleObject" Target="../embeddings/oleObject3.bin"/><Relationship Id="rId4" Type="http://schemas.openxmlformats.org/officeDocument/2006/relationships/image" Target="../media/image20.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NULL"/></Relationships>
</file>

<file path=ppt/slides/_rels/slide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en.wikipedia.org/wiki/Vanishing_gradient_proble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37062"/>
            <a:ext cx="9144000" cy="1467504"/>
          </a:xfrm>
        </p:spPr>
        <p:txBody>
          <a:bodyPr>
            <a:normAutofit fontScale="90000"/>
          </a:bodyPr>
          <a:lstStyle/>
          <a:p>
            <a:r>
              <a:rPr lang="en-US" dirty="0"/>
              <a:t>Recurrent Neural Network (RNN) Language Models</a:t>
            </a:r>
          </a:p>
        </p:txBody>
      </p:sp>
      <p:sp>
        <p:nvSpPr>
          <p:cNvPr id="3" name="Subtitle 2"/>
          <p:cNvSpPr>
            <a:spLocks noGrp="1"/>
          </p:cNvSpPr>
          <p:nvPr>
            <p:ph type="subTitle" idx="1"/>
          </p:nvPr>
        </p:nvSpPr>
        <p:spPr>
          <a:xfrm>
            <a:off x="1524000" y="3246264"/>
            <a:ext cx="9144000" cy="1467503"/>
          </a:xfrm>
        </p:spPr>
        <p:txBody>
          <a:bodyPr>
            <a:normAutofit/>
          </a:bodyPr>
          <a:lstStyle/>
          <a:p>
            <a:r>
              <a:rPr lang="en-US" dirty="0"/>
              <a:t>CS 162: Natural Language Processing</a:t>
            </a:r>
          </a:p>
          <a:p>
            <a:r>
              <a:rPr lang="en-US" dirty="0"/>
              <a:t>Nanyun (Violet) Peng</a:t>
            </a:r>
          </a:p>
          <a:p>
            <a:r>
              <a:rPr lang="en-US" dirty="0"/>
              <a:t>Course website: </a:t>
            </a:r>
            <a:r>
              <a:rPr lang="en-US" dirty="0">
                <a:hlinkClick r:id="rId3"/>
              </a:rPr>
              <a:t>https://vnpeng.net/</a:t>
            </a:r>
            <a:r>
              <a:rPr lang="en-US" dirty="0">
                <a:hlinkClick r:id="rId4"/>
              </a:rPr>
              <a:t>cs162_win24.html</a:t>
            </a:r>
            <a:endParaRPr lang="en-US" dirty="0"/>
          </a:p>
        </p:txBody>
      </p:sp>
      <p:sp>
        <p:nvSpPr>
          <p:cNvPr id="5" name="Text Box 4">
            <a:extLst>
              <a:ext uri="{FF2B5EF4-FFF2-40B4-BE49-F238E27FC236}">
                <a16:creationId xmlns:a16="http://schemas.microsoft.com/office/drawing/2014/main" id="{67D4E0D1-437A-D54B-8016-8E73C6872022}"/>
              </a:ext>
            </a:extLst>
          </p:cNvPr>
          <p:cNvSpPr txBox="1">
            <a:spLocks noChangeArrowheads="1"/>
          </p:cNvSpPr>
          <p:nvPr/>
        </p:nvSpPr>
        <p:spPr bwMode="auto">
          <a:xfrm>
            <a:off x="9351963" y="4600028"/>
            <a:ext cx="241767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tx2"/>
              </a:buClr>
              <a:buChar char="•"/>
              <a:defRPr sz="3200">
                <a:solidFill>
                  <a:schemeClr val="tx1"/>
                </a:solidFill>
                <a:latin typeface="Times New Roman" panose="02020603050405020304" pitchFamily="18" charset="0"/>
              </a:defRPr>
            </a:lvl1pPr>
            <a:lvl2pPr marL="742950" indent="-285750">
              <a:spcBef>
                <a:spcPct val="20000"/>
              </a:spcBef>
              <a:buClr>
                <a:schemeClr val="tx2"/>
              </a:buClr>
              <a:buChar char="–"/>
              <a:defRPr sz="2800">
                <a:solidFill>
                  <a:schemeClr val="tx1"/>
                </a:solidFill>
                <a:latin typeface="Times New Roman" panose="02020603050405020304" pitchFamily="18" charset="0"/>
              </a:defRPr>
            </a:lvl2pPr>
            <a:lvl3pPr marL="1143000" indent="-228600">
              <a:spcBef>
                <a:spcPct val="20000"/>
              </a:spcBef>
              <a:buClr>
                <a:schemeClr val="tx2"/>
              </a:buClr>
              <a:buChar char="•"/>
              <a:defRPr sz="2400">
                <a:solidFill>
                  <a:schemeClr val="tx1"/>
                </a:solidFill>
                <a:latin typeface="Times New Roman" panose="02020603050405020304" pitchFamily="18" charset="0"/>
              </a:defRPr>
            </a:lvl3pPr>
            <a:lvl4pPr marL="1600200" indent="-228600">
              <a:spcBef>
                <a:spcPct val="20000"/>
              </a:spcBef>
              <a:buClr>
                <a:schemeClr val="tx2"/>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400" dirty="0">
                <a:solidFill>
                  <a:schemeClr val="accent4"/>
                </a:solidFill>
              </a:rPr>
              <a:t>syllabus, </a:t>
            </a:r>
          </a:p>
          <a:p>
            <a:pPr eaLnBrk="1" hangingPunct="1">
              <a:spcBef>
                <a:spcPct val="0"/>
              </a:spcBef>
              <a:buClrTx/>
              <a:buFontTx/>
              <a:buNone/>
            </a:pPr>
            <a:r>
              <a:rPr lang="en-US" altLang="en-US" sz="2400" dirty="0">
                <a:solidFill>
                  <a:schemeClr val="accent4"/>
                </a:solidFill>
              </a:rPr>
              <a:t>announcements,</a:t>
            </a:r>
          </a:p>
          <a:p>
            <a:pPr eaLnBrk="1" hangingPunct="1">
              <a:spcBef>
                <a:spcPct val="0"/>
              </a:spcBef>
              <a:buClrTx/>
              <a:buFontTx/>
              <a:buNone/>
            </a:pPr>
            <a:r>
              <a:rPr lang="en-US" altLang="en-US" sz="2400" dirty="0">
                <a:solidFill>
                  <a:schemeClr val="accent4"/>
                </a:solidFill>
              </a:rPr>
              <a:t>slides, </a:t>
            </a:r>
          </a:p>
          <a:p>
            <a:pPr eaLnBrk="1" hangingPunct="1">
              <a:spcBef>
                <a:spcPct val="0"/>
              </a:spcBef>
              <a:buClrTx/>
              <a:buFontTx/>
              <a:buNone/>
            </a:pPr>
            <a:r>
              <a:rPr lang="en-US" altLang="en-US" sz="2400" dirty="0" err="1">
                <a:solidFill>
                  <a:schemeClr val="accent4"/>
                </a:solidFill>
              </a:rPr>
              <a:t>homeworks</a:t>
            </a:r>
            <a:endParaRPr lang="en-US" altLang="en-US" sz="2400" dirty="0">
              <a:solidFill>
                <a:schemeClr val="accent4"/>
              </a:solidFill>
            </a:endParaRPr>
          </a:p>
        </p:txBody>
      </p:sp>
      <p:sp>
        <p:nvSpPr>
          <p:cNvPr id="6" name="Line 6">
            <a:extLst>
              <a:ext uri="{FF2B5EF4-FFF2-40B4-BE49-F238E27FC236}">
                <a16:creationId xmlns:a16="http://schemas.microsoft.com/office/drawing/2014/main" id="{0A4FE754-7BC0-F140-83A8-74F5C33C5CA2}"/>
              </a:ext>
            </a:extLst>
          </p:cNvPr>
          <p:cNvSpPr>
            <a:spLocks noChangeShapeType="1"/>
          </p:cNvSpPr>
          <p:nvPr/>
        </p:nvSpPr>
        <p:spPr bwMode="auto">
          <a:xfrm flipH="1" flipV="1">
            <a:off x="8839200" y="4663526"/>
            <a:ext cx="512763" cy="650876"/>
          </a:xfrm>
          <a:prstGeom prst="line">
            <a:avLst/>
          </a:prstGeom>
          <a:noFill/>
          <a:ln w="28575">
            <a:solidFill>
              <a:schemeClr val="accent4"/>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dirty="0">
              <a:solidFill>
                <a:schemeClr val="accent4"/>
              </a:solidFill>
            </a:endParaRPr>
          </a:p>
        </p:txBody>
      </p:sp>
      <p:sp>
        <p:nvSpPr>
          <p:cNvPr id="8" name="Slide Number Placeholder 4">
            <a:extLst>
              <a:ext uri="{FF2B5EF4-FFF2-40B4-BE49-F238E27FC236}">
                <a16:creationId xmlns:a16="http://schemas.microsoft.com/office/drawing/2014/main" id="{DF48AF1C-F977-9A47-A398-AAE22663BA7C}"/>
              </a:ext>
            </a:extLst>
          </p:cNvPr>
          <p:cNvSpPr txBox="1">
            <a:spLocks/>
          </p:cNvSpPr>
          <p:nvPr/>
        </p:nvSpPr>
        <p:spPr>
          <a:xfrm>
            <a:off x="4038600" y="6384554"/>
            <a:ext cx="41148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spcBef>
                <a:spcPct val="20000"/>
              </a:spcBef>
              <a:buClr>
                <a:schemeClr val="tx2"/>
              </a:buClr>
              <a:buChar char="•"/>
              <a:defRPr sz="3200" kern="1200">
                <a:solidFill>
                  <a:schemeClr val="tx1"/>
                </a:solidFill>
                <a:latin typeface="Times New Roman" panose="02020603050405020304" pitchFamily="18" charset="0"/>
                <a:ea typeface="+mn-ea"/>
                <a:cs typeface="+mn-cs"/>
              </a:defRPr>
            </a:lvl1pPr>
            <a:lvl2pPr marL="742950" indent="-285750" algn="l" defTabSz="914400" rtl="0" eaLnBrk="1" latinLnBrk="0" hangingPunct="1">
              <a:spcBef>
                <a:spcPct val="20000"/>
              </a:spcBef>
              <a:buClr>
                <a:schemeClr val="tx2"/>
              </a:buClr>
              <a:buChar char="–"/>
              <a:defRPr sz="28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spcBef>
                <a:spcPct val="20000"/>
              </a:spcBef>
              <a:buClr>
                <a:schemeClr val="tx2"/>
              </a:buClr>
              <a:buChar char="•"/>
              <a:defRPr sz="24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spcBef>
                <a:spcPct val="20000"/>
              </a:spcBef>
              <a:buClr>
                <a:schemeClr val="tx2"/>
              </a:buClr>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Clr>
                <a:schemeClr val="tx2"/>
              </a:buClr>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lr>
                <a:schemeClr val="tx2"/>
              </a:buClr>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lr>
                <a:schemeClr val="tx2"/>
              </a:buClr>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lr>
                <a:schemeClr val="tx2"/>
              </a:buClr>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lr>
                <a:schemeClr val="tx2"/>
              </a:buClr>
              <a:buChar char="•"/>
              <a:defRPr sz="2000" kern="1200">
                <a:solidFill>
                  <a:schemeClr val="tx1"/>
                </a:solidFill>
                <a:latin typeface="Times New Roman" panose="02020603050405020304" pitchFamily="18" charset="0"/>
                <a:ea typeface="+mn-ea"/>
                <a:cs typeface="+mn-cs"/>
              </a:defRPr>
            </a:lvl9pPr>
          </a:lstStyle>
          <a:p>
            <a:pPr>
              <a:spcBef>
                <a:spcPct val="0"/>
              </a:spcBef>
              <a:buClrTx/>
              <a:buFontTx/>
              <a:buNone/>
            </a:pPr>
            <a:fld id="{FE12A164-20B8-D24E-A8B4-E4DD204BE1F8}" type="slidenum">
              <a:rPr lang="en-US" altLang="en-US" sz="1400" smtClean="0">
                <a:latin typeface="Arial" panose="020B0604020202020204" pitchFamily="34" charset="0"/>
              </a:rPr>
              <a:pPr>
                <a:spcBef>
                  <a:spcPct val="0"/>
                </a:spcBef>
                <a:buClrTx/>
                <a:buFontTx/>
                <a:buNone/>
              </a:pPr>
              <a:t>1</a:t>
            </a:fld>
            <a:endParaRPr lang="en-US" altLang="en-US" sz="1400" dirty="0">
              <a:latin typeface="Arial" panose="020B0604020202020204" pitchFamily="34" charset="0"/>
            </a:endParaRPr>
          </a:p>
        </p:txBody>
      </p:sp>
    </p:spTree>
    <p:extLst>
      <p:ext uri="{BB962C8B-B14F-4D97-AF65-F5344CB8AC3E}">
        <p14:creationId xmlns:p14="http://schemas.microsoft.com/office/powerpoint/2010/main" val="1821702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dirty="0">
                <a:latin typeface="Calibri" panose="020F0502020204030204" pitchFamily="34" charset="0"/>
                <a:cs typeface="Calibri" panose="020F0502020204030204" pitchFamily="34" charset="0"/>
              </a:rPr>
              <a:t>Difference between RNN and LSTM</a:t>
            </a:r>
          </a:p>
        </p:txBody>
      </p:sp>
      <p:sp>
        <p:nvSpPr>
          <p:cNvPr id="12" name="Slide Number Placeholder 11"/>
          <p:cNvSpPr>
            <a:spLocks noGrp="1"/>
          </p:cNvSpPr>
          <p:nvPr>
            <p:ph type="sldNum" sz="quarter" idx="12"/>
          </p:nvPr>
        </p:nvSpPr>
        <p:spPr/>
        <p:txBody>
          <a:bodyPr/>
          <a:lstStyle/>
          <a:p>
            <a:fld id="{A87AB4FD-5280-400C-A576-39B31E1468B0}" type="slidenum">
              <a:rPr lang="en-US" smtClean="0"/>
              <a:t>10</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3131" y="1284661"/>
            <a:ext cx="5923909" cy="256465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3131" y="3844314"/>
            <a:ext cx="5923909" cy="2527286"/>
          </a:xfrm>
          <a:prstGeom prst="rect">
            <a:avLst/>
          </a:prstGeom>
        </p:spPr>
      </p:pic>
    </p:spTree>
    <p:extLst>
      <p:ext uri="{BB962C8B-B14F-4D97-AF65-F5344CB8AC3E}">
        <p14:creationId xmlns:p14="http://schemas.microsoft.com/office/powerpoint/2010/main" val="2978153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dirty="0">
                <a:latin typeface="Calibri" panose="020F0502020204030204" pitchFamily="34" charset="0"/>
                <a:cs typeface="Calibri" panose="020F0502020204030204" pitchFamily="34" charset="0"/>
              </a:rPr>
              <a:t>Core Idea Behind LSTM</a:t>
            </a:r>
          </a:p>
        </p:txBody>
      </p:sp>
      <p:sp>
        <p:nvSpPr>
          <p:cNvPr id="12" name="Slide Number Placeholder 11"/>
          <p:cNvSpPr>
            <a:spLocks noGrp="1"/>
          </p:cNvSpPr>
          <p:nvPr>
            <p:ph type="sldNum" sz="quarter" idx="12"/>
          </p:nvPr>
        </p:nvSpPr>
        <p:spPr/>
        <p:txBody>
          <a:bodyPr/>
          <a:lstStyle/>
          <a:p>
            <a:fld id="{A87AB4FD-5280-400C-A576-39B31E1468B0}" type="slidenum">
              <a:rPr lang="en-US" smtClean="0"/>
              <a:t>11</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0540" y="3871733"/>
            <a:ext cx="4286250" cy="2762250"/>
          </a:xfrm>
          <a:prstGeom prst="rect">
            <a:avLst/>
          </a:prstGeom>
        </p:spPr>
      </p:pic>
      <p:sp>
        <p:nvSpPr>
          <p:cNvPr id="9" name="Rectangle 3"/>
          <p:cNvSpPr txBox="1">
            <a:spLocks noChangeArrowheads="1"/>
          </p:cNvSpPr>
          <p:nvPr/>
        </p:nvSpPr>
        <p:spPr>
          <a:xfrm>
            <a:off x="1484311" y="1560709"/>
            <a:ext cx="9521146" cy="4671547"/>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latin typeface="Calibri" panose="020F0502020204030204" pitchFamily="34" charset="0"/>
                <a:cs typeface="Calibri" panose="020F0502020204030204" pitchFamily="34" charset="0"/>
              </a:rPr>
              <a:t>Key to LSTMs is the </a:t>
            </a:r>
            <a:r>
              <a:rPr lang="en-US" b="1" dirty="0">
                <a:solidFill>
                  <a:srgbClr val="0070C0"/>
                </a:solidFill>
                <a:latin typeface="Calibri" panose="020F0502020204030204" pitchFamily="34" charset="0"/>
                <a:cs typeface="Calibri" panose="020F0502020204030204" pitchFamily="34" charset="0"/>
              </a:rPr>
              <a:t>memory cell state</a:t>
            </a:r>
          </a:p>
          <a:p>
            <a:r>
              <a:rPr lang="en-US" dirty="0">
                <a:latin typeface="Calibri" panose="020F0502020204030204" pitchFamily="34" charset="0"/>
                <a:cs typeface="Calibri" panose="020F0502020204030204" pitchFamily="34" charset="0"/>
              </a:rPr>
              <a:t>LSTMs memory cells </a:t>
            </a:r>
            <a:r>
              <a:rPr lang="en-US" dirty="0">
                <a:solidFill>
                  <a:srgbClr val="00B050"/>
                </a:solidFill>
                <a:latin typeface="Calibri" panose="020F0502020204030204" pitchFamily="34" charset="0"/>
                <a:cs typeface="Calibri" panose="020F0502020204030204" pitchFamily="34" charset="0"/>
              </a:rPr>
              <a:t>add</a:t>
            </a:r>
            <a:r>
              <a:rPr lang="en-US" dirty="0">
                <a:latin typeface="Calibri" panose="020F0502020204030204" pitchFamily="34" charset="0"/>
                <a:cs typeface="Calibri" panose="020F0502020204030204" pitchFamily="34" charset="0"/>
              </a:rPr>
              <a:t> and </a:t>
            </a:r>
            <a:r>
              <a:rPr lang="en-US" dirty="0">
                <a:solidFill>
                  <a:srgbClr val="FF0000"/>
                </a:solidFill>
                <a:latin typeface="Calibri" panose="020F0502020204030204" pitchFamily="34" charset="0"/>
                <a:cs typeface="Calibri" panose="020F0502020204030204" pitchFamily="34" charset="0"/>
              </a:rPr>
              <a:t>remove</a:t>
            </a:r>
            <a:r>
              <a:rPr lang="en-US" dirty="0">
                <a:latin typeface="Calibri" panose="020F0502020204030204" pitchFamily="34" charset="0"/>
                <a:cs typeface="Calibri" panose="020F0502020204030204" pitchFamily="34" charset="0"/>
              </a:rPr>
              <a:t> information as the sequence goes. Mathematically, it turns the cascading </a:t>
            </a:r>
            <a:r>
              <a:rPr lang="en-US" i="1" dirty="0">
                <a:solidFill>
                  <a:srgbClr val="0070C0"/>
                </a:solidFill>
                <a:latin typeface="Calibri" panose="020F0502020204030204" pitchFamily="34" charset="0"/>
                <a:cs typeface="Calibri" panose="020F0502020204030204" pitchFamily="34" charset="0"/>
              </a:rPr>
              <a:t>multiplications</a:t>
            </a:r>
            <a:r>
              <a:rPr lang="en-US" dirty="0">
                <a:latin typeface="Calibri" panose="020F0502020204030204" pitchFamily="34" charset="0"/>
                <a:cs typeface="Calibri" panose="020F0502020204030204" pitchFamily="34" charset="0"/>
              </a:rPr>
              <a:t> in vanilla RNNs into </a:t>
            </a:r>
            <a:r>
              <a:rPr lang="en-US" i="1" dirty="0">
                <a:solidFill>
                  <a:srgbClr val="0070C0"/>
                </a:solidFill>
                <a:latin typeface="Calibri" panose="020F0502020204030204" pitchFamily="34" charset="0"/>
                <a:cs typeface="Calibri" panose="020F0502020204030204" pitchFamily="34" charset="0"/>
              </a:rPr>
              <a:t>additions</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How? Through a structure called </a:t>
            </a:r>
            <a:r>
              <a:rPr lang="en-US" dirty="0">
                <a:solidFill>
                  <a:srgbClr val="0066FF"/>
                </a:solidFill>
                <a:latin typeface="Calibri" panose="020F0502020204030204" pitchFamily="34" charset="0"/>
                <a:cs typeface="Calibri" panose="020F0502020204030204" pitchFamily="34" charset="0"/>
              </a:rPr>
              <a:t>gate</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LSTM has </a:t>
            </a:r>
            <a:r>
              <a:rPr lang="en-US" dirty="0">
                <a:solidFill>
                  <a:srgbClr val="0066FF"/>
                </a:solidFill>
                <a:latin typeface="Calibri" panose="020F0502020204030204" pitchFamily="34" charset="0"/>
                <a:cs typeface="Calibri" panose="020F0502020204030204" pitchFamily="34" charset="0"/>
              </a:rPr>
              <a:t>three gates </a:t>
            </a:r>
            <a:r>
              <a:rPr lang="en-US" dirty="0">
                <a:latin typeface="Calibri" panose="020F0502020204030204" pitchFamily="34" charset="0"/>
                <a:cs typeface="Calibri" panose="020F0502020204030204" pitchFamily="34" charset="0"/>
              </a:rPr>
              <a:t>to </a:t>
            </a:r>
            <a:r>
              <a:rPr lang="en-US" dirty="0">
                <a:solidFill>
                  <a:srgbClr val="33CC33"/>
                </a:solidFill>
                <a:latin typeface="Calibri" panose="020F0502020204030204" pitchFamily="34" charset="0"/>
                <a:cs typeface="Calibri" panose="020F0502020204030204" pitchFamily="34" charset="0"/>
              </a:rPr>
              <a:t>control</a:t>
            </a:r>
            <a:r>
              <a:rPr lang="en-US" dirty="0">
                <a:latin typeface="Calibri" panose="020F0502020204030204" pitchFamily="34" charset="0"/>
                <a:cs typeface="Calibri" panose="020F0502020204030204" pitchFamily="34" charset="0"/>
              </a:rPr>
              <a:t> the memory in the cells</a:t>
            </a:r>
          </a:p>
        </p:txBody>
      </p:sp>
    </p:spTree>
    <p:extLst>
      <p:ext uri="{BB962C8B-B14F-4D97-AF65-F5344CB8AC3E}">
        <p14:creationId xmlns:p14="http://schemas.microsoft.com/office/powerpoint/2010/main" val="770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dirty="0">
                <a:latin typeface="Calibri" panose="020F0502020204030204" pitchFamily="34" charset="0"/>
                <a:cs typeface="Calibri" panose="020F0502020204030204" pitchFamily="34" charset="0"/>
              </a:rPr>
              <a:t>Step-by-Step LSTM Walk Through</a:t>
            </a:r>
          </a:p>
        </p:txBody>
      </p:sp>
      <p:sp>
        <p:nvSpPr>
          <p:cNvPr id="12" name="Slide Number Placeholder 11"/>
          <p:cNvSpPr>
            <a:spLocks noGrp="1"/>
          </p:cNvSpPr>
          <p:nvPr>
            <p:ph type="sldNum" sz="quarter" idx="12"/>
          </p:nvPr>
        </p:nvSpPr>
        <p:spPr/>
        <p:txBody>
          <a:bodyPr/>
          <a:lstStyle/>
          <a:p>
            <a:fld id="{A87AB4FD-5280-400C-A576-39B31E1468B0}" type="slidenum">
              <a:rPr lang="en-US" smtClean="0"/>
              <a:t>12</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4383" y="4224843"/>
            <a:ext cx="7378563" cy="2448491"/>
          </a:xfrm>
          <a:prstGeom prst="rect">
            <a:avLst/>
          </a:prstGeom>
        </p:spPr>
      </p:pic>
      <mc:AlternateContent xmlns:mc="http://schemas.openxmlformats.org/markup-compatibility/2006" xmlns:a14="http://schemas.microsoft.com/office/drawing/2010/main">
        <mc:Choice Requires="a14">
          <p:sp>
            <p:nvSpPr>
              <p:cNvPr id="8" name="Rectangle 3"/>
              <p:cNvSpPr txBox="1">
                <a:spLocks noChangeArrowheads="1"/>
              </p:cNvSpPr>
              <p:nvPr/>
            </p:nvSpPr>
            <p:spPr>
              <a:xfrm>
                <a:off x="1484311" y="1560709"/>
                <a:ext cx="10018712" cy="4671547"/>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spcBef>
                    <a:spcPts val="300"/>
                  </a:spcBef>
                  <a:spcAft>
                    <a:spcPts val="300"/>
                  </a:spcAft>
                </a:pPr>
                <a:r>
                  <a:rPr lang="en-US" dirty="0">
                    <a:latin typeface="Calibri" panose="020F0502020204030204" pitchFamily="34" charset="0"/>
                    <a:cs typeface="Calibri" panose="020F0502020204030204" pitchFamily="34" charset="0"/>
                  </a:rPr>
                  <a:t>The </a:t>
                </a:r>
                <a:r>
                  <a:rPr lang="en-US" dirty="0">
                    <a:solidFill>
                      <a:srgbClr val="33CC33"/>
                    </a:solidFill>
                    <a:latin typeface="Calibri" panose="020F0502020204030204" pitchFamily="34" charset="0"/>
                    <a:cs typeface="Calibri" panose="020F0502020204030204" pitchFamily="34" charset="0"/>
                  </a:rPr>
                  <a:t>input</a:t>
                </a:r>
                <a:r>
                  <a:rPr lang="en-US" dirty="0">
                    <a:latin typeface="Calibri" panose="020F0502020204030204" pitchFamily="34" charset="0"/>
                    <a:cs typeface="Calibri" panose="020F0502020204030204" pitchFamily="34" charset="0"/>
                  </a:rPr>
                  <a:t> </a:t>
                </a:r>
                <a:r>
                  <a:rPr lang="en-US" dirty="0">
                    <a:solidFill>
                      <a:srgbClr val="33CC33"/>
                    </a:solidFill>
                    <a:latin typeface="Calibri" panose="020F0502020204030204" pitchFamily="34" charset="0"/>
                    <a:cs typeface="Calibri" panose="020F0502020204030204" pitchFamily="34" charset="0"/>
                  </a:rPr>
                  <a:t>gate</a:t>
                </a:r>
                <a:r>
                  <a:rPr lang="en-US" dirty="0">
                    <a:latin typeface="Calibri" panose="020F0502020204030204" pitchFamily="34" charset="0"/>
                    <a:cs typeface="Calibri" panose="020F0502020204030204" pitchFamily="34" charset="0"/>
                  </a:rPr>
                  <a:t> </a:t>
                </a:r>
                <a:r>
                  <a:rPr lang="en-US" dirty="0">
                    <a:solidFill>
                      <a:srgbClr val="33CC33"/>
                    </a:solidFill>
                    <a:latin typeface="Calibri" panose="020F0502020204030204" pitchFamily="34" charset="0"/>
                    <a:cs typeface="Calibri" panose="020F0502020204030204" pitchFamily="34" charset="0"/>
                  </a:rPr>
                  <a:t>decides</a:t>
                </a:r>
                <a:r>
                  <a:rPr lang="en-US" dirty="0">
                    <a:latin typeface="Calibri" panose="020F0502020204030204" pitchFamily="34" charset="0"/>
                    <a:cs typeface="Calibri" panose="020F0502020204030204" pitchFamily="34" charset="0"/>
                  </a:rPr>
                  <a:t> what information will be taken from </a:t>
                </a:r>
                <a:r>
                  <a:rPr lang="en-US" i="1" dirty="0">
                    <a:latin typeface="Calibri" panose="020F0502020204030204" pitchFamily="34" charset="0"/>
                    <a:cs typeface="Calibri" panose="020F0502020204030204" pitchFamily="34" charset="0"/>
                  </a:rPr>
                  <a:t>the current input</a:t>
                </a:r>
                <a:r>
                  <a:rPr lang="en-US" dirty="0">
                    <a:latin typeface="Calibri" panose="020F0502020204030204" pitchFamily="34" charset="0"/>
                    <a:cs typeface="Calibri" panose="020F0502020204030204" pitchFamily="34" charset="0"/>
                  </a:rPr>
                  <a:t> and stored in the cell state</a:t>
                </a:r>
              </a:p>
              <a:p>
                <a:pPr>
                  <a:spcBef>
                    <a:spcPts val="300"/>
                  </a:spcBef>
                  <a:spcAft>
                    <a:spcPts val="300"/>
                  </a:spcAft>
                </a:pPr>
                <a:r>
                  <a:rPr lang="en-US" dirty="0">
                    <a:latin typeface="Calibri" panose="020F0502020204030204" pitchFamily="34" charset="0"/>
                    <a:cs typeface="Calibri" panose="020F0502020204030204" pitchFamily="34" charset="0"/>
                  </a:rPr>
                  <a:t>Two parts – </a:t>
                </a:r>
              </a:p>
              <a:p>
                <a:pPr lvl="1">
                  <a:spcBef>
                    <a:spcPts val="300"/>
                  </a:spcBef>
                  <a:spcAft>
                    <a:spcPts val="300"/>
                  </a:spcAft>
                </a:pPr>
                <a:r>
                  <a:rPr lang="en-US" dirty="0">
                    <a:latin typeface="Calibri" panose="020F0502020204030204" pitchFamily="34" charset="0"/>
                    <a:cs typeface="Calibri" panose="020F0502020204030204" pitchFamily="34" charset="0"/>
                  </a:rPr>
                  <a:t>A </a:t>
                </a:r>
                <a:r>
                  <a:rPr lang="en-US" dirty="0">
                    <a:solidFill>
                      <a:srgbClr val="0066FF"/>
                    </a:solidFill>
                    <a:latin typeface="Calibri" panose="020F0502020204030204" pitchFamily="34" charset="0"/>
                    <a:cs typeface="Calibri" panose="020F0502020204030204" pitchFamily="34" charset="0"/>
                  </a:rPr>
                  <a:t>sigmoid</a:t>
                </a:r>
                <a:r>
                  <a:rPr lang="en-US" dirty="0">
                    <a:latin typeface="Calibri" panose="020F0502020204030204" pitchFamily="34" charset="0"/>
                    <a:cs typeface="Calibri" panose="020F0502020204030204" pitchFamily="34" charset="0"/>
                  </a:rPr>
                  <a:t> layer (</a:t>
                </a:r>
                <a:r>
                  <a:rPr lang="en-US" dirty="0">
                    <a:solidFill>
                      <a:srgbClr val="33CC33"/>
                    </a:solidFill>
                    <a:latin typeface="Calibri" panose="020F0502020204030204" pitchFamily="34" charset="0"/>
                    <a:cs typeface="Calibri" panose="020F0502020204030204" pitchFamily="34" charset="0"/>
                  </a:rPr>
                  <a:t>input gate layer</a:t>
                </a:r>
                <a:r>
                  <a:rPr lang="en-US" dirty="0">
                    <a:latin typeface="Calibri" panose="020F0502020204030204" pitchFamily="34" charset="0"/>
                    <a:cs typeface="Calibri" panose="020F0502020204030204" pitchFamily="34" charset="0"/>
                  </a:rPr>
                  <a:t>): decides what values we’ll update</a:t>
                </a:r>
              </a:p>
              <a:p>
                <a:pPr lvl="1">
                  <a:spcBef>
                    <a:spcPts val="300"/>
                  </a:spcBef>
                  <a:spcAft>
                    <a:spcPts val="300"/>
                  </a:spcAft>
                </a:pPr>
                <a:r>
                  <a:rPr lang="en-US" dirty="0">
                    <a:latin typeface="Calibri" panose="020F0502020204030204" pitchFamily="34" charset="0"/>
                    <a:cs typeface="Calibri" panose="020F0502020204030204" pitchFamily="34" charset="0"/>
                  </a:rPr>
                  <a:t>A </a:t>
                </a:r>
                <a14:m>
                  <m:oMath xmlns:m="http://schemas.openxmlformats.org/officeDocument/2006/math">
                    <m:r>
                      <m:rPr>
                        <m:sty m:val="p"/>
                      </m:rPr>
                      <a:rPr lang="en-US" i="1" dirty="0" smtClean="0">
                        <a:solidFill>
                          <a:srgbClr val="0066FF"/>
                        </a:solidFill>
                        <a:latin typeface="Cambria Math" panose="02040503050406030204" pitchFamily="18" charset="0"/>
                        <a:cs typeface="Times New Roman" panose="02020603050405020304" pitchFamily="18" charset="0"/>
                      </a:rPr>
                      <m:t>tanh</m:t>
                    </m:r>
                    <m:r>
                      <a:rPr lang="en-US" i="1" dirty="0" smtClean="0">
                        <a:latin typeface="Cambria Math" panose="02040503050406030204" pitchFamily="18" charset="0"/>
                        <a:cs typeface="Times New Roman" panose="02020603050405020304" pitchFamily="18" charset="0"/>
                      </a:rPr>
                      <m:t>⁡</m:t>
                    </m:r>
                  </m:oMath>
                </a14:m>
                <a:r>
                  <a:rPr lang="en-US" dirty="0">
                    <a:latin typeface="Calibri" panose="020F0502020204030204" pitchFamily="34" charset="0"/>
                    <a:cs typeface="Calibri" panose="020F0502020204030204" pitchFamily="34" charset="0"/>
                  </a:rPr>
                  <a:t>layer: creates a vector of new candidate values, </a:t>
                </a:r>
                <a14:m>
                  <m:oMath xmlns:m="http://schemas.openxmlformats.org/officeDocument/2006/math">
                    <m:acc>
                      <m:accPr>
                        <m:chr m:val="̃"/>
                        <m:ctrlPr>
                          <a:rPr lang="en-US" i="1" smtClean="0">
                            <a:solidFill>
                              <a:srgbClr val="0066FF"/>
                            </a:solidFill>
                            <a:latin typeface="Cambria Math" panose="02040503050406030204" pitchFamily="18" charset="0"/>
                            <a:cs typeface="Times New Roman" panose="02020603050405020304" pitchFamily="18" charset="0"/>
                          </a:rPr>
                        </m:ctrlPr>
                      </m:accPr>
                      <m:e>
                        <m:sSub>
                          <m:sSubPr>
                            <m:ctrlPr>
                              <a:rPr lang="en-US" i="1" smtClean="0">
                                <a:solidFill>
                                  <a:srgbClr val="0066FF"/>
                                </a:solidFill>
                                <a:latin typeface="Cambria Math" panose="02040503050406030204" pitchFamily="18" charset="0"/>
                                <a:cs typeface="Times New Roman" panose="02020603050405020304" pitchFamily="18" charset="0"/>
                              </a:rPr>
                            </m:ctrlPr>
                          </m:sSubPr>
                          <m:e>
                            <m:r>
                              <a:rPr lang="en-US" b="0" i="1" smtClean="0">
                                <a:solidFill>
                                  <a:srgbClr val="0066FF"/>
                                </a:solidFill>
                                <a:latin typeface="Cambria Math" panose="02040503050406030204" pitchFamily="18" charset="0"/>
                                <a:cs typeface="Times New Roman" panose="02020603050405020304" pitchFamily="18" charset="0"/>
                              </a:rPr>
                              <m:t>𝐶</m:t>
                            </m:r>
                          </m:e>
                          <m:sub>
                            <m:r>
                              <a:rPr lang="en-US" b="0" i="1" smtClean="0">
                                <a:solidFill>
                                  <a:srgbClr val="0066FF"/>
                                </a:solidFill>
                                <a:latin typeface="Cambria Math" panose="02040503050406030204" pitchFamily="18" charset="0"/>
                                <a:cs typeface="Times New Roman" panose="02020603050405020304" pitchFamily="18" charset="0"/>
                              </a:rPr>
                              <m:t>𝑡</m:t>
                            </m:r>
                          </m:sub>
                        </m:sSub>
                      </m:e>
                    </m:acc>
                  </m:oMath>
                </a14:m>
                <a:endParaRPr lang="en-US" dirty="0">
                  <a:latin typeface="Calibri" panose="020F0502020204030204" pitchFamily="34" charset="0"/>
                  <a:cs typeface="Calibri" panose="020F0502020204030204" pitchFamily="34" charset="0"/>
                </a:endParaRPr>
              </a:p>
              <a:p>
                <a:pPr>
                  <a:spcBef>
                    <a:spcPts val="300"/>
                  </a:spcBef>
                  <a:spcAft>
                    <a:spcPts val="300"/>
                  </a:spcAft>
                </a:pPr>
                <a:r>
                  <a:rPr lang="en-US" dirty="0">
                    <a:solidFill>
                      <a:srgbClr val="33CC33"/>
                    </a:solidFill>
                    <a:latin typeface="Calibri" panose="020F0502020204030204" pitchFamily="34" charset="0"/>
                    <a:cs typeface="Calibri" panose="020F0502020204030204" pitchFamily="34" charset="0"/>
                  </a:rPr>
                  <a:t>Example</a:t>
                </a:r>
                <a:r>
                  <a:rPr lang="en-US" dirty="0">
                    <a:latin typeface="Calibri" panose="020F0502020204030204" pitchFamily="34" charset="0"/>
                    <a:cs typeface="Calibri" panose="020F0502020204030204" pitchFamily="34" charset="0"/>
                  </a:rPr>
                  <a:t>: add the gender of the new subject to the cell state</a:t>
                </a:r>
              </a:p>
              <a:p>
                <a:pPr lvl="1">
                  <a:spcBef>
                    <a:spcPts val="300"/>
                  </a:spcBef>
                  <a:spcAft>
                    <a:spcPts val="300"/>
                  </a:spcAft>
                </a:pPr>
                <a:r>
                  <a:rPr lang="en-US" dirty="0">
                    <a:latin typeface="Calibri" panose="020F0502020204030204" pitchFamily="34" charset="0"/>
                    <a:cs typeface="Calibri" panose="020F0502020204030204" pitchFamily="34" charset="0"/>
                  </a:rPr>
                  <a:t>Replace the old one we’re forgetting</a:t>
                </a:r>
              </a:p>
            </p:txBody>
          </p:sp>
        </mc:Choice>
        <mc:Fallback xmlns="">
          <p:sp>
            <p:nvSpPr>
              <p:cNvPr id="8" name="Rectangle 3"/>
              <p:cNvSpPr txBox="1">
                <a:spLocks noRot="1" noChangeAspect="1" noMove="1" noResize="1" noEditPoints="1" noAdjustHandles="1" noChangeArrowheads="1" noChangeShapeType="1" noTextEdit="1"/>
              </p:cNvSpPr>
              <p:nvPr/>
            </p:nvSpPr>
            <p:spPr>
              <a:xfrm>
                <a:off x="1484311" y="1560709"/>
                <a:ext cx="10018712" cy="4671547"/>
              </a:xfrm>
              <a:prstGeom prst="rect">
                <a:avLst/>
              </a:prstGeom>
              <a:blipFill>
                <a:blip r:embed="rId4"/>
                <a:stretch>
                  <a:fillRect l="-1519" t="-4336"/>
                </a:stretch>
              </a:blipFill>
            </p:spPr>
            <p:txBody>
              <a:bodyPr/>
              <a:lstStyle/>
              <a:p>
                <a:r>
                  <a:rPr lang="en-US">
                    <a:noFill/>
                  </a:rPr>
                  <a:t> </a:t>
                </a:r>
              </a:p>
            </p:txBody>
          </p:sp>
        </mc:Fallback>
      </mc:AlternateContent>
      <p:sp>
        <p:nvSpPr>
          <p:cNvPr id="9" name="TextBox 8"/>
          <p:cNvSpPr txBox="1"/>
          <p:nvPr/>
        </p:nvSpPr>
        <p:spPr>
          <a:xfrm>
            <a:off x="1172897" y="4536367"/>
            <a:ext cx="1725152" cy="369332"/>
          </a:xfrm>
          <a:prstGeom prst="rect">
            <a:avLst/>
          </a:prstGeom>
          <a:noFill/>
        </p:spPr>
        <p:txBody>
          <a:bodyPr wrap="none" rtlCol="0">
            <a:spAutoFit/>
          </a:bodyPr>
          <a:lstStyle/>
          <a:p>
            <a:r>
              <a:rPr lang="en-US" dirty="0">
                <a:solidFill>
                  <a:srgbClr val="FF0000"/>
                </a:solidFill>
              </a:rPr>
              <a:t>Input gate layer</a:t>
            </a:r>
          </a:p>
        </p:txBody>
      </p:sp>
      <p:sp>
        <p:nvSpPr>
          <p:cNvPr id="10" name="TextBox 9"/>
          <p:cNvSpPr txBox="1"/>
          <p:nvPr/>
        </p:nvSpPr>
        <p:spPr>
          <a:xfrm>
            <a:off x="6966771" y="4536367"/>
            <a:ext cx="1171218" cy="369332"/>
          </a:xfrm>
          <a:prstGeom prst="rect">
            <a:avLst/>
          </a:prstGeom>
          <a:noFill/>
        </p:spPr>
        <p:txBody>
          <a:bodyPr wrap="none" rtlCol="0">
            <a:spAutoFit/>
          </a:bodyPr>
          <a:lstStyle/>
          <a:p>
            <a:r>
              <a:rPr lang="en-US" dirty="0" err="1">
                <a:solidFill>
                  <a:srgbClr val="FF0000"/>
                </a:solidFill>
              </a:rPr>
              <a:t>tanh</a:t>
            </a:r>
            <a:r>
              <a:rPr lang="en-US" dirty="0">
                <a:solidFill>
                  <a:srgbClr val="FF0000"/>
                </a:solidFill>
              </a:rPr>
              <a:t> layer</a:t>
            </a:r>
          </a:p>
        </p:txBody>
      </p:sp>
      <p:cxnSp>
        <p:nvCxnSpPr>
          <p:cNvPr id="16" name="Curved Connector 15"/>
          <p:cNvCxnSpPr>
            <a:stCxn id="9" idx="2"/>
          </p:cNvCxnSpPr>
          <p:nvPr/>
        </p:nvCxnSpPr>
        <p:spPr>
          <a:xfrm rot="16200000" flipH="1">
            <a:off x="2572711" y="4368461"/>
            <a:ext cx="867140" cy="1941616"/>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3" name="Curved Connector 32"/>
          <p:cNvCxnSpPr/>
          <p:nvPr/>
        </p:nvCxnSpPr>
        <p:spPr>
          <a:xfrm rot="10800000" flipV="1">
            <a:off x="4836407" y="4737252"/>
            <a:ext cx="2130364" cy="1035585"/>
          </a:xfrm>
          <a:prstGeom prst="curved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61C2C516-5B0B-CD47-B6DE-74D149D48CE1}"/>
              </a:ext>
            </a:extLst>
          </p:cNvPr>
          <p:cNvSpPr/>
          <p:nvPr/>
        </p:nvSpPr>
        <p:spPr>
          <a:xfrm>
            <a:off x="6531429" y="5421086"/>
            <a:ext cx="3510642"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61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par>
                                <p:cTn id="21" presetID="1" presetClass="exit"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dirty="0">
                <a:latin typeface="Calibri" panose="020F0502020204030204" pitchFamily="34" charset="0"/>
                <a:cs typeface="Calibri" panose="020F0502020204030204" pitchFamily="34" charset="0"/>
              </a:rPr>
              <a:t>Step-by-Step LSTM Walk Through</a:t>
            </a:r>
          </a:p>
        </p:txBody>
      </p:sp>
      <p:sp>
        <p:nvSpPr>
          <p:cNvPr id="12" name="Slide Number Placeholder 11"/>
          <p:cNvSpPr>
            <a:spLocks noGrp="1"/>
          </p:cNvSpPr>
          <p:nvPr>
            <p:ph type="sldNum" sz="quarter" idx="12"/>
          </p:nvPr>
        </p:nvSpPr>
        <p:spPr/>
        <p:txBody>
          <a:bodyPr/>
          <a:lstStyle/>
          <a:p>
            <a:fld id="{A87AB4FD-5280-400C-A576-39B31E1468B0}" type="slidenum">
              <a:rPr lang="en-US" smtClean="0"/>
              <a:t>13</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6965" y="3488944"/>
            <a:ext cx="8332735" cy="2832167"/>
          </a:xfrm>
          <a:prstGeom prst="rect">
            <a:avLst/>
          </a:prstGeom>
        </p:spPr>
      </p:pic>
      <mc:AlternateContent xmlns:mc="http://schemas.openxmlformats.org/markup-compatibility/2006" xmlns:a14="http://schemas.microsoft.com/office/drawing/2010/main">
        <mc:Choice Requires="a14">
          <p:sp>
            <p:nvSpPr>
              <p:cNvPr id="9" name="Rectangle 3"/>
              <p:cNvSpPr txBox="1">
                <a:spLocks noChangeArrowheads="1"/>
              </p:cNvSpPr>
              <p:nvPr/>
            </p:nvSpPr>
            <p:spPr>
              <a:xfrm>
                <a:off x="1484311" y="1560709"/>
                <a:ext cx="10018712" cy="4671547"/>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latin typeface="Calibri" panose="020F0502020204030204" pitchFamily="34" charset="0"/>
                    <a:cs typeface="Calibri" panose="020F0502020204030204" pitchFamily="34" charset="0"/>
                  </a:rPr>
                  <a:t>The </a:t>
                </a:r>
                <a:r>
                  <a:rPr lang="en-US" dirty="0">
                    <a:solidFill>
                      <a:srgbClr val="33CC33"/>
                    </a:solidFill>
                    <a:latin typeface="Calibri" panose="020F0502020204030204" pitchFamily="34" charset="0"/>
                    <a:cs typeface="Calibri" panose="020F0502020204030204" pitchFamily="34" charset="0"/>
                  </a:rPr>
                  <a:t>forget gate </a:t>
                </a:r>
                <a:r>
                  <a:rPr lang="en-US" dirty="0">
                    <a:latin typeface="Calibri" panose="020F0502020204030204" pitchFamily="34" charset="0"/>
                    <a:cs typeface="Calibri" panose="020F0502020204030204" pitchFamily="34" charset="0"/>
                  </a:rPr>
                  <a:t>decides what information will be thrown away</a:t>
                </a:r>
              </a:p>
              <a:p>
                <a:r>
                  <a:rPr lang="en-US" dirty="0">
                    <a:latin typeface="Calibri" panose="020F0502020204030204" pitchFamily="34" charset="0"/>
                    <a:cs typeface="Calibri" panose="020F0502020204030204" pitchFamily="34" charset="0"/>
                  </a:rPr>
                  <a:t>A </a:t>
                </a:r>
                <a:r>
                  <a:rPr lang="en-US" dirty="0">
                    <a:solidFill>
                      <a:srgbClr val="0066FF"/>
                    </a:solidFill>
                    <a:latin typeface="Calibri" panose="020F0502020204030204" pitchFamily="34" charset="0"/>
                    <a:cs typeface="Calibri" panose="020F0502020204030204" pitchFamily="34" charset="0"/>
                  </a:rPr>
                  <a:t>sigmoid</a:t>
                </a:r>
                <a:r>
                  <a:rPr lang="en-US" dirty="0">
                    <a:latin typeface="Calibri" panose="020F0502020204030204" pitchFamily="34" charset="0"/>
                    <a:cs typeface="Calibri" panose="020F0502020204030204" pitchFamily="34" charset="0"/>
                  </a:rPr>
                  <a:t> layer decides what values we’ll forget</a:t>
                </a:r>
              </a:p>
              <a:p>
                <a:pPr lvl="1"/>
                <a:r>
                  <a:rPr lang="en-US" dirty="0">
                    <a:latin typeface="Calibri" panose="020F0502020204030204" pitchFamily="34" charset="0"/>
                    <a:cs typeface="Calibri" panose="020F0502020204030204" pitchFamily="34" charset="0"/>
                  </a:rPr>
                  <a:t>Looks at </a:t>
                </a:r>
                <a14:m>
                  <m:oMath xmlns:m="http://schemas.openxmlformats.org/officeDocument/2006/math">
                    <m:sSub>
                      <m:sSubPr>
                        <m:ctrlPr>
                          <a:rPr lang="en-US" i="1" smtClean="0">
                            <a:solidFill>
                              <a:srgbClr val="0066FF"/>
                            </a:solidFill>
                            <a:latin typeface="Cambria Math" panose="02040503050406030204" pitchFamily="18" charset="0"/>
                            <a:cs typeface="Times New Roman" panose="02020603050405020304" pitchFamily="18" charset="0"/>
                          </a:rPr>
                        </m:ctrlPr>
                      </m:sSubPr>
                      <m:e>
                        <m:r>
                          <a:rPr lang="en-US" b="0" i="1" smtClean="0">
                            <a:solidFill>
                              <a:srgbClr val="0066FF"/>
                            </a:solidFill>
                            <a:latin typeface="Cambria Math" panose="02040503050406030204" pitchFamily="18" charset="0"/>
                            <a:cs typeface="Times New Roman" panose="02020603050405020304" pitchFamily="18" charset="0"/>
                          </a:rPr>
                          <m:t>h</m:t>
                        </m:r>
                      </m:e>
                      <m:sub>
                        <m:r>
                          <a:rPr lang="en-US" b="0" i="1" smtClean="0">
                            <a:solidFill>
                              <a:srgbClr val="0066FF"/>
                            </a:solidFill>
                            <a:latin typeface="Cambria Math" panose="02040503050406030204" pitchFamily="18" charset="0"/>
                            <a:cs typeface="Times New Roman" panose="02020603050405020304" pitchFamily="18" charset="0"/>
                          </a:rPr>
                          <m:t>𝑡</m:t>
                        </m:r>
                        <m:r>
                          <a:rPr lang="en-US" b="0" i="1" smtClean="0">
                            <a:solidFill>
                              <a:srgbClr val="0066FF"/>
                            </a:solidFill>
                            <a:latin typeface="Cambria Math" panose="02040503050406030204" pitchFamily="18" charset="0"/>
                            <a:cs typeface="Times New Roman" panose="02020603050405020304" pitchFamily="18" charset="0"/>
                          </a:rPr>
                          <m:t>−1</m:t>
                        </m:r>
                      </m:sub>
                    </m:sSub>
                  </m:oMath>
                </a14:m>
                <a:r>
                  <a:rPr lang="en-US" dirty="0">
                    <a:latin typeface="Calibri" panose="020F0502020204030204" pitchFamily="34" charset="0"/>
                    <a:cs typeface="Calibri" panose="020F0502020204030204" pitchFamily="34" charset="0"/>
                  </a:rPr>
                  <a:t> and </a:t>
                </a:r>
                <a14:m>
                  <m:oMath xmlns:m="http://schemas.openxmlformats.org/officeDocument/2006/math">
                    <m:sSub>
                      <m:sSubPr>
                        <m:ctrlPr>
                          <a:rPr lang="en-US" i="1" smtClean="0">
                            <a:solidFill>
                              <a:srgbClr val="0066FF"/>
                            </a:solidFill>
                            <a:latin typeface="Cambria Math" panose="02040503050406030204" pitchFamily="18" charset="0"/>
                            <a:cs typeface="Times New Roman" panose="02020603050405020304" pitchFamily="18" charset="0"/>
                          </a:rPr>
                        </m:ctrlPr>
                      </m:sSubPr>
                      <m:e>
                        <m:r>
                          <a:rPr lang="en-US" b="0" i="1" smtClean="0">
                            <a:solidFill>
                              <a:srgbClr val="0066FF"/>
                            </a:solidFill>
                            <a:latin typeface="Cambria Math" panose="02040503050406030204" pitchFamily="18" charset="0"/>
                            <a:cs typeface="Times New Roman" panose="02020603050405020304" pitchFamily="18" charset="0"/>
                          </a:rPr>
                          <m:t>𝑥</m:t>
                        </m:r>
                      </m:e>
                      <m:sub>
                        <m:r>
                          <a:rPr lang="en-US" b="0" i="1" smtClean="0">
                            <a:solidFill>
                              <a:srgbClr val="0066FF"/>
                            </a:solidFill>
                            <a:latin typeface="Cambria Math" panose="02040503050406030204" pitchFamily="18" charset="0"/>
                            <a:cs typeface="Times New Roman" panose="02020603050405020304" pitchFamily="18" charset="0"/>
                          </a:rPr>
                          <m:t>𝑡</m:t>
                        </m:r>
                      </m:sub>
                    </m:sSub>
                  </m:oMath>
                </a14:m>
                <a:r>
                  <a:rPr lang="en-US" dirty="0">
                    <a:latin typeface="Calibri" panose="020F0502020204030204" pitchFamily="34" charset="0"/>
                    <a:cs typeface="Calibri" panose="020F0502020204030204" pitchFamily="34" charset="0"/>
                  </a:rPr>
                  <a:t> and outputs a vector of numbers between 0 and 1</a:t>
                </a:r>
              </a:p>
              <a:p>
                <a:pPr lvl="1"/>
                <a:r>
                  <a:rPr lang="en-US" dirty="0">
                    <a:latin typeface="Calibri" panose="020F0502020204030204" pitchFamily="34" charset="0"/>
                    <a:cs typeface="Calibri" panose="020F0502020204030204" pitchFamily="34" charset="0"/>
                  </a:rPr>
                  <a:t>1 represents </a:t>
                </a:r>
                <a:r>
                  <a:rPr lang="en-US" dirty="0">
                    <a:solidFill>
                      <a:srgbClr val="0066FF"/>
                    </a:solidFill>
                    <a:latin typeface="Calibri" panose="020F0502020204030204" pitchFamily="34" charset="0"/>
                    <a:cs typeface="Calibri" panose="020F0502020204030204" pitchFamily="34" charset="0"/>
                  </a:rPr>
                  <a:t>completely keep this</a:t>
                </a:r>
                <a:r>
                  <a:rPr lang="en-US" dirty="0">
                    <a:latin typeface="Calibri" panose="020F0502020204030204" pitchFamily="34" charset="0"/>
                    <a:cs typeface="Calibri" panose="020F0502020204030204" pitchFamily="34" charset="0"/>
                  </a:rPr>
                  <a:t>, 0 represents </a:t>
                </a:r>
                <a:r>
                  <a:rPr lang="en-US" dirty="0">
                    <a:solidFill>
                      <a:srgbClr val="0066FF"/>
                    </a:solidFill>
                    <a:latin typeface="Calibri" panose="020F0502020204030204" pitchFamily="34" charset="0"/>
                    <a:cs typeface="Calibri" panose="020F0502020204030204" pitchFamily="34" charset="0"/>
                  </a:rPr>
                  <a:t>completely get rid of this</a:t>
                </a:r>
              </a:p>
              <a:p>
                <a:r>
                  <a:rPr lang="en-US" dirty="0">
                    <a:solidFill>
                      <a:srgbClr val="33CC33"/>
                    </a:solidFill>
                    <a:latin typeface="Calibri" panose="020F0502020204030204" pitchFamily="34" charset="0"/>
                    <a:cs typeface="Calibri" panose="020F0502020204030204" pitchFamily="34" charset="0"/>
                  </a:rPr>
                  <a:t>Example</a:t>
                </a:r>
                <a:r>
                  <a:rPr lang="en-US" dirty="0">
                    <a:latin typeface="Calibri" panose="020F0502020204030204" pitchFamily="34" charset="0"/>
                    <a:cs typeface="Calibri" panose="020F0502020204030204" pitchFamily="34" charset="0"/>
                  </a:rPr>
                  <a:t>: forget the gender of the old subject, when we see a new subject</a:t>
                </a:r>
              </a:p>
            </p:txBody>
          </p:sp>
        </mc:Choice>
        <mc:Fallback xmlns="">
          <p:sp>
            <p:nvSpPr>
              <p:cNvPr id="9" name="Rectangle 3"/>
              <p:cNvSpPr txBox="1">
                <a:spLocks noRot="1" noChangeAspect="1" noMove="1" noResize="1" noEditPoints="1" noAdjustHandles="1" noChangeArrowheads="1" noChangeShapeType="1" noTextEdit="1"/>
              </p:cNvSpPr>
              <p:nvPr/>
            </p:nvSpPr>
            <p:spPr>
              <a:xfrm>
                <a:off x="1484311" y="1560709"/>
                <a:ext cx="10018712" cy="4671547"/>
              </a:xfrm>
              <a:prstGeom prst="rect">
                <a:avLst/>
              </a:prstGeom>
              <a:blipFill>
                <a:blip r:embed="rId4"/>
                <a:stretch>
                  <a:fillRect l="-1519" t="-4336"/>
                </a:stretch>
              </a:blipFill>
            </p:spPr>
            <p:txBody>
              <a:bodyPr/>
              <a:lstStyle/>
              <a:p>
                <a:r>
                  <a:rPr lang="en-US">
                    <a:noFill/>
                  </a:rPr>
                  <a:t> </a:t>
                </a:r>
              </a:p>
            </p:txBody>
          </p:sp>
        </mc:Fallback>
      </mc:AlternateContent>
    </p:spTree>
    <p:extLst>
      <p:ext uri="{BB962C8B-B14F-4D97-AF65-F5344CB8AC3E}">
        <p14:creationId xmlns:p14="http://schemas.microsoft.com/office/powerpoint/2010/main" val="191351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16860" y="351609"/>
            <a:ext cx="10018713" cy="922662"/>
          </a:xfrm>
        </p:spPr>
        <p:txBody>
          <a:bodyPr>
            <a:normAutofit/>
          </a:bodyPr>
          <a:lstStyle/>
          <a:p>
            <a:pPr algn="l"/>
            <a:r>
              <a:rPr lang="en-US" dirty="0">
                <a:latin typeface="Calibri" panose="020F0502020204030204" pitchFamily="34" charset="0"/>
                <a:cs typeface="Calibri" panose="020F0502020204030204" pitchFamily="34" charset="0"/>
              </a:rPr>
              <a:t>Step-by-Step LSTM Walk Through</a:t>
            </a:r>
          </a:p>
        </p:txBody>
      </p:sp>
      <p:sp>
        <p:nvSpPr>
          <p:cNvPr id="12" name="Slide Number Placeholder 11"/>
          <p:cNvSpPr>
            <a:spLocks noGrp="1"/>
          </p:cNvSpPr>
          <p:nvPr>
            <p:ph type="sldNum" sz="quarter" idx="12"/>
          </p:nvPr>
        </p:nvSpPr>
        <p:spPr/>
        <p:txBody>
          <a:bodyPr/>
          <a:lstStyle/>
          <a:p>
            <a:fld id="{A87AB4FD-5280-400C-A576-39B31E1468B0}" type="slidenum">
              <a:rPr lang="en-US" smtClean="0"/>
              <a:t>14</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4106" y="3454304"/>
            <a:ext cx="7299117" cy="2777952"/>
          </a:xfrm>
          <a:prstGeom prst="rect">
            <a:avLst/>
          </a:prstGeom>
        </p:spPr>
      </p:pic>
      <mc:AlternateContent xmlns:mc="http://schemas.openxmlformats.org/markup-compatibility/2006" xmlns:a14="http://schemas.microsoft.com/office/drawing/2010/main">
        <mc:Choice Requires="a14">
          <p:sp>
            <p:nvSpPr>
              <p:cNvPr id="8" name="Rectangle 3"/>
              <p:cNvSpPr txBox="1">
                <a:spLocks noChangeArrowheads="1"/>
              </p:cNvSpPr>
              <p:nvPr/>
            </p:nvSpPr>
            <p:spPr>
              <a:xfrm>
                <a:off x="1141407" y="1397422"/>
                <a:ext cx="10018712" cy="4671547"/>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solidFill>
                      <a:srgbClr val="33CC33"/>
                    </a:solidFill>
                    <a:latin typeface="Calibri" panose="020F0502020204030204" pitchFamily="34" charset="0"/>
                    <a:cs typeface="Calibri" panose="020F0502020204030204" pitchFamily="34" charset="0"/>
                  </a:rPr>
                  <a:t>Next step: </a:t>
                </a:r>
                <a:r>
                  <a:rPr lang="en-US" dirty="0">
                    <a:latin typeface="Calibri" panose="020F0502020204030204" pitchFamily="34" charset="0"/>
                    <a:cs typeface="Calibri" panose="020F0502020204030204" pitchFamily="34" charset="0"/>
                  </a:rPr>
                  <a:t>update old state by </a:t>
                </a:r>
                <a14:m>
                  <m:oMath xmlns:m="http://schemas.openxmlformats.org/officeDocument/2006/math">
                    <m:sSub>
                      <m:sSubPr>
                        <m:ctrlPr>
                          <a:rPr lang="en-US" i="1">
                            <a:solidFill>
                              <a:srgbClr val="0066FF"/>
                            </a:solidFill>
                            <a:latin typeface="Cambria Math" panose="02040503050406030204" pitchFamily="18" charset="0"/>
                            <a:cs typeface="Times New Roman" panose="02020603050405020304" pitchFamily="18" charset="0"/>
                          </a:rPr>
                        </m:ctrlPr>
                      </m:sSubPr>
                      <m:e>
                        <m:r>
                          <a:rPr lang="en-US" b="0" i="1" smtClean="0">
                            <a:solidFill>
                              <a:srgbClr val="0066FF"/>
                            </a:solidFill>
                            <a:latin typeface="Cambria Math" panose="02040503050406030204" pitchFamily="18" charset="0"/>
                            <a:cs typeface="Times New Roman" panose="02020603050405020304" pitchFamily="18" charset="0"/>
                          </a:rPr>
                          <m:t>𝐶</m:t>
                        </m:r>
                      </m:e>
                      <m:sub>
                        <m:r>
                          <a:rPr lang="en-US" i="1">
                            <a:solidFill>
                              <a:srgbClr val="0066FF"/>
                            </a:solidFill>
                            <a:latin typeface="Cambria Math" panose="02040503050406030204" pitchFamily="18" charset="0"/>
                            <a:cs typeface="Times New Roman" panose="02020603050405020304" pitchFamily="18" charset="0"/>
                          </a:rPr>
                          <m:t>𝑡</m:t>
                        </m:r>
                        <m:r>
                          <a:rPr lang="en-US" i="1" smtClean="0">
                            <a:solidFill>
                              <a:srgbClr val="0066FF"/>
                            </a:solidFill>
                            <a:latin typeface="Cambria Math" panose="02040503050406030204" pitchFamily="18" charset="0"/>
                            <a:cs typeface="Times New Roman" panose="02020603050405020304" pitchFamily="18" charset="0"/>
                          </a:rPr>
                          <m:t>−1</m:t>
                        </m:r>
                      </m:sub>
                    </m:sSub>
                  </m:oMath>
                </a14:m>
                <a:r>
                  <a:rPr lang="en-US" dirty="0">
                    <a:latin typeface="Calibri" panose="020F0502020204030204" pitchFamily="34" charset="0"/>
                    <a:cs typeface="Calibri" panose="020F0502020204030204" pitchFamily="34" charset="0"/>
                  </a:rPr>
                  <a:t> into the new cell state </a:t>
                </a:r>
                <a14:m>
                  <m:oMath xmlns:m="http://schemas.openxmlformats.org/officeDocument/2006/math">
                    <m:sSub>
                      <m:sSubPr>
                        <m:ctrlPr>
                          <a:rPr lang="en-US" i="1">
                            <a:solidFill>
                              <a:srgbClr val="0066FF"/>
                            </a:solidFill>
                            <a:latin typeface="Cambria Math" panose="02040503050406030204" pitchFamily="18" charset="0"/>
                            <a:cs typeface="Times New Roman" panose="02020603050405020304" pitchFamily="18" charset="0"/>
                          </a:rPr>
                        </m:ctrlPr>
                      </m:sSubPr>
                      <m:e>
                        <m:r>
                          <a:rPr lang="en-US" b="0" i="1" smtClean="0">
                            <a:solidFill>
                              <a:srgbClr val="0066FF"/>
                            </a:solidFill>
                            <a:latin typeface="Cambria Math" panose="02040503050406030204" pitchFamily="18" charset="0"/>
                            <a:cs typeface="Times New Roman" panose="02020603050405020304" pitchFamily="18" charset="0"/>
                          </a:rPr>
                          <m:t>𝐶</m:t>
                        </m:r>
                      </m:e>
                      <m:sub>
                        <m:r>
                          <a:rPr lang="en-US" i="1">
                            <a:solidFill>
                              <a:srgbClr val="0066FF"/>
                            </a:solidFill>
                            <a:latin typeface="Cambria Math" panose="02040503050406030204" pitchFamily="18" charset="0"/>
                            <a:cs typeface="Times New Roman" panose="02020603050405020304" pitchFamily="18" charset="0"/>
                          </a:rPr>
                          <m:t>𝑡</m:t>
                        </m:r>
                      </m:sub>
                    </m:sSub>
                  </m:oMath>
                </a14:m>
                <a:endParaRPr lang="en-US" dirty="0">
                  <a:solidFill>
                    <a:srgbClr val="0066FF"/>
                  </a:solidFill>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Multiply old state by </a:t>
                </a:r>
                <a14:m>
                  <m:oMath xmlns:m="http://schemas.openxmlformats.org/officeDocument/2006/math">
                    <m:sSub>
                      <m:sSubPr>
                        <m:ctrlPr>
                          <a:rPr lang="en-US" i="1">
                            <a:solidFill>
                              <a:srgbClr val="0066FF"/>
                            </a:solidFill>
                            <a:latin typeface="Cambria Math" panose="02040503050406030204" pitchFamily="18" charset="0"/>
                            <a:cs typeface="Times New Roman" panose="02020603050405020304" pitchFamily="18" charset="0"/>
                          </a:rPr>
                        </m:ctrlPr>
                      </m:sSubPr>
                      <m:e>
                        <m:r>
                          <a:rPr lang="en-US" b="0" i="1" smtClean="0">
                            <a:solidFill>
                              <a:srgbClr val="0066FF"/>
                            </a:solidFill>
                            <a:latin typeface="Cambria Math" panose="02040503050406030204" pitchFamily="18" charset="0"/>
                            <a:cs typeface="Times New Roman" panose="02020603050405020304" pitchFamily="18" charset="0"/>
                          </a:rPr>
                          <m:t>𝑓</m:t>
                        </m:r>
                      </m:e>
                      <m:sub>
                        <m:r>
                          <a:rPr lang="en-US" i="1">
                            <a:solidFill>
                              <a:srgbClr val="0066FF"/>
                            </a:solidFill>
                            <a:latin typeface="Cambria Math" panose="02040503050406030204" pitchFamily="18" charset="0"/>
                            <a:cs typeface="Times New Roman" panose="02020603050405020304" pitchFamily="18" charset="0"/>
                          </a:rPr>
                          <m:t>𝑡</m:t>
                        </m:r>
                      </m:sub>
                    </m:sSub>
                  </m:oMath>
                </a14:m>
                <a:endParaRPr lang="en-US" dirty="0">
                  <a:latin typeface="Calibri" panose="020F0502020204030204" pitchFamily="34" charset="0"/>
                  <a:cs typeface="Calibri" panose="020F0502020204030204" pitchFamily="34" charset="0"/>
                </a:endParaRPr>
              </a:p>
              <a:p>
                <a:pPr lvl="1"/>
                <a:r>
                  <a:rPr lang="en-US" dirty="0">
                    <a:latin typeface="Calibri" panose="020F0502020204030204" pitchFamily="34" charset="0"/>
                    <a:cs typeface="Calibri" panose="020F0502020204030204" pitchFamily="34" charset="0"/>
                  </a:rPr>
                  <a:t>Forgetting the things we decided to forget earlier</a:t>
                </a:r>
              </a:p>
              <a:p>
                <a:r>
                  <a:rPr lang="en-US" dirty="0">
                    <a:latin typeface="Calibri" panose="020F0502020204030204" pitchFamily="34" charset="0"/>
                    <a:cs typeface="Calibri" panose="020F0502020204030204" pitchFamily="34" charset="0"/>
                  </a:rPr>
                  <a:t>Then we add </a:t>
                </a:r>
                <a14:m>
                  <m:oMath xmlns:m="http://schemas.openxmlformats.org/officeDocument/2006/math">
                    <m:sSub>
                      <m:sSubPr>
                        <m:ctrlPr>
                          <a:rPr lang="en-US" i="1" smtClean="0">
                            <a:solidFill>
                              <a:srgbClr val="0066FF"/>
                            </a:solidFill>
                            <a:latin typeface="Cambria Math" panose="02040503050406030204" pitchFamily="18" charset="0"/>
                            <a:cs typeface="Times New Roman" panose="02020603050405020304" pitchFamily="18" charset="0"/>
                          </a:rPr>
                        </m:ctrlPr>
                      </m:sSubPr>
                      <m:e>
                        <m:r>
                          <a:rPr lang="en-US" b="0" i="1" smtClean="0">
                            <a:solidFill>
                              <a:srgbClr val="0066FF"/>
                            </a:solidFill>
                            <a:latin typeface="Cambria Math" panose="02040503050406030204" pitchFamily="18" charset="0"/>
                            <a:cs typeface="Times New Roman" panose="02020603050405020304" pitchFamily="18" charset="0"/>
                          </a:rPr>
                          <m:t>𝑖</m:t>
                        </m:r>
                      </m:e>
                      <m:sub>
                        <m:r>
                          <a:rPr lang="en-US" b="0" i="1" smtClean="0">
                            <a:solidFill>
                              <a:srgbClr val="0066FF"/>
                            </a:solidFill>
                            <a:latin typeface="Cambria Math" panose="02040503050406030204" pitchFamily="18" charset="0"/>
                            <a:cs typeface="Times New Roman" panose="02020603050405020304" pitchFamily="18" charset="0"/>
                          </a:rPr>
                          <m:t>𝑡</m:t>
                        </m:r>
                      </m:sub>
                    </m:sSub>
                    <m:r>
                      <a:rPr lang="en-US" b="0" i="1" smtClean="0">
                        <a:solidFill>
                          <a:srgbClr val="0066FF"/>
                        </a:solidFill>
                        <a:latin typeface="Cambria Math" panose="02040503050406030204" pitchFamily="18" charset="0"/>
                        <a:cs typeface="Times New Roman" panose="02020603050405020304" pitchFamily="18" charset="0"/>
                      </a:rPr>
                      <m:t>∗</m:t>
                    </m:r>
                    <m:acc>
                      <m:accPr>
                        <m:chr m:val="̃"/>
                        <m:ctrlPr>
                          <a:rPr lang="en-US" i="1" smtClean="0">
                            <a:solidFill>
                              <a:srgbClr val="0066FF"/>
                            </a:solidFill>
                            <a:latin typeface="Cambria Math" panose="02040503050406030204" pitchFamily="18" charset="0"/>
                            <a:cs typeface="Times New Roman" panose="02020603050405020304" pitchFamily="18" charset="0"/>
                          </a:rPr>
                        </m:ctrlPr>
                      </m:accPr>
                      <m:e>
                        <m:sSub>
                          <m:sSubPr>
                            <m:ctrlPr>
                              <a:rPr lang="en-US" i="1" smtClean="0">
                                <a:solidFill>
                                  <a:srgbClr val="0066FF"/>
                                </a:solidFill>
                                <a:latin typeface="Cambria Math" panose="02040503050406030204" pitchFamily="18" charset="0"/>
                                <a:cs typeface="Times New Roman" panose="02020603050405020304" pitchFamily="18" charset="0"/>
                              </a:rPr>
                            </m:ctrlPr>
                          </m:sSubPr>
                          <m:e>
                            <m:r>
                              <a:rPr lang="en-US" b="0" i="1" smtClean="0">
                                <a:solidFill>
                                  <a:srgbClr val="0066FF"/>
                                </a:solidFill>
                                <a:latin typeface="Cambria Math" panose="02040503050406030204" pitchFamily="18" charset="0"/>
                                <a:cs typeface="Times New Roman" panose="02020603050405020304" pitchFamily="18" charset="0"/>
                              </a:rPr>
                              <m:t>𝐶</m:t>
                            </m:r>
                          </m:e>
                          <m:sub>
                            <m:r>
                              <a:rPr lang="en-US" b="0" i="1" smtClean="0">
                                <a:solidFill>
                                  <a:srgbClr val="0066FF"/>
                                </a:solidFill>
                                <a:latin typeface="Cambria Math" panose="02040503050406030204" pitchFamily="18" charset="0"/>
                                <a:cs typeface="Times New Roman" panose="02020603050405020304" pitchFamily="18" charset="0"/>
                              </a:rPr>
                              <m:t>𝑡</m:t>
                            </m:r>
                          </m:sub>
                        </m:sSub>
                      </m:e>
                    </m:acc>
                  </m:oMath>
                </a14:m>
                <a:endParaRPr lang="en-US" dirty="0">
                  <a:latin typeface="Calibri" panose="020F0502020204030204" pitchFamily="34" charset="0"/>
                  <a:cs typeface="Calibri" panose="020F0502020204030204" pitchFamily="34" charset="0"/>
                </a:endParaRPr>
              </a:p>
              <a:p>
                <a:pPr lvl="1"/>
                <a:r>
                  <a:rPr lang="en-US" dirty="0">
                    <a:latin typeface="Calibri" panose="020F0502020204030204" pitchFamily="34" charset="0"/>
                    <a:cs typeface="Calibri" panose="020F0502020204030204" pitchFamily="34" charset="0"/>
                  </a:rPr>
                  <a:t>Adding in new information</a:t>
                </a:r>
              </a:p>
            </p:txBody>
          </p:sp>
        </mc:Choice>
        <mc:Fallback xmlns="">
          <p:sp>
            <p:nvSpPr>
              <p:cNvPr id="8" name="Rectangle 3"/>
              <p:cNvSpPr txBox="1">
                <a:spLocks noRot="1" noChangeAspect="1" noMove="1" noResize="1" noEditPoints="1" noAdjustHandles="1" noChangeArrowheads="1" noChangeShapeType="1" noTextEdit="1"/>
              </p:cNvSpPr>
              <p:nvPr/>
            </p:nvSpPr>
            <p:spPr>
              <a:xfrm>
                <a:off x="1141407" y="1397422"/>
                <a:ext cx="10018712" cy="4671547"/>
              </a:xfrm>
              <a:prstGeom prst="rect">
                <a:avLst/>
              </a:prstGeom>
              <a:blipFill>
                <a:blip r:embed="rId4"/>
                <a:stretch>
                  <a:fillRect l="-1519" t="-4054"/>
                </a:stretch>
              </a:blipFill>
            </p:spPr>
            <p:txBody>
              <a:bodyPr/>
              <a:lstStyle/>
              <a:p>
                <a:r>
                  <a:rPr lang="en-US">
                    <a:noFill/>
                  </a:rPr>
                  <a:t> </a:t>
                </a:r>
              </a:p>
            </p:txBody>
          </p:sp>
        </mc:Fallback>
      </mc:AlternateContent>
      <p:sp>
        <p:nvSpPr>
          <p:cNvPr id="16" name="Arc 15"/>
          <p:cNvSpPr/>
          <p:nvPr/>
        </p:nvSpPr>
        <p:spPr>
          <a:xfrm>
            <a:off x="7877001" y="4564508"/>
            <a:ext cx="903442" cy="369741"/>
          </a:xfrm>
          <a:prstGeom prst="arc">
            <a:avLst>
              <a:gd name="adj1" fmla="val 10927791"/>
              <a:gd name="adj2" fmla="val 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6" name="Freeform 25"/>
          <p:cNvSpPr/>
          <p:nvPr/>
        </p:nvSpPr>
        <p:spPr>
          <a:xfrm>
            <a:off x="3888954" y="3292736"/>
            <a:ext cx="4362680" cy="1271771"/>
          </a:xfrm>
          <a:custGeom>
            <a:avLst/>
            <a:gdLst>
              <a:gd name="connsiteX0" fmla="*/ 0 w 4406747"/>
              <a:gd name="connsiteY0" fmla="*/ 927786 h 1170157"/>
              <a:gd name="connsiteX1" fmla="*/ 2500829 w 4406747"/>
              <a:gd name="connsiteY1" fmla="*/ 2369 h 1170157"/>
              <a:gd name="connsiteX2" fmla="*/ 4406747 w 4406747"/>
              <a:gd name="connsiteY2" fmla="*/ 1170157 h 1170157"/>
            </a:gdLst>
            <a:ahLst/>
            <a:cxnLst>
              <a:cxn ang="0">
                <a:pos x="connsiteX0" y="connsiteY0"/>
              </a:cxn>
              <a:cxn ang="0">
                <a:pos x="connsiteX1" y="connsiteY1"/>
              </a:cxn>
              <a:cxn ang="0">
                <a:pos x="connsiteX2" y="connsiteY2"/>
              </a:cxn>
            </a:cxnLst>
            <a:rect l="l" t="t" r="r" b="b"/>
            <a:pathLst>
              <a:path w="4406747" h="1170157">
                <a:moveTo>
                  <a:pt x="0" y="927786"/>
                </a:moveTo>
                <a:cubicBezTo>
                  <a:pt x="883185" y="444880"/>
                  <a:pt x="1766371" y="-38026"/>
                  <a:pt x="2500829" y="2369"/>
                </a:cubicBezTo>
                <a:cubicBezTo>
                  <a:pt x="3235287" y="42764"/>
                  <a:pt x="3821017" y="606460"/>
                  <a:pt x="4406747" y="1170157"/>
                </a:cubicBezTo>
              </a:path>
            </a:pathLst>
          </a:custGeom>
          <a:ln>
            <a:head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8" name="Arc 27"/>
          <p:cNvSpPr/>
          <p:nvPr/>
        </p:nvSpPr>
        <p:spPr>
          <a:xfrm rot="10800000">
            <a:off x="9101347" y="4934249"/>
            <a:ext cx="717992" cy="332812"/>
          </a:xfrm>
          <a:prstGeom prst="arc">
            <a:avLst>
              <a:gd name="adj1" fmla="val 11063185"/>
              <a:gd name="adj2" fmla="val 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9" name="Freeform 28"/>
          <p:cNvSpPr/>
          <p:nvPr/>
        </p:nvSpPr>
        <p:spPr>
          <a:xfrm>
            <a:off x="4880472" y="5034708"/>
            <a:ext cx="4560983" cy="1158941"/>
          </a:xfrm>
          <a:custGeom>
            <a:avLst/>
            <a:gdLst>
              <a:gd name="connsiteX0" fmla="*/ 0 w 4560983"/>
              <a:gd name="connsiteY0" fmla="*/ 0 h 1158941"/>
              <a:gd name="connsiteX1" fmla="*/ 2577947 w 4560983"/>
              <a:gd name="connsiteY1" fmla="*/ 1156772 h 1158941"/>
              <a:gd name="connsiteX2" fmla="*/ 4560983 w 4560983"/>
              <a:gd name="connsiteY2" fmla="*/ 231355 h 1158941"/>
            </a:gdLst>
            <a:ahLst/>
            <a:cxnLst>
              <a:cxn ang="0">
                <a:pos x="connsiteX0" y="connsiteY0"/>
              </a:cxn>
              <a:cxn ang="0">
                <a:pos x="connsiteX1" y="connsiteY1"/>
              </a:cxn>
              <a:cxn ang="0">
                <a:pos x="connsiteX2" y="connsiteY2"/>
              </a:cxn>
            </a:cxnLst>
            <a:rect l="l" t="t" r="r" b="b"/>
            <a:pathLst>
              <a:path w="4560983" h="1158941">
                <a:moveTo>
                  <a:pt x="0" y="0"/>
                </a:moveTo>
                <a:cubicBezTo>
                  <a:pt x="908891" y="559106"/>
                  <a:pt x="1817783" y="1118213"/>
                  <a:pt x="2577947" y="1156772"/>
                </a:cubicBezTo>
                <a:cubicBezTo>
                  <a:pt x="3338111" y="1195331"/>
                  <a:pt x="3949547" y="713343"/>
                  <a:pt x="4560983" y="231355"/>
                </a:cubicBezTo>
              </a:path>
            </a:pathLst>
          </a:custGeom>
          <a:ln>
            <a:headEnd type="triangle"/>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0" name="Freeform 29"/>
          <p:cNvSpPr/>
          <p:nvPr/>
        </p:nvSpPr>
        <p:spPr>
          <a:xfrm>
            <a:off x="4836405" y="3539884"/>
            <a:ext cx="2489812" cy="1208386"/>
          </a:xfrm>
          <a:custGeom>
            <a:avLst/>
            <a:gdLst>
              <a:gd name="connsiteX0" fmla="*/ 2489812 w 2489812"/>
              <a:gd name="connsiteY0" fmla="*/ 1208386 h 1208386"/>
              <a:gd name="connsiteX1" fmla="*/ 1266940 w 2489812"/>
              <a:gd name="connsiteY1" fmla="*/ 7547 h 1208386"/>
              <a:gd name="connsiteX2" fmla="*/ 0 w 2489812"/>
              <a:gd name="connsiteY2" fmla="*/ 789745 h 1208386"/>
            </a:gdLst>
            <a:ahLst/>
            <a:cxnLst>
              <a:cxn ang="0">
                <a:pos x="connsiteX0" y="connsiteY0"/>
              </a:cxn>
              <a:cxn ang="0">
                <a:pos x="connsiteX1" y="connsiteY1"/>
              </a:cxn>
              <a:cxn ang="0">
                <a:pos x="connsiteX2" y="connsiteY2"/>
              </a:cxn>
            </a:cxnLst>
            <a:rect l="l" t="t" r="r" b="b"/>
            <a:pathLst>
              <a:path w="2489812" h="1208386">
                <a:moveTo>
                  <a:pt x="2489812" y="1208386"/>
                </a:moveTo>
                <a:cubicBezTo>
                  <a:pt x="2085860" y="642853"/>
                  <a:pt x="1681909" y="77320"/>
                  <a:pt x="1266940" y="7547"/>
                </a:cubicBezTo>
                <a:cubicBezTo>
                  <a:pt x="851971" y="-62227"/>
                  <a:pt x="425985" y="363759"/>
                  <a:pt x="0" y="789745"/>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333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6" grpId="0" animBg="1"/>
      <p:bldP spid="28" grpId="0" animBg="1"/>
      <p:bldP spid="29" grpId="0" animBg="1"/>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dirty="0">
                <a:latin typeface="Calibri" panose="020F0502020204030204" pitchFamily="34" charset="0"/>
                <a:cs typeface="Calibri" panose="020F0502020204030204" pitchFamily="34" charset="0"/>
              </a:rPr>
              <a:t>Step-by-Step LSTM Walk Through</a:t>
            </a:r>
          </a:p>
        </p:txBody>
      </p:sp>
      <p:sp>
        <p:nvSpPr>
          <p:cNvPr id="12" name="Slide Number Placeholder 11"/>
          <p:cNvSpPr>
            <a:spLocks noGrp="1"/>
          </p:cNvSpPr>
          <p:nvPr>
            <p:ph type="sldNum" sz="quarter" idx="12"/>
          </p:nvPr>
        </p:nvSpPr>
        <p:spPr/>
        <p:txBody>
          <a:bodyPr/>
          <a:lstStyle/>
          <a:p>
            <a:fld id="{A87AB4FD-5280-400C-A576-39B31E1468B0}" type="slidenum">
              <a:rPr lang="en-US" smtClean="0"/>
              <a:t>15</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5208" y="3701667"/>
            <a:ext cx="7536914" cy="2708300"/>
          </a:xfrm>
          <a:prstGeom prst="rect">
            <a:avLst/>
          </a:prstGeom>
        </p:spPr>
      </p:pic>
      <p:sp>
        <p:nvSpPr>
          <p:cNvPr id="8" name="Rectangle 3"/>
          <p:cNvSpPr txBox="1">
            <a:spLocks noChangeArrowheads="1"/>
          </p:cNvSpPr>
          <p:nvPr/>
        </p:nvSpPr>
        <p:spPr>
          <a:xfrm>
            <a:off x="1484311" y="1560709"/>
            <a:ext cx="10018712" cy="4671547"/>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solidFill>
                  <a:srgbClr val="33CC33"/>
                </a:solidFill>
                <a:latin typeface="Calibri" panose="020F0502020204030204" pitchFamily="34" charset="0"/>
                <a:cs typeface="Calibri" panose="020F0502020204030204" pitchFamily="34" charset="0"/>
              </a:rPr>
              <a:t>Final step: </a:t>
            </a:r>
            <a:r>
              <a:rPr lang="en-US" dirty="0">
                <a:latin typeface="Calibri" panose="020F0502020204030204" pitchFamily="34" charset="0"/>
                <a:cs typeface="Calibri" panose="020F0502020204030204" pitchFamily="34" charset="0"/>
              </a:rPr>
              <a:t>decide what we’re going to output</a:t>
            </a:r>
            <a:endParaRPr lang="en-US" dirty="0">
              <a:solidFill>
                <a:srgbClr val="0066FF"/>
              </a:solidFill>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First, we compute an </a:t>
            </a:r>
            <a:r>
              <a:rPr lang="en-US" dirty="0">
                <a:solidFill>
                  <a:srgbClr val="0066FF"/>
                </a:solidFill>
                <a:latin typeface="Calibri" panose="020F0502020204030204" pitchFamily="34" charset="0"/>
                <a:cs typeface="Calibri" panose="020F0502020204030204" pitchFamily="34" charset="0"/>
              </a:rPr>
              <a:t>output gate </a:t>
            </a:r>
          </a:p>
          <a:p>
            <a:pPr lvl="1"/>
            <a:r>
              <a:rPr lang="en-US" dirty="0">
                <a:latin typeface="Calibri" panose="020F0502020204030204" pitchFamily="34" charset="0"/>
                <a:cs typeface="Calibri" panose="020F0502020204030204" pitchFamily="34" charset="0"/>
              </a:rPr>
              <a:t>Which decides what parts of the cell state we’re going to output</a:t>
            </a:r>
          </a:p>
          <a:p>
            <a:r>
              <a:rPr lang="en-US" dirty="0">
                <a:latin typeface="Calibri" panose="020F0502020204030204" pitchFamily="34" charset="0"/>
                <a:cs typeface="Calibri" panose="020F0502020204030204" pitchFamily="34" charset="0"/>
              </a:rPr>
              <a:t>Then, we put the cell state through </a:t>
            </a:r>
            <a:r>
              <a:rPr lang="en-US" dirty="0" err="1">
                <a:solidFill>
                  <a:srgbClr val="0066FF"/>
                </a:solidFill>
                <a:latin typeface="Calibri" panose="020F0502020204030204" pitchFamily="34" charset="0"/>
                <a:cs typeface="Calibri" panose="020F0502020204030204" pitchFamily="34" charset="0"/>
              </a:rPr>
              <a:t>tanh</a:t>
            </a:r>
            <a:r>
              <a:rPr lang="en-US" dirty="0">
                <a:solidFill>
                  <a:srgbClr val="0066FF"/>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 multiply it by the output of the sigmoid gate</a:t>
            </a:r>
            <a:endParaRPr lang="en-US" dirty="0">
              <a:solidFill>
                <a:srgbClr val="0066FF"/>
              </a:solidFill>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9D16EA99-079B-6B54-E4B2-E1D686E70456}"/>
              </a:ext>
            </a:extLst>
          </p:cNvPr>
          <p:cNvSpPr/>
          <p:nvPr/>
        </p:nvSpPr>
        <p:spPr>
          <a:xfrm>
            <a:off x="6771861" y="4558748"/>
            <a:ext cx="3313043" cy="45057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627746A-8D64-CBA0-DDB0-08B800E84835}"/>
              </a:ext>
            </a:extLst>
          </p:cNvPr>
          <p:cNvSpPr/>
          <p:nvPr/>
        </p:nvSpPr>
        <p:spPr>
          <a:xfrm>
            <a:off x="6765233" y="5055700"/>
            <a:ext cx="3313043" cy="45057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52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D89AD-8A3A-9945-BB97-0D98E3860A26}"/>
              </a:ext>
            </a:extLst>
          </p:cNvPr>
          <p:cNvSpPr>
            <a:spLocks noGrp="1"/>
          </p:cNvSpPr>
          <p:nvPr>
            <p:ph type="title"/>
          </p:nvPr>
        </p:nvSpPr>
        <p:spPr/>
        <p:txBody>
          <a:bodyPr/>
          <a:lstStyle/>
          <a:p>
            <a:r>
              <a:rPr lang="en-US" dirty="0"/>
              <a:t>Putting Everything Together</a:t>
            </a:r>
          </a:p>
        </p:txBody>
      </p:sp>
      <p:pic>
        <p:nvPicPr>
          <p:cNvPr id="13314" name="Picture 2" descr="Structure of the LSTM cell and equations that describe the gates of an... |  Download Scientific Diagram">
            <a:extLst>
              <a:ext uri="{FF2B5EF4-FFF2-40B4-BE49-F238E27FC236}">
                <a16:creationId xmlns:a16="http://schemas.microsoft.com/office/drawing/2014/main" id="{17D78811-3178-ED43-B0E9-6E3E83A11B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1356" y="2242854"/>
            <a:ext cx="8222017" cy="2998618"/>
          </a:xfrm>
          <a:prstGeom prst="rect">
            <a:avLst/>
          </a:prstGeom>
          <a:noFill/>
          <a:extLst>
            <a:ext uri="{909E8E84-426E-40DD-AFC4-6F175D3DCCD1}">
              <a14:hiddenFill xmlns:a14="http://schemas.microsoft.com/office/drawing/2010/main">
                <a:solidFill>
                  <a:srgbClr val="FFFFFF"/>
                </a:solidFill>
              </a14:hiddenFill>
            </a:ext>
          </a:extLst>
        </p:spPr>
      </p:pic>
      <p:sp>
        <p:nvSpPr>
          <p:cNvPr id="4" name="Right Brace 3">
            <a:extLst>
              <a:ext uri="{FF2B5EF4-FFF2-40B4-BE49-F238E27FC236}">
                <a16:creationId xmlns:a16="http://schemas.microsoft.com/office/drawing/2014/main" id="{87057FBD-ADFA-B546-A971-C6C003C53060}"/>
              </a:ext>
            </a:extLst>
          </p:cNvPr>
          <p:cNvSpPr/>
          <p:nvPr/>
        </p:nvSpPr>
        <p:spPr>
          <a:xfrm>
            <a:off x="9111343" y="2318657"/>
            <a:ext cx="342900" cy="1110343"/>
          </a:xfrm>
          <a:prstGeom prst="rightBrace">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CF376202-326A-6949-9E44-C92A02DC2D2F}"/>
              </a:ext>
            </a:extLst>
          </p:cNvPr>
          <p:cNvSpPr txBox="1"/>
          <p:nvPr/>
        </p:nvSpPr>
        <p:spPr>
          <a:xfrm>
            <a:off x="9552212" y="2656504"/>
            <a:ext cx="2154179" cy="400110"/>
          </a:xfrm>
          <a:prstGeom prst="rect">
            <a:avLst/>
          </a:prstGeom>
          <a:noFill/>
        </p:spPr>
        <p:txBody>
          <a:bodyPr wrap="none" rtlCol="0">
            <a:spAutoFit/>
          </a:bodyPr>
          <a:lstStyle/>
          <a:p>
            <a:r>
              <a:rPr lang="en-US" sz="2000" dirty="0">
                <a:solidFill>
                  <a:srgbClr val="0070C0"/>
                </a:solidFill>
              </a:rPr>
              <a:t>Calculate the gates</a:t>
            </a:r>
          </a:p>
        </p:txBody>
      </p:sp>
      <p:sp>
        <p:nvSpPr>
          <p:cNvPr id="7" name="TextBox 6">
            <a:extLst>
              <a:ext uri="{FF2B5EF4-FFF2-40B4-BE49-F238E27FC236}">
                <a16:creationId xmlns:a16="http://schemas.microsoft.com/office/drawing/2014/main" id="{3C3EE5CB-F3BE-6E4F-8A61-C45F685E7F0A}"/>
              </a:ext>
            </a:extLst>
          </p:cNvPr>
          <p:cNvSpPr txBox="1"/>
          <p:nvPr/>
        </p:nvSpPr>
        <p:spPr>
          <a:xfrm>
            <a:off x="9360218" y="3622320"/>
            <a:ext cx="2028504" cy="400110"/>
          </a:xfrm>
          <a:prstGeom prst="rect">
            <a:avLst/>
          </a:prstGeom>
          <a:noFill/>
        </p:spPr>
        <p:txBody>
          <a:bodyPr wrap="none" rtlCol="0">
            <a:spAutoFit/>
          </a:bodyPr>
          <a:lstStyle/>
          <a:p>
            <a:r>
              <a:rPr lang="en-US" sz="2000" dirty="0">
                <a:solidFill>
                  <a:srgbClr val="0070C0"/>
                </a:solidFill>
              </a:rPr>
              <a:t>Input information</a:t>
            </a:r>
          </a:p>
        </p:txBody>
      </p:sp>
      <p:sp>
        <p:nvSpPr>
          <p:cNvPr id="8" name="TextBox 7">
            <a:extLst>
              <a:ext uri="{FF2B5EF4-FFF2-40B4-BE49-F238E27FC236}">
                <a16:creationId xmlns:a16="http://schemas.microsoft.com/office/drawing/2014/main" id="{87FA1D9E-1DF5-6842-926A-F7007F0E77A0}"/>
              </a:ext>
            </a:extLst>
          </p:cNvPr>
          <p:cNvSpPr txBox="1"/>
          <p:nvPr/>
        </p:nvSpPr>
        <p:spPr>
          <a:xfrm>
            <a:off x="9357954" y="4135181"/>
            <a:ext cx="1872692" cy="400110"/>
          </a:xfrm>
          <a:prstGeom prst="rect">
            <a:avLst/>
          </a:prstGeom>
          <a:noFill/>
        </p:spPr>
        <p:txBody>
          <a:bodyPr wrap="none" rtlCol="0">
            <a:spAutoFit/>
          </a:bodyPr>
          <a:lstStyle/>
          <a:p>
            <a:r>
              <a:rPr lang="en-US" sz="2000" dirty="0">
                <a:solidFill>
                  <a:srgbClr val="0070C0"/>
                </a:solidFill>
              </a:rPr>
              <a:t>Central memory</a:t>
            </a:r>
          </a:p>
        </p:txBody>
      </p:sp>
      <p:sp>
        <p:nvSpPr>
          <p:cNvPr id="9" name="TextBox 8">
            <a:extLst>
              <a:ext uri="{FF2B5EF4-FFF2-40B4-BE49-F238E27FC236}">
                <a16:creationId xmlns:a16="http://schemas.microsoft.com/office/drawing/2014/main" id="{D74E32A2-A01C-424C-8BD7-C42E4FB5BD61}"/>
              </a:ext>
            </a:extLst>
          </p:cNvPr>
          <p:cNvSpPr txBox="1"/>
          <p:nvPr/>
        </p:nvSpPr>
        <p:spPr>
          <a:xfrm>
            <a:off x="9339079" y="4648042"/>
            <a:ext cx="2220864" cy="400110"/>
          </a:xfrm>
          <a:prstGeom prst="rect">
            <a:avLst/>
          </a:prstGeom>
          <a:noFill/>
        </p:spPr>
        <p:txBody>
          <a:bodyPr wrap="none" rtlCol="0">
            <a:spAutoFit/>
          </a:bodyPr>
          <a:lstStyle/>
          <a:p>
            <a:r>
              <a:rPr lang="en-US" sz="2000" dirty="0">
                <a:solidFill>
                  <a:srgbClr val="0070C0"/>
                </a:solidFill>
              </a:rPr>
              <a:t>Output information</a:t>
            </a:r>
          </a:p>
        </p:txBody>
      </p:sp>
      <p:grpSp>
        <p:nvGrpSpPr>
          <p:cNvPr id="10" name="Group 9">
            <a:extLst>
              <a:ext uri="{FF2B5EF4-FFF2-40B4-BE49-F238E27FC236}">
                <a16:creationId xmlns:a16="http://schemas.microsoft.com/office/drawing/2014/main" id="{1B38CEA1-0849-76FC-D361-FED6A9256DC4}"/>
              </a:ext>
            </a:extLst>
          </p:cNvPr>
          <p:cNvGrpSpPr/>
          <p:nvPr/>
        </p:nvGrpSpPr>
        <p:grpSpPr>
          <a:xfrm>
            <a:off x="6321287" y="4135182"/>
            <a:ext cx="2988839" cy="419987"/>
            <a:chOff x="6321287" y="4135182"/>
            <a:chExt cx="2988839" cy="419987"/>
          </a:xfrm>
        </p:grpSpPr>
        <p:sp>
          <p:nvSpPr>
            <p:cNvPr id="3" name="Rectangle 2">
              <a:extLst>
                <a:ext uri="{FF2B5EF4-FFF2-40B4-BE49-F238E27FC236}">
                  <a16:creationId xmlns:a16="http://schemas.microsoft.com/office/drawing/2014/main" id="{A003D7B2-3B69-1813-9001-59637952D405}"/>
                </a:ext>
              </a:extLst>
            </p:cNvPr>
            <p:cNvSpPr/>
            <p:nvPr/>
          </p:nvSpPr>
          <p:spPr>
            <a:xfrm>
              <a:off x="6321287" y="4135182"/>
              <a:ext cx="357810" cy="40011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1BFFEF82-C1AB-9F2A-CE81-B1CA73DE8441}"/>
                </a:ext>
              </a:extLst>
            </p:cNvPr>
            <p:cNvSpPr/>
            <p:nvPr/>
          </p:nvSpPr>
          <p:spPr>
            <a:xfrm>
              <a:off x="8952316" y="4155059"/>
              <a:ext cx="357810" cy="40011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82921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r>
              <a:rPr lang="en-US" dirty="0">
                <a:latin typeface="Calibri" panose="020F0502020204030204" pitchFamily="34" charset="0"/>
                <a:cs typeface="Calibri" panose="020F0502020204030204" pitchFamily="34" charset="0"/>
              </a:rPr>
              <a:t>LSTMs Summary</a:t>
            </a:r>
            <a:endParaRPr lang="en-US" sz="3200" dirty="0">
              <a:latin typeface="Calibri" panose="020F0502020204030204" pitchFamily="34" charset="0"/>
              <a:cs typeface="Calibri" panose="020F0502020204030204" pitchFamily="34" charset="0"/>
            </a:endParaRPr>
          </a:p>
        </p:txBody>
      </p:sp>
      <p:sp>
        <p:nvSpPr>
          <p:cNvPr id="12" name="Slide Number Placeholder 11"/>
          <p:cNvSpPr>
            <a:spLocks noGrp="1"/>
          </p:cNvSpPr>
          <p:nvPr>
            <p:ph type="sldNum" sz="quarter" idx="12"/>
          </p:nvPr>
        </p:nvSpPr>
        <p:spPr/>
        <p:txBody>
          <a:bodyPr/>
          <a:lstStyle/>
          <a:p>
            <a:fld id="{A87AB4FD-5280-400C-A576-39B31E1468B0}" type="slidenum">
              <a:rPr lang="en-US" smtClean="0"/>
              <a:t>17</a:t>
            </a:fld>
            <a:endParaRPr lang="en-US" dirty="0"/>
          </a:p>
        </p:txBody>
      </p:sp>
      <p:sp>
        <p:nvSpPr>
          <p:cNvPr id="8" name="Rectangle 3"/>
          <p:cNvSpPr txBox="1">
            <a:spLocks noChangeArrowheads="1"/>
          </p:cNvSpPr>
          <p:nvPr/>
        </p:nvSpPr>
        <p:spPr>
          <a:xfrm>
            <a:off x="1484311" y="1828800"/>
            <a:ext cx="10018712" cy="4403456"/>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800" dirty="0">
                <a:latin typeface="Calibri" panose="020F0502020204030204" pitchFamily="34" charset="0"/>
                <a:cs typeface="Calibri" panose="020F0502020204030204" pitchFamily="34" charset="0"/>
              </a:rPr>
              <a:t>LSTMs is an (advanced) variation of RNNs.</a:t>
            </a:r>
          </a:p>
          <a:p>
            <a:r>
              <a:rPr lang="en-US" sz="2800" dirty="0">
                <a:latin typeface="Calibri" panose="020F0502020204030204" pitchFamily="34" charset="0"/>
                <a:cs typeface="Calibri" panose="020F0502020204030204" pitchFamily="34" charset="0"/>
              </a:rPr>
              <a:t>It captures long-term dependencies of the inputs.</a:t>
            </a:r>
          </a:p>
          <a:p>
            <a:r>
              <a:rPr lang="en-US" sz="2800" dirty="0">
                <a:latin typeface="Calibri" panose="020F0502020204030204" pitchFamily="34" charset="0"/>
                <a:cs typeface="Calibri" panose="020F0502020204030204" pitchFamily="34" charset="0"/>
              </a:rPr>
              <a:t>Shown to be efficient in many NLP tasks. </a:t>
            </a:r>
          </a:p>
          <a:p>
            <a:r>
              <a:rPr lang="en-US" sz="2800" dirty="0">
                <a:latin typeface="Calibri" panose="020F0502020204030204" pitchFamily="34" charset="0"/>
                <a:cs typeface="Calibri" panose="020F0502020204030204" pitchFamily="34" charset="0"/>
              </a:rPr>
              <a:t>A standard component to encode text inputs</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during 2014 - 2018</a:t>
            </a:r>
            <a:r>
              <a:rPr lang="en-US" sz="2800"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7273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Learning neural language models</a:t>
            </a:r>
          </a:p>
        </p:txBody>
      </p:sp>
      <p:sp>
        <p:nvSpPr>
          <p:cNvPr id="3" name="Content Placeholder 2"/>
          <p:cNvSpPr>
            <a:spLocks noGrp="1"/>
          </p:cNvSpPr>
          <p:nvPr>
            <p:ph idx="1"/>
          </p:nvPr>
        </p:nvSpPr>
        <p:spPr/>
        <p:txBody>
          <a:bodyPr>
            <a:normAutofit/>
          </a:bodyPr>
          <a:lstStyle/>
          <a:p>
            <a:r>
              <a:rPr lang="en-GB" b="1" dirty="0">
                <a:solidFill>
                  <a:schemeClr val="tx2"/>
                </a:solidFill>
                <a:latin typeface="Calibri" panose="020F0502020204030204" pitchFamily="34" charset="0"/>
                <a:cs typeface="Calibri" panose="020F0502020204030204" pitchFamily="34" charset="0"/>
              </a:rPr>
              <a:t>Maximize the log-likelihood (minimize negative log-likelihood)</a:t>
            </a:r>
            <a:r>
              <a:rPr lang="en-GB" dirty="0">
                <a:latin typeface="Calibri" panose="020F0502020204030204" pitchFamily="34" charset="0"/>
                <a:cs typeface="Calibri" panose="020F0502020204030204" pitchFamily="34" charset="0"/>
              </a:rPr>
              <a:t> of observed data, </a:t>
            </a:r>
            <a:r>
              <a:rPr lang="en-GB" dirty="0" err="1">
                <a:latin typeface="Calibri" panose="020F0502020204030204" pitchFamily="34" charset="0"/>
                <a:cs typeface="Calibri" panose="020F0502020204030204" pitchFamily="34" charset="0"/>
              </a:rPr>
              <a:t>w.r.t.</a:t>
            </a:r>
            <a:r>
              <a:rPr lang="en-GB" dirty="0">
                <a:latin typeface="Calibri" panose="020F0502020204030204" pitchFamily="34" charset="0"/>
                <a:cs typeface="Calibri" panose="020F0502020204030204" pitchFamily="34" charset="0"/>
              </a:rPr>
              <a:t> </a:t>
            </a:r>
            <a:r>
              <a:rPr lang="en-GB" dirty="0">
                <a:solidFill>
                  <a:schemeClr val="tx1"/>
                </a:solidFill>
                <a:latin typeface="Calibri" panose="020F0502020204030204" pitchFamily="34" charset="0"/>
                <a:cs typeface="Calibri" panose="020F0502020204030204" pitchFamily="34" charset="0"/>
              </a:rPr>
              <a:t>parameters </a:t>
            </a:r>
            <a:r>
              <a:rPr lang="el-GR" b="1" dirty="0">
                <a:solidFill>
                  <a:schemeClr val="tx1"/>
                </a:solidFill>
                <a:latin typeface="Calibri" panose="020F0502020204030204" pitchFamily="34" charset="0"/>
                <a:cs typeface="Calibri" panose="020F0502020204030204" pitchFamily="34" charset="0"/>
              </a:rPr>
              <a:t>θ</a:t>
            </a:r>
            <a:r>
              <a:rPr lang="en-GB" dirty="0">
                <a:latin typeface="Calibri" panose="020F0502020204030204" pitchFamily="34" charset="0"/>
                <a:cs typeface="Calibri" panose="020F0502020204030204" pitchFamily="34" charset="0"/>
              </a:rPr>
              <a:t> of the neural language model</a:t>
            </a:r>
          </a:p>
          <a:p>
            <a:endParaRPr lang="en-GB" dirty="0">
              <a:latin typeface="Calibri" panose="020F0502020204030204" pitchFamily="34" charset="0"/>
              <a:cs typeface="Calibri" panose="020F0502020204030204" pitchFamily="34" charset="0"/>
            </a:endParaRPr>
          </a:p>
          <a:p>
            <a:pPr marL="0" indent="0">
              <a:buNone/>
            </a:pPr>
            <a:endParaRPr lang="en-GB" dirty="0">
              <a:latin typeface="Calibri" panose="020F0502020204030204" pitchFamily="34" charset="0"/>
              <a:cs typeface="Calibri" panose="020F0502020204030204" pitchFamily="34" charset="0"/>
            </a:endParaRPr>
          </a:p>
          <a:p>
            <a:r>
              <a:rPr lang="en-GB" b="1" dirty="0">
                <a:solidFill>
                  <a:schemeClr val="tx1"/>
                </a:solidFill>
                <a:latin typeface="Calibri" panose="020F0502020204030204" pitchFamily="34" charset="0"/>
                <a:cs typeface="Calibri" panose="020F0502020204030204" pitchFamily="34" charset="0"/>
              </a:rPr>
              <a:t>Parameters </a:t>
            </a:r>
            <a:r>
              <a:rPr lang="el-GR" b="1" dirty="0">
                <a:solidFill>
                  <a:schemeClr val="tx1"/>
                </a:solidFill>
                <a:latin typeface="Calibri" panose="020F0502020204030204" pitchFamily="34" charset="0"/>
                <a:cs typeface="Calibri" panose="020F0502020204030204" pitchFamily="34" charset="0"/>
              </a:rPr>
              <a:t>θ</a:t>
            </a:r>
            <a:r>
              <a:rPr lang="en-GB" b="1" dirty="0">
                <a:solidFill>
                  <a:schemeClr val="tx1"/>
                </a:solidFill>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(in an RNN language model):</a:t>
            </a:r>
          </a:p>
          <a:p>
            <a:pPr lvl="1"/>
            <a:r>
              <a:rPr lang="en-GB" dirty="0">
                <a:latin typeface="Calibri" panose="020F0502020204030204" pitchFamily="34" charset="0"/>
                <a:cs typeface="Calibri" panose="020F0502020204030204" pitchFamily="34" charset="0"/>
              </a:rPr>
              <a:t>Word embedding matrix </a:t>
            </a:r>
            <a:r>
              <a:rPr lang="en-GB" b="1" dirty="0">
                <a:latin typeface="Calibri" panose="020F0502020204030204" pitchFamily="34" charset="0"/>
                <a:cs typeface="Calibri" panose="020F0502020204030204" pitchFamily="34" charset="0"/>
              </a:rPr>
              <a:t>R</a:t>
            </a:r>
            <a:endParaRPr lang="en-GB" i="1" baseline="-25000" dirty="0">
              <a:latin typeface="Calibri" panose="020F0502020204030204" pitchFamily="34" charset="0"/>
              <a:cs typeface="Calibri" panose="020F0502020204030204" pitchFamily="34" charset="0"/>
            </a:endParaRPr>
          </a:p>
          <a:p>
            <a:pPr lvl="1"/>
            <a:r>
              <a:rPr lang="en-GB" dirty="0">
                <a:latin typeface="Calibri" panose="020F0502020204030204" pitchFamily="34" charset="0"/>
                <a:cs typeface="Calibri" panose="020F0502020204030204" pitchFamily="34" charset="0"/>
              </a:rPr>
              <a:t>RNN weights: </a:t>
            </a:r>
            <a:r>
              <a:rPr lang="en-GB" b="1" dirty="0">
                <a:latin typeface="Calibri" panose="020F0502020204030204" pitchFamily="34" charset="0"/>
                <a:cs typeface="Calibri" panose="020F0502020204030204" pitchFamily="34" charset="0"/>
              </a:rPr>
              <a:t>W</a:t>
            </a:r>
            <a:r>
              <a:rPr lang="en-GB" dirty="0">
                <a:latin typeface="Calibri" panose="020F0502020204030204" pitchFamily="34" charset="0"/>
                <a:cs typeface="Calibri" panose="020F0502020204030204" pitchFamily="34" charset="0"/>
              </a:rPr>
              <a:t>, </a:t>
            </a:r>
            <a:r>
              <a:rPr lang="en-GB" b="1" dirty="0">
                <a:latin typeface="Calibri" panose="020F0502020204030204" pitchFamily="34" charset="0"/>
                <a:cs typeface="Calibri" panose="020F0502020204030204" pitchFamily="34" charset="0"/>
              </a:rPr>
              <a:t>U</a:t>
            </a:r>
            <a:r>
              <a:rPr lang="en-GB" dirty="0">
                <a:latin typeface="Calibri" panose="020F0502020204030204" pitchFamily="34" charset="0"/>
                <a:cs typeface="Calibri" panose="020F0502020204030204" pitchFamily="34" charset="0"/>
              </a:rPr>
              <a:t>, </a:t>
            </a:r>
            <a:r>
              <a:rPr lang="en-GB" b="1" dirty="0">
                <a:latin typeface="Calibri" panose="020F0502020204030204" pitchFamily="34" charset="0"/>
                <a:cs typeface="Calibri" panose="020F0502020204030204" pitchFamily="34" charset="0"/>
              </a:rPr>
              <a:t>b, V</a:t>
            </a:r>
            <a:r>
              <a:rPr lang="en-GB" dirty="0">
                <a:latin typeface="Calibri" panose="020F0502020204030204" pitchFamily="34" charset="0"/>
                <a:cs typeface="Calibri" panose="020F0502020204030204" pitchFamily="34" charset="0"/>
              </a:rPr>
              <a:t>,</a:t>
            </a:r>
            <a:r>
              <a:rPr lang="en-GB" b="1" dirty="0">
                <a:latin typeface="Calibri" panose="020F0502020204030204" pitchFamily="34" charset="0"/>
                <a:cs typeface="Calibri" panose="020F0502020204030204" pitchFamily="34" charset="0"/>
              </a:rPr>
              <a:t> c</a:t>
            </a:r>
          </a:p>
          <a:p>
            <a:pPr lvl="1"/>
            <a:r>
              <a:rPr lang="en-GB" dirty="0">
                <a:latin typeface="Calibri" panose="020F0502020204030204" pitchFamily="34" charset="0"/>
                <a:cs typeface="Calibri" panose="020F0502020204030204" pitchFamily="34" charset="0"/>
              </a:rPr>
              <a:t>LSTM weights: </a:t>
            </a:r>
            <a:r>
              <a:rPr lang="en-GB" b="1" dirty="0">
                <a:latin typeface="Calibri" panose="020F0502020204030204" pitchFamily="34" charset="0"/>
                <a:cs typeface="Calibri" panose="020F0502020204030204" pitchFamily="34" charset="0"/>
              </a:rPr>
              <a:t>W</a:t>
            </a:r>
            <a:r>
              <a:rPr lang="en-GB" baseline="30000" dirty="0">
                <a:latin typeface="Calibri" panose="020F0502020204030204" pitchFamily="34" charset="0"/>
                <a:cs typeface="Calibri" panose="020F0502020204030204" pitchFamily="34" charset="0"/>
              </a:rPr>
              <a:t>i</a:t>
            </a:r>
            <a:r>
              <a:rPr lang="en-GB" dirty="0">
                <a:latin typeface="Calibri" panose="020F0502020204030204" pitchFamily="34" charset="0"/>
                <a:cs typeface="Calibri" panose="020F0502020204030204" pitchFamily="34" charset="0"/>
              </a:rPr>
              <a:t>, </a:t>
            </a:r>
            <a:r>
              <a:rPr lang="en-GB" b="1" dirty="0" err="1">
                <a:latin typeface="Calibri" panose="020F0502020204030204" pitchFamily="34" charset="0"/>
                <a:cs typeface="Calibri" panose="020F0502020204030204" pitchFamily="34" charset="0"/>
              </a:rPr>
              <a:t>W</a:t>
            </a:r>
            <a:r>
              <a:rPr lang="en-GB" baseline="30000" dirty="0" err="1">
                <a:latin typeface="Calibri" panose="020F0502020204030204" pitchFamily="34" charset="0"/>
                <a:cs typeface="Calibri" panose="020F0502020204030204" pitchFamily="34" charset="0"/>
              </a:rPr>
              <a:t>f</a:t>
            </a:r>
            <a:r>
              <a:rPr lang="en-GB" dirty="0">
                <a:latin typeface="Calibri" panose="020F0502020204030204" pitchFamily="34" charset="0"/>
                <a:cs typeface="Calibri" panose="020F0502020204030204" pitchFamily="34" charset="0"/>
              </a:rPr>
              <a:t>, </a:t>
            </a:r>
            <a:r>
              <a:rPr lang="en-GB" b="1" dirty="0">
                <a:latin typeface="Calibri" panose="020F0502020204030204" pitchFamily="34" charset="0"/>
                <a:cs typeface="Calibri" panose="020F0502020204030204" pitchFamily="34" charset="0"/>
              </a:rPr>
              <a:t>W</a:t>
            </a:r>
            <a:r>
              <a:rPr lang="en-GB" baseline="30000" dirty="0">
                <a:latin typeface="Calibri" panose="020F0502020204030204" pitchFamily="34" charset="0"/>
                <a:cs typeface="Calibri" panose="020F0502020204030204" pitchFamily="34" charset="0"/>
              </a:rPr>
              <a:t>o</a:t>
            </a:r>
            <a:r>
              <a:rPr lang="en-GB" dirty="0">
                <a:latin typeface="Calibri" panose="020F0502020204030204" pitchFamily="34" charset="0"/>
                <a:cs typeface="Calibri" panose="020F0502020204030204" pitchFamily="34" charset="0"/>
              </a:rPr>
              <a:t>, </a:t>
            </a:r>
            <a:r>
              <a:rPr lang="en-GB" b="1" dirty="0" err="1">
                <a:latin typeface="Calibri" panose="020F0502020204030204" pitchFamily="34" charset="0"/>
                <a:cs typeface="Calibri" panose="020F0502020204030204" pitchFamily="34" charset="0"/>
              </a:rPr>
              <a:t>W</a:t>
            </a:r>
            <a:r>
              <a:rPr lang="en-GB" baseline="30000" dirty="0" err="1">
                <a:latin typeface="Calibri" panose="020F0502020204030204" pitchFamily="34" charset="0"/>
                <a:cs typeface="Calibri" panose="020F0502020204030204" pitchFamily="34" charset="0"/>
              </a:rPr>
              <a:t>g</a:t>
            </a:r>
            <a:r>
              <a:rPr lang="en-GB" dirty="0">
                <a:latin typeface="Calibri" panose="020F0502020204030204" pitchFamily="34" charset="0"/>
                <a:cs typeface="Calibri" panose="020F0502020204030204" pitchFamily="34" charset="0"/>
              </a:rPr>
              <a:t>, </a:t>
            </a:r>
            <a:r>
              <a:rPr lang="en-GB" b="1" dirty="0">
                <a:latin typeface="Calibri" panose="020F0502020204030204" pitchFamily="34" charset="0"/>
                <a:cs typeface="Calibri" panose="020F0502020204030204" pitchFamily="34" charset="0"/>
              </a:rPr>
              <a:t>U</a:t>
            </a:r>
            <a:r>
              <a:rPr lang="en-GB" baseline="30000" dirty="0">
                <a:latin typeface="Calibri" panose="020F0502020204030204" pitchFamily="34" charset="0"/>
                <a:cs typeface="Calibri" panose="020F0502020204030204" pitchFamily="34" charset="0"/>
              </a:rPr>
              <a:t>i</a:t>
            </a:r>
            <a:r>
              <a:rPr lang="en-GB" dirty="0">
                <a:latin typeface="Calibri" panose="020F0502020204030204" pitchFamily="34" charset="0"/>
                <a:cs typeface="Calibri" panose="020F0502020204030204" pitchFamily="34" charset="0"/>
              </a:rPr>
              <a:t>, </a:t>
            </a:r>
            <a:r>
              <a:rPr lang="en-GB" b="1" dirty="0" err="1">
                <a:latin typeface="Calibri" panose="020F0502020204030204" pitchFamily="34" charset="0"/>
                <a:cs typeface="Calibri" panose="020F0502020204030204" pitchFamily="34" charset="0"/>
              </a:rPr>
              <a:t>U</a:t>
            </a:r>
            <a:r>
              <a:rPr lang="en-GB" baseline="30000" dirty="0" err="1">
                <a:latin typeface="Calibri" panose="020F0502020204030204" pitchFamily="34" charset="0"/>
                <a:cs typeface="Calibri" panose="020F0502020204030204" pitchFamily="34" charset="0"/>
              </a:rPr>
              <a:t>f</a:t>
            </a:r>
            <a:r>
              <a:rPr lang="en-GB" dirty="0">
                <a:latin typeface="Calibri" panose="020F0502020204030204" pitchFamily="34" charset="0"/>
                <a:cs typeface="Calibri" panose="020F0502020204030204" pitchFamily="34" charset="0"/>
              </a:rPr>
              <a:t>, </a:t>
            </a:r>
            <a:r>
              <a:rPr lang="en-GB" b="1" dirty="0" err="1">
                <a:latin typeface="Calibri" panose="020F0502020204030204" pitchFamily="34" charset="0"/>
                <a:cs typeface="Calibri" panose="020F0502020204030204" pitchFamily="34" charset="0"/>
              </a:rPr>
              <a:t>U</a:t>
            </a:r>
            <a:r>
              <a:rPr lang="en-GB" baseline="30000" dirty="0" err="1">
                <a:latin typeface="Calibri" panose="020F0502020204030204" pitchFamily="34" charset="0"/>
                <a:cs typeface="Calibri" panose="020F0502020204030204" pitchFamily="34" charset="0"/>
              </a:rPr>
              <a:t>o</a:t>
            </a:r>
            <a:r>
              <a:rPr lang="en-GB" dirty="0">
                <a:latin typeface="Calibri" panose="020F0502020204030204" pitchFamily="34" charset="0"/>
                <a:cs typeface="Calibri" panose="020F0502020204030204" pitchFamily="34" charset="0"/>
              </a:rPr>
              <a:t>, </a:t>
            </a:r>
            <a:r>
              <a:rPr lang="en-GB" b="1" dirty="0">
                <a:latin typeface="Calibri" panose="020F0502020204030204" pitchFamily="34" charset="0"/>
                <a:cs typeface="Calibri" panose="020F0502020204030204" pitchFamily="34" charset="0"/>
              </a:rPr>
              <a:t>U</a:t>
            </a:r>
            <a:r>
              <a:rPr lang="en-GB" baseline="30000" dirty="0">
                <a:latin typeface="Calibri" panose="020F0502020204030204" pitchFamily="34" charset="0"/>
                <a:cs typeface="Calibri" panose="020F0502020204030204" pitchFamily="34" charset="0"/>
              </a:rPr>
              <a:t>g</a:t>
            </a:r>
            <a:r>
              <a:rPr lang="en-GB" dirty="0">
                <a:latin typeface="Calibri" panose="020F0502020204030204" pitchFamily="34" charset="0"/>
                <a:cs typeface="Calibri" panose="020F0502020204030204" pitchFamily="34" charset="0"/>
              </a:rPr>
              <a:t> (optional, </a:t>
            </a:r>
            <a:r>
              <a:rPr lang="en-GB" b="1" dirty="0">
                <a:latin typeface="Calibri" panose="020F0502020204030204" pitchFamily="34" charset="0"/>
                <a:cs typeface="Calibri" panose="020F0502020204030204" pitchFamily="34" charset="0"/>
              </a:rPr>
              <a:t>b</a:t>
            </a:r>
            <a:r>
              <a:rPr lang="en-GB" baseline="30000" dirty="0">
                <a:latin typeface="Calibri" panose="020F0502020204030204" pitchFamily="34" charset="0"/>
                <a:cs typeface="Calibri" panose="020F0502020204030204" pitchFamily="34" charset="0"/>
              </a:rPr>
              <a:t>i</a:t>
            </a:r>
            <a:r>
              <a:rPr lang="en-GB" dirty="0">
                <a:latin typeface="Calibri" panose="020F0502020204030204" pitchFamily="34" charset="0"/>
                <a:cs typeface="Calibri" panose="020F0502020204030204" pitchFamily="34" charset="0"/>
              </a:rPr>
              <a:t>, </a:t>
            </a:r>
            <a:r>
              <a:rPr lang="en-GB" b="1" dirty="0">
                <a:latin typeface="Calibri" panose="020F0502020204030204" pitchFamily="34" charset="0"/>
                <a:cs typeface="Calibri" panose="020F0502020204030204" pitchFamily="34" charset="0"/>
              </a:rPr>
              <a:t>b</a:t>
            </a:r>
            <a:r>
              <a:rPr lang="en-GB" baseline="30000" dirty="0">
                <a:latin typeface="Calibri" panose="020F0502020204030204" pitchFamily="34" charset="0"/>
                <a:cs typeface="Calibri" panose="020F0502020204030204" pitchFamily="34" charset="0"/>
              </a:rPr>
              <a:t>f</a:t>
            </a:r>
            <a:r>
              <a:rPr lang="en-GB" dirty="0">
                <a:latin typeface="Calibri" panose="020F0502020204030204" pitchFamily="34" charset="0"/>
                <a:cs typeface="Calibri" panose="020F0502020204030204" pitchFamily="34" charset="0"/>
              </a:rPr>
              <a:t>, </a:t>
            </a:r>
            <a:r>
              <a:rPr lang="en-GB" b="1" dirty="0" err="1">
                <a:latin typeface="Calibri" panose="020F0502020204030204" pitchFamily="34" charset="0"/>
                <a:cs typeface="Calibri" panose="020F0502020204030204" pitchFamily="34" charset="0"/>
              </a:rPr>
              <a:t>b</a:t>
            </a:r>
            <a:r>
              <a:rPr lang="en-GB" baseline="30000" dirty="0" err="1">
                <a:latin typeface="Calibri" panose="020F0502020204030204" pitchFamily="34" charset="0"/>
                <a:cs typeface="Calibri" panose="020F0502020204030204" pitchFamily="34" charset="0"/>
              </a:rPr>
              <a:t>o</a:t>
            </a:r>
            <a:r>
              <a:rPr lang="en-GB" dirty="0">
                <a:latin typeface="Calibri" panose="020F0502020204030204" pitchFamily="34" charset="0"/>
                <a:cs typeface="Calibri" panose="020F0502020204030204" pitchFamily="34" charset="0"/>
              </a:rPr>
              <a:t>, </a:t>
            </a:r>
            <a:r>
              <a:rPr lang="en-GB" b="1" dirty="0" err="1">
                <a:latin typeface="Calibri" panose="020F0502020204030204" pitchFamily="34" charset="0"/>
                <a:cs typeface="Calibri" panose="020F0502020204030204" pitchFamily="34" charset="0"/>
              </a:rPr>
              <a:t>b</a:t>
            </a:r>
            <a:r>
              <a:rPr lang="en-GB" baseline="30000" dirty="0" err="1">
                <a:latin typeface="Calibri" panose="020F0502020204030204" pitchFamily="34" charset="0"/>
                <a:cs typeface="Calibri" panose="020F0502020204030204" pitchFamily="34" charset="0"/>
              </a:rPr>
              <a:t>g</a:t>
            </a:r>
            <a:r>
              <a:rPr lang="en-GB" dirty="0">
                <a:latin typeface="Calibri" panose="020F0502020204030204" pitchFamily="34" charset="0"/>
                <a:cs typeface="Calibri" panose="020F0502020204030204" pitchFamily="34" charset="0"/>
              </a:rPr>
              <a:t>)</a:t>
            </a:r>
            <a:r>
              <a:rPr lang="en-GB" baseline="30000" dirty="0">
                <a:latin typeface="Calibri" panose="020F0502020204030204" pitchFamily="34" charset="0"/>
                <a:cs typeface="Calibri" panose="020F0502020204030204" pitchFamily="34" charset="0"/>
              </a:rPr>
              <a:t> </a:t>
            </a:r>
            <a:endParaRPr lang="en-GB" baseline="-25000" dirty="0">
              <a:latin typeface="Calibri" panose="020F0502020204030204" pitchFamily="34" charset="0"/>
              <a:cs typeface="Calibri" panose="020F0502020204030204" pitchFamily="34" charset="0"/>
            </a:endParaRPr>
          </a:p>
          <a:p>
            <a:r>
              <a:rPr lang="en-GB" b="1" dirty="0">
                <a:solidFill>
                  <a:schemeClr val="tx2"/>
                </a:solidFill>
                <a:latin typeface="Calibri" panose="020F0502020204030204" pitchFamily="34" charset="0"/>
                <a:cs typeface="Calibri" panose="020F0502020204030204" pitchFamily="34" charset="0"/>
              </a:rPr>
              <a:t>Gradient descent </a:t>
            </a:r>
            <a:r>
              <a:rPr lang="en-GB" dirty="0">
                <a:latin typeface="Calibri" panose="020F0502020204030204" pitchFamily="34" charset="0"/>
                <a:cs typeface="Calibri" panose="020F0502020204030204" pitchFamily="34" charset="0"/>
              </a:rPr>
              <a:t>with learning rate </a:t>
            </a:r>
            <a:r>
              <a:rPr lang="el-GR" i="1" dirty="0">
                <a:latin typeface="Calibri" panose="020F0502020204030204" pitchFamily="34" charset="0"/>
                <a:cs typeface="Calibri" panose="020F0502020204030204" pitchFamily="34" charset="0"/>
              </a:rPr>
              <a:t>η</a:t>
            </a:r>
            <a:r>
              <a:rPr lang="en-GB" dirty="0">
                <a:latin typeface="Calibri" panose="020F0502020204030204" pitchFamily="34" charset="0"/>
                <a:cs typeface="Calibri" panose="020F0502020204030204" pitchFamily="34" charset="0"/>
              </a:rPr>
              <a:t>:</a:t>
            </a:r>
          </a:p>
        </p:txBody>
      </p:sp>
      <p:grpSp>
        <p:nvGrpSpPr>
          <p:cNvPr id="4" name="Group 3"/>
          <p:cNvGrpSpPr/>
          <p:nvPr/>
        </p:nvGrpSpPr>
        <p:grpSpPr>
          <a:xfrm>
            <a:off x="1693028" y="2690644"/>
            <a:ext cx="4319270" cy="496391"/>
            <a:chOff x="872408" y="2935848"/>
            <a:chExt cx="4319270" cy="496391"/>
          </a:xfrm>
        </p:grpSpPr>
        <p:sp>
          <p:nvSpPr>
            <p:cNvPr id="12" name="Rounded Rectangle 11"/>
            <p:cNvSpPr/>
            <p:nvPr/>
          </p:nvSpPr>
          <p:spPr>
            <a:xfrm>
              <a:off x="3744213" y="2935848"/>
              <a:ext cx="1447465" cy="473076"/>
            </a:xfrm>
            <a:prstGeom prst="roundRect">
              <a:avLst/>
            </a:prstGeom>
            <a:solidFill>
              <a:schemeClr val="accent5">
                <a:alpha val="49804"/>
              </a:schemeClr>
            </a:solidFill>
            <a:ln>
              <a:solidFill>
                <a:schemeClr val="accent5">
                  <a:lumMod val="50000"/>
                  <a:alpha val="50196"/>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3" name="Rounded Rectangle 12"/>
            <p:cNvSpPr/>
            <p:nvPr/>
          </p:nvSpPr>
          <p:spPr>
            <a:xfrm>
              <a:off x="3214823" y="2935848"/>
              <a:ext cx="529390" cy="473076"/>
            </a:xfrm>
            <a:prstGeom prst="roundRect">
              <a:avLst/>
            </a:prstGeom>
            <a:solidFill>
              <a:schemeClr val="tx2">
                <a:lumMod val="40000"/>
                <a:lumOff val="60000"/>
                <a:alpha val="49804"/>
              </a:schemeClr>
            </a:solidFill>
            <a:ln>
              <a:solidFill>
                <a:schemeClr val="tx2">
                  <a:alpha val="50196"/>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aphicFrame>
          <p:nvGraphicFramePr>
            <p:cNvPr id="14" name="Object 13"/>
            <p:cNvGraphicFramePr>
              <a:graphicFrameLocks noChangeAspect="1"/>
            </p:cNvGraphicFramePr>
            <p:nvPr/>
          </p:nvGraphicFramePr>
          <p:xfrm>
            <a:off x="872408" y="2957576"/>
            <a:ext cx="4297363" cy="474663"/>
          </p:xfrm>
          <a:graphic>
            <a:graphicData uri="http://schemas.openxmlformats.org/presentationml/2006/ole">
              <mc:AlternateContent xmlns:mc="http://schemas.openxmlformats.org/markup-compatibility/2006">
                <mc:Choice xmlns:v="urn:schemas-microsoft-com:vml" Requires="v">
                  <p:oleObj name="Equation" r:id="rId3" imgW="2869920" imgH="291960" progId="Equation.3">
                    <p:embed/>
                  </p:oleObj>
                </mc:Choice>
                <mc:Fallback>
                  <p:oleObj name="Equation" r:id="rId3" imgW="2869920" imgH="291960" progId="Equation.3">
                    <p:embed/>
                    <p:pic>
                      <p:nvPicPr>
                        <p:cNvPr id="14" name="Object 13"/>
                        <p:cNvPicPr/>
                        <p:nvPr/>
                      </p:nvPicPr>
                      <p:blipFill>
                        <a:blip r:embed="rId4"/>
                        <a:stretch>
                          <a:fillRect/>
                        </a:stretch>
                      </p:blipFill>
                      <p:spPr>
                        <a:xfrm>
                          <a:off x="872408" y="2957576"/>
                          <a:ext cx="4297363" cy="474663"/>
                        </a:xfrm>
                        <a:prstGeom prst="rect">
                          <a:avLst/>
                        </a:prstGeom>
                      </p:spPr>
                    </p:pic>
                  </p:oleObj>
                </mc:Fallback>
              </mc:AlternateContent>
            </a:graphicData>
          </a:graphic>
        </p:graphicFrame>
      </p:grpSp>
      <p:graphicFrame>
        <p:nvGraphicFramePr>
          <p:cNvPr id="16" name="Object 15"/>
          <p:cNvGraphicFramePr>
            <a:graphicFrameLocks noChangeAspect="1"/>
          </p:cNvGraphicFramePr>
          <p:nvPr>
            <p:extLst>
              <p:ext uri="{D42A27DB-BD31-4B8C-83A1-F6EECF244321}">
                <p14:modId xmlns:p14="http://schemas.microsoft.com/office/powerpoint/2010/main" val="3453249904"/>
              </p:ext>
            </p:extLst>
          </p:nvPr>
        </p:nvGraphicFramePr>
        <p:xfrm>
          <a:off x="1693028" y="3268092"/>
          <a:ext cx="2795588" cy="474662"/>
        </p:xfrm>
        <a:graphic>
          <a:graphicData uri="http://schemas.openxmlformats.org/presentationml/2006/ole">
            <mc:AlternateContent xmlns:mc="http://schemas.openxmlformats.org/markup-compatibility/2006">
              <mc:Choice xmlns:v="urn:schemas-microsoft-com:vml" Requires="v">
                <p:oleObj name="Equation" r:id="rId5" imgW="1866600" imgH="291960" progId="Equation.3">
                  <p:embed/>
                </p:oleObj>
              </mc:Choice>
              <mc:Fallback>
                <p:oleObj name="Equation" r:id="rId5" imgW="1866600" imgH="291960" progId="Equation.3">
                  <p:embed/>
                  <p:pic>
                    <p:nvPicPr>
                      <p:cNvPr id="16" name="Object 15"/>
                      <p:cNvPicPr/>
                      <p:nvPr/>
                    </p:nvPicPr>
                    <p:blipFill>
                      <a:blip r:embed="rId6"/>
                      <a:stretch>
                        <a:fillRect/>
                      </a:stretch>
                    </p:blipFill>
                    <p:spPr>
                      <a:xfrm>
                        <a:off x="1693028" y="3268092"/>
                        <a:ext cx="2795588" cy="474662"/>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1848169131"/>
              </p:ext>
            </p:extLst>
          </p:nvPr>
        </p:nvGraphicFramePr>
        <p:xfrm>
          <a:off x="1739976" y="5871313"/>
          <a:ext cx="1509409" cy="688999"/>
        </p:xfrm>
        <a:graphic>
          <a:graphicData uri="http://schemas.openxmlformats.org/presentationml/2006/ole">
            <mc:AlternateContent xmlns:mc="http://schemas.openxmlformats.org/markup-compatibility/2006">
              <mc:Choice xmlns:v="urn:schemas-microsoft-com:vml" Requires="v">
                <p:oleObj name="Equation" r:id="rId7" imgW="876240" imgH="393480" progId="Equation.3">
                  <p:embed/>
                </p:oleObj>
              </mc:Choice>
              <mc:Fallback>
                <p:oleObj name="Equation" r:id="rId7" imgW="876240" imgH="393480" progId="Equation.3">
                  <p:embed/>
                  <p:pic>
                    <p:nvPicPr>
                      <p:cNvPr id="17" name="Object 16"/>
                      <p:cNvPicPr/>
                      <p:nvPr/>
                    </p:nvPicPr>
                    <p:blipFill>
                      <a:blip r:embed="rId8"/>
                      <a:stretch>
                        <a:fillRect/>
                      </a:stretch>
                    </p:blipFill>
                    <p:spPr>
                      <a:xfrm>
                        <a:off x="1739976" y="5871313"/>
                        <a:ext cx="1509409" cy="688999"/>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58F3D972-AE4A-5949-9D16-6A42D22C42BB}"/>
              </a:ext>
            </a:extLst>
          </p:cNvPr>
          <p:cNvSpPr txBox="1"/>
          <p:nvPr/>
        </p:nvSpPr>
        <p:spPr>
          <a:xfrm>
            <a:off x="4300138" y="6008472"/>
            <a:ext cx="5125216" cy="400110"/>
          </a:xfrm>
          <a:prstGeom prst="rect">
            <a:avLst/>
          </a:prstGeom>
          <a:noFill/>
        </p:spPr>
        <p:txBody>
          <a:bodyPr wrap="square">
            <a:spAutoFit/>
          </a:bodyPr>
          <a:lstStyle/>
          <a:p>
            <a:r>
              <a:rPr lang="en-GB" sz="2000" i="1" dirty="0">
                <a:solidFill>
                  <a:srgbClr val="0070C0"/>
                </a:solidFill>
              </a:rPr>
              <a:t>auto-gradient</a:t>
            </a:r>
            <a:endParaRPr lang="en-US" sz="2000" i="1" dirty="0">
              <a:solidFill>
                <a:srgbClr val="0070C0"/>
              </a:solidFill>
            </a:endParaRPr>
          </a:p>
        </p:txBody>
      </p:sp>
    </p:spTree>
    <p:extLst>
      <p:ext uri="{BB962C8B-B14F-4D97-AF65-F5344CB8AC3E}">
        <p14:creationId xmlns:p14="http://schemas.microsoft.com/office/powerpoint/2010/main" val="45275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7451-89C8-EC49-8F27-CBAB70C0071D}"/>
              </a:ext>
            </a:extLst>
          </p:cNvPr>
          <p:cNvSpPr>
            <a:spLocks noGrp="1"/>
          </p:cNvSpPr>
          <p:nvPr>
            <p:ph type="title"/>
          </p:nvPr>
        </p:nvSpPr>
        <p:spPr/>
        <p:txBody>
          <a:bodyPr/>
          <a:lstStyle/>
          <a:p>
            <a:r>
              <a:rPr lang="en-US">
                <a:latin typeface="Calibri" panose="020F0502020204030204" pitchFamily="34" charset="0"/>
                <a:cs typeface="Calibri" panose="020F0502020204030204" pitchFamily="34" charset="0"/>
              </a:rPr>
              <a:t>Next: Recent </a:t>
            </a:r>
            <a:r>
              <a:rPr lang="en-US" dirty="0">
                <a:latin typeface="Calibri" panose="020F0502020204030204" pitchFamily="34" charset="0"/>
                <a:cs typeface="Calibri" panose="020F0502020204030204" pitchFamily="34" charset="0"/>
              </a:rPr>
              <a:t>advances language models</a:t>
            </a:r>
          </a:p>
        </p:txBody>
      </p:sp>
      <p:sp>
        <p:nvSpPr>
          <p:cNvPr id="3" name="Content Placeholder 2">
            <a:extLst>
              <a:ext uri="{FF2B5EF4-FFF2-40B4-BE49-F238E27FC236}">
                <a16:creationId xmlns:a16="http://schemas.microsoft.com/office/drawing/2014/main" id="{6793A031-3B78-4A49-A448-4E510F984FD5}"/>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The transformer architecture (dominate 2018 - now)</a:t>
            </a:r>
          </a:p>
          <a:p>
            <a:r>
              <a:rPr lang="en-US" dirty="0">
                <a:latin typeface="Calibri" panose="020F0502020204030204" pitchFamily="34" charset="0"/>
                <a:cs typeface="Calibri" panose="020F0502020204030204" pitchFamily="34" charset="0"/>
              </a:rPr>
              <a:t>Pre-trained </a:t>
            </a:r>
            <a:r>
              <a:rPr lang="en-US">
                <a:latin typeface="Calibri" panose="020F0502020204030204" pitchFamily="34" charset="0"/>
                <a:cs typeface="Calibri" panose="020F0502020204030204" pitchFamily="34" charset="0"/>
              </a:rPr>
              <a:t>language models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6153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altLang="zh-CN" dirty="0">
                <a:latin typeface="Calibri" panose="020F0502020204030204" pitchFamily="34" charset="0"/>
                <a:cs typeface="Calibri" panose="020F0502020204030204" pitchFamily="34" charset="0"/>
              </a:rPr>
              <a:t>Recurrent Neural Networks (</a:t>
            </a:r>
            <a:r>
              <a:rPr lang="en-US" dirty="0">
                <a:latin typeface="Calibri" panose="020F0502020204030204" pitchFamily="34" charset="0"/>
                <a:cs typeface="Calibri" panose="020F0502020204030204" pitchFamily="34" charset="0"/>
              </a:rPr>
              <a:t>RNNs)</a:t>
            </a:r>
          </a:p>
        </p:txBody>
      </p:sp>
      <p:sp>
        <p:nvSpPr>
          <p:cNvPr id="12" name="Slide Number Placeholder 11"/>
          <p:cNvSpPr>
            <a:spLocks noGrp="1"/>
          </p:cNvSpPr>
          <p:nvPr>
            <p:ph type="sldNum" sz="quarter" idx="12"/>
          </p:nvPr>
        </p:nvSpPr>
        <p:spPr/>
        <p:txBody>
          <a:bodyPr/>
          <a:lstStyle/>
          <a:p>
            <a:fld id="{A87AB4FD-5280-400C-A576-39B31E1468B0}" type="slidenum">
              <a:rPr lang="en-US" smtClean="0"/>
              <a:t>2</a:t>
            </a:fld>
            <a:endParaRPr lang="en-US" dirty="0"/>
          </a:p>
        </p:txBody>
      </p:sp>
      <p:sp>
        <p:nvSpPr>
          <p:cNvPr id="30" name="Rectangle 3"/>
          <p:cNvSpPr txBox="1">
            <a:spLocks noChangeArrowheads="1"/>
          </p:cNvSpPr>
          <p:nvPr/>
        </p:nvSpPr>
        <p:spPr>
          <a:xfrm>
            <a:off x="1484311" y="1560709"/>
            <a:ext cx="10018712" cy="4671547"/>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latin typeface="Calibri" panose="020F0502020204030204" pitchFamily="34" charset="0"/>
                <a:cs typeface="Calibri" panose="020F0502020204030204" pitchFamily="34" charset="0"/>
              </a:rPr>
              <a:t>Main idea: make use of </a:t>
            </a:r>
            <a:r>
              <a:rPr lang="en-US" i="1" dirty="0">
                <a:solidFill>
                  <a:srgbClr val="0070C0"/>
                </a:solidFill>
                <a:latin typeface="Calibri" panose="020F0502020204030204" pitchFamily="34" charset="0"/>
                <a:cs typeface="Calibri" panose="020F0502020204030204" pitchFamily="34" charset="0"/>
              </a:rPr>
              <a:t>sequential</a:t>
            </a:r>
            <a:r>
              <a:rPr lang="en-US" dirty="0">
                <a:latin typeface="Calibri" panose="020F0502020204030204" pitchFamily="34" charset="0"/>
                <a:cs typeface="Calibri" panose="020F0502020204030204" pitchFamily="34" charset="0"/>
              </a:rPr>
              <a:t> information</a:t>
            </a:r>
          </a:p>
          <a:p>
            <a:r>
              <a:rPr lang="en-US" dirty="0">
                <a:latin typeface="Calibri" panose="020F0502020204030204" pitchFamily="34" charset="0"/>
                <a:cs typeface="Calibri" panose="020F0502020204030204" pitchFamily="34" charset="0"/>
              </a:rPr>
              <a:t>How RNN is different from </a:t>
            </a:r>
            <a:r>
              <a:rPr lang="en-US" altLang="zh-CN" dirty="0">
                <a:latin typeface="Calibri" panose="020F0502020204030204" pitchFamily="34" charset="0"/>
                <a:cs typeface="Calibri" panose="020F0502020204030204" pitchFamily="34" charset="0"/>
              </a:rPr>
              <a:t>feedforward</a:t>
            </a:r>
            <a:r>
              <a:rPr lang="zh-CN" altLang="en-US"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neural network?</a:t>
            </a:r>
          </a:p>
          <a:p>
            <a:pPr lvl="1"/>
            <a:r>
              <a:rPr lang="en-US" altLang="zh-CN" dirty="0">
                <a:latin typeface="Calibri" panose="020F0502020204030204" pitchFamily="34" charset="0"/>
                <a:cs typeface="Calibri" panose="020F0502020204030204" pitchFamily="34" charset="0"/>
              </a:rPr>
              <a:t>Feedforward</a:t>
            </a:r>
            <a:r>
              <a:rPr lang="zh-CN" altLang="en-US"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neural networks assume all inputs are </a:t>
            </a:r>
            <a:r>
              <a:rPr lang="en-US" i="1" dirty="0">
                <a:solidFill>
                  <a:srgbClr val="0070C0"/>
                </a:solidFill>
                <a:latin typeface="Calibri" panose="020F0502020204030204" pitchFamily="34" charset="0"/>
                <a:cs typeface="Calibri" panose="020F0502020204030204" pitchFamily="34" charset="0"/>
              </a:rPr>
              <a:t>independent</a:t>
            </a:r>
            <a:r>
              <a:rPr lang="en-US" dirty="0">
                <a:latin typeface="Calibri" panose="020F0502020204030204" pitchFamily="34" charset="0"/>
                <a:cs typeface="Calibri" panose="020F0502020204030204" pitchFamily="34" charset="0"/>
              </a:rPr>
              <a:t> of each other</a:t>
            </a:r>
          </a:p>
          <a:p>
            <a:pPr lvl="1"/>
            <a:r>
              <a:rPr lang="en-US" altLang="zh-CN" dirty="0">
                <a:latin typeface="Calibri" panose="020F0502020204030204" pitchFamily="34" charset="0"/>
                <a:cs typeface="Calibri" panose="020F0502020204030204" pitchFamily="34" charset="0"/>
              </a:rPr>
              <a:t>In many cases (especially for language), it is not true.</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What does RNNs do?</a:t>
            </a:r>
          </a:p>
          <a:p>
            <a:pPr lvl="1"/>
            <a:r>
              <a:rPr lang="en-US" dirty="0">
                <a:latin typeface="Calibri" panose="020F0502020204030204" pitchFamily="34" charset="0"/>
                <a:cs typeface="Calibri" panose="020F0502020204030204" pitchFamily="34" charset="0"/>
              </a:rPr>
              <a:t>Perform the same task at every step of a sequence (that’s what </a:t>
            </a:r>
            <a:r>
              <a:rPr lang="en-US" dirty="0">
                <a:solidFill>
                  <a:srgbClr val="0070C0"/>
                </a:solidFill>
                <a:latin typeface="Calibri" panose="020F0502020204030204" pitchFamily="34" charset="0"/>
                <a:cs typeface="Calibri" panose="020F0502020204030204" pitchFamily="34" charset="0"/>
              </a:rPr>
              <a:t>recurrent</a:t>
            </a:r>
            <a:r>
              <a:rPr lang="en-US" dirty="0">
                <a:latin typeface="Calibri" panose="020F0502020204030204" pitchFamily="34" charset="0"/>
                <a:cs typeface="Calibri" panose="020F0502020204030204" pitchFamily="34" charset="0"/>
              </a:rPr>
              <a:t> stands for)</a:t>
            </a:r>
          </a:p>
          <a:p>
            <a:pPr lvl="1"/>
            <a:r>
              <a:rPr lang="en-US" dirty="0">
                <a:latin typeface="Calibri" panose="020F0502020204030204" pitchFamily="34" charset="0"/>
                <a:cs typeface="Calibri" panose="020F0502020204030204" pitchFamily="34" charset="0"/>
              </a:rPr>
              <a:t>Inputs to the next step depend on the previous computations</a:t>
            </a:r>
          </a:p>
          <a:p>
            <a:r>
              <a:rPr lang="en-US" dirty="0">
                <a:latin typeface="Calibri" panose="020F0502020204030204" pitchFamily="34" charset="0"/>
                <a:cs typeface="Calibri" panose="020F0502020204030204" pitchFamily="34" charset="0"/>
              </a:rPr>
              <a:t>Another way of interpretation – RNNs have a “</a:t>
            </a:r>
            <a:r>
              <a:rPr lang="en-US" dirty="0">
                <a:solidFill>
                  <a:srgbClr val="0070C0"/>
                </a:solidFill>
                <a:latin typeface="Calibri" panose="020F0502020204030204" pitchFamily="34" charset="0"/>
                <a:cs typeface="Calibri" panose="020F0502020204030204" pitchFamily="34" charset="0"/>
              </a:rPr>
              <a:t>memory</a:t>
            </a:r>
            <a:r>
              <a:rPr lang="en-US" dirty="0">
                <a:latin typeface="Calibri" panose="020F0502020204030204" pitchFamily="34" charset="0"/>
                <a:cs typeface="Calibri" panose="020F0502020204030204" pitchFamily="34" charset="0"/>
              </a:rPr>
              <a:t>”</a:t>
            </a:r>
          </a:p>
          <a:p>
            <a:pPr lvl="1"/>
            <a:r>
              <a:rPr lang="en-US" dirty="0">
                <a:latin typeface="Calibri" panose="020F0502020204030204" pitchFamily="34" charset="0"/>
                <a:cs typeface="Calibri" panose="020F0502020204030204" pitchFamily="34" charset="0"/>
              </a:rPr>
              <a:t>To store previous computations</a:t>
            </a:r>
          </a:p>
        </p:txBody>
      </p:sp>
    </p:spTree>
    <p:extLst>
      <p:ext uri="{BB962C8B-B14F-4D97-AF65-F5344CB8AC3E}">
        <p14:creationId xmlns:p14="http://schemas.microsoft.com/office/powerpoint/2010/main" val="90052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dirty="0">
                <a:latin typeface="Calibri" panose="020F0502020204030204" pitchFamily="34" charset="0"/>
                <a:cs typeface="Calibri" panose="020F0502020204030204" pitchFamily="34" charset="0"/>
              </a:rPr>
              <a:t>Recurrent Neural Networks (RNNs)</a:t>
            </a:r>
          </a:p>
        </p:txBody>
      </p:sp>
      <p:sp>
        <p:nvSpPr>
          <p:cNvPr id="12" name="Slide Number Placeholder 11"/>
          <p:cNvSpPr>
            <a:spLocks noGrp="1"/>
          </p:cNvSpPr>
          <p:nvPr>
            <p:ph type="sldNum" sz="quarter" idx="12"/>
          </p:nvPr>
        </p:nvSpPr>
        <p:spPr/>
        <p:txBody>
          <a:bodyPr/>
          <a:lstStyle/>
          <a:p>
            <a:fld id="{A87AB4FD-5280-400C-A576-39B31E1468B0}" type="slidenum">
              <a:rPr lang="en-US" smtClean="0"/>
              <a:t>3</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0903" y="1778152"/>
            <a:ext cx="9487391" cy="3806889"/>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3173575" y="5221867"/>
                <a:ext cx="2415277" cy="369332"/>
              </a:xfrm>
              <a:prstGeom prst="rect">
                <a:avLst/>
              </a:prstGeom>
              <a:noFill/>
            </p:spPr>
            <p:txBody>
              <a:bodyPr wrap="none" rtlCol="0">
                <a:spAutoFit/>
              </a:bodyPr>
              <a:lstStyle/>
              <a:p>
                <a:r>
                  <a:rPr lang="en-US" dirty="0">
                    <a:solidFill>
                      <a:srgbClr val="FF0000"/>
                    </a:solidFill>
                  </a:rPr>
                  <a:t>Input at time step </a:t>
                </a:r>
                <a14:m>
                  <m:oMath xmlns:m="http://schemas.openxmlformats.org/officeDocument/2006/math">
                    <m:r>
                      <a:rPr lang="en-US" i="1" dirty="0" smtClean="0">
                        <a:solidFill>
                          <a:srgbClr val="FF0000"/>
                        </a:solidFill>
                        <a:latin typeface="Cambria Math" panose="02040503050406030204" pitchFamily="18" charset="0"/>
                      </a:rPr>
                      <m:t>𝑡</m:t>
                    </m:r>
                    <m:r>
                      <a:rPr lang="en-US" b="0" i="1" dirty="0" smtClean="0">
                        <a:solidFill>
                          <a:srgbClr val="FF0000"/>
                        </a:solidFill>
                        <a:latin typeface="Cambria Math" panose="02040503050406030204" pitchFamily="18" charset="0"/>
                      </a:rPr>
                      <m:t>−1</m:t>
                    </m:r>
                  </m:oMath>
                </a14:m>
                <a:endParaRPr lang="en-US"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173575" y="5221867"/>
                <a:ext cx="2415277" cy="369332"/>
              </a:xfrm>
              <a:prstGeom prst="rect">
                <a:avLst/>
              </a:prstGeom>
              <a:blipFill rotWithShape="0">
                <a:blip r:embed="rId5"/>
                <a:stretch>
                  <a:fillRect l="-2273" t="-10000" b="-26667"/>
                </a:stretch>
              </a:blipFill>
            </p:spPr>
            <p:txBody>
              <a:bodyPr/>
              <a:lstStyle/>
              <a:p>
                <a:r>
                  <a:rPr lang="en-US">
                    <a:noFill/>
                  </a:rPr>
                  <a:t> </a:t>
                </a:r>
              </a:p>
            </p:txBody>
          </p:sp>
        </mc:Fallback>
      </mc:AlternateContent>
      <p:cxnSp>
        <p:nvCxnSpPr>
          <p:cNvPr id="14" name="Curved Connector 13"/>
          <p:cNvCxnSpPr>
            <a:stCxn id="13" idx="2"/>
            <a:endCxn id="3" idx="2"/>
          </p:cNvCxnSpPr>
          <p:nvPr/>
        </p:nvCxnSpPr>
        <p:spPr>
          <a:xfrm rot="5400000" flipH="1" flipV="1">
            <a:off x="5434827" y="4531427"/>
            <a:ext cx="6158" cy="2113385"/>
          </a:xfrm>
          <a:prstGeom prst="curvedConnector3">
            <a:avLst>
              <a:gd name="adj1" fmla="val -3712244"/>
            </a:avLst>
          </a:prstGeom>
          <a:ln>
            <a:tailEnd type="triangle"/>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8524089" y="1135299"/>
            <a:ext cx="2714205" cy="369332"/>
          </a:xfrm>
          <a:prstGeom prst="rect">
            <a:avLst/>
          </a:prstGeom>
          <a:noFill/>
        </p:spPr>
        <p:txBody>
          <a:bodyPr wrap="none" rtlCol="0">
            <a:spAutoFit/>
          </a:bodyPr>
          <a:lstStyle/>
          <a:p>
            <a:r>
              <a:rPr lang="en-US" dirty="0">
                <a:solidFill>
                  <a:srgbClr val="FF0000"/>
                </a:solidFill>
              </a:rPr>
              <a:t>Hidden state at time step t</a:t>
            </a:r>
          </a:p>
        </p:txBody>
      </p:sp>
      <p:cxnSp>
        <p:nvCxnSpPr>
          <p:cNvPr id="19" name="Curved Connector 18"/>
          <p:cNvCxnSpPr>
            <a:stCxn id="17" idx="2"/>
          </p:cNvCxnSpPr>
          <p:nvPr/>
        </p:nvCxnSpPr>
        <p:spPr>
          <a:xfrm rot="5400000">
            <a:off x="8251839" y="1708758"/>
            <a:ext cx="1833480" cy="1425226"/>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3024110" y="1459225"/>
            <a:ext cx="2714205" cy="369332"/>
          </a:xfrm>
          <a:prstGeom prst="rect">
            <a:avLst/>
          </a:prstGeom>
          <a:noFill/>
        </p:spPr>
        <p:txBody>
          <a:bodyPr wrap="none" rtlCol="0">
            <a:spAutoFit/>
          </a:bodyPr>
          <a:lstStyle/>
          <a:p>
            <a:r>
              <a:rPr lang="en-US" dirty="0">
                <a:solidFill>
                  <a:srgbClr val="FF0000"/>
                </a:solidFill>
              </a:rPr>
              <a:t>Output state at time step t</a:t>
            </a:r>
          </a:p>
        </p:txBody>
      </p:sp>
      <p:cxnSp>
        <p:nvCxnSpPr>
          <p:cNvPr id="26" name="Elbow Connector 25"/>
          <p:cNvCxnSpPr>
            <a:stCxn id="20" idx="3"/>
          </p:cNvCxnSpPr>
          <p:nvPr/>
        </p:nvCxnSpPr>
        <p:spPr>
          <a:xfrm>
            <a:off x="5738315" y="1643891"/>
            <a:ext cx="2480268" cy="503593"/>
          </a:xfrm>
          <a:prstGeom prst="bentConnector3">
            <a:avLst>
              <a:gd name="adj1" fmla="val 100192"/>
            </a:avLst>
          </a:prstGeom>
          <a:ln>
            <a:tailEnd type="triangle"/>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3378373" y="2162694"/>
            <a:ext cx="2005677" cy="369332"/>
          </a:xfrm>
          <a:prstGeom prst="rect">
            <a:avLst/>
          </a:prstGeom>
          <a:noFill/>
        </p:spPr>
        <p:txBody>
          <a:bodyPr wrap="none" rtlCol="0">
            <a:spAutoFit/>
          </a:bodyPr>
          <a:lstStyle/>
          <a:p>
            <a:r>
              <a:rPr lang="en-US" dirty="0">
                <a:solidFill>
                  <a:srgbClr val="FF0000"/>
                </a:solidFill>
              </a:rPr>
              <a:t>Activation function</a:t>
            </a:r>
          </a:p>
        </p:txBody>
      </p:sp>
      <p:cxnSp>
        <p:nvCxnSpPr>
          <p:cNvPr id="32" name="Straight Arrow Connector 31"/>
          <p:cNvCxnSpPr/>
          <p:nvPr/>
        </p:nvCxnSpPr>
        <p:spPr>
          <a:xfrm>
            <a:off x="4381211" y="2532026"/>
            <a:ext cx="1964505" cy="11495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 name="Rounded Rectangle 1"/>
          <p:cNvSpPr/>
          <p:nvPr/>
        </p:nvSpPr>
        <p:spPr>
          <a:xfrm>
            <a:off x="1814510" y="3467100"/>
            <a:ext cx="26829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Rounded Rectangle 15"/>
          <p:cNvSpPr/>
          <p:nvPr/>
        </p:nvSpPr>
        <p:spPr>
          <a:xfrm>
            <a:off x="6697458" y="3338112"/>
            <a:ext cx="478042" cy="39428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aseline="-25000" dirty="0">
              <a:solidFill>
                <a:schemeClr val="tx1"/>
              </a:solidFill>
            </a:endParaRPr>
          </a:p>
        </p:txBody>
      </p:sp>
      <p:sp>
        <p:nvSpPr>
          <p:cNvPr id="4" name="TextBox 3"/>
          <p:cNvSpPr txBox="1"/>
          <p:nvPr/>
        </p:nvSpPr>
        <p:spPr>
          <a:xfrm>
            <a:off x="6649830" y="3331954"/>
            <a:ext cx="573298" cy="461665"/>
          </a:xfrm>
          <a:prstGeom prst="rect">
            <a:avLst/>
          </a:prstGeom>
          <a:noFill/>
        </p:spPr>
        <p:txBody>
          <a:bodyPr wrap="none" rtlCol="0">
            <a:spAutoFit/>
          </a:bodyPr>
          <a:lstStyle/>
          <a:p>
            <a:r>
              <a:rPr lang="en-US" sz="2400" dirty="0"/>
              <a:t>h</a:t>
            </a:r>
            <a:r>
              <a:rPr lang="en-US" sz="2400" baseline="-25000" dirty="0"/>
              <a:t>t-1</a:t>
            </a:r>
          </a:p>
        </p:txBody>
      </p:sp>
      <p:sp>
        <p:nvSpPr>
          <p:cNvPr id="5" name="Rectangle 4"/>
          <p:cNvSpPr/>
          <p:nvPr/>
        </p:nvSpPr>
        <p:spPr>
          <a:xfrm>
            <a:off x="1770238" y="3467100"/>
            <a:ext cx="373820" cy="523220"/>
          </a:xfrm>
          <a:prstGeom prst="rect">
            <a:avLst/>
          </a:prstGeom>
        </p:spPr>
        <p:txBody>
          <a:bodyPr wrap="none">
            <a:spAutoFit/>
          </a:bodyPr>
          <a:lstStyle/>
          <a:p>
            <a:pPr lvl="0"/>
            <a:r>
              <a:rPr lang="en-US" sz="2800">
                <a:solidFill>
                  <a:prstClr val="black"/>
                </a:solidFill>
              </a:rPr>
              <a:t>h</a:t>
            </a:r>
            <a:endParaRPr lang="en-US" sz="2800" baseline="-25000" dirty="0">
              <a:solidFill>
                <a:prstClr val="black"/>
              </a:solidFill>
            </a:endParaRPr>
          </a:p>
        </p:txBody>
      </p:sp>
      <p:sp>
        <p:nvSpPr>
          <p:cNvPr id="21" name="Rounded Rectangle 20"/>
          <p:cNvSpPr/>
          <p:nvPr/>
        </p:nvSpPr>
        <p:spPr>
          <a:xfrm>
            <a:off x="8361158" y="3338112"/>
            <a:ext cx="478042" cy="39428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aseline="-25000" dirty="0">
              <a:solidFill>
                <a:schemeClr val="tx1"/>
              </a:solidFill>
            </a:endParaRPr>
          </a:p>
        </p:txBody>
      </p:sp>
      <p:sp>
        <p:nvSpPr>
          <p:cNvPr id="22" name="TextBox 21"/>
          <p:cNvSpPr txBox="1"/>
          <p:nvPr/>
        </p:nvSpPr>
        <p:spPr>
          <a:xfrm>
            <a:off x="8313530" y="3331954"/>
            <a:ext cx="412742" cy="461665"/>
          </a:xfrm>
          <a:prstGeom prst="rect">
            <a:avLst/>
          </a:prstGeom>
          <a:noFill/>
        </p:spPr>
        <p:txBody>
          <a:bodyPr wrap="none" rtlCol="0">
            <a:spAutoFit/>
          </a:bodyPr>
          <a:lstStyle/>
          <a:p>
            <a:r>
              <a:rPr lang="en-US" sz="2400" dirty="0"/>
              <a:t>h</a:t>
            </a:r>
            <a:r>
              <a:rPr lang="en-US" sz="2400" baseline="-25000" dirty="0"/>
              <a:t>t</a:t>
            </a:r>
          </a:p>
        </p:txBody>
      </p:sp>
      <p:sp>
        <p:nvSpPr>
          <p:cNvPr id="23" name="Rounded Rectangle 22"/>
          <p:cNvSpPr/>
          <p:nvPr/>
        </p:nvSpPr>
        <p:spPr>
          <a:xfrm>
            <a:off x="10008395" y="3350255"/>
            <a:ext cx="478042" cy="39428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aseline="-25000" dirty="0">
              <a:solidFill>
                <a:schemeClr val="tx1"/>
              </a:solidFill>
            </a:endParaRPr>
          </a:p>
        </p:txBody>
      </p:sp>
      <p:sp>
        <p:nvSpPr>
          <p:cNvPr id="24" name="TextBox 23"/>
          <p:cNvSpPr txBox="1"/>
          <p:nvPr/>
        </p:nvSpPr>
        <p:spPr>
          <a:xfrm>
            <a:off x="9960767" y="3344097"/>
            <a:ext cx="619529" cy="461665"/>
          </a:xfrm>
          <a:prstGeom prst="rect">
            <a:avLst/>
          </a:prstGeom>
          <a:noFill/>
        </p:spPr>
        <p:txBody>
          <a:bodyPr wrap="none" rtlCol="0">
            <a:spAutoFit/>
          </a:bodyPr>
          <a:lstStyle/>
          <a:p>
            <a:r>
              <a:rPr lang="en-US" sz="2400" dirty="0"/>
              <a:t>h</a:t>
            </a:r>
            <a:r>
              <a:rPr lang="en-US" sz="2400" baseline="-25000" dirty="0"/>
              <a:t>t+1</a:t>
            </a:r>
          </a:p>
        </p:txBody>
      </p:sp>
      <p:sp>
        <p:nvSpPr>
          <p:cNvPr id="25" name="TextBox 24"/>
          <p:cNvSpPr txBox="1"/>
          <p:nvPr/>
        </p:nvSpPr>
        <p:spPr>
          <a:xfrm>
            <a:off x="7836361" y="5673896"/>
            <a:ext cx="2984215" cy="369332"/>
          </a:xfrm>
          <a:prstGeom prst="rect">
            <a:avLst/>
          </a:prstGeom>
          <a:noFill/>
        </p:spPr>
        <p:txBody>
          <a:bodyPr wrap="none" rtlCol="0">
            <a:spAutoFit/>
          </a:bodyPr>
          <a:lstStyle/>
          <a:p>
            <a:r>
              <a:rPr lang="en-US" dirty="0">
                <a:solidFill>
                  <a:srgbClr val="FF0000"/>
                </a:solidFill>
              </a:rPr>
              <a:t>Parameters (recurrently used)</a:t>
            </a:r>
          </a:p>
        </p:txBody>
      </p:sp>
      <p:cxnSp>
        <p:nvCxnSpPr>
          <p:cNvPr id="27" name="Curved Connector 26"/>
          <p:cNvCxnSpPr>
            <a:stCxn id="25" idx="0"/>
          </p:cNvCxnSpPr>
          <p:nvPr/>
        </p:nvCxnSpPr>
        <p:spPr>
          <a:xfrm rot="16200000" flipV="1">
            <a:off x="8460578" y="4806004"/>
            <a:ext cx="863283" cy="872501"/>
          </a:xfrm>
          <a:prstGeom prst="curvedConnector2">
            <a:avLst/>
          </a:prstGeom>
          <a:ln w="19050">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28" name="Curved Connector 27"/>
          <p:cNvCxnSpPr/>
          <p:nvPr/>
        </p:nvCxnSpPr>
        <p:spPr>
          <a:xfrm rot="10800000">
            <a:off x="6992492" y="4740219"/>
            <a:ext cx="2335976" cy="926849"/>
          </a:xfrm>
          <a:prstGeom prst="curvedConnector3">
            <a:avLst>
              <a:gd name="adj1" fmla="val 65223"/>
            </a:avLst>
          </a:prstGeom>
          <a:ln w="19050">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29" name="Curved Connector 28"/>
          <p:cNvCxnSpPr>
            <a:stCxn id="25" idx="0"/>
          </p:cNvCxnSpPr>
          <p:nvPr/>
        </p:nvCxnSpPr>
        <p:spPr>
          <a:xfrm rot="5400000" flipH="1" flipV="1">
            <a:off x="9212252" y="4877751"/>
            <a:ext cx="912363" cy="679928"/>
          </a:xfrm>
          <a:prstGeom prst="curvedConnector3">
            <a:avLst>
              <a:gd name="adj1" fmla="val 50000"/>
            </a:avLst>
          </a:prstGeom>
          <a:ln w="19050">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33" name="Curved Connector 32"/>
          <p:cNvCxnSpPr/>
          <p:nvPr/>
        </p:nvCxnSpPr>
        <p:spPr>
          <a:xfrm rot="10800000">
            <a:off x="7428746" y="4293882"/>
            <a:ext cx="1899722" cy="1297986"/>
          </a:xfrm>
          <a:prstGeom prst="curvedConnector3">
            <a:avLst>
              <a:gd name="adj1" fmla="val 53342"/>
            </a:avLst>
          </a:prstGeom>
          <a:ln w="19050">
            <a:solidFill>
              <a:schemeClr val="accent6"/>
            </a:solidFill>
            <a:tailEnd type="triangle"/>
          </a:ln>
        </p:spPr>
        <p:style>
          <a:lnRef idx="2">
            <a:schemeClr val="dk1"/>
          </a:lnRef>
          <a:fillRef idx="0">
            <a:schemeClr val="dk1"/>
          </a:fillRef>
          <a:effectRef idx="1">
            <a:schemeClr val="dk1"/>
          </a:effectRef>
          <a:fontRef idx="minor">
            <a:schemeClr val="tx1"/>
          </a:fontRef>
        </p:style>
      </p:cxnSp>
      <p:cxnSp>
        <p:nvCxnSpPr>
          <p:cNvPr id="37" name="Curved Connector 36"/>
          <p:cNvCxnSpPr/>
          <p:nvPr/>
        </p:nvCxnSpPr>
        <p:spPr>
          <a:xfrm rot="16200000" flipV="1">
            <a:off x="8505032" y="4843631"/>
            <a:ext cx="1311962" cy="334911"/>
          </a:xfrm>
          <a:prstGeom prst="curvedConnector3">
            <a:avLst>
              <a:gd name="adj1" fmla="val 50000"/>
            </a:avLst>
          </a:prstGeom>
          <a:ln w="19050">
            <a:solidFill>
              <a:schemeClr val="accent6"/>
            </a:solidFill>
            <a:tailEnd type="triangle"/>
          </a:ln>
        </p:spPr>
        <p:style>
          <a:lnRef idx="2">
            <a:schemeClr val="dk1"/>
          </a:lnRef>
          <a:fillRef idx="0">
            <a:schemeClr val="dk1"/>
          </a:fillRef>
          <a:effectRef idx="1">
            <a:schemeClr val="dk1"/>
          </a:effectRef>
          <a:fontRef idx="minor">
            <a:schemeClr val="tx1"/>
          </a:fontRef>
        </p:style>
      </p:cxnSp>
      <p:cxnSp>
        <p:nvCxnSpPr>
          <p:cNvPr id="40" name="Curved Connector 39"/>
          <p:cNvCxnSpPr>
            <a:stCxn id="25" idx="0"/>
          </p:cNvCxnSpPr>
          <p:nvPr/>
        </p:nvCxnSpPr>
        <p:spPr>
          <a:xfrm rot="5400000" flipH="1" flipV="1">
            <a:off x="9264377" y="4357976"/>
            <a:ext cx="1380013" cy="1251829"/>
          </a:xfrm>
          <a:prstGeom prst="curvedConnector3">
            <a:avLst>
              <a:gd name="adj1" fmla="val -1536"/>
            </a:avLst>
          </a:prstGeom>
          <a:ln w="19050">
            <a:solidFill>
              <a:schemeClr val="accent6"/>
            </a:solidFill>
            <a:tailEnd type="triangle"/>
          </a:ln>
        </p:spPr>
        <p:style>
          <a:lnRef idx="2">
            <a:schemeClr val="dk1"/>
          </a:lnRef>
          <a:fillRef idx="0">
            <a:schemeClr val="dk1"/>
          </a:fillRef>
          <a:effectRef idx="1">
            <a:schemeClr val="dk1"/>
          </a:effectRef>
          <a:fontRef idx="minor">
            <a:schemeClr val="tx1"/>
          </a:fontRef>
        </p:style>
      </p:cxnSp>
      <p:cxnSp>
        <p:nvCxnSpPr>
          <p:cNvPr id="46" name="Curved Connector 45"/>
          <p:cNvCxnSpPr>
            <a:stCxn id="25" idx="1"/>
          </p:cNvCxnSpPr>
          <p:nvPr/>
        </p:nvCxnSpPr>
        <p:spPr>
          <a:xfrm rot="10800000">
            <a:off x="6334497" y="3301190"/>
            <a:ext cx="1501865" cy="2557373"/>
          </a:xfrm>
          <a:prstGeom prst="curvedConnector2">
            <a:avLst/>
          </a:prstGeom>
          <a:ln w="19050">
            <a:solidFill>
              <a:schemeClr val="accent2"/>
            </a:solidFill>
            <a:tailEnd type="triangle"/>
          </a:ln>
        </p:spPr>
        <p:style>
          <a:lnRef idx="2">
            <a:schemeClr val="dk1"/>
          </a:lnRef>
          <a:fillRef idx="0">
            <a:schemeClr val="dk1"/>
          </a:fillRef>
          <a:effectRef idx="1">
            <a:schemeClr val="dk1"/>
          </a:effectRef>
          <a:fontRef idx="minor">
            <a:schemeClr val="tx1"/>
          </a:fontRef>
        </p:style>
      </p:cxnSp>
      <p:cxnSp>
        <p:nvCxnSpPr>
          <p:cNvPr id="49" name="Curved Connector 48"/>
          <p:cNvCxnSpPr>
            <a:stCxn id="25" idx="1"/>
          </p:cNvCxnSpPr>
          <p:nvPr/>
        </p:nvCxnSpPr>
        <p:spPr>
          <a:xfrm rot="10800000" flipH="1">
            <a:off x="7836360" y="3344098"/>
            <a:ext cx="180393" cy="2514464"/>
          </a:xfrm>
          <a:prstGeom prst="curvedConnector4">
            <a:avLst>
              <a:gd name="adj1" fmla="val -126723"/>
              <a:gd name="adj2" fmla="val 65794"/>
            </a:avLst>
          </a:prstGeom>
          <a:ln w="19050">
            <a:solidFill>
              <a:schemeClr val="accent2"/>
            </a:solidFill>
            <a:tailEnd type="triangle"/>
          </a:ln>
        </p:spPr>
        <p:style>
          <a:lnRef idx="2">
            <a:schemeClr val="dk1"/>
          </a:lnRef>
          <a:fillRef idx="0">
            <a:schemeClr val="dk1"/>
          </a:fillRef>
          <a:effectRef idx="1">
            <a:schemeClr val="dk1"/>
          </a:effectRef>
          <a:fontRef idx="minor">
            <a:schemeClr val="tx1"/>
          </a:fontRef>
        </p:style>
      </p:cxnSp>
      <p:sp>
        <p:nvSpPr>
          <p:cNvPr id="6" name="Rectangle 5">
            <a:extLst>
              <a:ext uri="{FF2B5EF4-FFF2-40B4-BE49-F238E27FC236}">
                <a16:creationId xmlns:a16="http://schemas.microsoft.com/office/drawing/2014/main" id="{2E096201-E98E-F74A-9F38-DE8F3CBB9920}"/>
              </a:ext>
            </a:extLst>
          </p:cNvPr>
          <p:cNvSpPr/>
          <p:nvPr/>
        </p:nvSpPr>
        <p:spPr>
          <a:xfrm>
            <a:off x="3403341" y="2122944"/>
            <a:ext cx="8124650" cy="35264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Curved Connector 30">
            <a:extLst>
              <a:ext uri="{FF2B5EF4-FFF2-40B4-BE49-F238E27FC236}">
                <a16:creationId xmlns:a16="http://schemas.microsoft.com/office/drawing/2014/main" id="{348C207F-C196-564C-BA23-F7E817E7758B}"/>
              </a:ext>
            </a:extLst>
          </p:cNvPr>
          <p:cNvCxnSpPr>
            <a:cxnSpLocks/>
            <a:stCxn id="25" idx="0"/>
          </p:cNvCxnSpPr>
          <p:nvPr/>
        </p:nvCxnSpPr>
        <p:spPr>
          <a:xfrm rot="16200000" flipV="1">
            <a:off x="5210945" y="1556371"/>
            <a:ext cx="2256863" cy="5978187"/>
          </a:xfrm>
          <a:prstGeom prst="curvedConnector2">
            <a:avLst/>
          </a:prstGeom>
          <a:ln w="19050">
            <a:solidFill>
              <a:schemeClr val="accent6"/>
            </a:solidFill>
            <a:tailEnd type="triangle"/>
          </a:ln>
        </p:spPr>
        <p:style>
          <a:lnRef idx="2">
            <a:schemeClr val="dk1"/>
          </a:lnRef>
          <a:fillRef idx="0">
            <a:schemeClr val="dk1"/>
          </a:fillRef>
          <a:effectRef idx="1">
            <a:schemeClr val="dk1"/>
          </a:effectRef>
          <a:fontRef idx="minor">
            <a:schemeClr val="tx1"/>
          </a:fontRef>
        </p:style>
      </p:cxnSp>
      <p:cxnSp>
        <p:nvCxnSpPr>
          <p:cNvPr id="34" name="Curved Connector 33">
            <a:extLst>
              <a:ext uri="{FF2B5EF4-FFF2-40B4-BE49-F238E27FC236}">
                <a16:creationId xmlns:a16="http://schemas.microsoft.com/office/drawing/2014/main" id="{7F5B55BD-40E3-0C43-ACB3-72DFD1388FC5}"/>
              </a:ext>
            </a:extLst>
          </p:cNvPr>
          <p:cNvCxnSpPr>
            <a:cxnSpLocks/>
            <a:stCxn id="25" idx="1"/>
          </p:cNvCxnSpPr>
          <p:nvPr/>
        </p:nvCxnSpPr>
        <p:spPr>
          <a:xfrm rot="10800000">
            <a:off x="2033983" y="3239968"/>
            <a:ext cx="5802378" cy="2618595"/>
          </a:xfrm>
          <a:prstGeom prst="curvedConnector3">
            <a:avLst>
              <a:gd name="adj1" fmla="val 71899"/>
            </a:avLst>
          </a:prstGeom>
          <a:ln w="19050">
            <a:solidFill>
              <a:schemeClr val="accent2"/>
            </a:solidFill>
            <a:tailEnd type="triangle"/>
          </a:ln>
        </p:spPr>
        <p:style>
          <a:lnRef idx="2">
            <a:schemeClr val="dk1"/>
          </a:lnRef>
          <a:fillRef idx="0">
            <a:schemeClr val="dk1"/>
          </a:fillRef>
          <a:effectRef idx="1">
            <a:schemeClr val="dk1"/>
          </a:effectRef>
          <a:fontRef idx="minor">
            <a:schemeClr val="tx1"/>
          </a:fontRef>
        </p:style>
      </p:cxnSp>
      <p:cxnSp>
        <p:nvCxnSpPr>
          <p:cNvPr id="38" name="Curved Connector 37">
            <a:extLst>
              <a:ext uri="{FF2B5EF4-FFF2-40B4-BE49-F238E27FC236}">
                <a16:creationId xmlns:a16="http://schemas.microsoft.com/office/drawing/2014/main" id="{2C22A7D5-FF6A-7143-9B99-6F3FA558DA43}"/>
              </a:ext>
            </a:extLst>
          </p:cNvPr>
          <p:cNvCxnSpPr>
            <a:cxnSpLocks/>
            <a:stCxn id="25" idx="0"/>
          </p:cNvCxnSpPr>
          <p:nvPr/>
        </p:nvCxnSpPr>
        <p:spPr>
          <a:xfrm rot="16200000" flipV="1">
            <a:off x="5249737" y="1595163"/>
            <a:ext cx="1012598" cy="7144867"/>
          </a:xfrm>
          <a:prstGeom prst="curvedConnector2">
            <a:avLst/>
          </a:prstGeom>
          <a:ln w="19050">
            <a:solidFill>
              <a:schemeClr val="accent1"/>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2226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20" grpId="0"/>
      <p:bldP spid="30" grpId="0"/>
      <p:bldP spid="25"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Recurrent Neural Networks (RNNs)</a:t>
            </a:r>
          </a:p>
        </p:txBody>
      </p:sp>
      <p:sp>
        <p:nvSpPr>
          <p:cNvPr id="3" name="Content Placeholder 2"/>
          <p:cNvSpPr>
            <a:spLocks noGrp="1"/>
          </p:cNvSpPr>
          <p:nvPr>
            <p:ph idx="1"/>
          </p:nvPr>
        </p:nvSpPr>
        <p:spPr/>
        <p:txBody>
          <a:bodyPr/>
          <a:lstStyle/>
          <a:p>
            <a:r>
              <a:rPr lang="en-US" dirty="0"/>
              <a:t>Mathematically, the computation at each time step:</a:t>
            </a:r>
          </a:p>
          <a:p>
            <a:endParaRPr lang="en-US" dirty="0"/>
          </a:p>
        </p:txBody>
      </p:sp>
      <p:pic>
        <p:nvPicPr>
          <p:cNvPr id="4" name="Picture 3"/>
          <p:cNvPicPr>
            <a:picLocks noChangeAspect="1"/>
          </p:cNvPicPr>
          <p:nvPr/>
        </p:nvPicPr>
        <p:blipFill rotWithShape="1">
          <a:blip r:embed="rId2"/>
          <a:srcRect r="13683"/>
          <a:stretch/>
        </p:blipFill>
        <p:spPr>
          <a:xfrm>
            <a:off x="2171456" y="3429000"/>
            <a:ext cx="6245631" cy="1717431"/>
          </a:xfrm>
          <a:prstGeom prst="rect">
            <a:avLst/>
          </a:prstGeom>
        </p:spPr>
      </p:pic>
      <p:pic>
        <p:nvPicPr>
          <p:cNvPr id="5" name="Picture 4"/>
          <p:cNvPicPr>
            <a:picLocks noChangeAspect="1"/>
          </p:cNvPicPr>
          <p:nvPr/>
        </p:nvPicPr>
        <p:blipFill rotWithShape="1">
          <a:blip r:embed="rId3"/>
          <a:srcRect r="82579"/>
          <a:stretch/>
        </p:blipFill>
        <p:spPr>
          <a:xfrm>
            <a:off x="849593" y="2441575"/>
            <a:ext cx="1758950" cy="4051300"/>
          </a:xfrm>
          <a:prstGeom prst="rect">
            <a:avLst/>
          </a:prstGeom>
        </p:spPr>
      </p:pic>
      <p:grpSp>
        <p:nvGrpSpPr>
          <p:cNvPr id="22" name="Group 21">
            <a:extLst>
              <a:ext uri="{FF2B5EF4-FFF2-40B4-BE49-F238E27FC236}">
                <a16:creationId xmlns:a16="http://schemas.microsoft.com/office/drawing/2014/main" id="{D6B508C8-6570-F49A-4CB4-08393EAC322C}"/>
              </a:ext>
            </a:extLst>
          </p:cNvPr>
          <p:cNvGrpSpPr/>
          <p:nvPr/>
        </p:nvGrpSpPr>
        <p:grpSpPr>
          <a:xfrm>
            <a:off x="6224954" y="2900559"/>
            <a:ext cx="4882333" cy="707886"/>
            <a:chOff x="6224954" y="2900559"/>
            <a:chExt cx="4882333" cy="707886"/>
          </a:xfrm>
        </p:grpSpPr>
        <p:sp>
          <p:nvSpPr>
            <p:cNvPr id="6" name="TextBox 5">
              <a:extLst>
                <a:ext uri="{FF2B5EF4-FFF2-40B4-BE49-F238E27FC236}">
                  <a16:creationId xmlns:a16="http://schemas.microsoft.com/office/drawing/2014/main" id="{DB94474B-1C9D-F645-B5CB-066F5F437372}"/>
                </a:ext>
              </a:extLst>
            </p:cNvPr>
            <p:cNvSpPr txBox="1"/>
            <p:nvPr/>
          </p:nvSpPr>
          <p:spPr>
            <a:xfrm>
              <a:off x="6877369" y="2900559"/>
              <a:ext cx="4229918" cy="707886"/>
            </a:xfrm>
            <a:prstGeom prst="rect">
              <a:avLst/>
            </a:prstGeom>
            <a:noFill/>
            <a:ln>
              <a:solidFill>
                <a:schemeClr val="accent1">
                  <a:lumMod val="75000"/>
                </a:schemeClr>
              </a:solidFill>
            </a:ln>
          </p:spPr>
          <p:txBody>
            <a:bodyPr wrap="square" rtlCol="0">
              <a:spAutoFit/>
            </a:bodyPr>
            <a:lstStyle/>
            <a:p>
              <a:r>
                <a:rPr lang="en-US" sz="2000" dirty="0">
                  <a:solidFill>
                    <a:srgbClr val="0070C0"/>
                  </a:solidFill>
                </a:rPr>
                <a:t>Linear combination of the current input and previous step’s “memory”</a:t>
              </a:r>
            </a:p>
          </p:txBody>
        </p:sp>
        <p:cxnSp>
          <p:nvCxnSpPr>
            <p:cNvPr id="11" name="Straight Arrow Connector 10">
              <a:extLst>
                <a:ext uri="{FF2B5EF4-FFF2-40B4-BE49-F238E27FC236}">
                  <a16:creationId xmlns:a16="http://schemas.microsoft.com/office/drawing/2014/main" id="{AD91BD4E-087B-88C0-5E33-D491CF239A98}"/>
                </a:ext>
              </a:extLst>
            </p:cNvPr>
            <p:cNvCxnSpPr>
              <a:stCxn id="6" idx="1"/>
            </p:cNvCxnSpPr>
            <p:nvPr/>
          </p:nvCxnSpPr>
          <p:spPr>
            <a:xfrm flipH="1">
              <a:off x="6224954" y="3254502"/>
              <a:ext cx="652415" cy="1744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06C7972A-1D82-33C7-2BB4-3A174B9CC92D}"/>
              </a:ext>
            </a:extLst>
          </p:cNvPr>
          <p:cNvGrpSpPr/>
          <p:nvPr/>
        </p:nvGrpSpPr>
        <p:grpSpPr>
          <a:xfrm>
            <a:off x="5304907" y="3743183"/>
            <a:ext cx="5812105" cy="400110"/>
            <a:chOff x="5304907" y="3743183"/>
            <a:chExt cx="5812105" cy="400110"/>
          </a:xfrm>
        </p:grpSpPr>
        <p:sp>
          <p:nvSpPr>
            <p:cNvPr id="7" name="TextBox 6">
              <a:extLst>
                <a:ext uri="{FF2B5EF4-FFF2-40B4-BE49-F238E27FC236}">
                  <a16:creationId xmlns:a16="http://schemas.microsoft.com/office/drawing/2014/main" id="{AAAA1851-6210-0045-8DAA-193C57A31044}"/>
                </a:ext>
              </a:extLst>
            </p:cNvPr>
            <p:cNvSpPr txBox="1"/>
            <p:nvPr/>
          </p:nvSpPr>
          <p:spPr>
            <a:xfrm>
              <a:off x="6887094" y="3743183"/>
              <a:ext cx="4229918" cy="400110"/>
            </a:xfrm>
            <a:prstGeom prst="rect">
              <a:avLst/>
            </a:prstGeom>
            <a:noFill/>
            <a:ln>
              <a:solidFill>
                <a:schemeClr val="accent1">
                  <a:lumMod val="75000"/>
                </a:schemeClr>
              </a:solidFill>
            </a:ln>
          </p:spPr>
          <p:txBody>
            <a:bodyPr wrap="square" rtlCol="0">
              <a:spAutoFit/>
            </a:bodyPr>
            <a:lstStyle/>
            <a:p>
              <a:r>
                <a:rPr lang="en-US" sz="2000" dirty="0">
                  <a:solidFill>
                    <a:srgbClr val="0070C0"/>
                  </a:solidFill>
                </a:rPr>
                <a:t>Activation function (add non-linearity)</a:t>
              </a:r>
            </a:p>
          </p:txBody>
        </p:sp>
        <p:cxnSp>
          <p:nvCxnSpPr>
            <p:cNvPr id="12" name="Straight Arrow Connector 11">
              <a:extLst>
                <a:ext uri="{FF2B5EF4-FFF2-40B4-BE49-F238E27FC236}">
                  <a16:creationId xmlns:a16="http://schemas.microsoft.com/office/drawing/2014/main" id="{F251B660-BFB6-A2E6-68B7-5FDB41D32E21}"/>
                </a:ext>
              </a:extLst>
            </p:cNvPr>
            <p:cNvCxnSpPr>
              <a:cxnSpLocks/>
            </p:cNvCxnSpPr>
            <p:nvPr/>
          </p:nvCxnSpPr>
          <p:spPr>
            <a:xfrm flipH="1">
              <a:off x="5304907" y="3927231"/>
              <a:ext cx="1572461" cy="542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25C2FC12-64E1-CEFA-6B37-014F2A7466FC}"/>
              </a:ext>
            </a:extLst>
          </p:cNvPr>
          <p:cNvGrpSpPr/>
          <p:nvPr/>
        </p:nvGrpSpPr>
        <p:grpSpPr>
          <a:xfrm>
            <a:off x="5304907" y="4264892"/>
            <a:ext cx="6199744" cy="707886"/>
            <a:chOff x="5304907" y="4264892"/>
            <a:chExt cx="6199744" cy="707886"/>
          </a:xfrm>
        </p:grpSpPr>
        <p:sp>
          <p:nvSpPr>
            <p:cNvPr id="8" name="TextBox 7">
              <a:extLst>
                <a:ext uri="{FF2B5EF4-FFF2-40B4-BE49-F238E27FC236}">
                  <a16:creationId xmlns:a16="http://schemas.microsoft.com/office/drawing/2014/main" id="{748A14D3-ED9D-EB45-8CEE-3ABEAD63F359}"/>
                </a:ext>
              </a:extLst>
            </p:cNvPr>
            <p:cNvSpPr txBox="1"/>
            <p:nvPr/>
          </p:nvSpPr>
          <p:spPr>
            <a:xfrm>
              <a:off x="6877368" y="4264892"/>
              <a:ext cx="4627283" cy="707886"/>
            </a:xfrm>
            <a:prstGeom prst="rect">
              <a:avLst/>
            </a:prstGeom>
            <a:noFill/>
            <a:ln>
              <a:solidFill>
                <a:schemeClr val="accent1">
                  <a:lumMod val="75000"/>
                </a:schemeClr>
              </a:solidFill>
            </a:ln>
          </p:spPr>
          <p:txBody>
            <a:bodyPr wrap="square" rtlCol="0">
              <a:spAutoFit/>
            </a:bodyPr>
            <a:lstStyle/>
            <a:p>
              <a:r>
                <a:rPr lang="en-US" sz="2000" dirty="0">
                  <a:solidFill>
                    <a:srgbClr val="0070C0"/>
                  </a:solidFill>
                </a:rPr>
                <a:t>Linear transformation to convert current “memory” to output </a:t>
              </a:r>
              <a:r>
                <a:rPr lang="en-US" sz="2000" dirty="0" err="1">
                  <a:solidFill>
                    <a:srgbClr val="0070C0"/>
                  </a:solidFill>
                </a:rPr>
                <a:t>vec</a:t>
              </a:r>
              <a:r>
                <a:rPr lang="en-US" sz="2000" dirty="0">
                  <a:solidFill>
                    <a:srgbClr val="0070C0"/>
                  </a:solidFill>
                </a:rPr>
                <a:t>.</a:t>
              </a:r>
            </a:p>
          </p:txBody>
        </p:sp>
        <p:cxnSp>
          <p:nvCxnSpPr>
            <p:cNvPr id="15" name="Straight Arrow Connector 14">
              <a:extLst>
                <a:ext uri="{FF2B5EF4-FFF2-40B4-BE49-F238E27FC236}">
                  <a16:creationId xmlns:a16="http://schemas.microsoft.com/office/drawing/2014/main" id="{7A15539C-DBF2-77A7-B0B5-E4BBB7863963}"/>
                </a:ext>
              </a:extLst>
            </p:cNvPr>
            <p:cNvCxnSpPr>
              <a:cxnSpLocks/>
              <a:stCxn id="8" idx="1"/>
            </p:cNvCxnSpPr>
            <p:nvPr/>
          </p:nvCxnSpPr>
          <p:spPr>
            <a:xfrm flipH="1" flipV="1">
              <a:off x="5304907" y="4426987"/>
              <a:ext cx="1572461" cy="1918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34FF2817-9C85-EAEA-A5B3-C0E09D8426F6}"/>
              </a:ext>
            </a:extLst>
          </p:cNvPr>
          <p:cNvGrpSpPr/>
          <p:nvPr/>
        </p:nvGrpSpPr>
        <p:grpSpPr>
          <a:xfrm>
            <a:off x="5462954" y="4972778"/>
            <a:ext cx="6193648" cy="571134"/>
            <a:chOff x="5462954" y="4972778"/>
            <a:chExt cx="6193648" cy="571134"/>
          </a:xfrm>
        </p:grpSpPr>
        <p:sp>
          <p:nvSpPr>
            <p:cNvPr id="9" name="TextBox 8">
              <a:extLst>
                <a:ext uri="{FF2B5EF4-FFF2-40B4-BE49-F238E27FC236}">
                  <a16:creationId xmlns:a16="http://schemas.microsoft.com/office/drawing/2014/main" id="{DD6F5E1C-7B1D-4F45-B94A-532BB48333CF}"/>
                </a:ext>
              </a:extLst>
            </p:cNvPr>
            <p:cNvSpPr txBox="1"/>
            <p:nvPr/>
          </p:nvSpPr>
          <p:spPr>
            <a:xfrm>
              <a:off x="6877368" y="5143802"/>
              <a:ext cx="4779234" cy="400110"/>
            </a:xfrm>
            <a:prstGeom prst="rect">
              <a:avLst/>
            </a:prstGeom>
            <a:noFill/>
            <a:ln>
              <a:solidFill>
                <a:schemeClr val="accent1">
                  <a:lumMod val="75000"/>
                </a:schemeClr>
              </a:solidFill>
            </a:ln>
          </p:spPr>
          <p:txBody>
            <a:bodyPr wrap="square" rtlCol="0">
              <a:spAutoFit/>
            </a:bodyPr>
            <a:lstStyle/>
            <a:p>
              <a:r>
                <a:rPr lang="en-US" sz="2000" dirty="0">
                  <a:solidFill>
                    <a:srgbClr val="0070C0"/>
                  </a:solidFill>
                </a:rPr>
                <a:t>Make predictions based on the output </a:t>
              </a:r>
              <a:r>
                <a:rPr lang="en-US" sz="2000" dirty="0" err="1">
                  <a:solidFill>
                    <a:srgbClr val="0070C0"/>
                  </a:solidFill>
                </a:rPr>
                <a:t>vec</a:t>
              </a:r>
              <a:r>
                <a:rPr lang="en-US" sz="2000" dirty="0">
                  <a:solidFill>
                    <a:srgbClr val="0070C0"/>
                  </a:solidFill>
                </a:rPr>
                <a:t>.</a:t>
              </a:r>
            </a:p>
          </p:txBody>
        </p:sp>
        <p:cxnSp>
          <p:nvCxnSpPr>
            <p:cNvPr id="18" name="Straight Arrow Connector 17">
              <a:extLst>
                <a:ext uri="{FF2B5EF4-FFF2-40B4-BE49-F238E27FC236}">
                  <a16:creationId xmlns:a16="http://schemas.microsoft.com/office/drawing/2014/main" id="{5547D50F-488B-0CD2-C39F-368D2599302D}"/>
                </a:ext>
              </a:extLst>
            </p:cNvPr>
            <p:cNvCxnSpPr>
              <a:cxnSpLocks/>
              <a:stCxn id="9" idx="1"/>
            </p:cNvCxnSpPr>
            <p:nvPr/>
          </p:nvCxnSpPr>
          <p:spPr>
            <a:xfrm flipH="1" flipV="1">
              <a:off x="5462954" y="4972778"/>
              <a:ext cx="1414414" cy="3710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8291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1690"/>
          </a:xfrm>
        </p:spPr>
        <p:txBody>
          <a:bodyPr/>
          <a:lstStyle/>
          <a:p>
            <a:r>
              <a:rPr lang="en-US" dirty="0">
                <a:latin typeface="Calibri" panose="020F0502020204030204" pitchFamily="34" charset="0"/>
                <a:cs typeface="Calibri" panose="020F0502020204030204" pitchFamily="34" charset="0"/>
              </a:rPr>
              <a:t>RNN Language Model</a:t>
            </a:r>
          </a:p>
        </p:txBody>
      </p:sp>
      <p:pic>
        <p:nvPicPr>
          <p:cNvPr id="4" name="Content Placeholder 3" descr="RNNLM.jpg"/>
          <p:cNvPicPr>
            <a:picLocks noGrp="1" noChangeAspect="1"/>
          </p:cNvPicPr>
          <p:nvPr>
            <p:ph idx="1"/>
          </p:nvPr>
        </p:nvPicPr>
        <p:blipFill>
          <a:blip r:embed="rId3">
            <a:extLst>
              <a:ext uri="{28A0092B-C50C-407E-A947-70E740481C1C}">
                <a14:useLocalDpi xmlns:a14="http://schemas.microsoft.com/office/drawing/2010/main" val="0"/>
              </a:ext>
            </a:extLst>
          </a:blip>
          <a:srcRect r="11487" b="-917"/>
          <a:stretch>
            <a:fillRect/>
          </a:stretch>
        </p:blipFill>
        <p:spPr>
          <a:xfrm>
            <a:off x="1117600" y="1487197"/>
            <a:ext cx="6680200" cy="5145584"/>
          </a:xfrm>
        </p:spPr>
      </p:pic>
      <p:sp>
        <p:nvSpPr>
          <p:cNvPr id="3" name="Rectangle 2">
            <a:extLst>
              <a:ext uri="{FF2B5EF4-FFF2-40B4-BE49-F238E27FC236}">
                <a16:creationId xmlns:a16="http://schemas.microsoft.com/office/drawing/2014/main" id="{50D8369D-BD14-1540-9AE3-802DC7891728}"/>
              </a:ext>
            </a:extLst>
          </p:cNvPr>
          <p:cNvSpPr/>
          <p:nvPr/>
        </p:nvSpPr>
        <p:spPr>
          <a:xfrm>
            <a:off x="5591908" y="3669323"/>
            <a:ext cx="2356338" cy="69166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867A1B8-E6E4-2C4F-962C-A74A193078BB}"/>
              </a:ext>
            </a:extLst>
          </p:cNvPr>
          <p:cNvSpPr txBox="1"/>
          <p:nvPr/>
        </p:nvSpPr>
        <p:spPr>
          <a:xfrm>
            <a:off x="8217876" y="3653099"/>
            <a:ext cx="3799953" cy="830997"/>
          </a:xfrm>
          <a:prstGeom prst="rect">
            <a:avLst/>
          </a:prstGeom>
          <a:noFill/>
        </p:spPr>
        <p:txBody>
          <a:bodyPr wrap="square" rtlCol="0">
            <a:spAutoFit/>
          </a:bodyPr>
          <a:lstStyle/>
          <a:p>
            <a:r>
              <a:rPr lang="en-US" sz="2400" i="1" dirty="0">
                <a:solidFill>
                  <a:schemeClr val="accent1"/>
                </a:solidFill>
              </a:rPr>
              <a:t>Model</a:t>
            </a:r>
            <a:r>
              <a:rPr lang="en-US" dirty="0"/>
              <a:t> </a:t>
            </a:r>
            <a:r>
              <a:rPr lang="en-US" sz="2400" i="1" dirty="0">
                <a:solidFill>
                  <a:schemeClr val="accent1"/>
                </a:solidFill>
              </a:rPr>
              <a:t>the probability of the next word at each step.</a:t>
            </a:r>
          </a:p>
        </p:txBody>
      </p:sp>
    </p:spTree>
    <p:extLst>
      <p:ext uri="{BB962C8B-B14F-4D97-AF65-F5344CB8AC3E}">
        <p14:creationId xmlns:p14="http://schemas.microsoft.com/office/powerpoint/2010/main" val="415736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6282C-6171-246A-5650-88E2F16B54D0}"/>
              </a:ext>
            </a:extLst>
          </p:cNvPr>
          <p:cNvSpPr>
            <a:spLocks noGrp="1"/>
          </p:cNvSpPr>
          <p:nvPr>
            <p:ph type="title"/>
          </p:nvPr>
        </p:nvSpPr>
        <p:spPr>
          <a:xfrm>
            <a:off x="838200" y="365125"/>
            <a:ext cx="10515600" cy="829223"/>
          </a:xfrm>
        </p:spPr>
        <p:txBody>
          <a:bodyPr/>
          <a:lstStyle/>
          <a:p>
            <a:r>
              <a:rPr lang="en-US" dirty="0">
                <a:latin typeface="Calibri" panose="020F0502020204030204" pitchFamily="34" charset="0"/>
                <a:cs typeface="Calibri" panose="020F0502020204030204" pitchFamily="34" charset="0"/>
              </a:rPr>
              <a:t>RNN Language Model</a:t>
            </a:r>
          </a:p>
        </p:txBody>
      </p:sp>
      <p:pic>
        <p:nvPicPr>
          <p:cNvPr id="4" name="Picture 3">
            <a:extLst>
              <a:ext uri="{FF2B5EF4-FFF2-40B4-BE49-F238E27FC236}">
                <a16:creationId xmlns:a16="http://schemas.microsoft.com/office/drawing/2014/main" id="{F6DAD809-58DC-38C5-BF65-D33A19C67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071" y="1641988"/>
            <a:ext cx="8866415" cy="3557718"/>
          </a:xfrm>
          <a:prstGeom prst="rect">
            <a:avLst/>
          </a:prstGeom>
        </p:spPr>
      </p:pic>
      <p:sp>
        <p:nvSpPr>
          <p:cNvPr id="5" name="TextBox 4">
            <a:extLst>
              <a:ext uri="{FF2B5EF4-FFF2-40B4-BE49-F238E27FC236}">
                <a16:creationId xmlns:a16="http://schemas.microsoft.com/office/drawing/2014/main" id="{0454CE7B-B55C-3AD7-ADC6-124A9D0D8155}"/>
              </a:ext>
            </a:extLst>
          </p:cNvPr>
          <p:cNvSpPr txBox="1"/>
          <p:nvPr/>
        </p:nvSpPr>
        <p:spPr>
          <a:xfrm>
            <a:off x="4952592" y="6215674"/>
            <a:ext cx="4897409" cy="461665"/>
          </a:xfrm>
          <a:prstGeom prst="rect">
            <a:avLst/>
          </a:prstGeom>
          <a:noFill/>
        </p:spPr>
        <p:txBody>
          <a:bodyPr wrap="square" rtlCol="0">
            <a:spAutoFit/>
          </a:bodyPr>
          <a:lstStyle/>
          <a:p>
            <a:r>
              <a:rPr lang="en-US" sz="2400" i="1" dirty="0">
                <a:solidFill>
                  <a:schemeClr val="accent1"/>
                </a:solidFill>
              </a:rPr>
              <a:t>Handles infinite context in theory</a:t>
            </a:r>
          </a:p>
        </p:txBody>
      </p:sp>
      <p:graphicFrame>
        <p:nvGraphicFramePr>
          <p:cNvPr id="6" name="Object 5">
            <a:extLst>
              <a:ext uri="{FF2B5EF4-FFF2-40B4-BE49-F238E27FC236}">
                <a16:creationId xmlns:a16="http://schemas.microsoft.com/office/drawing/2014/main" id="{6033794B-FF0B-F18F-E16C-E520E30D376B}"/>
              </a:ext>
            </a:extLst>
          </p:cNvPr>
          <p:cNvGraphicFramePr>
            <a:graphicFrameLocks noChangeAspect="1"/>
          </p:cNvGraphicFramePr>
          <p:nvPr>
            <p:extLst>
              <p:ext uri="{D42A27DB-BD31-4B8C-83A1-F6EECF244321}">
                <p14:modId xmlns:p14="http://schemas.microsoft.com/office/powerpoint/2010/main" val="2718968894"/>
              </p:ext>
            </p:extLst>
          </p:nvPr>
        </p:nvGraphicFramePr>
        <p:xfrm>
          <a:off x="3244391" y="5332444"/>
          <a:ext cx="7663095" cy="897255"/>
        </p:xfrm>
        <a:graphic>
          <a:graphicData uri="http://schemas.openxmlformats.org/presentationml/2006/ole">
            <mc:AlternateContent xmlns:mc="http://schemas.openxmlformats.org/markup-compatibility/2006">
              <mc:Choice xmlns:v="urn:schemas-microsoft-com:vml" Requires="v">
                <p:oleObj name="Equation" r:id="rId3" imgW="4241520" imgH="457200" progId="Equation.3">
                  <p:embed/>
                </p:oleObj>
              </mc:Choice>
              <mc:Fallback>
                <p:oleObj name="Equation" r:id="rId3" imgW="4241520" imgH="457200" progId="Equation.3">
                  <p:embed/>
                  <p:pic>
                    <p:nvPicPr>
                      <p:cNvPr id="8" name="Object 7">
                        <a:extLst>
                          <a:ext uri="{FF2B5EF4-FFF2-40B4-BE49-F238E27FC236}">
                            <a16:creationId xmlns:a16="http://schemas.microsoft.com/office/drawing/2014/main" id="{39101781-F396-7842-A776-C605369E4BEC}"/>
                          </a:ext>
                        </a:extLst>
                      </p:cNvPr>
                      <p:cNvPicPr/>
                      <p:nvPr/>
                    </p:nvPicPr>
                    <p:blipFill>
                      <a:blip r:embed="rId4"/>
                      <a:stretch>
                        <a:fillRect/>
                      </a:stretch>
                    </p:blipFill>
                    <p:spPr>
                      <a:xfrm>
                        <a:off x="3244391" y="5332444"/>
                        <a:ext cx="7663095" cy="897255"/>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5F5189D3-9513-9F2B-3683-464A50628D28}"/>
              </a:ext>
            </a:extLst>
          </p:cNvPr>
          <p:cNvSpPr txBox="1"/>
          <p:nvPr/>
        </p:nvSpPr>
        <p:spPr>
          <a:xfrm>
            <a:off x="4885189" y="1576457"/>
            <a:ext cx="2106859" cy="461665"/>
          </a:xfrm>
          <a:prstGeom prst="rect">
            <a:avLst/>
          </a:prstGeom>
          <a:noFill/>
        </p:spPr>
        <p:txBody>
          <a:bodyPr wrap="none" rtlCol="0">
            <a:spAutoFit/>
          </a:bodyPr>
          <a:lstStyle/>
          <a:p>
            <a:r>
              <a:rPr lang="en-US" sz="2400" dirty="0"/>
              <a:t>P</a:t>
            </a:r>
            <a:r>
              <a:rPr lang="en-US" sz="2400" baseline="-25000" dirty="0"/>
              <a:t>RNN</a:t>
            </a:r>
            <a:r>
              <a:rPr lang="en-US" sz="2400" dirty="0"/>
              <a:t>(x</a:t>
            </a:r>
            <a:r>
              <a:rPr lang="en-US" sz="2400" baseline="-25000" dirty="0"/>
              <a:t>t</a:t>
            </a:r>
            <a:r>
              <a:rPr lang="en-US" sz="2400" dirty="0"/>
              <a:t>|x</a:t>
            </a:r>
            <a:r>
              <a:rPr lang="en-US" sz="2400" baseline="-25000" dirty="0"/>
              <a:t>t-1</a:t>
            </a:r>
            <a:r>
              <a:rPr lang="en-US" sz="2400" dirty="0"/>
              <a:t>, s</a:t>
            </a:r>
            <a:r>
              <a:rPr lang="en-US" sz="2400" baseline="-25000" dirty="0"/>
              <a:t>t-2</a:t>
            </a:r>
            <a:r>
              <a:rPr lang="en-US" sz="2400" dirty="0"/>
              <a:t>)</a:t>
            </a:r>
          </a:p>
        </p:txBody>
      </p:sp>
      <p:sp>
        <p:nvSpPr>
          <p:cNvPr id="8" name="TextBox 7">
            <a:extLst>
              <a:ext uri="{FF2B5EF4-FFF2-40B4-BE49-F238E27FC236}">
                <a16:creationId xmlns:a16="http://schemas.microsoft.com/office/drawing/2014/main" id="{CF6C3F50-A9A4-3B84-3824-E297A19DF935}"/>
              </a:ext>
            </a:extLst>
          </p:cNvPr>
          <p:cNvSpPr txBox="1"/>
          <p:nvPr/>
        </p:nvSpPr>
        <p:spPr>
          <a:xfrm>
            <a:off x="7175864" y="1576457"/>
            <a:ext cx="2153218" cy="461665"/>
          </a:xfrm>
          <a:prstGeom prst="rect">
            <a:avLst/>
          </a:prstGeom>
          <a:noFill/>
        </p:spPr>
        <p:txBody>
          <a:bodyPr wrap="none" rtlCol="0">
            <a:spAutoFit/>
          </a:bodyPr>
          <a:lstStyle/>
          <a:p>
            <a:r>
              <a:rPr lang="en-US" sz="2400" dirty="0"/>
              <a:t>P</a:t>
            </a:r>
            <a:r>
              <a:rPr lang="en-US" sz="2400" baseline="-25000" dirty="0"/>
              <a:t>RNN</a:t>
            </a:r>
            <a:r>
              <a:rPr lang="en-US" sz="2400" dirty="0"/>
              <a:t>(x</a:t>
            </a:r>
            <a:r>
              <a:rPr lang="en-US" sz="2400" baseline="-25000" dirty="0"/>
              <a:t>t+1</a:t>
            </a:r>
            <a:r>
              <a:rPr lang="en-US" sz="2400" dirty="0"/>
              <a:t>|x</a:t>
            </a:r>
            <a:r>
              <a:rPr lang="en-US" sz="2400" baseline="-25000" dirty="0"/>
              <a:t>t</a:t>
            </a:r>
            <a:r>
              <a:rPr lang="en-US" sz="2400" dirty="0"/>
              <a:t>, s</a:t>
            </a:r>
            <a:r>
              <a:rPr lang="en-US" sz="2400" baseline="-25000" dirty="0"/>
              <a:t>t-1</a:t>
            </a:r>
            <a:r>
              <a:rPr lang="en-US" sz="2400" dirty="0"/>
              <a:t>)</a:t>
            </a:r>
          </a:p>
        </p:txBody>
      </p:sp>
      <p:sp>
        <p:nvSpPr>
          <p:cNvPr id="9" name="TextBox 8">
            <a:extLst>
              <a:ext uri="{FF2B5EF4-FFF2-40B4-BE49-F238E27FC236}">
                <a16:creationId xmlns:a16="http://schemas.microsoft.com/office/drawing/2014/main" id="{93BF2842-BC92-AE1C-63CE-09BBEBBCF395}"/>
              </a:ext>
            </a:extLst>
          </p:cNvPr>
          <p:cNvSpPr txBox="1"/>
          <p:nvPr/>
        </p:nvSpPr>
        <p:spPr>
          <a:xfrm>
            <a:off x="9433881" y="1576457"/>
            <a:ext cx="2199577" cy="461665"/>
          </a:xfrm>
          <a:prstGeom prst="rect">
            <a:avLst/>
          </a:prstGeom>
          <a:noFill/>
        </p:spPr>
        <p:txBody>
          <a:bodyPr wrap="none" rtlCol="0">
            <a:spAutoFit/>
          </a:bodyPr>
          <a:lstStyle/>
          <a:p>
            <a:r>
              <a:rPr lang="en-US" sz="2400" dirty="0"/>
              <a:t>P</a:t>
            </a:r>
            <a:r>
              <a:rPr lang="en-US" sz="2400" baseline="-25000" dirty="0"/>
              <a:t>RNN</a:t>
            </a:r>
            <a:r>
              <a:rPr lang="en-US" sz="2400" dirty="0"/>
              <a:t>(x</a:t>
            </a:r>
            <a:r>
              <a:rPr lang="en-US" sz="2400" baseline="-25000" dirty="0"/>
              <a:t>t+1</a:t>
            </a:r>
            <a:r>
              <a:rPr lang="en-US" sz="2400" dirty="0"/>
              <a:t>|x</a:t>
            </a:r>
            <a:r>
              <a:rPr lang="en-US" sz="2400" baseline="-25000" dirty="0"/>
              <a:t>t+1</a:t>
            </a:r>
            <a:r>
              <a:rPr lang="en-US" sz="2400" dirty="0"/>
              <a:t>, </a:t>
            </a:r>
            <a:r>
              <a:rPr lang="en-US" sz="2400" dirty="0" err="1"/>
              <a:t>s</a:t>
            </a:r>
            <a:r>
              <a:rPr lang="en-US" sz="2400" baseline="-25000" dirty="0" err="1"/>
              <a:t>t</a:t>
            </a:r>
            <a:r>
              <a:rPr lang="en-US" sz="2400" dirty="0"/>
              <a:t>)</a:t>
            </a:r>
          </a:p>
        </p:txBody>
      </p:sp>
    </p:spTree>
    <p:extLst>
      <p:ext uri="{BB962C8B-B14F-4D97-AF65-F5344CB8AC3E}">
        <p14:creationId xmlns:p14="http://schemas.microsoft.com/office/powerpoint/2010/main" val="11579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dirty="0">
                <a:latin typeface="Calibri" panose="020F0502020204030204" pitchFamily="34" charset="0"/>
                <a:cs typeface="Calibri" panose="020F0502020204030204" pitchFamily="34" charset="0"/>
              </a:rPr>
              <a:t>Long-Term Dependencies</a:t>
            </a:r>
          </a:p>
        </p:txBody>
      </p:sp>
      <p:sp>
        <p:nvSpPr>
          <p:cNvPr id="12" name="Slide Number Placeholder 11"/>
          <p:cNvSpPr>
            <a:spLocks noGrp="1"/>
          </p:cNvSpPr>
          <p:nvPr>
            <p:ph type="sldNum" sz="quarter" idx="12"/>
          </p:nvPr>
        </p:nvSpPr>
        <p:spPr/>
        <p:txBody>
          <a:bodyPr/>
          <a:lstStyle/>
          <a:p>
            <a:fld id="{A87AB4FD-5280-400C-A576-39B31E1468B0}" type="slidenum">
              <a:rPr lang="en-US" smtClean="0"/>
              <a:t>7</a:t>
            </a:fld>
            <a:endParaRPr lang="en-US" dirty="0"/>
          </a:p>
        </p:txBody>
      </p:sp>
      <p:sp>
        <p:nvSpPr>
          <p:cNvPr id="30" name="Rectangle 3"/>
          <p:cNvSpPr txBox="1">
            <a:spLocks noChangeArrowheads="1"/>
          </p:cNvSpPr>
          <p:nvPr/>
        </p:nvSpPr>
        <p:spPr>
          <a:xfrm>
            <a:off x="1382711" y="1560709"/>
            <a:ext cx="10018712" cy="4671547"/>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800" dirty="0">
                <a:latin typeface="Calibri" panose="020F0502020204030204" pitchFamily="34" charset="0"/>
                <a:cs typeface="Calibri" panose="020F0502020204030204" pitchFamily="34" charset="0"/>
              </a:rPr>
              <a:t>Is RNN capable of capturing </a:t>
            </a:r>
            <a:r>
              <a:rPr lang="en-US" sz="2800" dirty="0">
                <a:solidFill>
                  <a:srgbClr val="33CC33"/>
                </a:solidFill>
                <a:latin typeface="Calibri" panose="020F0502020204030204" pitchFamily="34" charset="0"/>
                <a:cs typeface="Calibri" panose="020F0502020204030204" pitchFamily="34" charset="0"/>
              </a:rPr>
              <a:t>long-term dependencies</a:t>
            </a:r>
            <a:r>
              <a:rPr lang="en-US" sz="2800" dirty="0">
                <a:latin typeface="Calibri" panose="020F0502020204030204" pitchFamily="34" charset="0"/>
                <a:cs typeface="Calibri" panose="020F0502020204030204" pitchFamily="34" charset="0"/>
              </a:rPr>
              <a:t>?</a:t>
            </a:r>
            <a:endParaRPr lang="en-US" sz="9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What does it mean by “long-term”? Consider an example</a:t>
            </a:r>
            <a:endParaRPr lang="en-US" dirty="0">
              <a:latin typeface="Calibri" panose="020F0502020204030204" pitchFamily="34" charset="0"/>
              <a:cs typeface="Calibri" panose="020F0502020204030204" pitchFamily="34" charset="0"/>
            </a:endParaRPr>
          </a:p>
        </p:txBody>
      </p:sp>
      <p:sp>
        <p:nvSpPr>
          <p:cNvPr id="2" name="TextBox 1"/>
          <p:cNvSpPr txBox="1"/>
          <p:nvPr/>
        </p:nvSpPr>
        <p:spPr>
          <a:xfrm>
            <a:off x="1861794" y="2885688"/>
            <a:ext cx="9263743" cy="3046988"/>
          </a:xfrm>
          <a:prstGeom prst="rect">
            <a:avLst/>
          </a:prstGeom>
          <a:noFill/>
        </p:spPr>
        <p:txBody>
          <a:bodyPr wrap="square" rtlCol="0">
            <a:spAutoFit/>
          </a:bodyPr>
          <a:lstStyle/>
          <a:p>
            <a:r>
              <a:rPr lang="en-US" sz="2400" dirty="0">
                <a:solidFill>
                  <a:srgbClr val="0070C0"/>
                </a:solidFill>
              </a:rPr>
              <a:t>Kevin's eye was caught by one number that was highlighted in the last report; this number represented the new algorithm's ability to create lengthy and coherent text on its own. This is unprecedented. The text contained more than 500 words, but the algorithm had generated many more than that – several thousands in fact. Kevin opened up two other files that contained several thousand words of AI generated text each. ...[52 words]... </a:t>
            </a:r>
          </a:p>
          <a:p>
            <a:r>
              <a:rPr lang="en-US" sz="2400" dirty="0">
                <a:solidFill>
                  <a:srgbClr val="0070C0"/>
                </a:solidFill>
              </a:rPr>
              <a:t>Kevin rubbed his hands together in ___</a:t>
            </a:r>
            <a:endParaRPr lang="en-US" sz="240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200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dirty="0">
                <a:latin typeface="Calibri" panose="020F0502020204030204" pitchFamily="34" charset="0"/>
                <a:cs typeface="Calibri" panose="020F0502020204030204" pitchFamily="34" charset="0"/>
              </a:rPr>
              <a:t>Problem of Long-Term Dependencies</a:t>
            </a:r>
          </a:p>
        </p:txBody>
      </p:sp>
      <p:sp>
        <p:nvSpPr>
          <p:cNvPr id="12" name="Slide Number Placeholder 11"/>
          <p:cNvSpPr>
            <a:spLocks noGrp="1"/>
          </p:cNvSpPr>
          <p:nvPr>
            <p:ph type="sldNum" sz="quarter" idx="12"/>
          </p:nvPr>
        </p:nvSpPr>
        <p:spPr/>
        <p:txBody>
          <a:bodyPr/>
          <a:lstStyle/>
          <a:p>
            <a:fld id="{A87AB4FD-5280-400C-A576-39B31E1468B0}" type="slidenum">
              <a:rPr lang="en-US" smtClean="0"/>
              <a:t>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9926" y="4240767"/>
            <a:ext cx="6467475" cy="2333625"/>
          </a:xfrm>
          <a:prstGeom prst="rect">
            <a:avLst/>
          </a:prstGeom>
        </p:spPr>
      </p:pic>
      <p:sp>
        <p:nvSpPr>
          <p:cNvPr id="8" name="Rectangle 3"/>
          <p:cNvSpPr txBox="1">
            <a:spLocks noChangeArrowheads="1"/>
          </p:cNvSpPr>
          <p:nvPr/>
        </p:nvSpPr>
        <p:spPr>
          <a:xfrm>
            <a:off x="1484311" y="1560709"/>
            <a:ext cx="10018712" cy="4671547"/>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800" dirty="0">
                <a:latin typeface="Calibri" panose="020F0502020204030204" pitchFamily="34" charset="0"/>
                <a:cs typeface="Calibri" panose="020F0502020204030204" pitchFamily="34" charset="0"/>
              </a:rPr>
              <a:t>What if we want to predict the next word in a </a:t>
            </a:r>
            <a:r>
              <a:rPr lang="en-US" sz="2800" dirty="0">
                <a:solidFill>
                  <a:srgbClr val="33CC33"/>
                </a:solidFill>
                <a:latin typeface="Calibri" panose="020F0502020204030204" pitchFamily="34" charset="0"/>
                <a:cs typeface="Calibri" panose="020F0502020204030204" pitchFamily="34" charset="0"/>
              </a:rPr>
              <a:t>long sentence</a:t>
            </a:r>
            <a:r>
              <a:rPr lang="en-US" sz="2800" dirty="0">
                <a:latin typeface="Calibri" panose="020F0502020204030204" pitchFamily="34" charset="0"/>
                <a:cs typeface="Calibri" panose="020F0502020204030204" pitchFamily="34" charset="0"/>
              </a:rPr>
              <a:t>?</a:t>
            </a:r>
          </a:p>
          <a:p>
            <a:r>
              <a:rPr lang="en-US" sz="2800" dirty="0">
                <a:latin typeface="Calibri" panose="020F0502020204030204" pitchFamily="34" charset="0"/>
                <a:cs typeface="Calibri" panose="020F0502020204030204" pitchFamily="34" charset="0"/>
              </a:rPr>
              <a:t>Do we know which </a:t>
            </a:r>
            <a:r>
              <a:rPr lang="en-US" sz="2800" dirty="0">
                <a:solidFill>
                  <a:srgbClr val="33CC33"/>
                </a:solidFill>
                <a:latin typeface="Calibri" panose="020F0502020204030204" pitchFamily="34" charset="0"/>
                <a:cs typeface="Calibri" panose="020F0502020204030204" pitchFamily="34" charset="0"/>
              </a:rPr>
              <a:t>past information </a:t>
            </a:r>
            <a:r>
              <a:rPr lang="en-US" sz="2800" dirty="0">
                <a:latin typeface="Calibri" panose="020F0502020204030204" pitchFamily="34" charset="0"/>
                <a:cs typeface="Calibri" panose="020F0502020204030204" pitchFamily="34" charset="0"/>
              </a:rPr>
              <a:t>is helpful to predict the </a:t>
            </a:r>
            <a:r>
              <a:rPr lang="en-US" sz="2800" dirty="0">
                <a:solidFill>
                  <a:srgbClr val="33CC33"/>
                </a:solidFill>
                <a:latin typeface="Calibri" panose="020F0502020204030204" pitchFamily="34" charset="0"/>
                <a:cs typeface="Calibri" panose="020F0502020204030204" pitchFamily="34" charset="0"/>
              </a:rPr>
              <a:t>next word</a:t>
            </a:r>
            <a:r>
              <a:rPr lang="en-US" sz="2800" dirty="0">
                <a:latin typeface="Calibri" panose="020F0502020204030204" pitchFamily="34" charset="0"/>
                <a:cs typeface="Calibri" panose="020F0502020204030204" pitchFamily="34" charset="0"/>
              </a:rPr>
              <a:t>?</a:t>
            </a:r>
          </a:p>
          <a:p>
            <a:r>
              <a:rPr lang="en-US" sz="2800" dirty="0">
                <a:latin typeface="Calibri" panose="020F0502020204030204" pitchFamily="34" charset="0"/>
                <a:cs typeface="Calibri" panose="020F0502020204030204" pitchFamily="34" charset="0"/>
              </a:rPr>
              <a:t>In theory, RNNs are capable of handling </a:t>
            </a:r>
            <a:r>
              <a:rPr lang="en-US" sz="2800" dirty="0">
                <a:solidFill>
                  <a:srgbClr val="33CC33"/>
                </a:solidFill>
                <a:latin typeface="Calibri" panose="020F0502020204030204" pitchFamily="34" charset="0"/>
                <a:cs typeface="Calibri" panose="020F0502020204030204" pitchFamily="34" charset="0"/>
              </a:rPr>
              <a:t>long-term dependencies</a:t>
            </a:r>
            <a:r>
              <a:rPr lang="en-US" sz="2800" dirty="0">
                <a:latin typeface="Calibri" panose="020F0502020204030204" pitchFamily="34" charset="0"/>
                <a:cs typeface="Calibri" panose="020F0502020204030204" pitchFamily="34" charset="0"/>
              </a:rPr>
              <a:t>.</a:t>
            </a:r>
          </a:p>
          <a:p>
            <a:r>
              <a:rPr lang="en-US" sz="2800" dirty="0">
                <a:latin typeface="Calibri" panose="020F0502020204030204" pitchFamily="34" charset="0"/>
                <a:cs typeface="Calibri" panose="020F0502020204030204" pitchFamily="34" charset="0"/>
              </a:rPr>
              <a:t>But in practice, </a:t>
            </a:r>
            <a:r>
              <a:rPr lang="en-US" sz="2800" dirty="0">
                <a:solidFill>
                  <a:srgbClr val="FF0000"/>
                </a:solidFill>
                <a:latin typeface="Calibri" panose="020F0502020204030204" pitchFamily="34" charset="0"/>
                <a:cs typeface="Calibri" panose="020F0502020204030204" pitchFamily="34" charset="0"/>
              </a:rPr>
              <a:t>they are not</a:t>
            </a:r>
            <a:r>
              <a:rPr lang="en-US" sz="2800" dirty="0">
                <a:latin typeface="Calibri" panose="020F0502020204030204" pitchFamily="34" charset="0"/>
                <a:cs typeface="Calibri" panose="020F0502020204030204" pitchFamily="34" charset="0"/>
              </a:rPr>
              <a:t>! Reading: </a:t>
            </a:r>
            <a:r>
              <a:rPr lang="en-US" dirty="0">
                <a:latin typeface="Calibri" panose="020F0502020204030204" pitchFamily="34" charset="0"/>
                <a:cs typeface="Calibri" panose="020F0502020204030204" pitchFamily="34" charset="0"/>
                <a:hlinkClick r:id="rId4"/>
              </a:rPr>
              <a:t>vanishing gradient problem</a:t>
            </a:r>
            <a:r>
              <a:rPr lang="en-US" sz="28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86072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dirty="0">
                <a:latin typeface="Calibri" panose="020F0502020204030204" pitchFamily="34" charset="0"/>
                <a:cs typeface="Calibri" panose="020F0502020204030204" pitchFamily="34" charset="0"/>
              </a:rPr>
              <a:t>Long Short Term Memory (LSTM)</a:t>
            </a:r>
          </a:p>
        </p:txBody>
      </p:sp>
      <p:sp>
        <p:nvSpPr>
          <p:cNvPr id="12" name="Slide Number Placeholder 11"/>
          <p:cNvSpPr>
            <a:spLocks noGrp="1"/>
          </p:cNvSpPr>
          <p:nvPr>
            <p:ph type="sldNum" sz="quarter" idx="12"/>
          </p:nvPr>
        </p:nvSpPr>
        <p:spPr/>
        <p:txBody>
          <a:bodyPr/>
          <a:lstStyle/>
          <a:p>
            <a:fld id="{A87AB4FD-5280-400C-A576-39B31E1468B0}" type="slidenum">
              <a:rPr lang="en-US" smtClean="0"/>
              <a:t>9</a:t>
            </a:fld>
            <a:endParaRPr lang="en-US" dirty="0"/>
          </a:p>
        </p:txBody>
      </p:sp>
      <p:sp>
        <p:nvSpPr>
          <p:cNvPr id="30" name="Rectangle 3"/>
          <p:cNvSpPr txBox="1">
            <a:spLocks noChangeArrowheads="1"/>
          </p:cNvSpPr>
          <p:nvPr/>
        </p:nvSpPr>
        <p:spPr>
          <a:xfrm>
            <a:off x="1484311" y="1828800"/>
            <a:ext cx="10018712" cy="4403456"/>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800" dirty="0">
                <a:latin typeface="Calibri" panose="020F0502020204030204" pitchFamily="34" charset="0"/>
                <a:cs typeface="Calibri" panose="020F0502020204030204" pitchFamily="34" charset="0"/>
              </a:rPr>
              <a:t>A </a:t>
            </a:r>
            <a:r>
              <a:rPr lang="en-US" sz="2800" i="1" dirty="0">
                <a:solidFill>
                  <a:srgbClr val="0070C0"/>
                </a:solidFill>
                <a:latin typeface="Calibri" panose="020F0502020204030204" pitchFamily="34" charset="0"/>
                <a:cs typeface="Calibri" panose="020F0502020204030204" pitchFamily="34" charset="0"/>
              </a:rPr>
              <a:t>special type</a:t>
            </a:r>
            <a:r>
              <a:rPr lang="en-US" sz="2800" dirty="0">
                <a:solidFill>
                  <a:srgbClr val="0070C0"/>
                </a:solidFill>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of recurrent neural networks.</a:t>
            </a:r>
          </a:p>
          <a:p>
            <a:r>
              <a:rPr lang="en-US" sz="2800" dirty="0">
                <a:latin typeface="Calibri" panose="020F0502020204030204" pitchFamily="34" charset="0"/>
                <a:cs typeface="Calibri" panose="020F0502020204030204" pitchFamily="34" charset="0"/>
              </a:rPr>
              <a:t>Explicitly designed to capture the </a:t>
            </a:r>
            <a:r>
              <a:rPr lang="en-US" sz="2800" dirty="0">
                <a:solidFill>
                  <a:srgbClr val="0066FF"/>
                </a:solidFill>
                <a:latin typeface="Calibri" panose="020F0502020204030204" pitchFamily="34" charset="0"/>
                <a:cs typeface="Calibri" panose="020F0502020204030204" pitchFamily="34" charset="0"/>
              </a:rPr>
              <a:t>long-term dependency</a:t>
            </a:r>
            <a:r>
              <a:rPr lang="en-US" sz="2800" dirty="0">
                <a:latin typeface="Calibri" panose="020F0502020204030204" pitchFamily="34" charset="0"/>
                <a:cs typeface="Calibri" panose="020F0502020204030204" pitchFamily="34" charset="0"/>
              </a:rPr>
              <a:t>.</a:t>
            </a:r>
          </a:p>
          <a:p>
            <a:r>
              <a:rPr lang="en-US" sz="2800" dirty="0">
                <a:latin typeface="Calibri" panose="020F0502020204030204" pitchFamily="34" charset="0"/>
                <a:cs typeface="Calibri" panose="020F0502020204030204" pitchFamily="34" charset="0"/>
              </a:rPr>
              <a:t>It solves/mitigates the vanishing gradient problem of vanilla RNN.</a:t>
            </a:r>
          </a:p>
          <a:p>
            <a:r>
              <a:rPr lang="en-US" sz="2800" dirty="0">
                <a:latin typeface="Calibri" panose="020F0502020204030204" pitchFamily="34" charset="0"/>
                <a:cs typeface="Calibri" panose="020F0502020204030204" pitchFamily="34" charset="0"/>
              </a:rPr>
              <a:t>So, what is the </a:t>
            </a:r>
            <a:r>
              <a:rPr lang="en-US" sz="2800" dirty="0">
                <a:solidFill>
                  <a:srgbClr val="0066FF"/>
                </a:solidFill>
                <a:latin typeface="Calibri" panose="020F0502020204030204" pitchFamily="34" charset="0"/>
                <a:cs typeface="Calibri" panose="020F0502020204030204" pitchFamily="34" charset="0"/>
              </a:rPr>
              <a:t>structural difference </a:t>
            </a:r>
            <a:r>
              <a:rPr lang="en-US" sz="2800" dirty="0">
                <a:latin typeface="Calibri" panose="020F0502020204030204" pitchFamily="34" charset="0"/>
                <a:cs typeface="Calibri" panose="020F0502020204030204" pitchFamily="34" charset="0"/>
              </a:rPr>
              <a:t>between RNN and LSTM?</a:t>
            </a:r>
          </a:p>
        </p:txBody>
      </p:sp>
    </p:spTree>
    <p:extLst>
      <p:ext uri="{BB962C8B-B14F-4D97-AF65-F5344CB8AC3E}">
        <p14:creationId xmlns:p14="http://schemas.microsoft.com/office/powerpoint/2010/main" val="592582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44206</TotalTime>
  <Words>997</Words>
  <Application>Microsoft Office PowerPoint</Application>
  <PresentationFormat>Widescreen</PresentationFormat>
  <Paragraphs>142</Paragraphs>
  <Slides>19</Slides>
  <Notes>15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Office Theme</vt:lpstr>
      <vt:lpstr>Equation</vt:lpstr>
      <vt:lpstr>Recurrent Neural Network (RNN) Language Models</vt:lpstr>
      <vt:lpstr>Recurrent Neural Networks (RNNs)</vt:lpstr>
      <vt:lpstr>Recurrent Neural Networks (RNNs)</vt:lpstr>
      <vt:lpstr>Recurrent Neural Networks (RNNs)</vt:lpstr>
      <vt:lpstr>RNN Language Model</vt:lpstr>
      <vt:lpstr>RNN Language Model</vt:lpstr>
      <vt:lpstr>Long-Term Dependencies</vt:lpstr>
      <vt:lpstr>Problem of Long-Term Dependencies</vt:lpstr>
      <vt:lpstr>Long Short Term Memory (LSTM)</vt:lpstr>
      <vt:lpstr>Difference between RNN and LSTM</vt:lpstr>
      <vt:lpstr>Core Idea Behind LSTM</vt:lpstr>
      <vt:lpstr>Step-by-Step LSTM Walk Through</vt:lpstr>
      <vt:lpstr>Step-by-Step LSTM Walk Through</vt:lpstr>
      <vt:lpstr>Step-by-Step LSTM Walk Through</vt:lpstr>
      <vt:lpstr>Step-by-Step LSTM Walk Through</vt:lpstr>
      <vt:lpstr>Putting Everything Together</vt:lpstr>
      <vt:lpstr>LSTMs Summary</vt:lpstr>
      <vt:lpstr>Learning neural language models</vt:lpstr>
      <vt:lpstr>Next: Recent advances language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May</dc:creator>
  <cp:lastModifiedBy>Tejas Kamtam</cp:lastModifiedBy>
  <cp:revision>300</cp:revision>
  <cp:lastPrinted>2017-08-25T12:16:51Z</cp:lastPrinted>
  <dcterms:created xsi:type="dcterms:W3CDTF">2017-08-17T22:41:19Z</dcterms:created>
  <dcterms:modified xsi:type="dcterms:W3CDTF">2024-02-07T10:42:00Z</dcterms:modified>
</cp:coreProperties>
</file>