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421" r:id="rId3"/>
    <p:sldId id="352" r:id="rId4"/>
    <p:sldId id="328" r:id="rId5"/>
    <p:sldId id="329" r:id="rId6"/>
    <p:sldId id="330" r:id="rId7"/>
    <p:sldId id="420" r:id="rId8"/>
    <p:sldId id="350" r:id="rId9"/>
    <p:sldId id="342" r:id="rId10"/>
    <p:sldId id="343" r:id="rId11"/>
    <p:sldId id="345" r:id="rId12"/>
    <p:sldId id="398" r:id="rId13"/>
    <p:sldId id="422" r:id="rId14"/>
    <p:sldId id="397" r:id="rId15"/>
    <p:sldId id="346" r:id="rId16"/>
    <p:sldId id="348" r:id="rId17"/>
    <p:sldId id="399" r:id="rId18"/>
    <p:sldId id="400" r:id="rId19"/>
    <p:sldId id="401" r:id="rId20"/>
    <p:sldId id="396" r:id="rId21"/>
    <p:sldId id="423" r:id="rId22"/>
    <p:sldId id="354" r:id="rId23"/>
    <p:sldId id="404" r:id="rId24"/>
    <p:sldId id="406" r:id="rId25"/>
    <p:sldId id="376" r:id="rId26"/>
    <p:sldId id="3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BBBB"/>
    <a:srgbClr val="AB1500"/>
    <a:srgbClr val="FF8F0B"/>
    <a:srgbClr val="C85CE5"/>
    <a:srgbClr val="54AAFE"/>
    <a:srgbClr val="FFB764"/>
    <a:srgbClr val="D98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19"/>
    <p:restoredTop sz="83755"/>
  </p:normalViewPr>
  <p:slideViewPr>
    <p:cSldViewPr snapToGrid="0" snapToObjects="1" showGuides="1">
      <p:cViewPr varScale="1">
        <p:scale>
          <a:sx n="82" d="100"/>
          <a:sy n="82" d="100"/>
        </p:scale>
        <p:origin x="192" y="744"/>
      </p:cViewPr>
      <p:guideLst>
        <p:guide orient="horz" pos="2112"/>
        <p:guide pos="384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70B0E-D35D-9042-B474-1932228F602D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CE3BE-21B5-EB45-9686-F8DD82FD2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CE3BE-21B5-EB45-9686-F8DD82FD2C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12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CE3BE-21B5-EB45-9686-F8DD82FD2C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22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CE3BE-21B5-EB45-9686-F8DD82FD2C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34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CE3BE-21B5-EB45-9686-F8DD82FD2C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CE3BE-21B5-EB45-9686-F8DD82FD2C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85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F36F0-628B-A64E-979E-DB95F5FEEE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49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CE3BE-21B5-EB45-9686-F8DD82FD2C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93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CE3BE-21B5-EB45-9686-F8DD82FD2C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78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take individual classification approach, the best sequence for the two sentences would be:</a:t>
            </a:r>
          </a:p>
          <a:p>
            <a:r>
              <a:rPr lang="en-US" dirty="0"/>
              <a:t>With sequence labeling, it would be:</a:t>
            </a:r>
          </a:p>
          <a:p>
            <a:r>
              <a:rPr lang="en-US" dirty="0"/>
              <a:t>Why?</a:t>
            </a:r>
          </a:p>
          <a:p>
            <a:r>
              <a:rPr lang="en-US" dirty="0"/>
              <a:t>This also shows why the inference problem is non-trivial.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CE3BE-21B5-EB45-9686-F8DD82FD2C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43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cannot we do greedy decoding?  Wheels are round vs. wheels Bob 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CE3BE-21B5-EB45-9686-F8DD82FD2C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32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1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2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07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803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6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7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2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9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3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5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5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1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B7EDA-036F-1F44-82C7-B40FE6229DF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F1030C-2645-DE49-8479-B1A17A2456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06615" cy="65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F9C0A7-DE30-CD44-878D-F92BAFC4B767}"/>
              </a:ext>
            </a:extLst>
          </p:cNvPr>
          <p:cNvSpPr txBox="1"/>
          <p:nvPr userDrawn="1"/>
        </p:nvSpPr>
        <p:spPr>
          <a:xfrm>
            <a:off x="11922369" y="8206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B6F03644-DA64-5043-8688-BF67480120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646" y="1"/>
            <a:ext cx="1805354" cy="80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97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ioletpeng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violetpeng.github.io/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37062"/>
            <a:ext cx="9144000" cy="146750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Maximum Entropy Markov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46264"/>
            <a:ext cx="9144000" cy="1467503"/>
          </a:xfrm>
        </p:spPr>
        <p:txBody>
          <a:bodyPr>
            <a:normAutofit/>
          </a:bodyPr>
          <a:lstStyle/>
          <a:p>
            <a:r>
              <a:rPr lang="en-US" dirty="0"/>
              <a:t>CS 162: Natural Language Processing</a:t>
            </a:r>
          </a:p>
          <a:p>
            <a:r>
              <a:rPr lang="en-US" dirty="0"/>
              <a:t>Nanyun (Violet) Peng</a:t>
            </a:r>
          </a:p>
          <a:p>
            <a:r>
              <a:rPr lang="en-US" dirty="0"/>
              <a:t>Course website: </a:t>
            </a:r>
            <a:r>
              <a:rPr lang="en-US" dirty="0">
                <a:hlinkClick r:id="rId3"/>
              </a:rPr>
              <a:t>https://vnpeng.net/</a:t>
            </a:r>
            <a:r>
              <a:rPr lang="en-US" dirty="0">
                <a:hlinkClick r:id="rId4"/>
              </a:rPr>
              <a:t>cs162_win24.html</a:t>
            </a:r>
            <a:endParaRPr 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7D4E0D1-437A-D54B-8016-8E73C6872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1963" y="4600028"/>
            <a:ext cx="241767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</a:rPr>
              <a:t>syllabus,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</a:rPr>
              <a:t>announcements,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</a:rPr>
              <a:t>slides,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 err="1">
                <a:solidFill>
                  <a:schemeClr val="accent4"/>
                </a:solidFill>
              </a:rPr>
              <a:t>homeworks</a:t>
            </a:r>
            <a:endParaRPr lang="en-US" altLang="en-US" sz="2400" dirty="0">
              <a:solidFill>
                <a:schemeClr val="accent4"/>
              </a:solidFill>
            </a:endParaRP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0A4FE754-7BC0-F140-83A8-74F5C33C5CA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839200" y="4663526"/>
            <a:ext cx="512763" cy="650876"/>
          </a:xfrm>
          <a:prstGeom prst="line">
            <a:avLst/>
          </a:prstGeom>
          <a:noFill/>
          <a:ln w="28575">
            <a:solidFill>
              <a:schemeClr val="accent4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DF48AF1C-F977-9A47-A398-AAE22663BA7C}"/>
              </a:ext>
            </a:extLst>
          </p:cNvPr>
          <p:cNvSpPr txBox="1">
            <a:spLocks/>
          </p:cNvSpPr>
          <p:nvPr/>
        </p:nvSpPr>
        <p:spPr>
          <a:xfrm>
            <a:off x="4038600" y="6384554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702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2361AD8C-B607-2147-BFC9-DD9336684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2" y="1574780"/>
            <a:ext cx="10029371" cy="4906102"/>
          </a:xfrm>
        </p:spPr>
        <p:txBody>
          <a:bodyPr>
            <a:normAutofit/>
          </a:bodyPr>
          <a:lstStyle/>
          <a:p>
            <a:r>
              <a:rPr lang="en-US" sz="2800" dirty="0"/>
              <a:t>Generative models </a:t>
            </a:r>
          </a:p>
          <a:p>
            <a:pPr lvl="1"/>
            <a:r>
              <a:rPr lang="en-US" sz="2400" dirty="0"/>
              <a:t>learn P(x, y)</a:t>
            </a:r>
          </a:p>
          <a:p>
            <a:pPr lvl="1"/>
            <a:r>
              <a:rPr lang="en-US" sz="2400" dirty="0"/>
              <a:t>Characterize how the data is generated (both inputs and outputs)</a:t>
            </a:r>
          </a:p>
          <a:p>
            <a:pPr lvl="1"/>
            <a:r>
              <a:rPr lang="en-US" sz="2400" dirty="0" err="1"/>
              <a:t>Eg</a:t>
            </a:r>
            <a:r>
              <a:rPr lang="en-US" sz="2400" dirty="0"/>
              <a:t>: Naïve Bayes, Hidden Markov Model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r>
              <a:rPr lang="en-US" sz="2800" dirty="0"/>
              <a:t>Discriminative models </a:t>
            </a:r>
          </a:p>
          <a:p>
            <a:pPr lvl="1"/>
            <a:r>
              <a:rPr lang="en-US" sz="2400" dirty="0"/>
              <a:t>learn P(y | x)</a:t>
            </a:r>
          </a:p>
          <a:p>
            <a:pPr lvl="1"/>
            <a:r>
              <a:rPr lang="en-US" sz="2400" dirty="0"/>
              <a:t>Directly characterizes the decision boundary only</a:t>
            </a:r>
          </a:p>
          <a:p>
            <a:pPr lvl="1"/>
            <a:r>
              <a:rPr lang="en-US" sz="2400" dirty="0" err="1"/>
              <a:t>Eg</a:t>
            </a:r>
            <a:r>
              <a:rPr lang="en-US" sz="2400" dirty="0"/>
              <a:t>: Logistic Regression, </a:t>
            </a:r>
            <a:r>
              <a:rPr lang="en-US" dirty="0"/>
              <a:t>Maximum Entropy Markov Model, </a:t>
            </a:r>
            <a:r>
              <a:rPr lang="en-US" sz="2400" dirty="0"/>
              <a:t>Conditional Random Fields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Generative vs Discriminative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04476"/>
            <a:ext cx="2743200" cy="365125"/>
          </a:xfrm>
        </p:spPr>
        <p:txBody>
          <a:bodyPr/>
          <a:lstStyle/>
          <a:p>
            <a:fld id="{E42F4FC8-095A-E041-AA53-AAE5A7787260}" type="slidenum">
              <a:rPr lang="en-US" smtClean="0"/>
              <a:t>10</a:t>
            </a:fld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7174189" y="3509601"/>
            <a:ext cx="3333379" cy="1692824"/>
            <a:chOff x="5489492" y="3131715"/>
            <a:chExt cx="3333379" cy="1692824"/>
          </a:xfrm>
        </p:grpSpPr>
        <p:sp>
          <p:nvSpPr>
            <p:cNvPr id="15" name="Oval 14"/>
            <p:cNvSpPr/>
            <p:nvPr/>
          </p:nvSpPr>
          <p:spPr>
            <a:xfrm>
              <a:off x="6586069" y="3476686"/>
              <a:ext cx="90714" cy="9071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812854" y="3649945"/>
              <a:ext cx="90714" cy="9071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179340" y="4035173"/>
              <a:ext cx="90714" cy="9071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7330785" y="4402963"/>
              <a:ext cx="90714" cy="9071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722140" y="3131715"/>
              <a:ext cx="90714" cy="9071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215245" y="3260037"/>
              <a:ext cx="90714" cy="9071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479928" y="3616217"/>
              <a:ext cx="90714" cy="9071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709061" y="4150759"/>
              <a:ext cx="90714" cy="9071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8641443" y="3843002"/>
              <a:ext cx="90714" cy="9071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8516469" y="3859331"/>
              <a:ext cx="90714" cy="9071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8550729" y="3661574"/>
              <a:ext cx="90714" cy="9071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271449" y="4358767"/>
              <a:ext cx="90714" cy="9071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575344" y="4482084"/>
              <a:ext cx="90714" cy="9071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414080" y="4328831"/>
              <a:ext cx="90714" cy="9071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6209763" y="4511167"/>
              <a:ext cx="90714" cy="9071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362163" y="4527441"/>
              <a:ext cx="90714" cy="9071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226092" y="4663567"/>
              <a:ext cx="90714" cy="9071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722140" y="4640709"/>
              <a:ext cx="90714" cy="9071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428615" y="4636009"/>
              <a:ext cx="90714" cy="9071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857792" y="3843002"/>
              <a:ext cx="90714" cy="9071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489492" y="3950045"/>
              <a:ext cx="90714" cy="9071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679992" y="3843002"/>
              <a:ext cx="90714" cy="9071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796106" y="3995402"/>
              <a:ext cx="90714" cy="9071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614678" y="4011676"/>
              <a:ext cx="90714" cy="9071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812435" y="4147802"/>
              <a:ext cx="90714" cy="9071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750749" y="3722352"/>
              <a:ext cx="90714" cy="9071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634635" y="4147802"/>
              <a:ext cx="90714" cy="9071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8044146" y="3146931"/>
              <a:ext cx="90714" cy="9071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853646" y="3465543"/>
              <a:ext cx="90714" cy="9071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7663704" y="3313143"/>
              <a:ext cx="90714" cy="9071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8160260" y="3237645"/>
              <a:ext cx="90714" cy="9071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8006671" y="3480759"/>
              <a:ext cx="90714" cy="9071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8176589" y="3436460"/>
              <a:ext cx="90714" cy="9071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909772" y="3177072"/>
              <a:ext cx="90714" cy="9071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8008463" y="3344688"/>
              <a:ext cx="90714" cy="9071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732157" y="4125887"/>
              <a:ext cx="90714" cy="9071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8607183" y="4142216"/>
              <a:ext cx="90714" cy="9071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8641443" y="3944459"/>
              <a:ext cx="90714" cy="9071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Curved Connector 56"/>
            <p:cNvCxnSpPr/>
            <p:nvPr/>
          </p:nvCxnSpPr>
          <p:spPr>
            <a:xfrm>
              <a:off x="5930480" y="3198812"/>
              <a:ext cx="2113666" cy="1625727"/>
            </a:xfrm>
            <a:prstGeom prst="curvedConnector3">
              <a:avLst>
                <a:gd name="adj1" fmla="val 68987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2693598" y="3380550"/>
            <a:ext cx="360127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A generative model tries to characterize the distribution of the inputs, a discriminative model doesn’t care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B054C92-B4DB-3640-9B5D-0FA55E1CF0D6}"/>
              </a:ext>
            </a:extLst>
          </p:cNvPr>
          <p:cNvGrpSpPr/>
          <p:nvPr/>
        </p:nvGrpSpPr>
        <p:grpSpPr>
          <a:xfrm>
            <a:off x="7474019" y="2404808"/>
            <a:ext cx="2120451" cy="2214551"/>
            <a:chOff x="7474019" y="2404808"/>
            <a:chExt cx="2120451" cy="2214551"/>
          </a:xfrm>
        </p:grpSpPr>
        <p:cxnSp>
          <p:nvCxnSpPr>
            <p:cNvPr id="64" name="Straight Arrow Connector 63"/>
            <p:cNvCxnSpPr>
              <a:cxnSpLocks/>
            </p:cNvCxnSpPr>
            <p:nvPr/>
          </p:nvCxnSpPr>
          <p:spPr>
            <a:xfrm flipH="1">
              <a:off x="7474019" y="2880912"/>
              <a:ext cx="145478" cy="1146919"/>
            </a:xfrm>
            <a:prstGeom prst="straightConnector1">
              <a:avLst/>
            </a:prstGeom>
            <a:ln w="12700" cmpd="sng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cxnSpLocks/>
            </p:cNvCxnSpPr>
            <p:nvPr/>
          </p:nvCxnSpPr>
          <p:spPr>
            <a:xfrm>
              <a:off x="8251514" y="2888440"/>
              <a:ext cx="1342956" cy="666518"/>
            </a:xfrm>
            <a:prstGeom prst="straightConnector1">
              <a:avLst/>
            </a:prstGeom>
            <a:ln w="12700" cmpd="sng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cxnSpLocks/>
            </p:cNvCxnSpPr>
            <p:nvPr/>
          </p:nvCxnSpPr>
          <p:spPr>
            <a:xfrm>
              <a:off x="7756069" y="2765324"/>
              <a:ext cx="342709" cy="1854035"/>
            </a:xfrm>
            <a:prstGeom prst="straightConnector1">
              <a:avLst/>
            </a:prstGeom>
            <a:ln w="12700" cmpd="sng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cxnSpLocks/>
            </p:cNvCxnSpPr>
            <p:nvPr/>
          </p:nvCxnSpPr>
          <p:spPr>
            <a:xfrm>
              <a:off x="8062397" y="2933904"/>
              <a:ext cx="845994" cy="751716"/>
            </a:xfrm>
            <a:prstGeom prst="straightConnector1">
              <a:avLst/>
            </a:prstGeom>
            <a:ln w="12700" cmpd="sng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7502305" y="2404808"/>
              <a:ext cx="878523" cy="360516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AE66363-4622-E249-A889-264EBF725BF9}"/>
              </a:ext>
            </a:extLst>
          </p:cNvPr>
          <p:cNvGrpSpPr/>
          <p:nvPr/>
        </p:nvGrpSpPr>
        <p:grpSpPr>
          <a:xfrm>
            <a:off x="8906117" y="2434303"/>
            <a:ext cx="1053455" cy="1859771"/>
            <a:chOff x="8906117" y="2434303"/>
            <a:chExt cx="1053455" cy="1859771"/>
          </a:xfrm>
        </p:grpSpPr>
        <p:cxnSp>
          <p:nvCxnSpPr>
            <p:cNvPr id="77" name="Straight Arrow Connector 76"/>
            <p:cNvCxnSpPr>
              <a:cxnSpLocks/>
              <a:stCxn id="81" idx="2"/>
            </p:cNvCxnSpPr>
            <p:nvPr/>
          </p:nvCxnSpPr>
          <p:spPr>
            <a:xfrm flipH="1">
              <a:off x="9040834" y="2794819"/>
              <a:ext cx="392011" cy="1499255"/>
            </a:xfrm>
            <a:prstGeom prst="straightConnector1">
              <a:avLst/>
            </a:prstGeom>
            <a:ln w="12700" cmpd="sng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8906117" y="2434303"/>
              <a:ext cx="1053455" cy="360516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152569" y="5054473"/>
            <a:ext cx="4125075" cy="602658"/>
            <a:chOff x="3954237" y="4833221"/>
            <a:chExt cx="6256001" cy="579436"/>
          </a:xfrm>
        </p:grpSpPr>
        <p:sp>
          <p:nvSpPr>
            <p:cNvPr id="84" name="Rectangle 83"/>
            <p:cNvSpPr/>
            <p:nvPr/>
          </p:nvSpPr>
          <p:spPr>
            <a:xfrm>
              <a:off x="3954237" y="5052141"/>
              <a:ext cx="3555711" cy="360516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/>
            <p:cNvCxnSpPr>
              <a:cxnSpLocks/>
            </p:cNvCxnSpPr>
            <p:nvPr/>
          </p:nvCxnSpPr>
          <p:spPr>
            <a:xfrm flipV="1">
              <a:off x="5911444" y="4833221"/>
              <a:ext cx="4298794" cy="218921"/>
            </a:xfrm>
            <a:prstGeom prst="straightConnector1">
              <a:avLst/>
            </a:prstGeom>
            <a:ln w="12700" cmpd="sng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952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Discriminative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assumption lets us write the conditional probability of the output 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4FC8-095A-E041-AA53-AAE5A7787260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Screen Region 2014-09-18 at 07.38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360" y="1682062"/>
            <a:ext cx="6309360" cy="753002"/>
          </a:xfrm>
          <a:prstGeom prst="rect">
            <a:avLst/>
          </a:prstGeom>
        </p:spPr>
      </p:pic>
      <p:pic>
        <p:nvPicPr>
          <p:cNvPr id="7" name="Picture 6" descr="Screen Region 2014-09-18 at 07.38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920" y="5428234"/>
            <a:ext cx="3733891" cy="844472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3007360" y="2496272"/>
            <a:ext cx="1960880" cy="1660064"/>
            <a:chOff x="1483360" y="2496272"/>
            <a:chExt cx="1960880" cy="1660064"/>
          </a:xfrm>
        </p:grpSpPr>
        <p:sp>
          <p:nvSpPr>
            <p:cNvPr id="10" name="Oval 9"/>
            <p:cNvSpPr/>
            <p:nvPr/>
          </p:nvSpPr>
          <p:spPr>
            <a:xfrm>
              <a:off x="1483360" y="2496272"/>
              <a:ext cx="660400" cy="64406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y</a:t>
              </a:r>
              <a:r>
                <a:rPr lang="en-US" baseline="-25000" dirty="0"/>
                <a:t>t-1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824480" y="2496272"/>
              <a:ext cx="619760" cy="64406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y</a:t>
              </a:r>
              <a:r>
                <a:rPr lang="en-US" baseline="-25000" dirty="0" err="1"/>
                <a:t>t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824480" y="3512272"/>
              <a:ext cx="619760" cy="64406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x</a:t>
              </a:r>
              <a:r>
                <a:rPr lang="en-US" baseline="-25000" dirty="0" err="1"/>
                <a:t>t</a:t>
              </a:r>
              <a:endParaRPr lang="en-US" baseline="-25000" dirty="0"/>
            </a:p>
          </p:txBody>
        </p:sp>
        <p:cxnSp>
          <p:nvCxnSpPr>
            <p:cNvPr id="18" name="Straight Arrow Connector 17"/>
            <p:cNvCxnSpPr>
              <a:stCxn id="10" idx="6"/>
              <a:endCxn id="11" idx="2"/>
            </p:cNvCxnSpPr>
            <p:nvPr/>
          </p:nvCxnSpPr>
          <p:spPr>
            <a:xfrm>
              <a:off x="2143760" y="2818304"/>
              <a:ext cx="68072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1" idx="4"/>
              <a:endCxn id="12" idx="0"/>
            </p:cNvCxnSpPr>
            <p:nvPr/>
          </p:nvCxnSpPr>
          <p:spPr>
            <a:xfrm>
              <a:off x="3134360" y="3140336"/>
              <a:ext cx="0" cy="3719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116320" y="2496272"/>
            <a:ext cx="1991360" cy="1660064"/>
            <a:chOff x="1452880" y="2496272"/>
            <a:chExt cx="1991360" cy="1660064"/>
          </a:xfrm>
        </p:grpSpPr>
        <p:sp>
          <p:nvSpPr>
            <p:cNvPr id="26" name="Oval 25"/>
            <p:cNvSpPr/>
            <p:nvPr/>
          </p:nvSpPr>
          <p:spPr>
            <a:xfrm>
              <a:off x="1452880" y="2496272"/>
              <a:ext cx="690880" cy="64406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y</a:t>
              </a:r>
              <a:r>
                <a:rPr lang="en-US" baseline="-25000" dirty="0"/>
                <a:t>t-1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2824480" y="2496272"/>
              <a:ext cx="619760" cy="64406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y</a:t>
              </a:r>
              <a:r>
                <a:rPr lang="en-US" baseline="-25000" dirty="0" err="1"/>
                <a:t>t</a:t>
              </a:r>
              <a:endParaRPr lang="en-US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824480" y="3512272"/>
              <a:ext cx="619760" cy="64406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x</a:t>
              </a:r>
              <a:r>
                <a:rPr lang="en-US" baseline="-25000" dirty="0" err="1"/>
                <a:t>t</a:t>
              </a:r>
              <a:endParaRPr lang="en-US" baseline="-25000" dirty="0"/>
            </a:p>
          </p:txBody>
        </p:sp>
        <p:cxnSp>
          <p:nvCxnSpPr>
            <p:cNvPr id="29" name="Straight Arrow Connector 28"/>
            <p:cNvCxnSpPr>
              <a:stCxn id="26" idx="6"/>
              <a:endCxn id="27" idx="2"/>
            </p:cNvCxnSpPr>
            <p:nvPr/>
          </p:nvCxnSpPr>
          <p:spPr>
            <a:xfrm>
              <a:off x="2143760" y="2818304"/>
              <a:ext cx="68072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8" idx="0"/>
              <a:endCxn id="27" idx="4"/>
            </p:cNvCxnSpPr>
            <p:nvPr/>
          </p:nvCxnSpPr>
          <p:spPr>
            <a:xfrm flipV="1">
              <a:off x="3134360" y="3140336"/>
              <a:ext cx="0" cy="3719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3423920" y="3403600"/>
            <a:ext cx="72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HMM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278722" y="3371335"/>
            <a:ext cx="1260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Conditional</a:t>
            </a:r>
          </a:p>
          <a:p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768605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</a:t>
            </a:r>
            <a:r>
              <a:rPr lang="en-US" dirty="0"/>
              <a:t>aximum </a:t>
            </a:r>
            <a:r>
              <a:rPr lang="en-US" dirty="0">
                <a:solidFill>
                  <a:schemeClr val="accent1"/>
                </a:solidFill>
              </a:rPr>
              <a:t>E</a:t>
            </a:r>
            <a:r>
              <a:rPr lang="en-US" dirty="0"/>
              <a:t>ntropy </a:t>
            </a:r>
            <a:r>
              <a:rPr lang="en-US" dirty="0">
                <a:solidFill>
                  <a:schemeClr val="accent1"/>
                </a:solidFill>
              </a:rPr>
              <a:t>M</a:t>
            </a:r>
            <a:r>
              <a:rPr lang="en-US" dirty="0"/>
              <a:t>arkov </a:t>
            </a:r>
            <a:r>
              <a:rPr lang="en-US" dirty="0">
                <a:solidFill>
                  <a:schemeClr val="accent1"/>
                </a:solidFill>
              </a:rPr>
              <a:t>M</a:t>
            </a:r>
            <a:r>
              <a:rPr lang="en-US" dirty="0"/>
              <a:t>odel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2179425" y="3242299"/>
            <a:ext cx="7528668" cy="1220468"/>
            <a:chOff x="512780" y="1784913"/>
            <a:chExt cx="7528668" cy="1220468"/>
          </a:xfrm>
        </p:grpSpPr>
        <p:sp>
          <p:nvSpPr>
            <p:cNvPr id="33" name="TextBox 32"/>
            <p:cNvSpPr txBox="1"/>
            <p:nvPr/>
          </p:nvSpPr>
          <p:spPr>
            <a:xfrm>
              <a:off x="1584872" y="1784913"/>
              <a:ext cx="1390124" cy="40011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Determiner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52776" y="1784913"/>
              <a:ext cx="754984" cy="40011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Noun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691892" y="1784913"/>
              <a:ext cx="681973" cy="40011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Verb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96988" y="1784913"/>
              <a:ext cx="754984" cy="40011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Noun</a:t>
              </a:r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1440623" y="2595952"/>
              <a:ext cx="6011691" cy="409429"/>
              <a:chOff x="1440623" y="2595952"/>
              <a:chExt cx="6011691" cy="409429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1440623" y="2605271"/>
                <a:ext cx="572017" cy="40011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805367" y="2605271"/>
                <a:ext cx="564878" cy="40011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Fed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100124" y="2595952"/>
                <a:ext cx="784039" cy="40011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raises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295393" y="2605271"/>
                <a:ext cx="995059" cy="40011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interest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741537" y="2605271"/>
                <a:ext cx="710777" cy="40011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rates</a:t>
                </a: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7286464" y="1784913"/>
              <a:ext cx="754984" cy="40011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Noun</a:t>
              </a:r>
            </a:p>
          </p:txBody>
        </p:sp>
        <p:cxnSp>
          <p:nvCxnSpPr>
            <p:cNvPr id="42" name="Straight Arrow Connector 41"/>
            <p:cNvCxnSpPr>
              <a:stCxn id="33" idx="2"/>
              <a:endCxn id="32" idx="0"/>
            </p:cNvCxnSpPr>
            <p:nvPr/>
          </p:nvCxnSpPr>
          <p:spPr>
            <a:xfrm flipH="1">
              <a:off x="1726632" y="2185023"/>
              <a:ext cx="553302" cy="420248"/>
            </a:xfrm>
            <a:prstGeom prst="straightConnector1">
              <a:avLst/>
            </a:prstGeom>
            <a:ln w="28575"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5" idx="2"/>
              <a:endCxn id="34" idx="0"/>
            </p:cNvCxnSpPr>
            <p:nvPr/>
          </p:nvCxnSpPr>
          <p:spPr>
            <a:xfrm flipH="1">
              <a:off x="3087806" y="2185023"/>
              <a:ext cx="542462" cy="420248"/>
            </a:xfrm>
            <a:prstGeom prst="straightConnector1">
              <a:avLst/>
            </a:prstGeom>
            <a:ln w="28575"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7" idx="2"/>
              <a:endCxn id="36" idx="0"/>
            </p:cNvCxnSpPr>
            <p:nvPr/>
          </p:nvCxnSpPr>
          <p:spPr>
            <a:xfrm flipH="1">
              <a:off x="4492144" y="2185023"/>
              <a:ext cx="540735" cy="410929"/>
            </a:xfrm>
            <a:prstGeom prst="straightConnector1">
              <a:avLst/>
            </a:prstGeom>
            <a:ln w="28575"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9" idx="2"/>
              <a:endCxn id="38" idx="0"/>
            </p:cNvCxnSpPr>
            <p:nvPr/>
          </p:nvCxnSpPr>
          <p:spPr>
            <a:xfrm flipH="1">
              <a:off x="5792923" y="2185023"/>
              <a:ext cx="481557" cy="420248"/>
            </a:xfrm>
            <a:prstGeom prst="straightConnector1">
              <a:avLst/>
            </a:prstGeom>
            <a:ln w="28575"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1" idx="2"/>
              <a:endCxn id="40" idx="0"/>
            </p:cNvCxnSpPr>
            <p:nvPr/>
          </p:nvCxnSpPr>
          <p:spPr>
            <a:xfrm flipH="1">
              <a:off x="7096926" y="2185023"/>
              <a:ext cx="567030" cy="420248"/>
            </a:xfrm>
            <a:prstGeom prst="straightConnector1">
              <a:avLst/>
            </a:prstGeom>
            <a:ln w="28575"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8" idx="3"/>
              <a:endCxn id="33" idx="1"/>
            </p:cNvCxnSpPr>
            <p:nvPr/>
          </p:nvCxnSpPr>
          <p:spPr>
            <a:xfrm flipV="1">
              <a:off x="1133463" y="1984968"/>
              <a:ext cx="451409" cy="372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12780" y="1804025"/>
              <a:ext cx="620683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start</a:t>
              </a:r>
            </a:p>
          </p:txBody>
        </p:sp>
        <p:cxnSp>
          <p:nvCxnSpPr>
            <p:cNvPr id="49" name="Straight Arrow Connector 48"/>
            <p:cNvCxnSpPr>
              <a:stCxn id="33" idx="3"/>
              <a:endCxn id="35" idx="1"/>
            </p:cNvCxnSpPr>
            <p:nvPr/>
          </p:nvCxnSpPr>
          <p:spPr>
            <a:xfrm>
              <a:off x="2974996" y="1984968"/>
              <a:ext cx="27778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5" idx="3"/>
              <a:endCxn id="37" idx="1"/>
            </p:cNvCxnSpPr>
            <p:nvPr/>
          </p:nvCxnSpPr>
          <p:spPr>
            <a:xfrm>
              <a:off x="4007760" y="1984968"/>
              <a:ext cx="684132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7" idx="3"/>
              <a:endCxn id="39" idx="1"/>
            </p:cNvCxnSpPr>
            <p:nvPr/>
          </p:nvCxnSpPr>
          <p:spPr>
            <a:xfrm>
              <a:off x="5373865" y="1984968"/>
              <a:ext cx="52312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39" idx="3"/>
              <a:endCxn id="41" idx="1"/>
            </p:cNvCxnSpPr>
            <p:nvPr/>
          </p:nvCxnSpPr>
          <p:spPr>
            <a:xfrm>
              <a:off x="6651972" y="1984968"/>
              <a:ext cx="634492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1"/>
          <p:nvPr/>
        </p:nvSpPr>
        <p:spPr>
          <a:xfrm>
            <a:off x="1597138" y="1846910"/>
            <a:ext cx="3036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Goal: Compute P(</a:t>
            </a:r>
            <a:r>
              <a:rPr lang="en-US" sz="2400" b="1" dirty="0"/>
              <a:t>y</a:t>
            </a:r>
            <a:r>
              <a:rPr lang="en-US" sz="2400" dirty="0"/>
              <a:t> | </a:t>
            </a:r>
            <a:r>
              <a:rPr lang="en-US" sz="2400" b="1" dirty="0"/>
              <a:t>x</a:t>
            </a:r>
            <a:r>
              <a:rPr lang="en-US" sz="2400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06460" y="5064431"/>
            <a:ext cx="96505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3C58AD"/>
                </a:solidFill>
              </a:rPr>
              <a:t>The prediction task: </a:t>
            </a:r>
            <a:br>
              <a:rPr lang="en-US" sz="2600" dirty="0">
                <a:solidFill>
                  <a:srgbClr val="3C58AD"/>
                </a:solidFill>
              </a:rPr>
            </a:br>
            <a:r>
              <a:rPr lang="en-US" sz="2600" dirty="0"/>
              <a:t>Using the entire input and the previous label, predict </a:t>
            </a:r>
            <a:r>
              <a:rPr lang="en-US" sz="2600"/>
              <a:t>the current </a:t>
            </a:r>
            <a:r>
              <a:rPr lang="en-US" sz="2600" dirty="0"/>
              <a:t>label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12</a:t>
            </a:fld>
            <a:endParaRPr lang="en-US" dirty="0"/>
          </a:p>
        </p:txBody>
      </p:sp>
      <p:pic>
        <p:nvPicPr>
          <p:cNvPr id="30" name="Picture 29" descr="Screen Region 2014-09-18 at 07.38.59.png">
            <a:extLst>
              <a:ext uri="{FF2B5EF4-FFF2-40B4-BE49-F238E27FC236}">
                <a16:creationId xmlns:a16="http://schemas.microsoft.com/office/drawing/2014/main" id="{420D4636-A275-894B-ADE6-BE0A988DE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141" y="1772399"/>
            <a:ext cx="3733891" cy="84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44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B4C86C-864F-DC46-8A59-020E43E0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for MEMM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BC94E0-2311-AD48-A35D-32F7FBA504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08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Decomposition Based on Markov Assumption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This assumption lets us write the conditional probability of the output 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4FC8-095A-E041-AA53-AAE5A7787260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Screen Region 2014-09-18 at 07.38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360" y="1682062"/>
            <a:ext cx="6309360" cy="753002"/>
          </a:xfrm>
          <a:prstGeom prst="rect">
            <a:avLst/>
          </a:prstGeom>
        </p:spPr>
      </p:pic>
      <p:pic>
        <p:nvPicPr>
          <p:cNvPr id="7" name="Picture 6" descr="Screen Region 2014-09-18 at 07.38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110" y="5110359"/>
            <a:ext cx="2853690" cy="645402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3007360" y="2496272"/>
            <a:ext cx="1960880" cy="1660064"/>
            <a:chOff x="1483360" y="2496272"/>
            <a:chExt cx="1960880" cy="1660064"/>
          </a:xfrm>
        </p:grpSpPr>
        <p:sp>
          <p:nvSpPr>
            <p:cNvPr id="10" name="Oval 9"/>
            <p:cNvSpPr/>
            <p:nvPr/>
          </p:nvSpPr>
          <p:spPr>
            <a:xfrm>
              <a:off x="1483360" y="2496272"/>
              <a:ext cx="660400" cy="644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y</a:t>
              </a:r>
              <a:r>
                <a:rPr lang="en-US" baseline="-25000" dirty="0"/>
                <a:t>t-1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824480" y="2496272"/>
              <a:ext cx="619760" cy="644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y</a:t>
              </a:r>
              <a:r>
                <a:rPr lang="en-US" baseline="-25000" dirty="0" err="1"/>
                <a:t>t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824480" y="3512272"/>
              <a:ext cx="619760" cy="644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x</a:t>
              </a:r>
              <a:r>
                <a:rPr lang="en-US" baseline="-25000" dirty="0" err="1"/>
                <a:t>t</a:t>
              </a:r>
              <a:endParaRPr lang="en-US" baseline="-25000" dirty="0"/>
            </a:p>
          </p:txBody>
        </p:sp>
        <p:cxnSp>
          <p:nvCxnSpPr>
            <p:cNvPr id="18" name="Straight Arrow Connector 17"/>
            <p:cNvCxnSpPr>
              <a:stCxn id="10" idx="6"/>
              <a:endCxn id="11" idx="2"/>
            </p:cNvCxnSpPr>
            <p:nvPr/>
          </p:nvCxnSpPr>
          <p:spPr>
            <a:xfrm>
              <a:off x="2143760" y="2818304"/>
              <a:ext cx="6807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1" idx="4"/>
              <a:endCxn id="12" idx="0"/>
            </p:cNvCxnSpPr>
            <p:nvPr/>
          </p:nvCxnSpPr>
          <p:spPr>
            <a:xfrm>
              <a:off x="3134360" y="3140336"/>
              <a:ext cx="0" cy="37193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116320" y="2496272"/>
            <a:ext cx="1991360" cy="1660064"/>
            <a:chOff x="1452880" y="2496272"/>
            <a:chExt cx="1991360" cy="1660064"/>
          </a:xfrm>
        </p:grpSpPr>
        <p:sp>
          <p:nvSpPr>
            <p:cNvPr id="26" name="Oval 25"/>
            <p:cNvSpPr/>
            <p:nvPr/>
          </p:nvSpPr>
          <p:spPr>
            <a:xfrm>
              <a:off x="1452880" y="2496272"/>
              <a:ext cx="690880" cy="644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y</a:t>
              </a:r>
              <a:r>
                <a:rPr lang="en-US" baseline="-25000" dirty="0"/>
                <a:t>t-1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2824480" y="2496272"/>
              <a:ext cx="619760" cy="644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y</a:t>
              </a:r>
              <a:r>
                <a:rPr lang="en-US" baseline="-25000" dirty="0" err="1"/>
                <a:t>t</a:t>
              </a:r>
              <a:endParaRPr lang="en-US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824480" y="3512272"/>
              <a:ext cx="619760" cy="644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x</a:t>
              </a:r>
              <a:r>
                <a:rPr lang="en-US" baseline="-25000" dirty="0" err="1"/>
                <a:t>t</a:t>
              </a:r>
              <a:endParaRPr lang="en-US" baseline="-25000" dirty="0"/>
            </a:p>
          </p:txBody>
        </p:sp>
        <p:cxnSp>
          <p:nvCxnSpPr>
            <p:cNvPr id="29" name="Straight Arrow Connector 28"/>
            <p:cNvCxnSpPr>
              <a:stCxn id="26" idx="6"/>
              <a:endCxn id="27" idx="2"/>
            </p:cNvCxnSpPr>
            <p:nvPr/>
          </p:nvCxnSpPr>
          <p:spPr>
            <a:xfrm>
              <a:off x="2143760" y="2818304"/>
              <a:ext cx="6807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8" idx="0"/>
              <a:endCxn id="27" idx="4"/>
            </p:cNvCxnSpPr>
            <p:nvPr/>
          </p:nvCxnSpPr>
          <p:spPr>
            <a:xfrm flipV="1">
              <a:off x="3134360" y="3140336"/>
              <a:ext cx="0" cy="37193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3423920" y="3403600"/>
            <a:ext cx="72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HMM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278722" y="3371335"/>
            <a:ext cx="1260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Conditional</a:t>
            </a:r>
          </a:p>
          <a:p>
            <a:r>
              <a:rPr lang="en-US" dirty="0"/>
              <a:t>model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425440" y="5039360"/>
            <a:ext cx="3041330" cy="1086804"/>
            <a:chOff x="3901440" y="5039360"/>
            <a:chExt cx="3041330" cy="1086804"/>
          </a:xfrm>
        </p:grpSpPr>
        <p:sp>
          <p:nvSpPr>
            <p:cNvPr id="40" name="Rectangle 39"/>
            <p:cNvSpPr/>
            <p:nvPr/>
          </p:nvSpPr>
          <p:spPr>
            <a:xfrm>
              <a:off x="3901440" y="5039360"/>
              <a:ext cx="1381760" cy="61976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901440" y="5756832"/>
              <a:ext cx="3041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 need to learn this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3609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P(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| y</a:t>
            </a:r>
            <a:r>
              <a:rPr lang="en-US" baseline="-25000" dirty="0"/>
              <a:t>i-1</a:t>
            </a:r>
            <a:r>
              <a:rPr lang="en-US" dirty="0"/>
              <a:t>, x</a:t>
            </a:r>
            <a:r>
              <a:rPr lang="en-US" baseline="-25000" dirty="0"/>
              <a:t>i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314" y="1654629"/>
            <a:ext cx="10972800" cy="4522334"/>
          </a:xfrm>
        </p:spPr>
        <p:txBody>
          <a:bodyPr>
            <a:normAutofit/>
          </a:bodyPr>
          <a:lstStyle/>
          <a:p>
            <a:r>
              <a:rPr lang="en-US" dirty="0"/>
              <a:t>Different approaches possible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Train a </a:t>
            </a:r>
            <a:r>
              <a:rPr lang="en-US" sz="2400" i="1" dirty="0">
                <a:solidFill>
                  <a:srgbClr val="CC3333"/>
                </a:solidFill>
              </a:rPr>
              <a:t>log-linear </a:t>
            </a:r>
            <a:r>
              <a:rPr lang="en-US" sz="2400" dirty="0"/>
              <a:t>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Or, ignore the fact that we are predicting a probability, we only care about maximizing some </a:t>
            </a:r>
            <a:r>
              <a:rPr lang="en-US" sz="2400" i="1" dirty="0"/>
              <a:t>score.</a:t>
            </a:r>
            <a:r>
              <a:rPr lang="en-US" sz="2400" dirty="0"/>
              <a:t> Train any classifier (</a:t>
            </a:r>
            <a:r>
              <a:rPr lang="en-US" sz="2400" dirty="0" err="1"/>
              <a:t>e.g</a:t>
            </a:r>
            <a:r>
              <a:rPr lang="en-US" sz="2400" dirty="0"/>
              <a:t>, perceptron algorithm)</a:t>
            </a:r>
            <a:endParaRPr lang="en-US" sz="2200" dirty="0"/>
          </a:p>
          <a:p>
            <a:pPr marL="514350" indent="-457200"/>
            <a:r>
              <a:rPr lang="en-US" dirty="0"/>
              <a:t>For both cases</a:t>
            </a:r>
            <a:r>
              <a:rPr lang="en-US" i="1" dirty="0"/>
              <a:t>:</a:t>
            </a:r>
          </a:p>
          <a:p>
            <a:pPr marL="914400" lvl="1" indent="-457200"/>
            <a:r>
              <a:rPr lang="en-US" sz="2400" dirty="0"/>
              <a:t>Use rich features that depend on input and previous state</a:t>
            </a:r>
          </a:p>
          <a:p>
            <a:pPr marL="914400" lvl="1" indent="-457200"/>
            <a:r>
              <a:rPr lang="en-US" sz="2400" dirty="0"/>
              <a:t>We can increase the dependency to arbitrary neighboring x</a:t>
            </a:r>
            <a:r>
              <a:rPr lang="en-US" sz="2400" baseline="-25000" dirty="0"/>
              <a:t>i</a:t>
            </a:r>
            <a:r>
              <a:rPr lang="en-US" sz="2400" dirty="0"/>
              <a:t>’s</a:t>
            </a:r>
          </a:p>
          <a:p>
            <a:pPr marL="1314450" lvl="2" indent="-457200"/>
            <a:r>
              <a:rPr lang="en-US" dirty="0" err="1"/>
              <a:t>Eg</a:t>
            </a:r>
            <a:r>
              <a:rPr lang="en-US" dirty="0"/>
              <a:t>. Neighboring words influence this words POS tag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4FC8-095A-E041-AA53-AAE5A77872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22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Log-linear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Consider multiclass classification</a:t>
                </a:r>
              </a:p>
              <a:p>
                <a:pPr lvl="1"/>
                <a:r>
                  <a:rPr lang="en-US" sz="2600" dirty="0"/>
                  <a:t>Input: </a:t>
                </a:r>
                <a:r>
                  <a:rPr lang="en-US" sz="2600" b="1" dirty="0"/>
                  <a:t>x</a:t>
                </a:r>
                <a:r>
                  <a:rPr lang="en-US" sz="2600" dirty="0"/>
                  <a:t> </a:t>
                </a:r>
              </a:p>
              <a:p>
                <a:pPr lvl="1"/>
                <a:r>
                  <a:rPr lang="en-US" sz="2600" dirty="0"/>
                  <a:t>Output: </a:t>
                </a:r>
                <a:r>
                  <a:rPr lang="en-US" sz="2600" dirty="0" err="1"/>
                  <a:t>y</a:t>
                </a:r>
                <a:r>
                  <a:rPr lang="en-US" sz="2600" baseline="-25000" dirty="0" err="1"/>
                  <a:t>i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charset="0"/>
                      </a:rPr>
                      <m:t>∈</m:t>
                    </m:r>
                  </m:oMath>
                </a14:m>
                <a:r>
                  <a:rPr lang="en-US" sz="2600" dirty="0"/>
                  <a:t> {1, 2, </a:t>
                </a:r>
                <a:r>
                  <a:rPr lang="en-US" sz="2600" dirty="0">
                    <a:latin typeface="MT Extra"/>
                    <a:sym typeface="MT Extra"/>
                  </a:rPr>
                  <a:t></a:t>
                </a:r>
                <a:r>
                  <a:rPr lang="en-US" sz="2600" dirty="0"/>
                  <a:t> , K} for </a:t>
                </a:r>
                <a:r>
                  <a:rPr lang="en-US" sz="2600" dirty="0" err="1"/>
                  <a:t>i</a:t>
                </a:r>
                <a:r>
                  <a:rPr lang="en-US" sz="2600" dirty="0"/>
                  <a:t> = 1, 2, … n</a:t>
                </a:r>
              </a:p>
              <a:p>
                <a:pPr lvl="1"/>
                <a:r>
                  <a:rPr lang="en-US" sz="2600" dirty="0"/>
                  <a:t>Feature representation: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charset="0"/>
                      </a:rPr>
                      <m:t>𝜙</m:t>
                    </m:r>
                  </m:oMath>
                </a14:m>
                <a:r>
                  <a:rPr lang="en-US" sz="2600" dirty="0"/>
                  <a:t>(</a:t>
                </a:r>
                <a:r>
                  <a:rPr lang="en-US" sz="2600" b="1" dirty="0"/>
                  <a:t>x</a:t>
                </a:r>
                <a:r>
                  <a:rPr lang="en-US" sz="2600" dirty="0"/>
                  <a:t>, </a:t>
                </a:r>
                <a:r>
                  <a:rPr lang="en-US" sz="2600" dirty="0" err="1"/>
                  <a:t>i</a:t>
                </a:r>
                <a:r>
                  <a:rPr lang="en-US" sz="2600" dirty="0"/>
                  <a:t>, y</a:t>
                </a:r>
                <a:r>
                  <a:rPr lang="en-US" sz="2600" baseline="-25000" dirty="0"/>
                  <a:t>i-1</a:t>
                </a:r>
                <a:r>
                  <a:rPr lang="en-US" sz="2600" dirty="0"/>
                  <a:t>, </a:t>
                </a:r>
                <a:r>
                  <a:rPr lang="en-US" sz="2600" dirty="0" err="1"/>
                  <a:t>y</a:t>
                </a:r>
                <a:r>
                  <a:rPr lang="en-US" sz="2600" baseline="-25000" dirty="0" err="1"/>
                  <a:t>i</a:t>
                </a:r>
                <a:r>
                  <a:rPr lang="en-US" sz="2600" dirty="0"/>
                  <a:t>)</a:t>
                </a:r>
              </a:p>
              <a:p>
                <a:pPr lvl="2"/>
                <a:r>
                  <a:rPr lang="en-US" sz="2600" dirty="0"/>
                  <a:t>Have we seen this before?</a:t>
                </a:r>
                <a:endParaRPr lang="en-US" sz="2200" dirty="0"/>
              </a:p>
              <a:p>
                <a:r>
                  <a:rPr lang="en-US" sz="3000" dirty="0"/>
                  <a:t>Define probability of an input </a:t>
                </a:r>
                <a:r>
                  <a:rPr lang="en-US" sz="3000" b="1" dirty="0"/>
                  <a:t>x</a:t>
                </a:r>
                <a:r>
                  <a:rPr lang="en-US" sz="3000" dirty="0"/>
                  <a:t> taking a label </a:t>
                </a:r>
                <a:r>
                  <a:rPr lang="en-US" sz="3000" dirty="0" err="1"/>
                  <a:t>y</a:t>
                </a:r>
                <a:r>
                  <a:rPr lang="en-US" sz="3000" baseline="-25000" dirty="0" err="1"/>
                  <a:t>i</a:t>
                </a:r>
                <a:r>
                  <a:rPr lang="en-US" sz="3000" dirty="0"/>
                  <a:t> at position </a:t>
                </a:r>
                <a:r>
                  <a:rPr lang="en-US" sz="3000" dirty="0" err="1"/>
                  <a:t>i</a:t>
                </a:r>
                <a:r>
                  <a:rPr lang="en-US" sz="3000" dirty="0"/>
                  <a:t>. </a:t>
                </a:r>
                <a:endParaRPr lang="en-US" sz="3000" b="1" dirty="0"/>
              </a:p>
              <a:p>
                <a:endParaRPr lang="en-US" dirty="0"/>
              </a:p>
              <a:p>
                <a:r>
                  <a:rPr lang="en-US" sz="3000" dirty="0"/>
                  <a:t>P(</a:t>
                </a:r>
                <a:r>
                  <a:rPr lang="en-US" sz="3000" dirty="0" err="1"/>
                  <a:t>y</a:t>
                </a:r>
                <a:r>
                  <a:rPr lang="en-US" sz="3000" baseline="-25000" dirty="0" err="1"/>
                  <a:t>i</a:t>
                </a:r>
                <a:r>
                  <a:rPr lang="en-US" sz="3000" dirty="0"/>
                  <a:t> | y</a:t>
                </a:r>
                <a:r>
                  <a:rPr lang="en-US" sz="3000" baseline="-25000" dirty="0"/>
                  <a:t>i-1</a:t>
                </a:r>
                <a:r>
                  <a:rPr lang="en-US" sz="3000" dirty="0"/>
                  <a:t>, </a:t>
                </a:r>
                <a:r>
                  <a:rPr lang="en-US" sz="3000" b="1" dirty="0"/>
                  <a:t>x</a:t>
                </a:r>
                <a:r>
                  <a:rPr lang="en-US" sz="30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p>
                          <m:s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 ɸ(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3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Sup>
                              <m:sSubSup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sz="300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nary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ɸ(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3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  <a:p>
                <a:r>
                  <a:rPr lang="en-US" sz="3000" dirty="0"/>
                  <a:t>P(</a:t>
                </a:r>
                <a:r>
                  <a:rPr lang="en-US" sz="3000" dirty="0" err="1"/>
                  <a:t>y</a:t>
                </a:r>
                <a:r>
                  <a:rPr lang="en-US" sz="3000" baseline="-25000" dirty="0" err="1"/>
                  <a:t>i</a:t>
                </a:r>
                <a:r>
                  <a:rPr lang="en-US" sz="3000" dirty="0"/>
                  <a:t> | y</a:t>
                </a:r>
                <a:r>
                  <a:rPr lang="en-US" sz="3000" baseline="-25000" dirty="0"/>
                  <a:t>i-1</a:t>
                </a:r>
                <a:r>
                  <a:rPr lang="en-US" sz="3000" dirty="0"/>
                  <a:t>, </a:t>
                </a:r>
                <a:r>
                  <a:rPr lang="en-US" sz="3000" b="1" dirty="0"/>
                  <a:t>x</a:t>
                </a:r>
                <a:r>
                  <a:rPr lang="en-US" sz="3000" dirty="0"/>
                  <a:t>) is just the logistic regression classifier!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4FC8-095A-E041-AA53-AAE5A7787260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57260" y="4081744"/>
            <a:ext cx="4835471" cy="1107996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</a:rPr>
              <a:t>Interpretation</a:t>
            </a:r>
            <a:r>
              <a:rPr lang="en-US" sz="2200" dirty="0"/>
              <a:t>: Score for label, converted to a well-formed probability distribution by the </a:t>
            </a:r>
            <a:r>
              <a:rPr lang="en-US" sz="2200" dirty="0" err="1"/>
              <a:t>softmax</a:t>
            </a:r>
            <a:r>
              <a:rPr lang="en-US" sz="2200" dirty="0"/>
              <a:t> function. </a:t>
            </a:r>
            <a:r>
              <a:rPr lang="en-US" sz="2200" dirty="0">
                <a:sym typeface="Wingdings" pitchFamily="2" charset="2"/>
              </a:rPr>
              <a:t>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3884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Markov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4FC8-095A-E041-AA53-AAE5A7787260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 descr="Screen Region 2014-09-18 at 10.37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230" y="1894269"/>
            <a:ext cx="4296565" cy="484673"/>
          </a:xfrm>
          <a:prstGeom prst="rect">
            <a:avLst/>
          </a:prstGeom>
        </p:spPr>
      </p:pic>
      <p:grpSp>
        <p:nvGrpSpPr>
          <p:cNvPr id="135" name="Group 134"/>
          <p:cNvGrpSpPr/>
          <p:nvPr/>
        </p:nvGrpSpPr>
        <p:grpSpPr>
          <a:xfrm>
            <a:off x="2060141" y="2608034"/>
            <a:ext cx="7528668" cy="1220468"/>
            <a:chOff x="512780" y="1784913"/>
            <a:chExt cx="7528668" cy="1220468"/>
          </a:xfrm>
        </p:grpSpPr>
        <p:sp>
          <p:nvSpPr>
            <p:cNvPr id="33" name="TextBox 32"/>
            <p:cNvSpPr txBox="1"/>
            <p:nvPr/>
          </p:nvSpPr>
          <p:spPr>
            <a:xfrm>
              <a:off x="1584872" y="1784913"/>
              <a:ext cx="1390124" cy="40011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 w="28575">
              <a:solidFill>
                <a:srgbClr val="3C58A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Determiner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52776" y="1784913"/>
              <a:ext cx="754984" cy="40011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 w="28575">
              <a:solidFill>
                <a:srgbClr val="3C58A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Noun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691892" y="1784913"/>
              <a:ext cx="681973" cy="40011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 w="28575">
              <a:solidFill>
                <a:srgbClr val="3C58A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Verb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96988" y="1784913"/>
              <a:ext cx="754984" cy="40011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 w="28575">
              <a:solidFill>
                <a:srgbClr val="3C58A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Noun</a:t>
              </a:r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1440623" y="2595952"/>
              <a:ext cx="6011691" cy="409429"/>
              <a:chOff x="1440623" y="2595952"/>
              <a:chExt cx="6011691" cy="409429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1440623" y="2605271"/>
                <a:ext cx="572017" cy="400110"/>
              </a:xfrm>
              <a:prstGeom prst="rect">
                <a:avLst/>
              </a:prstGeom>
              <a:noFill/>
              <a:ln w="28575">
                <a:solidFill>
                  <a:srgbClr val="3C58AD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805367" y="2605271"/>
                <a:ext cx="564878" cy="400110"/>
              </a:xfrm>
              <a:prstGeom prst="rect">
                <a:avLst/>
              </a:prstGeom>
              <a:noFill/>
              <a:ln w="28575">
                <a:solidFill>
                  <a:srgbClr val="3C58AD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Fed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100124" y="2595952"/>
                <a:ext cx="784039" cy="400110"/>
              </a:xfrm>
              <a:prstGeom prst="rect">
                <a:avLst/>
              </a:prstGeom>
              <a:noFill/>
              <a:ln w="28575">
                <a:solidFill>
                  <a:srgbClr val="3C58AD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raises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295393" y="2605271"/>
                <a:ext cx="995059" cy="400110"/>
              </a:xfrm>
              <a:prstGeom prst="rect">
                <a:avLst/>
              </a:prstGeom>
              <a:noFill/>
              <a:ln w="28575">
                <a:solidFill>
                  <a:srgbClr val="3C58AD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interest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741537" y="2605271"/>
                <a:ext cx="710777" cy="400110"/>
              </a:xfrm>
              <a:prstGeom prst="rect">
                <a:avLst/>
              </a:prstGeom>
              <a:noFill/>
              <a:ln w="28575">
                <a:solidFill>
                  <a:srgbClr val="3C58AD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rates</a:t>
                </a: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7286464" y="1784913"/>
              <a:ext cx="754984" cy="40011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 w="28575">
              <a:solidFill>
                <a:srgbClr val="3C58A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Noun</a:t>
              </a:r>
            </a:p>
          </p:txBody>
        </p:sp>
        <p:cxnSp>
          <p:nvCxnSpPr>
            <p:cNvPr id="42" name="Straight Arrow Connector 41"/>
            <p:cNvCxnSpPr>
              <a:stCxn id="33" idx="2"/>
              <a:endCxn id="32" idx="0"/>
            </p:cNvCxnSpPr>
            <p:nvPr/>
          </p:nvCxnSpPr>
          <p:spPr>
            <a:xfrm flipH="1">
              <a:off x="1726632" y="2185023"/>
              <a:ext cx="553302" cy="420248"/>
            </a:xfrm>
            <a:prstGeom prst="straightConnector1">
              <a:avLst/>
            </a:prstGeom>
            <a:ln w="28575">
              <a:solidFill>
                <a:srgbClr val="3C58AD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5" idx="2"/>
              <a:endCxn id="34" idx="0"/>
            </p:cNvCxnSpPr>
            <p:nvPr/>
          </p:nvCxnSpPr>
          <p:spPr>
            <a:xfrm flipH="1">
              <a:off x="3087806" y="2185023"/>
              <a:ext cx="542462" cy="420248"/>
            </a:xfrm>
            <a:prstGeom prst="straightConnector1">
              <a:avLst/>
            </a:prstGeom>
            <a:ln w="28575">
              <a:solidFill>
                <a:srgbClr val="3C58AD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7" idx="2"/>
              <a:endCxn id="36" idx="0"/>
            </p:cNvCxnSpPr>
            <p:nvPr/>
          </p:nvCxnSpPr>
          <p:spPr>
            <a:xfrm flipH="1">
              <a:off x="4492144" y="2185023"/>
              <a:ext cx="540735" cy="410929"/>
            </a:xfrm>
            <a:prstGeom prst="straightConnector1">
              <a:avLst/>
            </a:prstGeom>
            <a:ln w="28575">
              <a:solidFill>
                <a:srgbClr val="3C58AD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9" idx="2"/>
              <a:endCxn id="38" idx="0"/>
            </p:cNvCxnSpPr>
            <p:nvPr/>
          </p:nvCxnSpPr>
          <p:spPr>
            <a:xfrm flipH="1">
              <a:off x="5792923" y="2185023"/>
              <a:ext cx="481557" cy="420248"/>
            </a:xfrm>
            <a:prstGeom prst="straightConnector1">
              <a:avLst/>
            </a:prstGeom>
            <a:ln w="28575">
              <a:solidFill>
                <a:srgbClr val="3C58AD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1" idx="2"/>
              <a:endCxn id="40" idx="0"/>
            </p:cNvCxnSpPr>
            <p:nvPr/>
          </p:nvCxnSpPr>
          <p:spPr>
            <a:xfrm flipH="1">
              <a:off x="7096926" y="2185023"/>
              <a:ext cx="567030" cy="420248"/>
            </a:xfrm>
            <a:prstGeom prst="straightConnector1">
              <a:avLst/>
            </a:prstGeom>
            <a:ln w="28575">
              <a:solidFill>
                <a:srgbClr val="3C58AD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8" idx="3"/>
              <a:endCxn id="33" idx="1"/>
            </p:cNvCxnSpPr>
            <p:nvPr/>
          </p:nvCxnSpPr>
          <p:spPr>
            <a:xfrm flipV="1">
              <a:off x="1133463" y="1984968"/>
              <a:ext cx="451409" cy="3723"/>
            </a:xfrm>
            <a:prstGeom prst="straightConnector1">
              <a:avLst/>
            </a:prstGeom>
            <a:ln w="28575">
              <a:solidFill>
                <a:srgbClr val="3C58A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12780" y="1804025"/>
              <a:ext cx="620683" cy="369332"/>
            </a:xfrm>
            <a:prstGeom prst="rect">
              <a:avLst/>
            </a:prstGeom>
            <a:noFill/>
            <a:ln w="28575">
              <a:solidFill>
                <a:srgbClr val="3C58A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start</a:t>
              </a:r>
            </a:p>
          </p:txBody>
        </p:sp>
        <p:cxnSp>
          <p:nvCxnSpPr>
            <p:cNvPr id="49" name="Straight Arrow Connector 48"/>
            <p:cNvCxnSpPr>
              <a:stCxn id="33" idx="3"/>
              <a:endCxn id="35" idx="1"/>
            </p:cNvCxnSpPr>
            <p:nvPr/>
          </p:nvCxnSpPr>
          <p:spPr>
            <a:xfrm>
              <a:off x="2974996" y="1984968"/>
              <a:ext cx="277780" cy="0"/>
            </a:xfrm>
            <a:prstGeom prst="straightConnector1">
              <a:avLst/>
            </a:prstGeom>
            <a:ln w="28575">
              <a:solidFill>
                <a:srgbClr val="3C58A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5" idx="3"/>
              <a:endCxn id="37" idx="1"/>
            </p:cNvCxnSpPr>
            <p:nvPr/>
          </p:nvCxnSpPr>
          <p:spPr>
            <a:xfrm>
              <a:off x="4007760" y="1984968"/>
              <a:ext cx="684132" cy="0"/>
            </a:xfrm>
            <a:prstGeom prst="straightConnector1">
              <a:avLst/>
            </a:prstGeom>
            <a:ln w="28575">
              <a:solidFill>
                <a:srgbClr val="3C58A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7" idx="3"/>
              <a:endCxn id="39" idx="1"/>
            </p:cNvCxnSpPr>
            <p:nvPr/>
          </p:nvCxnSpPr>
          <p:spPr>
            <a:xfrm>
              <a:off x="5373865" y="1984968"/>
              <a:ext cx="523123" cy="0"/>
            </a:xfrm>
            <a:prstGeom prst="straightConnector1">
              <a:avLst/>
            </a:prstGeom>
            <a:ln w="28575">
              <a:solidFill>
                <a:srgbClr val="3C58A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39" idx="3"/>
              <a:endCxn id="41" idx="1"/>
            </p:cNvCxnSpPr>
            <p:nvPr/>
          </p:nvCxnSpPr>
          <p:spPr>
            <a:xfrm>
              <a:off x="6651972" y="1984968"/>
              <a:ext cx="634492" cy="0"/>
            </a:xfrm>
            <a:prstGeom prst="straightConnector1">
              <a:avLst/>
            </a:prstGeom>
            <a:ln w="28575">
              <a:solidFill>
                <a:srgbClr val="3C58A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1539417" y="3927868"/>
            <a:ext cx="976299" cy="1426756"/>
            <a:chOff x="15416" y="3125767"/>
            <a:chExt cx="976299" cy="1426756"/>
          </a:xfrm>
        </p:grpSpPr>
        <p:sp>
          <p:nvSpPr>
            <p:cNvPr id="67" name="TextBox 66"/>
            <p:cNvSpPr txBox="1"/>
            <p:nvPr/>
          </p:nvSpPr>
          <p:spPr>
            <a:xfrm>
              <a:off x="359072" y="3478855"/>
              <a:ext cx="631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3C58AD"/>
                  </a:solidFill>
                </a:rPr>
                <a:t>Caps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36141" y="3859704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3C58AD"/>
                  </a:solidFill>
                </a:rPr>
                <a:t>-</a:t>
              </a:r>
              <a:r>
                <a:rPr lang="en-US" i="1" dirty="0" err="1">
                  <a:solidFill>
                    <a:srgbClr val="3C58AD"/>
                  </a:solidFill>
                </a:rPr>
                <a:t>es</a:t>
              </a:r>
              <a:endParaRPr lang="en-US" i="1" dirty="0">
                <a:solidFill>
                  <a:srgbClr val="3C58AD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5416" y="4183191"/>
              <a:ext cx="973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3C58AD"/>
                  </a:solidFill>
                </a:rPr>
                <a:t>Previous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25597" y="3125767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3C58AD"/>
                  </a:solidFill>
                </a:rPr>
                <a:t>word</a:t>
              </a: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1597138" y="1894269"/>
            <a:ext cx="19673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Goal: Compute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10607" y="4389190"/>
            <a:ext cx="4789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model the probability, first, </a:t>
            </a:r>
            <a:r>
              <a:rPr lang="en-US"/>
              <a:t>we need to define </a:t>
            </a:r>
            <a:r>
              <a:rPr lang="en-US" dirty="0"/>
              <a:t>features for the current classification problem</a:t>
            </a:r>
          </a:p>
        </p:txBody>
      </p:sp>
    </p:spTree>
    <p:extLst>
      <p:ext uri="{BB962C8B-B14F-4D97-AF65-F5344CB8AC3E}">
        <p14:creationId xmlns:p14="http://schemas.microsoft.com/office/powerpoint/2010/main" val="239473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</a:t>
            </a:r>
            <a:r>
              <a:rPr lang="en-US" dirty="0"/>
              <a:t>aximum </a:t>
            </a:r>
            <a:r>
              <a:rPr lang="en-US" dirty="0">
                <a:solidFill>
                  <a:schemeClr val="accent1"/>
                </a:solidFill>
              </a:rPr>
              <a:t>E</a:t>
            </a:r>
            <a:r>
              <a:rPr lang="en-US" dirty="0"/>
              <a:t>ntropy </a:t>
            </a:r>
            <a:r>
              <a:rPr lang="en-US" dirty="0">
                <a:solidFill>
                  <a:schemeClr val="accent1"/>
                </a:solidFill>
              </a:rPr>
              <a:t>M</a:t>
            </a:r>
            <a:r>
              <a:rPr lang="en-US" dirty="0"/>
              <a:t>arkov </a:t>
            </a:r>
            <a:r>
              <a:rPr lang="en-US" dirty="0">
                <a:solidFill>
                  <a:schemeClr val="accent1"/>
                </a:solidFill>
              </a:rPr>
              <a:t>M</a:t>
            </a:r>
            <a:r>
              <a:rPr lang="en-US" dirty="0"/>
              <a:t>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4FC8-095A-E041-AA53-AAE5A7787260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 descr="Screen Region 2014-09-18 at 10.37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135" y="1733848"/>
            <a:ext cx="4296565" cy="484673"/>
          </a:xfrm>
          <a:prstGeom prst="rect">
            <a:avLst/>
          </a:prstGeom>
        </p:spPr>
      </p:pic>
      <p:grpSp>
        <p:nvGrpSpPr>
          <p:cNvPr id="135" name="Group 134"/>
          <p:cNvGrpSpPr/>
          <p:nvPr/>
        </p:nvGrpSpPr>
        <p:grpSpPr>
          <a:xfrm>
            <a:off x="2036780" y="2426593"/>
            <a:ext cx="7528668" cy="1220468"/>
            <a:chOff x="512780" y="1784913"/>
            <a:chExt cx="7528668" cy="1220468"/>
          </a:xfrm>
        </p:grpSpPr>
        <p:sp>
          <p:nvSpPr>
            <p:cNvPr id="33" name="TextBox 32"/>
            <p:cNvSpPr txBox="1"/>
            <p:nvPr/>
          </p:nvSpPr>
          <p:spPr>
            <a:xfrm>
              <a:off x="1584872" y="1784913"/>
              <a:ext cx="1390124" cy="40011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Determiner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52776" y="1784913"/>
              <a:ext cx="754984" cy="40011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Noun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691892" y="1784913"/>
              <a:ext cx="681973" cy="40011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Verb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96988" y="1784913"/>
              <a:ext cx="754984" cy="40011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Noun</a:t>
              </a:r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1440623" y="2595952"/>
              <a:ext cx="6011691" cy="409429"/>
              <a:chOff x="1440623" y="2595952"/>
              <a:chExt cx="6011691" cy="409429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1440623" y="2605271"/>
                <a:ext cx="572017" cy="40011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805367" y="2605271"/>
                <a:ext cx="564878" cy="40011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Fed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100124" y="2595952"/>
                <a:ext cx="784039" cy="40011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raises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295393" y="2605271"/>
                <a:ext cx="995059" cy="40011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interest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741537" y="2605271"/>
                <a:ext cx="710777" cy="40011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rates</a:t>
                </a: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7286464" y="1784913"/>
              <a:ext cx="754984" cy="40011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Noun</a:t>
              </a:r>
            </a:p>
          </p:txBody>
        </p:sp>
        <p:cxnSp>
          <p:nvCxnSpPr>
            <p:cNvPr id="42" name="Straight Arrow Connector 41"/>
            <p:cNvCxnSpPr>
              <a:stCxn id="33" idx="2"/>
              <a:endCxn id="32" idx="0"/>
            </p:cNvCxnSpPr>
            <p:nvPr/>
          </p:nvCxnSpPr>
          <p:spPr>
            <a:xfrm flipH="1">
              <a:off x="1726632" y="2185023"/>
              <a:ext cx="553302" cy="420248"/>
            </a:xfrm>
            <a:prstGeom prst="straightConnector1">
              <a:avLst/>
            </a:prstGeom>
            <a:ln w="28575"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5" idx="2"/>
              <a:endCxn id="34" idx="0"/>
            </p:cNvCxnSpPr>
            <p:nvPr/>
          </p:nvCxnSpPr>
          <p:spPr>
            <a:xfrm flipH="1">
              <a:off x="3087806" y="2185023"/>
              <a:ext cx="542462" cy="420248"/>
            </a:xfrm>
            <a:prstGeom prst="straightConnector1">
              <a:avLst/>
            </a:prstGeom>
            <a:ln w="28575"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7" idx="2"/>
              <a:endCxn id="36" idx="0"/>
            </p:cNvCxnSpPr>
            <p:nvPr/>
          </p:nvCxnSpPr>
          <p:spPr>
            <a:xfrm flipH="1">
              <a:off x="4492144" y="2185023"/>
              <a:ext cx="540735" cy="410929"/>
            </a:xfrm>
            <a:prstGeom prst="straightConnector1">
              <a:avLst/>
            </a:prstGeom>
            <a:ln w="28575"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9" idx="2"/>
              <a:endCxn id="38" idx="0"/>
            </p:cNvCxnSpPr>
            <p:nvPr/>
          </p:nvCxnSpPr>
          <p:spPr>
            <a:xfrm flipH="1">
              <a:off x="5792923" y="2185023"/>
              <a:ext cx="481557" cy="420248"/>
            </a:xfrm>
            <a:prstGeom prst="straightConnector1">
              <a:avLst/>
            </a:prstGeom>
            <a:ln w="28575"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1" idx="2"/>
              <a:endCxn id="40" idx="0"/>
            </p:cNvCxnSpPr>
            <p:nvPr/>
          </p:nvCxnSpPr>
          <p:spPr>
            <a:xfrm flipH="1">
              <a:off x="7096926" y="2185023"/>
              <a:ext cx="567030" cy="420248"/>
            </a:xfrm>
            <a:prstGeom prst="straightConnector1">
              <a:avLst/>
            </a:prstGeom>
            <a:ln w="28575"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8" idx="3"/>
              <a:endCxn id="33" idx="1"/>
            </p:cNvCxnSpPr>
            <p:nvPr/>
          </p:nvCxnSpPr>
          <p:spPr>
            <a:xfrm flipV="1">
              <a:off x="1133463" y="1984968"/>
              <a:ext cx="451409" cy="372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12780" y="1804025"/>
              <a:ext cx="620683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start</a:t>
              </a:r>
            </a:p>
          </p:txBody>
        </p:sp>
        <p:cxnSp>
          <p:nvCxnSpPr>
            <p:cNvPr id="49" name="Straight Arrow Connector 48"/>
            <p:cNvCxnSpPr>
              <a:stCxn id="33" idx="3"/>
              <a:endCxn id="35" idx="1"/>
            </p:cNvCxnSpPr>
            <p:nvPr/>
          </p:nvCxnSpPr>
          <p:spPr>
            <a:xfrm>
              <a:off x="2974996" y="1984968"/>
              <a:ext cx="27778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5" idx="3"/>
              <a:endCxn id="37" idx="1"/>
            </p:cNvCxnSpPr>
            <p:nvPr/>
          </p:nvCxnSpPr>
          <p:spPr>
            <a:xfrm>
              <a:off x="4007760" y="1984968"/>
              <a:ext cx="684132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7" idx="3"/>
              <a:endCxn id="39" idx="1"/>
            </p:cNvCxnSpPr>
            <p:nvPr/>
          </p:nvCxnSpPr>
          <p:spPr>
            <a:xfrm>
              <a:off x="5373865" y="1984968"/>
              <a:ext cx="52312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39" idx="3"/>
              <a:endCxn id="41" idx="1"/>
            </p:cNvCxnSpPr>
            <p:nvPr/>
          </p:nvCxnSpPr>
          <p:spPr>
            <a:xfrm>
              <a:off x="6651972" y="1984968"/>
              <a:ext cx="634492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2904320" y="3752058"/>
            <a:ext cx="669073" cy="1457534"/>
            <a:chOff x="1380319" y="3110378"/>
            <a:chExt cx="669073" cy="1457534"/>
          </a:xfrm>
        </p:grpSpPr>
        <p:sp>
          <p:nvSpPr>
            <p:cNvPr id="75" name="TextBox 74"/>
            <p:cNvSpPr txBox="1"/>
            <p:nvPr/>
          </p:nvSpPr>
          <p:spPr>
            <a:xfrm>
              <a:off x="1557526" y="3467513"/>
              <a:ext cx="3146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539742" y="3819988"/>
              <a:ext cx="35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380319" y="4167802"/>
              <a:ext cx="6690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start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428847" y="3110378"/>
              <a:ext cx="5720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The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539417" y="3767447"/>
            <a:ext cx="976299" cy="1426756"/>
            <a:chOff x="15416" y="3125767"/>
            <a:chExt cx="976299" cy="1426756"/>
          </a:xfrm>
        </p:grpSpPr>
        <p:sp>
          <p:nvSpPr>
            <p:cNvPr id="67" name="TextBox 66"/>
            <p:cNvSpPr txBox="1"/>
            <p:nvPr/>
          </p:nvSpPr>
          <p:spPr>
            <a:xfrm>
              <a:off x="359072" y="3478855"/>
              <a:ext cx="631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3C58AD"/>
                  </a:solidFill>
                </a:rPr>
                <a:t>Caps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36141" y="3859704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3C58AD"/>
                  </a:solidFill>
                </a:rPr>
                <a:t>-</a:t>
              </a:r>
              <a:r>
                <a:rPr lang="en-US" i="1" dirty="0" err="1">
                  <a:solidFill>
                    <a:srgbClr val="3C58AD"/>
                  </a:solidFill>
                </a:rPr>
                <a:t>es</a:t>
              </a:r>
              <a:endParaRPr lang="en-US" i="1" dirty="0">
                <a:solidFill>
                  <a:srgbClr val="3C58AD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5416" y="4183191"/>
              <a:ext cx="973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3C58AD"/>
                  </a:solidFill>
                </a:rPr>
                <a:t>Previous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25597" y="3125767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3C58AD"/>
                  </a:solidFill>
                </a:rPr>
                <a:t>word</a:t>
              </a: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1597137" y="1733847"/>
            <a:ext cx="2319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Compute P(</a:t>
            </a:r>
            <a:r>
              <a:rPr lang="en-US" b="1" dirty="0"/>
              <a:t>y</a:t>
            </a:r>
            <a:r>
              <a:rPr lang="en-US" dirty="0"/>
              <a:t> | </a:t>
            </a:r>
            <a:r>
              <a:rPr lang="en-US" b="1" dirty="0"/>
              <a:t>x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28362" y="5348562"/>
                <a:ext cx="23031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𝜙</m:t>
                    </m:r>
                  </m:oMath>
                </a14:m>
                <a:r>
                  <a:rPr lang="en-US" sz="2400" dirty="0"/>
                  <a:t>(x, 0, det, </a:t>
                </a:r>
                <a:r>
                  <a:rPr lang="en-US" sz="2400" dirty="0">
                    <a:latin typeface="Calibri"/>
                  </a:rPr>
                  <a:t>start</a:t>
                </a:r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362" y="5348562"/>
                <a:ext cx="2303131" cy="461665"/>
              </a:xfrm>
              <a:prstGeom prst="rect">
                <a:avLst/>
              </a:prstGeom>
              <a:blipFill>
                <a:blip r:embed="rId3"/>
                <a:stretch>
                  <a:fillRect l="-2198" t="-5263" r="-3297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2918910" y="3705030"/>
            <a:ext cx="602184" cy="1561480"/>
            <a:chOff x="1394910" y="3063350"/>
            <a:chExt cx="602184" cy="1561480"/>
          </a:xfrm>
        </p:grpSpPr>
        <p:grpSp>
          <p:nvGrpSpPr>
            <p:cNvPr id="15" name="Group 14"/>
            <p:cNvGrpSpPr/>
            <p:nvPr/>
          </p:nvGrpSpPr>
          <p:grpSpPr>
            <a:xfrm>
              <a:off x="1394910" y="3063350"/>
              <a:ext cx="135030" cy="1561480"/>
              <a:chOff x="-362966" y="1784913"/>
              <a:chExt cx="135030" cy="156148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-356616" y="1784913"/>
                <a:ext cx="0" cy="15570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-356616" y="1791325"/>
                <a:ext cx="12868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-362966" y="3346393"/>
                <a:ext cx="12868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>
              <a:off x="1865583" y="3066525"/>
              <a:ext cx="131511" cy="1558305"/>
              <a:chOff x="-372147" y="1788088"/>
              <a:chExt cx="131511" cy="1558305"/>
            </a:xfrm>
          </p:grpSpPr>
          <p:cxnSp>
            <p:nvCxnSpPr>
              <p:cNvPr id="87" name="Straight Connector 86"/>
              <p:cNvCxnSpPr/>
              <p:nvPr/>
            </p:nvCxnSpPr>
            <p:spPr>
              <a:xfrm>
                <a:off x="-248581" y="1788088"/>
                <a:ext cx="0" cy="15570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-372147" y="1794500"/>
                <a:ext cx="12868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-369316" y="3346393"/>
                <a:ext cx="12868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12266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Markov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4FC8-095A-E041-AA53-AAE5A7787260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 descr="Screen Region 2014-09-18 at 10.37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323" y="1701764"/>
            <a:ext cx="4296565" cy="484673"/>
          </a:xfrm>
          <a:prstGeom prst="rect">
            <a:avLst/>
          </a:prstGeom>
        </p:spPr>
      </p:pic>
      <p:grpSp>
        <p:nvGrpSpPr>
          <p:cNvPr id="135" name="Group 134"/>
          <p:cNvGrpSpPr/>
          <p:nvPr/>
        </p:nvGrpSpPr>
        <p:grpSpPr>
          <a:xfrm>
            <a:off x="2065530" y="2530314"/>
            <a:ext cx="7528668" cy="1220468"/>
            <a:chOff x="512780" y="1784913"/>
            <a:chExt cx="7528668" cy="1220468"/>
          </a:xfrm>
        </p:grpSpPr>
        <p:sp>
          <p:nvSpPr>
            <p:cNvPr id="33" name="TextBox 32"/>
            <p:cNvSpPr txBox="1"/>
            <p:nvPr/>
          </p:nvSpPr>
          <p:spPr>
            <a:xfrm>
              <a:off x="1584872" y="1784913"/>
              <a:ext cx="1390124" cy="40011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Determiner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52776" y="1784913"/>
              <a:ext cx="754984" cy="40011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Noun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691892" y="1784913"/>
              <a:ext cx="681973" cy="40011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Verb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96988" y="1784913"/>
              <a:ext cx="754984" cy="40011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Noun</a:t>
              </a:r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1440623" y="2595952"/>
              <a:ext cx="6011691" cy="409429"/>
              <a:chOff x="1440623" y="2595952"/>
              <a:chExt cx="6011691" cy="409429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1440623" y="2605271"/>
                <a:ext cx="572017" cy="40011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805367" y="2605271"/>
                <a:ext cx="564878" cy="40011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Fed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100124" y="2595952"/>
                <a:ext cx="784039" cy="40011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raises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295393" y="2605271"/>
                <a:ext cx="995059" cy="40011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interest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741537" y="2605271"/>
                <a:ext cx="710777" cy="40011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rates</a:t>
                </a: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7286464" y="1784913"/>
              <a:ext cx="754984" cy="40011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Noun</a:t>
              </a:r>
            </a:p>
          </p:txBody>
        </p:sp>
        <p:cxnSp>
          <p:nvCxnSpPr>
            <p:cNvPr id="42" name="Straight Arrow Connector 41"/>
            <p:cNvCxnSpPr>
              <a:cxnSpLocks/>
              <a:stCxn id="33" idx="2"/>
              <a:endCxn id="32" idx="0"/>
            </p:cNvCxnSpPr>
            <p:nvPr/>
          </p:nvCxnSpPr>
          <p:spPr>
            <a:xfrm flipH="1">
              <a:off x="1726632" y="2185023"/>
              <a:ext cx="553302" cy="420248"/>
            </a:xfrm>
            <a:prstGeom prst="straightConnector1">
              <a:avLst/>
            </a:prstGeom>
            <a:ln w="28575"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cxnSpLocks/>
              <a:stCxn id="35" idx="2"/>
              <a:endCxn id="34" idx="0"/>
            </p:cNvCxnSpPr>
            <p:nvPr/>
          </p:nvCxnSpPr>
          <p:spPr>
            <a:xfrm flipH="1">
              <a:off x="3087806" y="2185023"/>
              <a:ext cx="542462" cy="420248"/>
            </a:xfrm>
            <a:prstGeom prst="straightConnector1">
              <a:avLst/>
            </a:prstGeom>
            <a:ln w="28575"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  <a:stCxn id="37" idx="2"/>
              <a:endCxn id="36" idx="0"/>
            </p:cNvCxnSpPr>
            <p:nvPr/>
          </p:nvCxnSpPr>
          <p:spPr>
            <a:xfrm flipH="1">
              <a:off x="4492144" y="2185023"/>
              <a:ext cx="540735" cy="410929"/>
            </a:xfrm>
            <a:prstGeom prst="straightConnector1">
              <a:avLst/>
            </a:prstGeom>
            <a:ln w="28575"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cxnSpLocks/>
              <a:stCxn id="39" idx="2"/>
              <a:endCxn id="38" idx="0"/>
            </p:cNvCxnSpPr>
            <p:nvPr/>
          </p:nvCxnSpPr>
          <p:spPr>
            <a:xfrm flipH="1">
              <a:off x="5792923" y="2185023"/>
              <a:ext cx="481557" cy="420248"/>
            </a:xfrm>
            <a:prstGeom prst="straightConnector1">
              <a:avLst/>
            </a:prstGeom>
            <a:ln w="28575"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cxnSpLocks/>
              <a:stCxn id="41" idx="2"/>
              <a:endCxn id="40" idx="0"/>
            </p:cNvCxnSpPr>
            <p:nvPr/>
          </p:nvCxnSpPr>
          <p:spPr>
            <a:xfrm flipH="1">
              <a:off x="7096926" y="2185023"/>
              <a:ext cx="567030" cy="420248"/>
            </a:xfrm>
            <a:prstGeom prst="straightConnector1">
              <a:avLst/>
            </a:prstGeom>
            <a:ln w="28575"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cxnSpLocks/>
              <a:stCxn id="48" idx="3"/>
              <a:endCxn id="33" idx="1"/>
            </p:cNvCxnSpPr>
            <p:nvPr/>
          </p:nvCxnSpPr>
          <p:spPr>
            <a:xfrm flipV="1">
              <a:off x="1133463" y="1984968"/>
              <a:ext cx="451409" cy="372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12780" y="1804025"/>
              <a:ext cx="620683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start</a:t>
              </a:r>
            </a:p>
          </p:txBody>
        </p:sp>
        <p:cxnSp>
          <p:nvCxnSpPr>
            <p:cNvPr id="49" name="Straight Arrow Connector 48"/>
            <p:cNvCxnSpPr>
              <a:cxnSpLocks/>
              <a:stCxn id="33" idx="3"/>
              <a:endCxn id="35" idx="1"/>
            </p:cNvCxnSpPr>
            <p:nvPr/>
          </p:nvCxnSpPr>
          <p:spPr>
            <a:xfrm>
              <a:off x="2974996" y="1984968"/>
              <a:ext cx="27778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cxnSpLocks/>
              <a:stCxn id="35" idx="3"/>
              <a:endCxn id="37" idx="1"/>
            </p:cNvCxnSpPr>
            <p:nvPr/>
          </p:nvCxnSpPr>
          <p:spPr>
            <a:xfrm>
              <a:off x="4007760" y="1984968"/>
              <a:ext cx="684132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cxnSpLocks/>
              <a:stCxn id="37" idx="3"/>
              <a:endCxn id="39" idx="1"/>
            </p:cNvCxnSpPr>
            <p:nvPr/>
          </p:nvCxnSpPr>
          <p:spPr>
            <a:xfrm>
              <a:off x="5373865" y="1984968"/>
              <a:ext cx="52312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cxnSpLocks/>
              <a:stCxn id="39" idx="3"/>
              <a:endCxn id="41" idx="1"/>
            </p:cNvCxnSpPr>
            <p:nvPr/>
          </p:nvCxnSpPr>
          <p:spPr>
            <a:xfrm>
              <a:off x="6651972" y="1984968"/>
              <a:ext cx="634492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2904320" y="3992688"/>
            <a:ext cx="669073" cy="1457534"/>
            <a:chOff x="1380319" y="3110378"/>
            <a:chExt cx="669073" cy="1457534"/>
          </a:xfrm>
        </p:grpSpPr>
        <p:sp>
          <p:nvSpPr>
            <p:cNvPr id="75" name="TextBox 74"/>
            <p:cNvSpPr txBox="1"/>
            <p:nvPr/>
          </p:nvSpPr>
          <p:spPr>
            <a:xfrm>
              <a:off x="1557526" y="3467513"/>
              <a:ext cx="3146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539742" y="3819988"/>
              <a:ext cx="35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380319" y="4167802"/>
              <a:ext cx="6690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start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428847" y="3110378"/>
              <a:ext cx="5720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The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3916744" y="3992688"/>
            <a:ext cx="1390124" cy="1457534"/>
            <a:chOff x="2392744" y="3110378"/>
            <a:chExt cx="1390124" cy="1457534"/>
          </a:xfrm>
        </p:grpSpPr>
        <p:sp>
          <p:nvSpPr>
            <p:cNvPr id="76" name="TextBox 75"/>
            <p:cNvSpPr txBox="1"/>
            <p:nvPr/>
          </p:nvSpPr>
          <p:spPr>
            <a:xfrm>
              <a:off x="2913569" y="3464486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879134" y="3844315"/>
              <a:ext cx="35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392744" y="4167802"/>
              <a:ext cx="13901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Determiner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733287" y="3110378"/>
              <a:ext cx="5648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Fed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552045" y="3992688"/>
            <a:ext cx="841591" cy="1457534"/>
            <a:chOff x="4028044" y="3110378"/>
            <a:chExt cx="841591" cy="1457534"/>
          </a:xfrm>
        </p:grpSpPr>
        <p:sp>
          <p:nvSpPr>
            <p:cNvPr id="77" name="TextBox 76"/>
            <p:cNvSpPr txBox="1"/>
            <p:nvPr/>
          </p:nvSpPr>
          <p:spPr>
            <a:xfrm>
              <a:off x="4299246" y="3455167"/>
              <a:ext cx="35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301255" y="3844315"/>
              <a:ext cx="3146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114651" y="4167802"/>
              <a:ext cx="7549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Noun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028044" y="3110378"/>
              <a:ext cx="78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raises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6747314" y="3992688"/>
            <a:ext cx="995059" cy="1457534"/>
            <a:chOff x="5223313" y="3110378"/>
            <a:chExt cx="995059" cy="1457534"/>
          </a:xfrm>
        </p:grpSpPr>
        <p:sp>
          <p:nvSpPr>
            <p:cNvPr id="78" name="TextBox 77"/>
            <p:cNvSpPr txBox="1"/>
            <p:nvPr/>
          </p:nvSpPr>
          <p:spPr>
            <a:xfrm>
              <a:off x="5600025" y="3464486"/>
              <a:ext cx="35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584250" y="3844315"/>
              <a:ext cx="35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451936" y="4167802"/>
              <a:ext cx="6819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Verb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223313" y="3110378"/>
              <a:ext cx="9950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interest</a:t>
              </a: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8193457" y="3992688"/>
            <a:ext cx="804960" cy="1457534"/>
            <a:chOff x="6669457" y="3110378"/>
            <a:chExt cx="804960" cy="1457534"/>
          </a:xfrm>
        </p:grpSpPr>
        <p:sp>
          <p:nvSpPr>
            <p:cNvPr id="79" name="TextBox 78"/>
            <p:cNvSpPr txBox="1"/>
            <p:nvPr/>
          </p:nvSpPr>
          <p:spPr>
            <a:xfrm>
              <a:off x="6904028" y="3464486"/>
              <a:ext cx="35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888253" y="3844315"/>
              <a:ext cx="3097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719433" y="4167802"/>
              <a:ext cx="7549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Noun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669457" y="3110378"/>
              <a:ext cx="7107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rates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539417" y="4008077"/>
            <a:ext cx="976299" cy="1426756"/>
            <a:chOff x="15416" y="3125767"/>
            <a:chExt cx="976299" cy="1426756"/>
          </a:xfrm>
        </p:grpSpPr>
        <p:sp>
          <p:nvSpPr>
            <p:cNvPr id="67" name="TextBox 66"/>
            <p:cNvSpPr txBox="1"/>
            <p:nvPr/>
          </p:nvSpPr>
          <p:spPr>
            <a:xfrm>
              <a:off x="359072" y="3478855"/>
              <a:ext cx="631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3C58AD"/>
                  </a:solidFill>
                </a:rPr>
                <a:t>Caps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36141" y="3859704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3C58AD"/>
                  </a:solidFill>
                </a:rPr>
                <a:t>-</a:t>
              </a:r>
              <a:r>
                <a:rPr lang="en-US" i="1" dirty="0" err="1">
                  <a:solidFill>
                    <a:srgbClr val="3C58AD"/>
                  </a:solidFill>
                </a:rPr>
                <a:t>es</a:t>
              </a:r>
              <a:endParaRPr lang="en-US" i="1" dirty="0">
                <a:solidFill>
                  <a:srgbClr val="3C58AD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5416" y="4183191"/>
              <a:ext cx="973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3C58AD"/>
                  </a:solidFill>
                </a:rPr>
                <a:t>Previous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25597" y="3125767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3C58AD"/>
                  </a:solidFill>
                </a:rPr>
                <a:t>word</a:t>
              </a: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1597137" y="1637595"/>
            <a:ext cx="3036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Goal: Compute P(</a:t>
            </a:r>
            <a:r>
              <a:rPr lang="en-US" sz="2400" b="1" dirty="0"/>
              <a:t>y</a:t>
            </a:r>
            <a:r>
              <a:rPr lang="en-US" sz="2400" dirty="0"/>
              <a:t> | </a:t>
            </a:r>
            <a:r>
              <a:rPr lang="en-US" sz="2400" b="1" dirty="0"/>
              <a:t>x</a:t>
            </a:r>
            <a:r>
              <a:rPr lang="en-US" sz="24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55486" y="5547140"/>
                <a:ext cx="30571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charset="0"/>
                      </a:rPr>
                      <m:t>ϕ</m:t>
                    </m:r>
                  </m:oMath>
                </a14:m>
                <a:r>
                  <a:rPr lang="en-US" dirty="0"/>
                  <a:t>(x, 0, y</a:t>
                </a:r>
                <a:r>
                  <a:rPr lang="en-US" baseline="-25000" dirty="0"/>
                  <a:t>1</a:t>
                </a:r>
                <a:r>
                  <a:rPr lang="en-US" dirty="0"/>
                  <a:t>, </a:t>
                </a:r>
                <a:r>
                  <a:rPr lang="en-US" dirty="0">
                    <a:latin typeface="Calibri"/>
                  </a:rPr>
                  <a:t>y</a:t>
                </a:r>
                <a:r>
                  <a:rPr lang="en-US" baseline="-25000" dirty="0">
                    <a:latin typeface="Calibri"/>
                  </a:rPr>
                  <a:t>0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486" y="5547140"/>
                <a:ext cx="3057121" cy="369332"/>
              </a:xfrm>
              <a:prstGeom prst="rect">
                <a:avLst/>
              </a:prstGeom>
              <a:blipFill>
                <a:blip r:embed="rId3"/>
                <a:stretch>
                  <a:fillRect l="-413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950959" y="5547140"/>
                <a:ext cx="1736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charset="0"/>
                      </a:rPr>
                      <m:t>ϕ</m:t>
                    </m:r>
                  </m:oMath>
                </a14:m>
                <a:r>
                  <a:rPr lang="en-US" dirty="0"/>
                  <a:t>(x, 1, </a:t>
                </a:r>
                <a:r>
                  <a:rPr lang="en-US" dirty="0">
                    <a:latin typeface="Calibri"/>
                  </a:rPr>
                  <a:t>y</a:t>
                </a:r>
                <a:r>
                  <a:rPr lang="en-US" baseline="-25000" dirty="0">
                    <a:latin typeface="Calibri"/>
                  </a:rPr>
                  <a:t>2,</a:t>
                </a:r>
                <a:r>
                  <a:rPr lang="en-US" dirty="0"/>
                  <a:t> y</a:t>
                </a:r>
                <a:r>
                  <a:rPr lang="en-US" baseline="-25000" dirty="0"/>
                  <a:t>1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959" y="5547140"/>
                <a:ext cx="1736200" cy="369332"/>
              </a:xfrm>
              <a:prstGeom prst="rect">
                <a:avLst/>
              </a:prstGeom>
              <a:blipFill>
                <a:blip r:embed="rId4"/>
                <a:stretch>
                  <a:fillRect l="-730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365539" y="5563815"/>
                <a:ext cx="1402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charset="0"/>
                      </a:rPr>
                      <m:t>ϕ</m:t>
                    </m:r>
                  </m:oMath>
                </a14:m>
                <a:r>
                  <a:rPr lang="en-US" dirty="0"/>
                  <a:t>(x, 2, y</a:t>
                </a:r>
                <a:r>
                  <a:rPr lang="en-US" baseline="-25000" dirty="0"/>
                  <a:t>3</a:t>
                </a:r>
                <a:r>
                  <a:rPr lang="en-US" dirty="0"/>
                  <a:t>, </a:t>
                </a:r>
                <a:r>
                  <a:rPr lang="en-US" dirty="0">
                    <a:latin typeface="Calibri"/>
                  </a:rPr>
                  <a:t>y</a:t>
                </a:r>
                <a:r>
                  <a:rPr lang="en-US" baseline="-25000" dirty="0">
                    <a:latin typeface="Calibri"/>
                  </a:rPr>
                  <a:t>2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539" y="5563815"/>
                <a:ext cx="1402948" cy="369332"/>
              </a:xfrm>
              <a:prstGeom prst="rect">
                <a:avLst/>
              </a:prstGeom>
              <a:blipFill>
                <a:blip r:embed="rId5"/>
                <a:stretch>
                  <a:fillRect l="-901" t="-10000" r="-3604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6693636" y="5589192"/>
                <a:ext cx="1402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charset="0"/>
                      </a:rPr>
                      <m:t>ϕ</m:t>
                    </m:r>
                  </m:oMath>
                </a14:m>
                <a:r>
                  <a:rPr lang="en-US" dirty="0"/>
                  <a:t>(x, 3, y</a:t>
                </a:r>
                <a:r>
                  <a:rPr lang="en-US" baseline="-25000" dirty="0"/>
                  <a:t>4</a:t>
                </a:r>
                <a:r>
                  <a:rPr lang="en-US" dirty="0"/>
                  <a:t>, </a:t>
                </a:r>
                <a:r>
                  <a:rPr lang="en-US" dirty="0">
                    <a:latin typeface="Calibri"/>
                  </a:rPr>
                  <a:t>y</a:t>
                </a:r>
                <a:r>
                  <a:rPr lang="en-US" baseline="-25000" dirty="0">
                    <a:latin typeface="Calibri"/>
                  </a:rPr>
                  <a:t>3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636" y="5589192"/>
                <a:ext cx="1402948" cy="369332"/>
              </a:xfrm>
              <a:prstGeom prst="rect">
                <a:avLst/>
              </a:prstGeom>
              <a:blipFill>
                <a:blip r:embed="rId6"/>
                <a:stretch>
                  <a:fillRect l="-901" t="-10345" r="-2703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8152365" y="5589192"/>
                <a:ext cx="1402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charset="0"/>
                      </a:rPr>
                      <m:t>ϕ</m:t>
                    </m:r>
                  </m:oMath>
                </a14:m>
                <a:r>
                  <a:rPr lang="en-US" dirty="0"/>
                  <a:t>(x, 4, y</a:t>
                </a:r>
                <a:r>
                  <a:rPr lang="en-US" baseline="-25000" dirty="0"/>
                  <a:t>5</a:t>
                </a:r>
                <a:r>
                  <a:rPr lang="en-US" dirty="0"/>
                  <a:t>, </a:t>
                </a:r>
                <a:r>
                  <a:rPr lang="en-US" dirty="0">
                    <a:latin typeface="Calibri"/>
                  </a:rPr>
                  <a:t>y</a:t>
                </a:r>
                <a:r>
                  <a:rPr lang="en-US" baseline="-25000" dirty="0">
                    <a:latin typeface="Calibri"/>
                  </a:rPr>
                  <a:t>4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2365" y="5589192"/>
                <a:ext cx="1402948" cy="369332"/>
              </a:xfrm>
              <a:prstGeom prst="rect">
                <a:avLst/>
              </a:prstGeom>
              <a:blipFill>
                <a:blip r:embed="rId7"/>
                <a:stretch>
                  <a:fillRect l="-893" t="-10345" r="-2679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9187956" y="4337077"/>
            <a:ext cx="147848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Can get very creative here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918910" y="3945660"/>
            <a:ext cx="602184" cy="1561480"/>
            <a:chOff x="1394910" y="3063350"/>
            <a:chExt cx="602184" cy="1561480"/>
          </a:xfrm>
        </p:grpSpPr>
        <p:grpSp>
          <p:nvGrpSpPr>
            <p:cNvPr id="15" name="Group 14"/>
            <p:cNvGrpSpPr/>
            <p:nvPr/>
          </p:nvGrpSpPr>
          <p:grpSpPr>
            <a:xfrm>
              <a:off x="1394910" y="3063350"/>
              <a:ext cx="135030" cy="1561480"/>
              <a:chOff x="-362966" y="1784913"/>
              <a:chExt cx="135030" cy="156148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-356616" y="1784913"/>
                <a:ext cx="0" cy="15570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-356616" y="1791325"/>
                <a:ext cx="12868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-362966" y="3346393"/>
                <a:ext cx="12868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>
              <a:off x="1865583" y="3066525"/>
              <a:ext cx="131511" cy="1558305"/>
              <a:chOff x="-372147" y="1788088"/>
              <a:chExt cx="131511" cy="1558305"/>
            </a:xfrm>
          </p:grpSpPr>
          <p:cxnSp>
            <p:nvCxnSpPr>
              <p:cNvPr id="87" name="Straight Connector 86"/>
              <p:cNvCxnSpPr/>
              <p:nvPr/>
            </p:nvCxnSpPr>
            <p:spPr>
              <a:xfrm>
                <a:off x="-248581" y="1788088"/>
                <a:ext cx="0" cy="15570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-372147" y="1794500"/>
                <a:ext cx="12868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-369316" y="3346393"/>
                <a:ext cx="12868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3980853" y="3934929"/>
            <a:ext cx="1248097" cy="1561480"/>
            <a:chOff x="2456852" y="3052619"/>
            <a:chExt cx="1248097" cy="1561480"/>
          </a:xfrm>
        </p:grpSpPr>
        <p:grpSp>
          <p:nvGrpSpPr>
            <p:cNvPr id="107" name="Group 106"/>
            <p:cNvGrpSpPr/>
            <p:nvPr/>
          </p:nvGrpSpPr>
          <p:grpSpPr>
            <a:xfrm>
              <a:off x="2456852" y="3052619"/>
              <a:ext cx="135030" cy="1561480"/>
              <a:chOff x="-362966" y="1784913"/>
              <a:chExt cx="135030" cy="156148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-356616" y="1784913"/>
                <a:ext cx="0" cy="15570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-356616" y="1791325"/>
                <a:ext cx="12868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-362966" y="3346393"/>
                <a:ext cx="12868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107"/>
            <p:cNvGrpSpPr/>
            <p:nvPr/>
          </p:nvGrpSpPr>
          <p:grpSpPr>
            <a:xfrm>
              <a:off x="3573438" y="3052619"/>
              <a:ext cx="131511" cy="1558305"/>
              <a:chOff x="-372147" y="1788088"/>
              <a:chExt cx="131511" cy="1558305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-248581" y="1788088"/>
                <a:ext cx="0" cy="15570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-372147" y="1794500"/>
                <a:ext cx="12868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-369316" y="3346393"/>
                <a:ext cx="12868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7" name="Group 116"/>
          <p:cNvGrpSpPr/>
          <p:nvPr/>
        </p:nvGrpSpPr>
        <p:grpSpPr>
          <a:xfrm>
            <a:off x="5613513" y="3932712"/>
            <a:ext cx="135030" cy="1561480"/>
            <a:chOff x="-362966" y="1784913"/>
            <a:chExt cx="135030" cy="1561480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-356616" y="1784913"/>
              <a:ext cx="0" cy="15570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-356616" y="1791325"/>
              <a:ext cx="12868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-362966" y="3346393"/>
              <a:ext cx="12868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6220754" y="3935888"/>
            <a:ext cx="131511" cy="1558305"/>
            <a:chOff x="-372147" y="1788088"/>
            <a:chExt cx="131511" cy="1558305"/>
          </a:xfrm>
        </p:grpSpPr>
        <p:cxnSp>
          <p:nvCxnSpPr>
            <p:cNvPr id="119" name="Straight Connector 118"/>
            <p:cNvCxnSpPr/>
            <p:nvPr/>
          </p:nvCxnSpPr>
          <p:spPr>
            <a:xfrm>
              <a:off x="-248581" y="1788088"/>
              <a:ext cx="0" cy="15570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-372147" y="1794500"/>
              <a:ext cx="12868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-369316" y="3346393"/>
              <a:ext cx="12868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6823761" y="3936542"/>
            <a:ext cx="135030" cy="1561480"/>
            <a:chOff x="-362966" y="1784913"/>
            <a:chExt cx="135030" cy="1561480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-356616" y="1784913"/>
              <a:ext cx="0" cy="15570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-356616" y="1791325"/>
              <a:ext cx="12868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-362966" y="3346393"/>
              <a:ext cx="12868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4" name="Group 143"/>
          <p:cNvGrpSpPr/>
          <p:nvPr/>
        </p:nvGrpSpPr>
        <p:grpSpPr>
          <a:xfrm>
            <a:off x="7543816" y="3939718"/>
            <a:ext cx="131511" cy="1558305"/>
            <a:chOff x="-372147" y="1788088"/>
            <a:chExt cx="131511" cy="1558305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-248581" y="1788088"/>
              <a:ext cx="0" cy="15570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-372147" y="1794500"/>
              <a:ext cx="12868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-369316" y="3346393"/>
              <a:ext cx="12868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8220219" y="3932712"/>
            <a:ext cx="135030" cy="1561480"/>
            <a:chOff x="-362966" y="1784913"/>
            <a:chExt cx="135030" cy="1561480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-356616" y="1784913"/>
              <a:ext cx="0" cy="15570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-356616" y="1791325"/>
              <a:ext cx="12868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-362966" y="3346393"/>
              <a:ext cx="12868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8827460" y="3935888"/>
            <a:ext cx="131511" cy="1558305"/>
            <a:chOff x="-372147" y="1788088"/>
            <a:chExt cx="131511" cy="1558305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-248581" y="1788088"/>
              <a:ext cx="0" cy="15570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-372147" y="1794500"/>
              <a:ext cx="12868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-369316" y="3346393"/>
              <a:ext cx="12868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101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1" grpId="0"/>
      <p:bldP spid="72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F79D0-39B2-6687-5DD2-4D949985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C7680-9A5F-B00D-7303-04EEA84B8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Leftover from HMM: Learning HMM</a:t>
            </a:r>
          </a:p>
          <a:p>
            <a:pPr>
              <a:lnSpc>
                <a:spcPct val="150000"/>
              </a:lnSpc>
            </a:pPr>
            <a:r>
              <a:rPr lang="en-US" dirty="0"/>
              <a:t>Introduction to Maximum Entropy Markov Model (MEMM)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Training of MEMM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Inference for MEMM</a:t>
            </a:r>
          </a:p>
          <a:p>
            <a:pPr>
              <a:lnSpc>
                <a:spcPct val="150000"/>
              </a:lnSpc>
            </a:pPr>
            <a:r>
              <a:rPr lang="en-US" dirty="0"/>
              <a:t>Comparisons between HMM and MEMM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85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log-linear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Gradient based methods to minimize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Usual stochastic gradient descent</a:t>
                </a:r>
              </a:p>
              <a:p>
                <a:pPr lvl="1"/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  <m:r>
                      <a:rPr lang="en-US" b="1" i="1" smtClean="0">
                        <a:latin typeface="Cambria Math" charset="0"/>
                      </a:rPr>
                      <m:t>←</m:t>
                    </m:r>
                    <m:r>
                      <a:rPr lang="en-US" b="1" i="1" smtClean="0">
                        <a:latin typeface="Cambria Math" charset="0"/>
                      </a:rPr>
                      <m:t>𝟎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Iterate through examples for multiple epochs</a:t>
                </a:r>
              </a:p>
              <a:p>
                <a:pPr lvl="2"/>
                <a:r>
                  <a:rPr lang="en-US" dirty="0"/>
                  <a:t>For each example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err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err="1" smtClean="0">
                                <a:latin typeface="Cambria Math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 take gradient step for the loss at that example</a:t>
                </a:r>
              </a:p>
              <a:p>
                <a:pPr lvl="3"/>
                <a:r>
                  <a:rPr lang="en-US" dirty="0"/>
                  <a:t>Update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  <m:r>
                      <a:rPr lang="en-US" b="0" i="1" smtClean="0">
                        <a:latin typeface="Cambria Math" charset="0"/>
                      </a:rPr>
                      <m:t>←</m:t>
                    </m:r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  <m:r>
                      <a:rPr lang="en-US" b="0" i="1" smtClean="0">
                        <a:latin typeface="Cambria Math" charset="0"/>
                      </a:rPr>
                      <m:t> 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t</m:t>
                        </m:r>
                      </m:sub>
                    </m:sSub>
                    <m:r>
                      <a:rPr lang="en-US" b="0" i="0" smtClean="0">
                        <a:latin typeface="Cambria Math" charset="0"/>
                      </a:rPr>
                      <m:t>𝛻</m:t>
                    </m:r>
                    <m:r>
                      <a:rPr lang="en-US" b="0" i="1" smtClean="0">
                        <a:latin typeface="Cambria Math" charset="0"/>
                      </a:rPr>
                      <m:t>𝐿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  <m:r>
                      <a:rPr lang="en-US" b="1" i="1" smtClean="0">
                        <a:latin typeface="Cambria Math" charset="0"/>
                      </a:rPr>
                      <m:t>,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𝒚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Return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</m:oMath>
                </a14:m>
                <a:endParaRPr lang="en-US" b="1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4FC8-095A-E041-AA53-AAE5A7787260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 descr="Screen Region 2014-09-18 at 09.33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969" y="2309869"/>
            <a:ext cx="3040340" cy="76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19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B4C86C-864F-DC46-8A59-020E43E0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for MEMM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BC94E0-2311-AD48-A35D-32F7FBA504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23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93C9C96-06AC-FCFE-A48D-C186B351B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9845"/>
            <a:ext cx="10515600" cy="1050843"/>
          </a:xfrm>
        </p:spPr>
        <p:txBody>
          <a:bodyPr/>
          <a:lstStyle/>
          <a:p>
            <a:r>
              <a:rPr lang="en-US" dirty="0"/>
              <a:t>Greedy Decoding for MEMM?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9267ADD-2B03-D5A9-1CF6-3C2798F92879}"/>
              </a:ext>
            </a:extLst>
          </p:cNvPr>
          <p:cNvGrpSpPr/>
          <p:nvPr/>
        </p:nvGrpSpPr>
        <p:grpSpPr>
          <a:xfrm>
            <a:off x="947880" y="2892012"/>
            <a:ext cx="4307515" cy="461665"/>
            <a:chOff x="769225" y="5815054"/>
            <a:chExt cx="4307515" cy="46166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35C3EB-41BD-944C-ECF3-CD901DCBA042}"/>
                </a:ext>
              </a:extLst>
            </p:cNvPr>
            <p:cNvSpPr txBox="1"/>
            <p:nvPr/>
          </p:nvSpPr>
          <p:spPr>
            <a:xfrm>
              <a:off x="769225" y="5815054"/>
              <a:ext cx="641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3C58AD"/>
                  </a:solidFill>
                </a:rPr>
                <a:t>The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E83382-8047-826A-BC66-315F188BACDE}"/>
                </a:ext>
              </a:extLst>
            </p:cNvPr>
            <p:cNvSpPr txBox="1"/>
            <p:nvPr/>
          </p:nvSpPr>
          <p:spPr>
            <a:xfrm>
              <a:off x="1503519" y="5815054"/>
              <a:ext cx="8691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3C58AD"/>
                  </a:solidFill>
                </a:rPr>
                <a:t>robot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5DBAF1-50A5-94C9-5BDD-291CDF9A29D9}"/>
                </a:ext>
              </a:extLst>
            </p:cNvPr>
            <p:cNvSpPr txBox="1"/>
            <p:nvPr/>
          </p:nvSpPr>
          <p:spPr>
            <a:xfrm>
              <a:off x="2414983" y="5815054"/>
              <a:ext cx="10486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3C58AD"/>
                  </a:solidFill>
                </a:rPr>
                <a:t>wheels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869D7C9-900C-9378-A23F-096ED71AD65B}"/>
                </a:ext>
              </a:extLst>
            </p:cNvPr>
            <p:cNvSpPr txBox="1"/>
            <p:nvPr/>
          </p:nvSpPr>
          <p:spPr>
            <a:xfrm>
              <a:off x="3459909" y="5815054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3C58AD"/>
                  </a:solidFill>
                </a:rPr>
                <a:t>are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B310E24-4680-1994-6EE5-926E6502081F}"/>
                </a:ext>
              </a:extLst>
            </p:cNvPr>
            <p:cNvSpPr txBox="1"/>
            <p:nvPr/>
          </p:nvSpPr>
          <p:spPr>
            <a:xfrm>
              <a:off x="4151487" y="5815054"/>
              <a:ext cx="9252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3C58AD"/>
                  </a:solidFill>
                </a:rPr>
                <a:t>round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11BEBDF-4A15-F987-1F8A-4BF5B98011E3}"/>
              </a:ext>
            </a:extLst>
          </p:cNvPr>
          <p:cNvGrpSpPr/>
          <p:nvPr/>
        </p:nvGrpSpPr>
        <p:grpSpPr>
          <a:xfrm>
            <a:off x="6472380" y="2866612"/>
            <a:ext cx="4307515" cy="461665"/>
            <a:chOff x="769225" y="5815054"/>
            <a:chExt cx="4307515" cy="46166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F24AEBA-38DD-6906-A072-9FD7E9D8C913}"/>
                </a:ext>
              </a:extLst>
            </p:cNvPr>
            <p:cNvSpPr txBox="1"/>
            <p:nvPr/>
          </p:nvSpPr>
          <p:spPr>
            <a:xfrm>
              <a:off x="769225" y="5815054"/>
              <a:ext cx="641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3C58AD"/>
                  </a:solidFill>
                </a:rPr>
                <a:t>The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50C0AE5-C9BD-4FD5-58A5-97826B867272}"/>
                </a:ext>
              </a:extLst>
            </p:cNvPr>
            <p:cNvSpPr txBox="1"/>
            <p:nvPr/>
          </p:nvSpPr>
          <p:spPr>
            <a:xfrm>
              <a:off x="1503519" y="5815054"/>
              <a:ext cx="8691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3C58AD"/>
                  </a:solidFill>
                </a:rPr>
                <a:t>robot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4644928-E567-A0EB-C697-2CE3228698D9}"/>
                </a:ext>
              </a:extLst>
            </p:cNvPr>
            <p:cNvSpPr txBox="1"/>
            <p:nvPr/>
          </p:nvSpPr>
          <p:spPr>
            <a:xfrm>
              <a:off x="2414983" y="5815054"/>
              <a:ext cx="10486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3C58AD"/>
                  </a:solidFill>
                </a:rPr>
                <a:t>wheels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7AABB3-6F48-5A87-2151-E1555D6702DC}"/>
                </a:ext>
              </a:extLst>
            </p:cNvPr>
            <p:cNvSpPr txBox="1"/>
            <p:nvPr/>
          </p:nvSpPr>
          <p:spPr>
            <a:xfrm>
              <a:off x="3459909" y="5815054"/>
              <a:ext cx="5629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3C58AD"/>
                  </a:solidFill>
                </a:rPr>
                <a:t>Bill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A8DA90-4FDF-0145-53AE-9E050277CC6C}"/>
                </a:ext>
              </a:extLst>
            </p:cNvPr>
            <p:cNvSpPr txBox="1"/>
            <p:nvPr/>
          </p:nvSpPr>
          <p:spPr>
            <a:xfrm>
              <a:off x="4151487" y="5815054"/>
              <a:ext cx="9252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3C58AD"/>
                  </a:solidFill>
                </a:rPr>
                <a:t>round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AFC492B-B344-2A6D-0692-AEB5F85A7909}"/>
              </a:ext>
            </a:extLst>
          </p:cNvPr>
          <p:cNvGrpSpPr/>
          <p:nvPr/>
        </p:nvGrpSpPr>
        <p:grpSpPr>
          <a:xfrm>
            <a:off x="1041400" y="3908799"/>
            <a:ext cx="3947620" cy="1574531"/>
            <a:chOff x="2073685" y="4146264"/>
            <a:chExt cx="3825240" cy="157453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38A5509-00BD-EB02-B382-80A3E13EC5CF}"/>
                </a:ext>
              </a:extLst>
            </p:cNvPr>
            <p:cNvSpPr/>
            <p:nvPr/>
          </p:nvSpPr>
          <p:spPr>
            <a:xfrm>
              <a:off x="3796376" y="4148377"/>
              <a:ext cx="396240" cy="39624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3C58AD"/>
                  </a:solidFill>
                </a:rPr>
                <a:t>N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AED50AA-E8E9-BE58-B16A-E9B1EDDC039F}"/>
                </a:ext>
              </a:extLst>
            </p:cNvPr>
            <p:cNvSpPr/>
            <p:nvPr/>
          </p:nvSpPr>
          <p:spPr>
            <a:xfrm>
              <a:off x="3796376" y="5324555"/>
              <a:ext cx="396240" cy="39624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3C58AD"/>
                  </a:solidFill>
                </a:rPr>
                <a:t>V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FCF44D2-CD43-1CCC-2908-84343F9C5A30}"/>
                </a:ext>
              </a:extLst>
            </p:cNvPr>
            <p:cNvSpPr/>
            <p:nvPr/>
          </p:nvSpPr>
          <p:spPr>
            <a:xfrm>
              <a:off x="4623845" y="4148377"/>
              <a:ext cx="396240" cy="39624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3C58AD"/>
                  </a:solidFill>
                </a:rPr>
                <a:t>V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9ED02AD-6405-915E-CD65-480CA9941A18}"/>
                </a:ext>
              </a:extLst>
            </p:cNvPr>
            <p:cNvSpPr/>
            <p:nvPr/>
          </p:nvSpPr>
          <p:spPr>
            <a:xfrm>
              <a:off x="4623845" y="5324555"/>
              <a:ext cx="396240" cy="39624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3C58AD"/>
                  </a:solidFill>
                </a:rPr>
                <a:t>N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FF4CC9F-7A67-B1F0-4198-5C01863C5D56}"/>
                </a:ext>
              </a:extLst>
            </p:cNvPr>
            <p:cNvSpPr/>
            <p:nvPr/>
          </p:nvSpPr>
          <p:spPr>
            <a:xfrm>
              <a:off x="2913460" y="4786075"/>
              <a:ext cx="396240" cy="39624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3C58AD"/>
                  </a:solidFill>
                </a:rPr>
                <a:t>N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362BB4-81B3-3667-D5EB-1B2E281C669A}"/>
                </a:ext>
              </a:extLst>
            </p:cNvPr>
            <p:cNvCxnSpPr>
              <a:stCxn id="33" idx="7"/>
              <a:endCxn id="29" idx="3"/>
            </p:cNvCxnSpPr>
            <p:nvPr/>
          </p:nvCxnSpPr>
          <p:spPr>
            <a:xfrm flipV="1">
              <a:off x="3251672" y="4486589"/>
              <a:ext cx="602733" cy="3575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3B95CB0-D047-CD66-EFC1-B871F49C9E28}"/>
                </a:ext>
              </a:extLst>
            </p:cNvPr>
            <p:cNvCxnSpPr>
              <a:stCxn id="29" idx="6"/>
              <a:endCxn id="31" idx="2"/>
            </p:cNvCxnSpPr>
            <p:nvPr/>
          </p:nvCxnSpPr>
          <p:spPr>
            <a:xfrm>
              <a:off x="4192617" y="4346497"/>
              <a:ext cx="43122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7848F59-B27A-50AD-F76A-B3B4A6368EF1}"/>
                </a:ext>
              </a:extLst>
            </p:cNvPr>
            <p:cNvCxnSpPr>
              <a:stCxn id="33" idx="5"/>
              <a:endCxn id="30" idx="1"/>
            </p:cNvCxnSpPr>
            <p:nvPr/>
          </p:nvCxnSpPr>
          <p:spPr>
            <a:xfrm>
              <a:off x="3251672" y="5124287"/>
              <a:ext cx="602733" cy="2582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E0EE837-989A-A452-EE1A-3E3F846C5730}"/>
                </a:ext>
              </a:extLst>
            </p:cNvPr>
            <p:cNvCxnSpPr>
              <a:stCxn id="30" idx="6"/>
              <a:endCxn id="32" idx="2"/>
            </p:cNvCxnSpPr>
            <p:nvPr/>
          </p:nvCxnSpPr>
          <p:spPr>
            <a:xfrm>
              <a:off x="4192617" y="5522675"/>
              <a:ext cx="43122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5C4381B-0785-F618-915D-CAE8C4D94BFA}"/>
                </a:ext>
              </a:extLst>
            </p:cNvPr>
            <p:cNvSpPr/>
            <p:nvPr/>
          </p:nvSpPr>
          <p:spPr>
            <a:xfrm>
              <a:off x="2073685" y="4789722"/>
              <a:ext cx="396240" cy="39624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3C58AD"/>
                  </a:solidFill>
                </a:rPr>
                <a:t>D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6227A42-B596-E264-91A8-84DB00D739FC}"/>
                </a:ext>
              </a:extLst>
            </p:cNvPr>
            <p:cNvCxnSpPr>
              <a:stCxn id="42" idx="6"/>
              <a:endCxn id="33" idx="2"/>
            </p:cNvCxnSpPr>
            <p:nvPr/>
          </p:nvCxnSpPr>
          <p:spPr>
            <a:xfrm flipV="1">
              <a:off x="2469925" y="4984195"/>
              <a:ext cx="443535" cy="36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E866599-33A8-29ED-07CB-AA2DF0ED0DDB}"/>
                </a:ext>
              </a:extLst>
            </p:cNvPr>
            <p:cNvSpPr/>
            <p:nvPr/>
          </p:nvSpPr>
          <p:spPr>
            <a:xfrm>
              <a:off x="5502685" y="4146264"/>
              <a:ext cx="396240" cy="39624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3C58AD"/>
                  </a:solidFill>
                </a:rPr>
                <a:t>A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722EDD1-7948-A399-1EB0-B679B3C2E1C9}"/>
                </a:ext>
              </a:extLst>
            </p:cNvPr>
            <p:cNvSpPr/>
            <p:nvPr/>
          </p:nvSpPr>
          <p:spPr>
            <a:xfrm>
              <a:off x="5502685" y="5322442"/>
              <a:ext cx="396240" cy="39624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3C58AD"/>
                  </a:solidFill>
                </a:rPr>
                <a:t>N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DA4D101-7F60-0EA4-176B-3C7733EE8C46}"/>
                </a:ext>
              </a:extLst>
            </p:cNvPr>
            <p:cNvCxnSpPr>
              <a:stCxn id="31" idx="6"/>
              <a:endCxn id="45" idx="2"/>
            </p:cNvCxnSpPr>
            <p:nvPr/>
          </p:nvCxnSpPr>
          <p:spPr>
            <a:xfrm flipV="1">
              <a:off x="5020085" y="4344384"/>
              <a:ext cx="482600" cy="21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52A43E8-3EB9-2C72-0BC4-99D501BA2F0C}"/>
                </a:ext>
              </a:extLst>
            </p:cNvPr>
            <p:cNvCxnSpPr>
              <a:stCxn id="32" idx="6"/>
              <a:endCxn id="46" idx="2"/>
            </p:cNvCxnSpPr>
            <p:nvPr/>
          </p:nvCxnSpPr>
          <p:spPr>
            <a:xfrm flipV="1">
              <a:off x="5020085" y="5520562"/>
              <a:ext cx="482600" cy="21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AAFA1A7-E1E5-BF96-9CFF-5C3087223566}"/>
              </a:ext>
            </a:extLst>
          </p:cNvPr>
          <p:cNvCxnSpPr>
            <a:cxnSpLocks/>
            <a:stCxn id="29" idx="6"/>
            <a:endCxn id="32" idx="1"/>
          </p:cNvCxnSpPr>
          <p:nvPr/>
        </p:nvCxnSpPr>
        <p:spPr>
          <a:xfrm>
            <a:off x="3228122" y="4109032"/>
            <a:ext cx="504910" cy="1036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38F90D9-3F16-92F8-8A6D-C0435867B7EE}"/>
              </a:ext>
            </a:extLst>
          </p:cNvPr>
          <p:cNvCxnSpPr>
            <a:cxnSpLocks/>
            <a:stCxn id="30" idx="6"/>
            <a:endCxn id="31" idx="3"/>
          </p:cNvCxnSpPr>
          <p:nvPr/>
        </p:nvCxnSpPr>
        <p:spPr>
          <a:xfrm flipV="1">
            <a:off x="3228122" y="4249124"/>
            <a:ext cx="504910" cy="1036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69B27C-9813-BD51-0BF0-B46930BD0270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4115248" y="4133615"/>
            <a:ext cx="524740" cy="10093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8B14812-B4CD-AE33-E646-12D330F34F82}"/>
              </a:ext>
            </a:extLst>
          </p:cNvPr>
          <p:cNvCxnSpPr>
            <a:cxnSpLocks/>
            <a:endCxn id="45" idx="3"/>
          </p:cNvCxnSpPr>
          <p:nvPr/>
        </p:nvCxnSpPr>
        <p:spPr>
          <a:xfrm flipV="1">
            <a:off x="4082063" y="4247011"/>
            <a:ext cx="557925" cy="1012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C40CE6B-4356-A25B-1EAD-A9062F8846C3}"/>
              </a:ext>
            </a:extLst>
          </p:cNvPr>
          <p:cNvGrpSpPr/>
          <p:nvPr/>
        </p:nvGrpSpPr>
        <p:grpSpPr>
          <a:xfrm>
            <a:off x="6553200" y="3896099"/>
            <a:ext cx="3947620" cy="1574531"/>
            <a:chOff x="2073685" y="4146264"/>
            <a:chExt cx="3825240" cy="1574531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76CCD28-2CB4-B24E-E92A-54660BE9BE52}"/>
                </a:ext>
              </a:extLst>
            </p:cNvPr>
            <p:cNvSpPr/>
            <p:nvPr/>
          </p:nvSpPr>
          <p:spPr>
            <a:xfrm>
              <a:off x="3796376" y="4148377"/>
              <a:ext cx="396240" cy="39624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3C58AD"/>
                  </a:solidFill>
                </a:rPr>
                <a:t>N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F0C973E-475F-417A-9091-033B8FF89CEC}"/>
                </a:ext>
              </a:extLst>
            </p:cNvPr>
            <p:cNvSpPr/>
            <p:nvPr/>
          </p:nvSpPr>
          <p:spPr>
            <a:xfrm>
              <a:off x="3796376" y="5324555"/>
              <a:ext cx="396240" cy="39624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3C58AD"/>
                  </a:solidFill>
                </a:rPr>
                <a:t>V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61F64BC-A1A7-96E0-0149-F66041D119F4}"/>
                </a:ext>
              </a:extLst>
            </p:cNvPr>
            <p:cNvSpPr/>
            <p:nvPr/>
          </p:nvSpPr>
          <p:spPr>
            <a:xfrm>
              <a:off x="4623845" y="4148377"/>
              <a:ext cx="396240" cy="39624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3C58AD"/>
                  </a:solidFill>
                </a:rPr>
                <a:t>V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CB90301-688C-9DC0-770B-561DD2148922}"/>
                </a:ext>
              </a:extLst>
            </p:cNvPr>
            <p:cNvSpPr/>
            <p:nvPr/>
          </p:nvSpPr>
          <p:spPr>
            <a:xfrm>
              <a:off x="4623845" y="5324555"/>
              <a:ext cx="396240" cy="39624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3C58AD"/>
                  </a:solidFill>
                </a:rPr>
                <a:t>N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C0D196B-8733-E6F5-6D71-DFA7730819F1}"/>
                </a:ext>
              </a:extLst>
            </p:cNvPr>
            <p:cNvSpPr/>
            <p:nvPr/>
          </p:nvSpPr>
          <p:spPr>
            <a:xfrm>
              <a:off x="2913460" y="4786075"/>
              <a:ext cx="396240" cy="39624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3C58AD"/>
                  </a:solidFill>
                </a:rPr>
                <a:t>N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7BDFFF1-3B55-CDCE-5ADD-C9A54632EFBC}"/>
                </a:ext>
              </a:extLst>
            </p:cNvPr>
            <p:cNvCxnSpPr>
              <a:stCxn id="81" idx="7"/>
              <a:endCxn id="77" idx="3"/>
            </p:cNvCxnSpPr>
            <p:nvPr/>
          </p:nvCxnSpPr>
          <p:spPr>
            <a:xfrm flipV="1">
              <a:off x="3251672" y="4486589"/>
              <a:ext cx="602733" cy="3575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B400BDC-3078-9BCE-DF89-FC3850CACE21}"/>
                </a:ext>
              </a:extLst>
            </p:cNvPr>
            <p:cNvCxnSpPr>
              <a:stCxn id="77" idx="6"/>
              <a:endCxn id="79" idx="2"/>
            </p:cNvCxnSpPr>
            <p:nvPr/>
          </p:nvCxnSpPr>
          <p:spPr>
            <a:xfrm>
              <a:off x="4192617" y="4346497"/>
              <a:ext cx="43122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E8059039-089F-FC09-BD21-2AF0984AEF7A}"/>
                </a:ext>
              </a:extLst>
            </p:cNvPr>
            <p:cNvCxnSpPr>
              <a:stCxn id="81" idx="5"/>
              <a:endCxn id="78" idx="1"/>
            </p:cNvCxnSpPr>
            <p:nvPr/>
          </p:nvCxnSpPr>
          <p:spPr>
            <a:xfrm>
              <a:off x="3251672" y="5124287"/>
              <a:ext cx="602733" cy="2582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A62BDDD7-7670-6DC4-4A27-9C6E32476DDA}"/>
                </a:ext>
              </a:extLst>
            </p:cNvPr>
            <p:cNvCxnSpPr>
              <a:stCxn id="78" idx="6"/>
              <a:endCxn id="80" idx="2"/>
            </p:cNvCxnSpPr>
            <p:nvPr/>
          </p:nvCxnSpPr>
          <p:spPr>
            <a:xfrm>
              <a:off x="4192617" y="5522675"/>
              <a:ext cx="43122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5D69935D-BF25-9CE1-7F2B-86515B369FDC}"/>
                </a:ext>
              </a:extLst>
            </p:cNvPr>
            <p:cNvSpPr/>
            <p:nvPr/>
          </p:nvSpPr>
          <p:spPr>
            <a:xfrm>
              <a:off x="2073685" y="4789722"/>
              <a:ext cx="396240" cy="39624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3C58AD"/>
                  </a:solidFill>
                </a:rPr>
                <a:t>D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37EEBD70-6D10-4072-E534-BFC7490FE172}"/>
                </a:ext>
              </a:extLst>
            </p:cNvPr>
            <p:cNvCxnSpPr>
              <a:stCxn id="90" idx="6"/>
              <a:endCxn id="81" idx="2"/>
            </p:cNvCxnSpPr>
            <p:nvPr/>
          </p:nvCxnSpPr>
          <p:spPr>
            <a:xfrm flipV="1">
              <a:off x="2469925" y="4984195"/>
              <a:ext cx="443535" cy="36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B155B4B-A794-6D71-41C8-8ADFB4CEAFAD}"/>
                </a:ext>
              </a:extLst>
            </p:cNvPr>
            <p:cNvSpPr txBox="1"/>
            <p:nvPr/>
          </p:nvSpPr>
          <p:spPr>
            <a:xfrm>
              <a:off x="2521770" y="465586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3C58AD"/>
                  </a:solidFill>
                </a:rPr>
                <a:t>1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0C618DF-5EF4-356C-3727-E1F5FFA369E7}"/>
                </a:ext>
              </a:extLst>
            </p:cNvPr>
            <p:cNvSpPr/>
            <p:nvPr/>
          </p:nvSpPr>
          <p:spPr>
            <a:xfrm>
              <a:off x="5502685" y="4146264"/>
              <a:ext cx="396240" cy="39624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3C58AD"/>
                  </a:solidFill>
                </a:rPr>
                <a:t>A</a:t>
              </a: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3888211A-156E-0FD1-0DFB-316C00DC1884}"/>
                </a:ext>
              </a:extLst>
            </p:cNvPr>
            <p:cNvSpPr/>
            <p:nvPr/>
          </p:nvSpPr>
          <p:spPr>
            <a:xfrm>
              <a:off x="5502685" y="5322442"/>
              <a:ext cx="396240" cy="39624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3C58AD"/>
                  </a:solidFill>
                </a:rPr>
                <a:t>N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D70EB3BC-B0A5-3A04-CB1E-1EF98D7A2E4F}"/>
                </a:ext>
              </a:extLst>
            </p:cNvPr>
            <p:cNvCxnSpPr>
              <a:stCxn id="79" idx="6"/>
              <a:endCxn id="93" idx="2"/>
            </p:cNvCxnSpPr>
            <p:nvPr/>
          </p:nvCxnSpPr>
          <p:spPr>
            <a:xfrm flipV="1">
              <a:off x="5020085" y="4344384"/>
              <a:ext cx="482600" cy="21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D2507C72-B2F5-3FC5-8803-57BAB2CD5CA9}"/>
                </a:ext>
              </a:extLst>
            </p:cNvPr>
            <p:cNvCxnSpPr>
              <a:stCxn id="80" idx="6"/>
              <a:endCxn id="94" idx="2"/>
            </p:cNvCxnSpPr>
            <p:nvPr/>
          </p:nvCxnSpPr>
          <p:spPr>
            <a:xfrm flipV="1">
              <a:off x="5020085" y="5520562"/>
              <a:ext cx="482600" cy="21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56B88C5-D8F2-BEDE-25E6-6B31C348F635}"/>
              </a:ext>
            </a:extLst>
          </p:cNvPr>
          <p:cNvCxnSpPr>
            <a:cxnSpLocks/>
            <a:stCxn id="77" idx="6"/>
            <a:endCxn id="80" idx="1"/>
          </p:cNvCxnSpPr>
          <p:nvPr/>
        </p:nvCxnSpPr>
        <p:spPr>
          <a:xfrm>
            <a:off x="8739922" y="4096332"/>
            <a:ext cx="504910" cy="1036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20E5E25-603D-A349-3572-26BB47305A7D}"/>
              </a:ext>
            </a:extLst>
          </p:cNvPr>
          <p:cNvCxnSpPr>
            <a:cxnSpLocks/>
            <a:stCxn id="78" idx="6"/>
            <a:endCxn id="79" idx="3"/>
          </p:cNvCxnSpPr>
          <p:nvPr/>
        </p:nvCxnSpPr>
        <p:spPr>
          <a:xfrm flipV="1">
            <a:off x="8739922" y="4236424"/>
            <a:ext cx="504910" cy="1036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5F270D9-6C32-46AE-52F6-BB0F6BDD00E8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9627048" y="4120915"/>
            <a:ext cx="524740" cy="10093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6A90311-970F-62DB-9069-816E4BA2E61E}"/>
              </a:ext>
            </a:extLst>
          </p:cNvPr>
          <p:cNvCxnSpPr>
            <a:cxnSpLocks/>
            <a:endCxn id="93" idx="3"/>
          </p:cNvCxnSpPr>
          <p:nvPr/>
        </p:nvCxnSpPr>
        <p:spPr>
          <a:xfrm flipV="1">
            <a:off x="9593863" y="4234311"/>
            <a:ext cx="557925" cy="1012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DB296DBE-0FBB-F84C-DAAE-89604E955584}"/>
              </a:ext>
            </a:extLst>
          </p:cNvPr>
          <p:cNvSpPr txBox="1"/>
          <p:nvPr/>
        </p:nvSpPr>
        <p:spPr>
          <a:xfrm>
            <a:off x="2807296" y="3517457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0.7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F7BA9AC-1B54-7A18-C5D3-442C14A2F27A}"/>
              </a:ext>
            </a:extLst>
          </p:cNvPr>
          <p:cNvSpPr txBox="1"/>
          <p:nvPr/>
        </p:nvSpPr>
        <p:spPr>
          <a:xfrm>
            <a:off x="2756496" y="5498657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0.3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90EB025-3BCC-7B94-776A-ECA9096AB2EF}"/>
              </a:ext>
            </a:extLst>
          </p:cNvPr>
          <p:cNvSpPr txBox="1"/>
          <p:nvPr/>
        </p:nvSpPr>
        <p:spPr>
          <a:xfrm>
            <a:off x="3632796" y="3517457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0.9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2B04EBA-2C9B-B5F4-2547-308E16BDB941}"/>
              </a:ext>
            </a:extLst>
          </p:cNvPr>
          <p:cNvSpPr txBox="1"/>
          <p:nvPr/>
        </p:nvSpPr>
        <p:spPr>
          <a:xfrm>
            <a:off x="3581996" y="5498657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7604071-52A6-0B73-FC2B-17BF8C3FEE02}"/>
              </a:ext>
            </a:extLst>
          </p:cNvPr>
          <p:cNvSpPr txBox="1"/>
          <p:nvPr/>
        </p:nvSpPr>
        <p:spPr>
          <a:xfrm>
            <a:off x="10046296" y="3517457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0.6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57254CB-6E5E-5891-5AE9-4B5C7E8F6827}"/>
              </a:ext>
            </a:extLst>
          </p:cNvPr>
          <p:cNvSpPr txBox="1"/>
          <p:nvPr/>
        </p:nvSpPr>
        <p:spPr>
          <a:xfrm>
            <a:off x="9995496" y="5498657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0.4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0BCDB72-D395-DDDA-7CFD-B24EEFCBF401}"/>
              </a:ext>
            </a:extLst>
          </p:cNvPr>
          <p:cNvSpPr txBox="1"/>
          <p:nvPr/>
        </p:nvSpPr>
        <p:spPr>
          <a:xfrm>
            <a:off x="4534496" y="3517457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0.6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6E9F856-B0E7-8DB3-7924-D3637B4D3CC5}"/>
              </a:ext>
            </a:extLst>
          </p:cNvPr>
          <p:cNvSpPr txBox="1"/>
          <p:nvPr/>
        </p:nvSpPr>
        <p:spPr>
          <a:xfrm>
            <a:off x="4483696" y="5498657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0.4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85B805C-8A8F-AC45-0D1B-5314AEAC052E}"/>
              </a:ext>
            </a:extLst>
          </p:cNvPr>
          <p:cNvSpPr txBox="1"/>
          <p:nvPr/>
        </p:nvSpPr>
        <p:spPr>
          <a:xfrm>
            <a:off x="8293696" y="3517457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0.7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8D52B95-D60A-54E8-127D-D2C9D79D6A37}"/>
              </a:ext>
            </a:extLst>
          </p:cNvPr>
          <p:cNvSpPr txBox="1"/>
          <p:nvPr/>
        </p:nvSpPr>
        <p:spPr>
          <a:xfrm>
            <a:off x="8242896" y="5498657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0.3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168CF76-C762-29A2-6DCD-834D42728631}"/>
              </a:ext>
            </a:extLst>
          </p:cNvPr>
          <p:cNvSpPr txBox="1"/>
          <p:nvPr/>
        </p:nvSpPr>
        <p:spPr>
          <a:xfrm>
            <a:off x="9144186" y="3516004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0.2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585B06-BD38-C81D-0D14-DD1DA4A26ABE}"/>
              </a:ext>
            </a:extLst>
          </p:cNvPr>
          <p:cNvSpPr txBox="1"/>
          <p:nvPr/>
        </p:nvSpPr>
        <p:spPr>
          <a:xfrm>
            <a:off x="9156886" y="5497204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0.8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D7C57B-8D42-A457-4CA8-6F6CBF56FF01}"/>
              </a:ext>
            </a:extLst>
          </p:cNvPr>
          <p:cNvSpPr txBox="1"/>
          <p:nvPr/>
        </p:nvSpPr>
        <p:spPr>
          <a:xfrm>
            <a:off x="914400" y="1882588"/>
            <a:ext cx="10307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Comparing sequence labeling with classification for the two examples</a:t>
            </a:r>
          </a:p>
        </p:txBody>
      </p:sp>
    </p:spTree>
    <p:extLst>
      <p:ext uri="{BB962C8B-B14F-4D97-AF65-F5344CB8AC3E}">
        <p14:creationId xmlns:p14="http://schemas.microsoft.com/office/powerpoint/2010/main" val="580990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MEMM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530725"/>
          </a:xfrm>
        </p:spPr>
        <p:txBody>
          <a:bodyPr>
            <a:normAutofit/>
          </a:bodyPr>
          <a:lstStyle/>
          <a:p>
            <a:r>
              <a:rPr lang="en-US" dirty="0"/>
              <a:t>Prediction/decoding</a:t>
            </a:r>
            <a:endParaRPr lang="en-US" sz="2400" dirty="0"/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The same Viterbi algorithm</a:t>
            </a:r>
            <a:r>
              <a:rPr lang="en-US" sz="2400" dirty="0"/>
              <a:t> as HMM with the new independence assumptions (scoring functions) --- only need to slightly change the recursion.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4FC8-095A-E041-AA53-AAE5A7787260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934" y="3197282"/>
            <a:ext cx="4801322" cy="1579532"/>
          </a:xfrm>
          <a:prstGeom prst="rect">
            <a:avLst/>
          </a:prstGeom>
        </p:spPr>
      </p:pic>
      <p:pic>
        <p:nvPicPr>
          <p:cNvPr id="6" name="Picture 5" descr="Screen Region 2014-09-17 at 17.23.26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35"/>
          <a:stretch/>
        </p:blipFill>
        <p:spPr>
          <a:xfrm>
            <a:off x="704999" y="4922544"/>
            <a:ext cx="5532953" cy="584427"/>
          </a:xfrm>
          <a:prstGeom prst="rect">
            <a:avLst/>
          </a:prstGeom>
        </p:spPr>
      </p:pic>
      <p:pic>
        <p:nvPicPr>
          <p:cNvPr id="7" name="Picture 6" descr="Screen Region 2014-09-22 at 21.56.0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600" y="4922546"/>
            <a:ext cx="4822402" cy="6269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72857" y="5677854"/>
            <a:ext cx="109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HMM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91996" y="5660762"/>
            <a:ext cx="193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Conditional Markov model</a:t>
            </a:r>
          </a:p>
        </p:txBody>
      </p:sp>
    </p:spTree>
    <p:extLst>
      <p:ext uri="{BB962C8B-B14F-4D97-AF65-F5344CB8AC3E}">
        <p14:creationId xmlns:p14="http://schemas.microsoft.com/office/powerpoint/2010/main" val="329883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HMM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we gain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>
                <a:solidFill>
                  <a:srgbClr val="3C58AD"/>
                </a:solidFill>
              </a:rPr>
              <a:t>Rich feature representation </a:t>
            </a:r>
            <a:r>
              <a:rPr lang="en-US" sz="2800" dirty="0"/>
              <a:t>for inputs</a:t>
            </a:r>
          </a:p>
          <a:p>
            <a:pPr marL="1314450" lvl="2" indent="-514350"/>
            <a:r>
              <a:rPr lang="en-US" sz="2400" dirty="0"/>
              <a:t>Helps generalize better by thinking about properties of the input words rather than each entire word</a:t>
            </a:r>
          </a:p>
          <a:p>
            <a:pPr marL="1314450" lvl="2" indent="-514350"/>
            <a:r>
              <a:rPr lang="en-US" sz="2400" dirty="0" err="1"/>
              <a:t>Eg</a:t>
            </a:r>
            <a:r>
              <a:rPr lang="en-US" sz="2400" dirty="0"/>
              <a:t>: If a word ends with –es, it might be a present tense verb (such as raises), or plural noun (e.g., boxes). Could make a feature; HMM cannot capture this</a:t>
            </a:r>
          </a:p>
          <a:p>
            <a:pPr marL="914400" lvl="1" indent="-514350">
              <a:buFont typeface="+mj-lt"/>
              <a:buAutoNum type="arabicPeriod"/>
            </a:pPr>
            <a:endParaRPr lang="en-US" sz="2800" dirty="0"/>
          </a:p>
          <a:p>
            <a:pPr marL="914400" lvl="1" indent="-514350">
              <a:buFont typeface="+mj-lt"/>
              <a:buAutoNum type="arabicPeriod"/>
            </a:pPr>
            <a:r>
              <a:rPr lang="en-US" sz="2800" dirty="0">
                <a:solidFill>
                  <a:srgbClr val="3C58AD"/>
                </a:solidFill>
              </a:rPr>
              <a:t>Discriminative </a:t>
            </a:r>
            <a:r>
              <a:rPr lang="en-US" sz="2800" dirty="0"/>
              <a:t>predictor</a:t>
            </a:r>
          </a:p>
          <a:p>
            <a:pPr marL="1314450" lvl="2" indent="-514350"/>
            <a:r>
              <a:rPr lang="en-US" sz="2400" dirty="0"/>
              <a:t>Model P(</a:t>
            </a:r>
            <a:r>
              <a:rPr lang="en-US" sz="2400" b="1" dirty="0"/>
              <a:t>y</a:t>
            </a:r>
            <a:r>
              <a:rPr lang="en-US" sz="2400" dirty="0"/>
              <a:t> | </a:t>
            </a:r>
            <a:r>
              <a:rPr lang="en-US" sz="2400" b="1" dirty="0"/>
              <a:t>x</a:t>
            </a:r>
            <a:r>
              <a:rPr lang="en-US" sz="2400" dirty="0"/>
              <a:t>) rather than P(</a:t>
            </a:r>
            <a:r>
              <a:rPr lang="en-US" sz="2400" b="1" dirty="0"/>
              <a:t>y</a:t>
            </a:r>
            <a:r>
              <a:rPr lang="en-US" sz="2400" dirty="0"/>
              <a:t>,</a:t>
            </a:r>
            <a:r>
              <a:rPr lang="en-US" sz="2400" b="1" dirty="0"/>
              <a:t> x</a:t>
            </a:r>
            <a:r>
              <a:rPr lang="en-US" sz="2400" dirty="0"/>
              <a:t>)</a:t>
            </a:r>
          </a:p>
          <a:p>
            <a:pPr marL="1314450" lvl="2" indent="-514350"/>
            <a:r>
              <a:rPr lang="en-US" sz="2400" i="1" dirty="0"/>
              <a:t>Conditional vs. Joint 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4FC8-095A-E041-AA53-AAE5A778726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21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vs. MEMM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Both: Decomposition of total probability with tractable cliques.</a:t>
            </a:r>
          </a:p>
          <a:p>
            <a:r>
              <a:rPr lang="en-US" dirty="0"/>
              <a:t>Hidden Markov models</a:t>
            </a:r>
          </a:p>
          <a:p>
            <a:pPr lvl="1"/>
            <a:r>
              <a:rPr lang="en-US" dirty="0">
                <a:solidFill>
                  <a:srgbClr val="3C58AD"/>
                </a:solidFill>
              </a:rPr>
              <a:t>Pros</a:t>
            </a:r>
            <a:r>
              <a:rPr lang="en-US" dirty="0"/>
              <a:t>: can do unsupervised training.</a:t>
            </a:r>
          </a:p>
          <a:p>
            <a:pPr lvl="1"/>
            <a:r>
              <a:rPr lang="en-US" dirty="0">
                <a:solidFill>
                  <a:srgbClr val="3C58AD"/>
                </a:solidFill>
              </a:rPr>
              <a:t>Cons</a:t>
            </a:r>
            <a:r>
              <a:rPr lang="en-US" dirty="0"/>
              <a:t>: Doesn’t allow use of features for representing inputs</a:t>
            </a:r>
          </a:p>
          <a:p>
            <a:r>
              <a:rPr lang="en-US" dirty="0"/>
              <a:t>Maximum Entropy Markov Models </a:t>
            </a:r>
          </a:p>
          <a:p>
            <a:pPr lvl="1"/>
            <a:r>
              <a:rPr lang="en-US" dirty="0">
                <a:solidFill>
                  <a:srgbClr val="3C58AD"/>
                </a:solidFill>
              </a:rPr>
              <a:t>Pros</a:t>
            </a:r>
            <a:r>
              <a:rPr lang="en-US" dirty="0"/>
              <a:t>: Conditional model, allows features to be used</a:t>
            </a:r>
          </a:p>
          <a:p>
            <a:pPr lvl="1"/>
            <a:r>
              <a:rPr lang="en-US" dirty="0">
                <a:solidFill>
                  <a:srgbClr val="3C58AD"/>
                </a:solidFill>
              </a:rPr>
              <a:t>Cons</a:t>
            </a:r>
            <a:r>
              <a:rPr lang="en-US" dirty="0"/>
              <a:t>: Do not support unsupervised training, Label bias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128D-E007-7541-A1FF-F45D75879CC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5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 to Information Extraction</a:t>
            </a:r>
          </a:p>
          <a:p>
            <a:pPr lvl="1"/>
            <a:r>
              <a:rPr lang="en-US" sz="2800" dirty="0"/>
              <a:t>Named Entity Recognition</a:t>
            </a:r>
          </a:p>
          <a:p>
            <a:pPr lvl="1"/>
            <a:r>
              <a:rPr lang="en-US" sz="2800" dirty="0"/>
              <a:t>Neural Sequence Tagging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77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B4C86C-864F-DC46-8A59-020E43E0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Leftovers: Learning HMM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BC94E0-2311-AD48-A35D-32F7FBA504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5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HMM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886" y="1785257"/>
            <a:ext cx="10174514" cy="4391706"/>
          </a:xfrm>
        </p:spPr>
        <p:txBody>
          <a:bodyPr>
            <a:normAutofit/>
          </a:bodyPr>
          <a:lstStyle/>
          <a:p>
            <a:r>
              <a:rPr lang="en-US" sz="2600" dirty="0"/>
              <a:t>Assume we know the number of states in the HMM</a:t>
            </a:r>
          </a:p>
          <a:p>
            <a:r>
              <a:rPr lang="en-US" sz="2600" dirty="0"/>
              <a:t>Two possible scenarios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We are given a data set D = {&lt;</a:t>
            </a:r>
            <a:r>
              <a:rPr lang="en-US" sz="2200" b="1" dirty="0"/>
              <a:t>x</a:t>
            </a:r>
            <a:r>
              <a:rPr lang="en-US" sz="2200" baseline="-25000" dirty="0"/>
              <a:t>i</a:t>
            </a:r>
            <a:r>
              <a:rPr lang="en-US" sz="2200" dirty="0"/>
              <a:t>, </a:t>
            </a:r>
            <a:r>
              <a:rPr lang="en-US" sz="2200" b="1" dirty="0" err="1"/>
              <a:t>y</a:t>
            </a:r>
            <a:r>
              <a:rPr lang="en-US" sz="2200" baseline="-25000" dirty="0" err="1"/>
              <a:t>i</a:t>
            </a:r>
            <a:r>
              <a:rPr lang="en-US" sz="2200" dirty="0"/>
              <a:t>&gt;} of sequences labeled with states</a:t>
            </a:r>
          </a:p>
          <a:p>
            <a:pPr marL="857250" lvl="2" indent="0">
              <a:buNone/>
            </a:pPr>
            <a:r>
              <a:rPr lang="en-US" sz="2200" dirty="0"/>
              <a:t>And we have to learn the parameters of the HMM (</a:t>
            </a:r>
            <a:r>
              <a:rPr lang="en-US" sz="2200" dirty="0">
                <a:latin typeface="cmmi10"/>
                <a:ea typeface="cmmi10"/>
                <a:cs typeface="cmmi10"/>
              </a:rPr>
              <a:t>π</a:t>
            </a:r>
            <a:r>
              <a:rPr lang="en-US" sz="2200" dirty="0"/>
              <a:t>, A, B)</a:t>
            </a:r>
          </a:p>
          <a:p>
            <a:pPr marL="914400" lvl="1" indent="-457200">
              <a:buFont typeface="+mj-lt"/>
              <a:buAutoNum type="arabicPeriod"/>
            </a:pPr>
            <a:endParaRPr lang="en-US" sz="2200" dirty="0"/>
          </a:p>
          <a:p>
            <a:pPr marL="914400" lvl="1" indent="-457200">
              <a:buFont typeface="+mj-lt"/>
              <a:buAutoNum type="arabicPeriod"/>
            </a:pPr>
            <a:endParaRPr lang="en-US" sz="2200" dirty="0"/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 We are given only a collection of sequences D = {</a:t>
            </a:r>
            <a:r>
              <a:rPr lang="en-US" sz="2200" b="1" dirty="0"/>
              <a:t>x</a:t>
            </a:r>
            <a:r>
              <a:rPr lang="en-US" sz="2200" baseline="-25000" dirty="0"/>
              <a:t>i</a:t>
            </a:r>
            <a:r>
              <a:rPr lang="en-US" sz="2200" dirty="0"/>
              <a:t>}	</a:t>
            </a:r>
          </a:p>
          <a:p>
            <a:pPr marL="857250" lvl="2" indent="0">
              <a:buNone/>
            </a:pPr>
            <a:r>
              <a:rPr lang="en-US" sz="2200" dirty="0"/>
              <a:t>And we have to learn the parameters of the HMM (</a:t>
            </a:r>
            <a:r>
              <a:rPr lang="en-US" sz="2200" dirty="0">
                <a:latin typeface="cmmi10"/>
                <a:ea typeface="cmmi10"/>
                <a:cs typeface="cmmi10"/>
              </a:rPr>
              <a:t>π</a:t>
            </a:r>
            <a:r>
              <a:rPr lang="en-US" sz="2200" dirty="0"/>
              <a:t>, A, 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37950" y="3458308"/>
            <a:ext cx="5567422" cy="430887"/>
          </a:xfrm>
          <a:prstGeom prst="rect">
            <a:avLst/>
          </a:prstGeom>
          <a:solidFill>
            <a:srgbClr val="FBFBFB"/>
          </a:solidFill>
          <a:ln w="38100">
            <a:solidFill>
              <a:srgbClr val="3C58AD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3C58AD"/>
                </a:solidFill>
              </a:rPr>
              <a:t>Supervised learning with complete observation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7950" y="4951395"/>
            <a:ext cx="6162072" cy="430887"/>
          </a:xfrm>
          <a:prstGeom prst="rect">
            <a:avLst/>
          </a:prstGeom>
          <a:solidFill>
            <a:srgbClr val="FBFBFB"/>
          </a:solidFill>
          <a:ln w="28575">
            <a:solidFill>
              <a:srgbClr val="3C58AD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3C58AD"/>
                </a:solidFill>
              </a:rPr>
              <a:t>Unsupervised learning, with incomplete observation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67496" y="2812822"/>
            <a:ext cx="665747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of HMM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We are given a dataset D = {&lt;</a:t>
            </a:r>
            <a:r>
              <a:rPr lang="en-US" sz="2600" b="1" dirty="0">
                <a:latin typeface="Calibri"/>
              </a:rPr>
              <a:t>x</a:t>
            </a:r>
            <a:r>
              <a:rPr lang="en-US" sz="2600" baseline="-25000" dirty="0">
                <a:latin typeface="Calibri"/>
              </a:rPr>
              <a:t>i</a:t>
            </a:r>
            <a:r>
              <a:rPr lang="en-US" sz="2600" dirty="0"/>
              <a:t>, </a:t>
            </a:r>
            <a:r>
              <a:rPr lang="en-US" sz="2600" b="1" dirty="0" err="1">
                <a:latin typeface="Calibri"/>
              </a:rPr>
              <a:t>y</a:t>
            </a:r>
            <a:r>
              <a:rPr lang="en-US" sz="2600" baseline="-25000" dirty="0" err="1">
                <a:latin typeface="Calibri"/>
              </a:rPr>
              <a:t>i</a:t>
            </a:r>
            <a:r>
              <a:rPr lang="en-US" sz="2600" dirty="0"/>
              <a:t>&gt;}</a:t>
            </a:r>
          </a:p>
          <a:p>
            <a:pPr lvl="1"/>
            <a:r>
              <a:rPr lang="en-US" sz="2400" dirty="0"/>
              <a:t>Each </a:t>
            </a:r>
            <a:r>
              <a:rPr lang="en-US" sz="2400" b="1" dirty="0"/>
              <a:t>x</a:t>
            </a:r>
            <a:r>
              <a:rPr lang="en-US" sz="2400" baseline="-25000" dirty="0"/>
              <a:t>i </a:t>
            </a:r>
            <a:r>
              <a:rPr lang="en-US" sz="2400" dirty="0"/>
              <a:t>is a sequence of observations and </a:t>
            </a:r>
            <a:r>
              <a:rPr lang="en-US" sz="2400" b="1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 is a sequence of states that correspond to </a:t>
            </a:r>
            <a:r>
              <a:rPr lang="en-US" sz="2400" b="1" dirty="0"/>
              <a:t>x</a:t>
            </a:r>
            <a:r>
              <a:rPr lang="en-US" sz="2400" baseline="-25000" dirty="0"/>
              <a:t>i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3C58AD"/>
                </a:solidFill>
              </a:rPr>
              <a:t>Goal:</a:t>
            </a:r>
            <a:r>
              <a:rPr lang="en-US" sz="2400" dirty="0"/>
              <a:t> </a:t>
            </a:r>
            <a:r>
              <a:rPr lang="en-US" sz="2000" dirty="0"/>
              <a:t>Learn initial, transition, emission distributions (</a:t>
            </a:r>
            <a:r>
              <a:rPr lang="en-US" sz="2000" dirty="0">
                <a:latin typeface="cmmi10"/>
                <a:ea typeface="cmmi10"/>
                <a:cs typeface="cmmi10"/>
              </a:rPr>
              <a:t>π</a:t>
            </a:r>
            <a:r>
              <a:rPr lang="en-US" sz="2000" dirty="0"/>
              <a:t>, A, B)</a:t>
            </a:r>
          </a:p>
          <a:p>
            <a:r>
              <a:rPr lang="en-US" sz="2600" dirty="0"/>
              <a:t>How do we learn the parameters of the probability distribution?</a:t>
            </a:r>
          </a:p>
          <a:p>
            <a:pPr lvl="1"/>
            <a:r>
              <a:rPr lang="en-US" dirty="0">
                <a:solidFill>
                  <a:srgbClr val="CC3333"/>
                </a:solidFill>
              </a:rPr>
              <a:t>The maximum likelihood principle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70707" y="4398211"/>
            <a:ext cx="3326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have we seen this before?</a:t>
            </a:r>
          </a:p>
        </p:txBody>
      </p:sp>
    </p:spTree>
    <p:extLst>
      <p:ext uri="{BB962C8B-B14F-4D97-AF65-F5344CB8AC3E}">
        <p14:creationId xmlns:p14="http://schemas.microsoft.com/office/powerpoint/2010/main" val="307986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000" dirty="0"/>
          </a:p>
          <a:p>
            <a:pPr marL="0" indent="0">
              <a:buNone/>
            </a:pPr>
            <a:r>
              <a:rPr lang="en-US" sz="2600" dirty="0">
                <a:latin typeface="cmmi10"/>
                <a:ea typeface="cmmi10"/>
                <a:cs typeface="cmmi10"/>
              </a:rPr>
              <a:t>π</a:t>
            </a:r>
            <a:r>
              <a:rPr lang="en-US" sz="2600" dirty="0"/>
              <a:t>, A, B can be estimated separately just by count and </a:t>
            </a:r>
            <a:r>
              <a:rPr lang="en-US" sz="2600" dirty="0" err="1"/>
              <a:t>devide</a:t>
            </a:r>
            <a:r>
              <a:rPr lang="en-US" sz="2600" dirty="0"/>
              <a:t>!</a:t>
            </a:r>
          </a:p>
          <a:p>
            <a:pPr lvl="1"/>
            <a:r>
              <a:rPr lang="en-US" dirty="0"/>
              <a:t>Makes learning simple and fast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508749"/>
            <a:ext cx="2743200" cy="365125"/>
          </a:xfrm>
        </p:spPr>
        <p:txBody>
          <a:bodyPr/>
          <a:lstStyle/>
          <a:p>
            <a:fld id="{E8F84E70-49F1-4D48-A830-2CD8E288FC71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 descr="Screen Region 2014-09-17 at 21.12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802" y="3279026"/>
            <a:ext cx="3134251" cy="731836"/>
          </a:xfrm>
          <a:prstGeom prst="rect">
            <a:avLst/>
          </a:prstGeom>
        </p:spPr>
      </p:pic>
      <p:pic>
        <p:nvPicPr>
          <p:cNvPr id="8" name="Picture 7" descr="Screen Region 2014-09-17 at 21.18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209" y="4297251"/>
            <a:ext cx="2634582" cy="1492583"/>
          </a:xfrm>
          <a:prstGeom prst="rect">
            <a:avLst/>
          </a:prstGeom>
        </p:spPr>
      </p:pic>
      <p:pic>
        <p:nvPicPr>
          <p:cNvPr id="9" name="Picture 8" descr="Screen Region 2014-09-17 at 21.19.0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451" y="4990307"/>
            <a:ext cx="3089107" cy="9142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00421" y="4010862"/>
            <a:ext cx="1930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Initial probabilities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00802" y="5789833"/>
            <a:ext cx="2345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Transition probabilities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89938" y="5789833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Emission probabilities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00953" y="364153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examples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38582" y="2917801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instances where the first state is s</a:t>
            </a:r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>
            <a:off x="5735052" y="3102467"/>
            <a:ext cx="503530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1"/>
          </p:cNvCxnSpPr>
          <p:nvPr/>
        </p:nvCxnSpPr>
        <p:spPr>
          <a:xfrm flipH="1">
            <a:off x="4772527" y="3826196"/>
            <a:ext cx="15284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B64A1D0-E660-444A-9CC2-7EB4CCE79835}"/>
              </a:ext>
            </a:extLst>
          </p:cNvPr>
          <p:cNvSpPr txBox="1"/>
          <p:nvPr/>
        </p:nvSpPr>
        <p:spPr>
          <a:xfrm>
            <a:off x="419309" y="4486038"/>
            <a:ext cx="457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times that state s transits to state s’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428189-08F2-B144-A0A2-5D862CB26920}"/>
              </a:ext>
            </a:extLst>
          </p:cNvPr>
          <p:cNvCxnSpPr>
            <a:cxnSpLocks/>
            <a:stCxn id="18" idx="2"/>
            <a:endCxn id="9" idx="0"/>
          </p:cNvCxnSpPr>
          <p:nvPr/>
        </p:nvCxnSpPr>
        <p:spPr>
          <a:xfrm>
            <a:off x="2704422" y="4855370"/>
            <a:ext cx="1170583" cy="134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7F8BF3-CFBE-7447-84DD-3EA879BBCF86}"/>
              </a:ext>
            </a:extLst>
          </p:cNvPr>
          <p:cNvSpPr txBox="1"/>
          <p:nvPr/>
        </p:nvSpPr>
        <p:spPr>
          <a:xfrm>
            <a:off x="481873" y="6183197"/>
            <a:ext cx="457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times that state s appears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68249F-7F90-6641-B41E-71EE9F5100DC}"/>
              </a:ext>
            </a:extLst>
          </p:cNvPr>
          <p:cNvCxnSpPr>
            <a:cxnSpLocks/>
            <a:endCxn id="11" idx="0"/>
          </p:cNvCxnSpPr>
          <p:nvPr/>
        </p:nvCxnSpPr>
        <p:spPr>
          <a:xfrm flipV="1">
            <a:off x="2700421" y="5789833"/>
            <a:ext cx="1073276" cy="405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676ECEB-52FD-3146-8216-5C01ED219C18}"/>
              </a:ext>
            </a:extLst>
          </p:cNvPr>
          <p:cNvSpPr txBox="1"/>
          <p:nvPr/>
        </p:nvSpPr>
        <p:spPr>
          <a:xfrm>
            <a:off x="8990755" y="3747722"/>
            <a:ext cx="2901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times that state s emits observation 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9BC7FA-44B9-8841-AEB3-99E41AB841C0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9063791" y="4394053"/>
            <a:ext cx="1377568" cy="3649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ED5EF98-AC21-3CA3-408B-E9FB21AF8A9A}"/>
              </a:ext>
            </a:extLst>
          </p:cNvPr>
          <p:cNvSpPr txBox="1"/>
          <p:nvPr/>
        </p:nvSpPr>
        <p:spPr>
          <a:xfrm>
            <a:off x="7881175" y="6220071"/>
            <a:ext cx="457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times that state s appears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4BE9AB-8B98-FA1E-DF97-EF11AAA8F380}"/>
              </a:ext>
            </a:extLst>
          </p:cNvPr>
          <p:cNvCxnSpPr>
            <a:cxnSpLocks/>
          </p:cNvCxnSpPr>
          <p:nvPr/>
        </p:nvCxnSpPr>
        <p:spPr>
          <a:xfrm flipH="1" flipV="1">
            <a:off x="8826448" y="5602051"/>
            <a:ext cx="1273275" cy="688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33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8" grpId="0"/>
      <p:bldP spid="20" grpId="0"/>
      <p:bldP spid="2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B4C86C-864F-DC46-8A59-020E43E0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Maximum Entropy Markov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BC94E0-2311-AD48-A35D-32F7FBA504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64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state probability directly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modeling the joint distribution P(</a:t>
            </a:r>
            <a:r>
              <a:rPr lang="en-US" b="1" dirty="0"/>
              <a:t>x</a:t>
            </a:r>
            <a:r>
              <a:rPr lang="en-US" dirty="0"/>
              <a:t>, </a:t>
            </a:r>
            <a:r>
              <a:rPr lang="en-US" b="1" dirty="0"/>
              <a:t>y</a:t>
            </a:r>
            <a:r>
              <a:rPr lang="en-US" dirty="0"/>
              <a:t>) only focus on </a:t>
            </a:r>
            <a:r>
              <a:rPr lang="en-US" dirty="0">
                <a:solidFill>
                  <a:srgbClr val="3C58AD"/>
                </a:solidFill>
              </a:rPr>
              <a:t>P(</a:t>
            </a:r>
            <a:r>
              <a:rPr lang="en-US" b="1" dirty="0" err="1">
                <a:solidFill>
                  <a:srgbClr val="3C58AD"/>
                </a:solidFill>
              </a:rPr>
              <a:t>y</a:t>
            </a:r>
            <a:r>
              <a:rPr lang="en-US" dirty="0" err="1">
                <a:solidFill>
                  <a:srgbClr val="3C58AD"/>
                </a:solidFill>
              </a:rPr>
              <a:t>|</a:t>
            </a:r>
            <a:r>
              <a:rPr lang="en-US" b="1" dirty="0" err="1">
                <a:solidFill>
                  <a:srgbClr val="3C58AD"/>
                </a:solidFill>
              </a:rPr>
              <a:t>x</a:t>
            </a:r>
            <a:r>
              <a:rPr lang="en-US" dirty="0">
                <a:solidFill>
                  <a:srgbClr val="3C58AD"/>
                </a:solidFill>
              </a:rPr>
              <a:t>)</a:t>
            </a:r>
          </a:p>
          <a:p>
            <a:pPr lvl="1"/>
            <a:r>
              <a:rPr lang="en-US" dirty="0"/>
              <a:t>Which is what we care about most of the time.</a:t>
            </a:r>
          </a:p>
          <a:p>
            <a:pPr lvl="1"/>
            <a:r>
              <a:rPr lang="en-US" dirty="0"/>
              <a:t>Does this look familiar?</a:t>
            </a:r>
          </a:p>
          <a:p>
            <a:pPr lvl="1"/>
            <a:endParaRPr lang="en-US" dirty="0"/>
          </a:p>
          <a:p>
            <a:r>
              <a:rPr lang="en-US" dirty="0"/>
              <a:t>For sequences, different formulations</a:t>
            </a:r>
          </a:p>
          <a:p>
            <a:pPr lvl="1"/>
            <a:r>
              <a:rPr lang="en-US" dirty="0"/>
              <a:t>Maximum Entropy Markov Model </a:t>
            </a:r>
            <a:r>
              <a:rPr lang="en-US" sz="1600" dirty="0"/>
              <a:t>[McCallum, et al 2000]</a:t>
            </a:r>
            <a:endParaRPr lang="en-US" dirty="0"/>
          </a:p>
          <a:p>
            <a:pPr lvl="1"/>
            <a:r>
              <a:rPr lang="en-US" dirty="0"/>
              <a:t>Conditional Random Fields </a:t>
            </a:r>
            <a:r>
              <a:rPr lang="en-US" sz="1600" dirty="0"/>
              <a:t>[Lafferty, 2001]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4FC8-095A-E041-AA53-AAE5A77872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5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Generative </a:t>
            </a:r>
            <a:r>
              <a:rPr lang="en-US" dirty="0" err="1"/>
              <a:t>vs</a:t>
            </a:r>
            <a:r>
              <a:rPr lang="en-US" dirty="0"/>
              <a:t> Discriminative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Generative models </a:t>
            </a:r>
          </a:p>
          <a:p>
            <a:pPr lvl="1"/>
            <a:r>
              <a:rPr lang="en-US" sz="2400" dirty="0"/>
              <a:t>learn P(x, y)</a:t>
            </a:r>
          </a:p>
          <a:p>
            <a:pPr lvl="1"/>
            <a:r>
              <a:rPr lang="en-US" sz="2400" dirty="0"/>
              <a:t>Characterize how the data is generated (both inputs and outputs)</a:t>
            </a:r>
          </a:p>
          <a:p>
            <a:pPr lvl="1"/>
            <a:r>
              <a:rPr lang="en-US" sz="2400" dirty="0" err="1"/>
              <a:t>Eg</a:t>
            </a:r>
            <a:r>
              <a:rPr lang="en-US" sz="2400" dirty="0"/>
              <a:t>: Naïve Bayes, Hidden Markov Model</a:t>
            </a:r>
          </a:p>
          <a:p>
            <a:pPr lvl="1"/>
            <a:endParaRPr lang="en-US" sz="2400" dirty="0"/>
          </a:p>
          <a:p>
            <a:r>
              <a:rPr lang="en-US" sz="2800" dirty="0"/>
              <a:t>Discriminative models </a:t>
            </a:r>
          </a:p>
          <a:p>
            <a:pPr lvl="1"/>
            <a:r>
              <a:rPr lang="en-US" sz="2400" dirty="0"/>
              <a:t>learn P(y | x)</a:t>
            </a:r>
          </a:p>
          <a:p>
            <a:pPr lvl="1"/>
            <a:r>
              <a:rPr lang="en-US" sz="2400" dirty="0"/>
              <a:t>Directly characterizes the decision boundary only</a:t>
            </a:r>
          </a:p>
          <a:p>
            <a:pPr lvl="1"/>
            <a:r>
              <a:rPr lang="en-US" sz="2400" dirty="0" err="1"/>
              <a:t>Eg</a:t>
            </a:r>
            <a:r>
              <a:rPr lang="en-US" sz="2400" dirty="0"/>
              <a:t>: Logistic Regression, </a:t>
            </a:r>
            <a:r>
              <a:rPr lang="en-US" dirty="0"/>
              <a:t>Maximum Entropy Markov Model, </a:t>
            </a:r>
            <a:r>
              <a:rPr lang="en-US" sz="2400" dirty="0"/>
              <a:t>Conditional Random Fields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4FC8-095A-E041-AA53-AAE5A77872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8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55656</TotalTime>
  <Words>1373</Words>
  <Application>Microsoft Macintosh PowerPoint</Application>
  <PresentationFormat>Widescreen</PresentationFormat>
  <Paragraphs>345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cmmi10</vt:lpstr>
      <vt:lpstr>Arial</vt:lpstr>
      <vt:lpstr>Calibri</vt:lpstr>
      <vt:lpstr>Calibri Light</vt:lpstr>
      <vt:lpstr>Cambria Math</vt:lpstr>
      <vt:lpstr>MT Extra</vt:lpstr>
      <vt:lpstr>Times New Roman</vt:lpstr>
      <vt:lpstr>Office Theme</vt:lpstr>
      <vt:lpstr>Maximum Entropy Markov Models</vt:lpstr>
      <vt:lpstr>Outline</vt:lpstr>
      <vt:lpstr>Leftovers: Learning HMM</vt:lpstr>
      <vt:lpstr>Learning HMM parameters</vt:lpstr>
      <vt:lpstr>Supervised learning of HMM</vt:lpstr>
      <vt:lpstr>Supervised learning details</vt:lpstr>
      <vt:lpstr> Maximum Entropy Markov Model</vt:lpstr>
      <vt:lpstr>Modeling the state probability directly</vt:lpstr>
      <vt:lpstr>Generative vs Discriminative models</vt:lpstr>
      <vt:lpstr>Generative vs Discriminative Models</vt:lpstr>
      <vt:lpstr>A Discriminative Model</vt:lpstr>
      <vt:lpstr>Maximum Entropy Markov Model</vt:lpstr>
      <vt:lpstr>Training for MEMM</vt:lpstr>
      <vt:lpstr>Decomposition Based on Markov Assumption</vt:lpstr>
      <vt:lpstr>Modeling P(yi | yi-1, xi)</vt:lpstr>
      <vt:lpstr>Log-linear models</vt:lpstr>
      <vt:lpstr>Maximum Entropy Markov Model</vt:lpstr>
      <vt:lpstr>Maximum Entropy Markov Model</vt:lpstr>
      <vt:lpstr>Maximum Entropy Markov Model</vt:lpstr>
      <vt:lpstr>Training a log-linear model</vt:lpstr>
      <vt:lpstr>Inference for MEMM</vt:lpstr>
      <vt:lpstr>Greedy Decoding for MEMM?</vt:lpstr>
      <vt:lpstr>Inference MEMM</vt:lpstr>
      <vt:lpstr>Comparison to HMM</vt:lpstr>
      <vt:lpstr>HMM vs. MEMM</vt:lpstr>
      <vt:lpstr>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May</dc:creator>
  <cp:lastModifiedBy>Nanyun Peng</cp:lastModifiedBy>
  <cp:revision>372</cp:revision>
  <cp:lastPrinted>2017-08-25T12:16:51Z</cp:lastPrinted>
  <dcterms:created xsi:type="dcterms:W3CDTF">2017-08-17T22:41:19Z</dcterms:created>
  <dcterms:modified xsi:type="dcterms:W3CDTF">2024-02-28T04:18:01Z</dcterms:modified>
</cp:coreProperties>
</file>