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  <p:sldMasterId id="2147483709" r:id="rId2"/>
    <p:sldMasterId id="2147483711" r:id="rId3"/>
  </p:sldMasterIdLst>
  <p:notesMasterIdLst>
    <p:notesMasterId r:id="rId22"/>
  </p:notesMasterIdLst>
  <p:sldIdLst>
    <p:sldId id="256" r:id="rId4"/>
    <p:sldId id="303" r:id="rId5"/>
    <p:sldId id="326" r:id="rId6"/>
    <p:sldId id="304" r:id="rId7"/>
    <p:sldId id="305" r:id="rId8"/>
    <p:sldId id="317" r:id="rId9"/>
    <p:sldId id="330" r:id="rId10"/>
    <p:sldId id="323" r:id="rId11"/>
    <p:sldId id="322" r:id="rId12"/>
    <p:sldId id="318" r:id="rId13"/>
    <p:sldId id="327" r:id="rId14"/>
    <p:sldId id="325" r:id="rId15"/>
    <p:sldId id="321" r:id="rId16"/>
    <p:sldId id="320" r:id="rId17"/>
    <p:sldId id="319" r:id="rId18"/>
    <p:sldId id="328" r:id="rId19"/>
    <p:sldId id="329" r:id="rId20"/>
    <p:sldId id="324" r:id="rId21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187" autoAdjust="0"/>
    <p:restoredTop sz="94694"/>
  </p:normalViewPr>
  <p:slideViewPr>
    <p:cSldViewPr snapToGrid="0">
      <p:cViewPr varScale="1">
        <p:scale>
          <a:sx n="161" d="100"/>
          <a:sy n="161" d="100"/>
        </p:scale>
        <p:origin x="1776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font" Target="fonts/font12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7cf84ee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7cf84ee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395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202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986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826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541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958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480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596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4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12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172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957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72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32" name="Google Shape;132;p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2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1" name="Google Shape;291;p5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Google Shape;292;p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4" name="Google Shape;294;p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7" name="Google Shape;297;p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0" name="Google Shape;300;p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3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3" name="Google Shape;303;p5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4" name="Google Shape;304;p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5" name="Google Shape;305;p5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6" name="Google Shape;306;p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9" name="Google Shape;309;p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0" name="Google Shape;310;p54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1" name="Google Shape;311;p5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2" name="Google Shape;312;p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Google Shape;313;p5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6" name="Google Shape;316;p55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7" name="Google Shape;317;p5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8" name="Google Shape;318;p55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55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1" name="Google Shape;321;p5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2" name="Google Shape;322;p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5" name="Google Shape;325;p5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5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7" name="Google Shape;327;p5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0" name="Google Shape;330;p5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1" name="Google Shape;331;p5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8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4" name="Google Shape;334;p5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5" name="Google Shape;335;p58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6" name="Google Shape;336;p5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7" name="Google Shape;337;p5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8" name="Google Shape;338;p5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1" name="Google Shape;341;p5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2" name="Google Shape;342;p59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3" name="Google Shape;343;p5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4" name="Google Shape;344;p5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5" name="Google Shape;345;p5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8" name="Google Shape;348;p60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9" name="Google Shape;349;p6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0" name="Google Shape;350;p6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1" name="Google Shape;351;p6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1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4" name="Google Shape;354;p61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5" name="Google Shape;355;p6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6" name="Google Shape;356;p6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7" name="Google Shape;357;p6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685800" y="1543050"/>
            <a:ext cx="77724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22005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itle, Text,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63055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itle, Text and Clip Ar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clipArt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4349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25096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21433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itle, Text, and 2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4635500" y="314325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98925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Media Clip" type="txAndMedia">
  <p:cSld name="Title, Text and Media Clip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>
            <a:spLocks noGrp="1"/>
          </p:cNvSpPr>
          <p:nvPr>
            <p:ph type="media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26117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39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40250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9250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2172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3pPr>
            <a:lvl4pPr marL="1828800" lvl="3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marL="2286000" lvl="4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5pPr>
            <a:lvl6pPr marL="2743200" lvl="5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6pPr>
            <a:lvl7pPr marL="3200400" lvl="6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7pPr>
            <a:lvl8pPr marL="3657600" lvl="7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8pPr>
            <a:lvl9pPr marL="4114800" lvl="8" indent="-355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–"/>
              <a:defRPr sz="2000"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78103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None/>
              <a:defRPr sz="32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85455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 rot="5400000">
            <a:off x="2731238" y="-1226400"/>
            <a:ext cx="3657600" cy="86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8400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 rot="5400000">
            <a:off x="5451488" y="1493850"/>
            <a:ext cx="4686300" cy="2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 rot="5400000">
            <a:off x="1062763" y="-586650"/>
            <a:ext cx="4686300" cy="6316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66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73" name="Google Shape;173;p3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3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92" name="Google Shape;192;p3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35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5" name="Google Shape;285;p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Google Shape;286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Google Shape;287;p5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8" name="Google Shape;288;p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2F"/>
            </a:gs>
            <a:gs pos="100000">
              <a:srgbClr val="000066"/>
            </a:gs>
          </a:gsLst>
          <a:lin ang="54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25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9989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CS174A Lecture 10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Painter’s Algorithm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314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/>
              <a:t> </a:t>
            </a:r>
            <a:endParaRPr sz="2600" dirty="0"/>
          </a:p>
        </p:txBody>
      </p:sp>
      <p:sp>
        <p:nvSpPr>
          <p:cNvPr id="6" name="Google Shape;848;p146"/>
          <p:cNvSpPr txBox="1">
            <a:spLocks/>
          </p:cNvSpPr>
          <p:nvPr/>
        </p:nvSpPr>
        <p:spPr>
          <a:xfrm>
            <a:off x="457200" y="921740"/>
            <a:ext cx="8348663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>
              <a:spcBef>
                <a:spcPts val="1200"/>
              </a:spcBef>
              <a:buSzPts val="2700"/>
              <a:buFont typeface="+mj-lt"/>
              <a:buAutoNum type="arabicPeriod"/>
            </a:pPr>
            <a:r>
              <a:rPr lang="en-US" sz="2200" dirty="0"/>
              <a:t>Sort all polygons by z-depth</a:t>
            </a:r>
          </a:p>
          <a:p>
            <a:pPr indent="-457200">
              <a:spcBef>
                <a:spcPts val="1200"/>
              </a:spcBef>
              <a:buSzPts val="2700"/>
              <a:buFont typeface="+mj-lt"/>
              <a:buAutoNum type="arabicPeriod"/>
            </a:pPr>
            <a:r>
              <a:rPr lang="en-US" sz="2200" dirty="0"/>
              <a:t>Scan-convert polygons in back-to-front order</a:t>
            </a:r>
            <a:br>
              <a:rPr lang="en-US" sz="2200" dirty="0"/>
            </a:br>
            <a:r>
              <a:rPr lang="en-US" sz="2200" dirty="0"/>
              <a:t>So paint poly R first, then Q, then P</a:t>
            </a:r>
          </a:p>
          <a:p>
            <a:pPr marL="0" indent="0">
              <a:spcBef>
                <a:spcPts val="1200"/>
              </a:spcBef>
              <a:buSzPts val="2700"/>
              <a:buNone/>
            </a:pPr>
            <a:endParaRPr lang="en-US" sz="2200" dirty="0"/>
          </a:p>
          <a:p>
            <a:pPr marL="0" indent="0">
              <a:spcBef>
                <a:spcPts val="1200"/>
              </a:spcBef>
              <a:buSzPts val="2700"/>
              <a:buNone/>
            </a:pPr>
            <a:r>
              <a:rPr lang="en-US" sz="2200" dirty="0"/>
              <a:t>Cannot handle certain cases:</a:t>
            </a:r>
          </a:p>
          <a:p>
            <a:pPr lvl="1" indent="-457200">
              <a:spcBef>
                <a:spcPts val="1200"/>
              </a:spcBef>
              <a:buSzPts val="2700"/>
              <a:buFont typeface="+mj-lt"/>
              <a:buAutoNum type="arabicPeriod"/>
            </a:pPr>
            <a:r>
              <a:rPr lang="en-US" sz="1800" dirty="0"/>
              <a:t>Cyclic polygons</a:t>
            </a:r>
          </a:p>
          <a:p>
            <a:pPr lvl="1" indent="-457200">
              <a:spcBef>
                <a:spcPts val="1200"/>
              </a:spcBef>
              <a:buSzPts val="2700"/>
              <a:buFont typeface="+mj-lt"/>
              <a:buAutoNum type="arabicPeriod"/>
            </a:pPr>
            <a:r>
              <a:rPr lang="en-US" sz="1800" dirty="0"/>
              <a:t>Intersecting polygons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844" y="1917766"/>
            <a:ext cx="3495926" cy="308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7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Painter’s Algorithm</a:t>
            </a:r>
            <a:endParaRPr dirty="0"/>
          </a:p>
        </p:txBody>
      </p:sp>
      <p:pic>
        <p:nvPicPr>
          <p:cNvPr id="1026" name="Picture 2" descr="Image result for cyclic overlap polygons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232" y="966504"/>
            <a:ext cx="2422162" cy="256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yclic overlap polygons imag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93" y="1063378"/>
            <a:ext cx="24288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player.slideplayer.com/28/9281542/data/images/img1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691" y="2455265"/>
            <a:ext cx="39624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21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Z-Buffer Algorithm</a:t>
            </a:r>
            <a:endParaRPr dirty="0"/>
          </a:p>
        </p:txBody>
      </p:sp>
      <p:sp>
        <p:nvSpPr>
          <p:cNvPr id="5" name="Google Shape;848;p146"/>
          <p:cNvSpPr txBox="1">
            <a:spLocks/>
          </p:cNvSpPr>
          <p:nvPr/>
        </p:nvSpPr>
        <p:spPr>
          <a:xfrm>
            <a:off x="457201" y="921740"/>
            <a:ext cx="448391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1200"/>
              </a:spcBef>
              <a:buSzPts val="2700"/>
              <a:buNone/>
            </a:pPr>
            <a:r>
              <a:rPr lang="en-US" sz="2200" dirty="0" err="1"/>
              <a:t>zb</a:t>
            </a:r>
            <a:r>
              <a:rPr lang="en-US" sz="2200" dirty="0"/>
              <a:t>[</a:t>
            </a:r>
            <a:r>
              <a:rPr lang="en-US" sz="2200" dirty="0" err="1"/>
              <a:t>X</a:t>
            </a:r>
            <a:r>
              <a:rPr lang="en-US" sz="2200" baseline="-25000" dirty="0" err="1"/>
              <a:t>res</a:t>
            </a:r>
            <a:r>
              <a:rPr lang="en-US" sz="2200" dirty="0"/>
              <a:t>][</a:t>
            </a:r>
            <a:r>
              <a:rPr lang="en-US" sz="2200" dirty="0" err="1"/>
              <a:t>Y</a:t>
            </a:r>
            <a:r>
              <a:rPr lang="en-US" sz="2200" baseline="-25000" dirty="0" err="1"/>
              <a:t>res</a:t>
            </a:r>
            <a:r>
              <a:rPr lang="en-US" sz="2200" dirty="0"/>
              <a:t>] = ∞</a:t>
            </a:r>
          </a:p>
          <a:p>
            <a:pPr marL="0" indent="0">
              <a:spcBef>
                <a:spcPts val="1200"/>
              </a:spcBef>
              <a:buSzPts val="2700"/>
              <a:buNone/>
            </a:pPr>
            <a:r>
              <a:rPr lang="en-US" sz="2200" dirty="0" err="1"/>
              <a:t>cb</a:t>
            </a:r>
            <a:r>
              <a:rPr lang="en-US" sz="2200" dirty="0"/>
              <a:t>[</a:t>
            </a:r>
            <a:r>
              <a:rPr lang="en-US" sz="2200" dirty="0" err="1"/>
              <a:t>X</a:t>
            </a:r>
            <a:r>
              <a:rPr lang="en-US" sz="2200" baseline="-25000" dirty="0" err="1"/>
              <a:t>res</a:t>
            </a:r>
            <a:r>
              <a:rPr lang="en-US" sz="2200" dirty="0"/>
              <a:t>][</a:t>
            </a:r>
            <a:r>
              <a:rPr lang="en-US" sz="2200" dirty="0" err="1"/>
              <a:t>Y</a:t>
            </a:r>
            <a:r>
              <a:rPr lang="en-US" sz="2200" baseline="-25000" dirty="0" err="1"/>
              <a:t>res</a:t>
            </a:r>
            <a:r>
              <a:rPr lang="en-US" sz="2200" dirty="0"/>
              <a:t>] = background</a:t>
            </a:r>
          </a:p>
          <a:p>
            <a:pPr marL="0" indent="0">
              <a:spcBef>
                <a:spcPts val="1200"/>
              </a:spcBef>
              <a:buSzPts val="2700"/>
              <a:buNone/>
            </a:pPr>
            <a:r>
              <a:rPr lang="en-US" sz="2200" dirty="0"/>
              <a:t>for each polygon</a:t>
            </a:r>
          </a:p>
          <a:p>
            <a:pPr indent="-457200">
              <a:spcBef>
                <a:spcPts val="1200"/>
              </a:spcBef>
              <a:buSzPts val="2700"/>
              <a:buFont typeface="+mj-lt"/>
              <a:buAutoNum type="arabicPeriod"/>
            </a:pPr>
            <a:r>
              <a:rPr lang="en-US" sz="2200" dirty="0"/>
              <a:t>for each pixel covered by polygon</a:t>
            </a:r>
          </a:p>
          <a:p>
            <a:pPr lvl="1" indent="-457200">
              <a:spcBef>
                <a:spcPts val="1200"/>
              </a:spcBef>
              <a:buSzPts val="2700"/>
              <a:buFont typeface="+mj-lt"/>
              <a:buAutoNum type="alphaLcParenR"/>
            </a:pPr>
            <a:r>
              <a:rPr lang="en-US" sz="1800" dirty="0"/>
              <a:t>Calculate z for polygon at (</a:t>
            </a:r>
            <a:r>
              <a:rPr lang="en-US" sz="1800" dirty="0" err="1"/>
              <a:t>x,y</a:t>
            </a:r>
            <a:r>
              <a:rPr lang="en-US" sz="1800" dirty="0"/>
              <a:t>)</a:t>
            </a:r>
          </a:p>
          <a:p>
            <a:pPr lvl="1" indent="-457200">
              <a:spcBef>
                <a:spcPts val="1200"/>
              </a:spcBef>
              <a:buSzPts val="2700"/>
              <a:buFont typeface="+mj-lt"/>
              <a:buAutoNum type="alphaLcParenR"/>
            </a:pPr>
            <a:r>
              <a:rPr lang="en-US" sz="1800" dirty="0"/>
              <a:t>If (z &lt; </a:t>
            </a:r>
            <a:r>
              <a:rPr lang="en-US" sz="1800" dirty="0" err="1"/>
              <a:t>zb</a:t>
            </a:r>
            <a:r>
              <a:rPr lang="en-US" sz="1800" dirty="0"/>
              <a:t>[x][y])</a:t>
            </a:r>
          </a:p>
          <a:p>
            <a:pPr lvl="2" indent="-457200">
              <a:spcBef>
                <a:spcPts val="1200"/>
              </a:spcBef>
              <a:buSzPts val="2700"/>
              <a:buFont typeface="+mj-lt"/>
              <a:buAutoNum type="romanLcPeriod"/>
            </a:pPr>
            <a:r>
              <a:rPr lang="en-US" sz="1400" dirty="0" err="1"/>
              <a:t>zb</a:t>
            </a:r>
            <a:r>
              <a:rPr lang="en-US" sz="1400" dirty="0"/>
              <a:t>[x][y] = z</a:t>
            </a:r>
          </a:p>
          <a:p>
            <a:pPr lvl="2" indent="-457200">
              <a:spcBef>
                <a:spcPts val="1200"/>
              </a:spcBef>
              <a:buSzPts val="2700"/>
              <a:buFont typeface="+mj-lt"/>
              <a:buAutoNum type="romanLcPeriod"/>
            </a:pPr>
            <a:r>
              <a:rPr lang="en-US" sz="1400" dirty="0" err="1"/>
              <a:t>cb</a:t>
            </a:r>
            <a:r>
              <a:rPr lang="en-US" sz="1400" dirty="0"/>
              <a:t>[x][y] = color of polygon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25" y="1621041"/>
            <a:ext cx="34194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98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Z-Buffer Algorithm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314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/>
              <a:t> </a:t>
            </a:r>
            <a:endParaRPr sz="2600" dirty="0"/>
          </a:p>
        </p:txBody>
      </p:sp>
      <p:sp>
        <p:nvSpPr>
          <p:cNvPr id="5" name="Google Shape;848;p146"/>
          <p:cNvSpPr txBox="1">
            <a:spLocks/>
          </p:cNvSpPr>
          <p:nvPr/>
        </p:nvSpPr>
        <p:spPr>
          <a:xfrm>
            <a:off x="457200" y="921740"/>
            <a:ext cx="8348663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>
              <a:spcBef>
                <a:spcPts val="1200"/>
              </a:spcBef>
              <a:buSzPts val="2700"/>
            </a:pPr>
            <a:r>
              <a:rPr lang="en-US" sz="2200" b="1" dirty="0"/>
              <a:t>Properties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/>
              <a:t>Image/screen precision algorithm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/>
              <a:t>Easy to implement in software and hardware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/>
              <a:t>Polygons scan-converted into framebuffer in random order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/>
              <a:t>No pre-sorting of objects/polygons necessary</a:t>
            </a:r>
          </a:p>
          <a:p>
            <a:pPr marL="342900">
              <a:spcBef>
                <a:spcPts val="1200"/>
              </a:spcBef>
              <a:buSzPts val="2700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3758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Z-Buffer Algorithm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314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/>
              <a:t> </a:t>
            </a:r>
            <a:endParaRPr sz="2600" dirty="0"/>
          </a:p>
        </p:txBody>
      </p:sp>
      <p:sp>
        <p:nvSpPr>
          <p:cNvPr id="5" name="Google Shape;848;p146"/>
          <p:cNvSpPr txBox="1">
            <a:spLocks/>
          </p:cNvSpPr>
          <p:nvPr/>
        </p:nvSpPr>
        <p:spPr>
          <a:xfrm>
            <a:off x="457200" y="921740"/>
            <a:ext cx="8348663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>
              <a:spcBef>
                <a:spcPts val="1200"/>
              </a:spcBef>
              <a:buSzPts val="2700"/>
            </a:pPr>
            <a:r>
              <a:rPr lang="en-US" sz="2200" b="1" dirty="0"/>
              <a:t>Disadvantages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/>
              <a:t>Memory requirements for storing color and depth for entire image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/>
              <a:t>Aliasing issues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/>
              <a:t>Complexity depends on polygon’s projection area on the screen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/>
              <a:t>Hard to handle transparency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1494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Z-Buffer Algorithm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314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/>
              <a:t> </a:t>
            </a:r>
            <a:endParaRPr sz="2600" dirty="0"/>
          </a:p>
        </p:txBody>
      </p:sp>
      <p:sp>
        <p:nvSpPr>
          <p:cNvPr id="5" name="Google Shape;848;p146"/>
          <p:cNvSpPr txBox="1">
            <a:spLocks/>
          </p:cNvSpPr>
          <p:nvPr/>
        </p:nvSpPr>
        <p:spPr>
          <a:xfrm>
            <a:off x="457200" y="921740"/>
            <a:ext cx="8348663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>
              <a:spcBef>
                <a:spcPts val="1200"/>
              </a:spcBef>
              <a:buSzPts val="2700"/>
            </a:pPr>
            <a:r>
              <a:rPr lang="en-US" sz="2200" b="1" dirty="0"/>
              <a:t>Advantages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/>
              <a:t>Handles penetrating and cyclic objects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/>
              <a:t>Extends to various kinds of faces other than polygons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/>
              <a:t>Simplicity and ease of software implementation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/>
              <a:t>Easily implementable in hardware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/>
              <a:t>Be modified to reduce memory requirements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/>
              <a:t>Can be extended to A-buffer to reduce aliasing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/>
              <a:t>Theoretically it can handle any number of polygons</a:t>
            </a:r>
          </a:p>
          <a:p>
            <a:pPr marL="342900">
              <a:spcBef>
                <a:spcPts val="1200"/>
              </a:spcBef>
              <a:buSzPts val="2700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3700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Scanline Z-Buffer Algorithm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314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/>
              <a:t> </a:t>
            </a:r>
            <a:endParaRPr sz="2600" dirty="0"/>
          </a:p>
        </p:txBody>
      </p:sp>
      <p:sp>
        <p:nvSpPr>
          <p:cNvPr id="5" name="Google Shape;848;p146"/>
          <p:cNvSpPr txBox="1">
            <a:spLocks/>
          </p:cNvSpPr>
          <p:nvPr/>
        </p:nvSpPr>
        <p:spPr>
          <a:xfrm>
            <a:off x="457200" y="921740"/>
            <a:ext cx="8348663" cy="400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1200"/>
              </a:spcBef>
              <a:buSzPts val="2700"/>
              <a:buNone/>
            </a:pPr>
            <a:r>
              <a:rPr lang="en-US" sz="1800" dirty="0" err="1"/>
              <a:t>zb</a:t>
            </a:r>
            <a:r>
              <a:rPr lang="en-US" sz="1800" dirty="0"/>
              <a:t>[</a:t>
            </a:r>
            <a:r>
              <a:rPr lang="en-US" sz="1800" dirty="0" err="1"/>
              <a:t>X</a:t>
            </a:r>
            <a:r>
              <a:rPr lang="en-US" sz="1800" baseline="-25000" dirty="0" err="1"/>
              <a:t>res</a:t>
            </a:r>
            <a:r>
              <a:rPr lang="en-US" sz="1800" dirty="0"/>
              <a:t>]; </a:t>
            </a:r>
            <a:r>
              <a:rPr lang="en-US" sz="1800" dirty="0" err="1"/>
              <a:t>cb</a:t>
            </a:r>
            <a:r>
              <a:rPr lang="en-US" sz="1800" dirty="0"/>
              <a:t>[</a:t>
            </a:r>
            <a:r>
              <a:rPr lang="en-US" sz="1800" dirty="0" err="1"/>
              <a:t>X</a:t>
            </a:r>
            <a:r>
              <a:rPr lang="en-US" sz="1800" baseline="-25000" dirty="0" err="1"/>
              <a:t>res</a:t>
            </a:r>
            <a:r>
              <a:rPr lang="en-US" sz="1800" dirty="0"/>
              <a:t>];</a:t>
            </a:r>
          </a:p>
          <a:p>
            <a:pPr marL="342900" indent="-342900">
              <a:spcBef>
                <a:spcPts val="1200"/>
              </a:spcBef>
              <a:buSzPts val="2700"/>
              <a:buFont typeface="+mj-lt"/>
              <a:buAutoNum type="arabicParenR"/>
            </a:pPr>
            <a:r>
              <a:rPr lang="en-US" sz="1800" dirty="0"/>
              <a:t>for each scanline (y = scanline</a:t>
            </a:r>
            <a:r>
              <a:rPr lang="en-US" sz="1800"/>
              <a:t>, reset </a:t>
            </a:r>
            <a:r>
              <a:rPr lang="en-US" sz="1800" dirty="0" err="1"/>
              <a:t>zb</a:t>
            </a:r>
            <a:r>
              <a:rPr lang="en-US" sz="1800" dirty="0"/>
              <a:t> and </a:t>
            </a:r>
            <a:r>
              <a:rPr lang="en-US" sz="1800" dirty="0" err="1"/>
              <a:t>cb</a:t>
            </a:r>
            <a:r>
              <a:rPr lang="en-US" sz="1800" dirty="0"/>
              <a:t>)</a:t>
            </a:r>
            <a:endParaRPr lang="en-US" sz="1400" dirty="0"/>
          </a:p>
          <a:p>
            <a:pPr marL="342900" indent="-342900">
              <a:spcBef>
                <a:spcPts val="1200"/>
              </a:spcBef>
              <a:buSzPts val="2700"/>
              <a:buFont typeface="+mj-lt"/>
              <a:buAutoNum type="arabicParenR"/>
            </a:pPr>
            <a:r>
              <a:rPr lang="en-US" sz="1800" dirty="0"/>
              <a:t>    for each polygon which intersects scanline</a:t>
            </a:r>
          </a:p>
          <a:p>
            <a:pPr marL="342900" indent="-342900">
              <a:spcBef>
                <a:spcPts val="1200"/>
              </a:spcBef>
              <a:buSzPts val="2700"/>
              <a:buFont typeface="+mj-lt"/>
              <a:buAutoNum type="arabicParenR"/>
            </a:pPr>
            <a:r>
              <a:rPr lang="en-US" sz="1800" dirty="0"/>
              <a:t>        scan convert for specific scanline; determine span segment</a:t>
            </a:r>
          </a:p>
          <a:p>
            <a:pPr marL="342900" indent="-342900">
              <a:spcBef>
                <a:spcPts val="1200"/>
              </a:spcBef>
              <a:buSzPts val="2700"/>
              <a:buFont typeface="+mj-lt"/>
              <a:buAutoNum type="arabicParenR"/>
            </a:pPr>
            <a:r>
              <a:rPr lang="en-US" sz="1800" dirty="0"/>
              <a:t>        for each pixel in span segment (x = pixel location)</a:t>
            </a:r>
          </a:p>
          <a:p>
            <a:pPr marL="342900" indent="-342900">
              <a:spcBef>
                <a:spcPts val="1200"/>
              </a:spcBef>
              <a:buSzPts val="2700"/>
              <a:buFont typeface="+mj-lt"/>
              <a:buAutoNum type="arabicParenR"/>
            </a:pPr>
            <a:r>
              <a:rPr lang="en-US" sz="1800" dirty="0"/>
              <a:t>            </a:t>
            </a:r>
            <a:r>
              <a:rPr lang="es-ES" sz="1800" dirty="0" err="1"/>
              <a:t>Calculate</a:t>
            </a:r>
            <a:r>
              <a:rPr lang="es-ES" sz="1800" dirty="0"/>
              <a:t> z </a:t>
            </a:r>
            <a:r>
              <a:rPr lang="es-ES" sz="1800" dirty="0" err="1"/>
              <a:t>for</a:t>
            </a:r>
            <a:r>
              <a:rPr lang="es-ES" sz="1800" dirty="0"/>
              <a:t> </a:t>
            </a:r>
            <a:r>
              <a:rPr lang="es-ES" sz="1800" dirty="0" err="1"/>
              <a:t>polygon</a:t>
            </a:r>
            <a:r>
              <a:rPr lang="es-ES" sz="1800" dirty="0"/>
              <a:t> at (</a:t>
            </a:r>
            <a:r>
              <a:rPr lang="es-ES" sz="1800" dirty="0" err="1"/>
              <a:t>x,y</a:t>
            </a:r>
            <a:r>
              <a:rPr lang="es-ES" sz="1800" dirty="0"/>
              <a:t>)</a:t>
            </a:r>
          </a:p>
          <a:p>
            <a:pPr marL="342900" indent="-342900">
              <a:spcBef>
                <a:spcPts val="1200"/>
              </a:spcBef>
              <a:buSzPts val="2700"/>
              <a:buFont typeface="+mj-lt"/>
              <a:buAutoNum type="arabicParenR"/>
            </a:pPr>
            <a:r>
              <a:rPr lang="es-ES" sz="1800" dirty="0"/>
              <a:t>            </a:t>
            </a:r>
            <a:r>
              <a:rPr lang="es-ES" sz="1800" dirty="0" err="1"/>
              <a:t>if</a:t>
            </a:r>
            <a:r>
              <a:rPr lang="es-ES" sz="1800" dirty="0"/>
              <a:t> (z &lt; </a:t>
            </a:r>
            <a:r>
              <a:rPr lang="es-ES" sz="1800" dirty="0" err="1"/>
              <a:t>zb</a:t>
            </a:r>
            <a:r>
              <a:rPr lang="es-ES" sz="1800" dirty="0"/>
              <a:t>[x])</a:t>
            </a:r>
          </a:p>
          <a:p>
            <a:pPr marL="342900" indent="-342900">
              <a:spcBef>
                <a:spcPts val="1200"/>
              </a:spcBef>
              <a:buSzPts val="2700"/>
              <a:buFont typeface="+mj-lt"/>
              <a:buAutoNum type="arabicParenR"/>
            </a:pPr>
            <a:r>
              <a:rPr lang="es-ES" sz="1800" dirty="0"/>
              <a:t>                </a:t>
            </a:r>
            <a:r>
              <a:rPr lang="es-ES" sz="1800" dirty="0" err="1"/>
              <a:t>zb</a:t>
            </a:r>
            <a:r>
              <a:rPr lang="es-ES" sz="1800" dirty="0"/>
              <a:t>[x] = z</a:t>
            </a:r>
          </a:p>
          <a:p>
            <a:pPr marL="342900" indent="-342900">
              <a:spcBef>
                <a:spcPts val="1200"/>
              </a:spcBef>
              <a:buSzPts val="2700"/>
              <a:buFont typeface="+mj-lt"/>
              <a:buAutoNum type="arabicParenR"/>
            </a:pPr>
            <a:r>
              <a:rPr lang="es-ES" sz="1800" dirty="0"/>
              <a:t>                </a:t>
            </a:r>
            <a:r>
              <a:rPr lang="es-ES" sz="1800" dirty="0" err="1"/>
              <a:t>cb</a:t>
            </a:r>
            <a:r>
              <a:rPr lang="es-ES" sz="1800" dirty="0"/>
              <a:t>[x] = color of </a:t>
            </a:r>
            <a:r>
              <a:rPr lang="es-ES" sz="1800" dirty="0" err="1"/>
              <a:t>poly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2437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Scanline Z-Buffer Algorithm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314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/>
              <a:t> </a:t>
            </a:r>
            <a:endParaRPr sz="2600" dirty="0"/>
          </a:p>
        </p:txBody>
      </p:sp>
      <p:sp>
        <p:nvSpPr>
          <p:cNvPr id="5" name="Google Shape;848;p146"/>
          <p:cNvSpPr txBox="1">
            <a:spLocks/>
          </p:cNvSpPr>
          <p:nvPr/>
        </p:nvSpPr>
        <p:spPr>
          <a:xfrm>
            <a:off x="457200" y="921740"/>
            <a:ext cx="8348663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>
              <a:spcBef>
                <a:spcPts val="1200"/>
              </a:spcBef>
              <a:buSzPts val="2700"/>
            </a:pPr>
            <a:r>
              <a:rPr lang="en-US" sz="2200" b="1" dirty="0"/>
              <a:t>Advantages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/>
              <a:t>Same as z-buffer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/>
              <a:t>Less memory requirement than z-buffer</a:t>
            </a:r>
          </a:p>
          <a:p>
            <a:pPr marL="342900">
              <a:spcBef>
                <a:spcPts val="1200"/>
              </a:spcBef>
              <a:buSzPts val="2700"/>
            </a:pPr>
            <a:r>
              <a:rPr lang="en-US" sz="2200" b="1" dirty="0"/>
              <a:t>Disadvantages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/>
              <a:t>Multiple passes through polygon database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7784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Efficiency Considerations in Z-Buffer Algorithms</a:t>
            </a:r>
            <a:endParaRPr sz="3200"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314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/>
              <a:t> </a:t>
            </a:r>
            <a:endParaRPr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848;p146"/>
              <p:cNvSpPr txBox="1">
                <a:spLocks/>
              </p:cNvSpPr>
              <p:nvPr/>
            </p:nvSpPr>
            <p:spPr>
              <a:xfrm>
                <a:off x="457200" y="921740"/>
                <a:ext cx="8348663" cy="40529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075" tIns="46025" rIns="92075" bIns="460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31800" algn="l" rtl="0">
                  <a:lnSpc>
                    <a:spcPct val="100000"/>
                  </a:lnSpc>
                  <a:spcBef>
                    <a:spcPts val="64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Char char="•"/>
                  <a:defRPr sz="3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40640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–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–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342900">
                  <a:spcBef>
                    <a:spcPts val="1200"/>
                  </a:spcBef>
                  <a:buSzPts val="2700"/>
                </a:pPr>
                <a:r>
                  <a:rPr lang="en-US" sz="2200" b="1" dirty="0"/>
                  <a:t>Speed Considerations</a:t>
                </a:r>
              </a:p>
              <a:p>
                <a:pPr marL="800100" lvl="1">
                  <a:spcBef>
                    <a:spcPts val="1200"/>
                  </a:spcBef>
                  <a:buSzPts val="2700"/>
                </a:pPr>
                <a:r>
                  <a:rPr lang="en-US" sz="1800" dirty="0"/>
                  <a:t>Bounding box testing</a:t>
                </a:r>
              </a:p>
              <a:p>
                <a:pPr marL="1257300" lvl="2">
                  <a:spcBef>
                    <a:spcPts val="1200"/>
                  </a:spcBef>
                  <a:buSzPts val="2700"/>
                  <a:buFont typeface="Courier New" panose="02070309020205020404" pitchFamily="49" charset="0"/>
                  <a:buChar char="o"/>
                </a:pPr>
                <a:r>
                  <a:rPr lang="en-US" sz="1400" dirty="0" err="1"/>
                  <a:t>Y</a:t>
                </a:r>
                <a:r>
                  <a:rPr lang="en-US" sz="1400" baseline="-25000" dirty="0" err="1"/>
                  <a:t>min</a:t>
                </a:r>
                <a:r>
                  <a:rPr lang="en-US" sz="1400" dirty="0"/>
                  <a:t>/</a:t>
                </a:r>
                <a:r>
                  <a:rPr lang="en-US" sz="1400" dirty="0" err="1"/>
                  <a:t>Y</a:t>
                </a:r>
                <a:r>
                  <a:rPr lang="en-US" sz="1400" baseline="-25000" dirty="0" err="1"/>
                  <a:t>max</a:t>
                </a:r>
                <a:r>
                  <a:rPr lang="en-US" sz="1400" dirty="0"/>
                  <a:t> test: associate </a:t>
                </a:r>
                <a:r>
                  <a:rPr lang="en-US" sz="1400" dirty="0" err="1"/>
                  <a:t>Y</a:t>
                </a:r>
                <a:r>
                  <a:rPr lang="en-US" sz="1400" baseline="-25000" dirty="0" err="1"/>
                  <a:t>min</a:t>
                </a:r>
                <a:r>
                  <a:rPr lang="en-US" sz="1400" dirty="0"/>
                  <a:t>/</a:t>
                </a:r>
                <a:r>
                  <a:rPr lang="en-US" sz="1400" dirty="0" err="1"/>
                  <a:t>Y</a:t>
                </a:r>
                <a:r>
                  <a:rPr lang="en-US" sz="1400" baseline="-25000" dirty="0" err="1"/>
                  <a:t>max</a:t>
                </a:r>
                <a:r>
                  <a:rPr lang="en-US" sz="1400" dirty="0"/>
                  <a:t> with each face (Step 2)</a:t>
                </a:r>
              </a:p>
              <a:p>
                <a:pPr marL="1257300" lvl="2">
                  <a:spcBef>
                    <a:spcPts val="1200"/>
                  </a:spcBef>
                  <a:buSzPts val="2700"/>
                  <a:buFont typeface="Courier New" panose="02070309020205020404" pitchFamily="49" charset="0"/>
                  <a:buChar char="o"/>
                </a:pPr>
                <a:r>
                  <a:rPr lang="en-US" sz="1400" dirty="0"/>
                  <a:t>Calculate left and right ends: x-intercept with scanline (Step 3)</a:t>
                </a:r>
              </a:p>
              <a:p>
                <a:pPr marL="800100" lvl="1">
                  <a:spcBef>
                    <a:spcPts val="1200"/>
                  </a:spcBef>
                  <a:buSzPts val="2700"/>
                </a:pPr>
                <a:r>
                  <a:rPr lang="en-US" sz="1800" dirty="0"/>
                  <a:t>Incremental calculation of Z or bilinear interpolation (Step 5)</a:t>
                </a:r>
                <a:br>
                  <a:rPr lang="en-US" sz="1800" dirty="0"/>
                </a:br>
                <a:r>
                  <a:rPr lang="en-US" sz="1800" dirty="0"/>
                  <a:t>Ax + By + </a:t>
                </a:r>
                <a:r>
                  <a:rPr lang="en-US" sz="1800" dirty="0" err="1"/>
                  <a:t>Cz</a:t>
                </a:r>
                <a:r>
                  <a:rPr lang="en-US" sz="1800" dirty="0"/>
                  <a:t> + D = 0</a:t>
                </a:r>
                <a:br>
                  <a:rPr lang="en-US" sz="1800" dirty="0"/>
                </a:br>
                <a:r>
                  <a:rPr lang="en-US" sz="1800" dirty="0"/>
                  <a:t>z = -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𝐵𝑦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box>
                  </m:oMath>
                </a14:m>
                <a:br>
                  <a:rPr lang="en-US" sz="1800" dirty="0"/>
                </a:br>
                <a:r>
                  <a:rPr lang="en-US" sz="1800" dirty="0"/>
                  <a:t>z</a:t>
                </a:r>
                <a:r>
                  <a:rPr lang="en-US" sz="1800" baseline="-25000" dirty="0"/>
                  <a:t>x+1</a:t>
                </a:r>
                <a:r>
                  <a:rPr lang="en-US" sz="1800" dirty="0"/>
                  <a:t> - </a:t>
                </a:r>
                <a:r>
                  <a:rPr lang="en-US" sz="1800" dirty="0" err="1"/>
                  <a:t>z</a:t>
                </a:r>
                <a:r>
                  <a:rPr lang="en-US" sz="1800" baseline="-25000" dirty="0" err="1"/>
                  <a:t>x</a:t>
                </a:r>
                <a:r>
                  <a:rPr lang="en-US" sz="1800" dirty="0"/>
                  <a:t> = -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800" dirty="0"/>
                  <a:t>     </a:t>
                </a:r>
                <a:r>
                  <a:rPr lang="en-US" dirty="0"/>
                  <a:t>⇒  </a:t>
                </a:r>
                <a:r>
                  <a:rPr lang="en-US" sz="1800" dirty="0"/>
                  <a:t>z</a:t>
                </a:r>
                <a:r>
                  <a:rPr lang="en-US" sz="1800" baseline="-25000" dirty="0"/>
                  <a:t>x+1</a:t>
                </a:r>
                <a:r>
                  <a:rPr lang="en-US" sz="1800" dirty="0"/>
                  <a:t> = </a:t>
                </a:r>
                <a:r>
                  <a:rPr lang="en-US" sz="1800" dirty="0" err="1"/>
                  <a:t>z</a:t>
                </a:r>
                <a:r>
                  <a:rPr lang="en-US" sz="1800" baseline="-25000" dirty="0" err="1"/>
                  <a:t>x</a:t>
                </a:r>
                <a:r>
                  <a:rPr lang="en-US" sz="1800" baseline="-25000" dirty="0"/>
                  <a:t> </a:t>
                </a:r>
                <a:r>
                  <a:rPr lang="en-US" sz="1800" dirty="0"/>
                  <a:t>+ ∆z (where ∆z = -A/C)</a:t>
                </a:r>
              </a:p>
              <a:p>
                <a:pPr marL="800100" lvl="1">
                  <a:spcBef>
                    <a:spcPts val="1200"/>
                  </a:spcBef>
                  <a:buSzPts val="2700"/>
                </a:pPr>
                <a:r>
                  <a:rPr lang="en-US" sz="1800" dirty="0"/>
                  <a:t>Space subdivision</a:t>
                </a:r>
              </a:p>
              <a:p>
                <a:pPr marL="800100" lvl="1">
                  <a:spcBef>
                    <a:spcPts val="1200"/>
                  </a:spcBef>
                  <a:buSzPts val="2700"/>
                </a:pPr>
                <a:r>
                  <a:rPr lang="en-US" sz="1800" dirty="0"/>
                  <a:t>Hierarchical subdivision</a:t>
                </a:r>
                <a:endParaRPr lang="en-US" sz="2200" dirty="0"/>
              </a:p>
            </p:txBody>
          </p:sp>
        </mc:Choice>
        <mc:Fallback xmlns="">
          <p:sp>
            <p:nvSpPr>
              <p:cNvPr id="5" name="Google Shape;848;p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21740"/>
                <a:ext cx="8348663" cy="4052932"/>
              </a:xfrm>
              <a:prstGeom prst="rect">
                <a:avLst/>
              </a:prstGeom>
              <a:blipFill>
                <a:blip r:embed="rId3"/>
                <a:stretch>
                  <a:fillRect l="-1241" b="-34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98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Announcements &amp; Reminders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2/25/24: A3 due; will be discussed during this week’s TA session</a:t>
            </a:r>
            <a:endParaRPr lang="en-US" sz="1525" dirty="0"/>
          </a:p>
          <a:p>
            <a:pPr marL="342900">
              <a:defRPr/>
            </a:pPr>
            <a:r>
              <a:rPr lang="en-US" sz="2025" dirty="0"/>
              <a:t>3/03/24: A4 due</a:t>
            </a:r>
            <a:endParaRPr lang="en-US" sz="1525" dirty="0"/>
          </a:p>
          <a:p>
            <a:pPr marL="342900">
              <a:defRPr/>
            </a:pPr>
            <a:r>
              <a:rPr lang="en-US" sz="2025" dirty="0"/>
              <a:t>Team Project Timelines:</a:t>
            </a:r>
          </a:p>
          <a:p>
            <a:pPr marL="800100" lvl="1">
              <a:defRPr/>
            </a:pPr>
            <a:r>
              <a:rPr lang="en-US" sz="1525" dirty="0"/>
              <a:t>2/28/24: project proposals &amp; teams due</a:t>
            </a:r>
          </a:p>
          <a:p>
            <a:pPr marL="800100" lvl="1">
              <a:defRPr/>
            </a:pPr>
            <a:r>
              <a:rPr lang="en-US" sz="1525" dirty="0"/>
              <a:t>3/01/24: midway demo, during regular lecture session, on zoom</a:t>
            </a:r>
          </a:p>
          <a:p>
            <a:pPr marL="800100" lvl="1">
              <a:defRPr/>
            </a:pPr>
            <a:r>
              <a:rPr lang="en-US" sz="1525" dirty="0"/>
              <a:t>3/13/24: final proposals due</a:t>
            </a:r>
          </a:p>
          <a:p>
            <a:pPr marL="800100" lvl="1">
              <a:defRPr/>
            </a:pPr>
            <a:r>
              <a:rPr lang="en-US" sz="1525" dirty="0"/>
              <a:t>3/15/24: final demos</a:t>
            </a:r>
            <a:endParaRPr lang="en-US" sz="2025" dirty="0"/>
          </a:p>
          <a:p>
            <a:pPr marL="342900">
              <a:defRPr/>
            </a:pPr>
            <a:r>
              <a:rPr lang="en-US" sz="2030" dirty="0"/>
              <a:t>3/19/24: </a:t>
            </a:r>
            <a:r>
              <a:rPr lang="en-US" sz="2030"/>
              <a:t>Final exam</a:t>
            </a:r>
            <a:endParaRPr lang="en-US" sz="2030" dirty="0"/>
          </a:p>
        </p:txBody>
      </p:sp>
    </p:spTree>
    <p:extLst>
      <p:ext uri="{BB962C8B-B14F-4D97-AF65-F5344CB8AC3E}">
        <p14:creationId xmlns:p14="http://schemas.microsoft.com/office/powerpoint/2010/main" val="30837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TA Session This Friday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Group formations in Canvas</a:t>
            </a:r>
          </a:p>
          <a:p>
            <a:pPr marL="342900">
              <a:defRPr/>
            </a:pPr>
            <a:r>
              <a:rPr lang="en-US" sz="2025" dirty="0"/>
              <a:t>Intro to </a:t>
            </a:r>
            <a:r>
              <a:rPr lang="en-US" sz="2025" dirty="0" err="1"/>
              <a:t>Peerceptiv</a:t>
            </a:r>
            <a:r>
              <a:rPr lang="en-US" sz="2025" dirty="0"/>
              <a:t>, used for peer evaluation</a:t>
            </a:r>
          </a:p>
          <a:p>
            <a:pPr marL="342900">
              <a:defRPr/>
            </a:pPr>
            <a:r>
              <a:rPr lang="en-US" sz="2025" dirty="0"/>
              <a:t>Team project proposals</a:t>
            </a:r>
          </a:p>
          <a:p>
            <a:pPr marL="342900">
              <a:defRPr/>
            </a:pPr>
            <a:r>
              <a:rPr lang="en-US" sz="2025" dirty="0"/>
              <a:t>Assignment #3</a:t>
            </a:r>
          </a:p>
          <a:p>
            <a:pPr marL="342900">
              <a:defRPr/>
            </a:pPr>
            <a:r>
              <a:rPr lang="en-US" sz="2025" dirty="0"/>
              <a:t>Hidden surface removals</a:t>
            </a:r>
          </a:p>
        </p:txBody>
      </p:sp>
    </p:spTree>
    <p:extLst>
      <p:ext uri="{BB962C8B-B14F-4D97-AF65-F5344CB8AC3E}">
        <p14:creationId xmlns:p14="http://schemas.microsoft.com/office/powerpoint/2010/main" val="103358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Last Lecture Recap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331478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Geometric Calculations</a:t>
            </a:r>
          </a:p>
          <a:p>
            <a:pPr marL="342900">
              <a:defRPr/>
            </a:pPr>
            <a:r>
              <a:rPr lang="en-US" sz="2025" dirty="0"/>
              <a:t>Midterm</a:t>
            </a:r>
          </a:p>
        </p:txBody>
      </p:sp>
    </p:spTree>
    <p:extLst>
      <p:ext uri="{BB962C8B-B14F-4D97-AF65-F5344CB8AC3E}">
        <p14:creationId xmlns:p14="http://schemas.microsoft.com/office/powerpoint/2010/main" val="6665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Next Up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085999"/>
            <a:ext cx="8591500" cy="4136631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Hidden Surface Removal</a:t>
            </a:r>
          </a:p>
          <a:p>
            <a:pPr marL="800100" lvl="1">
              <a:defRPr/>
            </a:pPr>
            <a:r>
              <a:rPr lang="en-US" sz="1525" dirty="0"/>
              <a:t>Backface culling</a:t>
            </a:r>
          </a:p>
          <a:p>
            <a:pPr marL="800100" lvl="1">
              <a:defRPr/>
            </a:pPr>
            <a:r>
              <a:rPr lang="en-US" sz="1525" dirty="0"/>
              <a:t>Painter’s algorithm</a:t>
            </a:r>
          </a:p>
          <a:p>
            <a:pPr marL="800100" lvl="1">
              <a:defRPr/>
            </a:pPr>
            <a:r>
              <a:rPr lang="en-US" sz="1525" dirty="0"/>
              <a:t>Z-buffer algorithm</a:t>
            </a:r>
          </a:p>
          <a:p>
            <a:pPr marL="800100" lvl="1">
              <a:defRPr/>
            </a:pPr>
            <a:r>
              <a:rPr lang="en-US" sz="1525" dirty="0"/>
              <a:t>Scanline z-buffer algorithm</a:t>
            </a:r>
          </a:p>
          <a:p>
            <a:pPr marL="342900">
              <a:defRPr/>
            </a:pPr>
            <a:r>
              <a:rPr lang="en-US" sz="2025" dirty="0"/>
              <a:t>Lighting/Illumination Models</a:t>
            </a:r>
          </a:p>
          <a:p>
            <a:pPr marL="342900">
              <a:defRPr/>
            </a:pPr>
            <a:r>
              <a:rPr lang="en-US" sz="2025" dirty="0"/>
              <a:t>Flat and Smooth Shading</a:t>
            </a:r>
          </a:p>
          <a:p>
            <a:pPr marL="342900">
              <a:defRPr/>
            </a:pPr>
            <a:r>
              <a:rPr lang="en-US" sz="2025" dirty="0"/>
              <a:t>Shadow Algorithms</a:t>
            </a:r>
          </a:p>
          <a:p>
            <a:pPr marL="800100" lvl="1">
              <a:defRPr/>
            </a:pPr>
            <a:r>
              <a:rPr lang="en-US" sz="1525" dirty="0"/>
              <a:t>2-pass z-buffer algorithm</a:t>
            </a:r>
          </a:p>
          <a:p>
            <a:pPr marL="342900">
              <a:defRPr/>
            </a:pPr>
            <a:r>
              <a:rPr lang="en-US" sz="2025" dirty="0"/>
              <a:t>Hidden Surface Removal</a:t>
            </a:r>
          </a:p>
          <a:p>
            <a:pPr marL="800100" lvl="1">
              <a:defRPr/>
            </a:pPr>
            <a:r>
              <a:rPr lang="en-US" sz="1525" dirty="0"/>
              <a:t>Ray casting, ray tracing</a:t>
            </a:r>
          </a:p>
          <a:p>
            <a:pPr marL="342900">
              <a:defRPr/>
            </a:pP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331285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Hidden Surface Removals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314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/>
              <a:t> </a:t>
            </a:r>
            <a:endParaRPr sz="2600" dirty="0"/>
          </a:p>
        </p:txBody>
      </p:sp>
      <p:sp>
        <p:nvSpPr>
          <p:cNvPr id="5" name="Google Shape;848;p146"/>
          <p:cNvSpPr txBox="1">
            <a:spLocks/>
          </p:cNvSpPr>
          <p:nvPr/>
        </p:nvSpPr>
        <p:spPr>
          <a:xfrm>
            <a:off x="247650" y="871405"/>
            <a:ext cx="8348663" cy="4069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>
              <a:spcBef>
                <a:spcPts val="1200"/>
              </a:spcBef>
              <a:buSzPts val="2700"/>
            </a:pPr>
            <a:r>
              <a:rPr lang="en-US" sz="2200" b="1" dirty="0"/>
              <a:t>Object Types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 err="1"/>
              <a:t>Polymesh</a:t>
            </a:r>
            <a:endParaRPr lang="en-US" sz="1800" dirty="0"/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/>
              <a:t>Volume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/>
              <a:t>Free form surfaces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/>
              <a:t>CSG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/>
              <a:t>Implicit surfaces</a:t>
            </a:r>
          </a:p>
          <a:p>
            <a:pPr marL="342900">
              <a:spcBef>
                <a:spcPts val="1200"/>
              </a:spcBef>
              <a:buSzPts val="2700"/>
            </a:pPr>
            <a:r>
              <a:rPr lang="en-US" sz="2200" b="1" dirty="0"/>
              <a:t>Basic Operations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/>
              <a:t>Establish priorities among polygons, objects, etc.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/>
              <a:t>Collect overlapping elements and use priorities to resolve visibility</a:t>
            </a:r>
          </a:p>
        </p:txBody>
      </p:sp>
    </p:spTree>
    <p:extLst>
      <p:ext uri="{BB962C8B-B14F-4D97-AF65-F5344CB8AC3E}">
        <p14:creationId xmlns:p14="http://schemas.microsoft.com/office/powerpoint/2010/main" val="336020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Backface Culling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314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/>
              <a:t> </a:t>
            </a:r>
            <a:endParaRPr sz="2600" dirty="0"/>
          </a:p>
        </p:txBody>
      </p:sp>
      <p:sp>
        <p:nvSpPr>
          <p:cNvPr id="10" name="Google Shape;601;p97"/>
          <p:cNvSpPr txBox="1">
            <a:spLocks/>
          </p:cNvSpPr>
          <p:nvPr/>
        </p:nvSpPr>
        <p:spPr>
          <a:xfrm>
            <a:off x="692090" y="1156392"/>
            <a:ext cx="7487175" cy="2955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N = outward normal vector of face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 = a point on face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 = eye vector (from a point on face to eye = Eye - 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It is a front face if: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In World Space: N·E &gt; 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In Eye/Camera Space:</a:t>
            </a:r>
          </a:p>
          <a:p>
            <a:pPr marL="512763" lvl="1" indent="-2857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efore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mirror-x (RHCS): N·(-P) &gt; 0 or N·P &lt; 0</a:t>
            </a:r>
          </a:p>
          <a:p>
            <a:pPr marL="512763" lvl="1" indent="-2857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mirror-x (LHCS): N·P &gt; 0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In Projection Space (after perspective division):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N</a:t>
            </a:r>
            <a:r>
              <a:rPr kumimoji="0" lang="en-US" sz="1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z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&lt; 0</a:t>
            </a:r>
          </a:p>
        </p:txBody>
      </p:sp>
    </p:spTree>
    <p:extLst>
      <p:ext uri="{BB962C8B-B14F-4D97-AF65-F5344CB8AC3E}">
        <p14:creationId xmlns:p14="http://schemas.microsoft.com/office/powerpoint/2010/main" val="33412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Hidden Surface Removals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314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/>
              <a:t> </a:t>
            </a:r>
            <a:endParaRPr sz="2600" dirty="0"/>
          </a:p>
        </p:txBody>
      </p:sp>
      <p:sp>
        <p:nvSpPr>
          <p:cNvPr id="5" name="Google Shape;848;p146"/>
          <p:cNvSpPr txBox="1">
            <a:spLocks/>
          </p:cNvSpPr>
          <p:nvPr/>
        </p:nvSpPr>
        <p:spPr>
          <a:xfrm>
            <a:off x="247650" y="871405"/>
            <a:ext cx="8348663" cy="4069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>
              <a:spcBef>
                <a:spcPts val="1200"/>
              </a:spcBef>
              <a:buSzPts val="2700"/>
            </a:pPr>
            <a:r>
              <a:rPr lang="en-US" sz="2200" b="1" dirty="0"/>
              <a:t>Algorithm Types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b="1" dirty="0"/>
              <a:t>Object/World/Eye Space</a:t>
            </a:r>
            <a:r>
              <a:rPr lang="en-US" sz="1800" dirty="0"/>
              <a:t>: operation 1 and 2, both at object resolution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b="1" dirty="0"/>
              <a:t>Screen/Image Space</a:t>
            </a:r>
            <a:r>
              <a:rPr lang="en-US" sz="1800" dirty="0"/>
              <a:t>: operations 1 and 2, both at pixel resolution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b="1" dirty="0"/>
              <a:t>List-Priority</a:t>
            </a:r>
            <a:r>
              <a:rPr lang="en-US" sz="1800" dirty="0"/>
              <a:t>: operation 1 at object resolution, operation 2 at pixel resolution</a:t>
            </a:r>
          </a:p>
          <a:p>
            <a:pPr marL="342900">
              <a:spcBef>
                <a:spcPts val="1200"/>
              </a:spcBef>
              <a:buSzPts val="2700"/>
            </a:pPr>
            <a:r>
              <a:rPr lang="en-US" sz="2200" b="1" dirty="0"/>
              <a:t>Evaluation Criteria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/>
              <a:t>Flexibility: what types of objects can it handle?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/>
              <a:t>Special Effects: transparency, antialiasing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/>
              <a:t>Memory Requirements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/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79233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Hidden Surface Removals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314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/>
              <a:t> </a:t>
            </a:r>
            <a:endParaRPr sz="2600" dirty="0"/>
          </a:p>
        </p:txBody>
      </p:sp>
      <p:sp>
        <p:nvSpPr>
          <p:cNvPr id="5" name="Google Shape;848;p146"/>
          <p:cNvSpPr txBox="1">
            <a:spLocks/>
          </p:cNvSpPr>
          <p:nvPr/>
        </p:nvSpPr>
        <p:spPr>
          <a:xfrm>
            <a:off x="247650" y="1257300"/>
            <a:ext cx="8348663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>
              <a:spcBef>
                <a:spcPts val="1200"/>
              </a:spcBef>
              <a:buSzPts val="2700"/>
            </a:pPr>
            <a:r>
              <a:rPr lang="en-US" sz="2200" dirty="0"/>
              <a:t>Object Space Algorithms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/>
              <a:t>Painter’s</a:t>
            </a:r>
            <a:endParaRPr lang="en-US" sz="2200" dirty="0"/>
          </a:p>
          <a:p>
            <a:pPr marL="342900">
              <a:spcBef>
                <a:spcPts val="1200"/>
              </a:spcBef>
              <a:buSzPts val="2700"/>
            </a:pPr>
            <a:r>
              <a:rPr lang="en-US" sz="2200" dirty="0"/>
              <a:t>Screen Precision Algorithms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/>
              <a:t>Z-Buffer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/>
              <a:t>Scanline Z-Buffer</a:t>
            </a:r>
          </a:p>
          <a:p>
            <a:pPr marL="800100" lvl="1">
              <a:spcBef>
                <a:spcPts val="1200"/>
              </a:spcBef>
              <a:buSzPts val="2700"/>
            </a:pPr>
            <a:r>
              <a:rPr lang="en-US" sz="1800" dirty="0"/>
              <a:t>Ray Casting</a:t>
            </a:r>
          </a:p>
        </p:txBody>
      </p:sp>
    </p:spTree>
    <p:extLst>
      <p:ext uri="{BB962C8B-B14F-4D97-AF65-F5344CB8AC3E}">
        <p14:creationId xmlns:p14="http://schemas.microsoft.com/office/powerpoint/2010/main" val="27355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ggraph04-course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38725</TotalTime>
  <Words>756</Words>
  <Application>Microsoft Macintosh PowerPoint</Application>
  <PresentationFormat>On-screen Show (16:9)</PresentationFormat>
  <Paragraphs>142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Roboto</vt:lpstr>
      <vt:lpstr>Book Antiqua</vt:lpstr>
      <vt:lpstr>Calibri</vt:lpstr>
      <vt:lpstr>Cambria Math</vt:lpstr>
      <vt:lpstr>Courier New</vt:lpstr>
      <vt:lpstr>Arial</vt:lpstr>
      <vt:lpstr>Geometric</vt:lpstr>
      <vt:lpstr>Office Theme</vt:lpstr>
      <vt:lpstr>siggraph04-course</vt:lpstr>
      <vt:lpstr>CS174A Lecture 10</vt:lpstr>
      <vt:lpstr>Announcements &amp; Reminders</vt:lpstr>
      <vt:lpstr>TA Session This Friday</vt:lpstr>
      <vt:lpstr>Last Lecture Recap</vt:lpstr>
      <vt:lpstr>Next Up</vt:lpstr>
      <vt:lpstr>Hidden Surface Removals</vt:lpstr>
      <vt:lpstr>Backface Culling</vt:lpstr>
      <vt:lpstr>Hidden Surface Removals</vt:lpstr>
      <vt:lpstr>Hidden Surface Removals</vt:lpstr>
      <vt:lpstr>Painter’s Algorithm</vt:lpstr>
      <vt:lpstr>Painter’s Algorithm</vt:lpstr>
      <vt:lpstr>Z-Buffer Algorithm</vt:lpstr>
      <vt:lpstr>Z-Buffer Algorithm</vt:lpstr>
      <vt:lpstr>Z-Buffer Algorithm</vt:lpstr>
      <vt:lpstr>Z-Buffer Algorithm</vt:lpstr>
      <vt:lpstr>Scanline Z-Buffer Algorithm</vt:lpstr>
      <vt:lpstr>Scanline Z-Buffer Algorithm</vt:lpstr>
      <vt:lpstr>Efficiency Considerations in Z-Buffer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CS174A Lecture 5</dc:title>
  <cp:lastModifiedBy>Tejas Kamtam</cp:lastModifiedBy>
  <cp:revision>195</cp:revision>
  <dcterms:modified xsi:type="dcterms:W3CDTF">2024-02-16T02:04:57Z</dcterms:modified>
</cp:coreProperties>
</file>