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11" r:id="rId2"/>
  </p:sldMasterIdLst>
  <p:notesMasterIdLst>
    <p:notesMasterId r:id="rId22"/>
  </p:notesMasterIdLst>
  <p:sldIdLst>
    <p:sldId id="256" r:id="rId3"/>
    <p:sldId id="303" r:id="rId4"/>
    <p:sldId id="326" r:id="rId5"/>
    <p:sldId id="304" r:id="rId6"/>
    <p:sldId id="305" r:id="rId7"/>
    <p:sldId id="336" r:id="rId8"/>
    <p:sldId id="337" r:id="rId9"/>
    <p:sldId id="349" r:id="rId10"/>
    <p:sldId id="338" r:id="rId11"/>
    <p:sldId id="339" r:id="rId12"/>
    <p:sldId id="342" r:id="rId13"/>
    <p:sldId id="344" r:id="rId14"/>
    <p:sldId id="345" r:id="rId15"/>
    <p:sldId id="347" r:id="rId16"/>
    <p:sldId id="346" r:id="rId17"/>
    <p:sldId id="340" r:id="rId18"/>
    <p:sldId id="341" r:id="rId19"/>
    <p:sldId id="348" r:id="rId20"/>
    <p:sldId id="350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Book Antiqua" panose="02040602050305030304" pitchFamily="18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18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cf84e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cf84e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49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50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4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89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11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96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2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17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0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45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40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3" name="Google Shape;173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2" name="Google Shape;192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9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CS174A Lecture 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Diffuse Lighting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Properties</a:t>
            </a:r>
          </a:p>
          <a:p>
            <a:pPr marL="800100" lvl="1">
              <a:defRPr/>
            </a:pPr>
            <a:r>
              <a:rPr lang="en-US" sz="1525" dirty="0" smtClean="0"/>
              <a:t>Point light source</a:t>
            </a:r>
          </a:p>
          <a:p>
            <a:pPr marL="800100" lvl="1">
              <a:defRPr/>
            </a:pPr>
            <a:r>
              <a:rPr lang="en-US" sz="1525" dirty="0" smtClean="0"/>
              <a:t>Lambertian (or diffuse) reflection for dull, matte surfaces</a:t>
            </a:r>
          </a:p>
          <a:p>
            <a:pPr marL="800100" lvl="1">
              <a:defRPr/>
            </a:pPr>
            <a:r>
              <a:rPr lang="en-US" sz="1525" dirty="0" smtClean="0"/>
              <a:t>Surfaces look equally bright from all directions</a:t>
            </a:r>
          </a:p>
          <a:p>
            <a:pPr marL="800100" lvl="1">
              <a:defRPr/>
            </a:pPr>
            <a:r>
              <a:rPr lang="en-US" sz="1525" dirty="0" smtClean="0"/>
              <a:t>Reflect light </a:t>
            </a:r>
            <a:r>
              <a:rPr lang="en-US" sz="1525" b="1" dirty="0" smtClean="0">
                <a:solidFill>
                  <a:srgbClr val="FFC000"/>
                </a:solidFill>
              </a:rPr>
              <a:t>equally</a:t>
            </a:r>
            <a:r>
              <a:rPr lang="en-US" sz="1525" dirty="0" smtClean="0"/>
              <a:t> in all directions</a:t>
            </a:r>
          </a:p>
          <a:p>
            <a:pPr marL="800100" lvl="1">
              <a:defRPr/>
            </a:pPr>
            <a:r>
              <a:rPr lang="en-US" sz="1525" dirty="0" smtClean="0"/>
              <a:t>Lambert’s Law: </a:t>
            </a:r>
            <a:r>
              <a:rPr lang="en-US" sz="1525" i="1" dirty="0" smtClean="0"/>
              <a:t>amount of light reflected from a differential unit area </a:t>
            </a:r>
            <a:r>
              <a:rPr lang="en-US" sz="1525" i="1" dirty="0" err="1" smtClean="0"/>
              <a:t>dA</a:t>
            </a:r>
            <a:r>
              <a:rPr lang="en-US" sz="1525" i="1" dirty="0" smtClean="0"/>
              <a:t> toward a viewer </a:t>
            </a:r>
            <a:r>
              <a:rPr lang="en-US" sz="1525" i="1" dirty="0"/>
              <a:t>is </a:t>
            </a:r>
            <a:r>
              <a:rPr lang="en-US" sz="1525" i="1" dirty="0" smtClean="0"/>
              <a:t>∝ the cosine of the angle between the incident light and the normal (</a:t>
            </a:r>
            <a:r>
              <a:rPr lang="el-GR" sz="1525" i="1" dirty="0" smtClean="0"/>
              <a:t>θ</a:t>
            </a:r>
            <a:r>
              <a:rPr lang="en-US" sz="1525" i="1" dirty="0" smtClean="0"/>
              <a:t>)</a:t>
            </a:r>
          </a:p>
          <a:p>
            <a:pPr marL="800100" lvl="1">
              <a:defRPr/>
            </a:pPr>
            <a:r>
              <a:rPr lang="en-US" sz="1525" dirty="0" err="1" smtClean="0"/>
              <a:t>k</a:t>
            </a:r>
            <a:r>
              <a:rPr lang="en-US" sz="1525" baseline="-25000" dirty="0" err="1" smtClean="0"/>
              <a:t>d</a:t>
            </a:r>
            <a:r>
              <a:rPr lang="en-US" sz="1525" dirty="0" smtClean="0"/>
              <a:t> = diffuse reflection coefficient, values [0..1]</a:t>
            </a:r>
          </a:p>
          <a:p>
            <a:pPr marL="800100" lvl="1">
              <a:defRPr/>
            </a:pPr>
            <a:r>
              <a:rPr lang="en-US" sz="1525" dirty="0" err="1" smtClean="0"/>
              <a:t>I</a:t>
            </a:r>
            <a:r>
              <a:rPr lang="en-US" sz="1525" baseline="-25000" dirty="0" err="1" smtClean="0"/>
              <a:t>p</a:t>
            </a:r>
            <a:r>
              <a:rPr lang="en-US" sz="1525" dirty="0" smtClean="0"/>
              <a:t> = intensity of point light source, values [0..1]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00B0F0"/>
                </a:solidFill>
              </a:rPr>
              <a:t>Diffuse light reflected off object = </a:t>
            </a:r>
            <a:r>
              <a:rPr lang="en-US" sz="1525" b="1" dirty="0" err="1">
                <a:solidFill>
                  <a:srgbClr val="00B0F0"/>
                </a:solidFill>
              </a:rPr>
              <a:t>k</a:t>
            </a:r>
            <a:r>
              <a:rPr lang="en-US" sz="1525" b="1" baseline="-25000" dirty="0" err="1">
                <a:solidFill>
                  <a:srgbClr val="00B0F0"/>
                </a:solidFill>
              </a:rPr>
              <a:t>d</a:t>
            </a:r>
            <a:r>
              <a:rPr lang="en-US" sz="1525" b="1" dirty="0">
                <a:solidFill>
                  <a:srgbClr val="00B0F0"/>
                </a:solidFill>
              </a:rPr>
              <a:t> * </a:t>
            </a:r>
            <a:r>
              <a:rPr lang="en-US" sz="1525" b="1" dirty="0" err="1" smtClean="0">
                <a:solidFill>
                  <a:srgbClr val="00B0F0"/>
                </a:solidFill>
              </a:rPr>
              <a:t>I</a:t>
            </a:r>
            <a:r>
              <a:rPr lang="en-US" sz="1525" b="1" baseline="-25000" dirty="0" err="1" smtClean="0">
                <a:solidFill>
                  <a:srgbClr val="00B0F0"/>
                </a:solidFill>
              </a:rPr>
              <a:t>p</a:t>
            </a:r>
            <a:r>
              <a:rPr lang="en-US" sz="1525" b="1" dirty="0" smtClean="0">
                <a:solidFill>
                  <a:srgbClr val="00B0F0"/>
                </a:solidFill>
              </a:rPr>
              <a:t> </a:t>
            </a:r>
            <a:r>
              <a:rPr lang="en-US" sz="1525" b="1" dirty="0">
                <a:solidFill>
                  <a:srgbClr val="00B0F0"/>
                </a:solidFill>
              </a:rPr>
              <a:t>* cos</a:t>
            </a:r>
            <a:r>
              <a:rPr lang="el-GR" sz="1525" b="1" dirty="0" smtClean="0">
                <a:solidFill>
                  <a:srgbClr val="00B0F0"/>
                </a:solidFill>
              </a:rPr>
              <a:t>θ</a:t>
            </a:r>
            <a:r>
              <a:rPr lang="en-US" sz="1525" b="1" dirty="0" smtClean="0">
                <a:solidFill>
                  <a:srgbClr val="00B0F0"/>
                </a:solidFill>
              </a:rPr>
              <a:t> = </a:t>
            </a:r>
            <a:r>
              <a:rPr lang="en-US" sz="1525" b="1" dirty="0" err="1">
                <a:solidFill>
                  <a:srgbClr val="00B0F0"/>
                </a:solidFill>
              </a:rPr>
              <a:t>k</a:t>
            </a:r>
            <a:r>
              <a:rPr lang="en-US" sz="1525" b="1" baseline="-25000" dirty="0" err="1">
                <a:solidFill>
                  <a:srgbClr val="00B0F0"/>
                </a:solidFill>
              </a:rPr>
              <a:t>d</a:t>
            </a:r>
            <a:r>
              <a:rPr lang="en-US" sz="1525" b="1" dirty="0">
                <a:solidFill>
                  <a:srgbClr val="00B0F0"/>
                </a:solidFill>
              </a:rPr>
              <a:t> * </a:t>
            </a:r>
            <a:r>
              <a:rPr lang="en-US" sz="1525" b="1" dirty="0" err="1">
                <a:solidFill>
                  <a:srgbClr val="00B0F0"/>
                </a:solidFill>
              </a:rPr>
              <a:t>I</a:t>
            </a:r>
            <a:r>
              <a:rPr lang="en-US" sz="1525" b="1" baseline="-25000" dirty="0" err="1">
                <a:solidFill>
                  <a:srgbClr val="00B0F0"/>
                </a:solidFill>
              </a:rPr>
              <a:t>p</a:t>
            </a:r>
            <a:r>
              <a:rPr lang="en-US" sz="1525" b="1" dirty="0">
                <a:solidFill>
                  <a:srgbClr val="00B0F0"/>
                </a:solidFill>
              </a:rPr>
              <a:t> * </a:t>
            </a:r>
            <a:r>
              <a:rPr lang="en-US" sz="1525" b="1" dirty="0" smtClean="0">
                <a:solidFill>
                  <a:srgbClr val="00B0F0"/>
                </a:solidFill>
              </a:rPr>
              <a:t>(N·L)</a:t>
            </a:r>
            <a:endParaRPr lang="en-US" sz="1525" b="1" dirty="0">
              <a:solidFill>
                <a:srgbClr val="00B0F0"/>
              </a:solidFill>
            </a:endParaRPr>
          </a:p>
        </p:txBody>
      </p:sp>
      <p:sp>
        <p:nvSpPr>
          <p:cNvPr id="2" name="AutoShape 2" descr="In b, the ray is diffused and reflected in different direction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748" y="1319561"/>
            <a:ext cx="1895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Specular Lighting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Properties</a:t>
            </a:r>
          </a:p>
          <a:p>
            <a:pPr marL="800100" lvl="1">
              <a:defRPr/>
            </a:pPr>
            <a:r>
              <a:rPr lang="en-US" sz="1525" dirty="0" smtClean="0"/>
              <a:t>Shiny surfaces</a:t>
            </a:r>
          </a:p>
          <a:p>
            <a:pPr marL="800100" lvl="1">
              <a:defRPr/>
            </a:pPr>
            <a:r>
              <a:rPr lang="en-US" sz="1525" dirty="0" smtClean="0"/>
              <a:t>Color of light, not object</a:t>
            </a:r>
          </a:p>
          <a:p>
            <a:pPr marL="800100" lvl="1">
              <a:defRPr/>
            </a:pPr>
            <a:r>
              <a:rPr lang="en-US" sz="1525" dirty="0" smtClean="0"/>
              <a:t>Does depend on position of light, object and eye</a:t>
            </a:r>
          </a:p>
          <a:p>
            <a:pPr marL="800100" lvl="1">
              <a:defRPr/>
            </a:pPr>
            <a:r>
              <a:rPr lang="en-US" sz="1525" dirty="0" smtClean="0"/>
              <a:t>Light reflects </a:t>
            </a:r>
            <a:r>
              <a:rPr lang="en-US" sz="1525" b="1" dirty="0" smtClean="0">
                <a:solidFill>
                  <a:srgbClr val="FFC000"/>
                </a:solidFill>
              </a:rPr>
              <a:t>unequally</a:t>
            </a:r>
            <a:r>
              <a:rPr lang="en-US" sz="1525" dirty="0" smtClean="0"/>
              <a:t> in different directions (e.g., perfect reflector: mirror)</a:t>
            </a:r>
          </a:p>
          <a:p>
            <a:pPr marL="800100" lvl="1">
              <a:defRPr/>
            </a:pPr>
            <a:r>
              <a:rPr lang="en-US" sz="1525" dirty="0"/>
              <a:t>For non-perfect reflectors</a:t>
            </a:r>
          </a:p>
          <a:p>
            <a:pPr marL="800100" lvl="1">
              <a:defRPr/>
            </a:pPr>
            <a:r>
              <a:rPr lang="en-US" sz="1525" dirty="0" err="1"/>
              <a:t>k</a:t>
            </a:r>
            <a:r>
              <a:rPr lang="en-US" sz="1525" baseline="-25000" dirty="0" err="1"/>
              <a:t>s</a:t>
            </a:r>
            <a:r>
              <a:rPr lang="en-US" sz="1525" dirty="0"/>
              <a:t> = specular reflection coefficient, values [0..1], may be different for R, G, </a:t>
            </a:r>
            <a:r>
              <a:rPr lang="en-US" sz="1525" dirty="0" smtClean="0"/>
              <a:t>B</a:t>
            </a:r>
          </a:p>
          <a:p>
            <a:pPr marL="800100" lvl="1">
              <a:defRPr/>
            </a:pPr>
            <a:r>
              <a:rPr lang="en-US" sz="1525" dirty="0"/>
              <a:t>n</a:t>
            </a:r>
            <a:r>
              <a:rPr lang="en-US" sz="1525" dirty="0" smtClean="0"/>
              <a:t> = material’s specular reflection exponent, values [1..100s], perfect reflector n = ∞</a:t>
            </a:r>
          </a:p>
          <a:p>
            <a:pPr marL="800100" lvl="1">
              <a:defRPr/>
            </a:pPr>
            <a:r>
              <a:rPr lang="en-US" sz="1525" b="1" dirty="0" smtClean="0">
                <a:solidFill>
                  <a:srgbClr val="00B0F0"/>
                </a:solidFill>
              </a:rPr>
              <a:t>Specular </a:t>
            </a:r>
            <a:r>
              <a:rPr lang="en-US" sz="1525" b="1" dirty="0">
                <a:solidFill>
                  <a:srgbClr val="00B0F0"/>
                </a:solidFill>
              </a:rPr>
              <a:t>light reflected off object = </a:t>
            </a:r>
            <a:r>
              <a:rPr lang="en-US" sz="1525" b="1" dirty="0" err="1">
                <a:solidFill>
                  <a:srgbClr val="00B0F0"/>
                </a:solidFill>
              </a:rPr>
              <a:t>f</a:t>
            </a:r>
            <a:r>
              <a:rPr lang="en-US" sz="1525" b="1" baseline="-25000" dirty="0" err="1">
                <a:solidFill>
                  <a:srgbClr val="00B0F0"/>
                </a:solidFill>
              </a:rPr>
              <a:t>att</a:t>
            </a:r>
            <a:r>
              <a:rPr lang="en-US" sz="1525" b="1" dirty="0">
                <a:solidFill>
                  <a:srgbClr val="00B0F0"/>
                </a:solidFill>
              </a:rPr>
              <a:t> * </a:t>
            </a:r>
            <a:r>
              <a:rPr lang="en-US" sz="1525" b="1" dirty="0" err="1">
                <a:solidFill>
                  <a:srgbClr val="00B0F0"/>
                </a:solidFill>
              </a:rPr>
              <a:t>k</a:t>
            </a:r>
            <a:r>
              <a:rPr lang="en-US" sz="1525" b="1" baseline="-25000" dirty="0" err="1">
                <a:solidFill>
                  <a:srgbClr val="00B0F0"/>
                </a:solidFill>
              </a:rPr>
              <a:t>s</a:t>
            </a:r>
            <a:r>
              <a:rPr lang="en-US" sz="1525" b="1" dirty="0">
                <a:solidFill>
                  <a:srgbClr val="00B0F0"/>
                </a:solidFill>
              </a:rPr>
              <a:t> * </a:t>
            </a:r>
            <a:r>
              <a:rPr lang="en-US" sz="1525" b="1" dirty="0" err="1">
                <a:solidFill>
                  <a:srgbClr val="00B0F0"/>
                </a:solidFill>
              </a:rPr>
              <a:t>I</a:t>
            </a:r>
            <a:r>
              <a:rPr lang="en-US" sz="1525" b="1" baseline="-25000" dirty="0" err="1">
                <a:solidFill>
                  <a:srgbClr val="00B0F0"/>
                </a:solidFill>
              </a:rPr>
              <a:t>p</a:t>
            </a:r>
            <a:r>
              <a:rPr lang="en-US" sz="1525" b="1" baseline="-25000" dirty="0">
                <a:solidFill>
                  <a:srgbClr val="00B0F0"/>
                </a:solidFill>
              </a:rPr>
              <a:t> </a:t>
            </a:r>
            <a:r>
              <a:rPr lang="en-US" sz="1525" b="1" dirty="0">
                <a:solidFill>
                  <a:srgbClr val="00B0F0"/>
                </a:solidFill>
              </a:rPr>
              <a:t>* </a:t>
            </a:r>
            <a:r>
              <a:rPr lang="en-US" sz="1525" b="1" dirty="0" err="1" smtClean="0">
                <a:solidFill>
                  <a:srgbClr val="00B0F0"/>
                </a:solidFill>
              </a:rPr>
              <a:t>cos</a:t>
            </a:r>
            <a:r>
              <a:rPr lang="en-US" sz="1525" b="1" baseline="30000" dirty="0" err="1" smtClean="0">
                <a:solidFill>
                  <a:srgbClr val="00B0F0"/>
                </a:solidFill>
              </a:rPr>
              <a:t>n</a:t>
            </a:r>
            <a:r>
              <a:rPr lang="el-GR" sz="1525" b="1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1525" b="1" dirty="0" smtClean="0">
                <a:solidFill>
                  <a:srgbClr val="00B0F0"/>
                </a:solidFill>
              </a:rPr>
              <a:t> = </a:t>
            </a:r>
            <a:r>
              <a:rPr lang="en-US" sz="1525" b="1" dirty="0" err="1">
                <a:solidFill>
                  <a:srgbClr val="00B0F0"/>
                </a:solidFill>
              </a:rPr>
              <a:t>f</a:t>
            </a:r>
            <a:r>
              <a:rPr lang="en-US" sz="1525" b="1" baseline="-25000" dirty="0" err="1">
                <a:solidFill>
                  <a:srgbClr val="00B0F0"/>
                </a:solidFill>
              </a:rPr>
              <a:t>att</a:t>
            </a:r>
            <a:r>
              <a:rPr lang="en-US" sz="1525" b="1" dirty="0">
                <a:solidFill>
                  <a:srgbClr val="00B0F0"/>
                </a:solidFill>
              </a:rPr>
              <a:t> * </a:t>
            </a:r>
            <a:r>
              <a:rPr lang="en-US" sz="1525" b="1" dirty="0" err="1" smtClean="0">
                <a:solidFill>
                  <a:srgbClr val="00B0F0"/>
                </a:solidFill>
              </a:rPr>
              <a:t>k</a:t>
            </a:r>
            <a:r>
              <a:rPr lang="en-US" sz="1525" b="1" baseline="-25000" dirty="0" err="1" smtClean="0">
                <a:solidFill>
                  <a:srgbClr val="00B0F0"/>
                </a:solidFill>
              </a:rPr>
              <a:t>s</a:t>
            </a:r>
            <a:r>
              <a:rPr lang="en-US" sz="1525" b="1" dirty="0" smtClean="0">
                <a:solidFill>
                  <a:srgbClr val="00B0F0"/>
                </a:solidFill>
              </a:rPr>
              <a:t> </a:t>
            </a:r>
            <a:r>
              <a:rPr lang="en-US" sz="1525" b="1" dirty="0">
                <a:solidFill>
                  <a:srgbClr val="00B0F0"/>
                </a:solidFill>
              </a:rPr>
              <a:t>* </a:t>
            </a:r>
            <a:r>
              <a:rPr lang="en-US" sz="1525" b="1" dirty="0" err="1">
                <a:solidFill>
                  <a:srgbClr val="00B0F0"/>
                </a:solidFill>
              </a:rPr>
              <a:t>I</a:t>
            </a:r>
            <a:r>
              <a:rPr lang="en-US" sz="1525" b="1" baseline="-25000" dirty="0" err="1">
                <a:solidFill>
                  <a:srgbClr val="00B0F0"/>
                </a:solidFill>
              </a:rPr>
              <a:t>p</a:t>
            </a:r>
            <a:r>
              <a:rPr lang="en-US" sz="1525" b="1" baseline="-25000" dirty="0">
                <a:solidFill>
                  <a:srgbClr val="00B0F0"/>
                </a:solidFill>
              </a:rPr>
              <a:t> </a:t>
            </a:r>
            <a:r>
              <a:rPr lang="en-US" sz="1525" b="1" dirty="0">
                <a:solidFill>
                  <a:srgbClr val="00B0F0"/>
                </a:solidFill>
              </a:rPr>
              <a:t>* </a:t>
            </a:r>
            <a:r>
              <a:rPr lang="en-US" sz="1525" b="1" dirty="0" smtClean="0">
                <a:solidFill>
                  <a:srgbClr val="00B0F0"/>
                </a:solidFill>
              </a:rPr>
              <a:t>(R·V)</a:t>
            </a:r>
            <a:r>
              <a:rPr lang="en-US" sz="1525" b="1" baseline="30000" dirty="0" smtClean="0">
                <a:solidFill>
                  <a:srgbClr val="00B0F0"/>
                </a:solidFill>
              </a:rPr>
              <a:t>n</a:t>
            </a:r>
          </a:p>
          <a:p>
            <a:pPr marL="800100" lvl="1">
              <a:defRPr/>
            </a:pPr>
            <a:r>
              <a:rPr lang="en-US" sz="1400" dirty="0"/>
              <a:t>I</a:t>
            </a:r>
            <a:r>
              <a:rPr lang="el-GR" sz="1400" baseline="-25000" dirty="0"/>
              <a:t>λ</a:t>
            </a:r>
            <a:r>
              <a:rPr lang="en-US" sz="1400" dirty="0"/>
              <a:t> = </a:t>
            </a:r>
            <a:r>
              <a:rPr lang="en-US" sz="1400" dirty="0" err="1" smtClean="0"/>
              <a:t>k</a:t>
            </a:r>
            <a:r>
              <a:rPr lang="en-US" sz="1400" baseline="-25000" dirty="0" err="1" smtClean="0"/>
              <a:t>a</a:t>
            </a:r>
            <a:r>
              <a:rPr lang="el-GR" sz="1400" baseline="-25000" dirty="0" smtClean="0"/>
              <a:t>λ</a:t>
            </a:r>
            <a:r>
              <a:rPr lang="en-US" sz="1400" dirty="0" smtClean="0"/>
              <a:t> </a:t>
            </a:r>
            <a:r>
              <a:rPr lang="en-US" sz="1400" dirty="0"/>
              <a:t>* </a:t>
            </a:r>
            <a:r>
              <a:rPr lang="en-US" sz="1400" dirty="0" err="1" smtClean="0"/>
              <a:t>I</a:t>
            </a:r>
            <a:r>
              <a:rPr lang="en-US" sz="1400" baseline="-25000" dirty="0" err="1" smtClean="0"/>
              <a:t>a</a:t>
            </a:r>
            <a:r>
              <a:rPr lang="el-GR" sz="1400" baseline="-25000" dirty="0" smtClean="0"/>
              <a:t>λ</a:t>
            </a:r>
            <a:r>
              <a:rPr lang="en-US" sz="1400" dirty="0" smtClean="0"/>
              <a:t> </a:t>
            </a:r>
            <a:r>
              <a:rPr lang="en-US" sz="1400" dirty="0"/>
              <a:t>* </a:t>
            </a:r>
            <a:r>
              <a:rPr lang="en-US" sz="1400" dirty="0" smtClean="0"/>
              <a:t>O</a:t>
            </a:r>
            <a:r>
              <a:rPr lang="en-US" sz="1400" baseline="-25000" dirty="0" smtClean="0"/>
              <a:t>d</a:t>
            </a:r>
            <a:r>
              <a:rPr lang="el-GR" sz="1400" baseline="-25000" dirty="0" smtClean="0"/>
              <a:t>λ</a:t>
            </a:r>
            <a:r>
              <a:rPr lang="en-US" sz="1400" baseline="-25000" dirty="0" smtClean="0"/>
              <a:t> </a:t>
            </a:r>
            <a:r>
              <a:rPr lang="en-US" sz="1400" dirty="0"/>
              <a:t>+ </a:t>
            </a:r>
            <a:r>
              <a:rPr lang="en-US" sz="1400" dirty="0" err="1"/>
              <a:t>f</a:t>
            </a:r>
            <a:r>
              <a:rPr lang="en-US" sz="1400" baseline="-25000" dirty="0" err="1"/>
              <a:t>att</a:t>
            </a:r>
            <a:r>
              <a:rPr lang="en-US" sz="1400" dirty="0"/>
              <a:t> * </a:t>
            </a:r>
            <a:r>
              <a:rPr lang="en-US" sz="1400" dirty="0" err="1" smtClean="0"/>
              <a:t>k</a:t>
            </a:r>
            <a:r>
              <a:rPr lang="en-US" sz="1400" baseline="-25000" dirty="0" err="1" smtClean="0"/>
              <a:t>d</a:t>
            </a:r>
            <a:r>
              <a:rPr lang="el-GR" sz="1400" baseline="-25000" dirty="0" smtClean="0"/>
              <a:t>λ</a:t>
            </a:r>
            <a:r>
              <a:rPr lang="en-US" sz="1400" dirty="0" smtClean="0"/>
              <a:t> </a:t>
            </a:r>
            <a:r>
              <a:rPr lang="en-US" sz="1400" dirty="0"/>
              <a:t>* </a:t>
            </a:r>
            <a:r>
              <a:rPr lang="en-US" sz="1400" dirty="0" err="1" smtClean="0"/>
              <a:t>I</a:t>
            </a:r>
            <a:r>
              <a:rPr lang="en-US" sz="1400" baseline="-25000" dirty="0" err="1" smtClean="0"/>
              <a:t>p</a:t>
            </a:r>
            <a:r>
              <a:rPr lang="el-GR" sz="1400" baseline="-25000" dirty="0" smtClean="0"/>
              <a:t>λ</a:t>
            </a:r>
            <a:r>
              <a:rPr lang="en-US" sz="1400" dirty="0" smtClean="0"/>
              <a:t> </a:t>
            </a:r>
            <a:r>
              <a:rPr lang="en-US" sz="1400" dirty="0"/>
              <a:t>* (N·L) * </a:t>
            </a:r>
            <a:r>
              <a:rPr lang="en-US" sz="1400" dirty="0" smtClean="0"/>
              <a:t>O</a:t>
            </a:r>
            <a:r>
              <a:rPr lang="en-US" sz="1400" baseline="-25000" dirty="0" smtClean="0"/>
              <a:t>d</a:t>
            </a:r>
            <a:r>
              <a:rPr lang="el-GR" sz="1400" baseline="-25000" dirty="0" smtClean="0"/>
              <a:t>λ</a:t>
            </a:r>
            <a:r>
              <a:rPr lang="en-US" sz="1400" dirty="0" smtClean="0"/>
              <a:t> </a:t>
            </a:r>
            <a:r>
              <a:rPr lang="en-US" sz="1400" dirty="0"/>
              <a:t>+ </a:t>
            </a:r>
            <a:r>
              <a:rPr lang="en-US" sz="1200" dirty="0" err="1"/>
              <a:t>f</a:t>
            </a:r>
            <a:r>
              <a:rPr lang="en-US" sz="1200" baseline="-25000" dirty="0" err="1"/>
              <a:t>att</a:t>
            </a:r>
            <a:r>
              <a:rPr lang="en-US" sz="1200" dirty="0"/>
              <a:t> *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</a:t>
            </a:r>
            <a:r>
              <a:rPr lang="el-GR" sz="1200" baseline="-25000" dirty="0" smtClean="0"/>
              <a:t>λ</a:t>
            </a:r>
            <a:r>
              <a:rPr lang="en-US" sz="1200" dirty="0" smtClean="0"/>
              <a:t> </a:t>
            </a:r>
            <a:r>
              <a:rPr lang="en-US" sz="1200" dirty="0"/>
              <a:t>* </a:t>
            </a:r>
            <a:r>
              <a:rPr lang="en-US" sz="1200" dirty="0" err="1" smtClean="0"/>
              <a:t>I</a:t>
            </a:r>
            <a:r>
              <a:rPr lang="en-US" sz="1200" baseline="-25000" dirty="0" err="1" smtClean="0"/>
              <a:t>p</a:t>
            </a:r>
            <a:r>
              <a:rPr lang="el-GR" sz="1200" baseline="-25000" dirty="0" smtClean="0"/>
              <a:t>λ</a:t>
            </a:r>
            <a:r>
              <a:rPr lang="en-US" sz="1200" dirty="0" smtClean="0"/>
              <a:t> </a:t>
            </a:r>
            <a:r>
              <a:rPr lang="en-US" sz="1200" dirty="0"/>
              <a:t>* (</a:t>
            </a:r>
            <a:r>
              <a:rPr lang="en-US" sz="1200" dirty="0" smtClean="0"/>
              <a:t>R·V)</a:t>
            </a:r>
            <a:r>
              <a:rPr lang="en-US" sz="1200" baseline="30000" dirty="0" smtClean="0"/>
              <a:t>n</a:t>
            </a:r>
            <a:endParaRPr lang="en-US" sz="1400" baseline="30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294" y="1195021"/>
            <a:ext cx="1565763" cy="156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53" y="1195021"/>
            <a:ext cx="2593731" cy="12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Specular Lighting (Contd.)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Specular Term: Smoothness Exponent Effect</a:t>
            </a:r>
          </a:p>
          <a:p>
            <a:pPr marL="800100" lvl="1">
              <a:defRPr/>
            </a:pPr>
            <a:r>
              <a:rPr lang="en-US" sz="1525" dirty="0" smtClean="0"/>
              <a:t>Exponentiating a term that has values &lt; 1 draws it closer to 0</a:t>
            </a:r>
          </a:p>
          <a:p>
            <a:pPr marL="800100" lvl="1">
              <a:defRPr/>
            </a:pPr>
            <a:r>
              <a:rPr lang="en-US" sz="1525" dirty="0" smtClean="0"/>
              <a:t>Higher exponent </a:t>
            </a:r>
            <a:r>
              <a:rPr lang="en-US" sz="1600" dirty="0" smtClean="0"/>
              <a:t>⇒ smaller region where point light’s reflection is considered aligned with the viewer ⇒ smaller shiny spot</a:t>
            </a:r>
          </a:p>
          <a:p>
            <a:pPr marL="800100" lvl="1">
              <a:defRPr/>
            </a:pPr>
            <a:r>
              <a:rPr lang="en-US" sz="1600" dirty="0" smtClean="0"/>
              <a:t>-ve values of cos</a:t>
            </a:r>
            <a:r>
              <a:rPr lang="el-GR" sz="1600" dirty="0" smtClean="0"/>
              <a:t>φ</a:t>
            </a:r>
            <a:r>
              <a:rPr lang="en-US" sz="1600" dirty="0" smtClean="0"/>
              <a:t> is clamped to 0</a:t>
            </a:r>
            <a:br>
              <a:rPr lang="en-US" sz="1600" dirty="0" smtClean="0"/>
            </a:br>
            <a:r>
              <a:rPr lang="en-US" sz="1600" dirty="0" smtClean="0"/>
              <a:t>= max(0, (R·V)</a:t>
            </a:r>
            <a:r>
              <a:rPr lang="en-US" sz="1600" baseline="30000" dirty="0" smtClean="0"/>
              <a:t>n</a:t>
            </a:r>
            <a:r>
              <a:rPr lang="en-US" sz="1600" dirty="0" smtClean="0"/>
              <a:t>)</a:t>
            </a:r>
          </a:p>
          <a:p>
            <a:pPr marL="800100" lvl="1">
              <a:defRPr/>
            </a:pPr>
            <a:r>
              <a:rPr lang="en-US" sz="1600" dirty="0" smtClean="0"/>
              <a:t>Max specular reflection when </a:t>
            </a:r>
            <a:r>
              <a:rPr lang="el-GR" sz="1600" dirty="0"/>
              <a:t>φ</a:t>
            </a:r>
            <a:r>
              <a:rPr lang="en-US" sz="1600" dirty="0" smtClean="0"/>
              <a:t> = 0</a:t>
            </a:r>
          </a:p>
          <a:p>
            <a:pPr marL="800100" lvl="1">
              <a:defRPr/>
            </a:pPr>
            <a:endParaRPr lang="en-US" sz="1525" dirty="0" smtClean="0"/>
          </a:p>
          <a:p>
            <a:pPr marL="800100" lvl="1">
              <a:defRPr/>
            </a:pPr>
            <a:endParaRPr lang="en-US" sz="1525" dirty="0" smtClean="0"/>
          </a:p>
          <a:p>
            <a:pPr marL="800100" lvl="1">
              <a:defRPr/>
            </a:pPr>
            <a:endParaRPr lang="en-US" sz="1525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86" y="2418185"/>
            <a:ext cx="4062046" cy="26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Specular Lighting (Contd.)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Calculating R Vector: reflection of point light source</a:t>
            </a:r>
          </a:p>
          <a:p>
            <a:pPr marL="342900">
              <a:defRPr/>
            </a:pPr>
            <a:endParaRPr lang="en-US" sz="1525" dirty="0" smtClean="0"/>
          </a:p>
          <a:p>
            <a:pPr marL="800100" lvl="1">
              <a:defRPr/>
            </a:pPr>
            <a:endParaRPr lang="en-US" sz="1525" dirty="0" smtClean="0"/>
          </a:p>
          <a:p>
            <a:pPr marL="800100" lvl="1">
              <a:defRPr/>
            </a:pPr>
            <a:endParaRPr lang="en-US" sz="1525" dirty="0" smtClean="0"/>
          </a:p>
        </p:txBody>
      </p:sp>
      <p:pic>
        <p:nvPicPr>
          <p:cNvPr id="5" name="Google Shape;510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1085" y="1967550"/>
            <a:ext cx="4734301" cy="22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1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8348" y="1967550"/>
            <a:ext cx="4882200" cy="223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1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Specular Lighting (Contd.)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Halfway Vector: Alternate Formulation of R·V</a:t>
            </a:r>
          </a:p>
          <a:p>
            <a:pPr marL="800100" lvl="1">
              <a:defRPr/>
            </a:pPr>
            <a:r>
              <a:rPr lang="en-US" sz="1525" dirty="0" smtClean="0"/>
              <a:t>Halfway vector (H) between L and V = normalize(L + V)</a:t>
            </a:r>
          </a:p>
          <a:p>
            <a:pPr marL="800100" lvl="1">
              <a:defRPr/>
            </a:pPr>
            <a:r>
              <a:rPr lang="en-US" sz="1525" dirty="0" smtClean="0"/>
              <a:t>Replace (R·V)</a:t>
            </a:r>
            <a:r>
              <a:rPr lang="en-US" sz="1525" baseline="30000" dirty="0" smtClean="0"/>
              <a:t>n</a:t>
            </a:r>
            <a:r>
              <a:rPr lang="en-US" sz="1525" dirty="0" smtClean="0"/>
              <a:t> with (H·N)</a:t>
            </a:r>
            <a:r>
              <a:rPr lang="en-US" sz="1525" baseline="30000" dirty="0" smtClean="0"/>
              <a:t>n</a:t>
            </a:r>
            <a:r>
              <a:rPr lang="en-US" sz="1525" dirty="0" smtClean="0"/>
              <a:t> = </a:t>
            </a:r>
            <a:r>
              <a:rPr lang="en-US" sz="1525" dirty="0" err="1" smtClean="0"/>
              <a:t>cos</a:t>
            </a:r>
            <a:r>
              <a:rPr lang="en-US" sz="1525" baseline="30000" dirty="0" err="1" smtClean="0"/>
              <a:t>n</a:t>
            </a:r>
            <a:r>
              <a:rPr lang="el-GR" sz="1525" dirty="0" smtClean="0">
                <a:latin typeface="Calibri" panose="020F0502020204030204" pitchFamily="34" charset="0"/>
                <a:cs typeface="Calibri" panose="020F0502020204030204" pitchFamily="34" charset="0"/>
              </a:rPr>
              <a:t>ψ</a:t>
            </a:r>
            <a:r>
              <a:rPr lang="en-US" sz="1525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l-GR" sz="1525" dirty="0" smtClean="0">
                <a:latin typeface="Calibri" panose="020F0502020204030204" pitchFamily="34" charset="0"/>
                <a:cs typeface="Calibri" panose="020F0502020204030204" pitchFamily="34" charset="0"/>
              </a:rPr>
              <a:t>ψ</a:t>
            </a:r>
            <a:r>
              <a:rPr lang="en-US" sz="15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25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sz="1525" dirty="0">
                <a:latin typeface="Calibri" panose="020F0502020204030204" pitchFamily="34" charset="0"/>
                <a:cs typeface="Calibri" panose="020F0502020204030204" pitchFamily="34" charset="0"/>
              </a:rPr>
              <a:t>ф</a:t>
            </a:r>
            <a:r>
              <a:rPr lang="en-US" sz="1525" dirty="0" smtClean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endParaRPr lang="en-US" sz="1525" baseline="30000" dirty="0" smtClean="0"/>
          </a:p>
          <a:p>
            <a:pPr marL="800100" lvl="1">
              <a:defRPr/>
            </a:pPr>
            <a:r>
              <a:rPr lang="en-US" sz="1525" dirty="0" smtClean="0"/>
              <a:t>This alternate is referred to as </a:t>
            </a:r>
            <a:r>
              <a:rPr lang="en-US" sz="1525" dirty="0" err="1" smtClean="0"/>
              <a:t>Blinn</a:t>
            </a:r>
            <a:r>
              <a:rPr lang="en-US" sz="1525" dirty="0" smtClean="0"/>
              <a:t>-Phong illumination</a:t>
            </a:r>
          </a:p>
          <a:p>
            <a:pPr marL="0" indent="0">
              <a:buNone/>
              <a:defRPr/>
            </a:pPr>
            <a:endParaRPr lang="en-US" sz="1525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847803"/>
            <a:ext cx="2737875" cy="2170807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595751"/>
              </p:ext>
            </p:extLst>
          </p:nvPr>
        </p:nvGraphicFramePr>
        <p:xfrm>
          <a:off x="3487539" y="2847802"/>
          <a:ext cx="3694171" cy="217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Bitmap Image" r:id="rId4" imgW="3009960" imgH="1771560" progId="PBrush">
                  <p:embed/>
                </p:oleObj>
              </mc:Choice>
              <mc:Fallback>
                <p:oleObj name="Bitmap Image" r:id="rId4" imgW="3009960" imgH="1771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87539" y="2847802"/>
                        <a:ext cx="3694171" cy="217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2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Final Light Equation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525" dirty="0" smtClean="0"/>
          </a:p>
          <a:p>
            <a:pPr marL="800100" lvl="1">
              <a:defRPr/>
            </a:pPr>
            <a:endParaRPr lang="en-US" sz="1525" dirty="0" smtClean="0"/>
          </a:p>
          <a:p>
            <a:pPr marL="800100" lvl="1">
              <a:defRPr/>
            </a:pPr>
            <a:endParaRPr lang="en-US" sz="1525" dirty="0" smtClean="0"/>
          </a:p>
        </p:txBody>
      </p:sp>
      <p:pic>
        <p:nvPicPr>
          <p:cNvPr id="6" name="Google Shape;517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0195" y="1203554"/>
            <a:ext cx="5588028" cy="3861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9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Lighting: </a:t>
            </a:r>
            <a:r>
              <a:rPr lang="en-US" dirty="0" err="1"/>
              <a:t>Misc</a:t>
            </a:r>
            <a:r>
              <a:rPr lang="en-US" dirty="0"/>
              <a:t> Improvements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350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47650" y="1257300"/>
                <a:ext cx="8591500" cy="3657600"/>
              </a:xfrm>
            </p:spPr>
            <p:txBody>
              <a:bodyPr/>
              <a:lstStyle/>
              <a:p>
                <a:pPr marL="342900">
                  <a:defRPr/>
                </a:pPr>
                <a:r>
                  <a:rPr lang="en-US" sz="1525" dirty="0" smtClean="0"/>
                  <a:t>Incident angle </a:t>
                </a:r>
                <a:r>
                  <a:rPr lang="el-GR" sz="1525" dirty="0" smtClean="0"/>
                  <a:t>θ</a:t>
                </a:r>
                <a:endParaRPr lang="en-US" sz="1525" dirty="0" smtClean="0"/>
              </a:p>
              <a:p>
                <a:pPr marL="800100" lvl="1">
                  <a:defRPr/>
                </a:pPr>
                <a:r>
                  <a:rPr lang="el-GR" sz="1025" dirty="0"/>
                  <a:t>θ</a:t>
                </a:r>
                <a:r>
                  <a:rPr lang="en-US" sz="1025" dirty="0"/>
                  <a:t> </a:t>
                </a:r>
                <a:r>
                  <a:rPr lang="en-US" sz="1025" dirty="0" smtClean="0"/>
                  <a:t>&lt; 90º </a:t>
                </a:r>
                <a:r>
                  <a:rPr lang="en-US" sz="1050" dirty="0" smtClean="0"/>
                  <a:t>⇒ some light based on angle </a:t>
                </a:r>
                <a:r>
                  <a:rPr lang="el-GR" sz="1025" dirty="0"/>
                  <a:t>θ</a:t>
                </a:r>
                <a:endParaRPr lang="en-US" sz="1025" dirty="0" smtClean="0"/>
              </a:p>
              <a:p>
                <a:pPr marL="800100" lvl="1">
                  <a:defRPr/>
                </a:pPr>
                <a:r>
                  <a:rPr lang="el-GR" sz="1025" dirty="0"/>
                  <a:t>θ</a:t>
                </a:r>
                <a:r>
                  <a:rPr lang="en-US" sz="1025" dirty="0"/>
                  <a:t> </a:t>
                </a:r>
                <a:r>
                  <a:rPr lang="en-US" sz="1025" dirty="0" smtClean="0"/>
                  <a:t>= 0º </a:t>
                </a:r>
                <a:r>
                  <a:rPr lang="en-US" sz="1050" dirty="0" smtClean="0"/>
                  <a:t>⇒ max light</a:t>
                </a:r>
                <a:endParaRPr lang="en-US" sz="1025" dirty="0"/>
              </a:p>
              <a:p>
                <a:pPr marL="800100" lvl="1">
                  <a:defRPr/>
                </a:pPr>
                <a:r>
                  <a:rPr lang="el-GR" sz="1025" dirty="0" smtClean="0"/>
                  <a:t>θ</a:t>
                </a:r>
                <a:r>
                  <a:rPr lang="en-US" sz="1025" dirty="0" smtClean="0"/>
                  <a:t> &gt; 90º </a:t>
                </a:r>
                <a:r>
                  <a:rPr lang="en-US" sz="1050" dirty="0" smtClean="0"/>
                  <a:t>⇒ self occlusion</a:t>
                </a:r>
                <a:br>
                  <a:rPr lang="en-US" sz="1050" dirty="0" smtClean="0"/>
                </a:br>
                <a:endParaRPr lang="en-US" sz="1025" dirty="0" smtClean="0"/>
              </a:p>
              <a:p>
                <a:pPr marL="342900">
                  <a:defRPr/>
                </a:pPr>
                <a:r>
                  <a:rPr lang="en-US" sz="1525" dirty="0" smtClean="0"/>
                  <a:t>Directional light source</a:t>
                </a:r>
              </a:p>
              <a:p>
                <a:pPr marL="800100" lvl="1">
                  <a:defRPr/>
                </a:pPr>
                <a:r>
                  <a:rPr lang="en-US" sz="1025" dirty="0" smtClean="0"/>
                  <a:t>A light at sufficient distance from object (e.g., sun)</a:t>
                </a:r>
              </a:p>
              <a:p>
                <a:pPr marL="800100" lvl="1">
                  <a:defRPr/>
                </a:pPr>
                <a:r>
                  <a:rPr lang="en-US" sz="1025" dirty="0" smtClean="0"/>
                  <a:t>L remains the same for entire scene</a:t>
                </a:r>
              </a:p>
              <a:p>
                <a:pPr marL="800100" lvl="1">
                  <a:defRPr/>
                </a:pPr>
                <a:r>
                  <a:rPr lang="en-US" sz="1025" dirty="0" smtClean="0"/>
                  <a:t>N remains the same for entire polygon</a:t>
                </a:r>
              </a:p>
              <a:p>
                <a:pPr marL="800100" lvl="1">
                  <a:defRPr/>
                </a:pPr>
                <a:r>
                  <a:rPr lang="en-US" sz="1025" dirty="0" smtClean="0"/>
                  <a:t>Therefore, N·L = constant on poly; L = constant everywhere</a:t>
                </a:r>
                <a:br>
                  <a:rPr lang="en-US" sz="1025" dirty="0" smtClean="0"/>
                </a:br>
                <a:endParaRPr lang="en-US" sz="1025" dirty="0" smtClean="0"/>
              </a:p>
              <a:p>
                <a:pPr marL="342900">
                  <a:defRPr/>
                </a:pPr>
                <a:r>
                  <a:rPr lang="en-US" sz="1525" dirty="0" smtClean="0"/>
                  <a:t>Attenuated light source</a:t>
                </a:r>
              </a:p>
              <a:p>
                <a:pPr marL="800100" lvl="1">
                  <a:defRPr/>
                </a:pPr>
                <a:r>
                  <a:rPr lang="en-US" sz="1050" dirty="0"/>
                  <a:t>Diffuse light reflected off object = </a:t>
                </a:r>
                <a:r>
                  <a:rPr lang="en-US" sz="1050" dirty="0" err="1" smtClean="0"/>
                  <a:t>f</a:t>
                </a:r>
                <a:r>
                  <a:rPr lang="en-US" sz="1050" baseline="-25000" dirty="0" err="1" smtClean="0"/>
                  <a:t>att</a:t>
                </a:r>
                <a:r>
                  <a:rPr lang="en-US" sz="1050" dirty="0" smtClean="0"/>
                  <a:t> * </a:t>
                </a:r>
                <a:r>
                  <a:rPr lang="en-US" sz="1050" dirty="0" err="1" smtClean="0"/>
                  <a:t>k</a:t>
                </a:r>
                <a:r>
                  <a:rPr lang="en-US" sz="1050" baseline="-25000" dirty="0" err="1" smtClean="0"/>
                  <a:t>d</a:t>
                </a:r>
                <a:r>
                  <a:rPr lang="en-US" sz="1050" dirty="0" smtClean="0"/>
                  <a:t> </a:t>
                </a:r>
                <a:r>
                  <a:rPr lang="en-US" sz="1050" dirty="0"/>
                  <a:t>* </a:t>
                </a:r>
                <a:r>
                  <a:rPr lang="en-US" sz="1050" dirty="0" err="1" smtClean="0"/>
                  <a:t>I</a:t>
                </a:r>
                <a:r>
                  <a:rPr lang="en-US" sz="1050" baseline="-25000" dirty="0" err="1" smtClean="0"/>
                  <a:t>p</a:t>
                </a:r>
                <a:r>
                  <a:rPr lang="en-US" sz="1050" dirty="0" smtClean="0"/>
                  <a:t> </a:t>
                </a:r>
                <a:r>
                  <a:rPr lang="en-US" sz="1050" dirty="0"/>
                  <a:t>* cos</a:t>
                </a:r>
                <a:r>
                  <a:rPr lang="el-GR" sz="1050" dirty="0" smtClean="0"/>
                  <a:t>θ</a:t>
                </a:r>
                <a:r>
                  <a:rPr lang="en-US" sz="1050" dirty="0" smtClean="0"/>
                  <a:t> = </a:t>
                </a:r>
                <a:r>
                  <a:rPr lang="en-US" sz="1000" dirty="0" err="1"/>
                  <a:t>f</a:t>
                </a:r>
                <a:r>
                  <a:rPr lang="en-US" sz="1000" baseline="-25000" dirty="0" err="1"/>
                  <a:t>att</a:t>
                </a:r>
                <a:r>
                  <a:rPr lang="en-US" sz="1000" dirty="0"/>
                  <a:t> * </a:t>
                </a:r>
                <a:r>
                  <a:rPr lang="en-US" sz="1000" dirty="0" err="1" smtClean="0"/>
                  <a:t>k</a:t>
                </a:r>
                <a:r>
                  <a:rPr lang="en-US" sz="1000" baseline="-25000" dirty="0" err="1" smtClean="0"/>
                  <a:t>d</a:t>
                </a:r>
                <a:r>
                  <a:rPr lang="en-US" sz="1000" dirty="0" smtClean="0"/>
                  <a:t> </a:t>
                </a:r>
                <a:r>
                  <a:rPr lang="en-US" sz="1000" dirty="0"/>
                  <a:t>* </a:t>
                </a:r>
                <a:r>
                  <a:rPr lang="en-US" sz="1000" dirty="0" err="1" smtClean="0"/>
                  <a:t>I</a:t>
                </a:r>
                <a:r>
                  <a:rPr lang="en-US" sz="1000" baseline="-25000" dirty="0" err="1" smtClean="0"/>
                  <a:t>p</a:t>
                </a:r>
                <a:r>
                  <a:rPr lang="en-US" sz="1000" dirty="0" smtClean="0"/>
                  <a:t> * (N·L)</a:t>
                </a:r>
              </a:p>
              <a:p>
                <a:pPr marL="800100" lvl="1">
                  <a:defRPr/>
                </a:pPr>
                <a:r>
                  <a:rPr lang="en-US" sz="1400" dirty="0" err="1"/>
                  <a:t>f</a:t>
                </a:r>
                <a:r>
                  <a:rPr lang="en-US" sz="1400" baseline="-25000" dirty="0" err="1"/>
                  <a:t>att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400" dirty="0" smtClean="0"/>
                  <a:t> or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400" dirty="0" smtClean="0"/>
                  <a:t>; </a:t>
                </a:r>
                <a:r>
                  <a:rPr lang="en-US" sz="1400" dirty="0" err="1" smtClean="0"/>
                  <a:t>f</a:t>
                </a:r>
                <a:r>
                  <a:rPr lang="en-US" sz="1400" baseline="-25000" dirty="0" err="1" smtClean="0"/>
                  <a:t>att</a:t>
                </a:r>
                <a:r>
                  <a:rPr lang="en-US" sz="1400" dirty="0" smtClean="0"/>
                  <a:t> = min(</a:t>
                </a:r>
                <a:r>
                  <a:rPr lang="en-US" sz="1400" dirty="0" err="1" smtClean="0"/>
                  <a:t>f</a:t>
                </a:r>
                <a:r>
                  <a:rPr lang="en-US" sz="1400" baseline="-25000" dirty="0" err="1" smtClean="0"/>
                  <a:t>att</a:t>
                </a:r>
                <a:r>
                  <a:rPr lang="en-US" sz="1400" dirty="0" smtClean="0"/>
                  <a:t>, 1)</a:t>
                </a:r>
              </a:p>
              <a:p>
                <a:pPr marL="800100" lvl="1">
                  <a:defRPr/>
                </a:pPr>
                <a:endParaRPr lang="en-US" sz="1025" dirty="0"/>
              </a:p>
            </p:txBody>
          </p:sp>
        </mc:Choice>
        <mc:Fallback xmlns="">
          <p:sp>
            <p:nvSpPr>
              <p:cNvPr id="1173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47650" y="1257300"/>
                <a:ext cx="8591500" cy="3657600"/>
              </a:xfr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 descr="In b, the ray is diffused and reflected in different direction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oogle Shape;495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5086" y="1411165"/>
            <a:ext cx="3966784" cy="2278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6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Lighting: </a:t>
            </a:r>
            <a:r>
              <a:rPr lang="en-US" dirty="0" err="1"/>
              <a:t>Misc</a:t>
            </a:r>
            <a:r>
              <a:rPr lang="en-US" dirty="0"/>
              <a:t> Improvements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350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47650" y="1257300"/>
                <a:ext cx="8591500" cy="3657600"/>
              </a:xfrm>
            </p:spPr>
            <p:txBody>
              <a:bodyPr/>
              <a:lstStyle/>
              <a:p>
                <a:pPr marL="342900">
                  <a:defRPr/>
                </a:pPr>
                <a:r>
                  <a:rPr lang="en-US" sz="2000" dirty="0" smtClean="0"/>
                  <a:t>Colored Light and Objects</a:t>
                </a:r>
              </a:p>
              <a:p>
                <a:pPr marL="800100" lvl="1">
                  <a:defRPr/>
                </a:pPr>
                <a:r>
                  <a:rPr lang="en-US" sz="1400" dirty="0" smtClean="0"/>
                  <a:t>Object’s Diffuse Color (O</a:t>
                </a:r>
                <a:r>
                  <a:rPr lang="en-US" sz="1400" baseline="-25000" dirty="0" smtClean="0"/>
                  <a:t>d</a:t>
                </a:r>
                <a:r>
                  <a:rPr lang="el-GR" sz="1400" baseline="-25000" dirty="0" smtClean="0"/>
                  <a:t>λ</a:t>
                </a:r>
                <a:r>
                  <a:rPr lang="en-US" sz="1400" dirty="0" smtClean="0"/>
                  <a:t>): </a:t>
                </a:r>
                <a:r>
                  <a:rPr lang="en-US" sz="1400" dirty="0" err="1" smtClean="0"/>
                  <a:t>O</a:t>
                </a:r>
                <a:r>
                  <a:rPr lang="en-US" sz="1400" baseline="-25000" dirty="0" err="1" smtClean="0"/>
                  <a:t>dR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O</a:t>
                </a:r>
                <a:r>
                  <a:rPr lang="en-US" sz="1400" baseline="-25000" dirty="0" err="1" smtClean="0"/>
                  <a:t>dG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O</a:t>
                </a:r>
                <a:r>
                  <a:rPr lang="en-US" sz="1400" baseline="-25000" dirty="0" err="1" smtClean="0"/>
                  <a:t>dB</a:t>
                </a:r>
                <a:endParaRPr lang="en-US" sz="1400" baseline="-25000" dirty="0" smtClean="0"/>
              </a:p>
              <a:p>
                <a:pPr marL="800100" lvl="1">
                  <a:defRPr/>
                </a:pPr>
                <a:r>
                  <a:rPr lang="en-US" sz="1400" dirty="0" smtClean="0"/>
                  <a:t>I</a:t>
                </a:r>
                <a:r>
                  <a:rPr lang="el-GR" sz="1400" baseline="-25000" dirty="0" smtClean="0"/>
                  <a:t>λ</a:t>
                </a:r>
                <a:r>
                  <a:rPr lang="en-US" sz="1400" dirty="0" smtClean="0"/>
                  <a:t> = [</a:t>
                </a:r>
                <a:r>
                  <a:rPr lang="en-US" sz="1400" dirty="0" err="1" smtClean="0"/>
                  <a:t>k</a:t>
                </a:r>
                <a:r>
                  <a:rPr lang="en-US" sz="1400" baseline="-25000" dirty="0" err="1" smtClean="0"/>
                  <a:t>a</a:t>
                </a:r>
                <a:r>
                  <a:rPr lang="el-GR" sz="1400" baseline="-25000" dirty="0" smtClean="0"/>
                  <a:t>λ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* </a:t>
                </a:r>
                <a:r>
                  <a:rPr lang="en-US" sz="1400" dirty="0" err="1" smtClean="0"/>
                  <a:t>I</a:t>
                </a:r>
                <a:r>
                  <a:rPr lang="en-US" sz="1400" baseline="-25000" dirty="0" err="1" smtClean="0"/>
                  <a:t>a</a:t>
                </a:r>
                <a:r>
                  <a:rPr lang="el-GR" sz="1400" baseline="-25000" dirty="0" smtClean="0"/>
                  <a:t>λ</a:t>
                </a:r>
                <a:r>
                  <a:rPr lang="en-US" sz="1400" dirty="0" smtClean="0"/>
                  <a:t> + </a:t>
                </a:r>
                <a:r>
                  <a:rPr lang="en-US" sz="1400" dirty="0" err="1" smtClean="0"/>
                  <a:t>f</a:t>
                </a:r>
                <a:r>
                  <a:rPr lang="en-US" sz="1400" baseline="-25000" dirty="0" err="1" smtClean="0"/>
                  <a:t>att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* </a:t>
                </a:r>
                <a:r>
                  <a:rPr lang="en-US" sz="1400" dirty="0" err="1" smtClean="0"/>
                  <a:t>k</a:t>
                </a:r>
                <a:r>
                  <a:rPr lang="en-US" sz="1400" baseline="-25000" dirty="0" err="1" smtClean="0"/>
                  <a:t>d</a:t>
                </a:r>
                <a:r>
                  <a:rPr lang="el-GR" sz="1400" baseline="-25000" dirty="0" smtClean="0"/>
                  <a:t>λ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* </a:t>
                </a:r>
                <a:r>
                  <a:rPr lang="en-US" sz="1400" dirty="0" err="1" smtClean="0"/>
                  <a:t>I</a:t>
                </a:r>
                <a:r>
                  <a:rPr lang="en-US" sz="1400" baseline="-25000" dirty="0" err="1" smtClean="0"/>
                  <a:t>p</a:t>
                </a:r>
                <a:r>
                  <a:rPr lang="el-GR" sz="1400" baseline="-25000" dirty="0" smtClean="0"/>
                  <a:t>λ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* (N·L</a:t>
                </a:r>
                <a:r>
                  <a:rPr lang="en-US" sz="1400" dirty="0" smtClean="0"/>
                  <a:t>)] * O</a:t>
                </a:r>
                <a:r>
                  <a:rPr lang="en-US" sz="1400" baseline="-25000" dirty="0" smtClean="0"/>
                  <a:t>d</a:t>
                </a:r>
                <a:r>
                  <a:rPr lang="el-GR" sz="1400" baseline="-25000" dirty="0" smtClean="0"/>
                  <a:t>λ</a:t>
                </a:r>
                <a:r>
                  <a:rPr lang="en-US" sz="1400" dirty="0" smtClean="0"/>
                  <a:t> + specular component</a:t>
                </a:r>
                <a:r>
                  <a:rPr lang="en-US" sz="1025" baseline="-25000" dirty="0" smtClean="0"/>
                  <a:t/>
                </a:r>
                <a:br>
                  <a:rPr lang="en-US" sz="1025" baseline="-25000" dirty="0" smtClean="0"/>
                </a:br>
                <a:endParaRPr lang="en-US" sz="1025" dirty="0" smtClean="0"/>
              </a:p>
              <a:p>
                <a:pPr marL="342900">
                  <a:defRPr/>
                </a:pPr>
                <a:r>
                  <a:rPr lang="en-US" sz="2000" dirty="0" smtClean="0"/>
                  <a:t>Atmospheric Attenuation or Blending</a:t>
                </a:r>
              </a:p>
              <a:p>
                <a:pPr marL="800100" lvl="1">
                  <a:defRPr/>
                </a:pPr>
                <a:r>
                  <a:rPr lang="en-US" sz="1400" dirty="0" smtClean="0"/>
                  <a:t>Depth cueing or fog (fog color = </a:t>
                </a:r>
                <a:r>
                  <a:rPr lang="en-US" sz="1400" dirty="0" err="1" smtClean="0"/>
                  <a:t>I</a:t>
                </a:r>
                <a:r>
                  <a:rPr lang="en-US" sz="1400" baseline="-25000" dirty="0" err="1" smtClean="0"/>
                  <a:t>fog</a:t>
                </a:r>
                <a:r>
                  <a:rPr lang="el-GR" sz="1400" baseline="-25000" dirty="0" smtClean="0"/>
                  <a:t>λ</a:t>
                </a:r>
                <a:r>
                  <a:rPr lang="en-US" sz="1400" dirty="0" smtClean="0"/>
                  <a:t>)</a:t>
                </a:r>
              </a:p>
              <a:p>
                <a:pPr marL="800100" lvl="1">
                  <a:defRPr/>
                </a:pPr>
                <a:r>
                  <a:rPr lang="en-US" sz="1400" dirty="0" smtClean="0"/>
                  <a:t>I</a:t>
                </a:r>
                <a:r>
                  <a:rPr lang="en-US" sz="1400" baseline="30000" dirty="0" smtClean="0"/>
                  <a:t>’</a:t>
                </a:r>
                <a:r>
                  <a:rPr lang="el-GR" sz="1400" baseline="-25000" dirty="0" smtClean="0"/>
                  <a:t>λ</a:t>
                </a:r>
                <a:r>
                  <a:rPr lang="en-US" sz="1400" dirty="0" smtClean="0"/>
                  <a:t> = s</a:t>
                </a:r>
                <a:r>
                  <a:rPr lang="en-US" sz="1400" baseline="-25000" dirty="0" smtClean="0"/>
                  <a:t>o</a:t>
                </a:r>
                <a:r>
                  <a:rPr lang="en-US" sz="1400" dirty="0" smtClean="0"/>
                  <a:t> * I</a:t>
                </a:r>
                <a:r>
                  <a:rPr lang="el-GR" sz="1400" baseline="-25000" dirty="0" smtClean="0"/>
                  <a:t>λ</a:t>
                </a:r>
                <a:r>
                  <a:rPr lang="en-US" sz="1400" dirty="0" smtClean="0"/>
                  <a:t> + (1 – s</a:t>
                </a:r>
                <a:r>
                  <a:rPr lang="en-US" sz="1400" baseline="-25000" dirty="0" smtClean="0"/>
                  <a:t>o</a:t>
                </a:r>
                <a:r>
                  <a:rPr lang="en-US" sz="1400" dirty="0" smtClean="0"/>
                  <a:t>) * </a:t>
                </a:r>
                <a:r>
                  <a:rPr lang="en-US" sz="1400" dirty="0" err="1" smtClean="0"/>
                  <a:t>I</a:t>
                </a:r>
                <a:r>
                  <a:rPr lang="en-US" sz="1400" baseline="-25000" dirty="0" err="1" smtClean="0"/>
                  <a:t>fog</a:t>
                </a:r>
                <a:r>
                  <a:rPr lang="el-GR" sz="1400" baseline="-25000" dirty="0" smtClean="0"/>
                  <a:t>λ</a:t>
                </a:r>
                <a:endParaRPr lang="en-US" sz="1400" baseline="-25000" dirty="0" smtClean="0"/>
              </a:p>
              <a:p>
                <a:pPr marL="800100" lvl="1">
                  <a:defRPr/>
                </a:pPr>
                <a:r>
                  <a:rPr lang="en-US" sz="1400" dirty="0" smtClean="0"/>
                  <a:t>s</a:t>
                </a:r>
                <a:r>
                  <a:rPr lang="en-US" sz="1400" baseline="-25000" dirty="0"/>
                  <a:t>o</a:t>
                </a:r>
                <a:r>
                  <a:rPr lang="en-US" sz="1400" dirty="0" smtClean="0"/>
                  <a:t> = </a:t>
                </a:r>
                <a:r>
                  <a:rPr lang="en-US" sz="1400" dirty="0" err="1" smtClean="0"/>
                  <a:t>s</a:t>
                </a:r>
                <a:r>
                  <a:rPr lang="en-US" sz="1400" baseline="-25000" dirty="0" err="1" smtClean="0"/>
                  <a:t>b</a:t>
                </a:r>
                <a:r>
                  <a:rPr lang="en-US" sz="1400" dirty="0" smtClean="0"/>
                  <a:t> when z &gt; </a:t>
                </a:r>
                <a:r>
                  <a:rPr lang="en-US" sz="1400" dirty="0" err="1" smtClean="0"/>
                  <a:t>z</a:t>
                </a:r>
                <a:r>
                  <a:rPr lang="en-US" sz="1400" baseline="-25000" dirty="0" err="1" smtClean="0"/>
                  <a:t>b</a:t>
                </a:r>
                <a:endParaRPr lang="en-US" sz="1400" baseline="-25000" dirty="0" smtClean="0"/>
              </a:p>
              <a:p>
                <a:pPr marL="800100" lvl="1">
                  <a:defRPr/>
                </a:pPr>
                <a:r>
                  <a:rPr lang="en-US" sz="1400" dirty="0"/>
                  <a:t>s</a:t>
                </a:r>
                <a:r>
                  <a:rPr lang="en-US" sz="1400" baseline="-25000" dirty="0" smtClean="0"/>
                  <a:t>o</a:t>
                </a:r>
                <a:r>
                  <a:rPr lang="en-US" sz="1400" dirty="0" smtClean="0"/>
                  <a:t> = s</a:t>
                </a:r>
                <a:r>
                  <a:rPr lang="en-US" sz="1400" baseline="-25000" dirty="0" smtClean="0"/>
                  <a:t>f</a:t>
                </a:r>
                <a:r>
                  <a:rPr lang="en-US" sz="1400" dirty="0" smtClean="0"/>
                  <a:t> when z &lt; </a:t>
                </a:r>
                <a:r>
                  <a:rPr lang="en-US" sz="1400" dirty="0" err="1" smtClean="0"/>
                  <a:t>z</a:t>
                </a:r>
                <a:r>
                  <a:rPr lang="en-US" sz="1400" baseline="-25000" dirty="0" err="1" smtClean="0"/>
                  <a:t>f</a:t>
                </a:r>
                <a:endParaRPr lang="en-US" sz="1400" baseline="-25000" dirty="0" smtClean="0"/>
              </a:p>
              <a:p>
                <a:pPr marL="800100" lvl="1">
                  <a:defRPr/>
                </a:pPr>
                <a:r>
                  <a:rPr lang="en-US" sz="1400" dirty="0"/>
                  <a:t>s</a:t>
                </a:r>
                <a:r>
                  <a:rPr lang="en-US" sz="1400" baseline="-25000" dirty="0" smtClean="0"/>
                  <a:t>o</a:t>
                </a:r>
                <a:r>
                  <a:rPr lang="en-US" sz="1400" dirty="0" smtClean="0"/>
                  <a:t> = s</a:t>
                </a:r>
                <a:r>
                  <a:rPr lang="en-US" sz="1400" baseline="-25000" dirty="0" smtClean="0"/>
                  <a:t>f</a:t>
                </a:r>
                <a:r>
                  <a:rPr lang="en-US" sz="1400" dirty="0" smtClean="0"/>
                  <a:t> 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1400" b="0" i="1" baseline="-25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x>
                  </m:oMath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173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47650" y="1257300"/>
                <a:ext cx="8591500" cy="3657600"/>
              </a:xfr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2" descr="In b, the ray is diffused and reflected in different direction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Lighting: </a:t>
            </a:r>
            <a:r>
              <a:rPr lang="en-US" dirty="0" err="1" smtClean="0"/>
              <a:t>Misc</a:t>
            </a:r>
            <a:r>
              <a:rPr lang="en-US" dirty="0" smtClean="0"/>
              <a:t> Improvements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350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47650" y="1134211"/>
                <a:ext cx="8591500" cy="3859819"/>
              </a:xfrm>
            </p:spPr>
            <p:txBody>
              <a:bodyPr/>
              <a:lstStyle/>
              <a:p>
                <a:pPr marL="342900">
                  <a:defRPr/>
                </a:pPr>
                <a:r>
                  <a:rPr lang="en-US" sz="2025" dirty="0" smtClean="0"/>
                  <a:t>Multiple Light Sources</a:t>
                </a:r>
              </a:p>
              <a:p>
                <a:pPr marL="800100" lvl="1">
                  <a:defRPr/>
                </a:pPr>
                <a:r>
                  <a:rPr lang="en-US" sz="1525" dirty="0" smtClean="0"/>
                  <a:t>Sum the light terms over all light sources</a:t>
                </a:r>
              </a:p>
              <a:p>
                <a:pPr marL="342900">
                  <a:defRPr/>
                </a:pPr>
                <a:r>
                  <a:rPr lang="en-US" sz="2025" dirty="0" smtClean="0"/>
                  <a:t>Clamping</a:t>
                </a:r>
              </a:p>
              <a:p>
                <a:pPr marL="800100" lvl="1">
                  <a:defRPr/>
                </a:pPr>
                <a:r>
                  <a:rPr lang="en-US" sz="1525" dirty="0"/>
                  <a:t>x</a:t>
                </a:r>
                <a:r>
                  <a:rPr lang="en-US" sz="1525" dirty="0" smtClean="0"/>
                  <a:t> = max(0,x) and min(x,1)</a:t>
                </a:r>
              </a:p>
              <a:p>
                <a:pPr marL="800100" lvl="1">
                  <a:defRPr/>
                </a:pPr>
                <a:r>
                  <a:rPr lang="en-US" sz="1525" dirty="0" smtClean="0"/>
                  <a:t>x = normalize(x) </a:t>
                </a:r>
                <a:r>
                  <a:rPr lang="en-US" sz="1525" dirty="0" err="1" smtClean="0"/>
                  <a:t>wrt</a:t>
                </a:r>
                <a:r>
                  <a:rPr lang="en-US" sz="1525" dirty="0" smtClean="0"/>
                  <a:t> to max value of color in entire image</a:t>
                </a:r>
              </a:p>
              <a:p>
                <a:pPr marL="342900">
                  <a:defRPr/>
                </a:pPr>
                <a:r>
                  <a:rPr lang="en-US" sz="2025" dirty="0" smtClean="0"/>
                  <a:t>Fast Alternative to </a:t>
                </a:r>
                <a:r>
                  <a:rPr lang="en-US" sz="2025" dirty="0" err="1" smtClean="0"/>
                  <a:t>Phong</a:t>
                </a:r>
                <a:r>
                  <a:rPr lang="en-US" sz="2025" dirty="0" smtClean="0"/>
                  <a:t> Illumination</a:t>
                </a:r>
              </a:p>
              <a:p>
                <a:pPr marL="800100" lvl="1">
                  <a:defRPr/>
                </a:pPr>
                <a:r>
                  <a:rPr lang="en-US" sz="1525" dirty="0"/>
                  <a:t>t</a:t>
                </a:r>
                <a:r>
                  <a:rPr lang="en-US" sz="1525" dirty="0" smtClean="0"/>
                  <a:t> = R·V or H·N</a:t>
                </a:r>
              </a:p>
              <a:p>
                <a:pPr marL="800100" lvl="1">
                  <a:defRPr/>
                </a:pPr>
                <a:r>
                  <a:rPr lang="en-US" sz="1525" dirty="0" smtClean="0"/>
                  <a:t>Instead of </a:t>
                </a:r>
                <a:r>
                  <a:rPr lang="en-US" sz="1525" dirty="0" err="1" smtClean="0"/>
                  <a:t>t</a:t>
                </a:r>
                <a:r>
                  <a:rPr lang="en-US" sz="1525" baseline="30000" dirty="0" err="1" smtClean="0"/>
                  <a:t>n</a:t>
                </a:r>
                <a:r>
                  <a:rPr lang="en-US" sz="1525" dirty="0" smtClean="0"/>
                  <a:t>, do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342900">
                  <a:defRPr/>
                </a:pPr>
                <a:r>
                  <a:rPr lang="en-US" sz="2025" dirty="0"/>
                  <a:t>Spot Lights</a:t>
                </a:r>
              </a:p>
              <a:p>
                <a:pPr marL="800100" lvl="1">
                  <a:defRPr/>
                </a:pPr>
                <a:r>
                  <a:rPr lang="en-US" sz="1525" dirty="0"/>
                  <a:t>Smooth spot silhouette</a:t>
                </a:r>
              </a:p>
              <a:p>
                <a:pPr marL="457200" lvl="1" indent="0">
                  <a:buNone/>
                  <a:defRPr/>
                </a:pPr>
                <a:endParaRPr lang="en-US" sz="1525" dirty="0" smtClean="0"/>
              </a:p>
              <a:p>
                <a:pPr marL="800100" lvl="1">
                  <a:defRPr/>
                </a:pPr>
                <a:endParaRPr lang="en-US" sz="1525" dirty="0" smtClean="0"/>
              </a:p>
            </p:txBody>
          </p:sp>
        </mc:Choice>
        <mc:Fallback xmlns="">
          <p:sp>
            <p:nvSpPr>
              <p:cNvPr id="1173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47650" y="1134211"/>
                <a:ext cx="8591500" cy="3859819"/>
              </a:xfr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of Lights: Summary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134211"/>
            <a:ext cx="8591500" cy="3859819"/>
          </a:xfrm>
        </p:spPr>
        <p:txBody>
          <a:bodyPr/>
          <a:lstStyle/>
          <a:p>
            <a:pPr marL="457200" lvl="1" indent="0">
              <a:buNone/>
              <a:defRPr/>
            </a:pPr>
            <a:endParaRPr lang="en-US" sz="1525" dirty="0" smtClean="0"/>
          </a:p>
          <a:p>
            <a:pPr marL="800100" lvl="1">
              <a:defRPr/>
            </a:pPr>
            <a:endParaRPr lang="en-US" sz="1525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21288"/>
              </p:ext>
            </p:extLst>
          </p:nvPr>
        </p:nvGraphicFramePr>
        <p:xfrm>
          <a:off x="1501750" y="196410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173065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1529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8072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Ambient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58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13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90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+ Spot Angle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8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6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2/25/24: A3 due; will be discussed during this week’s TA session</a:t>
            </a:r>
            <a:endParaRPr lang="en-US" sz="1525" dirty="0"/>
          </a:p>
          <a:p>
            <a:pPr marL="342900">
              <a:defRPr/>
            </a:pPr>
            <a:r>
              <a:rPr lang="en-US" sz="2025" dirty="0"/>
              <a:t>3/03/24: A4 due</a:t>
            </a:r>
            <a:endParaRPr lang="en-US" sz="1525" dirty="0"/>
          </a:p>
          <a:p>
            <a:pPr marL="342900">
              <a:defRPr/>
            </a:pPr>
            <a:r>
              <a:rPr lang="en-US" sz="2025" dirty="0"/>
              <a:t>Team Project Timelines:</a:t>
            </a:r>
          </a:p>
          <a:p>
            <a:pPr marL="800100" lvl="1">
              <a:defRPr/>
            </a:pPr>
            <a:r>
              <a:rPr lang="en-US" sz="1525" dirty="0"/>
              <a:t>2/28/24: project proposals &amp; teams due</a:t>
            </a:r>
          </a:p>
          <a:p>
            <a:pPr marL="800100" lvl="1">
              <a:defRPr/>
            </a:pPr>
            <a:r>
              <a:rPr lang="en-US" sz="1525" dirty="0"/>
              <a:t>3/01/24: midway demo, during regular lecture session, on zoom</a:t>
            </a:r>
          </a:p>
          <a:p>
            <a:pPr marL="800100" lvl="1">
              <a:defRPr/>
            </a:pPr>
            <a:r>
              <a:rPr lang="en-US" sz="1525" dirty="0"/>
              <a:t>3/13/24: final proposals due</a:t>
            </a:r>
          </a:p>
          <a:p>
            <a:pPr marL="800100" lvl="1">
              <a:defRPr/>
            </a:pPr>
            <a:r>
              <a:rPr lang="en-US" sz="1525" dirty="0"/>
              <a:t>3/15/24: final demos</a:t>
            </a:r>
            <a:endParaRPr lang="en-US" sz="2025" dirty="0"/>
          </a:p>
          <a:p>
            <a:pPr marL="342900">
              <a:defRPr/>
            </a:pPr>
            <a:r>
              <a:rPr lang="en-US" sz="2030" dirty="0" smtClean="0"/>
              <a:t>3/19/24: </a:t>
            </a:r>
            <a:r>
              <a:rPr lang="en-US" sz="2030" dirty="0"/>
              <a:t>Final</a:t>
            </a:r>
            <a:r>
              <a:rPr lang="en-US" sz="2030" dirty="0" smtClean="0"/>
              <a:t> exam</a:t>
            </a:r>
            <a:r>
              <a:rPr lang="en-US" sz="2030" dirty="0"/>
              <a:t>, 6:30-8:30 PM, in person, location TBD</a:t>
            </a:r>
          </a:p>
          <a:p>
            <a:pPr marL="800100" lvl="1">
              <a:defRPr/>
            </a:pPr>
            <a:r>
              <a:rPr lang="en-US" sz="1530" dirty="0"/>
              <a:t>Study guide </a:t>
            </a:r>
            <a:r>
              <a:rPr lang="en-US" sz="1530" dirty="0" smtClean="0"/>
              <a:t>and book exercises posted</a:t>
            </a:r>
            <a:endParaRPr lang="en-US" sz="1530" dirty="0"/>
          </a:p>
        </p:txBody>
      </p:sp>
    </p:spTree>
    <p:extLst>
      <p:ext uri="{BB962C8B-B14F-4D97-AF65-F5344CB8AC3E}">
        <p14:creationId xmlns:p14="http://schemas.microsoft.com/office/powerpoint/2010/main" val="3083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 Session This Friday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smtClean="0"/>
              <a:t>A3</a:t>
            </a:r>
            <a:endParaRPr lang="en-US" sz="2025" dirty="0" smtClean="0"/>
          </a:p>
          <a:p>
            <a:pPr marL="342900">
              <a:defRPr/>
            </a:pPr>
            <a:r>
              <a:rPr lang="en-US" sz="2025" dirty="0" smtClean="0"/>
              <a:t>Team </a:t>
            </a:r>
            <a:r>
              <a:rPr lang="en-US" sz="2025" dirty="0"/>
              <a:t>project proposals &amp; midway </a:t>
            </a:r>
            <a:r>
              <a:rPr lang="en-US" sz="2025" dirty="0" smtClean="0"/>
              <a:t>demos</a:t>
            </a:r>
          </a:p>
          <a:p>
            <a:pPr marL="342900">
              <a:defRPr/>
            </a:pPr>
            <a:r>
              <a:rPr lang="en-US" sz="2025" dirty="0" smtClean="0"/>
              <a:t>Peerceptiv peer-evaluation pipeline</a:t>
            </a:r>
          </a:p>
          <a:p>
            <a:pPr marL="342900">
              <a:defRPr/>
            </a:pPr>
            <a:r>
              <a:rPr lang="en-US" sz="2025" dirty="0" smtClean="0"/>
              <a:t>Examples of HSR and Illumination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10335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331478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Hidden Surface Removal</a:t>
            </a:r>
          </a:p>
          <a:p>
            <a:pPr marL="800100" lvl="1">
              <a:defRPr/>
            </a:pPr>
            <a:r>
              <a:rPr lang="en-US" sz="1525" dirty="0"/>
              <a:t>Painter’s algorithm</a:t>
            </a:r>
          </a:p>
          <a:p>
            <a:pPr marL="800100" lvl="1">
              <a:defRPr/>
            </a:pPr>
            <a:r>
              <a:rPr lang="en-US" sz="1525" dirty="0"/>
              <a:t>Z-buffer algorithm</a:t>
            </a:r>
          </a:p>
          <a:p>
            <a:pPr marL="800100" lvl="1">
              <a:defRPr/>
            </a:pPr>
            <a:r>
              <a:rPr lang="en-US" sz="1525" dirty="0"/>
              <a:t>Scanline z-buffer algorithm</a:t>
            </a:r>
          </a:p>
          <a:p>
            <a:pPr marL="800100" lvl="1">
              <a:defRPr/>
            </a:pPr>
            <a:r>
              <a:rPr lang="en-US" sz="1525" dirty="0"/>
              <a:t>Properties, advantages, disadvantages of each</a:t>
            </a:r>
          </a:p>
          <a:p>
            <a:pPr marL="800100" lvl="1">
              <a:defRPr/>
            </a:pPr>
            <a:r>
              <a:rPr lang="en-US" sz="1525"/>
              <a:t>Efficiency </a:t>
            </a:r>
            <a:r>
              <a:rPr lang="en-US" sz="1525" smtClean="0"/>
              <a:t>considerations</a:t>
            </a:r>
            <a:endParaRPr lang="en-US" sz="1525" dirty="0"/>
          </a:p>
        </p:txBody>
      </p:sp>
    </p:spTree>
    <p:extLst>
      <p:ext uri="{BB962C8B-B14F-4D97-AF65-F5344CB8AC3E}">
        <p14:creationId xmlns:p14="http://schemas.microsoft.com/office/powerpoint/2010/main" val="666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099044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Lighting/Illumination Models</a:t>
            </a:r>
          </a:p>
          <a:p>
            <a:pPr marL="800100" lvl="1">
              <a:defRPr/>
            </a:pPr>
            <a:r>
              <a:rPr lang="en-US" sz="1525" dirty="0" smtClean="0"/>
              <a:t>Ambient</a:t>
            </a:r>
          </a:p>
          <a:p>
            <a:pPr marL="800100" lvl="1">
              <a:defRPr/>
            </a:pPr>
            <a:r>
              <a:rPr lang="en-US" sz="1525" dirty="0" smtClean="0"/>
              <a:t>Diffuse</a:t>
            </a:r>
          </a:p>
          <a:p>
            <a:pPr marL="800100" lvl="1">
              <a:defRPr/>
            </a:pPr>
            <a:r>
              <a:rPr lang="en-US" sz="1525" dirty="0" smtClean="0"/>
              <a:t>Specular</a:t>
            </a:r>
            <a:endParaRPr lang="en-US" sz="1525" dirty="0"/>
          </a:p>
          <a:p>
            <a:pPr marL="342900">
              <a:defRPr/>
            </a:pPr>
            <a:r>
              <a:rPr lang="en-US" sz="2025" dirty="0"/>
              <a:t>Flat and Smooth Shading</a:t>
            </a:r>
          </a:p>
          <a:p>
            <a:pPr marL="342900">
              <a:defRPr/>
            </a:pPr>
            <a:r>
              <a:rPr lang="en-US" sz="2025" dirty="0"/>
              <a:t>Barycentric Coordinates, Bilinear Interpolations</a:t>
            </a:r>
          </a:p>
          <a:p>
            <a:pPr marL="342900">
              <a:defRPr/>
            </a:pPr>
            <a:r>
              <a:rPr lang="en-US" sz="2025" dirty="0" smtClean="0"/>
              <a:t>Shadow </a:t>
            </a:r>
            <a:r>
              <a:rPr lang="en-US" sz="2025" dirty="0"/>
              <a:t>Algorithms</a:t>
            </a:r>
          </a:p>
          <a:p>
            <a:pPr marL="800100" lvl="1">
              <a:defRPr/>
            </a:pPr>
            <a:r>
              <a:rPr lang="en-US" sz="1525" dirty="0"/>
              <a:t>2-pass z-buffer algorithm</a:t>
            </a:r>
          </a:p>
          <a:p>
            <a:pPr marL="342900">
              <a:defRPr/>
            </a:pPr>
            <a:r>
              <a:rPr lang="en-US" sz="2025" dirty="0" smtClean="0"/>
              <a:t>Hidden </a:t>
            </a:r>
            <a:r>
              <a:rPr lang="en-US" sz="2025" dirty="0"/>
              <a:t>Surface Removal</a:t>
            </a:r>
          </a:p>
          <a:p>
            <a:pPr marL="800100" lvl="1">
              <a:defRPr/>
            </a:pPr>
            <a:r>
              <a:rPr lang="en-US" sz="1525" dirty="0" smtClean="0"/>
              <a:t>Ray </a:t>
            </a:r>
            <a:r>
              <a:rPr lang="en-US" sz="1525" dirty="0"/>
              <a:t>casting</a:t>
            </a:r>
          </a:p>
          <a:p>
            <a:pPr marL="342900"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31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Global Illumination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4" y="1373238"/>
            <a:ext cx="3432419" cy="2629849"/>
          </a:xfrm>
          <a:prstGeom prst="rect">
            <a:avLst/>
          </a:prstGeom>
        </p:spPr>
      </p:pic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140" y="1224403"/>
            <a:ext cx="8817220" cy="3180543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5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69" y="1378341"/>
            <a:ext cx="2402138" cy="2610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381" y="1373239"/>
            <a:ext cx="2427804" cy="26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4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Lighting/Illumination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Types of Lighting</a:t>
            </a:r>
          </a:p>
          <a:p>
            <a:pPr marL="800100" lvl="1">
              <a:defRPr/>
            </a:pPr>
            <a:r>
              <a:rPr lang="en-US" sz="1525" dirty="0" smtClean="0"/>
              <a:t>Ambient</a:t>
            </a:r>
          </a:p>
          <a:p>
            <a:pPr marL="800100" lvl="1">
              <a:defRPr/>
            </a:pPr>
            <a:r>
              <a:rPr lang="en-US" sz="1525" dirty="0" smtClean="0"/>
              <a:t>Diffuse</a:t>
            </a:r>
          </a:p>
          <a:p>
            <a:pPr marL="800100" lvl="1">
              <a:defRPr/>
            </a:pPr>
            <a:r>
              <a:rPr lang="en-US" sz="1525" dirty="0" smtClean="0"/>
              <a:t>Specular</a:t>
            </a:r>
            <a:endParaRPr lang="en-US" sz="1525" dirty="0"/>
          </a:p>
          <a:p>
            <a:pPr marL="457200" lvl="1" indent="0">
              <a:buNone/>
              <a:defRPr/>
            </a:pPr>
            <a:endParaRPr lang="en-US" sz="1525" dirty="0" smtClean="0"/>
          </a:p>
        </p:txBody>
      </p:sp>
      <p:pic>
        <p:nvPicPr>
          <p:cNvPr id="4" name="Google Shape;489;p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0659" y="3024675"/>
            <a:ext cx="7143900" cy="149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9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Lighting/Illumination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Geometric Properties</a:t>
            </a:r>
          </a:p>
          <a:p>
            <a:pPr marL="800100" lvl="1">
              <a:defRPr/>
            </a:pPr>
            <a:r>
              <a:rPr lang="en-US" sz="1525" b="1" dirty="0" smtClean="0">
                <a:solidFill>
                  <a:srgbClr val="00B0F0"/>
                </a:solidFill>
              </a:rPr>
              <a:t>Object</a:t>
            </a:r>
            <a:r>
              <a:rPr lang="en-US" sz="1525" dirty="0" smtClean="0"/>
              <a:t>: position, orientation (normal)</a:t>
            </a:r>
          </a:p>
          <a:p>
            <a:pPr marL="800100" lvl="1">
              <a:defRPr/>
            </a:pPr>
            <a:r>
              <a:rPr lang="en-US" sz="1525" b="1" dirty="0" smtClean="0">
                <a:solidFill>
                  <a:srgbClr val="00B0F0"/>
                </a:solidFill>
              </a:rPr>
              <a:t>Light</a:t>
            </a:r>
            <a:r>
              <a:rPr lang="en-US" sz="1525" dirty="0" smtClean="0"/>
              <a:t>: position, direction, point vs. spot vs. area</a:t>
            </a:r>
          </a:p>
          <a:p>
            <a:pPr marL="800100" lvl="1">
              <a:defRPr/>
            </a:pPr>
            <a:r>
              <a:rPr lang="en-US" sz="1525" b="1" dirty="0" smtClean="0">
                <a:solidFill>
                  <a:srgbClr val="00B0F0"/>
                </a:solidFill>
              </a:rPr>
              <a:t>Eye</a:t>
            </a:r>
            <a:r>
              <a:rPr lang="en-US" sz="1525" dirty="0" smtClean="0"/>
              <a:t>: position, orientation</a:t>
            </a:r>
            <a:br>
              <a:rPr lang="en-US" sz="1525" dirty="0" smtClean="0"/>
            </a:br>
            <a:endParaRPr lang="en-US" sz="1525" dirty="0" smtClean="0"/>
          </a:p>
          <a:p>
            <a:pPr marL="342900">
              <a:defRPr/>
            </a:pPr>
            <a:r>
              <a:rPr lang="en-US" sz="2025" dirty="0" smtClean="0"/>
              <a:t>Material Properties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00B0F0"/>
                </a:solidFill>
              </a:rPr>
              <a:t>Object</a:t>
            </a:r>
            <a:r>
              <a:rPr lang="en-US" sz="1525" dirty="0"/>
              <a:t>: </a:t>
            </a:r>
            <a:r>
              <a:rPr lang="en-US" sz="1525" dirty="0" smtClean="0"/>
              <a:t>color, reflectivity, shininess, bumpiness, translucency</a:t>
            </a:r>
            <a:endParaRPr lang="en-US" sz="1525" dirty="0"/>
          </a:p>
          <a:p>
            <a:pPr marL="800100" lvl="1">
              <a:defRPr/>
            </a:pPr>
            <a:r>
              <a:rPr lang="en-US" sz="1525" b="1" dirty="0">
                <a:solidFill>
                  <a:srgbClr val="00B0F0"/>
                </a:solidFill>
              </a:rPr>
              <a:t>Light</a:t>
            </a:r>
            <a:r>
              <a:rPr lang="en-US" sz="1525" dirty="0"/>
              <a:t>: </a:t>
            </a:r>
            <a:r>
              <a:rPr lang="en-US" sz="1525" dirty="0" smtClean="0"/>
              <a:t>color</a:t>
            </a:r>
            <a:endParaRPr lang="en-US" sz="1525" dirty="0"/>
          </a:p>
          <a:p>
            <a:pPr marL="800100" lvl="1">
              <a:defRPr/>
            </a:pPr>
            <a:r>
              <a:rPr lang="en-US" sz="1525" b="1" dirty="0">
                <a:solidFill>
                  <a:srgbClr val="00B0F0"/>
                </a:solidFill>
              </a:rPr>
              <a:t>Eye</a:t>
            </a:r>
            <a:r>
              <a:rPr lang="en-US" sz="1525" dirty="0"/>
              <a:t>: </a:t>
            </a:r>
            <a:r>
              <a:rPr lang="en-US" sz="1525" dirty="0" smtClean="0"/>
              <a:t>filter, color blindness</a:t>
            </a:r>
            <a:endParaRPr lang="en-US" sz="1525" dirty="0"/>
          </a:p>
        </p:txBody>
      </p:sp>
    </p:spTree>
    <p:extLst>
      <p:ext uri="{BB962C8B-B14F-4D97-AF65-F5344CB8AC3E}">
        <p14:creationId xmlns:p14="http://schemas.microsoft.com/office/powerpoint/2010/main" val="41519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Ambient Lighting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Properties</a:t>
            </a:r>
          </a:p>
          <a:p>
            <a:pPr marL="800100" lvl="1">
              <a:defRPr/>
            </a:pPr>
            <a:r>
              <a:rPr lang="en-US" sz="1525" dirty="0" smtClean="0"/>
              <a:t>Background light</a:t>
            </a:r>
          </a:p>
          <a:p>
            <a:pPr marL="800100" lvl="1">
              <a:defRPr/>
            </a:pPr>
            <a:r>
              <a:rPr lang="en-US" sz="1525" dirty="0" smtClean="0"/>
              <a:t>Unrealistic</a:t>
            </a:r>
          </a:p>
          <a:p>
            <a:pPr marL="800100" lvl="1">
              <a:defRPr/>
            </a:pPr>
            <a:r>
              <a:rPr lang="en-US" sz="1525" dirty="0" smtClean="0"/>
              <a:t>Works as a good approximation of scattered light</a:t>
            </a:r>
          </a:p>
          <a:p>
            <a:pPr marL="800100" lvl="1">
              <a:defRPr/>
            </a:pPr>
            <a:r>
              <a:rPr lang="en-US" sz="1525" dirty="0" smtClean="0"/>
              <a:t>Does NOT depend on position/orientation of light, object or eye</a:t>
            </a:r>
          </a:p>
          <a:p>
            <a:pPr marL="800100" lvl="1">
              <a:defRPr/>
            </a:pPr>
            <a:r>
              <a:rPr lang="en-US" sz="1525" dirty="0" smtClean="0"/>
              <a:t>Only depends on object </a:t>
            </a:r>
            <a:r>
              <a:rPr lang="en-US" sz="1525" smtClean="0"/>
              <a:t>and light’s </a:t>
            </a:r>
            <a:r>
              <a:rPr lang="en-US" sz="1525" dirty="0" smtClean="0"/>
              <a:t>material property</a:t>
            </a:r>
          </a:p>
          <a:p>
            <a:pPr marL="800100" lvl="1">
              <a:defRPr/>
            </a:pPr>
            <a:r>
              <a:rPr lang="en-US" sz="1525" dirty="0" err="1" smtClean="0"/>
              <a:t>k</a:t>
            </a:r>
            <a:r>
              <a:rPr lang="en-US" sz="1525" baseline="-25000" dirty="0" err="1" smtClean="0"/>
              <a:t>a</a:t>
            </a:r>
            <a:r>
              <a:rPr lang="en-US" sz="1525" dirty="0" smtClean="0"/>
              <a:t> = ambient reflection coefficient, values [0..1], may be different for R, G, B</a:t>
            </a:r>
          </a:p>
          <a:p>
            <a:pPr marL="800100" lvl="1">
              <a:defRPr/>
            </a:pPr>
            <a:r>
              <a:rPr lang="en-US" sz="1525" dirty="0" err="1" smtClean="0"/>
              <a:t>I</a:t>
            </a:r>
            <a:r>
              <a:rPr lang="en-US" sz="1525" baseline="-25000" dirty="0" err="1" smtClean="0"/>
              <a:t>a</a:t>
            </a:r>
            <a:r>
              <a:rPr lang="en-US" sz="1525" dirty="0" smtClean="0"/>
              <a:t> = intensity of ambient light source, values [0..1], different for R, G, B</a:t>
            </a:r>
          </a:p>
          <a:p>
            <a:pPr marL="800100" lvl="1">
              <a:defRPr/>
            </a:pPr>
            <a:r>
              <a:rPr lang="en-US" sz="1525" b="1" dirty="0">
                <a:solidFill>
                  <a:srgbClr val="00B0F0"/>
                </a:solidFill>
              </a:rPr>
              <a:t>Ambient light reflected off object = </a:t>
            </a:r>
            <a:r>
              <a:rPr lang="en-US" sz="1525" b="1" dirty="0" err="1">
                <a:solidFill>
                  <a:srgbClr val="00B0F0"/>
                </a:solidFill>
              </a:rPr>
              <a:t>k</a:t>
            </a:r>
            <a:r>
              <a:rPr lang="en-US" sz="1525" b="1" baseline="-25000" dirty="0" err="1">
                <a:solidFill>
                  <a:srgbClr val="00B0F0"/>
                </a:solidFill>
              </a:rPr>
              <a:t>a</a:t>
            </a:r>
            <a:r>
              <a:rPr lang="en-US" sz="1525" b="1" dirty="0">
                <a:solidFill>
                  <a:srgbClr val="00B0F0"/>
                </a:solidFill>
              </a:rPr>
              <a:t> * </a:t>
            </a:r>
            <a:r>
              <a:rPr lang="en-US" sz="1525" b="1" dirty="0" err="1">
                <a:solidFill>
                  <a:srgbClr val="00B0F0"/>
                </a:solidFill>
              </a:rPr>
              <a:t>I</a:t>
            </a:r>
            <a:r>
              <a:rPr lang="en-US" sz="1525" b="1" baseline="-25000" dirty="0" err="1">
                <a:solidFill>
                  <a:srgbClr val="00B0F0"/>
                </a:solidFill>
              </a:rPr>
              <a:t>a</a:t>
            </a:r>
            <a:endParaRPr lang="en-US" sz="1525" b="1" baseline="-25000" dirty="0">
              <a:solidFill>
                <a:srgbClr val="00B0F0"/>
              </a:solidFill>
            </a:endParaRPr>
          </a:p>
          <a:p>
            <a:pPr marL="800100" lvl="1">
              <a:defRPr/>
            </a:pPr>
            <a:endParaRPr lang="en-US" sz="1525" dirty="0" smtClean="0"/>
          </a:p>
        </p:txBody>
      </p:sp>
    </p:spTree>
    <p:extLst>
      <p:ext uri="{BB962C8B-B14F-4D97-AF65-F5344CB8AC3E}">
        <p14:creationId xmlns:p14="http://schemas.microsoft.com/office/powerpoint/2010/main" val="13169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42138</TotalTime>
  <Words>778</Words>
  <Application>Microsoft Office PowerPoint</Application>
  <PresentationFormat>On-screen Show (16:9)</PresentationFormat>
  <Paragraphs>147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Cambria Math</vt:lpstr>
      <vt:lpstr>Arial</vt:lpstr>
      <vt:lpstr>Book Antiqua</vt:lpstr>
      <vt:lpstr>Roboto</vt:lpstr>
      <vt:lpstr>Calibri</vt:lpstr>
      <vt:lpstr>Geometric</vt:lpstr>
      <vt:lpstr>siggraph04-course</vt:lpstr>
      <vt:lpstr>Bitmap Image</vt:lpstr>
      <vt:lpstr>CS174A Lecture 11</vt:lpstr>
      <vt:lpstr>Announcements &amp; Reminders</vt:lpstr>
      <vt:lpstr>TA Session This Friday</vt:lpstr>
      <vt:lpstr>Last Lecture Recap</vt:lpstr>
      <vt:lpstr>Next Up</vt:lpstr>
      <vt:lpstr>Global Illumination</vt:lpstr>
      <vt:lpstr>Lighting/Illumination</vt:lpstr>
      <vt:lpstr>Lighting/Illumination</vt:lpstr>
      <vt:lpstr>Ambient Lighting</vt:lpstr>
      <vt:lpstr>Diffuse Lighting</vt:lpstr>
      <vt:lpstr>Specular Lighting</vt:lpstr>
      <vt:lpstr>Specular Lighting (Contd.)</vt:lpstr>
      <vt:lpstr>Specular Lighting (Contd.)</vt:lpstr>
      <vt:lpstr>Specular Lighting (Contd.)</vt:lpstr>
      <vt:lpstr>Final Light Equation</vt:lpstr>
      <vt:lpstr>Lighting: Misc Improvements</vt:lpstr>
      <vt:lpstr>Lighting: Misc Improvements</vt:lpstr>
      <vt:lpstr>Lighting: Misc Improvements</vt:lpstr>
      <vt:lpstr>Type of Lights: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5</dc:title>
  <cp:lastModifiedBy>Asish Law</cp:lastModifiedBy>
  <cp:revision>277</cp:revision>
  <dcterms:modified xsi:type="dcterms:W3CDTF">2024-02-15T18:39:21Z</dcterms:modified>
</cp:coreProperties>
</file>