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  <p:sldMasterId id="2147483727" r:id="rId4"/>
    <p:sldMasterId id="2147483739" r:id="rId5"/>
  </p:sldMasterIdLst>
  <p:notesMasterIdLst>
    <p:notesMasterId r:id="rId28"/>
  </p:notesMasterIdLst>
  <p:sldIdLst>
    <p:sldId id="256" r:id="rId6"/>
    <p:sldId id="303" r:id="rId7"/>
    <p:sldId id="326" r:id="rId8"/>
    <p:sldId id="304" r:id="rId9"/>
    <p:sldId id="305" r:id="rId10"/>
    <p:sldId id="343" r:id="rId11"/>
    <p:sldId id="335" r:id="rId12"/>
    <p:sldId id="336" r:id="rId13"/>
    <p:sldId id="342" r:id="rId14"/>
    <p:sldId id="338" r:id="rId15"/>
    <p:sldId id="339" r:id="rId16"/>
    <p:sldId id="330" r:id="rId17"/>
    <p:sldId id="331" r:id="rId18"/>
    <p:sldId id="332" r:id="rId19"/>
    <p:sldId id="333" r:id="rId20"/>
    <p:sldId id="309" r:id="rId21"/>
    <p:sldId id="340" r:id="rId22"/>
    <p:sldId id="341" r:id="rId23"/>
    <p:sldId id="345" r:id="rId24"/>
    <p:sldId id="290" r:id="rId25"/>
    <p:sldId id="291" r:id="rId26"/>
    <p:sldId id="276" r:id="rId27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1.fntdata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6efb1bf99_0_276:notes"/>
          <p:cNvSpPr txBox="1">
            <a:spLocks noGrp="1"/>
          </p:cNvSpPr>
          <p:nvPr>
            <p:ph type="body" idx="1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6" name="Google Shape;656;g56efb1bf9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07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8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64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75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7fe1db788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7fe1db788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7fe1db788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7fe1db788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7fe1db788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7fe1db788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78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2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efb1bf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56efb1bf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5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efb1bf99_0_141:notes"/>
          <p:cNvSpPr txBox="1">
            <a:spLocks noGrp="1"/>
          </p:cNvSpPr>
          <p:nvPr>
            <p:ph type="body" idx="1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6" name="Google Shape;516;g56efb1bf9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61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efb1bf99_0_252:notes"/>
          <p:cNvSpPr txBox="1">
            <a:spLocks noGrp="1"/>
          </p:cNvSpPr>
          <p:nvPr>
            <p:ph type="body" idx="1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1" name="Google Shape;631;g56efb1bf9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89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1" name="Google Shape;151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6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5" name="Google Shape;245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6" name="Google Shape;246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0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1" name="Google Shape;251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2" name="Google Shape;252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338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5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7" name="Google Shape;257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8" name="Google Shape;258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631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4" name="Google Shape;264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2862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3" name="Google Shape;273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990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9" name="Google Shape;279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493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9428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9" name="Google Shape;28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11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3" name="Google Shape;293;p5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6" name="Google Shape;296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7" name="Google Shape;297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77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58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2" name="Google Shape;302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366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5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8" name="Google Shape;308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9" name="Google Shape;309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>
            <a:spLocks noGrp="1"/>
          </p:cNvSpPr>
          <p:nvPr>
            <p:ph type="title"/>
          </p:nvPr>
        </p:nvSpPr>
        <p:spPr>
          <a:xfrm>
            <a:off x="558811" y="213699"/>
            <a:ext cx="8026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318" name="Google Shape;318;p61"/>
          <p:cNvSpPr txBox="1">
            <a:spLocks noGrp="1"/>
          </p:cNvSpPr>
          <p:nvPr>
            <p:ph type="body" idx="1"/>
          </p:nvPr>
        </p:nvSpPr>
        <p:spPr>
          <a:xfrm>
            <a:off x="1342732" y="1491453"/>
            <a:ext cx="64584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6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6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922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209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>
            <a:spLocks noGrp="1"/>
          </p:cNvSpPr>
          <p:nvPr>
            <p:ph type="ctrTitle"/>
          </p:nvPr>
        </p:nvSpPr>
        <p:spPr>
          <a:xfrm>
            <a:off x="682250" y="213699"/>
            <a:ext cx="7779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328" name="Google Shape;328;p6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427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/>
          <p:nvPr/>
        </p:nvSpPr>
        <p:spPr>
          <a:xfrm>
            <a:off x="1557217" y="2224208"/>
            <a:ext cx="1263000" cy="930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82" y="0"/>
                </a:moveTo>
                <a:lnTo>
                  <a:pt x="0" y="119965"/>
                </a:lnTo>
                <a:lnTo>
                  <a:pt x="113398" y="38302"/>
                </a:lnTo>
                <a:lnTo>
                  <a:pt x="119982" y="0"/>
                </a:lnTo>
                <a:close/>
              </a:path>
            </a:pathLst>
          </a:custGeom>
          <a:solidFill>
            <a:srgbClr val="CCD1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4"/>
          <p:cNvSpPr txBox="1">
            <a:spLocks noGrp="1"/>
          </p:cNvSpPr>
          <p:nvPr>
            <p:ph type="title"/>
          </p:nvPr>
        </p:nvSpPr>
        <p:spPr>
          <a:xfrm>
            <a:off x="558811" y="213699"/>
            <a:ext cx="8026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335" name="Google Shape;335;p6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64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7041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>
            <a:spLocks noGrp="1"/>
          </p:cNvSpPr>
          <p:nvPr>
            <p:ph type="title"/>
          </p:nvPr>
        </p:nvSpPr>
        <p:spPr>
          <a:xfrm>
            <a:off x="558811" y="213699"/>
            <a:ext cx="8026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6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6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4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9" name="Google Shape;239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0" name="Google Shape;240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0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>
            <a:spLocks noGrp="1"/>
          </p:cNvSpPr>
          <p:nvPr>
            <p:ph type="title"/>
          </p:nvPr>
        </p:nvSpPr>
        <p:spPr>
          <a:xfrm>
            <a:off x="558811" y="213699"/>
            <a:ext cx="8026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60"/>
          <p:cNvSpPr txBox="1">
            <a:spLocks noGrp="1"/>
          </p:cNvSpPr>
          <p:nvPr>
            <p:ph type="body" idx="1"/>
          </p:nvPr>
        </p:nvSpPr>
        <p:spPr>
          <a:xfrm>
            <a:off x="1342732" y="1491453"/>
            <a:ext cx="64584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6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6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6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0319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MgjVJogIbc?t=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tlLNhhiL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Gouraud Smooth Shading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881368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" sz="2600" dirty="0" smtClean="0"/>
              <a:t>Also called “Intensity” interpolation or “Color” interpolation shading</a:t>
            </a:r>
            <a:endParaRPr lang="en" sz="2600" dirty="0"/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WS: Find I at each vertex and illuminate vertex</a:t>
            </a:r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SS: Interpolate across poly face</a:t>
            </a:r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Store normals @ vertices</a:t>
            </a:r>
          </a:p>
          <a:p>
            <a:pPr lvl="1" indent="-393700">
              <a:buSzPts val="2600"/>
            </a:pPr>
            <a:r>
              <a:rPr lang="en-US" sz="2200" dirty="0"/>
              <a:t>A</a:t>
            </a:r>
            <a:r>
              <a:rPr lang="en" sz="2200" dirty="0"/>
              <a:t>verage normals of polys sharing vertex</a:t>
            </a:r>
          </a:p>
          <a:p>
            <a:pPr lvl="1" indent="-393700">
              <a:buSzPts val="2600"/>
            </a:pPr>
            <a:r>
              <a:rPr lang="en" sz="2200" dirty="0" smtClean="0"/>
              <a:t>During tessalation, e.g., sphere</a:t>
            </a:r>
            <a:endParaRPr lang="en" sz="2200" dirty="0"/>
          </a:p>
          <a:p>
            <a:pPr lvl="1" indent="-393700">
              <a:buSzPts val="2600"/>
            </a:pPr>
            <a:r>
              <a:rPr lang="en" sz="2200" dirty="0" smtClean="0"/>
              <a:t>What </a:t>
            </a:r>
            <a:r>
              <a:rPr lang="en" sz="2200" dirty="0"/>
              <a:t>about hard edges</a:t>
            </a:r>
            <a:r>
              <a:rPr lang="en" sz="2200" dirty="0" smtClean="0"/>
              <a:t>?</a:t>
            </a:r>
            <a:endParaRPr lang="en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26" y="1868515"/>
            <a:ext cx="1564722" cy="1551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847" y="3420411"/>
            <a:ext cx="1404457" cy="14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Gouraud Smooth Shading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990425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" sz="2600" dirty="0" smtClean="0"/>
              <a:t>Issues with Gouraud Shading</a:t>
            </a:r>
          </a:p>
          <a:p>
            <a:pPr lvl="1" indent="-393700">
              <a:buSzPts val="2600"/>
            </a:pPr>
            <a:r>
              <a:rPr lang="en" sz="2200" dirty="0" smtClean="0"/>
              <a:t>Thin polygons</a:t>
            </a:r>
          </a:p>
          <a:p>
            <a:pPr lvl="1" indent="-393700">
              <a:buSzPts val="2600"/>
            </a:pPr>
            <a:r>
              <a:rPr lang="en" sz="2200" dirty="0" smtClean="0"/>
              <a:t>Rotating </a:t>
            </a:r>
            <a:r>
              <a:rPr lang="en" sz="2200" dirty="0" smtClean="0"/>
              <a:t>polygons</a:t>
            </a:r>
          </a:p>
          <a:p>
            <a:pPr lvl="1" indent="-393700">
              <a:buSzPts val="2600"/>
            </a:pPr>
            <a:r>
              <a:rPr lang="en" sz="2200" dirty="0" smtClean="0"/>
              <a:t>Specular reflection with large polygons</a:t>
            </a:r>
          </a:p>
          <a:p>
            <a:pPr lvl="2" indent="-393700">
              <a:buSzPts val="2600"/>
            </a:pPr>
            <a:r>
              <a:rPr lang="en" sz="1800" dirty="0"/>
              <a:t>At poly’s center</a:t>
            </a:r>
          </a:p>
          <a:p>
            <a:pPr lvl="2" indent="-393700">
              <a:buSzPts val="2600"/>
            </a:pPr>
            <a:r>
              <a:rPr lang="en-US" sz="1800" dirty="0" smtClean="0"/>
              <a:t>A</a:t>
            </a:r>
            <a:r>
              <a:rPr lang="en" sz="1800" dirty="0" smtClean="0"/>
              <a:t>t poly’s vertex</a:t>
            </a:r>
          </a:p>
          <a:p>
            <a:pPr lvl="1" indent="-393700">
              <a:buSzPts val="2600"/>
            </a:pPr>
            <a:r>
              <a:rPr lang="en" sz="2200" dirty="0" smtClean="0"/>
              <a:t>Mach banding not completely eliminated</a:t>
            </a:r>
            <a:endParaRPr lang="en" sz="2200" dirty="0"/>
          </a:p>
          <a:p>
            <a:pPr lvl="2" indent="-393700">
              <a:buSzPts val="2600"/>
            </a:pPr>
            <a:endParaRPr lang="en" sz="1800" dirty="0" smtClean="0"/>
          </a:p>
        </p:txBody>
      </p:sp>
    </p:spTree>
    <p:extLst>
      <p:ext uri="{BB962C8B-B14F-4D97-AF65-F5344CB8AC3E}">
        <p14:creationId xmlns:p14="http://schemas.microsoft.com/office/powerpoint/2010/main" val="17912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Recall: 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 Formulas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895275"/>
            <a:ext cx="9197400" cy="39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2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/>
        </p:nvSpPr>
        <p:spPr>
          <a:xfrm>
            <a:off x="443302" y="2753044"/>
            <a:ext cx="80928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further </a:t>
            </a:r>
            <a:r>
              <a:rPr kumimoji="0" lang="e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from the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point, the more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want.  The further </a:t>
            </a:r>
            <a:r>
              <a:rPr kumimoji="0" lang="e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from the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point, the more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want.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81"/>
          <p:cNvSpPr/>
          <p:nvPr/>
        </p:nvSpPr>
        <p:spPr>
          <a:xfrm>
            <a:off x="5422904" y="1809866"/>
            <a:ext cx="84900" cy="1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77" y="0"/>
                </a:moveTo>
                <a:lnTo>
                  <a:pt x="0" y="11987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1"/>
          <p:cNvSpPr/>
          <p:nvPr/>
        </p:nvSpPr>
        <p:spPr>
          <a:xfrm>
            <a:off x="6316181" y="1983650"/>
            <a:ext cx="84900" cy="1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62" y="0"/>
                </a:moveTo>
                <a:lnTo>
                  <a:pt x="0" y="11987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548382" y="3611894"/>
            <a:ext cx="4237802" cy="143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1-t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975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Value at </a:t>
            </a:r>
            <a:r>
              <a:rPr kumimoji="0" lang="e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(1-</a:t>
            </a:r>
            <a:r>
              <a:rPr kumimoji="0" lang="e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t)*x</a:t>
            </a:r>
            <a:r>
              <a:rPr kumimoji="0" lang="en" sz="3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kumimoji="0" lang="e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+ t*x</a:t>
            </a:r>
            <a:r>
              <a:rPr kumimoji="0" lang="en" sz="3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sz="3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81"/>
          <p:cNvSpPr/>
          <p:nvPr/>
        </p:nvSpPr>
        <p:spPr>
          <a:xfrm>
            <a:off x="2908671" y="1397873"/>
            <a:ext cx="3707700" cy="73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19942"/>
                </a:lnTo>
              </a:path>
            </a:pathLst>
          </a:custGeom>
          <a:noFill/>
          <a:ln w="76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1"/>
          <p:cNvSpPr/>
          <p:nvPr/>
        </p:nvSpPr>
        <p:spPr>
          <a:xfrm>
            <a:off x="2677653" y="122970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1"/>
          <p:cNvSpPr/>
          <p:nvPr/>
        </p:nvSpPr>
        <p:spPr>
          <a:xfrm>
            <a:off x="2677653" y="122970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1"/>
          <p:cNvSpPr/>
          <p:nvPr/>
        </p:nvSpPr>
        <p:spPr>
          <a:xfrm>
            <a:off x="6370077" y="1958433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30" y="118940"/>
                </a:lnTo>
                <a:lnTo>
                  <a:pt x="80873" y="116155"/>
                </a:lnTo>
                <a:lnTo>
                  <a:pt x="90213" y="111721"/>
                </a:lnTo>
                <a:lnTo>
                  <a:pt x="98580" y="105806"/>
                </a:lnTo>
                <a:lnTo>
                  <a:pt x="105806" y="98580"/>
                </a:lnTo>
                <a:lnTo>
                  <a:pt x="111721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1" y="29693"/>
                </a:lnTo>
                <a:lnTo>
                  <a:pt x="105806" y="21325"/>
                </a:lnTo>
                <a:lnTo>
                  <a:pt x="98580" y="14099"/>
                </a:lnTo>
                <a:lnTo>
                  <a:pt x="90213" y="8184"/>
                </a:lnTo>
                <a:lnTo>
                  <a:pt x="80873" y="3750"/>
                </a:lnTo>
                <a:lnTo>
                  <a:pt x="70730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000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1"/>
          <p:cNvSpPr/>
          <p:nvPr/>
        </p:nvSpPr>
        <p:spPr>
          <a:xfrm>
            <a:off x="6370077" y="1958433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1" y="29693"/>
                </a:lnTo>
                <a:lnTo>
                  <a:pt x="105806" y="21325"/>
                </a:lnTo>
                <a:lnTo>
                  <a:pt x="98580" y="14099"/>
                </a:lnTo>
                <a:lnTo>
                  <a:pt x="90213" y="8184"/>
                </a:lnTo>
                <a:lnTo>
                  <a:pt x="80873" y="3750"/>
                </a:lnTo>
                <a:lnTo>
                  <a:pt x="70730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30" y="118940"/>
                </a:lnTo>
                <a:lnTo>
                  <a:pt x="80873" y="116155"/>
                </a:lnTo>
                <a:lnTo>
                  <a:pt x="90213" y="111721"/>
                </a:lnTo>
                <a:lnTo>
                  <a:pt x="98580" y="105806"/>
                </a:lnTo>
                <a:lnTo>
                  <a:pt x="105806" y="98580"/>
                </a:lnTo>
                <a:lnTo>
                  <a:pt x="111721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1"/>
          <p:cNvSpPr txBox="1"/>
          <p:nvPr/>
        </p:nvSpPr>
        <p:spPr>
          <a:xfrm>
            <a:off x="2640615" y="1569733"/>
            <a:ext cx="333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979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kumimoji="0" lang="en" sz="3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sz="17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81"/>
          <p:cNvSpPr txBox="1"/>
          <p:nvPr/>
        </p:nvSpPr>
        <p:spPr>
          <a:xfrm>
            <a:off x="6398496" y="2242402"/>
            <a:ext cx="371419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kumimoji="0" lang="en" sz="3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sz="3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81"/>
          <p:cNvSpPr/>
          <p:nvPr/>
        </p:nvSpPr>
        <p:spPr>
          <a:xfrm>
            <a:off x="5422904" y="1807066"/>
            <a:ext cx="84900" cy="1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77" y="0"/>
                </a:moveTo>
                <a:lnTo>
                  <a:pt x="0" y="11987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1"/>
          <p:cNvSpPr/>
          <p:nvPr/>
        </p:nvSpPr>
        <p:spPr>
          <a:xfrm>
            <a:off x="3120433" y="1341805"/>
            <a:ext cx="84900" cy="1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77" y="0"/>
                </a:moveTo>
                <a:lnTo>
                  <a:pt x="0" y="11987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1"/>
          <p:cNvSpPr/>
          <p:nvPr/>
        </p:nvSpPr>
        <p:spPr>
          <a:xfrm>
            <a:off x="6316181" y="1980850"/>
            <a:ext cx="84900" cy="1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62" y="0"/>
                </a:moveTo>
                <a:lnTo>
                  <a:pt x="0" y="11987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1"/>
          <p:cNvSpPr txBox="1"/>
          <p:nvPr/>
        </p:nvSpPr>
        <p:spPr>
          <a:xfrm>
            <a:off x="5495404" y="1439389"/>
            <a:ext cx="1425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tabLst/>
              <a:defRPr/>
            </a:pPr>
            <a:r>
              <a:rPr kumimoji="0" lang="en" sz="31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kumimoji="0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81"/>
          <p:cNvSpPr txBox="1"/>
          <p:nvPr/>
        </p:nvSpPr>
        <p:spPr>
          <a:xfrm>
            <a:off x="1851352" y="157818"/>
            <a:ext cx="5276700" cy="6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36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tabLst/>
              <a:defRPr/>
            </a:pPr>
            <a:r>
              <a:rPr kumimoji="0" lang="en" sz="29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Barycentric </a:t>
            </a:r>
            <a:r>
              <a:rPr kumimoji="0" lang="en" sz="29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Interpolation</a:t>
            </a:r>
            <a:endParaRPr kumimoji="0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1"/>
          <p:cNvSpPr txBox="1"/>
          <p:nvPr/>
        </p:nvSpPr>
        <p:spPr>
          <a:xfrm>
            <a:off x="6415593" y="1562374"/>
            <a:ext cx="50531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tabLst/>
              <a:defRPr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kumimoji="0" lang="e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81"/>
          <p:cNvSpPr/>
          <p:nvPr/>
        </p:nvSpPr>
        <p:spPr>
          <a:xfrm>
            <a:off x="3189750" y="1451115"/>
            <a:ext cx="2202900" cy="44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72" y="119979"/>
                </a:lnTo>
              </a:path>
            </a:pathLst>
          </a:custGeom>
          <a:noFill/>
          <a:ln w="101625" cap="flat" cmpd="sng">
            <a:solidFill>
              <a:srgbClr val="000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1"/>
          <p:cNvSpPr/>
          <p:nvPr/>
        </p:nvSpPr>
        <p:spPr>
          <a:xfrm>
            <a:off x="5549976" y="1921983"/>
            <a:ext cx="762600" cy="15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65" y="119723"/>
                </a:lnTo>
              </a:path>
            </a:pathLst>
          </a:custGeom>
          <a:noFill/>
          <a:ln w="101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35;p81"/>
          <p:cNvSpPr txBox="1"/>
          <p:nvPr/>
        </p:nvSpPr>
        <p:spPr>
          <a:xfrm>
            <a:off x="3139953" y="853444"/>
            <a:ext cx="542362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t=0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69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7"/>
          <p:cNvSpPr/>
          <p:nvPr/>
        </p:nvSpPr>
        <p:spPr>
          <a:xfrm>
            <a:off x="1079785" y="2224208"/>
            <a:ext cx="1910100" cy="131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9329" y="0"/>
                </a:moveTo>
                <a:lnTo>
                  <a:pt x="0" y="119992"/>
                </a:lnTo>
                <a:lnTo>
                  <a:pt x="119971" y="99568"/>
                </a:lnTo>
                <a:lnTo>
                  <a:pt x="109329" y="0"/>
                </a:lnTo>
                <a:close/>
              </a:path>
            </a:pathLst>
          </a:custGeom>
          <a:solidFill>
            <a:srgbClr val="CCD1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7"/>
          <p:cNvSpPr/>
          <p:nvPr/>
        </p:nvSpPr>
        <p:spPr>
          <a:xfrm>
            <a:off x="1226100" y="3524696"/>
            <a:ext cx="3026700" cy="91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495" y="0"/>
                </a:moveTo>
                <a:lnTo>
                  <a:pt x="0" y="21344"/>
                </a:lnTo>
                <a:lnTo>
                  <a:pt x="119987" y="119964"/>
                </a:lnTo>
                <a:lnTo>
                  <a:pt x="74495" y="0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7"/>
          <p:cNvSpPr/>
          <p:nvPr/>
        </p:nvSpPr>
        <p:spPr>
          <a:xfrm>
            <a:off x="3097343" y="2459642"/>
            <a:ext cx="1201200" cy="177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9999" y="61129"/>
                </a:lnTo>
                <a:lnTo>
                  <a:pt x="119998" y="119980"/>
                </a:lnTo>
                <a:lnTo>
                  <a:pt x="0" y="0"/>
                </a:lnTo>
                <a:close/>
              </a:path>
            </a:pathLst>
          </a:custGeom>
          <a:solidFill>
            <a:srgbClr val="CCFF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7"/>
          <p:cNvSpPr/>
          <p:nvPr/>
        </p:nvSpPr>
        <p:spPr>
          <a:xfrm>
            <a:off x="2920222" y="1952332"/>
            <a:ext cx="243000" cy="1454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71" y="119986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7"/>
          <p:cNvSpPr/>
          <p:nvPr/>
        </p:nvSpPr>
        <p:spPr>
          <a:xfrm>
            <a:off x="756349" y="3406970"/>
            <a:ext cx="2406600" cy="24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89" y="0"/>
                </a:moveTo>
                <a:lnTo>
                  <a:pt x="0" y="1199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7"/>
          <p:cNvSpPr/>
          <p:nvPr/>
        </p:nvSpPr>
        <p:spPr>
          <a:xfrm>
            <a:off x="3162790" y="3406970"/>
            <a:ext cx="1544100" cy="125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80" y="11999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7"/>
          <p:cNvSpPr/>
          <p:nvPr/>
        </p:nvSpPr>
        <p:spPr>
          <a:xfrm>
            <a:off x="748645" y="1952332"/>
            <a:ext cx="3973800" cy="272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5625"/>
                </a:moveTo>
                <a:lnTo>
                  <a:pt x="65574" y="0"/>
                </a:lnTo>
                <a:lnTo>
                  <a:pt x="119986" y="119988"/>
                </a:lnTo>
                <a:lnTo>
                  <a:pt x="0" y="75625"/>
                </a:lnTo>
                <a:close/>
              </a:path>
            </a:pathLst>
          </a:custGeom>
          <a:noFill/>
          <a:ln w="76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87"/>
          <p:cNvSpPr/>
          <p:nvPr/>
        </p:nvSpPr>
        <p:spPr>
          <a:xfrm>
            <a:off x="2689204" y="1784165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29"/>
                </a:lnTo>
                <a:lnTo>
                  <a:pt x="3750" y="80871"/>
                </a:lnTo>
                <a:lnTo>
                  <a:pt x="8184" y="90211"/>
                </a:lnTo>
                <a:lnTo>
                  <a:pt x="14099" y="98579"/>
                </a:lnTo>
                <a:lnTo>
                  <a:pt x="21325" y="105805"/>
                </a:lnTo>
                <a:lnTo>
                  <a:pt x="29693" y="111720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0"/>
                </a:lnTo>
                <a:lnTo>
                  <a:pt x="98579" y="105805"/>
                </a:lnTo>
                <a:lnTo>
                  <a:pt x="105805" y="98579"/>
                </a:lnTo>
                <a:lnTo>
                  <a:pt x="111720" y="90211"/>
                </a:lnTo>
                <a:lnTo>
                  <a:pt x="116155" y="80871"/>
                </a:lnTo>
                <a:lnTo>
                  <a:pt x="118940" y="70729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7"/>
          <p:cNvSpPr/>
          <p:nvPr/>
        </p:nvSpPr>
        <p:spPr>
          <a:xfrm>
            <a:off x="2689204" y="1784165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29"/>
                </a:lnTo>
                <a:lnTo>
                  <a:pt x="3750" y="80871"/>
                </a:lnTo>
                <a:lnTo>
                  <a:pt x="8184" y="90211"/>
                </a:lnTo>
                <a:lnTo>
                  <a:pt x="14099" y="98579"/>
                </a:lnTo>
                <a:lnTo>
                  <a:pt x="21325" y="105805"/>
                </a:lnTo>
                <a:lnTo>
                  <a:pt x="29693" y="111720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0"/>
                </a:lnTo>
                <a:lnTo>
                  <a:pt x="98579" y="105805"/>
                </a:lnTo>
                <a:lnTo>
                  <a:pt x="105805" y="98579"/>
                </a:lnTo>
                <a:lnTo>
                  <a:pt x="111720" y="90211"/>
                </a:lnTo>
                <a:lnTo>
                  <a:pt x="116155" y="80871"/>
                </a:lnTo>
                <a:lnTo>
                  <a:pt x="118940" y="70729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87"/>
          <p:cNvSpPr/>
          <p:nvPr/>
        </p:nvSpPr>
        <p:spPr>
          <a:xfrm>
            <a:off x="525331" y="3488254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2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2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00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7"/>
          <p:cNvSpPr/>
          <p:nvPr/>
        </p:nvSpPr>
        <p:spPr>
          <a:xfrm>
            <a:off x="525331" y="3488254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2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2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7"/>
          <p:cNvSpPr/>
          <p:nvPr/>
        </p:nvSpPr>
        <p:spPr>
          <a:xfrm>
            <a:off x="4475733" y="449726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000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87"/>
          <p:cNvSpPr/>
          <p:nvPr/>
        </p:nvSpPr>
        <p:spPr>
          <a:xfrm>
            <a:off x="4475733" y="449726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7"/>
          <p:cNvSpPr/>
          <p:nvPr/>
        </p:nvSpPr>
        <p:spPr>
          <a:xfrm>
            <a:off x="3054985" y="3328495"/>
            <a:ext cx="216000" cy="1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18" y="0"/>
                </a:moveTo>
                <a:lnTo>
                  <a:pt x="36596" y="4708"/>
                </a:lnTo>
                <a:lnTo>
                  <a:pt x="17550" y="17550"/>
                </a:lnTo>
                <a:lnTo>
                  <a:pt x="4708" y="36596"/>
                </a:lnTo>
                <a:lnTo>
                  <a:pt x="0" y="59918"/>
                </a:lnTo>
                <a:lnTo>
                  <a:pt x="4708" y="83244"/>
                </a:lnTo>
                <a:lnTo>
                  <a:pt x="17550" y="102292"/>
                </a:lnTo>
                <a:lnTo>
                  <a:pt x="36596" y="115135"/>
                </a:lnTo>
                <a:lnTo>
                  <a:pt x="59918" y="119844"/>
                </a:lnTo>
                <a:lnTo>
                  <a:pt x="83244" y="115135"/>
                </a:lnTo>
                <a:lnTo>
                  <a:pt x="102292" y="102292"/>
                </a:lnTo>
                <a:lnTo>
                  <a:pt x="115135" y="83244"/>
                </a:lnTo>
                <a:lnTo>
                  <a:pt x="119844" y="59918"/>
                </a:lnTo>
                <a:lnTo>
                  <a:pt x="115135" y="36596"/>
                </a:lnTo>
                <a:lnTo>
                  <a:pt x="102292" y="17550"/>
                </a:lnTo>
                <a:lnTo>
                  <a:pt x="83244" y="4708"/>
                </a:lnTo>
                <a:lnTo>
                  <a:pt x="599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7"/>
          <p:cNvSpPr txBox="1"/>
          <p:nvPr/>
        </p:nvSpPr>
        <p:spPr>
          <a:xfrm>
            <a:off x="3080080" y="3425368"/>
            <a:ext cx="209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tabLst/>
              <a:defRPr/>
            </a:pPr>
            <a:r>
              <a:rPr kumimoji="0" lang="en" sz="2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87"/>
          <p:cNvSpPr txBox="1"/>
          <p:nvPr/>
        </p:nvSpPr>
        <p:spPr>
          <a:xfrm>
            <a:off x="3677549" y="888217"/>
            <a:ext cx="2189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Just like before: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127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87"/>
          <p:cNvSpPr txBox="1"/>
          <p:nvPr/>
        </p:nvSpPr>
        <p:spPr>
          <a:xfrm>
            <a:off x="6070533" y="1229800"/>
            <a:ext cx="25365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7"/>
          <p:cNvSpPr txBox="1"/>
          <p:nvPr/>
        </p:nvSpPr>
        <p:spPr>
          <a:xfrm>
            <a:off x="4308989" y="1809237"/>
            <a:ext cx="4599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413000" marR="0" lvl="0" indent="-1270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7"/>
          <p:cNvSpPr txBox="1"/>
          <p:nvPr/>
        </p:nvSpPr>
        <p:spPr>
          <a:xfrm>
            <a:off x="4308989" y="2407567"/>
            <a:ext cx="1552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87"/>
          <p:cNvSpPr txBox="1"/>
          <p:nvPr/>
        </p:nvSpPr>
        <p:spPr>
          <a:xfrm>
            <a:off x="6083552" y="2407567"/>
            <a:ext cx="2672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509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34;p81"/>
          <p:cNvSpPr txBox="1"/>
          <p:nvPr/>
        </p:nvSpPr>
        <p:spPr>
          <a:xfrm>
            <a:off x="1851352" y="157818"/>
            <a:ext cx="5276700" cy="6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36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tabLst/>
              <a:defRPr/>
            </a:pPr>
            <a:r>
              <a:rPr kumimoji="0" lang="en" sz="29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Barycentric </a:t>
            </a:r>
            <a:r>
              <a:rPr kumimoji="0" lang="en" sz="29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Interpolation</a:t>
            </a:r>
            <a:endParaRPr kumimoji="0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8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8"/>
          <p:cNvSpPr/>
          <p:nvPr/>
        </p:nvSpPr>
        <p:spPr>
          <a:xfrm>
            <a:off x="1079785" y="2224208"/>
            <a:ext cx="1910100" cy="131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9329" y="0"/>
                </a:moveTo>
                <a:lnTo>
                  <a:pt x="0" y="119992"/>
                </a:lnTo>
                <a:lnTo>
                  <a:pt x="119971" y="99568"/>
                </a:lnTo>
                <a:lnTo>
                  <a:pt x="109329" y="0"/>
                </a:lnTo>
                <a:close/>
              </a:path>
            </a:pathLst>
          </a:custGeom>
          <a:solidFill>
            <a:srgbClr val="CCD1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88"/>
          <p:cNvSpPr/>
          <p:nvPr/>
        </p:nvSpPr>
        <p:spPr>
          <a:xfrm>
            <a:off x="1226100" y="3524696"/>
            <a:ext cx="3026700" cy="91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4495" y="0"/>
                </a:moveTo>
                <a:lnTo>
                  <a:pt x="0" y="21344"/>
                </a:lnTo>
                <a:lnTo>
                  <a:pt x="119987" y="119964"/>
                </a:lnTo>
                <a:lnTo>
                  <a:pt x="74495" y="0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8"/>
          <p:cNvSpPr/>
          <p:nvPr/>
        </p:nvSpPr>
        <p:spPr>
          <a:xfrm>
            <a:off x="3097343" y="2459642"/>
            <a:ext cx="1201200" cy="177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9999" y="61129"/>
                </a:lnTo>
                <a:lnTo>
                  <a:pt x="119998" y="119980"/>
                </a:lnTo>
                <a:lnTo>
                  <a:pt x="0" y="0"/>
                </a:lnTo>
                <a:close/>
              </a:path>
            </a:pathLst>
          </a:custGeom>
          <a:solidFill>
            <a:srgbClr val="CCFF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8"/>
          <p:cNvSpPr/>
          <p:nvPr/>
        </p:nvSpPr>
        <p:spPr>
          <a:xfrm>
            <a:off x="2920222" y="1952332"/>
            <a:ext cx="243000" cy="1454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771" y="119986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8"/>
          <p:cNvSpPr/>
          <p:nvPr/>
        </p:nvSpPr>
        <p:spPr>
          <a:xfrm>
            <a:off x="756349" y="3406970"/>
            <a:ext cx="2406600" cy="24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89" y="0"/>
                </a:moveTo>
                <a:lnTo>
                  <a:pt x="0" y="1199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8"/>
          <p:cNvSpPr/>
          <p:nvPr/>
        </p:nvSpPr>
        <p:spPr>
          <a:xfrm>
            <a:off x="3162790" y="3406970"/>
            <a:ext cx="1544100" cy="125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80" y="11999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88"/>
          <p:cNvSpPr/>
          <p:nvPr/>
        </p:nvSpPr>
        <p:spPr>
          <a:xfrm>
            <a:off x="748645" y="1952332"/>
            <a:ext cx="3973800" cy="272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5625"/>
                </a:moveTo>
                <a:lnTo>
                  <a:pt x="65574" y="0"/>
                </a:lnTo>
                <a:lnTo>
                  <a:pt x="119986" y="119988"/>
                </a:lnTo>
                <a:lnTo>
                  <a:pt x="0" y="75625"/>
                </a:lnTo>
                <a:close/>
              </a:path>
            </a:pathLst>
          </a:custGeom>
          <a:noFill/>
          <a:ln w="76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8"/>
          <p:cNvSpPr/>
          <p:nvPr/>
        </p:nvSpPr>
        <p:spPr>
          <a:xfrm>
            <a:off x="2689204" y="1784165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29"/>
                </a:lnTo>
                <a:lnTo>
                  <a:pt x="3750" y="80871"/>
                </a:lnTo>
                <a:lnTo>
                  <a:pt x="8184" y="90211"/>
                </a:lnTo>
                <a:lnTo>
                  <a:pt x="14099" y="98579"/>
                </a:lnTo>
                <a:lnTo>
                  <a:pt x="21325" y="105805"/>
                </a:lnTo>
                <a:lnTo>
                  <a:pt x="29693" y="111720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0"/>
                </a:lnTo>
                <a:lnTo>
                  <a:pt x="98579" y="105805"/>
                </a:lnTo>
                <a:lnTo>
                  <a:pt x="105805" y="98579"/>
                </a:lnTo>
                <a:lnTo>
                  <a:pt x="111720" y="90211"/>
                </a:lnTo>
                <a:lnTo>
                  <a:pt x="116155" y="80871"/>
                </a:lnTo>
                <a:lnTo>
                  <a:pt x="118940" y="70729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8"/>
          <p:cNvSpPr/>
          <p:nvPr/>
        </p:nvSpPr>
        <p:spPr>
          <a:xfrm>
            <a:off x="2689204" y="1784165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29"/>
                </a:lnTo>
                <a:lnTo>
                  <a:pt x="3750" y="80871"/>
                </a:lnTo>
                <a:lnTo>
                  <a:pt x="8184" y="90211"/>
                </a:lnTo>
                <a:lnTo>
                  <a:pt x="14099" y="98579"/>
                </a:lnTo>
                <a:lnTo>
                  <a:pt x="21325" y="105805"/>
                </a:lnTo>
                <a:lnTo>
                  <a:pt x="29693" y="111720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0"/>
                </a:lnTo>
                <a:lnTo>
                  <a:pt x="98579" y="105805"/>
                </a:lnTo>
                <a:lnTo>
                  <a:pt x="105805" y="98579"/>
                </a:lnTo>
                <a:lnTo>
                  <a:pt x="111720" y="90211"/>
                </a:lnTo>
                <a:lnTo>
                  <a:pt x="116155" y="80871"/>
                </a:lnTo>
                <a:lnTo>
                  <a:pt x="118940" y="70729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8"/>
          <p:cNvSpPr/>
          <p:nvPr/>
        </p:nvSpPr>
        <p:spPr>
          <a:xfrm>
            <a:off x="525331" y="3488254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2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2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00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88"/>
          <p:cNvSpPr/>
          <p:nvPr/>
        </p:nvSpPr>
        <p:spPr>
          <a:xfrm>
            <a:off x="525331" y="3488254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2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2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8"/>
          <p:cNvSpPr/>
          <p:nvPr/>
        </p:nvSpPr>
        <p:spPr>
          <a:xfrm>
            <a:off x="4475733" y="449726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0"/>
                </a:move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close/>
              </a:path>
            </a:pathLst>
          </a:custGeom>
          <a:solidFill>
            <a:srgbClr val="000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8"/>
          <p:cNvSpPr/>
          <p:nvPr/>
        </p:nvSpPr>
        <p:spPr>
          <a:xfrm>
            <a:off x="4475733" y="4497266"/>
            <a:ext cx="4623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06" y="59953"/>
                </a:moveTo>
                <a:lnTo>
                  <a:pt x="118940" y="49176"/>
                </a:lnTo>
                <a:lnTo>
                  <a:pt x="116155" y="39033"/>
                </a:lnTo>
                <a:lnTo>
                  <a:pt x="111720" y="29693"/>
                </a:lnTo>
                <a:lnTo>
                  <a:pt x="105805" y="21325"/>
                </a:lnTo>
                <a:lnTo>
                  <a:pt x="98579" y="14099"/>
                </a:lnTo>
                <a:lnTo>
                  <a:pt x="90211" y="8184"/>
                </a:lnTo>
                <a:lnTo>
                  <a:pt x="80871" y="3750"/>
                </a:lnTo>
                <a:lnTo>
                  <a:pt x="70729" y="965"/>
                </a:lnTo>
                <a:lnTo>
                  <a:pt x="59953" y="0"/>
                </a:lnTo>
                <a:lnTo>
                  <a:pt x="49176" y="965"/>
                </a:lnTo>
                <a:lnTo>
                  <a:pt x="39033" y="3750"/>
                </a:lnTo>
                <a:lnTo>
                  <a:pt x="29693" y="8184"/>
                </a:lnTo>
                <a:lnTo>
                  <a:pt x="21325" y="14099"/>
                </a:lnTo>
                <a:lnTo>
                  <a:pt x="14099" y="21325"/>
                </a:lnTo>
                <a:lnTo>
                  <a:pt x="8184" y="29693"/>
                </a:lnTo>
                <a:lnTo>
                  <a:pt x="3750" y="39033"/>
                </a:lnTo>
                <a:lnTo>
                  <a:pt x="965" y="49176"/>
                </a:lnTo>
                <a:lnTo>
                  <a:pt x="0" y="59953"/>
                </a:lnTo>
                <a:lnTo>
                  <a:pt x="965" y="70730"/>
                </a:lnTo>
                <a:lnTo>
                  <a:pt x="3750" y="80873"/>
                </a:lnTo>
                <a:lnTo>
                  <a:pt x="8184" y="90213"/>
                </a:lnTo>
                <a:lnTo>
                  <a:pt x="14099" y="98580"/>
                </a:lnTo>
                <a:lnTo>
                  <a:pt x="21325" y="105806"/>
                </a:lnTo>
                <a:lnTo>
                  <a:pt x="29693" y="111721"/>
                </a:lnTo>
                <a:lnTo>
                  <a:pt x="39033" y="116155"/>
                </a:lnTo>
                <a:lnTo>
                  <a:pt x="49176" y="118940"/>
                </a:lnTo>
                <a:lnTo>
                  <a:pt x="59953" y="119906"/>
                </a:lnTo>
                <a:lnTo>
                  <a:pt x="70729" y="118940"/>
                </a:lnTo>
                <a:lnTo>
                  <a:pt x="80871" y="116155"/>
                </a:lnTo>
                <a:lnTo>
                  <a:pt x="90211" y="111721"/>
                </a:lnTo>
                <a:lnTo>
                  <a:pt x="98579" y="105806"/>
                </a:lnTo>
                <a:lnTo>
                  <a:pt x="105805" y="98580"/>
                </a:lnTo>
                <a:lnTo>
                  <a:pt x="111720" y="90213"/>
                </a:lnTo>
                <a:lnTo>
                  <a:pt x="116155" y="80873"/>
                </a:lnTo>
                <a:lnTo>
                  <a:pt x="118940" y="70730"/>
                </a:lnTo>
                <a:lnTo>
                  <a:pt x="119906" y="59953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8"/>
          <p:cNvSpPr/>
          <p:nvPr/>
        </p:nvSpPr>
        <p:spPr>
          <a:xfrm>
            <a:off x="3054985" y="3328495"/>
            <a:ext cx="216000" cy="1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18" y="0"/>
                </a:moveTo>
                <a:lnTo>
                  <a:pt x="36596" y="4708"/>
                </a:lnTo>
                <a:lnTo>
                  <a:pt x="17550" y="17550"/>
                </a:lnTo>
                <a:lnTo>
                  <a:pt x="4708" y="36596"/>
                </a:lnTo>
                <a:lnTo>
                  <a:pt x="0" y="59918"/>
                </a:lnTo>
                <a:lnTo>
                  <a:pt x="4708" y="83244"/>
                </a:lnTo>
                <a:lnTo>
                  <a:pt x="17550" y="102292"/>
                </a:lnTo>
                <a:lnTo>
                  <a:pt x="36596" y="115135"/>
                </a:lnTo>
                <a:lnTo>
                  <a:pt x="59918" y="119844"/>
                </a:lnTo>
                <a:lnTo>
                  <a:pt x="83244" y="115135"/>
                </a:lnTo>
                <a:lnTo>
                  <a:pt x="102292" y="102292"/>
                </a:lnTo>
                <a:lnTo>
                  <a:pt x="115135" y="83244"/>
                </a:lnTo>
                <a:lnTo>
                  <a:pt x="119844" y="59918"/>
                </a:lnTo>
                <a:lnTo>
                  <a:pt x="115135" y="36596"/>
                </a:lnTo>
                <a:lnTo>
                  <a:pt x="102292" y="17550"/>
                </a:lnTo>
                <a:lnTo>
                  <a:pt x="83244" y="4708"/>
                </a:lnTo>
                <a:lnTo>
                  <a:pt x="599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8"/>
          <p:cNvSpPr txBox="1"/>
          <p:nvPr/>
        </p:nvSpPr>
        <p:spPr>
          <a:xfrm>
            <a:off x="3080080" y="3425368"/>
            <a:ext cx="209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tabLst/>
              <a:defRPr/>
            </a:pPr>
            <a:r>
              <a:rPr kumimoji="0" lang="en" sz="2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88"/>
          <p:cNvSpPr txBox="1"/>
          <p:nvPr/>
        </p:nvSpPr>
        <p:spPr>
          <a:xfrm>
            <a:off x="4332103" y="3004336"/>
            <a:ext cx="4578900" cy="1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Value at </a:t>
            </a:r>
            <a:r>
              <a:rPr kumimoji="0" lang="en" sz="2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9850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(%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)(value at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+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98500" marR="0" lvl="0" indent="0" algn="l" defTabSz="914400" rtl="0" eaLnBrk="1" fontAlgn="auto" latinLnBrk="0" hangingPunct="1">
              <a:lnSpc>
                <a:spcPct val="108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(%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)(value at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698500" marR="0" lvl="0" indent="0" algn="l" defTabSz="914400" rtl="0" eaLnBrk="1" fontAlgn="auto" latinLnBrk="0" hangingPunct="1">
              <a:lnSpc>
                <a:spcPct val="108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(%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)(value at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88"/>
          <p:cNvSpPr txBox="1"/>
          <p:nvPr/>
        </p:nvSpPr>
        <p:spPr>
          <a:xfrm>
            <a:off x="3677549" y="888217"/>
            <a:ext cx="2189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Just like before: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127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8"/>
          <p:cNvSpPr txBox="1"/>
          <p:nvPr/>
        </p:nvSpPr>
        <p:spPr>
          <a:xfrm>
            <a:off x="6070533" y="1229800"/>
            <a:ext cx="25365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88"/>
          <p:cNvSpPr txBox="1"/>
          <p:nvPr/>
        </p:nvSpPr>
        <p:spPr>
          <a:xfrm>
            <a:off x="4308989" y="1809237"/>
            <a:ext cx="4599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FF2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green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413000" marR="0" lvl="0" indent="-1270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8"/>
          <p:cNvSpPr txBox="1"/>
          <p:nvPr/>
        </p:nvSpPr>
        <p:spPr>
          <a:xfrm>
            <a:off x="4308989" y="2407567"/>
            <a:ext cx="1552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percent 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8"/>
          <p:cNvSpPr txBox="1"/>
          <p:nvPr/>
        </p:nvSpPr>
        <p:spPr>
          <a:xfrm>
            <a:off x="6083552" y="2407567"/>
            <a:ext cx="2672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of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D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blue </a:t>
            </a:r>
            <a:r>
              <a:rPr kumimoji="0" lang="en" sz="2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triangle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50900" marR="0" lvl="0" indent="0" algn="l" defTabSz="914400" rtl="0" eaLnBrk="1" fontAlgn="auto" latinLnBrk="0" hangingPunct="1">
              <a:lnSpc>
                <a:spcPct val="11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total area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34;p81"/>
          <p:cNvSpPr txBox="1"/>
          <p:nvPr/>
        </p:nvSpPr>
        <p:spPr>
          <a:xfrm>
            <a:off x="1851352" y="157818"/>
            <a:ext cx="5276700" cy="6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36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tabLst/>
              <a:defRPr/>
            </a:pPr>
            <a:r>
              <a:rPr kumimoji="0" lang="en" sz="29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Barycentric </a:t>
            </a:r>
            <a:r>
              <a:rPr kumimoji="0" lang="en" sz="29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Interpolation</a:t>
            </a:r>
            <a:endParaRPr kumimoji="0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7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2;p97"/>
          <p:cNvSpPr txBox="1">
            <a:spLocks/>
          </p:cNvSpPr>
          <p:nvPr/>
        </p:nvSpPr>
        <p:spPr>
          <a:xfrm>
            <a:off x="457200" y="905865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93700">
              <a:buSzPts val="2600"/>
            </a:pPr>
            <a:r>
              <a:rPr lang="en-US" sz="2600" dirty="0"/>
              <a:t>Can be used to interpolate </a:t>
            </a:r>
            <a:r>
              <a:rPr lang="en-US" sz="2600" dirty="0" smtClean="0"/>
              <a:t>z, </a:t>
            </a:r>
            <a:r>
              <a:rPr lang="en-US" sz="2600" dirty="0"/>
              <a:t>color, normal, texture, etc. </a:t>
            </a:r>
          </a:p>
          <a:p>
            <a:pPr indent="-393700">
              <a:buSzPts val="2600"/>
            </a:pPr>
            <a:r>
              <a:rPr lang="en-US" sz="2600" dirty="0" smtClean="0"/>
              <a:t>Interpolate along 2 edges</a:t>
            </a:r>
          </a:p>
          <a:p>
            <a:pPr indent="-393700">
              <a:buSzPts val="2600"/>
            </a:pPr>
            <a:r>
              <a:rPr lang="en-US" sz="2600" dirty="0" smtClean="0"/>
              <a:t>Interpolate along scanline</a:t>
            </a:r>
          </a:p>
          <a:p>
            <a:pPr indent="-393700">
              <a:buSzPts val="2600"/>
            </a:pPr>
            <a:r>
              <a:rPr lang="en-US" sz="2600" dirty="0" smtClean="0"/>
              <a:t>Incremental calculations</a:t>
            </a:r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1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29" y="2407640"/>
            <a:ext cx="4647501" cy="2578498"/>
          </a:xfrm>
          <a:prstGeom prst="rect">
            <a:avLst/>
          </a:prstGeom>
        </p:spPr>
      </p:pic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" dirty="0" smtClean="0"/>
              <a:t>ilinear Interpolation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4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Phong Smooth Shading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990425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" sz="2600" dirty="0" smtClean="0"/>
              <a:t>Also called “Normal Vector” interpolation shading</a:t>
            </a:r>
          </a:p>
          <a:p>
            <a:pPr indent="-393700">
              <a:buSzPts val="2600"/>
            </a:pPr>
            <a:r>
              <a:rPr lang="en" sz="2600" dirty="0" smtClean="0"/>
              <a:t>Calculate intensity at each pixel</a:t>
            </a:r>
          </a:p>
          <a:p>
            <a:pPr indent="-393700">
              <a:buSzPts val="2600"/>
            </a:pPr>
            <a:r>
              <a:rPr lang="en" sz="2600" dirty="0" smtClean="0"/>
              <a:t>Interpolate normals similar to others, then normalize</a:t>
            </a:r>
          </a:p>
          <a:p>
            <a:pPr indent="-393700">
              <a:buSzPts val="2600"/>
            </a:pPr>
            <a:r>
              <a:rPr lang="en" sz="2600" dirty="0" smtClean="0"/>
              <a:t>Much more computation, but much better looking images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63" y="2962175"/>
            <a:ext cx="323850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36" y="2962175"/>
            <a:ext cx="222538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Smooth Shadings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990425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" sz="2600" dirty="0" smtClean="0"/>
              <a:t>Issues with interpolated shading</a:t>
            </a:r>
            <a:endParaRPr lang="en" sz="2600" dirty="0"/>
          </a:p>
          <a:p>
            <a:pPr lvl="1" indent="-393700">
              <a:buSzPts val="2600"/>
            </a:pPr>
            <a:r>
              <a:rPr lang="en" sz="2200" dirty="0" smtClean="0"/>
              <a:t>Polygon sillouhette</a:t>
            </a:r>
          </a:p>
          <a:p>
            <a:pPr lvl="1" indent="-393700">
              <a:buSzPts val="2600"/>
            </a:pPr>
            <a:r>
              <a:rPr lang="en" sz="2200" dirty="0" smtClean="0"/>
              <a:t>Orientation dependence (triangles ok)</a:t>
            </a:r>
          </a:p>
          <a:p>
            <a:pPr lvl="1" indent="-393700">
              <a:buSzPts val="2600"/>
            </a:pPr>
            <a:r>
              <a:rPr lang="en" sz="2200" dirty="0" smtClean="0"/>
              <a:t>Problems at shared vertices</a:t>
            </a:r>
          </a:p>
          <a:p>
            <a:pPr lvl="1" indent="-393700">
              <a:buSzPts val="2600"/>
            </a:pPr>
            <a:r>
              <a:rPr lang="en" sz="2200" dirty="0" smtClean="0"/>
              <a:t>Unrepresentative vertex normals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34" y="1441027"/>
            <a:ext cx="2714625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19" y="3314700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Shading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081460"/>
            <a:ext cx="8591500" cy="3886194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Flat Shading</a:t>
            </a:r>
          </a:p>
          <a:p>
            <a:pPr marL="800100" lvl="1">
              <a:defRPr/>
            </a:pPr>
            <a:r>
              <a:rPr lang="en-US" sz="1525" dirty="0" smtClean="0"/>
              <a:t>Illuminate a poly only once</a:t>
            </a:r>
          </a:p>
          <a:p>
            <a:pPr marL="800100" lvl="1">
              <a:defRPr/>
            </a:pPr>
            <a:r>
              <a:rPr lang="en-US" sz="1525" dirty="0" smtClean="0"/>
              <a:t>No interpolation</a:t>
            </a:r>
          </a:p>
          <a:p>
            <a:pPr marL="342900">
              <a:defRPr/>
            </a:pPr>
            <a:r>
              <a:rPr lang="en-US" sz="2025" dirty="0" smtClean="0"/>
              <a:t>Gouraud Shading</a:t>
            </a:r>
          </a:p>
          <a:p>
            <a:pPr marL="800100" lvl="1">
              <a:defRPr/>
            </a:pPr>
            <a:r>
              <a:rPr lang="en-US" sz="1525" dirty="0" smtClean="0"/>
              <a:t>Illuminate vertices of poly</a:t>
            </a:r>
          </a:p>
          <a:p>
            <a:pPr marL="800100" lvl="1">
              <a:defRPr/>
            </a:pPr>
            <a:r>
              <a:rPr lang="en-US" sz="1525" dirty="0" smtClean="0"/>
              <a:t>Interpolate colors at vertices</a:t>
            </a:r>
          </a:p>
          <a:p>
            <a:pPr marL="342900">
              <a:defRPr/>
            </a:pPr>
            <a:r>
              <a:rPr lang="en-US" sz="2025" dirty="0" smtClean="0"/>
              <a:t>Phong Shading</a:t>
            </a:r>
          </a:p>
          <a:p>
            <a:pPr marL="800100" lvl="1">
              <a:defRPr/>
            </a:pPr>
            <a:r>
              <a:rPr lang="en-US" sz="1525" dirty="0"/>
              <a:t>Illuminate </a:t>
            </a:r>
            <a:r>
              <a:rPr lang="en-US" sz="1525" dirty="0" smtClean="0"/>
              <a:t>each point inside poly</a:t>
            </a:r>
          </a:p>
          <a:p>
            <a:pPr marL="800100" lvl="1">
              <a:defRPr/>
            </a:pPr>
            <a:r>
              <a:rPr lang="en-US" sz="1525" dirty="0" smtClean="0"/>
              <a:t>Interpolate normals at vertices</a:t>
            </a:r>
          </a:p>
          <a:p>
            <a:pPr marL="342900">
              <a:defRPr/>
            </a:pPr>
            <a:r>
              <a:rPr lang="en-US" sz="2025" dirty="0" smtClean="0"/>
              <a:t>Illumination in WS/ES, interpolation in SS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65603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19" y="10860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2/25/24: A3 due; will be discussed during this week’s TA session</a:t>
            </a:r>
            <a:endParaRPr lang="en-US" sz="1525" dirty="0"/>
          </a:p>
          <a:p>
            <a:pPr marL="342900">
              <a:defRPr/>
            </a:pPr>
            <a:r>
              <a:rPr lang="en-US" sz="2025" dirty="0" smtClean="0"/>
              <a:t>3/</a:t>
            </a:r>
            <a:r>
              <a:rPr lang="en-US" sz="2025" strike="sngStrike" dirty="0" smtClean="0">
                <a:solidFill>
                  <a:srgbClr val="FF0000"/>
                </a:solidFill>
              </a:rPr>
              <a:t>03</a:t>
            </a:r>
            <a:r>
              <a:rPr lang="en-US" sz="2025" dirty="0" smtClean="0">
                <a:solidFill>
                  <a:srgbClr val="FF0000"/>
                </a:solidFill>
              </a:rPr>
              <a:t>06</a:t>
            </a:r>
            <a:r>
              <a:rPr lang="en-US" sz="2025" dirty="0" smtClean="0"/>
              <a:t>/24</a:t>
            </a:r>
            <a:r>
              <a:rPr lang="en-US" sz="2025" dirty="0"/>
              <a:t>: A4 </a:t>
            </a:r>
            <a:r>
              <a:rPr lang="en-US" sz="2025" dirty="0" smtClean="0"/>
              <a:t>due; </a:t>
            </a:r>
            <a:r>
              <a:rPr lang="en-US" sz="2025" dirty="0"/>
              <a:t>will be discussed during this week’s TA session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Team Project Timelines</a:t>
            </a:r>
            <a:r>
              <a:rPr lang="en-US" sz="2025" dirty="0" smtClean="0"/>
              <a:t>: see project info document on Canvas</a:t>
            </a:r>
          </a:p>
          <a:p>
            <a:pPr marL="800100" lvl="1">
              <a:defRPr/>
            </a:pPr>
            <a:r>
              <a:rPr lang="en-US" sz="1525" dirty="0" smtClean="0">
                <a:solidFill>
                  <a:srgbClr val="FF0000"/>
                </a:solidFill>
              </a:rPr>
              <a:t>Team project grade increased from 150 to 175 (download latest </a:t>
            </a:r>
            <a:r>
              <a:rPr lang="en-US" sz="1525" smtClean="0">
                <a:solidFill>
                  <a:srgbClr val="FF0000"/>
                </a:solidFill>
              </a:rPr>
              <a:t>team project info)</a:t>
            </a:r>
            <a:endParaRPr lang="en-US" sz="1525" dirty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30" dirty="0" smtClean="0"/>
              <a:t>3/19/24</a:t>
            </a:r>
            <a:r>
              <a:rPr lang="en-US" sz="2030" dirty="0"/>
              <a:t>: Final exam, </a:t>
            </a:r>
            <a:r>
              <a:rPr lang="en-US" sz="2030" dirty="0" smtClean="0"/>
              <a:t>6:30-8:</a:t>
            </a:r>
            <a:r>
              <a:rPr lang="en-US" sz="2030" strike="sngStrike" dirty="0" smtClean="0">
                <a:solidFill>
                  <a:srgbClr val="FF0000"/>
                </a:solidFill>
              </a:rPr>
              <a:t>30</a:t>
            </a:r>
            <a:r>
              <a:rPr lang="en-US" sz="2030" dirty="0" smtClean="0">
                <a:solidFill>
                  <a:srgbClr val="FF0000"/>
                </a:solidFill>
              </a:rPr>
              <a:t>15</a:t>
            </a:r>
            <a:r>
              <a:rPr lang="en-US" sz="2030" dirty="0" smtClean="0"/>
              <a:t> </a:t>
            </a:r>
            <a:r>
              <a:rPr lang="en-US" sz="2030" dirty="0"/>
              <a:t>PM, in person, location TBD</a:t>
            </a:r>
          </a:p>
          <a:p>
            <a:pPr marL="800100" lvl="1">
              <a:defRPr/>
            </a:pPr>
            <a:r>
              <a:rPr lang="en-US" sz="1530" dirty="0" smtClean="0">
                <a:solidFill>
                  <a:srgbClr val="FF0000"/>
                </a:solidFill>
              </a:rPr>
              <a:t>Final exam grade reduced from 150 to 125 (download latest syllabus)</a:t>
            </a:r>
          </a:p>
          <a:p>
            <a:pPr marL="800100" lvl="1">
              <a:defRPr/>
            </a:pPr>
            <a:r>
              <a:rPr lang="en-US" sz="1530" dirty="0" smtClean="0"/>
              <a:t>Study </a:t>
            </a:r>
            <a:r>
              <a:rPr lang="en-US" sz="1530" dirty="0"/>
              <a:t>guide and book exercises posted</a:t>
            </a:r>
          </a:p>
          <a:p>
            <a:pPr marL="800100" lvl="1">
              <a:defRPr/>
            </a:pPr>
            <a:r>
              <a:rPr lang="en-US" sz="1530" dirty="0" smtClean="0"/>
              <a:t>3/18 &amp; 3/19: Office hours, Noon-1PM</a:t>
            </a:r>
            <a:endParaRPr lang="en-US" sz="1530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vs Smooth Shading</a:t>
            </a:r>
            <a:endParaRPr/>
          </a:p>
        </p:txBody>
      </p:sp>
      <p:sp>
        <p:nvSpPr>
          <p:cNvPr id="608" name="Google Shape;608;p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Problem with this step: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Distribute it to all three vertices identically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•"/>
            </a:pPr>
            <a:r>
              <a:rPr lang="en" sz="2400" b="1"/>
              <a:t>What if some vertices are shared by more than one triangle?</a:t>
            </a:r>
            <a:endParaRPr sz="2400" b="1"/>
          </a:p>
          <a:p>
            <a:pPr marL="914400" lvl="1" indent="-3810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Could happen when we are summarizing our triangles using lists of “indices” into a list of (non-repeating, unique, more compact) vertices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vs Smooth Shading</a:t>
            </a:r>
            <a:endParaRPr/>
          </a:p>
        </p:txBody>
      </p:sp>
      <p:sp>
        <p:nvSpPr>
          <p:cNvPr id="614" name="Google Shape;614;p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•"/>
            </a:pPr>
            <a:r>
              <a:rPr lang="en" sz="2400" b="1"/>
              <a:t>What if some vertices are shared by more than one triangle?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A vertex can’t have two normals at once, logistically!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Other triangles will fight over assigning normals to a vertex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Conclusion:  Sometimes we </a:t>
            </a:r>
            <a:r>
              <a:rPr lang="en" sz="2400" u="sng"/>
              <a:t>should</a:t>
            </a:r>
            <a:r>
              <a:rPr lang="en" sz="2400"/>
              <a:t> put repeats in our vertex list.  We shouldn’t try to re-use indices at seams.</a:t>
            </a:r>
            <a:endParaRPr sz="2400"/>
          </a:p>
          <a:p>
            <a:pPr marL="1371600" lvl="2" indent="-3810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Instead, store extra/duplicate vertices at a position, with </a:t>
            </a:r>
            <a:r>
              <a:rPr lang="en"/>
              <a:t>differing </a:t>
            </a:r>
            <a:r>
              <a:rPr lang="en" sz="2400"/>
              <a:t>normals.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GuerrillaCG Series:  Flat </a:t>
            </a:r>
            <a:r>
              <a:rPr lang="en" dirty="0" smtClean="0"/>
              <a:t>vs Gouraud Shading</a:t>
            </a:r>
            <a:endParaRPr dirty="0"/>
          </a:p>
        </p:txBody>
      </p:sp>
      <p:sp>
        <p:nvSpPr>
          <p:cNvPr id="478" name="Google Shape;478;p8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youtu.be/PMgjVJogIbc?t=6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For this to work, shapes must be </a:t>
            </a:r>
            <a:r>
              <a:rPr lang="en" sz="2400" dirty="0" smtClean="0"/>
              <a:t>modeled </a:t>
            </a:r>
            <a:r>
              <a:rPr lang="en" sz="2400" dirty="0"/>
              <a:t>a certain way (“seams”)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Must store multiple vertices touching the same position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Must be able to store conflicting normal data even if position data matches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 Session </a:t>
            </a:r>
            <a:r>
              <a:rPr lang="en-US" strike="sngStrike" dirty="0" smtClean="0"/>
              <a:t>This</a:t>
            </a:r>
            <a:r>
              <a:rPr lang="en-US" dirty="0" smtClean="0"/>
              <a:t> Next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Team project proposals</a:t>
            </a:r>
          </a:p>
          <a:p>
            <a:pPr marL="342900">
              <a:defRPr/>
            </a:pPr>
            <a:r>
              <a:rPr lang="en-US" sz="2025" dirty="0"/>
              <a:t>Assignment </a:t>
            </a:r>
            <a:r>
              <a:rPr lang="en-US" sz="2025" dirty="0" smtClean="0"/>
              <a:t>#4</a:t>
            </a:r>
            <a:endParaRPr lang="en-US" sz="2025" dirty="0"/>
          </a:p>
          <a:p>
            <a:pPr marL="342900">
              <a:defRPr/>
            </a:pPr>
            <a:r>
              <a:rPr lang="en-US" sz="2025" dirty="0"/>
              <a:t>Gouraud and Phong </a:t>
            </a:r>
            <a:r>
              <a:rPr lang="en-US" sz="2025" dirty="0" smtClean="0"/>
              <a:t>shadings</a:t>
            </a:r>
          </a:p>
          <a:p>
            <a:pPr marL="342900">
              <a:defRPr/>
            </a:pPr>
            <a:r>
              <a:rPr lang="en-US" sz="2025" dirty="0" smtClean="0"/>
              <a:t>Illumination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1600" dirty="0"/>
              <a:t>Illumination: ambient, diffuse</a:t>
            </a:r>
            <a:r>
              <a:rPr lang="en-US" sz="1600"/>
              <a:t>, </a:t>
            </a:r>
            <a:r>
              <a:rPr lang="en-US" sz="1600" smtClean="0"/>
              <a:t>specular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Flat and Smooth Shading</a:t>
            </a:r>
          </a:p>
          <a:p>
            <a:pPr marL="342900">
              <a:defRPr/>
            </a:pPr>
            <a:r>
              <a:rPr lang="en-US" sz="2025" dirty="0"/>
              <a:t>Barycentric Coordinates, Bilinear Interpolations</a:t>
            </a:r>
          </a:p>
          <a:p>
            <a:pPr marL="342900">
              <a:defRPr/>
            </a:pPr>
            <a:r>
              <a:rPr lang="en-US" sz="2025" dirty="0" smtClean="0"/>
              <a:t>Mappings: Texture, Bump, Environment, Displacement</a:t>
            </a:r>
            <a:endParaRPr lang="en-US" sz="2025" dirty="0"/>
          </a:p>
          <a:p>
            <a:pPr marL="342900">
              <a:defRPr/>
            </a:pPr>
            <a:r>
              <a:rPr lang="en-US" sz="2025" dirty="0" smtClean="0"/>
              <a:t>Hidden </a:t>
            </a:r>
            <a:r>
              <a:rPr lang="en-US" sz="2025" dirty="0"/>
              <a:t>Surface Removal</a:t>
            </a:r>
          </a:p>
          <a:p>
            <a:pPr marL="800100" lvl="1">
              <a:defRPr/>
            </a:pPr>
            <a:r>
              <a:rPr lang="en-US" sz="1525" dirty="0" smtClean="0"/>
              <a:t>2-pass z-buffer algorithm (shadows)</a:t>
            </a:r>
          </a:p>
          <a:p>
            <a:pPr marL="800100" lvl="1">
              <a:defRPr/>
            </a:pPr>
            <a:r>
              <a:rPr lang="en-US" sz="1525" dirty="0" smtClean="0"/>
              <a:t>Ray </a:t>
            </a:r>
            <a:r>
              <a:rPr lang="en-US" sz="1525" dirty="0"/>
              <a:t>casting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Light Equation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</p:txBody>
      </p:sp>
      <p:pic>
        <p:nvPicPr>
          <p:cNvPr id="6" name="Google Shape;517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537" y="1086000"/>
            <a:ext cx="5588028" cy="38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2;p97"/>
          <p:cNvSpPr txBox="1">
            <a:spLocks/>
          </p:cNvSpPr>
          <p:nvPr/>
        </p:nvSpPr>
        <p:spPr>
          <a:xfrm>
            <a:off x="5459702" y="228600"/>
            <a:ext cx="3444018" cy="46863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>
              <a:buSzPts val="2600"/>
              <a:buNone/>
            </a:pPr>
            <a:r>
              <a:rPr lang="en-US" dirty="0"/>
              <a:t>Illumination </a:t>
            </a:r>
            <a:r>
              <a:rPr lang="en-US" dirty="0" smtClean="0"/>
              <a:t>Recap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Occurs in WS or ES, not in PS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Need location and normal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Pick a point on poly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Light Color = Light Intensity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Add object color to </a:t>
            </a:r>
            <a:r>
              <a:rPr lang="en-US" sz="1600" dirty="0" err="1" smtClean="0"/>
              <a:t>amb</a:t>
            </a:r>
            <a:r>
              <a:rPr lang="en-US" sz="1600" dirty="0" smtClean="0"/>
              <a:t> and diff, not to spec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Attenuate light intensity based on distance to point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Add fog based on distance to eye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/>
              <a:t>Material vs Geometric properties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Clamp or normalize colors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dirty="0" smtClean="0"/>
              <a:t>Advantage of doing in ES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r>
              <a:rPr lang="en-US" sz="1600" b="1" dirty="0" smtClean="0">
                <a:solidFill>
                  <a:srgbClr val="FF0000"/>
                </a:solidFill>
              </a:rPr>
              <a:t>Which point to pick on poly?</a:t>
            </a:r>
          </a:p>
          <a:p>
            <a:pPr marL="339725" indent="-276225">
              <a:lnSpc>
                <a:spcPct val="100000"/>
              </a:lnSpc>
              <a:spcBef>
                <a:spcPts val="560"/>
              </a:spcBef>
              <a:buSzPts val="2600"/>
              <a:buFont typeface="Arial"/>
              <a:buChar char="–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10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Polygon vs. Vertex Attributes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3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3000" dirty="0"/>
              <a:t>Polygon Attributes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 smtClean="0"/>
              <a:t>Color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 smtClean="0"/>
              <a:t>Normal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endParaRPr lang="en-US" sz="2600" dirty="0"/>
          </a:p>
          <a:p>
            <a:pPr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3000" dirty="0" smtClean="0"/>
              <a:t>Vertex Attributes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/>
              <a:t>C</a:t>
            </a:r>
            <a:r>
              <a:rPr lang="en-US" sz="2600" dirty="0" smtClean="0"/>
              <a:t>oordinates (position)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 smtClean="0"/>
              <a:t>Color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 smtClean="0"/>
              <a:t>Normal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-US" sz="2600" dirty="0"/>
              <a:t>T</a:t>
            </a:r>
            <a:r>
              <a:rPr lang="en-US" sz="2600" dirty="0" smtClean="0"/>
              <a:t>exture </a:t>
            </a:r>
            <a:r>
              <a:rPr lang="en-US" sz="2600" dirty="0" err="1" smtClean="0"/>
              <a:t>coords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07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Flat </a:t>
            </a:r>
            <a:r>
              <a:rPr lang="en" sz="4000" dirty="0" smtClean="0"/>
              <a:t>or Constant or Faceted </a:t>
            </a:r>
            <a:r>
              <a:rPr lang="en" sz="4000" dirty="0"/>
              <a:t>Shading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889757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" sz="2600" dirty="0"/>
              <a:t>Use N of poly</a:t>
            </a:r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Find I at center or at any vertex of poly</a:t>
            </a:r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Apply that same color to all points inside poly</a:t>
            </a:r>
          </a:p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 dirty="0" smtClean="0"/>
              <a:t>In essence, it means:</a:t>
            </a:r>
            <a:endParaRPr sz="2600" dirty="0"/>
          </a:p>
          <a:p>
            <a:pPr marL="91440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" sz="2600" dirty="0" smtClean="0"/>
              <a:t>N is constant across poly</a:t>
            </a:r>
          </a:p>
          <a:p>
            <a:pPr lvl="1" indent="-393700">
              <a:lnSpc>
                <a:spcPct val="90000"/>
              </a:lnSpc>
              <a:spcBef>
                <a:spcPts val="0"/>
              </a:spcBef>
              <a:buSzPts val="2600"/>
            </a:pPr>
            <a:r>
              <a:rPr lang="en" sz="2600" dirty="0" smtClean="0"/>
              <a:t>Light is at ∞ </a:t>
            </a:r>
            <a:r>
              <a:rPr lang="en-US" dirty="0" smtClean="0"/>
              <a:t>⇒ </a:t>
            </a:r>
            <a:r>
              <a:rPr lang="en-US" sz="2600" dirty="0" smtClean="0"/>
              <a:t>N·L is constant across poly</a:t>
            </a:r>
            <a:endParaRPr sz="2600" dirty="0"/>
          </a:p>
          <a:p>
            <a:pPr lvl="1" indent="-393700">
              <a:spcBef>
                <a:spcPts val="0"/>
              </a:spcBef>
              <a:buSzPts val="2600"/>
            </a:pPr>
            <a:r>
              <a:rPr lang="en" sz="2600" dirty="0" smtClean="0"/>
              <a:t>Viewer is at ∞ </a:t>
            </a:r>
            <a:r>
              <a:rPr lang="en-US" dirty="0" smtClean="0"/>
              <a:t>⇒</a:t>
            </a:r>
            <a:r>
              <a:rPr lang="en-US" sz="2600" dirty="0" smtClean="0"/>
              <a:t> N·V is constant across poly</a:t>
            </a:r>
          </a:p>
          <a:p>
            <a:pPr indent="-393700">
              <a:spcBef>
                <a:spcPts val="0"/>
              </a:spcBef>
              <a:buSzPts val="2600"/>
            </a:pPr>
            <a:r>
              <a:rPr lang="en" sz="2600" dirty="0"/>
              <a:t>Which space to compute N and illuminate</a:t>
            </a:r>
            <a:r>
              <a:rPr lang="en" sz="2600" dirty="0" smtClean="0"/>
              <a:t>?</a:t>
            </a:r>
          </a:p>
          <a:p>
            <a:pPr lvl="1" indent="-393700">
              <a:spcBef>
                <a:spcPts val="0"/>
              </a:spcBef>
              <a:buSzPts val="2600"/>
            </a:pPr>
            <a:r>
              <a:rPr lang="en" sz="2200" dirty="0" smtClean="0"/>
              <a:t>Either WS or ES, not in PS</a:t>
            </a:r>
            <a:endParaRPr lang="en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60" y="1200150"/>
            <a:ext cx="1743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Problem with Flat Shading</a:t>
            </a:r>
            <a:endParaRPr sz="40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93700">
              <a:buSzPts val="2600"/>
            </a:pPr>
            <a:r>
              <a:rPr lang="en-US" sz="2200" dirty="0" smtClean="0"/>
              <a:t>Mach </a:t>
            </a:r>
            <a:r>
              <a:rPr lang="en-US" sz="2200" dirty="0"/>
              <a:t>bands is an optical illusion named after the physicist Ernst Mach. It exaggerates the contrast between edges of </a:t>
            </a:r>
            <a:r>
              <a:rPr lang="en-US" sz="2200" dirty="0" smtClean="0"/>
              <a:t>slightly </a:t>
            </a:r>
            <a:r>
              <a:rPr lang="en-US" sz="2200" dirty="0"/>
              <a:t>differing shades of gray, as soon as they contact one another, by triggering edge-detection in the human visual system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sz="2400" dirty="0">
                <a:hlinkClick r:id="rId3"/>
              </a:rPr>
              <a:t>https://www.youtube.com/watch?v=sItlLNhhiLg</a:t>
            </a:r>
            <a:endParaRPr lang="en-US" sz="2200" dirty="0" smtClean="0"/>
          </a:p>
          <a:p>
            <a:pPr marL="63500" indent="0">
              <a:buSzPts val="2600"/>
              <a:buNone/>
            </a:pPr>
            <a:endParaRPr lang="en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68" y="3465487"/>
            <a:ext cx="2952969" cy="1199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84" y="3465487"/>
            <a:ext cx="2244361" cy="1384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515" y="3465487"/>
            <a:ext cx="1276082" cy="13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54467</TotalTime>
  <Words>897</Words>
  <Application>Microsoft Office PowerPoint</Application>
  <PresentationFormat>On-screen Show (16:9)</PresentationFormat>
  <Paragraphs>158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Times New Roman</vt:lpstr>
      <vt:lpstr>Book Antiqua</vt:lpstr>
      <vt:lpstr>Roboto</vt:lpstr>
      <vt:lpstr>Calibri</vt:lpstr>
      <vt:lpstr>Geometric</vt:lpstr>
      <vt:lpstr>Office Theme</vt:lpstr>
      <vt:lpstr>siggraph04-course</vt:lpstr>
      <vt:lpstr>1_Office Theme</vt:lpstr>
      <vt:lpstr>2_Office Theme</vt:lpstr>
      <vt:lpstr>CS174A Lecture 12</vt:lpstr>
      <vt:lpstr>Announcements &amp; Reminders</vt:lpstr>
      <vt:lpstr>TA Session This Next Friday</vt:lpstr>
      <vt:lpstr>Last Lecture Recap</vt:lpstr>
      <vt:lpstr>Next Up</vt:lpstr>
      <vt:lpstr>Light Equation</vt:lpstr>
      <vt:lpstr>Polygon vs. Vertex Attributes</vt:lpstr>
      <vt:lpstr>Flat or Constant or Faceted Shading</vt:lpstr>
      <vt:lpstr>Problem with Flat Shading</vt:lpstr>
      <vt:lpstr>Gouraud Smooth Shading</vt:lpstr>
      <vt:lpstr>Gouraud Smooth Shading</vt:lpstr>
      <vt:lpstr>Recall: Interpolation Formulas</vt:lpstr>
      <vt:lpstr>PowerPoint Presentation</vt:lpstr>
      <vt:lpstr>PowerPoint Presentation</vt:lpstr>
      <vt:lpstr>PowerPoint Presentation</vt:lpstr>
      <vt:lpstr>Bilinear Interpolation</vt:lpstr>
      <vt:lpstr>Phong Smooth Shading</vt:lpstr>
      <vt:lpstr>Smooth Shadings</vt:lpstr>
      <vt:lpstr>Shading Recap</vt:lpstr>
      <vt:lpstr>Flat vs Smooth Shading</vt:lpstr>
      <vt:lpstr>Flat vs Smooth Shading</vt:lpstr>
      <vt:lpstr>GuerrillaCG Series:  Flat vs Gouraud Shading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dc:creator>Asish Law</dc:creator>
  <cp:lastModifiedBy>Asish Law</cp:lastModifiedBy>
  <cp:revision>294</cp:revision>
  <dcterms:modified xsi:type="dcterms:W3CDTF">2024-02-20T20:01:22Z</dcterms:modified>
</cp:coreProperties>
</file>