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  <p:sldMasterId id="2147483711" r:id="rId2"/>
    <p:sldMasterId id="2147483727" r:id="rId3"/>
  </p:sldMasterIdLst>
  <p:notesMasterIdLst>
    <p:notesMasterId r:id="rId23"/>
  </p:notesMasterIdLst>
  <p:sldIdLst>
    <p:sldId id="256" r:id="rId4"/>
    <p:sldId id="303" r:id="rId5"/>
    <p:sldId id="326" r:id="rId6"/>
    <p:sldId id="304" r:id="rId7"/>
    <p:sldId id="305" r:id="rId8"/>
    <p:sldId id="339" r:id="rId9"/>
    <p:sldId id="359" r:id="rId10"/>
    <p:sldId id="361" r:id="rId11"/>
    <p:sldId id="340" r:id="rId12"/>
    <p:sldId id="341" r:id="rId13"/>
    <p:sldId id="347" r:id="rId14"/>
    <p:sldId id="343" r:id="rId15"/>
    <p:sldId id="342" r:id="rId16"/>
    <p:sldId id="358" r:id="rId17"/>
    <p:sldId id="348" r:id="rId18"/>
    <p:sldId id="357" r:id="rId19"/>
    <p:sldId id="349" r:id="rId20"/>
    <p:sldId id="350" r:id="rId21"/>
    <p:sldId id="360" r:id="rId2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1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57fe1db788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57fe1db788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8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9175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4516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033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91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886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6878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2665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1610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107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870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797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6310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CS174A Lecture 14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Casting Algorithm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>
                <a:solidFill>
                  <a:srgbClr val="C00000"/>
                </a:solidFill>
              </a:rPr>
              <a:t>Step 1: Generate ray emanating from Eye (O) through pixel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8" y="1967027"/>
            <a:ext cx="7524107" cy="271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0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Casting Algorithm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25" dirty="0">
                <a:solidFill>
                  <a:srgbClr val="C00000"/>
                </a:solidFill>
              </a:rPr>
              <a:t>Step 2: Find intersection between ray and objects</a:t>
            </a:r>
            <a:endParaRPr lang="en-US" sz="1525" dirty="0">
              <a:solidFill>
                <a:srgbClr val="C00000"/>
              </a:solidFill>
            </a:endParaRP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Intersection test: if no intersection, skip part b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Intersection calculation: for </a:t>
            </a:r>
            <a:r>
              <a:rPr lang="en-US" sz="1525"/>
              <a:t>spheres and for polygons</a:t>
            </a: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142653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Casting Spheres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For spheres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Transform center of sphere to ES (radius remains same)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Equation of sphere: (x – x</a:t>
            </a:r>
            <a:r>
              <a:rPr lang="en-US" sz="1525" baseline="-25000" dirty="0"/>
              <a:t>c</a:t>
            </a:r>
            <a:r>
              <a:rPr lang="en-US" sz="1525" dirty="0"/>
              <a:t>)</a:t>
            </a:r>
            <a:r>
              <a:rPr lang="en-US" sz="1525" baseline="30000" dirty="0"/>
              <a:t>2</a:t>
            </a:r>
            <a:r>
              <a:rPr lang="en-US" sz="1525" dirty="0"/>
              <a:t> + (y – </a:t>
            </a:r>
            <a:r>
              <a:rPr lang="en-US" sz="1525" dirty="0" err="1"/>
              <a:t>y</a:t>
            </a:r>
            <a:r>
              <a:rPr lang="en-US" sz="1525" baseline="-25000" dirty="0" err="1"/>
              <a:t>c</a:t>
            </a:r>
            <a:r>
              <a:rPr lang="en-US" sz="1525" dirty="0"/>
              <a:t>)</a:t>
            </a:r>
            <a:r>
              <a:rPr lang="en-US" sz="1525" baseline="30000" dirty="0"/>
              <a:t>2</a:t>
            </a:r>
            <a:r>
              <a:rPr lang="en-US" sz="1525" dirty="0"/>
              <a:t> + (z – </a:t>
            </a:r>
            <a:r>
              <a:rPr lang="en-US" sz="1525" dirty="0" err="1"/>
              <a:t>z</a:t>
            </a:r>
            <a:r>
              <a:rPr lang="en-US" sz="1525" baseline="-25000" dirty="0" err="1"/>
              <a:t>c</a:t>
            </a:r>
            <a:r>
              <a:rPr lang="en-US" sz="1525" dirty="0"/>
              <a:t>)</a:t>
            </a:r>
            <a:r>
              <a:rPr lang="en-US" sz="1525" baseline="30000" dirty="0"/>
              <a:t>2</a:t>
            </a:r>
            <a:r>
              <a:rPr lang="en-US" sz="1525" dirty="0"/>
              <a:t> – R</a:t>
            </a:r>
            <a:r>
              <a:rPr lang="en-US" sz="1525" baseline="30000" dirty="0"/>
              <a:t>2</a:t>
            </a:r>
            <a:r>
              <a:rPr lang="en-US" sz="1525" dirty="0"/>
              <a:t> = 0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Parametric equation of ray (ES): x = </a:t>
            </a:r>
            <a:r>
              <a:rPr lang="en-US" sz="1525" dirty="0" err="1"/>
              <a:t>tx</a:t>
            </a:r>
            <a:r>
              <a:rPr lang="en-US" sz="1525" baseline="-25000" dirty="0" err="1"/>
              <a:t>p</a:t>
            </a:r>
            <a:r>
              <a:rPr lang="en-US" sz="1525" dirty="0"/>
              <a:t>, y = </a:t>
            </a:r>
            <a:r>
              <a:rPr lang="en-US" sz="1525" dirty="0" err="1"/>
              <a:t>ty</a:t>
            </a:r>
            <a:r>
              <a:rPr lang="en-US" sz="1525" baseline="-25000" dirty="0" err="1"/>
              <a:t>p</a:t>
            </a:r>
            <a:r>
              <a:rPr lang="en-US" sz="1525" dirty="0"/>
              <a:t>, z = t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Find intersection of ray with sphere: plug in </a:t>
            </a:r>
            <a:r>
              <a:rPr lang="en-US" sz="1525" dirty="0" err="1"/>
              <a:t>eqn</a:t>
            </a:r>
            <a:r>
              <a:rPr lang="en-US" sz="1525" dirty="0"/>
              <a:t> of ray in </a:t>
            </a:r>
            <a:r>
              <a:rPr lang="en-US" sz="1525" dirty="0" err="1"/>
              <a:t>eqn</a:t>
            </a:r>
            <a:r>
              <a:rPr lang="en-US" sz="1525" dirty="0"/>
              <a:t> of sphere</a:t>
            </a:r>
            <a:br>
              <a:rPr lang="en-US" sz="1525" dirty="0"/>
            </a:br>
            <a:r>
              <a:rPr lang="en-US" sz="1525" dirty="0"/>
              <a:t>At</a:t>
            </a:r>
            <a:r>
              <a:rPr lang="en-US" sz="1525" baseline="30000" dirty="0"/>
              <a:t>2</a:t>
            </a:r>
            <a:r>
              <a:rPr lang="en-US" sz="1525" dirty="0"/>
              <a:t> + </a:t>
            </a:r>
            <a:r>
              <a:rPr lang="en-US" sz="1525" dirty="0" err="1"/>
              <a:t>Bt</a:t>
            </a:r>
            <a:r>
              <a:rPr lang="en-US" sz="1525" dirty="0"/>
              <a:t> + C = 0</a:t>
            </a:r>
          </a:p>
          <a:p>
            <a:pPr lvl="2" indent="-457200">
              <a:buFont typeface="+mj-lt"/>
              <a:buAutoNum type="romanLcPeriod"/>
              <a:defRPr/>
            </a:pPr>
            <a:r>
              <a:rPr lang="en-US" sz="1525" dirty="0"/>
              <a:t>No real solution ⇒ ray does not intersect sphere</a:t>
            </a:r>
          </a:p>
          <a:p>
            <a:pPr lvl="2" indent="-457200">
              <a:buFont typeface="+mj-lt"/>
              <a:buAutoNum type="romanLcPeriod"/>
              <a:defRPr/>
            </a:pPr>
            <a:r>
              <a:rPr lang="en-US" sz="1525" dirty="0"/>
              <a:t>1 real solution ⇒ ray grazes sphere</a:t>
            </a:r>
          </a:p>
          <a:p>
            <a:pPr lvl="2" indent="-457200">
              <a:buFont typeface="+mj-lt"/>
              <a:buAutoNum type="romanLcPeriod"/>
              <a:defRPr/>
            </a:pPr>
            <a:r>
              <a:rPr lang="en-US" sz="1525" dirty="0"/>
              <a:t>2 real solutions ⇒ entering &amp; exiting points, pick lower +</a:t>
            </a:r>
            <a:r>
              <a:rPr lang="en-US" sz="1525" dirty="0" err="1"/>
              <a:t>ve</a:t>
            </a:r>
            <a:r>
              <a:rPr lang="en-US" sz="1525" dirty="0"/>
              <a:t> t, and calculate P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Find normal at intersection point P: N = P – P</a:t>
            </a:r>
            <a:r>
              <a:rPr lang="en-US" sz="1525" baseline="-25000" dirty="0"/>
              <a:t>c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Illuminate using P, N, E of closest +</a:t>
            </a:r>
            <a:r>
              <a:rPr lang="en-US" sz="1525" dirty="0" err="1"/>
              <a:t>ve</a:t>
            </a:r>
            <a:r>
              <a:rPr lang="en-US" sz="1525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149506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Casting Polygons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For polygons</a:t>
            </a:r>
            <a:endParaRPr lang="en-US" sz="1525" dirty="0"/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Transform poly to ES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Equation of the plane containing poly: Ax + By + </a:t>
            </a:r>
            <a:r>
              <a:rPr lang="en-US" sz="1525" dirty="0" err="1"/>
              <a:t>Cz</a:t>
            </a:r>
            <a:r>
              <a:rPr lang="en-US" sz="1525" dirty="0"/>
              <a:t> + D = 0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Parametric equation of ray (ES): x = </a:t>
            </a:r>
            <a:r>
              <a:rPr lang="en-US" sz="1525" dirty="0" err="1"/>
              <a:t>tx</a:t>
            </a:r>
            <a:r>
              <a:rPr lang="en-US" sz="1525" baseline="-25000" dirty="0" err="1"/>
              <a:t>p</a:t>
            </a:r>
            <a:r>
              <a:rPr lang="en-US" sz="1525" dirty="0"/>
              <a:t>, y = </a:t>
            </a:r>
            <a:r>
              <a:rPr lang="en-US" sz="1525" dirty="0" err="1"/>
              <a:t>ty</a:t>
            </a:r>
            <a:r>
              <a:rPr lang="en-US" sz="1525" baseline="-25000" dirty="0" err="1"/>
              <a:t>p</a:t>
            </a:r>
            <a:r>
              <a:rPr lang="en-US" sz="1525" dirty="0"/>
              <a:t>, z = t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Find intersection of ray with plane: plug in </a:t>
            </a:r>
            <a:r>
              <a:rPr lang="en-US" sz="1525" dirty="0" err="1"/>
              <a:t>eqn</a:t>
            </a:r>
            <a:r>
              <a:rPr lang="en-US" sz="1525" dirty="0"/>
              <a:t> of ray in </a:t>
            </a:r>
            <a:r>
              <a:rPr lang="en-US" sz="1525" dirty="0" err="1"/>
              <a:t>eqn</a:t>
            </a:r>
            <a:r>
              <a:rPr lang="en-US" sz="1525" dirty="0"/>
              <a:t> of plane</a:t>
            </a:r>
          </a:p>
          <a:p>
            <a:pPr lvl="2" indent="-457200">
              <a:buFont typeface="+mj-lt"/>
              <a:buAutoNum type="romanLcPeriod"/>
              <a:defRPr/>
            </a:pPr>
            <a:r>
              <a:rPr lang="en-US" sz="1525" dirty="0"/>
              <a:t>If </a:t>
            </a:r>
            <a:r>
              <a:rPr lang="en-US" sz="1525" dirty="0" err="1"/>
              <a:t>denom</a:t>
            </a:r>
            <a:r>
              <a:rPr lang="en-US" sz="1525" dirty="0"/>
              <a:t> = 0, ray is parallel to plane ⇒ no intersection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Check if intersection point P is contained inside the poly</a:t>
            </a:r>
          </a:p>
          <a:p>
            <a:pPr lvl="2" indent="-457200">
              <a:buFont typeface="+mj-lt"/>
              <a:buAutoNum type="romanLcPeriod"/>
              <a:defRPr/>
            </a:pPr>
            <a:r>
              <a:rPr lang="en-US" sz="1525" dirty="0"/>
              <a:t>Project poly and point onto one of the primary planes (use max of N components)</a:t>
            </a:r>
          </a:p>
          <a:p>
            <a:pPr lvl="2" indent="-457200">
              <a:buFont typeface="+mj-lt"/>
              <a:buAutoNum type="romanLcPeriod"/>
              <a:defRPr/>
            </a:pPr>
            <a:r>
              <a:rPr lang="en-US" sz="1525" dirty="0"/>
              <a:t>Use one of the “point inside poly” tests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Find normal N at intersection point using bilinear interpolation</a:t>
            </a:r>
          </a:p>
          <a:p>
            <a:pPr lvl="1" indent="-457200">
              <a:buFont typeface="+mj-lt"/>
              <a:buAutoNum type="alphaLcPeriod"/>
              <a:defRPr/>
            </a:pPr>
            <a:r>
              <a:rPr lang="en-US" sz="1525" dirty="0"/>
              <a:t>Illuminate using P, N, E of closest +</a:t>
            </a:r>
            <a:r>
              <a:rPr lang="en-US" sz="1525" dirty="0" err="1"/>
              <a:t>ve</a:t>
            </a:r>
            <a:r>
              <a:rPr lang="en-US" sz="1525" dirty="0"/>
              <a:t> t</a:t>
            </a:r>
          </a:p>
        </p:txBody>
      </p:sp>
    </p:spTree>
    <p:extLst>
      <p:ext uri="{BB962C8B-B14F-4D97-AF65-F5344CB8AC3E}">
        <p14:creationId xmlns:p14="http://schemas.microsoft.com/office/powerpoint/2010/main" val="248246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Casting in World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3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7650" y="1130084"/>
                <a:ext cx="8591500" cy="3918994"/>
              </a:xfrm>
            </p:spPr>
            <p:txBody>
              <a:bodyPr/>
              <a:lstStyle/>
              <a:p>
                <a:pPr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025" dirty="0"/>
                  <a:t>Vectors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1525" dirty="0" err="1"/>
                  <a:t>V</a:t>
                </a:r>
                <a:r>
                  <a:rPr lang="en-US" sz="1525" baseline="-25000" dirty="0" err="1"/>
                  <a:t>z</a:t>
                </a:r>
                <a:r>
                  <a:rPr lang="en-US" sz="1525" dirty="0"/>
                  <a:t> = normalize(COI – OBS)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1525" dirty="0" err="1"/>
                  <a:t>V</a:t>
                </a:r>
                <a:r>
                  <a:rPr lang="en-US" sz="1525" baseline="-25000" dirty="0" err="1"/>
                  <a:t>x</a:t>
                </a:r>
                <a:r>
                  <a:rPr lang="en-US" sz="1525" dirty="0"/>
                  <a:t> = </a:t>
                </a:r>
                <a:r>
                  <a:rPr lang="en-US" sz="1525" dirty="0" err="1"/>
                  <a:t>V</a:t>
                </a:r>
                <a:r>
                  <a:rPr lang="en-US" sz="1525" baseline="-25000" dirty="0" err="1"/>
                  <a:t>z</a:t>
                </a:r>
                <a:r>
                  <a:rPr lang="en-US" sz="1525" dirty="0"/>
                  <a:t> x (0,1,0)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1525" dirty="0" err="1"/>
                  <a:t>V</a:t>
                </a:r>
                <a:r>
                  <a:rPr lang="en-US" sz="1525" baseline="-25000" dirty="0" err="1"/>
                  <a:t>y</a:t>
                </a:r>
                <a:r>
                  <a:rPr lang="en-US" sz="1525" dirty="0"/>
                  <a:t> = </a:t>
                </a:r>
                <a:r>
                  <a:rPr lang="en-US" sz="1525" dirty="0" err="1"/>
                  <a:t>V</a:t>
                </a:r>
                <a:r>
                  <a:rPr lang="en-US" sz="1525" baseline="-25000" dirty="0" err="1"/>
                  <a:t>x</a:t>
                </a:r>
                <a:r>
                  <a:rPr lang="en-US" sz="1525" dirty="0"/>
                  <a:t> x </a:t>
                </a:r>
                <a:r>
                  <a:rPr lang="en-US" sz="1525" dirty="0" err="1"/>
                  <a:t>V</a:t>
                </a:r>
                <a:r>
                  <a:rPr lang="en-US" sz="1525" baseline="-25000" dirty="0" err="1"/>
                  <a:t>z</a:t>
                </a:r>
                <a:endParaRPr lang="en-US" sz="1525" baseline="-25000" dirty="0"/>
              </a:p>
              <a:p>
                <a:pPr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025" dirty="0"/>
                  <a:t>Ray</a:t>
                </a:r>
              </a:p>
              <a:p>
                <a:pPr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1525" dirty="0"/>
                  <a:t>Parametric equation: OBS + t(P – OBS), where P is given by</a:t>
                </a:r>
              </a:p>
              <a:p>
                <a:pPr marL="0" indent="0">
                  <a:buNone/>
                  <a:defRPr/>
                </a:pPr>
                <a:r>
                  <a:rPr lang="en-US" sz="2025" dirty="0"/>
                  <a:t>	</a:t>
                </a:r>
                <a:r>
                  <a:rPr lang="en-US" sz="2025" dirty="0" err="1"/>
                  <a:t>x</a:t>
                </a:r>
                <a:r>
                  <a:rPr lang="en-US" sz="2025" baseline="-25000" dirty="0" err="1"/>
                  <a:t>p</a:t>
                </a:r>
                <a:r>
                  <a:rPr lang="en-US" sz="2025" dirty="0"/>
                  <a:t> = -tan</a:t>
                </a:r>
                <a:r>
                  <a:rPr lang="el-GR" sz="2025" dirty="0"/>
                  <a:t>θ</a:t>
                </a:r>
                <a:r>
                  <a:rPr lang="en-US" sz="2025" dirty="0"/>
                  <a:t> + (</a:t>
                </a:r>
                <a:r>
                  <a:rPr lang="en-US" sz="2025" dirty="0" err="1"/>
                  <a:t>i</a:t>
                </a:r>
                <a:r>
                  <a:rPr lang="en-US" sz="2025" dirty="0"/>
                  <a:t> + 0.5)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l-GR" sz="2025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25" baseline="-25000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 V</a:t>
                </a:r>
                <a:r>
                  <a:rPr lang="en-US" sz="2025" baseline="-25000" dirty="0"/>
                  <a:t>x</a:t>
                </a:r>
              </a:p>
              <a:p>
                <a:pPr marL="0" indent="0">
                  <a:buNone/>
                  <a:defRPr/>
                </a:pPr>
                <a:r>
                  <a:rPr lang="en-US" sz="2025" dirty="0"/>
                  <a:t>	</a:t>
                </a:r>
                <a:r>
                  <a:rPr lang="en-US" sz="2025" dirty="0" err="1"/>
                  <a:t>y</a:t>
                </a:r>
                <a:r>
                  <a:rPr lang="en-US" sz="2025" baseline="-25000" dirty="0" err="1"/>
                  <a:t>p</a:t>
                </a:r>
                <a:r>
                  <a:rPr lang="en-US" sz="2025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(tan</a:t>
                </a:r>
                <a:r>
                  <a:rPr lang="el-GR" sz="2025" dirty="0"/>
                  <a:t>θ</a:t>
                </a:r>
                <a:r>
                  <a:rPr lang="en-US" sz="2025" dirty="0"/>
                  <a:t> - (j + 0.5)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l-GR" sz="2025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025" baseline="-25000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 V</a:t>
                </a:r>
                <a:r>
                  <a:rPr lang="en-US" sz="2025" baseline="-25000" dirty="0"/>
                  <a:t>y</a:t>
                </a:r>
                <a:r>
                  <a:rPr lang="en-US" sz="2025" dirty="0"/>
                  <a:t>)</a:t>
                </a:r>
              </a:p>
              <a:p>
                <a:pPr marL="0" indent="0">
                  <a:buNone/>
                  <a:defRPr/>
                </a:pPr>
                <a:r>
                  <a:rPr lang="en-US" sz="2025" dirty="0"/>
                  <a:t>	</a:t>
                </a:r>
                <a:r>
                  <a:rPr lang="en-US" sz="2025" dirty="0" err="1"/>
                  <a:t>z</a:t>
                </a:r>
                <a:r>
                  <a:rPr lang="en-US" sz="2025" baseline="-25000" dirty="0" err="1"/>
                  <a:t>p</a:t>
                </a:r>
                <a:r>
                  <a:rPr lang="en-US" sz="2025" dirty="0"/>
                  <a:t> = </a:t>
                </a:r>
                <a:r>
                  <a:rPr lang="en-US" sz="2025" dirty="0" err="1"/>
                  <a:t>V</a:t>
                </a:r>
                <a:r>
                  <a:rPr lang="en-US" sz="2025" baseline="-25000" dirty="0" err="1"/>
                  <a:t>z</a:t>
                </a:r>
                <a:endParaRPr lang="en-US" sz="2025" baseline="-25000" dirty="0"/>
              </a:p>
              <a:p>
                <a:pPr lvl="1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1525" dirty="0"/>
                  <a:t>Rest of calculations are similar to ray casting in ES</a:t>
                </a:r>
              </a:p>
            </p:txBody>
          </p:sp>
        </mc:Choice>
        <mc:Fallback xmlns="">
          <p:sp>
            <p:nvSpPr>
              <p:cNvPr id="1173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7650" y="1130084"/>
                <a:ext cx="8591500" cy="3918994"/>
              </a:xfr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73" y="1224698"/>
            <a:ext cx="2345441" cy="178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Tracing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Also referred to as Recursive Ray Tracing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Handles reflections, refractions, shadows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Primary ray: ray from eye into the world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Secondary rays: reflected, refracted, shadow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Illumination for ray tree:</a:t>
            </a:r>
            <a:br>
              <a:rPr lang="en-US" sz="2025" dirty="0"/>
            </a:br>
            <a:r>
              <a:rPr lang="en-US" sz="2025" dirty="0"/>
              <a:t>I = ambient + diffuse + specular + </a:t>
            </a:r>
            <a:r>
              <a:rPr lang="en-US" sz="2025" dirty="0" err="1"/>
              <a:t>k</a:t>
            </a:r>
            <a:r>
              <a:rPr lang="en-US" sz="2025" baseline="-25000" dirty="0" err="1"/>
              <a:t>r</a:t>
            </a:r>
            <a:r>
              <a:rPr lang="en-US" sz="2025" dirty="0" err="1"/>
              <a:t>I</a:t>
            </a:r>
            <a:r>
              <a:rPr lang="en-US" sz="2025" baseline="-25000" dirty="0" err="1"/>
              <a:t>r</a:t>
            </a:r>
            <a:r>
              <a:rPr lang="en-US" sz="2025" dirty="0"/>
              <a:t> + </a:t>
            </a:r>
            <a:r>
              <a:rPr lang="en-US" sz="2025" dirty="0" err="1"/>
              <a:t>k</a:t>
            </a:r>
            <a:r>
              <a:rPr lang="en-US" sz="2025" baseline="-25000" dirty="0" err="1"/>
              <a:t>t</a:t>
            </a:r>
            <a:r>
              <a:rPr lang="en-US" sz="2025" dirty="0" err="1"/>
              <a:t>I</a:t>
            </a:r>
            <a:r>
              <a:rPr lang="en-US" sz="2025" baseline="-25000" dirty="0" err="1"/>
              <a:t>t</a:t>
            </a:r>
            <a:br>
              <a:rPr lang="en-US" sz="2025" baseline="-25000" dirty="0"/>
            </a:br>
            <a:r>
              <a:rPr lang="en-US" sz="2025" dirty="0" err="1"/>
              <a:t>k</a:t>
            </a:r>
            <a:r>
              <a:rPr lang="en-US" sz="2025" baseline="-25000" dirty="0" err="1"/>
              <a:t>r</a:t>
            </a:r>
            <a:r>
              <a:rPr lang="en-US" sz="2025" dirty="0"/>
              <a:t>: coefficient of reflection [0..1]</a:t>
            </a:r>
            <a:br>
              <a:rPr lang="en-US" sz="2025" dirty="0"/>
            </a:br>
            <a:r>
              <a:rPr lang="en-US" sz="2025" dirty="0" err="1"/>
              <a:t>k</a:t>
            </a:r>
            <a:r>
              <a:rPr lang="en-US" sz="2025" baseline="-25000" dirty="0" err="1"/>
              <a:t>t</a:t>
            </a:r>
            <a:r>
              <a:rPr lang="en-US" sz="2025" dirty="0"/>
              <a:t>: coefficient </a:t>
            </a:r>
            <a:r>
              <a:rPr lang="en-US" sz="2025"/>
              <a:t>of transmission [0..1]</a:t>
            </a:r>
            <a:endParaRPr lang="en-US" sz="2025" baseline="-25000" dirty="0"/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Attenuate </a:t>
            </a:r>
            <a:r>
              <a:rPr lang="en-US" sz="2025" dirty="0" err="1"/>
              <a:t>I</a:t>
            </a:r>
            <a:r>
              <a:rPr lang="en-US" sz="2025" baseline="-25000" dirty="0" err="1"/>
              <a:t>r</a:t>
            </a:r>
            <a:r>
              <a:rPr lang="en-US" sz="2025" dirty="0"/>
              <a:t> and I</a:t>
            </a:r>
            <a:r>
              <a:rPr lang="en-US" sz="2025" baseline="-25000" dirty="0"/>
              <a:t>t</a:t>
            </a:r>
            <a:r>
              <a:rPr lang="en-US" sz="2025" dirty="0"/>
              <a:t> by distance the ray travels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97" y="2647799"/>
            <a:ext cx="2759676" cy="2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0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3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7650" y="1257300"/>
                <a:ext cx="8591500" cy="3657600"/>
              </a:xfrm>
            </p:spPr>
            <p:txBody>
              <a:bodyPr/>
              <a:lstStyle/>
              <a:p>
                <a:pPr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025" dirty="0">
                    <a:solidFill>
                      <a:srgbClr val="C00000"/>
                    </a:solidFill>
                  </a:rPr>
                  <a:t>Reflected Ray Direction</a:t>
                </a:r>
              </a:p>
              <a:p>
                <a:pPr marL="0" lvl="0" indent="0">
                  <a:buNone/>
                  <a:defRPr/>
                </a:pPr>
                <a:r>
                  <a:rPr lang="en-US" sz="2025" dirty="0"/>
                  <a:t>      r = </a:t>
                </a:r>
                <a:r>
                  <a:rPr lang="en-US" sz="2025" dirty="0" err="1"/>
                  <a:t>i</a:t>
                </a:r>
                <a:r>
                  <a:rPr lang="en-US" sz="2025" dirty="0"/>
                  <a:t> – 2(</a:t>
                </a:r>
                <a:r>
                  <a:rPr lang="en-US" sz="2025" dirty="0" err="1"/>
                  <a:t>i·n</a:t>
                </a:r>
                <a:r>
                  <a:rPr lang="en-US" sz="2025" dirty="0"/>
                  <a:t>)n</a:t>
                </a:r>
                <a:br>
                  <a:rPr lang="en-US" sz="2025" dirty="0"/>
                </a:br>
                <a:endParaRPr lang="en-US" sz="2025" dirty="0"/>
              </a:p>
              <a:p>
                <a:pPr lvl="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025" dirty="0">
                    <a:solidFill>
                      <a:srgbClr val="C00000"/>
                    </a:solidFill>
                  </a:rPr>
                  <a:t>Refracted Ray Direction</a:t>
                </a:r>
              </a:p>
              <a:p>
                <a:pPr marL="0" lvl="0" indent="0">
                  <a:buNone/>
                  <a:defRPr/>
                </a:pPr>
                <a:r>
                  <a:rPr lang="en-US" sz="2025" dirty="0"/>
                  <a:t>      Snell’s Law: </a:t>
                </a:r>
                <a:r>
                  <a:rPr lang="el-GR" sz="2025" dirty="0"/>
                  <a:t>η</a:t>
                </a:r>
                <a:r>
                  <a:rPr lang="en-US" sz="2025" baseline="-25000" dirty="0"/>
                  <a:t>1</a:t>
                </a:r>
                <a:r>
                  <a:rPr lang="en-US" sz="2025" dirty="0"/>
                  <a:t>sin</a:t>
                </a:r>
                <a:r>
                  <a:rPr lang="el-GR" sz="2025" dirty="0"/>
                  <a:t>θ</a:t>
                </a:r>
                <a:r>
                  <a:rPr lang="en-US" sz="2025" baseline="-25000" dirty="0" err="1"/>
                  <a:t>i</a:t>
                </a:r>
                <a:r>
                  <a:rPr lang="en-US" sz="2025" dirty="0"/>
                  <a:t> = </a:t>
                </a:r>
                <a:r>
                  <a:rPr lang="el-GR" sz="2025" dirty="0"/>
                  <a:t>η</a:t>
                </a:r>
                <a:r>
                  <a:rPr lang="en-US" sz="2025" baseline="-25000" dirty="0"/>
                  <a:t>2</a:t>
                </a:r>
                <a:r>
                  <a:rPr lang="en-US" sz="2025" dirty="0"/>
                  <a:t>sin</a:t>
                </a:r>
                <a:r>
                  <a:rPr lang="el-GR" sz="2025" dirty="0"/>
                  <a:t>θ</a:t>
                </a:r>
                <a:r>
                  <a:rPr lang="en-US" sz="2025" baseline="-25000" dirty="0"/>
                  <a:t>t</a:t>
                </a:r>
              </a:p>
              <a:p>
                <a:pPr marL="0" lvl="0" indent="0">
                  <a:buNone/>
                  <a:defRPr/>
                </a:pPr>
                <a:r>
                  <a:rPr lang="en-US" sz="2025" dirty="0"/>
                  <a:t>      t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25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25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 err="1"/>
                  <a:t>i</a:t>
                </a:r>
                <a:r>
                  <a:rPr lang="en-US" sz="2025" dirty="0"/>
                  <a:t> +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25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25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cos</a:t>
                </a:r>
                <a:r>
                  <a:rPr lang="el-GR" sz="2025" dirty="0"/>
                  <a:t>θ</a:t>
                </a:r>
                <a:r>
                  <a:rPr lang="en-US" sz="2025" baseline="-25000" dirty="0" err="1"/>
                  <a:t>i</a:t>
                </a:r>
                <a:r>
                  <a:rPr lang="en-US" sz="2025" dirty="0"/>
                  <a:t> -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25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25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25" b="1" i="1" smtClean="0">
                            <a:latin typeface="Cambria Math" panose="02040503050406030204" pitchFamily="18" charset="0"/>
                          </a:rPr>
                          <m:t>𝒔𝒊𝒏</m:t>
                        </m:r>
                        <m:r>
                          <a:rPr lang="en-US" sz="2025" b="1" i="1" baseline="3000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m:rPr>
                            <m:sty m:val="p"/>
                          </m:rPr>
                          <a:rPr lang="el-GR" sz="2025" b="1" i="1" smtClean="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2025" b="1" i="1" baseline="-2500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rad>
                  </m:oMath>
                </a14:m>
                <a:r>
                  <a:rPr lang="en-US" sz="2025" dirty="0"/>
                  <a:t>)n</a:t>
                </a:r>
              </a:p>
              <a:p>
                <a:pPr marL="0" lvl="0" indent="0">
                  <a:buNone/>
                  <a:defRPr/>
                </a:pPr>
                <a:r>
                  <a:rPr lang="en-US" sz="2025" dirty="0"/>
                  <a:t>      sin</a:t>
                </a:r>
                <a:r>
                  <a:rPr lang="en-US" sz="2025" baseline="30000" dirty="0"/>
                  <a:t>2</a:t>
                </a:r>
                <a:r>
                  <a:rPr lang="el-GR" sz="2025" dirty="0"/>
                  <a:t>θ</a:t>
                </a:r>
                <a:r>
                  <a:rPr lang="en-US" sz="2025" baseline="-25000" dirty="0"/>
                  <a:t>t</a:t>
                </a:r>
                <a:r>
                  <a:rPr lang="en-US" sz="2025" dirty="0"/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25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25" i="1" smtClean="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)</a:t>
                </a:r>
                <a:r>
                  <a:rPr lang="en-US" sz="2025" baseline="30000" dirty="0"/>
                  <a:t>2</a:t>
                </a:r>
                <a:r>
                  <a:rPr lang="en-US" sz="2025" dirty="0"/>
                  <a:t>sin</a:t>
                </a:r>
                <a:r>
                  <a:rPr lang="en-US" sz="2025" baseline="30000" dirty="0"/>
                  <a:t>2</a:t>
                </a:r>
                <a:r>
                  <a:rPr lang="el-GR" sz="2025" dirty="0"/>
                  <a:t>θ</a:t>
                </a:r>
                <a:r>
                  <a:rPr lang="en-US" sz="2025" baseline="-25000" dirty="0" err="1"/>
                  <a:t>i</a:t>
                </a:r>
                <a:r>
                  <a:rPr lang="en-US" sz="2025" dirty="0"/>
                  <a:t> =</a:t>
                </a:r>
                <a:r>
                  <a:rPr lang="en-US" sz="2025" baseline="-25000" dirty="0"/>
                  <a:t> </a:t>
                </a:r>
                <a:r>
                  <a:rPr lang="en-US" sz="2025" dirty="0"/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2025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aseline="-2500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2025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US" sz="2025" baseline="-250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)</a:t>
                </a:r>
                <a:r>
                  <a:rPr lang="en-US" sz="2025" baseline="30000" dirty="0"/>
                  <a:t>2</a:t>
                </a:r>
                <a:r>
                  <a:rPr lang="en-US" sz="2025" dirty="0"/>
                  <a:t>(1 - cos</a:t>
                </a:r>
                <a:r>
                  <a:rPr lang="en-US" sz="2025" baseline="30000" dirty="0"/>
                  <a:t>2</a:t>
                </a:r>
                <a:r>
                  <a:rPr lang="el-GR" sz="2025" dirty="0"/>
                  <a:t>θ</a:t>
                </a:r>
                <a:r>
                  <a:rPr lang="en-US" sz="2025" baseline="-25000" dirty="0" err="1"/>
                  <a:t>i</a:t>
                </a:r>
                <a:r>
                  <a:rPr lang="en-US" sz="2025" dirty="0"/>
                  <a:t>)</a:t>
                </a:r>
              </a:p>
              <a:p>
                <a:pPr marL="0" lvl="0" indent="0">
                  <a:buNone/>
                  <a:defRPr/>
                </a:pPr>
                <a:endParaRPr lang="en-US" sz="2025" dirty="0"/>
              </a:p>
              <a:p>
                <a:pPr marL="0" indent="0">
                  <a:buNone/>
                  <a:defRPr/>
                </a:pPr>
                <a:endParaRPr lang="en-US" sz="1025" dirty="0"/>
              </a:p>
            </p:txBody>
          </p:sp>
        </mc:Choice>
        <mc:Fallback xmlns="">
          <p:sp>
            <p:nvSpPr>
              <p:cNvPr id="1173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7650" y="1257300"/>
                <a:ext cx="8591500" cy="3657600"/>
              </a:xfrm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Tracing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5" y="1462743"/>
            <a:ext cx="3475245" cy="32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5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Tracing: Illumination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06230"/>
            <a:ext cx="8591500" cy="3776094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Ray Tree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Formed of primary, secondary, shadow rays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Evaluated bottom 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263" y="2310497"/>
            <a:ext cx="3019425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95" y="2310497"/>
            <a:ext cx="1489447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3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/>
              <a:t>Ray Tracing: Rendering Time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776094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Max # rays &amp; intersection calculations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m = # light sources; d = depth of ray-tree, N = # polys in scene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# of </a:t>
            </a:r>
            <a:r>
              <a:rPr lang="en-US" sz="1525" dirty="0" err="1"/>
              <a:t>primary+reflection+transmission</a:t>
            </a:r>
            <a:r>
              <a:rPr lang="en-US" sz="1525" dirty="0"/>
              <a:t> rays = 2</a:t>
            </a:r>
            <a:r>
              <a:rPr lang="en-US" sz="1525" baseline="30000" dirty="0"/>
              <a:t>d</a:t>
            </a:r>
            <a:r>
              <a:rPr lang="en-US" sz="1525" dirty="0"/>
              <a:t> – 1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# of shadow rays = m(2</a:t>
            </a:r>
            <a:r>
              <a:rPr lang="en-US" sz="1525" baseline="30000" dirty="0"/>
              <a:t>d</a:t>
            </a:r>
            <a:r>
              <a:rPr lang="en-US" sz="1525" dirty="0"/>
              <a:t> – 1)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# rays per pixel = (m + 1)(2</a:t>
            </a:r>
            <a:r>
              <a:rPr lang="en-US" sz="1525" baseline="30000" dirty="0"/>
              <a:t>d</a:t>
            </a:r>
            <a:r>
              <a:rPr lang="en-US" sz="1525" dirty="0"/>
              <a:t> – 1)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# rays for entire screen = </a:t>
            </a:r>
            <a:r>
              <a:rPr lang="en-US" sz="1525" dirty="0" err="1"/>
              <a:t>X</a:t>
            </a:r>
            <a:r>
              <a:rPr lang="en-US" sz="1525" baseline="-25000" dirty="0" err="1"/>
              <a:t>res</a:t>
            </a:r>
            <a:r>
              <a:rPr lang="en-US" sz="1525" dirty="0"/>
              <a:t>*</a:t>
            </a:r>
            <a:r>
              <a:rPr lang="en-US" sz="1525" dirty="0" err="1"/>
              <a:t>Y</a:t>
            </a:r>
            <a:r>
              <a:rPr lang="en-US" sz="1525" baseline="-25000" dirty="0" err="1"/>
              <a:t>res</a:t>
            </a:r>
            <a:r>
              <a:rPr lang="en-US" sz="1525" dirty="0"/>
              <a:t>*(m + 1)(2</a:t>
            </a:r>
            <a:r>
              <a:rPr lang="en-US" sz="1525" baseline="30000" dirty="0"/>
              <a:t>d</a:t>
            </a:r>
            <a:r>
              <a:rPr lang="en-US" sz="1525" dirty="0"/>
              <a:t> – 1)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# intersection </a:t>
            </a:r>
            <a:r>
              <a:rPr lang="en-US" sz="1525" dirty="0" err="1"/>
              <a:t>calcs</a:t>
            </a:r>
            <a:r>
              <a:rPr lang="en-US" sz="1525" dirty="0"/>
              <a:t> = N* </a:t>
            </a:r>
            <a:r>
              <a:rPr lang="en-US" sz="1525" dirty="0" err="1"/>
              <a:t>X</a:t>
            </a:r>
            <a:r>
              <a:rPr lang="en-US" sz="1525" baseline="-25000" dirty="0" err="1"/>
              <a:t>res</a:t>
            </a:r>
            <a:r>
              <a:rPr lang="en-US" sz="1525" dirty="0"/>
              <a:t>*</a:t>
            </a:r>
            <a:r>
              <a:rPr lang="en-US" sz="1525" dirty="0" err="1"/>
              <a:t>Y</a:t>
            </a:r>
            <a:r>
              <a:rPr lang="en-US" sz="1525" baseline="-25000" dirty="0" err="1"/>
              <a:t>res</a:t>
            </a:r>
            <a:r>
              <a:rPr lang="en-US" sz="1525" dirty="0"/>
              <a:t>*(m + 1)(2</a:t>
            </a:r>
            <a:r>
              <a:rPr lang="en-US" sz="1525" baseline="30000" dirty="0"/>
              <a:t>d</a:t>
            </a:r>
            <a:r>
              <a:rPr lang="en-US" sz="1525" dirty="0"/>
              <a:t> – 1)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Back faces cannot be culled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Clipping cannot be done for view volume or behind eye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75%-95% of time is spent in intersection calculations</a:t>
            </a:r>
          </a:p>
        </p:txBody>
      </p:sp>
    </p:spTree>
    <p:extLst>
      <p:ext uri="{BB962C8B-B14F-4D97-AF65-F5344CB8AC3E}">
        <p14:creationId xmlns:p14="http://schemas.microsoft.com/office/powerpoint/2010/main" val="71687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Ray Tracing: Acceleration Techniques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106230"/>
            <a:ext cx="8591500" cy="3776094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Reduce number of rays: Early Tree Termination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No intersection for a ray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Tree depth has reached a specified level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Intensity of </a:t>
            </a:r>
            <a:r>
              <a:rPr lang="en-US" sz="1525" dirty="0" err="1"/>
              <a:t>I</a:t>
            </a:r>
            <a:r>
              <a:rPr lang="en-US" sz="1525" baseline="-25000" dirty="0" err="1"/>
              <a:t>r</a:t>
            </a:r>
            <a:r>
              <a:rPr lang="en-US" sz="1525" dirty="0"/>
              <a:t> or I</a:t>
            </a:r>
            <a:r>
              <a:rPr lang="en-US" sz="1525" baseline="-25000" dirty="0"/>
              <a:t>t</a:t>
            </a:r>
            <a:r>
              <a:rPr lang="en-US" sz="1525" dirty="0"/>
              <a:t> becomes very low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/>
              <a:t>Secondary ray </a:t>
            </a:r>
            <a:r>
              <a:rPr lang="en-US" sz="1525" dirty="0"/>
              <a:t>has traveled a max distance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r>
              <a:rPr lang="en-US" sz="2025" dirty="0"/>
              <a:t>Reduce number of intersection </a:t>
            </a:r>
            <a:r>
              <a:rPr lang="en-US" sz="2025" dirty="0" err="1"/>
              <a:t>calcs</a:t>
            </a:r>
            <a:endParaRPr lang="en-US" sz="2025" dirty="0"/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Bounding boxes or bounding spheres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Hierarchical bounding boxes</a:t>
            </a:r>
          </a:p>
          <a:p>
            <a:pPr lvl="1" indent="-457200">
              <a:buFont typeface="Arial" panose="020B0604020202020204" pitchFamily="34" charset="0"/>
              <a:buChar char="•"/>
              <a:defRPr/>
            </a:pPr>
            <a:r>
              <a:rPr lang="en-US" sz="1525" dirty="0"/>
              <a:t>Spatial subdivision: quadtree, octree</a:t>
            </a:r>
          </a:p>
          <a:p>
            <a:pPr indent="-457200">
              <a:buFont typeface="Arial" panose="020B0604020202020204" pitchFamily="34" charset="0"/>
              <a:buChar char="•"/>
              <a:defRPr/>
            </a:pPr>
            <a:endParaRPr lang="en-US" sz="1525" dirty="0"/>
          </a:p>
        </p:txBody>
      </p:sp>
    </p:spTree>
    <p:extLst>
      <p:ext uri="{BB962C8B-B14F-4D97-AF65-F5344CB8AC3E}">
        <p14:creationId xmlns:p14="http://schemas.microsoft.com/office/powerpoint/2010/main" val="37227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4515" y="1040423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3/</a:t>
            </a:r>
            <a:r>
              <a:rPr lang="en-US" sz="2025" dirty="0">
                <a:solidFill>
                  <a:srgbClr val="FF0000"/>
                </a:solidFill>
              </a:rPr>
              <a:t>06</a:t>
            </a:r>
            <a:r>
              <a:rPr lang="en-US" sz="2025" dirty="0"/>
              <a:t>/24: A4 due; will be discussed during this week’s TA session</a:t>
            </a:r>
            <a:endParaRPr lang="en-US" sz="1525" dirty="0"/>
          </a:p>
          <a:p>
            <a:pPr marL="342900" lvl="0">
              <a:defRPr/>
            </a:pPr>
            <a:r>
              <a:rPr lang="en-US" sz="2025" dirty="0"/>
              <a:t>3/07/23: Prof Demetri’s presentation (Zoom, </a:t>
            </a:r>
            <a:r>
              <a:rPr lang="en-US" sz="2025" dirty="0">
                <a:solidFill>
                  <a:srgbClr val="FF0000"/>
                </a:solidFill>
              </a:rPr>
              <a:t>no recording</a:t>
            </a:r>
            <a:r>
              <a:rPr lang="en-US" sz="2025" dirty="0"/>
              <a:t>)</a:t>
            </a:r>
          </a:p>
          <a:p>
            <a:pPr marL="342900">
              <a:defRPr/>
            </a:pPr>
            <a:r>
              <a:rPr lang="en-US" sz="2025" dirty="0"/>
              <a:t>Team Project Timelines: see project info document on Canvas</a:t>
            </a:r>
          </a:p>
          <a:p>
            <a:pPr marL="800100" lvl="1">
              <a:defRPr/>
            </a:pPr>
            <a:r>
              <a:rPr lang="en-US" sz="1525" dirty="0">
                <a:solidFill>
                  <a:srgbClr val="FF0000"/>
                </a:solidFill>
              </a:rPr>
              <a:t>Team project grade increased from 150 to 175 (download latest team project info)</a:t>
            </a:r>
          </a:p>
          <a:p>
            <a:pPr marL="342900">
              <a:defRPr/>
            </a:pPr>
            <a:r>
              <a:rPr lang="en-US" sz="2030" dirty="0"/>
              <a:t>3/19/24: Final exam, 6:30-8:</a:t>
            </a:r>
            <a:r>
              <a:rPr lang="en-US" sz="2030" dirty="0">
                <a:solidFill>
                  <a:srgbClr val="FF0000"/>
                </a:solidFill>
              </a:rPr>
              <a:t>15</a:t>
            </a:r>
            <a:r>
              <a:rPr lang="en-US" sz="2030" dirty="0"/>
              <a:t> PM, in person, location TBD</a:t>
            </a:r>
          </a:p>
          <a:p>
            <a:pPr marL="800100" lvl="1">
              <a:defRPr/>
            </a:pPr>
            <a:r>
              <a:rPr lang="en-US" sz="1530" dirty="0">
                <a:solidFill>
                  <a:srgbClr val="FF0000"/>
                </a:solidFill>
              </a:rPr>
              <a:t>Final exam grade reduced from 150 to 125 (download latest syllabus)</a:t>
            </a:r>
          </a:p>
          <a:p>
            <a:pPr marL="800100" lvl="1">
              <a:defRPr/>
            </a:pPr>
            <a:r>
              <a:rPr lang="en-US" sz="1530" dirty="0"/>
              <a:t>Study guide and book exercises posted</a:t>
            </a:r>
          </a:p>
          <a:p>
            <a:pPr marL="800100" lvl="1">
              <a:defRPr/>
            </a:pPr>
            <a:r>
              <a:rPr lang="en-US" sz="1530" dirty="0"/>
              <a:t>3/18 &amp; 3/19: Office hours, Noon-1PM</a:t>
            </a:r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 Session This Friday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Team project midway demos</a:t>
            </a:r>
          </a:p>
        </p:txBody>
      </p:sp>
    </p:spTree>
    <p:extLst>
      <p:ext uri="{BB962C8B-B14F-4D97-AF65-F5344CB8AC3E}">
        <p14:creationId xmlns:p14="http://schemas.microsoft.com/office/powerpoint/2010/main" val="103358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331478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Non-Photorealistic Rendering</a:t>
            </a:r>
          </a:p>
          <a:p>
            <a:pPr marL="342900">
              <a:defRPr/>
            </a:pPr>
            <a:r>
              <a:rPr lang="en-US" sz="2025" dirty="0"/>
              <a:t>Global Illumination: Radiosity</a:t>
            </a:r>
          </a:p>
          <a:p>
            <a:pPr marL="342900">
              <a:defRPr/>
            </a:pPr>
            <a:r>
              <a:rPr lang="en-US" sz="2025" dirty="0"/>
              <a:t>Mappings: Texture, Bump, Displacement, Environment</a:t>
            </a:r>
          </a:p>
          <a:p>
            <a:pPr marL="342900">
              <a:defRPr/>
            </a:pPr>
            <a:r>
              <a:rPr lang="en-US" sz="2025" dirty="0"/>
              <a:t>Shadows</a:t>
            </a:r>
          </a:p>
          <a:p>
            <a:pPr marL="800100" lvl="1">
              <a:defRPr/>
            </a:pPr>
            <a:r>
              <a:rPr lang="en-US" sz="1525" dirty="0"/>
              <a:t>Shadow volumes</a:t>
            </a:r>
          </a:p>
          <a:p>
            <a:pPr marL="800100" lvl="1">
              <a:defRPr/>
            </a:pPr>
            <a:r>
              <a:rPr lang="en-US" sz="1525" dirty="0"/>
              <a:t>2-pass z-buffer algorithm</a:t>
            </a:r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/>
              <a:t>Hidden </a:t>
            </a:r>
            <a:r>
              <a:rPr lang="en-US" sz="2025" dirty="0"/>
              <a:t>Surface Removal</a:t>
            </a:r>
            <a:endParaRPr lang="en-US" sz="1525" dirty="0"/>
          </a:p>
          <a:p>
            <a:pPr marL="800100" lvl="1">
              <a:defRPr/>
            </a:pPr>
            <a:r>
              <a:rPr lang="en-US" sz="1525" dirty="0"/>
              <a:t>Ray casting</a:t>
            </a:r>
          </a:p>
          <a:p>
            <a:pPr marL="342900">
              <a:defRPr/>
            </a:pPr>
            <a:r>
              <a:rPr lang="en-US" sz="2025" dirty="0"/>
              <a:t>Ray Tracing</a:t>
            </a:r>
          </a:p>
          <a:p>
            <a:pPr marL="342900">
              <a:defRPr/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1600" dirty="0"/>
              <a:t>Forward vs. backward ray casting</a:t>
            </a:r>
          </a:p>
          <a:p>
            <a:pPr marL="342900">
              <a:defRPr/>
            </a:pPr>
            <a:endParaRPr lang="en-US" sz="1525" dirty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HSR: Ray Casting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" y="1736718"/>
            <a:ext cx="2545491" cy="3047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17" y="1738919"/>
            <a:ext cx="3752722" cy="30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1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HSR: Ray Casting Algorithm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/>
              <a:t>Ray Casting is a WS or ES visible surface algorithm</a:t>
            </a:r>
          </a:p>
          <a:p>
            <a:pPr marL="342900">
              <a:defRPr/>
            </a:pPr>
            <a:r>
              <a:rPr lang="en-US" sz="2025" dirty="0"/>
              <a:t>Window is divided into a rectangular array of pixels</a:t>
            </a:r>
          </a:p>
          <a:p>
            <a:pPr marL="342900">
              <a:defRPr/>
            </a:pPr>
            <a:r>
              <a:rPr lang="en-US" sz="2025" dirty="0">
                <a:solidFill>
                  <a:srgbClr val="C00000"/>
                </a:solidFill>
              </a:rPr>
              <a:t>Algorithm</a:t>
            </a:r>
          </a:p>
          <a:p>
            <a:pPr marL="457200" lvl="1" indent="0">
              <a:buNone/>
              <a:defRPr/>
            </a:pPr>
            <a:r>
              <a:rPr lang="en-US" sz="1525" dirty="0"/>
              <a:t>For each pixel in viewport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en-US" sz="1525" dirty="0"/>
              <a:t>Generate ray emanating from Eye (O) through pixel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en-US" sz="1525" dirty="0"/>
              <a:t>Find intersection between ray and objects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en-US" sz="1525" dirty="0"/>
              <a:t>Pick intersection point closest to Eye (O)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en-US" sz="1525" dirty="0"/>
              <a:t>Illuminate the closest intersection point</a:t>
            </a:r>
          </a:p>
          <a:p>
            <a:pPr lvl="1" indent="-457200">
              <a:buFont typeface="+mj-lt"/>
              <a:buAutoNum type="arabicPeriod"/>
              <a:defRPr/>
            </a:pPr>
            <a:r>
              <a:rPr lang="en-US" sz="1525" dirty="0"/>
              <a:t>Plot pixel with illuminated color of closest object</a:t>
            </a:r>
          </a:p>
        </p:txBody>
      </p:sp>
      <p:pic>
        <p:nvPicPr>
          <p:cNvPr id="1026" name="Picture 2" descr="Image result for ray casting in world spac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46" y="2615979"/>
            <a:ext cx="3296212" cy="247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7"/>
          <p:cNvSpPr txBox="1">
            <a:spLocks noGrp="1"/>
          </p:cNvSpPr>
          <p:nvPr>
            <p:ph type="title"/>
          </p:nvPr>
        </p:nvSpPr>
        <p:spPr>
          <a:xfrm>
            <a:off x="457200" y="91678"/>
            <a:ext cx="8229600" cy="6996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Casting </a:t>
            </a:r>
            <a:r>
              <a:rPr lang="en" dirty="0"/>
              <a:t>Pipeline</a:t>
            </a:r>
            <a:endParaRPr dirty="0"/>
          </a:p>
        </p:txBody>
      </p:sp>
      <p:sp>
        <p:nvSpPr>
          <p:cNvPr id="602" name="Google Shape;602;p97"/>
          <p:cNvSpPr txBox="1">
            <a:spLocks noGrp="1"/>
          </p:cNvSpPr>
          <p:nvPr>
            <p:ph type="body" idx="1"/>
          </p:nvPr>
        </p:nvSpPr>
        <p:spPr>
          <a:xfrm>
            <a:off x="457200" y="1006724"/>
            <a:ext cx="8229600" cy="3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640"/>
              </a:spcBef>
              <a:spcAft>
                <a:spcPts val="0"/>
              </a:spcAft>
              <a:buSzPts val="2600"/>
              <a:buNone/>
            </a:pPr>
            <a:r>
              <a:rPr lang="en-US" sz="2600" dirty="0"/>
              <a:t> </a:t>
            </a:r>
            <a:endParaRPr sz="2600" dirty="0"/>
          </a:p>
        </p:txBody>
      </p:sp>
      <p:sp>
        <p:nvSpPr>
          <p:cNvPr id="8" name="Google Shape;601;p97"/>
          <p:cNvSpPr txBox="1">
            <a:spLocks/>
          </p:cNvSpPr>
          <p:nvPr/>
        </p:nvSpPr>
        <p:spPr>
          <a:xfrm>
            <a:off x="1698380" y="108231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Transformation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Matrix (4x4 TM)</a:t>
            </a:r>
          </a:p>
        </p:txBody>
      </p:sp>
      <p:sp>
        <p:nvSpPr>
          <p:cNvPr id="2" name="Rectangle 1"/>
          <p:cNvSpPr/>
          <p:nvPr/>
        </p:nvSpPr>
        <p:spPr>
          <a:xfrm>
            <a:off x="641838" y="1169374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1252" y="1169372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EYE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74476" y="1169373"/>
            <a:ext cx="1222131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WORLD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SPACE</a:t>
            </a:r>
          </a:p>
        </p:txBody>
      </p:sp>
      <p:cxnSp>
        <p:nvCxnSpPr>
          <p:cNvPr id="4" name="Straight Arrow Connector 3"/>
          <p:cNvCxnSpPr>
            <a:stCxn id="2" idx="3"/>
            <a:endCxn id="10" idx="1"/>
          </p:cNvCxnSpPr>
          <p:nvPr/>
        </p:nvCxnSpPr>
        <p:spPr>
          <a:xfrm flipV="1">
            <a:off x="1863969" y="1635366"/>
            <a:ext cx="2010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93676" y="1645884"/>
            <a:ext cx="2010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601;p97"/>
          <p:cNvSpPr txBox="1">
            <a:spLocks/>
          </p:cNvSpPr>
          <p:nvPr/>
        </p:nvSpPr>
        <p:spPr>
          <a:xfrm>
            <a:off x="4982306" y="108231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Eye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Matrix (4x4 EM)</a:t>
            </a:r>
          </a:p>
        </p:txBody>
      </p:sp>
      <p:sp>
        <p:nvSpPr>
          <p:cNvPr id="15" name="Google Shape;601;p97"/>
          <p:cNvSpPr txBox="1">
            <a:spLocks/>
          </p:cNvSpPr>
          <p:nvPr/>
        </p:nvSpPr>
        <p:spPr>
          <a:xfrm>
            <a:off x="1743807" y="1829734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Translation, Scaling, Rotation, Shear</a:t>
            </a:r>
          </a:p>
        </p:txBody>
      </p:sp>
      <p:sp>
        <p:nvSpPr>
          <p:cNvPr id="16" name="Google Shape;601;p97"/>
          <p:cNvSpPr txBox="1">
            <a:spLocks/>
          </p:cNvSpPr>
          <p:nvPr/>
        </p:nvSpPr>
        <p:spPr>
          <a:xfrm>
            <a:off x="4979376" y="1750599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Eye, COI, Top/Tilt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32838" y="3325113"/>
            <a:ext cx="1339364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PROJECTION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SPACE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7270" y="3333364"/>
            <a:ext cx="1309498" cy="931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(VIEWPORT)</a:t>
            </a:r>
          </a:p>
        </p:txBody>
      </p:sp>
      <p:cxnSp>
        <p:nvCxnSpPr>
          <p:cNvPr id="20" name="Straight Arrow Connector 19"/>
          <p:cNvCxnSpPr>
            <a:stCxn id="27" idx="1"/>
            <a:endCxn id="18" idx="3"/>
          </p:cNvCxnSpPr>
          <p:nvPr/>
        </p:nvCxnSpPr>
        <p:spPr>
          <a:xfrm flipH="1">
            <a:off x="1406768" y="3790345"/>
            <a:ext cx="1759381" cy="9012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601;p97"/>
          <p:cNvSpPr txBox="1">
            <a:spLocks/>
          </p:cNvSpPr>
          <p:nvPr/>
        </p:nvSpPr>
        <p:spPr>
          <a:xfrm>
            <a:off x="6213231" y="3937848"/>
            <a:ext cx="147820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Aspect Ratio, Half Angle of View, Hither, Yon</a:t>
            </a:r>
          </a:p>
        </p:txBody>
      </p:sp>
      <p:sp>
        <p:nvSpPr>
          <p:cNvPr id="24" name="Google Shape;601;p97"/>
          <p:cNvSpPr txBox="1">
            <a:spLocks/>
          </p:cNvSpPr>
          <p:nvPr/>
        </p:nvSpPr>
        <p:spPr>
          <a:xfrm>
            <a:off x="1738318" y="3937848"/>
            <a:ext cx="1175971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Viewport: lower-left, upper-right</a:t>
            </a:r>
          </a:p>
        </p:txBody>
      </p:sp>
      <p:sp>
        <p:nvSpPr>
          <p:cNvPr id="25" name="Google Shape;601;p97"/>
          <p:cNvSpPr txBox="1">
            <a:spLocks/>
          </p:cNvSpPr>
          <p:nvPr/>
        </p:nvSpPr>
        <p:spPr>
          <a:xfrm>
            <a:off x="6107726" y="3189241"/>
            <a:ext cx="1691054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Projection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Matrix (4x4 PM)</a:t>
            </a:r>
          </a:p>
        </p:txBody>
      </p:sp>
      <p:sp>
        <p:nvSpPr>
          <p:cNvPr id="26" name="Google Shape;601;p97"/>
          <p:cNvSpPr txBox="1">
            <a:spLocks/>
          </p:cNvSpPr>
          <p:nvPr/>
        </p:nvSpPr>
        <p:spPr>
          <a:xfrm>
            <a:off x="1252903" y="2930165"/>
            <a:ext cx="2233246" cy="52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Window-To-Viewport Mapping (4x4 WTV)</a:t>
            </a:r>
          </a:p>
        </p:txBody>
      </p:sp>
      <p:cxnSp>
        <p:nvCxnSpPr>
          <p:cNvPr id="29" name="Elbow Connector 28"/>
          <p:cNvCxnSpPr>
            <a:stCxn id="9" idx="2"/>
            <a:endCxn id="17" idx="3"/>
          </p:cNvCxnSpPr>
          <p:nvPr/>
        </p:nvCxnSpPr>
        <p:spPr>
          <a:xfrm rot="5400000">
            <a:off x="6097386" y="2176173"/>
            <a:ext cx="1689749" cy="1540116"/>
          </a:xfrm>
          <a:prstGeom prst="bentConnector2">
            <a:avLst/>
          </a:prstGeom>
          <a:ln>
            <a:solidFill>
              <a:srgbClr val="FF000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66149" y="3463440"/>
            <a:ext cx="953601" cy="65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NORMALIZED PROJECTION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SPACE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(WINDOW)</a:t>
            </a:r>
          </a:p>
        </p:txBody>
      </p:sp>
      <p:cxnSp>
        <p:nvCxnSpPr>
          <p:cNvPr id="21" name="Straight Arrow Connector 20"/>
          <p:cNvCxnSpPr>
            <a:stCxn id="17" idx="1"/>
            <a:endCxn id="27" idx="3"/>
          </p:cNvCxnSpPr>
          <p:nvPr/>
        </p:nvCxnSpPr>
        <p:spPr>
          <a:xfrm flipH="1" flipV="1">
            <a:off x="4119750" y="3790345"/>
            <a:ext cx="713088" cy="761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601;p97"/>
          <p:cNvSpPr txBox="1">
            <a:spLocks/>
          </p:cNvSpPr>
          <p:nvPr/>
        </p:nvSpPr>
        <p:spPr>
          <a:xfrm>
            <a:off x="4220677" y="3882745"/>
            <a:ext cx="567100" cy="26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Pers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Divide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7449264" y="2481354"/>
            <a:ext cx="5261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38669" y="3587741"/>
            <a:ext cx="3561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98897" y="3596194"/>
            <a:ext cx="3561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290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Ray Casting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350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47650" y="1174920"/>
                <a:ext cx="8591500" cy="38862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sz="2025" dirty="0">
                    <a:solidFill>
                      <a:srgbClr val="C00000"/>
                    </a:solidFill>
                  </a:rPr>
                  <a:t>Step 1: Generate ray emanating from Eye (O) through pixel</a:t>
                </a:r>
              </a:p>
              <a:p>
                <a:pPr marL="342900">
                  <a:defRPr/>
                </a:pPr>
                <a:r>
                  <a:rPr lang="en-US" sz="2025" dirty="0"/>
                  <a:t>Superimpose a grid (representing viewport) onto the area defined by (-tan</a:t>
                </a:r>
                <a:r>
                  <a:rPr lang="el-GR" sz="2025" dirty="0"/>
                  <a:t>θ</a:t>
                </a:r>
                <a:r>
                  <a:rPr lang="en-US" sz="2025" dirty="0"/>
                  <a:t>, -tan</a:t>
                </a:r>
                <a:r>
                  <a:rPr lang="el-GR" sz="2025" dirty="0"/>
                  <a:t>θ</a:t>
                </a:r>
                <a:r>
                  <a:rPr lang="en-US" sz="2025" dirty="0"/>
                  <a:t>/</a:t>
                </a:r>
                <a:r>
                  <a:rPr lang="en-US" sz="2025" dirty="0" err="1"/>
                  <a:t>A</a:t>
                </a:r>
                <a:r>
                  <a:rPr lang="en-US" sz="2025" baseline="-25000" dirty="0" err="1"/>
                  <a:t>r</a:t>
                </a:r>
                <a:r>
                  <a:rPr lang="en-US" sz="2025" dirty="0"/>
                  <a:t>), (tan</a:t>
                </a:r>
                <a:r>
                  <a:rPr lang="el-GR" sz="2025" dirty="0"/>
                  <a:t>θ</a:t>
                </a:r>
                <a:r>
                  <a:rPr lang="en-US" sz="2025" dirty="0"/>
                  <a:t>, tan</a:t>
                </a:r>
                <a:r>
                  <a:rPr lang="el-GR" sz="2025" dirty="0"/>
                  <a:t>θ</a:t>
                </a:r>
                <a:r>
                  <a:rPr lang="en-US" sz="2025" dirty="0"/>
                  <a:t>/</a:t>
                </a:r>
                <a:r>
                  <a:rPr lang="en-US" sz="2025" dirty="0" err="1"/>
                  <a:t>A</a:t>
                </a:r>
                <a:r>
                  <a:rPr lang="en-US" sz="2025" baseline="-25000" dirty="0" err="1"/>
                  <a:t>r</a:t>
                </a:r>
                <a:r>
                  <a:rPr lang="en-US" sz="2025" dirty="0"/>
                  <a:t>) on z = 1 plane</a:t>
                </a:r>
              </a:p>
              <a:p>
                <a:pPr marL="342900">
                  <a:defRPr/>
                </a:pPr>
                <a:r>
                  <a:rPr lang="en-US" sz="2025" dirty="0"/>
                  <a:t>Width of a pixel on the z = 1 plane will be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l-GR" sz="2025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</m:den>
                        </m:f>
                      </m:e>
                    </m:box>
                  </m:oMath>
                </a14:m>
                <a:endParaRPr lang="en-US" sz="2025" dirty="0"/>
              </a:p>
              <a:p>
                <a:pPr marL="342900">
                  <a:defRPr/>
                </a:pPr>
                <a:r>
                  <a:rPr lang="en-US" sz="2025" dirty="0"/>
                  <a:t>Point corresponding to center of pixel (</a:t>
                </a:r>
                <a:r>
                  <a:rPr lang="en-US" sz="2025" dirty="0" err="1"/>
                  <a:t>i,j</a:t>
                </a:r>
                <a:r>
                  <a:rPr lang="en-US" sz="2025" dirty="0"/>
                  <a:t>) is P = (</a:t>
                </a:r>
                <a:r>
                  <a:rPr lang="en-US" sz="2025" dirty="0" err="1"/>
                  <a:t>x</a:t>
                </a:r>
                <a:r>
                  <a:rPr lang="en-US" sz="2025" baseline="-25000" dirty="0" err="1"/>
                  <a:t>p</a:t>
                </a:r>
                <a:r>
                  <a:rPr lang="en-US" sz="2025" dirty="0"/>
                  <a:t>, </a:t>
                </a:r>
                <a:r>
                  <a:rPr lang="en-US" sz="2025" dirty="0" err="1"/>
                  <a:t>y</a:t>
                </a:r>
                <a:r>
                  <a:rPr lang="en-US" sz="2025" baseline="-25000" dirty="0" err="1"/>
                  <a:t>p</a:t>
                </a:r>
                <a:r>
                  <a:rPr lang="en-US" sz="2025" dirty="0"/>
                  <a:t>, 1)</a:t>
                </a:r>
              </a:p>
              <a:p>
                <a:pPr marL="0" indent="0" algn="ctr">
                  <a:buNone/>
                  <a:defRPr/>
                </a:pPr>
                <a:r>
                  <a:rPr lang="en-US" sz="2025" dirty="0" err="1"/>
                  <a:t>x</a:t>
                </a:r>
                <a:r>
                  <a:rPr lang="en-US" sz="2025" baseline="-25000" dirty="0" err="1"/>
                  <a:t>p</a:t>
                </a:r>
                <a:r>
                  <a:rPr lang="en-US" sz="2025" dirty="0"/>
                  <a:t> = -tan</a:t>
                </a:r>
                <a:r>
                  <a:rPr lang="el-GR" sz="2025" dirty="0"/>
                  <a:t>θ</a:t>
                </a:r>
                <a:r>
                  <a:rPr lang="en-US" sz="2025" dirty="0"/>
                  <a:t> + (</a:t>
                </a:r>
                <a:r>
                  <a:rPr lang="en-US" sz="2025" dirty="0" err="1"/>
                  <a:t>i</a:t>
                </a:r>
                <a:r>
                  <a:rPr lang="en-US" sz="2025" dirty="0"/>
                  <a:t> + 0.5)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l-GR" sz="2025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2025" baseline="-25000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        y</a:t>
                </a:r>
                <a:r>
                  <a:rPr lang="en-US" sz="2025" baseline="-25000" dirty="0"/>
                  <a:t>p</a:t>
                </a:r>
                <a:r>
                  <a:rPr lang="en-US" sz="2025" dirty="0"/>
                  <a:t>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25" b="1" i="1" baseline="-2500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(tan</a:t>
                </a:r>
                <a:r>
                  <a:rPr lang="el-GR" sz="2025" dirty="0"/>
                  <a:t>θ</a:t>
                </a:r>
                <a:r>
                  <a:rPr lang="en-US" sz="2025" dirty="0"/>
                  <a:t> - (j + 0.5)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25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25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25">
                                <a:latin typeface="Cambria Math" panose="02040503050406030204" pitchFamily="18" charset="0"/>
                              </a:rPr>
                              <m:t>𝒕𝒂𝒏</m:t>
                            </m:r>
                            <m:r>
                              <a:rPr lang="el-GR" sz="2025">
                                <a:latin typeface="Cambria Math" panose="02040503050406030204" pitchFamily="18" charset="0"/>
                              </a:rPr>
                              <m:t>𝜽</m:t>
                            </m:r>
                          </m:num>
                          <m:den>
                            <m:r>
                              <a:rPr lang="en-US" sz="2025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025" baseline="-25000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25" dirty="0"/>
                  <a:t>)</a:t>
                </a:r>
              </a:p>
              <a:p>
                <a:pPr marL="342900">
                  <a:defRPr/>
                </a:pPr>
                <a:r>
                  <a:rPr lang="en-US" sz="2025" dirty="0"/>
                  <a:t>Parametric ray emanating from eye (origin) through pixel P:</a:t>
                </a:r>
              </a:p>
              <a:p>
                <a:pPr marL="742950" lvl="1" indent="-285750">
                  <a:defRPr/>
                </a:pPr>
                <a:r>
                  <a:rPr lang="en-US" sz="1900" dirty="0"/>
                  <a:t>x = </a:t>
                </a:r>
                <a:r>
                  <a:rPr lang="en-US" sz="1900" dirty="0" err="1"/>
                  <a:t>x</a:t>
                </a:r>
                <a:r>
                  <a:rPr lang="en-US" sz="1900" baseline="-25000" dirty="0" err="1"/>
                  <a:t>e</a:t>
                </a:r>
                <a:r>
                  <a:rPr lang="en-US" sz="1900" dirty="0"/>
                  <a:t> + t(</a:t>
                </a:r>
                <a:r>
                  <a:rPr lang="en-US" sz="1900" dirty="0" err="1"/>
                  <a:t>x</a:t>
                </a:r>
                <a:r>
                  <a:rPr lang="en-US" sz="1900" baseline="-25000" dirty="0" err="1"/>
                  <a:t>p</a:t>
                </a:r>
                <a:r>
                  <a:rPr lang="en-US" sz="1900" dirty="0"/>
                  <a:t> – </a:t>
                </a:r>
                <a:r>
                  <a:rPr lang="en-US" sz="1900" dirty="0" err="1"/>
                  <a:t>x</a:t>
                </a:r>
                <a:r>
                  <a:rPr lang="en-US" sz="1900" baseline="-25000" dirty="0" err="1"/>
                  <a:t>e</a:t>
                </a:r>
                <a:r>
                  <a:rPr lang="en-US" sz="1900" dirty="0"/>
                  <a:t>), y = y</a:t>
                </a:r>
                <a:r>
                  <a:rPr lang="en-US" sz="1900" baseline="-25000" dirty="0"/>
                  <a:t>e</a:t>
                </a:r>
                <a:r>
                  <a:rPr lang="en-US" sz="1900" dirty="0"/>
                  <a:t> + t(</a:t>
                </a:r>
                <a:r>
                  <a:rPr lang="en-US" sz="1900" dirty="0" err="1"/>
                  <a:t>y</a:t>
                </a:r>
                <a:r>
                  <a:rPr lang="en-US" sz="1900" baseline="-25000" dirty="0" err="1"/>
                  <a:t>p</a:t>
                </a:r>
                <a:r>
                  <a:rPr lang="en-US" sz="1900" dirty="0"/>
                  <a:t> – y</a:t>
                </a:r>
                <a:r>
                  <a:rPr lang="en-US" sz="1900" baseline="-25000" dirty="0"/>
                  <a:t>e</a:t>
                </a:r>
                <a:r>
                  <a:rPr lang="en-US" sz="1900" dirty="0"/>
                  <a:t>), z = </a:t>
                </a:r>
                <a:r>
                  <a:rPr lang="en-US" sz="1900" dirty="0" err="1"/>
                  <a:t>z</a:t>
                </a:r>
                <a:r>
                  <a:rPr lang="en-US" sz="1900" baseline="-25000" dirty="0" err="1"/>
                  <a:t>e</a:t>
                </a:r>
                <a:r>
                  <a:rPr lang="en-US" sz="1900" dirty="0"/>
                  <a:t> + t(</a:t>
                </a:r>
                <a:r>
                  <a:rPr lang="en-US" sz="1900" dirty="0" err="1"/>
                  <a:t>z</a:t>
                </a:r>
                <a:r>
                  <a:rPr lang="en-US" sz="1900" baseline="-25000" dirty="0" err="1"/>
                  <a:t>p</a:t>
                </a:r>
                <a:r>
                  <a:rPr lang="en-US" sz="1900" dirty="0"/>
                  <a:t> – </a:t>
                </a:r>
                <a:r>
                  <a:rPr lang="en-US" sz="1900" dirty="0" err="1"/>
                  <a:t>z</a:t>
                </a:r>
                <a:r>
                  <a:rPr lang="en-US" sz="1900" baseline="-25000" dirty="0" err="1"/>
                  <a:t>e</a:t>
                </a:r>
                <a:r>
                  <a:rPr lang="en-US" sz="1900" dirty="0"/>
                  <a:t>)</a:t>
                </a:r>
              </a:p>
              <a:p>
                <a:pPr marL="742950" lvl="1" indent="-285750">
                  <a:defRPr/>
                </a:pPr>
                <a:r>
                  <a:rPr lang="en-US" sz="1900" dirty="0"/>
                  <a:t>For ES (</a:t>
                </a:r>
                <a:r>
                  <a:rPr lang="en-US" sz="1900" dirty="0" err="1"/>
                  <a:t>x</a:t>
                </a:r>
                <a:r>
                  <a:rPr lang="en-US" sz="1900" baseline="-25000" dirty="0" err="1"/>
                  <a:t>e</a:t>
                </a:r>
                <a:r>
                  <a:rPr lang="en-US" sz="1900" dirty="0"/>
                  <a:t> = y</a:t>
                </a:r>
                <a:r>
                  <a:rPr lang="en-US" sz="1900" baseline="-25000" dirty="0"/>
                  <a:t>e</a:t>
                </a:r>
                <a:r>
                  <a:rPr lang="en-US" sz="1900" dirty="0"/>
                  <a:t> = </a:t>
                </a:r>
                <a:r>
                  <a:rPr lang="en-US" sz="1900" dirty="0" err="1"/>
                  <a:t>z</a:t>
                </a:r>
                <a:r>
                  <a:rPr lang="en-US" sz="1900" baseline="-25000" dirty="0" err="1"/>
                  <a:t>e</a:t>
                </a:r>
                <a:r>
                  <a:rPr lang="en-US" sz="1900" dirty="0"/>
                  <a:t> = 0): x = </a:t>
                </a:r>
                <a:r>
                  <a:rPr lang="en-US" sz="1900" dirty="0" err="1"/>
                  <a:t>tx</a:t>
                </a:r>
                <a:r>
                  <a:rPr lang="en-US" sz="1900" baseline="-25000" dirty="0" err="1"/>
                  <a:t>p</a:t>
                </a:r>
                <a:r>
                  <a:rPr lang="en-US" sz="1900" dirty="0"/>
                  <a:t>, y = </a:t>
                </a:r>
                <a:r>
                  <a:rPr lang="en-US" sz="1900" dirty="0" err="1"/>
                  <a:t>ty</a:t>
                </a:r>
                <a:r>
                  <a:rPr lang="en-US" sz="1900" baseline="-25000" dirty="0" err="1"/>
                  <a:t>p</a:t>
                </a:r>
                <a:r>
                  <a:rPr lang="en-US" sz="1900" dirty="0"/>
                  <a:t>, z = t</a:t>
                </a:r>
                <a:endParaRPr lang="en-US" sz="1525" dirty="0"/>
              </a:p>
            </p:txBody>
          </p:sp>
        </mc:Choice>
        <mc:Fallback xmlns="">
          <p:sp>
            <p:nvSpPr>
              <p:cNvPr id="1173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47650" y="1174920"/>
                <a:ext cx="8591500" cy="3886200"/>
              </a:xfrm>
              <a:blipFill>
                <a:blip r:embed="rId2"/>
                <a:stretch>
                  <a:fillRect l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61842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73371</TotalTime>
  <Words>1234</Words>
  <Application>Microsoft Macintosh PowerPoint</Application>
  <PresentationFormat>On-screen Show (16:9)</PresentationFormat>
  <Paragraphs>154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Book Antiqua</vt:lpstr>
      <vt:lpstr>Calibri</vt:lpstr>
      <vt:lpstr>Cambria Math</vt:lpstr>
      <vt:lpstr>Roboto</vt:lpstr>
      <vt:lpstr>Arial</vt:lpstr>
      <vt:lpstr>Geometric</vt:lpstr>
      <vt:lpstr>siggraph04-course</vt:lpstr>
      <vt:lpstr>Office Theme</vt:lpstr>
      <vt:lpstr>CS174A Lecture 14</vt:lpstr>
      <vt:lpstr>Announcements &amp; Reminders</vt:lpstr>
      <vt:lpstr>TA Session This Friday</vt:lpstr>
      <vt:lpstr>Last Lecture Recap</vt:lpstr>
      <vt:lpstr>Next Up</vt:lpstr>
      <vt:lpstr>HSR: Ray Casting Algorithm</vt:lpstr>
      <vt:lpstr>HSR: Ray Casting Algorithm</vt:lpstr>
      <vt:lpstr>Ray Casting Pipeline</vt:lpstr>
      <vt:lpstr>Ray Casting Algorithm</vt:lpstr>
      <vt:lpstr>Ray Casting Algorithm</vt:lpstr>
      <vt:lpstr>Ray Casting Algorithm</vt:lpstr>
      <vt:lpstr>Ray Casting Spheres</vt:lpstr>
      <vt:lpstr>Ray Casting Polygons</vt:lpstr>
      <vt:lpstr>Ray Casting in World Space</vt:lpstr>
      <vt:lpstr>Ray Tracing</vt:lpstr>
      <vt:lpstr>Ray Tracing</vt:lpstr>
      <vt:lpstr>Ray Tracing: Illumination</vt:lpstr>
      <vt:lpstr>Ray Tracing: Rendering Time</vt:lpstr>
      <vt:lpstr>Ray Tracing: Acceleration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dc:creator>Asish Law</dc:creator>
  <cp:lastModifiedBy>Tejas Kamtam</cp:lastModifiedBy>
  <cp:revision>420</cp:revision>
  <dcterms:modified xsi:type="dcterms:W3CDTF">2024-03-19T23:02:09Z</dcterms:modified>
</cp:coreProperties>
</file>