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11" r:id="rId2"/>
  </p:sldMasterIdLst>
  <p:notesMasterIdLst>
    <p:notesMasterId r:id="rId17"/>
  </p:notesMasterIdLst>
  <p:sldIdLst>
    <p:sldId id="256" r:id="rId3"/>
    <p:sldId id="369" r:id="rId4"/>
    <p:sldId id="370" r:id="rId5"/>
    <p:sldId id="304" r:id="rId6"/>
    <p:sldId id="305" r:id="rId7"/>
    <p:sldId id="368" r:id="rId8"/>
    <p:sldId id="359" r:id="rId9"/>
    <p:sldId id="360" r:id="rId10"/>
    <p:sldId id="351" r:id="rId11"/>
    <p:sldId id="352" r:id="rId12"/>
    <p:sldId id="354" r:id="rId13"/>
    <p:sldId id="353" r:id="rId14"/>
    <p:sldId id="356" r:id="rId15"/>
    <p:sldId id="355" r:id="rId16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1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5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eb.cs.ucla.edu/~dt/bio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CS174A Lecture 15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Stochastic Ray Tracing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7300"/>
            <a:ext cx="9144000" cy="3657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025" dirty="0"/>
          </a:p>
          <a:p>
            <a:pPr marL="0" indent="0">
              <a:buNone/>
              <a:defRPr/>
            </a:pPr>
            <a:endParaRPr lang="en-US" sz="202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" y="1935803"/>
            <a:ext cx="4902571" cy="1807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504" y="1935803"/>
            <a:ext cx="4052148" cy="18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4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Stochastic Ray Tracing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7300"/>
            <a:ext cx="9144000" cy="3657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025" dirty="0"/>
          </a:p>
          <a:p>
            <a:pPr marL="0" indent="0">
              <a:buNone/>
              <a:defRPr/>
            </a:pPr>
            <a:endParaRPr lang="en-US" sz="2025" dirty="0"/>
          </a:p>
        </p:txBody>
      </p:sp>
      <p:pic>
        <p:nvPicPr>
          <p:cNvPr id="1026" name="Picture 2" descr="Image result for stochastic ray trac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4" y="1156203"/>
            <a:ext cx="8691412" cy="38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0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Stochastic Ray Tracing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025" dirty="0"/>
          </a:p>
          <a:p>
            <a:pPr marL="0" indent="0">
              <a:buNone/>
              <a:defRPr/>
            </a:pPr>
            <a:endParaRPr lang="en-US" sz="20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76" y="1187450"/>
            <a:ext cx="5121348" cy="38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2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Stochastic Ray Tracing: Depth of Field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025" dirty="0"/>
          </a:p>
          <a:p>
            <a:pPr marL="0" indent="0">
              <a:buNone/>
              <a:defRPr/>
            </a:pPr>
            <a:endParaRPr lang="en-US" sz="2025" dirty="0"/>
          </a:p>
        </p:txBody>
      </p:sp>
      <p:pic>
        <p:nvPicPr>
          <p:cNvPr id="3074" name="Picture 2" descr="Image result for depth of field ray trac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" y="1389120"/>
            <a:ext cx="49530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epth of field ray traci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44" y="1389120"/>
            <a:ext cx="4035922" cy="30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5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Stochastic Ray Tracing: Motion Blur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025" dirty="0"/>
          </a:p>
          <a:p>
            <a:pPr marL="0" indent="0">
              <a:buNone/>
              <a:defRPr/>
            </a:pPr>
            <a:endParaRPr lang="en-US" sz="2025" dirty="0"/>
          </a:p>
        </p:txBody>
      </p:sp>
      <p:pic>
        <p:nvPicPr>
          <p:cNvPr id="2050" name="Picture 2" descr="Image result for motion blur ray trac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3" y="1967015"/>
            <a:ext cx="4340357" cy="24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otion blur ray traci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64" y="1967015"/>
            <a:ext cx="3620099" cy="27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2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838" y="1040978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3/</a:t>
            </a:r>
            <a:r>
              <a:rPr lang="en-US" sz="2025" dirty="0">
                <a:solidFill>
                  <a:srgbClr val="FF0000"/>
                </a:solidFill>
              </a:rPr>
              <a:t>06</a:t>
            </a:r>
            <a:r>
              <a:rPr lang="en-US" sz="2025" dirty="0"/>
              <a:t>/24: A4 due; will be discussed during this week’s TA session</a:t>
            </a:r>
            <a:endParaRPr lang="en-US" sz="1525" dirty="0"/>
          </a:p>
          <a:p>
            <a:pPr marL="342900" lvl="0">
              <a:defRPr/>
            </a:pPr>
            <a:r>
              <a:rPr lang="en-US" sz="2025" dirty="0"/>
              <a:t>3/07/23: Prof Demetri’s presentation (Zoom, </a:t>
            </a:r>
            <a:r>
              <a:rPr lang="en-US" sz="2025" dirty="0">
                <a:solidFill>
                  <a:srgbClr val="FF0000"/>
                </a:solidFill>
              </a:rPr>
              <a:t>no recording</a:t>
            </a:r>
            <a:r>
              <a:rPr lang="en-US" sz="2025" dirty="0"/>
              <a:t>)</a:t>
            </a:r>
          </a:p>
          <a:p>
            <a:pPr marL="342900">
              <a:defRPr/>
            </a:pPr>
            <a:r>
              <a:rPr lang="en-US" sz="2025" dirty="0"/>
              <a:t>Team Project Timelines: see project info document on Canvas</a:t>
            </a:r>
          </a:p>
          <a:p>
            <a:pPr marL="800100" lvl="1">
              <a:defRPr/>
            </a:pPr>
            <a:r>
              <a:rPr lang="en-US" sz="1525" dirty="0">
                <a:solidFill>
                  <a:srgbClr val="FF0000"/>
                </a:solidFill>
              </a:rPr>
              <a:t>Team project grade increased from 150 to 175 (download latest team project info)</a:t>
            </a:r>
          </a:p>
          <a:p>
            <a:pPr marL="342900">
              <a:defRPr/>
            </a:pPr>
            <a:r>
              <a:rPr lang="en-US" sz="2030" dirty="0"/>
              <a:t>3/19/24: Final exam, 6:30-8:</a:t>
            </a:r>
            <a:r>
              <a:rPr lang="en-US" sz="2030" dirty="0">
                <a:solidFill>
                  <a:srgbClr val="FF0000"/>
                </a:solidFill>
              </a:rPr>
              <a:t>15</a:t>
            </a:r>
            <a:r>
              <a:rPr lang="en-US" sz="2030" dirty="0"/>
              <a:t> PM, in person, location TBD</a:t>
            </a:r>
          </a:p>
          <a:p>
            <a:pPr marL="800100" lvl="1">
              <a:defRPr/>
            </a:pPr>
            <a:r>
              <a:rPr lang="en-US" sz="1530" dirty="0">
                <a:solidFill>
                  <a:srgbClr val="FF0000"/>
                </a:solidFill>
              </a:rPr>
              <a:t>Final exam grade reduced from 150 to 125 (download latest syllabus)</a:t>
            </a:r>
          </a:p>
          <a:p>
            <a:pPr marL="800100" lvl="1">
              <a:defRPr/>
            </a:pPr>
            <a:r>
              <a:rPr lang="en-US" sz="1530" dirty="0"/>
              <a:t>Study guide and book exercises posted</a:t>
            </a:r>
          </a:p>
          <a:p>
            <a:pPr marL="800100" lvl="1">
              <a:defRPr/>
            </a:pPr>
            <a:r>
              <a:rPr lang="en-US" sz="1530" dirty="0"/>
              <a:t>3/18 &amp; 3/19: Office hours, Noon-1PM</a:t>
            </a:r>
          </a:p>
        </p:txBody>
      </p:sp>
    </p:spTree>
    <p:extLst>
      <p:ext uri="{BB962C8B-B14F-4D97-AF65-F5344CB8AC3E}">
        <p14:creationId xmlns:p14="http://schemas.microsoft.com/office/powerpoint/2010/main" val="118271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 Session This Friday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Team project</a:t>
            </a:r>
          </a:p>
          <a:p>
            <a:pPr marL="342900">
              <a:defRPr/>
            </a:pPr>
            <a:r>
              <a:rPr lang="en-US" sz="2025" dirty="0"/>
              <a:t>Shading, Illumination, Mapping, Shadows, RT exercises</a:t>
            </a:r>
          </a:p>
        </p:txBody>
      </p:sp>
    </p:spTree>
    <p:extLst>
      <p:ext uri="{BB962C8B-B14F-4D97-AF65-F5344CB8AC3E}">
        <p14:creationId xmlns:p14="http://schemas.microsoft.com/office/powerpoint/2010/main" val="57116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331478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Hidden Surface Removal</a:t>
            </a:r>
            <a:endParaRPr lang="en-US" sz="1525" dirty="0"/>
          </a:p>
          <a:p>
            <a:pPr marL="800100" lvl="1">
              <a:defRPr/>
            </a:pPr>
            <a:r>
              <a:rPr lang="en-US" sz="1525" dirty="0"/>
              <a:t>Ray casting</a:t>
            </a:r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Ray Tracing</a:t>
            </a:r>
          </a:p>
          <a:p>
            <a:pPr marL="800100" lvl="1">
              <a:defRPr/>
            </a:pPr>
            <a:r>
              <a:rPr lang="en-US" sz="1525" dirty="0"/>
              <a:t>Issues: speed, shadows, aliasing</a:t>
            </a:r>
          </a:p>
          <a:p>
            <a:pPr marL="800100" lvl="1">
              <a:defRPr/>
            </a:pPr>
            <a:r>
              <a:rPr lang="en-US" sz="1525" dirty="0"/>
              <a:t>Stochastic ray tracing</a:t>
            </a:r>
          </a:p>
          <a:p>
            <a:pPr marL="342900">
              <a:defRPr/>
            </a:pPr>
            <a:r>
              <a:rPr lang="en-US" sz="2025" dirty="0"/>
              <a:t>Prof Demetri: Biometric Human Simulation</a:t>
            </a:r>
          </a:p>
          <a:p>
            <a:pPr marL="342900">
              <a:defRPr/>
            </a:pPr>
            <a:r>
              <a:rPr lang="en-US" sz="2025" dirty="0"/>
              <a:t>Transparent Objects, Compositing</a:t>
            </a:r>
          </a:p>
          <a:p>
            <a:pPr marL="342900">
              <a:defRPr/>
            </a:pPr>
            <a:r>
              <a:rPr lang="en-US" sz="2025" dirty="0"/>
              <a:t>Particle Rendering</a:t>
            </a:r>
          </a:p>
          <a:p>
            <a:pPr marL="342900">
              <a:defRPr/>
            </a:pPr>
            <a:r>
              <a:rPr lang="en-US" sz="2025" dirty="0"/>
              <a:t>Volume Rendering</a:t>
            </a:r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 Demetri Terzopoulos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800" dirty="0"/>
              <a:t>Demetri Terzopoulos is Distinguished Professor and Chancellor's Professor of Computer Science at the University of California, Los Angeles, where he directs the UCLA Computer Graphics &amp; Vision Laboratory. He is also Co-Founder and Chief Scientist of </a:t>
            </a:r>
            <a:r>
              <a:rPr lang="en-US" sz="1800" dirty="0" err="1"/>
              <a:t>VoxelCloud</a:t>
            </a:r>
            <a:r>
              <a:rPr lang="en-US" sz="1800" dirty="0"/>
              <a:t>, Inc. He is or was a Guggenheim Fellow, a Fellow of the Association for Computing Machinery (ACM), a Fellow of the Institute of Electrical and Electronics Engineers (IEEE), a Fellow of the Royal Society of London, a Fellow of the Royal Society of Canada (RSC), and a member of the European Academy of Sciences (EAS), the New York Academy of Sciences (NYAS), and Sigma Xi.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>
                <a:hlinkClick r:id="rId2"/>
              </a:rPr>
              <a:t>Prof Demetri Bio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69" y="3566844"/>
            <a:ext cx="1105231" cy="15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6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Tracing: Issues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Self shadowing due to numerical precision (surface acne)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Similarly for reflection and refraction rays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Issues due to backward ray tracing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Shadow rays not refracted through transparent medium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Shadow rays not reflected off of reflective surfaces like mirror</a:t>
            </a:r>
          </a:p>
        </p:txBody>
      </p:sp>
    </p:spTree>
    <p:extLst>
      <p:ext uri="{BB962C8B-B14F-4D97-AF65-F5344CB8AC3E}">
        <p14:creationId xmlns:p14="http://schemas.microsoft.com/office/powerpoint/2010/main" val="277960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Tracing: Aliasing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Aliasing in RT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Spatial aliasing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Temporal aliasing: for small objects</a:t>
            </a:r>
            <a:br>
              <a:rPr lang="en-US" sz="1525" dirty="0"/>
            </a:br>
            <a:endParaRPr lang="en-US" sz="1525" dirty="0"/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Anti-Aliased Ray Tracing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Super-sampling (eye has 5M photoreceptors, while HD </a:t>
            </a:r>
            <a:r>
              <a:rPr lang="en-US" sz="1525"/>
              <a:t>has approximately 2M pixels)</a:t>
            </a:r>
            <a:endParaRPr lang="en-US" sz="1525" dirty="0"/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Adaptive super-sampling (along edges of objects)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Stochastic RT</a:t>
            </a:r>
          </a:p>
        </p:txBody>
      </p:sp>
    </p:spTree>
    <p:extLst>
      <p:ext uri="{BB962C8B-B14F-4D97-AF65-F5344CB8AC3E}">
        <p14:creationId xmlns:p14="http://schemas.microsoft.com/office/powerpoint/2010/main" val="12983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Stochastic Ray Tracing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/>
              <a:t>AKA Distributed Ray Tracing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>
                <a:solidFill>
                  <a:srgbClr val="C00000"/>
                </a:solidFill>
              </a:rPr>
              <a:t>Antialiasing</a:t>
            </a:r>
            <a:r>
              <a:rPr lang="en-US" sz="2025" dirty="0"/>
              <a:t>: distribute over pixel sampling area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>
                <a:solidFill>
                  <a:srgbClr val="C00000"/>
                </a:solidFill>
              </a:rPr>
              <a:t>Gloss</a:t>
            </a:r>
            <a:r>
              <a:rPr lang="en-US" sz="2025" dirty="0"/>
              <a:t>: distribute reflected rays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>
                <a:solidFill>
                  <a:srgbClr val="C00000"/>
                </a:solidFill>
              </a:rPr>
              <a:t>Translucency</a:t>
            </a:r>
            <a:r>
              <a:rPr lang="en-US" sz="2025" dirty="0"/>
              <a:t>: distribute refracted rays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>
                <a:solidFill>
                  <a:srgbClr val="C00000"/>
                </a:solidFill>
              </a:rPr>
              <a:t>Penumbra</a:t>
            </a:r>
            <a:r>
              <a:rPr lang="en-US" sz="2025" dirty="0"/>
              <a:t>: distribute shadow rays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>
                <a:solidFill>
                  <a:srgbClr val="C00000"/>
                </a:solidFill>
              </a:rPr>
              <a:t>Depth of Field</a:t>
            </a:r>
            <a:r>
              <a:rPr lang="en-US" sz="2025" dirty="0"/>
              <a:t>: distribute over lens diameter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>
                <a:solidFill>
                  <a:srgbClr val="C00000"/>
                </a:solidFill>
              </a:rPr>
              <a:t>Motion Blur</a:t>
            </a:r>
            <a:r>
              <a:rPr lang="en-US" sz="2025" dirty="0"/>
              <a:t>: distribute across frames</a:t>
            </a:r>
          </a:p>
        </p:txBody>
      </p:sp>
    </p:spTree>
    <p:extLst>
      <p:ext uri="{BB962C8B-B14F-4D97-AF65-F5344CB8AC3E}">
        <p14:creationId xmlns:p14="http://schemas.microsoft.com/office/powerpoint/2010/main" val="215694615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74861</TotalTime>
  <Words>424</Words>
  <Application>Microsoft Macintosh PowerPoint</Application>
  <PresentationFormat>On-screen Show (16:9)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 Antiqua</vt:lpstr>
      <vt:lpstr>Calibri</vt:lpstr>
      <vt:lpstr>Roboto</vt:lpstr>
      <vt:lpstr>Arial</vt:lpstr>
      <vt:lpstr>Geometric</vt:lpstr>
      <vt:lpstr>siggraph04-course</vt:lpstr>
      <vt:lpstr>CS174A Lecture 15</vt:lpstr>
      <vt:lpstr>Announcements &amp; Reminders</vt:lpstr>
      <vt:lpstr>TA Session This Friday</vt:lpstr>
      <vt:lpstr>Last Lecture Recap</vt:lpstr>
      <vt:lpstr>Next Up</vt:lpstr>
      <vt:lpstr>Prof Demetri Terzopoulos</vt:lpstr>
      <vt:lpstr>Ray Tracing: Issues</vt:lpstr>
      <vt:lpstr>Ray Tracing: Aliasing</vt:lpstr>
      <vt:lpstr>Stochastic Ray Tracing</vt:lpstr>
      <vt:lpstr>Stochastic Ray Tracing</vt:lpstr>
      <vt:lpstr>Stochastic Ray Tracing</vt:lpstr>
      <vt:lpstr>Stochastic Ray Tracing</vt:lpstr>
      <vt:lpstr>Stochastic Ray Tracing: Depth of Field</vt:lpstr>
      <vt:lpstr>Stochastic Ray Tracing: Motion Blur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cp:lastModifiedBy>Tejas Kamtam</cp:lastModifiedBy>
  <cp:revision>482</cp:revision>
  <dcterms:modified xsi:type="dcterms:W3CDTF">2024-03-19T23:14:04Z</dcterms:modified>
</cp:coreProperties>
</file>