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  <p:sldMasterId id="2147483686" r:id="rId4"/>
    <p:sldMasterId id="2147483702" r:id="rId5"/>
  </p:sldMasterIdLst>
  <p:notesMasterIdLst>
    <p:notesMasterId r:id="rId37"/>
  </p:notesMasterIdLst>
  <p:sldIdLst>
    <p:sldId id="256" r:id="rId6"/>
    <p:sldId id="305" r:id="rId7"/>
    <p:sldId id="334" r:id="rId8"/>
    <p:sldId id="332" r:id="rId9"/>
    <p:sldId id="322" r:id="rId10"/>
    <p:sldId id="323" r:id="rId11"/>
    <p:sldId id="321" r:id="rId12"/>
    <p:sldId id="306" r:id="rId13"/>
    <p:sldId id="307" r:id="rId14"/>
    <p:sldId id="324" r:id="rId15"/>
    <p:sldId id="328" r:id="rId16"/>
    <p:sldId id="329" r:id="rId17"/>
    <p:sldId id="326" r:id="rId18"/>
    <p:sldId id="325" r:id="rId19"/>
    <p:sldId id="327" r:id="rId20"/>
    <p:sldId id="310" r:id="rId21"/>
    <p:sldId id="335" r:id="rId22"/>
    <p:sldId id="336" r:id="rId23"/>
    <p:sldId id="313" r:id="rId24"/>
    <p:sldId id="314" r:id="rId25"/>
    <p:sldId id="33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38"/>
      <p:bold r:id="rId39"/>
      <p:italic r:id="rId40"/>
      <p:boldItalic r:id="rId41"/>
    </p:embeddedFont>
    <p:embeddedFont>
      <p:font typeface="Comic Sans MS" panose="030F0902030302020204" pitchFamily="66" charset="0"/>
      <p:regular r:id="rId42"/>
      <p:bold r:id="rId43"/>
      <p:italic r:id="rId44"/>
      <p:boldItalic r:id="rId45"/>
    </p:embeddedFont>
    <p:embeddedFont>
      <p:font typeface="Courier" panose="02070309020205020404" pitchFamily="49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986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4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2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5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8eb82f0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558eb82f0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8eb82f03_2_72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558eb82f03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558eb82f03_2_7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&amp;{\bf x}+{\bf y} = (x_1+y_1,\dots, x_n+y_n)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a{\bf x} = (ax_1,\dots, ax_n), \;\; a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u} + {\bf v} = {\bf v}+{\bf u}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({\bf u} + {\bf v}) + {\bf w} = {\bf u} + ({\bf v} + {\bf w})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a({\bf u} + {\bf v}) = a{\bf u} + a{\bf v}, \;\; a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u} - {\bf u} = {\bf 0}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8eb82f03_2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558eb82f0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8eb82f03_2_87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58eb82f0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58eb82f03_2_9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558eb82f03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58eb82f03_2_9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58eb82f03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58eb82f03_2_10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558eb82f0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56e131b59_6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56e131b59_6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48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56e131b59_6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56e131b59_6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8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56e131b59_6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56e131b59_6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74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56e131b59_6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56e131b59_6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78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8eb82f0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558eb82f0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58eb82f03_2_4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558eb82f03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58eb82f03_2_54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558eb82f03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558eb82f03_2_5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v} = (x_1,x_2,\dots,x_n), \;\; x_i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8eb82f03_2_65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558eb82f03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558eb82f03_2_65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v} = (x_1,x_2,\dots,x_n), \;\; x_i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|{\bf v}| = \sqrt{x_1^2+\dots+ x_n^2}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v}: |{\bf v}| =1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\hat{\bf v} = \frac{\bf v} {|{\bf v}|}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7038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4" name="Google Shape;104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4" name="Google Shape;124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5" name="Google Shape;145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4" name="Google Shape;164;p3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549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908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058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53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20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9201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48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213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81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5015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3360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9522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02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9731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77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8735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1827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5426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73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9436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0958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5296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193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8390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4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835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0387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0172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1748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8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829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0509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BJU2drrtCM?t=162" TargetMode="Externa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blackmagicfuckery/comments/ttoe8u/nikes_anamorphic_led_display_in_tokyo_the_future/" TargetMode="External"/><Relationship Id="rId2" Type="http://schemas.openxmlformats.org/officeDocument/2006/relationships/hyperlink" Target="https://youtu.be/S9zZbtzs_wI" TargetMode="Externa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drive.google.com/file/d/1uR4o-KvjZXpFunjynjcQPDRAvRPA_WSD/view?usp=drive_link" TargetMode="External"/><Relationship Id="rId4" Type="http://schemas.openxmlformats.org/officeDocument/2006/relationships/hyperlink" Target="https://www.drhologram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952yS8tcg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youtube.com/watch?v=wdKpXvF_3A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oasa.ucla.edu/deadlines-enrollment-policies/" TargetMode="Externa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OGKh_9Rj_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youtube.com/watch?v=5YvIHREdVX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3vWWl86f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CS174A Lecture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7776303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Raster CRTs (n x m phosphor)</a:t>
            </a:r>
          </a:p>
          <a:p>
            <a:pPr lvl="1">
              <a:defRPr/>
            </a:pPr>
            <a:r>
              <a:rPr lang="en-US" sz="1650" dirty="0"/>
              <a:t>Framebuffer Depth</a:t>
            </a:r>
          </a:p>
          <a:p>
            <a:pPr lvl="2">
              <a:defRPr/>
            </a:pPr>
            <a:r>
              <a:rPr lang="en-US" sz="1650" dirty="0"/>
              <a:t>1 bit: 2 levels only, b/w</a:t>
            </a:r>
          </a:p>
          <a:p>
            <a:pPr lvl="2">
              <a:defRPr/>
            </a:pPr>
            <a:r>
              <a:rPr lang="en-US" sz="1650" dirty="0"/>
              <a:t>8 bits: gray scale, 256 gray levels or colors</a:t>
            </a:r>
          </a:p>
          <a:p>
            <a:pPr lvl="2">
              <a:defRPr/>
            </a:pPr>
            <a:r>
              <a:rPr lang="en-US" sz="1650" dirty="0"/>
              <a:t>8 bits per color (RGB) = 24 bits = 16M colors</a:t>
            </a:r>
          </a:p>
          <a:p>
            <a:pPr lvl="2">
              <a:defRPr/>
            </a:pPr>
            <a:r>
              <a:rPr lang="en-US" sz="1650" dirty="0"/>
              <a:t>12 bits per color: HD</a:t>
            </a:r>
          </a:p>
          <a:p>
            <a:pPr lvl="1">
              <a:defRPr/>
            </a:pPr>
            <a:r>
              <a:rPr lang="en-US" sz="1650" dirty="0"/>
              <a:t>3 different colored Phosphors: triads</a:t>
            </a:r>
          </a:p>
          <a:p>
            <a:pPr lvl="1">
              <a:defRPr/>
            </a:pPr>
            <a:r>
              <a:rPr lang="en-US" sz="1650" dirty="0"/>
              <a:t>Shadow mask</a:t>
            </a:r>
          </a:p>
          <a:p>
            <a:pPr lvl="1">
              <a:defRPr/>
            </a:pPr>
            <a:r>
              <a:rPr lang="en-US" sz="1650" dirty="0"/>
              <a:t>Interlaced vs. Non-Interlaced displays</a:t>
            </a:r>
          </a:p>
          <a:p>
            <a:pPr lvl="1">
              <a:defRPr/>
            </a:pPr>
            <a:r>
              <a:rPr lang="en-US" sz="1650" dirty="0"/>
              <a:t>Interlaced: used in commercial TV</a:t>
            </a:r>
          </a:p>
          <a:p>
            <a:pPr lvl="1">
              <a:defRPr/>
            </a:pPr>
            <a:r>
              <a:rPr lang="en-US" sz="1650" dirty="0"/>
              <a:t>Single vs. double buffering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38" y="3052360"/>
            <a:ext cx="3178203" cy="1913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3" y="1318512"/>
            <a:ext cx="2283544" cy="1501336"/>
          </a:xfrm>
          <a:prstGeom prst="rect">
            <a:avLst/>
          </a:prstGeom>
        </p:spPr>
      </p:pic>
      <p:pic>
        <p:nvPicPr>
          <p:cNvPr id="6" name="Picture 8" descr="p2460-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76" y="30924"/>
            <a:ext cx="1050439" cy="105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66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7776303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Screen Resolutions of Raster CRTs (n x m phosphor)</a:t>
            </a:r>
          </a:p>
          <a:p>
            <a:pPr lvl="1">
              <a:defRPr/>
            </a:pPr>
            <a:r>
              <a:rPr lang="en-US" sz="1650" dirty="0"/>
              <a:t>TV: 640x480 pixels</a:t>
            </a:r>
          </a:p>
          <a:p>
            <a:pPr lvl="1">
              <a:defRPr/>
            </a:pPr>
            <a:r>
              <a:rPr lang="en-US" sz="1650" dirty="0"/>
              <a:t>HD: 1920x1080</a:t>
            </a:r>
          </a:p>
          <a:p>
            <a:pPr lvl="1">
              <a:defRPr/>
            </a:pPr>
            <a:r>
              <a:rPr lang="en-US" sz="1650" dirty="0"/>
              <a:t>4K LCD: 3840x2160</a:t>
            </a:r>
          </a:p>
          <a:p>
            <a:pPr lvl="1">
              <a:defRPr/>
            </a:pPr>
            <a:r>
              <a:rPr lang="en-US" sz="1650" dirty="0"/>
              <a:t>35mm: 3000x2000</a:t>
            </a:r>
          </a:p>
          <a:p>
            <a:pPr lvl="1">
              <a:defRPr/>
            </a:pPr>
            <a:endParaRPr lang="en-US" sz="1650" dirty="0"/>
          </a:p>
          <a:p>
            <a:pPr marL="114300" indent="0">
              <a:buNone/>
              <a:defRPr/>
            </a:pPr>
            <a:r>
              <a:rPr lang="en-US" sz="2150" dirty="0"/>
              <a:t>How a TV works in slow motion (interlaced): </a:t>
            </a:r>
            <a:r>
              <a:rPr lang="en-US" sz="2150" dirty="0">
                <a:hlinkClick r:id="rId2"/>
              </a:rPr>
              <a:t>https://youtu.be/3BJU2drrtCM?t=162</a:t>
            </a:r>
            <a:endParaRPr lang="en-US" sz="2150" dirty="0"/>
          </a:p>
          <a:p>
            <a:pPr marL="114300" indent="0">
              <a:buNone/>
              <a:defRPr/>
            </a:pPr>
            <a:endParaRPr lang="en-US" sz="2150" dirty="0"/>
          </a:p>
        </p:txBody>
      </p:sp>
    </p:spTree>
    <p:extLst>
      <p:ext uri="{BB962C8B-B14F-4D97-AF65-F5344CB8AC3E}">
        <p14:creationId xmlns:p14="http://schemas.microsoft.com/office/powerpoint/2010/main" val="361681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8699013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Memory Speed &amp; Space Requirements</a:t>
            </a:r>
          </a:p>
          <a:p>
            <a:pPr lvl="1">
              <a:defRPr/>
            </a:pPr>
            <a:r>
              <a:rPr lang="en-US" sz="1650" dirty="0"/>
              <a:t>Screen resolution = n x m</a:t>
            </a:r>
          </a:p>
          <a:p>
            <a:pPr lvl="1">
              <a:defRPr/>
            </a:pPr>
            <a:r>
              <a:rPr lang="en-US" sz="1650" dirty="0"/>
              <a:t>Refresh rate = r Hz (frames/second)</a:t>
            </a:r>
          </a:p>
          <a:p>
            <a:pPr lvl="1">
              <a:defRPr/>
            </a:pPr>
            <a:r>
              <a:rPr lang="en-US" sz="1650" dirty="0"/>
              <a:t>Interlaced vs. non-interlaced</a:t>
            </a:r>
          </a:p>
          <a:p>
            <a:pPr lvl="1">
              <a:defRPr/>
            </a:pPr>
            <a:r>
              <a:rPr lang="en-US" sz="1650" dirty="0"/>
              <a:t>Color depth = b bits/pixel</a:t>
            </a:r>
          </a:p>
          <a:p>
            <a:pPr marL="114300" indent="0">
              <a:buNone/>
              <a:defRPr/>
            </a:pPr>
            <a:r>
              <a:rPr lang="en-US" sz="2150" dirty="0"/>
              <a:t>Memory space per second = (n * m * b * r) / 8 bytes</a:t>
            </a:r>
          </a:p>
          <a:p>
            <a:pPr marL="114300" indent="0">
              <a:buNone/>
              <a:defRPr/>
            </a:pPr>
            <a:r>
              <a:rPr lang="en-US" sz="2150" dirty="0"/>
              <a:t>If non-interlaced, memory read time = 1 / (n * m * r) secs/pixel</a:t>
            </a:r>
          </a:p>
          <a:p>
            <a:pPr marL="114300" indent="0">
              <a:buNone/>
              <a:defRPr/>
            </a:pPr>
            <a:r>
              <a:rPr lang="en-US" sz="2150" dirty="0"/>
              <a:t>If interlaced, memory read time = 2 / (n * m * r) secs/pixel</a:t>
            </a:r>
          </a:p>
        </p:txBody>
      </p:sp>
    </p:spTree>
    <p:extLst>
      <p:ext uri="{BB962C8B-B14F-4D97-AF65-F5344CB8AC3E}">
        <p14:creationId xmlns:p14="http://schemas.microsoft.com/office/powerpoint/2010/main" val="399576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23743"/>
            <a:ext cx="6123672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Flat Screen Displays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Raster Based</a:t>
            </a:r>
            <a:r>
              <a:rPr lang="en-US" sz="1525" dirty="0"/>
              <a:t>: active matrix with transistors at grid points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LEDs</a:t>
            </a:r>
            <a:r>
              <a:rPr lang="en-US" sz="1525" dirty="0"/>
              <a:t>: light emitting diodes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LCDs</a:t>
            </a:r>
            <a:r>
              <a:rPr lang="en-US" sz="1525" dirty="0"/>
              <a:t>: polarization of liquid crystals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Plasma</a:t>
            </a:r>
            <a:r>
              <a:rPr lang="en-US" sz="1525" dirty="0"/>
              <a:t>: energize gases to glow plasma</a:t>
            </a:r>
          </a:p>
        </p:txBody>
      </p:sp>
      <p:pic>
        <p:nvPicPr>
          <p:cNvPr id="5" name="Picture 4" descr="pla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84" y="3192519"/>
            <a:ext cx="2027772" cy="19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84" y="1183829"/>
            <a:ext cx="2027772" cy="202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69" y="3040654"/>
            <a:ext cx="2920495" cy="20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6078905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Other Output Devices</a:t>
            </a:r>
          </a:p>
          <a:p>
            <a:pPr lvl="1">
              <a:defRPr/>
            </a:pPr>
            <a:r>
              <a:rPr lang="en-US" sz="1650" dirty="0"/>
              <a:t>Printers &amp; Plotters: raster based, no refresh</a:t>
            </a:r>
          </a:p>
          <a:p>
            <a:pPr lvl="1">
              <a:defRPr/>
            </a:pPr>
            <a:r>
              <a:rPr lang="en-US" sz="1650" dirty="0"/>
              <a:t>Stereo Displays: 3D TVs/movies, fast switching of left and right eye polarized images</a:t>
            </a:r>
          </a:p>
        </p:txBody>
      </p:sp>
    </p:spTree>
    <p:extLst>
      <p:ext uri="{BB962C8B-B14F-4D97-AF65-F5344CB8AC3E}">
        <p14:creationId xmlns:p14="http://schemas.microsoft.com/office/powerpoint/2010/main" val="114880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23743"/>
            <a:ext cx="4714322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VR (Virtual Reality)</a:t>
            </a:r>
          </a:p>
          <a:p>
            <a:pPr lvl="1">
              <a:defRPr/>
            </a:pPr>
            <a:r>
              <a:rPr lang="en-US" sz="1650" dirty="0"/>
              <a:t>Flat panel technology</a:t>
            </a:r>
          </a:p>
          <a:p>
            <a:pPr lvl="1">
              <a:defRPr/>
            </a:pPr>
            <a:r>
              <a:rPr lang="en-US" sz="1650" dirty="0"/>
              <a:t>Stereoscopic</a:t>
            </a:r>
          </a:p>
          <a:p>
            <a:pPr lvl="1">
              <a:defRPr/>
            </a:pPr>
            <a:r>
              <a:rPr lang="en-US" sz="1650" dirty="0"/>
              <a:t>Track body, finger, and head locations</a:t>
            </a:r>
          </a:p>
          <a:p>
            <a:pPr lvl="1">
              <a:defRPr/>
            </a:pPr>
            <a:r>
              <a:rPr lang="en-US" sz="1650" b="1" dirty="0" err="1">
                <a:solidFill>
                  <a:srgbClr val="FF0000"/>
                </a:solidFill>
              </a:rPr>
              <a:t>Foveated</a:t>
            </a:r>
            <a:r>
              <a:rPr lang="en-US" sz="1650" b="1" dirty="0">
                <a:solidFill>
                  <a:srgbClr val="FF0000"/>
                </a:solidFill>
              </a:rPr>
              <a:t> Rendering</a:t>
            </a:r>
            <a:r>
              <a:rPr lang="en-US" sz="1650" dirty="0"/>
              <a:t>: hi-res where viewer is focusing, lo-res elsewhere</a:t>
            </a:r>
          </a:p>
          <a:p>
            <a:pPr lvl="1">
              <a:defRPr/>
            </a:pPr>
            <a:r>
              <a:rPr lang="en-US" sz="1650" dirty="0"/>
              <a:t>Other input devices: force sensing gloves, sound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98" y="1223744"/>
            <a:ext cx="3511230" cy="37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353991"/>
            <a:ext cx="2228850" cy="1675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Exotic Display Devices</a:t>
            </a:r>
          </a:p>
        </p:txBody>
      </p:sp>
      <p:sp>
        <p:nvSpPr>
          <p:cNvPr id="1030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28738" y="1382316"/>
            <a:ext cx="6468666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b="0"/>
              <a:t> </a:t>
            </a:r>
          </a:p>
        </p:txBody>
      </p:sp>
      <p:pic>
        <p:nvPicPr>
          <p:cNvPr id="89093" name="Picture 5" descr="nanobe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82292"/>
            <a:ext cx="2658666" cy="1887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6" descr="autoster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r="6392"/>
          <a:stretch>
            <a:fillRect/>
          </a:stretch>
        </p:blipFill>
        <p:spPr bwMode="auto">
          <a:xfrm>
            <a:off x="3714750" y="3382567"/>
            <a:ext cx="1885950" cy="1649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5" name="Picture 7" descr="pic_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356" y="2912269"/>
            <a:ext cx="17526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152" name="Text Box 8"/>
          <p:cNvSpPr txBox="1">
            <a:spLocks noChangeArrowheads="1"/>
          </p:cNvSpPr>
          <p:nvPr/>
        </p:nvSpPr>
        <p:spPr bwMode="auto">
          <a:xfrm>
            <a:off x="1245634" y="4697016"/>
            <a:ext cx="2076210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Autostereoscopic</a:t>
            </a:r>
          </a:p>
        </p:txBody>
      </p:sp>
      <p:sp>
        <p:nvSpPr>
          <p:cNvPr id="1030153" name="Text Box 9"/>
          <p:cNvSpPr txBox="1">
            <a:spLocks noChangeArrowheads="1"/>
          </p:cNvSpPr>
          <p:nvPr/>
        </p:nvSpPr>
        <p:spPr bwMode="auto">
          <a:xfrm>
            <a:off x="1244922" y="2753916"/>
            <a:ext cx="1329210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Immersive</a:t>
            </a:r>
          </a:p>
        </p:txBody>
      </p:sp>
      <p:sp>
        <p:nvSpPr>
          <p:cNvPr id="1030154" name="Text Box 10"/>
          <p:cNvSpPr txBox="1">
            <a:spLocks noChangeArrowheads="1"/>
          </p:cNvSpPr>
          <p:nvPr/>
        </p:nvSpPr>
        <p:spPr bwMode="auto">
          <a:xfrm>
            <a:off x="4158222" y="3363516"/>
            <a:ext cx="1468672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Holographic</a:t>
            </a:r>
          </a:p>
        </p:txBody>
      </p:sp>
      <p:pic>
        <p:nvPicPr>
          <p:cNvPr id="89099" name="Picture 11" descr="steph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182292"/>
            <a:ext cx="1315641" cy="21740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30156" name="Text Box 12"/>
          <p:cNvSpPr txBox="1">
            <a:spLocks noChangeArrowheads="1"/>
          </p:cNvSpPr>
          <p:nvPr/>
        </p:nvSpPr>
        <p:spPr bwMode="auto">
          <a:xfrm>
            <a:off x="5379794" y="2515791"/>
            <a:ext cx="1838966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Head-Mounted</a:t>
            </a:r>
          </a:p>
        </p:txBody>
      </p:sp>
      <p:sp>
        <p:nvSpPr>
          <p:cNvPr id="1030157" name="Text Box 13"/>
          <p:cNvSpPr txBox="1">
            <a:spLocks noChangeArrowheads="1"/>
          </p:cNvSpPr>
          <p:nvPr/>
        </p:nvSpPr>
        <p:spPr bwMode="auto">
          <a:xfrm>
            <a:off x="6301638" y="4697016"/>
            <a:ext cx="1356462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Volumetric</a:t>
            </a:r>
          </a:p>
        </p:txBody>
      </p:sp>
      <p:pic>
        <p:nvPicPr>
          <p:cNvPr id="89102" name="Picture 14" descr="irnbru-glo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91" y="1301354"/>
            <a:ext cx="1719263" cy="112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Recent Display Technologies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Anamorphic LED Displays</a:t>
            </a:r>
          </a:p>
          <a:p>
            <a:pPr lvl="1"/>
            <a:r>
              <a:rPr lang="en-US" dirty="0">
                <a:hlinkClick r:id="rId2"/>
              </a:rPr>
              <a:t>Roaring Lion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Nike Ad</a:t>
            </a:r>
            <a:endParaRPr lang="en-US" dirty="0"/>
          </a:p>
          <a:p>
            <a:r>
              <a:rPr lang="en-US" dirty="0"/>
              <a:t>Holographic Real Time Displays</a:t>
            </a:r>
          </a:p>
          <a:p>
            <a:pPr lvl="1"/>
            <a:r>
              <a:rPr lang="en-US" dirty="0">
                <a:hlinkClick r:id="rId4"/>
              </a:rPr>
              <a:t>Dr Hologram</a:t>
            </a:r>
            <a:endParaRPr lang="en-US" dirty="0"/>
          </a:p>
          <a:p>
            <a:r>
              <a:rPr lang="en-US" dirty="0"/>
              <a:t>Spherical LED Displays</a:t>
            </a:r>
          </a:p>
          <a:p>
            <a:pPr lvl="1"/>
            <a:r>
              <a:rPr lang="en-US" dirty="0">
                <a:hlinkClick r:id="rId5"/>
              </a:rPr>
              <a:t>MSG Sphere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Aliasing in Raster Displays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23743"/>
            <a:ext cx="6123672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Aliasing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Lines</a:t>
            </a:r>
            <a:endParaRPr lang="en-US" sz="1525" dirty="0"/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Polygons</a:t>
            </a:r>
          </a:p>
          <a:p>
            <a:pPr marL="800100" lvl="1">
              <a:defRPr/>
            </a:pPr>
            <a:endParaRPr lang="en-US" sz="1525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025" dirty="0"/>
              <a:t>Reasons for Aliasing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Location of pixels are fixed</a:t>
            </a:r>
            <a:endParaRPr lang="en-US" sz="1525" dirty="0"/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Size of pixels are fixed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Shape </a:t>
            </a:r>
            <a:r>
              <a:rPr lang="en-US" sz="1525" b="1">
                <a:solidFill>
                  <a:srgbClr val="FF0000"/>
                </a:solidFill>
              </a:rPr>
              <a:t>of pixels are fixed</a:t>
            </a:r>
            <a:endParaRPr lang="en-US" sz="1525" b="1" dirty="0">
              <a:solidFill>
                <a:srgbClr val="FF0000"/>
              </a:solidFill>
            </a:endParaRPr>
          </a:p>
          <a:p>
            <a:pPr marL="800100" lvl="1">
              <a:defRPr/>
            </a:pPr>
            <a:endParaRPr lang="en-US" sz="1525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SIGGRAPH 2018 Research Trailers</a:t>
            </a:r>
            <a:endParaRPr dirty="0"/>
          </a:p>
        </p:txBody>
      </p:sp>
      <p:sp>
        <p:nvSpPr>
          <p:cNvPr id="1193" name="Google Shape;1193;p12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May 2018: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600" b="0" i="0" u="sng" dirty="0">
                <a:solidFill>
                  <a:schemeClr val="hlink"/>
                </a:solidFill>
                <a:hlinkClick r:id="rId3"/>
              </a:rPr>
              <a:t>https://www.youtube.com/watch?v=t952yS8tcg8</a:t>
            </a:r>
            <a:endParaRPr sz="2600" dirty="0"/>
          </a:p>
        </p:txBody>
      </p:sp>
      <p:sp>
        <p:nvSpPr>
          <p:cNvPr id="4" name="Google Shape;1187;p122"/>
          <p:cNvSpPr txBox="1">
            <a:spLocks/>
          </p:cNvSpPr>
          <p:nvPr/>
        </p:nvSpPr>
        <p:spPr>
          <a:xfrm>
            <a:off x="260350" y="2758929"/>
            <a:ext cx="8625000" cy="156979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dirty="0"/>
              <a:t>November 2018:</a:t>
            </a:r>
          </a:p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600" b="0" i="0" u="sng" dirty="0">
                <a:solidFill>
                  <a:schemeClr val="hlink"/>
                </a:solidFill>
                <a:hlinkClick r:id="rId4"/>
              </a:rPr>
              <a:t>https://www.youtube.com/watch?v=wdKpXvF_3AU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6314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Announcements &amp; Reminders</a:t>
            </a:r>
            <a:endParaRPr lang="en-US" dirty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b="0" i="0" dirty="0"/>
              <a:t>1/21: Assignment 1 due, posted on Canvas</a:t>
            </a:r>
          </a:p>
          <a:p>
            <a:pPr marL="342900">
              <a:defRPr/>
            </a:pPr>
            <a:r>
              <a:rPr lang="en-US" sz="2025" b="0" i="0" dirty="0"/>
              <a:t>Media gallery for lecture recordings</a:t>
            </a:r>
          </a:p>
          <a:p>
            <a:pPr marL="342900">
              <a:defRPr/>
            </a:pPr>
            <a:r>
              <a:rPr lang="en-US" sz="2025" b="0" i="0" dirty="0">
                <a:hlinkClick r:id="rId2"/>
              </a:rPr>
              <a:t>Deadlines for Enrollment Policies</a:t>
            </a:r>
            <a:endParaRPr lang="en-US" sz="2025" b="0" i="0" dirty="0"/>
          </a:p>
          <a:p>
            <a:pPr marL="800100" lvl="1">
              <a:defRPr/>
            </a:pPr>
            <a:r>
              <a:rPr lang="en-US" sz="1525" b="0" i="0" dirty="0"/>
              <a:t>Last date to add/drop without charges</a:t>
            </a:r>
          </a:p>
          <a:p>
            <a:pPr marL="800100" lvl="1">
              <a:defRPr/>
            </a:pPr>
            <a:r>
              <a:rPr lang="en-US" sz="1525" b="0" i="0" dirty="0"/>
              <a:t>Last date to add courses without fee</a:t>
            </a:r>
          </a:p>
          <a:p>
            <a:pPr marL="800100" lvl="1">
              <a:defRPr/>
            </a:pPr>
            <a:r>
              <a:rPr lang="en-US" sz="1525" b="0" i="0" dirty="0"/>
              <a:t>Last date to change to P/NP, with fee</a:t>
            </a:r>
          </a:p>
        </p:txBody>
      </p:sp>
    </p:spTree>
    <p:extLst>
      <p:ext uri="{BB962C8B-B14F-4D97-AF65-F5344CB8AC3E}">
        <p14:creationId xmlns:p14="http://schemas.microsoft.com/office/powerpoint/2010/main" val="92413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SIGGRAPH 2017 Research Trailers</a:t>
            </a:r>
            <a:endParaRPr dirty="0"/>
          </a:p>
        </p:txBody>
      </p:sp>
      <p:sp>
        <p:nvSpPr>
          <p:cNvPr id="1193" name="Google Shape;1193;p12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May 2017:</a:t>
            </a:r>
            <a:endParaRPr sz="2600" dirty="0"/>
          </a:p>
          <a:p>
            <a:pPr marL="0" lvl="0" indent="0">
              <a:spcAft>
                <a:spcPts val="600"/>
              </a:spcAft>
              <a:buNone/>
            </a:pPr>
            <a:r>
              <a:rPr lang="en-US" sz="2600" b="0" i="0" u="sng" dirty="0">
                <a:solidFill>
                  <a:schemeClr val="hlink"/>
                </a:solidFill>
                <a:hlinkClick r:id="rId3"/>
              </a:rPr>
              <a:t>https://www.youtube.com/watch?v=3OGKh_9Rj_8</a:t>
            </a:r>
            <a:endParaRPr lang="en-US" sz="2600" b="0" i="0" u="sng" dirty="0">
              <a:solidFill>
                <a:schemeClr val="hlink"/>
              </a:solidFill>
            </a:endParaRPr>
          </a:p>
          <a:p>
            <a:pPr marL="0" lvl="0" indent="0">
              <a:spcAft>
                <a:spcPts val="600"/>
              </a:spcAft>
              <a:buNone/>
            </a:pPr>
            <a:endParaRPr lang="en-US" sz="2600" b="0" i="0" u="sng" dirty="0">
              <a:solidFill>
                <a:schemeClr val="hlink"/>
              </a:solidFill>
            </a:endParaRPr>
          </a:p>
        </p:txBody>
      </p:sp>
      <p:sp>
        <p:nvSpPr>
          <p:cNvPr id="4" name="Google Shape;1187;p122"/>
          <p:cNvSpPr txBox="1">
            <a:spLocks/>
          </p:cNvSpPr>
          <p:nvPr/>
        </p:nvSpPr>
        <p:spPr>
          <a:xfrm>
            <a:off x="260350" y="2758929"/>
            <a:ext cx="8625000" cy="156979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dirty="0"/>
              <a:t>November 2017: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b="0" i="0" u="sng" dirty="0">
                <a:solidFill>
                  <a:schemeClr val="hlink"/>
                </a:solidFill>
                <a:hlinkClick r:id="rId4"/>
              </a:rPr>
              <a:t>https://www.youtube.com/watch?v=5YvIHREdVX4</a:t>
            </a:r>
            <a:endParaRPr lang="en-US" sz="2600" b="0" i="0" u="sng" dirty="0">
              <a:solidFill>
                <a:schemeClr val="hlink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600" b="0" i="0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0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Industry Hacks</a:t>
            </a:r>
            <a:endParaRPr dirty="0"/>
          </a:p>
        </p:txBody>
      </p:sp>
      <p:sp>
        <p:nvSpPr>
          <p:cNvPr id="1193" name="Google Shape;1193;p12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buNone/>
            </a:pPr>
            <a:r>
              <a:rPr lang="en-US" sz="2400" b="0" i="0" dirty="0"/>
              <a:t>New Powerful Visual Effect tool for 3ds Max: </a:t>
            </a:r>
            <a:r>
              <a:rPr lang="en-US" sz="2400" b="0" i="0" dirty="0" err="1"/>
              <a:t>tyFlow</a:t>
            </a:r>
            <a:endParaRPr sz="2400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None/>
            </a:pPr>
            <a:r>
              <a:rPr lang="en-US" sz="2600" b="0" i="0" u="sng" dirty="0">
                <a:solidFill>
                  <a:srgbClr val="F06292"/>
                </a:solidFill>
                <a:hlinkClick r:id="rId3"/>
              </a:rPr>
              <a:t>https://www.youtube.com/watch?v=ct3vWWl86f8</a:t>
            </a:r>
            <a:endParaRPr lang="en-US" sz="2600" b="0" i="0" u="sng" dirty="0">
              <a:solidFill>
                <a:srgbClr val="F06292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None/>
            </a:pPr>
            <a:endParaRPr lang="en-US" sz="2600" b="0" i="0" u="sng" dirty="0">
              <a:solidFill>
                <a:srgbClr val="F06292"/>
              </a:solidFill>
              <a:latin typeface="Roboto"/>
              <a:ea typeface="Roboto"/>
              <a:sym typeface="Roboto"/>
            </a:endParaRPr>
          </a:p>
          <a:p>
            <a:pPr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</a:pPr>
            <a:r>
              <a:rPr lang="en-US" sz="2600" b="0" i="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Tools packaged with production software suites</a:t>
            </a:r>
          </a:p>
          <a:p>
            <a:pPr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</a:pPr>
            <a:r>
              <a:rPr lang="en-US" sz="2600" b="0" i="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Video does not claim to use any math that converges to real-life physics formulas</a:t>
            </a:r>
          </a:p>
          <a:p>
            <a:pPr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</a:pPr>
            <a:r>
              <a:rPr lang="en-US" sz="2600" b="0" i="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Approximation is not convergence!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sz="2600" b="0" i="0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Linear Algebra 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>
            <a:spLocks noGrp="1"/>
          </p:cNvSpPr>
          <p:nvPr>
            <p:ph type="title"/>
          </p:nvPr>
        </p:nvSpPr>
        <p:spPr>
          <a:xfrm>
            <a:off x="260350" y="8763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Linear Algebra:</a:t>
            </a:r>
            <a:br>
              <a:rPr lang="en" sz="3300"/>
            </a:br>
            <a:r>
              <a:rPr lang="en" sz="3300"/>
              <a:t>The Algebra of Vectors and Matrices</a:t>
            </a:r>
            <a:br>
              <a:rPr lang="en" sz="3300"/>
            </a:br>
            <a:r>
              <a:rPr lang="en" sz="3300"/>
              <a:t>(and Scalars)</a:t>
            </a:r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7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Vector spaces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Matrix algebra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Coordinate systems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Affine transformations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33" name="Google Shape;333;p6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N-tuple of scalar elements</a:t>
            </a:r>
            <a:endParaRPr/>
          </a:p>
        </p:txBody>
      </p:sp>
      <p:pic>
        <p:nvPicPr>
          <p:cNvPr id="334" name="Google Shape;334;p6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675" y="1889522"/>
            <a:ext cx="4113610" cy="30718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5"/>
          <p:cNvSpPr txBox="1"/>
          <p:nvPr/>
        </p:nvSpPr>
        <p:spPr>
          <a:xfrm>
            <a:off x="304800" y="2628900"/>
            <a:ext cx="1825625" cy="48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Bold lower-case</a:t>
            </a:r>
            <a:endParaRPr/>
          </a:p>
        </p:txBody>
      </p:sp>
      <p:sp>
        <p:nvSpPr>
          <p:cNvPr id="336" name="Google Shape;336;p65"/>
          <p:cNvSpPr txBox="1"/>
          <p:nvPr/>
        </p:nvSpPr>
        <p:spPr>
          <a:xfrm>
            <a:off x="2438400" y="2628900"/>
            <a:ext cx="1838325" cy="48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" sz="18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Italic lower-case</a:t>
            </a:r>
            <a:endParaRPr/>
          </a:p>
        </p:txBody>
      </p:sp>
      <p:cxnSp>
        <p:nvCxnSpPr>
          <p:cNvPr id="337" name="Google Shape;337;p65"/>
          <p:cNvCxnSpPr/>
          <p:nvPr/>
        </p:nvCxnSpPr>
        <p:spPr>
          <a:xfrm rot="5400000" flipH="1">
            <a:off x="522486" y="2392164"/>
            <a:ext cx="401241" cy="74613"/>
          </a:xfrm>
          <a:prstGeom prst="straightConnector1">
            <a:avLst/>
          </a:prstGeom>
          <a:noFill/>
          <a:ln w="9525" cap="flat" cmpd="sng">
            <a:solidFill>
              <a:srgbClr val="00B6A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8" name="Google Shape;338;p65"/>
          <p:cNvCxnSpPr/>
          <p:nvPr/>
        </p:nvCxnSpPr>
        <p:spPr>
          <a:xfrm rot="5400000" flipH="1">
            <a:off x="2428875" y="2314575"/>
            <a:ext cx="400050" cy="228600"/>
          </a:xfrm>
          <a:prstGeom prst="straightConnector1">
            <a:avLst/>
          </a:prstGeom>
          <a:noFill/>
          <a:ln w="9525" cap="flat" cmpd="sng">
            <a:solidFill>
              <a:srgbClr val="00B6A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913" y="1660922"/>
            <a:ext cx="2927746" cy="309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46" name="Google Shape;346;p6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N-tuple: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Magnitude: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Unit vectors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Normalizing a vector</a:t>
            </a:r>
            <a:endParaRPr sz="180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67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031" y="1839210"/>
            <a:ext cx="3469481" cy="272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with Vectors</a:t>
            </a:r>
            <a:endParaRPr/>
          </a:p>
        </p:txBody>
      </p:sp>
      <p:sp>
        <p:nvSpPr>
          <p:cNvPr id="354" name="Google Shape;354;p67"/>
          <p:cNvSpPr txBox="1">
            <a:spLocks noGrp="1"/>
          </p:cNvSpPr>
          <p:nvPr>
            <p:ph type="body" idx="1"/>
          </p:nvPr>
        </p:nvSpPr>
        <p:spPr>
          <a:xfrm>
            <a:off x="135683" y="1258078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 dirty="0"/>
              <a:t>Addition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 dirty="0"/>
              <a:t>Multiplication with scalar (scaling)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 dirty="0"/>
              <a:t>Properties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 b="0" dirty="0">
                <a:solidFill>
                  <a:schemeClr val="accent2">
                    <a:lumMod val="75000"/>
                  </a:schemeClr>
                </a:solidFill>
              </a:rPr>
              <a:t>Commutative: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 b="0" dirty="0">
                <a:solidFill>
                  <a:schemeClr val="accent2">
                    <a:lumMod val="75000"/>
                  </a:schemeClr>
                </a:solidFill>
              </a:rPr>
              <a:t>Associative: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 b="0" dirty="0">
                <a:solidFill>
                  <a:schemeClr val="accent2">
                    <a:lumMod val="75000"/>
                  </a:schemeClr>
                </a:solidFill>
              </a:rPr>
              <a:t>Distributive:</a:t>
            </a:r>
            <a:endParaRPr sz="18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Visualization of 2D and 3D Vectors</a:t>
            </a:r>
            <a:endParaRPr/>
          </a:p>
        </p:txBody>
      </p:sp>
      <p:pic>
        <p:nvPicPr>
          <p:cNvPr id="360" name="Google Shape;360;p68" descr="ad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66950" y="1392675"/>
            <a:ext cx="6519900" cy="1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8" descr="scal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75125" y="3346847"/>
            <a:ext cx="1593056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8"/>
          <p:cNvSpPr txBox="1"/>
          <p:nvPr/>
        </p:nvSpPr>
        <p:spPr>
          <a:xfrm>
            <a:off x="642938" y="2369344"/>
            <a:ext cx="141287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Addition</a:t>
            </a:r>
            <a:endParaRPr/>
          </a:p>
        </p:txBody>
      </p:sp>
      <p:sp>
        <p:nvSpPr>
          <p:cNvPr id="363" name="Google Shape;363;p68"/>
          <p:cNvSpPr txBox="1"/>
          <p:nvPr/>
        </p:nvSpPr>
        <p:spPr>
          <a:xfrm>
            <a:off x="768350" y="3777853"/>
            <a:ext cx="1801813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endParaRPr/>
          </a:p>
        </p:txBody>
      </p:sp>
      <p:sp>
        <p:nvSpPr>
          <p:cNvPr id="369" name="Google Shape;369;p69"/>
          <p:cNvSpPr txBox="1"/>
          <p:nvPr/>
        </p:nvSpPr>
        <p:spPr>
          <a:xfrm>
            <a:off x="922338" y="1684735"/>
            <a:ext cx="427355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Adding the negatively scaled vector</a:t>
            </a:r>
            <a:endParaRPr/>
          </a:p>
        </p:txBody>
      </p:sp>
      <p:pic>
        <p:nvPicPr>
          <p:cNvPr id="370" name="Google Shape;370;p69" descr="subtract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1975" y="2432447"/>
            <a:ext cx="8421688" cy="186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 of Vectors</a:t>
            </a:r>
            <a:endParaRPr/>
          </a:p>
        </p:txBody>
      </p:sp>
      <p:sp>
        <p:nvSpPr>
          <p:cNvPr id="376" name="Google Shape;376;p7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dirty="0"/>
              <a:t>Definition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dirty="0"/>
              <a:t>	A linear combination of the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/>
              <a:t>  vectors  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aseline="-25000" dirty="0"/>
              <a:t>  </a:t>
            </a:r>
            <a:r>
              <a:rPr lang="en" dirty="0"/>
              <a:t>is a vector of the form:</a:t>
            </a:r>
            <a:endParaRPr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b="1" dirty="0"/>
              <a:t>	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i="1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+…+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i="1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,    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i="1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in R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 Session This Week</a:t>
            </a:r>
            <a:endParaRPr dirty="0"/>
          </a:p>
        </p:txBody>
      </p:sp>
      <p:sp>
        <p:nvSpPr>
          <p:cNvPr id="1193" name="Google Shape;1193;p123"/>
          <p:cNvSpPr txBox="1">
            <a:spLocks noGrp="1"/>
          </p:cNvSpPr>
          <p:nvPr>
            <p:ph type="body" idx="1"/>
          </p:nvPr>
        </p:nvSpPr>
        <p:spPr>
          <a:xfrm>
            <a:off x="247650" y="1100777"/>
            <a:ext cx="8625000" cy="3924303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457200"/>
            <a:r>
              <a:rPr lang="en-US" sz="2000" dirty="0"/>
              <a:t>Walkthrough of Discussion and how the class intends to use it</a:t>
            </a:r>
          </a:p>
          <a:p>
            <a:pPr lvl="0" indent="-457200"/>
            <a:r>
              <a:rPr lang="en-US" sz="2000" dirty="0"/>
              <a:t>Assignment #1</a:t>
            </a:r>
          </a:p>
          <a:p>
            <a:pPr lvl="0" indent="-457200"/>
            <a:r>
              <a:rPr lang="en-US" sz="2000" dirty="0"/>
              <a:t>Introduction to JavaScript, </a:t>
            </a:r>
            <a:r>
              <a:rPr lang="en-US" sz="2000" dirty="0" err="1"/>
              <a:t>WebGL</a:t>
            </a:r>
            <a:r>
              <a:rPr lang="en-US" sz="2000" dirty="0"/>
              <a:t> &amp; tiny-graphics</a:t>
            </a:r>
          </a:p>
          <a:p>
            <a:pPr indent="-457200"/>
            <a:r>
              <a:rPr lang="en-US" sz="2000" dirty="0"/>
              <a:t>Grading criteria for project assignments: individual and team</a:t>
            </a:r>
          </a:p>
          <a:p>
            <a:pPr indent="-457200"/>
            <a:r>
              <a:rPr lang="en-US" sz="2000" dirty="0"/>
              <a:t>Intro to linear algebra and matrices</a:t>
            </a:r>
          </a:p>
          <a:p>
            <a:pPr indent="-457200"/>
            <a:r>
              <a:rPr lang="en-US" sz="2000" dirty="0"/>
              <a:t>Vector and matrix refresher and examples</a:t>
            </a:r>
          </a:p>
        </p:txBody>
      </p:sp>
    </p:spTree>
    <p:extLst>
      <p:ext uri="{BB962C8B-B14F-4D97-AF65-F5344CB8AC3E}">
        <p14:creationId xmlns:p14="http://schemas.microsoft.com/office/powerpoint/2010/main" val="925279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382" name="Google Shape;382;p7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3200" dirty="0"/>
              <a:t>Linear combination</a:t>
            </a:r>
            <a:endParaRPr sz="32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dirty="0"/>
              <a:t>	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+…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,    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in R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3200" dirty="0"/>
              <a:t>Affine combination:</a:t>
            </a:r>
            <a:endParaRPr sz="32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dirty="0"/>
              <a:t>	A linear combination for which 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+…+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=1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3200" dirty="0"/>
              <a:t>Convex combination</a:t>
            </a:r>
            <a:endParaRPr sz="32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dirty="0"/>
              <a:t>	An affine combination for which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≥0 for i=1,…,m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Independence</a:t>
            </a:r>
            <a:endParaRPr/>
          </a:p>
        </p:txBody>
      </p:sp>
      <p:sp>
        <p:nvSpPr>
          <p:cNvPr id="388" name="Google Shape;388;p7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dirty="0"/>
              <a:t>For vectors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="0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,…,v</a:t>
            </a:r>
            <a:r>
              <a:rPr lang="en" b="0" i="0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dirty="0"/>
              <a:t>If</a:t>
            </a:r>
            <a:r>
              <a:rPr lang="en" b="1" dirty="0"/>
              <a:t> 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+…+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dirty="0"/>
              <a:t>   iff  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=a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i="1" dirty="0">
                <a:latin typeface="Courier"/>
                <a:ea typeface="Courier"/>
                <a:cs typeface="Courier"/>
                <a:sym typeface="Courier"/>
              </a:rPr>
              <a:t>=…=a</a:t>
            </a:r>
            <a:r>
              <a:rPr lang="en" baseline="-25000" dirty="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=0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dirty="0"/>
              <a:t>then the vectors are linearly independent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Intro to Computer Graphics</a:t>
            </a:r>
          </a:p>
          <a:p>
            <a:pPr marL="800100" lvl="1">
              <a:defRPr/>
            </a:pPr>
            <a:r>
              <a:rPr lang="en-US" sz="1525" dirty="0"/>
              <a:t>Applications</a:t>
            </a:r>
          </a:p>
          <a:p>
            <a:pPr marL="800100" lvl="1">
              <a:defRPr/>
            </a:pPr>
            <a:r>
              <a:rPr lang="en-US" sz="1525" dirty="0"/>
              <a:t>History</a:t>
            </a:r>
          </a:p>
          <a:p>
            <a:pPr marL="800100" lvl="1">
              <a:defRPr/>
            </a:pPr>
            <a:r>
              <a:rPr lang="en-US" sz="1525" dirty="0"/>
              <a:t>First few animated games, interactivity</a:t>
            </a:r>
          </a:p>
          <a:p>
            <a:pPr marL="342900">
              <a:defRPr/>
            </a:pPr>
            <a:r>
              <a:rPr lang="en-US" sz="2025" dirty="0"/>
              <a:t>Examples of 3D animated movies</a:t>
            </a:r>
          </a:p>
          <a:p>
            <a:pPr marL="800100" lvl="1">
              <a:defRPr/>
            </a:pPr>
            <a:r>
              <a:rPr lang="en-US" sz="1525" dirty="0"/>
              <a:t>Realism</a:t>
            </a:r>
          </a:p>
          <a:p>
            <a:pPr marL="800100" lvl="1">
              <a:defRPr/>
            </a:pPr>
            <a:r>
              <a:rPr lang="en-US" sz="1525" dirty="0"/>
              <a:t>Special effects</a:t>
            </a:r>
          </a:p>
          <a:p>
            <a:pPr marL="800100" lvl="1">
              <a:defRPr/>
            </a:pPr>
            <a:r>
              <a:rPr lang="en-US" sz="1525" dirty="0"/>
              <a:t>Compositing</a:t>
            </a:r>
          </a:p>
          <a:p>
            <a:pPr marL="800100" lvl="1">
              <a:defRPr/>
            </a:pPr>
            <a:r>
              <a:rPr lang="en-US" sz="1525" dirty="0"/>
              <a:t>Cartoons</a:t>
            </a:r>
          </a:p>
        </p:txBody>
      </p:sp>
    </p:spTree>
    <p:extLst>
      <p:ext uri="{BB962C8B-B14F-4D97-AF65-F5344CB8AC3E}">
        <p14:creationId xmlns:p14="http://schemas.microsoft.com/office/powerpoint/2010/main" val="129358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 (contd.)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Areas</a:t>
            </a:r>
          </a:p>
          <a:p>
            <a:pPr marL="800100" lvl="1">
              <a:defRPr/>
            </a:pPr>
            <a:r>
              <a:rPr lang="en-US" sz="1525" dirty="0"/>
              <a:t>Flight simulation</a:t>
            </a:r>
          </a:p>
          <a:p>
            <a:pPr marL="800100" lvl="1">
              <a:defRPr/>
            </a:pPr>
            <a:r>
              <a:rPr lang="en-US" sz="1525" dirty="0"/>
              <a:t>CAD</a:t>
            </a:r>
          </a:p>
          <a:p>
            <a:pPr marL="800100" lvl="1">
              <a:defRPr/>
            </a:pPr>
            <a:r>
              <a:rPr lang="en-US" sz="1525" dirty="0"/>
              <a:t>Modeling with clay</a:t>
            </a:r>
          </a:p>
          <a:p>
            <a:pPr marL="800100" lvl="1">
              <a:defRPr/>
            </a:pPr>
            <a:r>
              <a:rPr lang="en-US" sz="1525" dirty="0"/>
              <a:t>Scientific visualization</a:t>
            </a:r>
          </a:p>
          <a:p>
            <a:pPr marL="800100" lvl="1">
              <a:defRPr/>
            </a:pPr>
            <a:r>
              <a:rPr lang="en-US" sz="1525" dirty="0"/>
              <a:t>Architectural visualization</a:t>
            </a:r>
          </a:p>
          <a:p>
            <a:pPr marL="800100" lvl="1">
              <a:defRPr/>
            </a:pPr>
            <a:r>
              <a:rPr lang="en-US" sz="1525" dirty="0"/>
              <a:t>Information visualization</a:t>
            </a:r>
          </a:p>
          <a:p>
            <a:pPr marL="800100" lvl="1">
              <a:defRPr/>
            </a:pPr>
            <a:r>
              <a:rPr lang="en-US" sz="1525" dirty="0"/>
              <a:t>Art, texture mapping</a:t>
            </a:r>
          </a:p>
        </p:txBody>
      </p:sp>
    </p:spTree>
    <p:extLst>
      <p:ext uri="{BB962C8B-B14F-4D97-AF65-F5344CB8AC3E}">
        <p14:creationId xmlns:p14="http://schemas.microsoft.com/office/powerpoint/2010/main" val="20281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 (contd.)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Elements of CG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Modeling</a:t>
            </a:r>
            <a:r>
              <a:rPr lang="en-US" sz="1525" dirty="0"/>
              <a:t>: points, lines, polygons, curves, surfaces, voxels, plant, smoke, cloth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Rendering</a:t>
            </a:r>
            <a:r>
              <a:rPr lang="en-US" sz="1525" dirty="0"/>
              <a:t>: 3D scene, lights, point-of-view, shading, projection, visibility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Animation</a:t>
            </a:r>
            <a:r>
              <a:rPr lang="en-US" sz="1525" dirty="0"/>
              <a:t>: key-frame, procedural, behavioral, physics-based, motion capture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Interaction</a:t>
            </a:r>
            <a:r>
              <a:rPr lang="en-US" sz="1525" dirty="0"/>
              <a:t>: gaming, VR</a:t>
            </a:r>
          </a:p>
        </p:txBody>
      </p:sp>
    </p:spTree>
    <p:extLst>
      <p:ext uri="{BB962C8B-B14F-4D97-AF65-F5344CB8AC3E}">
        <p14:creationId xmlns:p14="http://schemas.microsoft.com/office/powerpoint/2010/main" val="8298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Basic Graphics System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Input devices</a:t>
            </a:r>
          </a:p>
          <a:p>
            <a:pPr marL="0" indent="0">
              <a:buNone/>
              <a:defRPr/>
            </a:pPr>
            <a:r>
              <a:rPr lang="en-US" sz="2025" dirty="0"/>
              <a:t>CPU vs. GPU</a:t>
            </a:r>
          </a:p>
          <a:p>
            <a:pPr marL="0" indent="0">
              <a:buNone/>
              <a:defRPr/>
            </a:pPr>
            <a:r>
              <a:rPr lang="en-US" sz="2025" dirty="0"/>
              <a:t>Computing &amp; rendering system</a:t>
            </a:r>
          </a:p>
          <a:p>
            <a:pPr marL="0" indent="0">
              <a:buNone/>
              <a:defRPr/>
            </a:pPr>
            <a:r>
              <a:rPr lang="en-US" sz="2025" dirty="0"/>
              <a:t>Output devices</a:t>
            </a:r>
          </a:p>
          <a:p>
            <a:pPr marL="0" indent="0">
              <a:buNone/>
              <a:defRPr/>
            </a:pPr>
            <a:endParaRPr lang="en-US" sz="20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97" y="2811797"/>
            <a:ext cx="6853403" cy="23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 Devices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Keyboard</a:t>
            </a:r>
          </a:p>
          <a:p>
            <a:pPr marL="0" indent="0">
              <a:buNone/>
              <a:defRPr/>
            </a:pPr>
            <a:r>
              <a:rPr lang="en-US" sz="2025" dirty="0"/>
              <a:t>Mouse</a:t>
            </a:r>
          </a:p>
          <a:p>
            <a:pPr marL="0" indent="0">
              <a:buNone/>
              <a:defRPr/>
            </a:pPr>
            <a:r>
              <a:rPr lang="en-US" sz="2025" dirty="0"/>
              <a:t>Game controller</a:t>
            </a:r>
          </a:p>
          <a:p>
            <a:pPr marL="0" indent="0">
              <a:buNone/>
              <a:defRPr/>
            </a:pPr>
            <a:r>
              <a:rPr lang="en-US" sz="2025" dirty="0"/>
              <a:t>Tablet &amp; Pen</a:t>
            </a:r>
          </a:p>
          <a:p>
            <a:pPr marL="0" indent="0">
              <a:buNone/>
              <a:defRPr/>
            </a:pPr>
            <a:r>
              <a:rPr lang="en-US" sz="2025" dirty="0"/>
              <a:t>Other sensors</a:t>
            </a:r>
          </a:p>
          <a:p>
            <a:pPr marL="557213" lvl="2" indent="-257175">
              <a:buClrTx/>
              <a:buSzTx/>
              <a:defRPr/>
            </a:pPr>
            <a:r>
              <a:rPr lang="en-US" sz="1650" dirty="0"/>
              <a:t>Data glove</a:t>
            </a:r>
          </a:p>
          <a:p>
            <a:pPr marL="557213" lvl="2" indent="-257175">
              <a:buClrTx/>
              <a:buSzTx/>
              <a:defRPr/>
            </a:pPr>
            <a:r>
              <a:rPr lang="en-US" sz="1650" dirty="0"/>
              <a:t>Sound</a:t>
            </a:r>
          </a:p>
          <a:p>
            <a:pPr marL="557213" lvl="2" indent="-257175">
              <a:buClrTx/>
              <a:buSzTx/>
              <a:defRPr/>
            </a:pPr>
            <a:r>
              <a:rPr lang="en-US" sz="1650" dirty="0"/>
              <a:t>Gesture</a:t>
            </a:r>
          </a:p>
          <a:p>
            <a:pPr marL="557213" lvl="2" indent="-257175">
              <a:buClrTx/>
              <a:buSzTx/>
              <a:defRPr/>
            </a:pPr>
            <a:r>
              <a:rPr lang="en-US" sz="1650" dirty="0"/>
              <a:t>Etc.</a:t>
            </a:r>
          </a:p>
          <a:p>
            <a:pPr marL="0" indent="0">
              <a:buNone/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68443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 Devices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23744"/>
            <a:ext cx="5007936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CRT (Cathode Ray Tube)</a:t>
            </a:r>
          </a:p>
          <a:p>
            <a:pPr marL="633413" lvl="1" indent="-290513">
              <a:defRPr/>
            </a:pPr>
            <a:r>
              <a:rPr lang="en-US" sz="1650" dirty="0"/>
              <a:t>Electrons strike Phosphor coating and emits light</a:t>
            </a:r>
          </a:p>
          <a:p>
            <a:pPr marL="633413" lvl="1" indent="-290513">
              <a:defRPr/>
            </a:pPr>
            <a:r>
              <a:rPr lang="en-US" sz="1650" dirty="0"/>
              <a:t>Direction of beam controlled by deflection plates</a:t>
            </a:r>
          </a:p>
          <a:p>
            <a:pPr marL="633413" lvl="1" indent="-290513">
              <a:defRPr/>
            </a:pPr>
            <a:r>
              <a:rPr lang="en-US" sz="1650" dirty="0"/>
              <a:t>Random-scan, calligraphic or vector CRT</a:t>
            </a:r>
          </a:p>
          <a:p>
            <a:pPr marL="633413" lvl="1" indent="-290513">
              <a:defRPr/>
            </a:pPr>
            <a:r>
              <a:rPr lang="en-US" sz="1650" dirty="0"/>
              <a:t>Moving beam to new location</a:t>
            </a:r>
          </a:p>
          <a:p>
            <a:pPr marL="633413" lvl="1" indent="-290513">
              <a:defRPr/>
            </a:pPr>
            <a:r>
              <a:rPr lang="en-US" sz="1650" dirty="0"/>
              <a:t>Refresh rate: 60 Hz – 85 Hz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93" y="1181798"/>
            <a:ext cx="3937958" cy="22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537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31009</TotalTime>
  <Words>1353</Words>
  <Application>Microsoft Macintosh PowerPoint</Application>
  <PresentationFormat>On-screen Show (16:9)</PresentationFormat>
  <Paragraphs>235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Times New Roman</vt:lpstr>
      <vt:lpstr>Roboto</vt:lpstr>
      <vt:lpstr>Book Antiqua</vt:lpstr>
      <vt:lpstr>Courier</vt:lpstr>
      <vt:lpstr>Arial</vt:lpstr>
      <vt:lpstr>Comic Sans MS</vt:lpstr>
      <vt:lpstr>Simple Light</vt:lpstr>
      <vt:lpstr>siggraph98</vt:lpstr>
      <vt:lpstr>Geometric</vt:lpstr>
      <vt:lpstr>siggraph04-course</vt:lpstr>
      <vt:lpstr>1_siggraph04-course</vt:lpstr>
      <vt:lpstr>CS174A Lecture 2</vt:lpstr>
      <vt:lpstr>Announcements &amp; Reminders</vt:lpstr>
      <vt:lpstr>TA Session This Week</vt:lpstr>
      <vt:lpstr>Last Lecture Recap</vt:lpstr>
      <vt:lpstr>Last Lecture Recap (contd.)</vt:lpstr>
      <vt:lpstr>Last Lecture Recap (contd.)</vt:lpstr>
      <vt:lpstr>A Basic Graphics System</vt:lpstr>
      <vt:lpstr>Input Devices</vt:lpstr>
      <vt:lpstr>Output Devices</vt:lpstr>
      <vt:lpstr>Output Devices (Contd.)</vt:lpstr>
      <vt:lpstr>Output Devices (Contd.)</vt:lpstr>
      <vt:lpstr>Output Devices (Contd.)</vt:lpstr>
      <vt:lpstr>Output Devices (Contd.)</vt:lpstr>
      <vt:lpstr>Output Devices (Contd.)</vt:lpstr>
      <vt:lpstr>Output Devices (Contd.)</vt:lpstr>
      <vt:lpstr>Exotic Display Devices</vt:lpstr>
      <vt:lpstr>More Recent Display Technologies</vt:lpstr>
      <vt:lpstr>Aliasing in Raster Displays</vt:lpstr>
      <vt:lpstr>SIGGRAPH 2018 Research Trailers</vt:lpstr>
      <vt:lpstr>SIGGRAPH 2017 Research Trailers</vt:lpstr>
      <vt:lpstr>Industry Hacks</vt:lpstr>
      <vt:lpstr>Linear Algebra Review</vt:lpstr>
      <vt:lpstr>Linear Algebra: The Algebra of Vectors and Matrices (and Scalars)</vt:lpstr>
      <vt:lpstr>Vectors</vt:lpstr>
      <vt:lpstr>Vectors</vt:lpstr>
      <vt:lpstr>Operations with Vectors</vt:lpstr>
      <vt:lpstr>Visualization of 2D and 3D Vectors</vt:lpstr>
      <vt:lpstr>Subtraction</vt:lpstr>
      <vt:lpstr>Linear Combination of Vectors</vt:lpstr>
      <vt:lpstr>Special Cases</vt:lpstr>
      <vt:lpstr>Linear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174a Lecture 2</dc:title>
  <cp:lastModifiedBy>Tejas Kamtam</cp:lastModifiedBy>
  <cp:revision>118</cp:revision>
  <dcterms:modified xsi:type="dcterms:W3CDTF">2024-01-12T03:48:07Z</dcterms:modified>
</cp:coreProperties>
</file>