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notesSlides/notesSlide21.xml" ContentType="application/vnd.openxmlformats-officedocument.presentationml.notesSlide+xml"/>
  <Override PartName="/ppt/tags/tag2.xml" ContentType="application/vnd.openxmlformats-officedocument.presentationml.tags+xml"/>
  <Override PartName="/ppt/notesSlides/notesSlide22.xml" ContentType="application/vnd.openxmlformats-officedocument.presentationml.notesSlide+xml"/>
  <Override PartName="/ppt/tags/tag3.xml" ContentType="application/vnd.openxmlformats-officedocument.presentationml.tags+xml"/>
  <Override PartName="/ppt/notesSlides/notesSlide23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  <p:sldMasterId id="2147483685" r:id="rId3"/>
    <p:sldMasterId id="2147483686" r:id="rId4"/>
    <p:sldMasterId id="2147483718" r:id="rId5"/>
  </p:sldMasterIdLst>
  <p:notesMasterIdLst>
    <p:notesMasterId r:id="rId35"/>
  </p:notesMasterIdLst>
  <p:sldIdLst>
    <p:sldId id="256" r:id="rId6"/>
    <p:sldId id="330" r:id="rId7"/>
    <p:sldId id="331" r:id="rId8"/>
    <p:sldId id="332" r:id="rId9"/>
    <p:sldId id="290" r:id="rId10"/>
    <p:sldId id="334" r:id="rId11"/>
    <p:sldId id="333" r:id="rId12"/>
    <p:sldId id="291" r:id="rId13"/>
    <p:sldId id="292" r:id="rId14"/>
    <p:sldId id="293" r:id="rId15"/>
    <p:sldId id="336" r:id="rId16"/>
    <p:sldId id="294" r:id="rId17"/>
    <p:sldId id="298" r:id="rId18"/>
    <p:sldId id="301" r:id="rId19"/>
    <p:sldId id="299" r:id="rId20"/>
    <p:sldId id="300" r:id="rId21"/>
    <p:sldId id="335" r:id="rId22"/>
    <p:sldId id="295" r:id="rId23"/>
    <p:sldId id="296" r:id="rId24"/>
    <p:sldId id="302" r:id="rId25"/>
    <p:sldId id="303" r:id="rId26"/>
    <p:sldId id="337" r:id="rId27"/>
    <p:sldId id="304" r:id="rId28"/>
    <p:sldId id="315" r:id="rId29"/>
    <p:sldId id="316" r:id="rId30"/>
    <p:sldId id="317" r:id="rId31"/>
    <p:sldId id="318" r:id="rId32"/>
    <p:sldId id="319" r:id="rId33"/>
    <p:sldId id="320" r:id="rId34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36"/>
      <p:bold r:id="rId37"/>
      <p:italic r:id="rId38"/>
      <p:boldItalic r:id="rId39"/>
    </p:embeddedFont>
    <p:embeddedFont>
      <p:font typeface="Cambria Math" panose="02040503050406030204" pitchFamily="18" charset="0"/>
      <p:regular r:id="rId40"/>
    </p:embeddedFont>
    <p:embeddedFont>
      <p:font typeface="Courier" panose="02070309020205020404" pitchFamily="49" charset="0"/>
      <p:regular r:id="rId41"/>
      <p:bold r:id="rId42"/>
      <p:italic r:id="rId43"/>
      <p:boldItalic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270" autoAdjust="0"/>
    <p:restoredTop sz="94694"/>
  </p:normalViewPr>
  <p:slideViewPr>
    <p:cSldViewPr snapToGrid="0">
      <p:cViewPr varScale="1">
        <p:scale>
          <a:sx n="161" d="100"/>
          <a:sy n="161" d="100"/>
        </p:scale>
        <p:origin x="1776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4.fntdata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1.fntdata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9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3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5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58eb82f03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558eb82f03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591b211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591b211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58eb82f03_2_142:notes"/>
          <p:cNvSpPr txBox="1">
            <a:spLocks noGrp="1"/>
          </p:cNvSpPr>
          <p:nvPr>
            <p:ph type="sldNum" idx="12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558eb82f03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0" name="Google Shape;480;g558eb82f03_2_142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\documentclass{slides}\pagestyle{empty}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\begin{document}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{\bf w},{\bf v} \in \Re^n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{\bf w \cdot v} = \sum^n_{i=1} w_iv_i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~\\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~\\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Summetry: ${\bf a \cdot b} = {\bf b \cdot a}$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Linearity: ${(\bf a + b) \cdot c} = {\bf a \cdot c} + {\bf b \cdot c}$\\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Homogeneity: $(s{\bf a) \cdot b} = s ({\bf a \cdot b})$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$|{\bf b}|^2 = {\bf b \cdot b}$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\end{document}</a:t>
            </a:r>
            <a:endParaRPr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58eb82f03_2_149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558eb82f03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58eb82f03_2_163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g558eb82f03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58eb82f03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58eb82f03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102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58eb82f03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58eb82f03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58eb82f03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58eb82f03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58eb82f03_2_168:notes"/>
          <p:cNvSpPr txBox="1">
            <a:spLocks noGrp="1"/>
          </p:cNvSpPr>
          <p:nvPr>
            <p:ph type="sldNum" idx="12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558eb82f03_2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Google Shape;488;g558eb82f03_2_168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\documentclass{slides}\pagestyle{empty}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\begin{document}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{\bf a} \times {\bf b} = (a_yb_z - a_zb_y) {\bf i} +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(a_zb_x - a_xb_z) {\bf j} +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(a_xb_y - a_yb_x) {\bf k}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~\\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{\bf a} \times {\bf b} =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\left|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\begin{array}{ccc}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{\bf i} &amp; {\bf j} &amp; {\bf k}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a_x &amp; a_y &amp; a_z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b_x &amp; b_y &amp; b_z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\end{array} \right|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\end{document}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58eb82f03_2_175:notes"/>
          <p:cNvSpPr txBox="1">
            <a:spLocks noGrp="1"/>
          </p:cNvSpPr>
          <p:nvPr>
            <p:ph type="sldNum" idx="12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558eb82f03_2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Google Shape;496;g558eb82f03_2_175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\documentclass{slides}\pagestyle{empty}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\begin{document}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1. ${\bf i} \times {\bf j} = {\bf k}, {\bf i} \times {\bf j} 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= {\bf k}, {\bf i} \times {\bf j} = {\bf k}.$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2. Antisymmetry: $ {\bf a} \times {\bf b} = -{\bf b} \times {\bf a}$.\\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3. Linearity: $ {\bf a} \times ({\bf b} + {\bf c}) = 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{\bf a} \times {\bf b} + {\bf a} \times  {\bf c}$.\\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4. Homogeneity: $(s{\bf a}) \times {\bf b} = s({\bf a} \times {\bf b})$.\\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5. The cross product is normal to both vectors: 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$({\bf a} \times {\bf b}) \cdot {\bf a} = 0$ and 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$({\bf a} \times {\bf b}) \cdot {\bf b} = 0$.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6. ${\bf a} \times {\bf b} = |{\bf a}||{\bf b}|sin(\theta)$.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\end{document}</a:t>
            </a:r>
            <a:endParaRPr sz="13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58eb82f03_2_175:notes"/>
          <p:cNvSpPr txBox="1">
            <a:spLocks noGrp="1"/>
          </p:cNvSpPr>
          <p:nvPr>
            <p:ph type="sldNum" idx="12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558eb82f03_2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Google Shape;496;g558eb82f03_2_175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\documentclass{slides}\pagestyle{empty}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\begin{document}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1. ${\bf i} \times {\bf j} = {\bf k}, {\bf i} \times {\bf j} 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= {\bf k}, {\bf i} \times {\bf j} = {\bf k}.$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2. Antisymmetry: $ {\bf a} \times {\bf b} = -{\bf b} \times {\bf a}$.\\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3. Linearity: $ {\bf a} \times ({\bf b} + {\bf c}) = 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{\bf a} \times {\bf b} + {\bf a} \times  {\bf c}$.\\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4. Homogeneity: $(s{\bf a}) \times {\bf b} = s({\bf a} \times {\bf b})$.\\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5. The cross product is normal to both vectors: 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$({\bf a} \times {\bf b}) \cdot {\bf a} = 0$ and 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$({\bf a} \times {\bf b}) \cdot {\bf b} = 0$.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6. ${\bf a} \times {\bf b} = |{\bf a}||{\bf b}|sin(\theta)$.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\end{document}</a:t>
            </a: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249495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8eb82f03_2_108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558eb82f03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58eb82f03_2_182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558eb82f03_2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9FB249-B01E-4CA5-8D23-022F26FC6546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\documentclass{slides}\pagestyle{empty}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\begin{document}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\[ A_{3 \times 3} = \left ( \begin{array}{ccc}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-1 &amp; 2.0 &amp; 0.5 \\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0.2 &amp; -4.0 &amp; 2.1 \\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3 &amp; 0.4 &amp; 8.2 \\	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\end{array} \right)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\]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\end{document}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85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3B89CF-9A66-4007-A2CC-D59BBDDA25AA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\documentclass{slides}\pagestyle{empty}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\begin{document}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\begin{eqnarray*}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&amp; &amp; A_{m \times n} + B_{m \times n} = (a_{ij} + b_{ij})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\end{eqnarray*}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~\\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~\\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1. $A+B = B + A$.\\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2. $A + (B+C) = (A+B) + C$.\\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3. $f(A+B) = fA+fB$.\\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4. Transpose: $A^T = (a_{ij})^T=(a_{ji})$.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\end{document}</a:t>
            </a:r>
          </a:p>
        </p:txBody>
      </p:sp>
    </p:spTree>
    <p:extLst>
      <p:ext uri="{BB962C8B-B14F-4D97-AF65-F5344CB8AC3E}">
        <p14:creationId xmlns:p14="http://schemas.microsoft.com/office/powerpoint/2010/main" val="3778259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B27D60-EFC3-4FDE-AC1C-4DE1A744904C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\documentclass{slides}\pagestyle{empty}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\begin{document}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\begin{eqnarray*}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&amp; &amp; C_{m \times l} = A_{m \times n}  B_{n \times r} \\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&amp; &amp; (C_{ij}) = (\sum_k^n a_{ik}b_{kj})\\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\end{eqnarray*}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1. $AB \neq BA$.\\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2. $A (BC) = (AB)C$.\\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3. $f(AB) = (fA)B$.\\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4. $A(B+C) = AB+AC$, \\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$(B+C)A = BA+CA$.\\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5. $(AB)^T = B^TA^T$.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\end{document}</a:t>
            </a:r>
          </a:p>
        </p:txBody>
      </p:sp>
    </p:spTree>
    <p:extLst>
      <p:ext uri="{BB962C8B-B14F-4D97-AF65-F5344CB8AC3E}">
        <p14:creationId xmlns:p14="http://schemas.microsoft.com/office/powerpoint/2010/main" val="364921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8eb82f03_2_108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558eb82f03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8937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8eb82f03_2_108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558eb82f03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34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58eb82f03_2_113:notes"/>
          <p:cNvSpPr txBox="1">
            <a:spLocks noGrp="1"/>
          </p:cNvSpPr>
          <p:nvPr>
            <p:ph type="sldNum" idx="12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558eb82f03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8" name="Google Shape;398;g558eb82f03_2_113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\documentclass{slides}\pagestyle{empty}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\begin{document}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{\bf v} &amp; = &amp;  (x_1,x_2,\dots,x_n),\;\;  x_i \in \Re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(x_1,...,x_n) &amp; = &amp; x_1(1,0,0,\dots,0,0)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+x_2(0,1,0,\dots,0,0)\\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\dots \\ 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+x_n(0,0,0,\dots,0,1)\\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\end{document}</a:t>
            </a:r>
            <a:endParaRPr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58eb82f03_2_120:notes"/>
          <p:cNvSpPr txBox="1">
            <a:spLocks noGrp="1"/>
          </p:cNvSpPr>
          <p:nvPr>
            <p:ph type="sldNum" idx="12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558eb82f03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g558eb82f03_2_120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\documentclass{slides}\pagestyle{empty}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\begin{document}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{\bf i}_1 = (1,0,0,\dots,0,0)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{\bf i}_2= (0,1,0,\dots,0,0)\\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\dots \\ 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{\bf i}_n= (0,0,0,\dots,0,1)\\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\end{document}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58eb82f03_2_127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558eb82f03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58eb82f03_2_127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558eb82f03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4795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58eb82f03_2_136:notes"/>
          <p:cNvSpPr txBox="1">
            <a:spLocks noGrp="1"/>
          </p:cNvSpPr>
          <p:nvPr>
            <p:ph type="sldNum" idx="12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558eb82f03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g558eb82f03_2_136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By definition of what a basis is.</a:t>
            </a:r>
            <a:endParaRPr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  <a:defRPr/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Arial"/>
              <a:buNone/>
              <a:defRPr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Arial"/>
              <a:buNone/>
              <a:defRPr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Arial"/>
              <a:buNone/>
              <a:defRPr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²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 sz="18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703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²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²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5pPr>
            <a:lvl6pPr marL="2743200" lvl="5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6pPr>
            <a:lvl7pPr marL="3200400" lvl="6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7pPr>
            <a:lvl8pPr marL="3657600" lvl="7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8pPr>
            <a:lvl9pPr marL="4114800" lvl="8" indent="-3302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Char char="³"/>
              <a:defRPr sz="16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²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5pPr>
            <a:lvl6pPr marL="2743200" lvl="5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6pPr>
            <a:lvl7pPr marL="3200400" lvl="6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7pPr>
            <a:lvl8pPr marL="3657600" lvl="7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8pPr>
            <a:lvl9pPr marL="4114800" lvl="8" indent="-3302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Char char="³"/>
              <a:defRPr sz="1600"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marL="1371600" lvl="2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3pPr>
            <a:lvl4pPr marL="1828800" lvl="3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²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5pPr>
            <a:lvl6pPr marL="2743200" lvl="5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6pPr>
            <a:lvl7pPr marL="3200400" lvl="6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7pPr>
            <a:lvl8pPr marL="3657600" lvl="7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8pPr>
            <a:lvl9pPr marL="4114800" lvl="8" indent="-355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2000"/>
              <a:buChar char="³"/>
              <a:defRPr sz="2000"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Arial"/>
              <a:buNone/>
              <a:defRPr sz="3200" b="1" i="1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 rot="5400000">
            <a:off x="2731294" y="-1226344"/>
            <a:ext cx="3657600" cy="862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 txBox="1">
            <a:spLocks noGrp="1"/>
          </p:cNvSpPr>
          <p:nvPr>
            <p:ph type="title"/>
          </p:nvPr>
        </p:nvSpPr>
        <p:spPr>
          <a:xfrm rot="5400000">
            <a:off x="5451476" y="1493837"/>
            <a:ext cx="4686300" cy="215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1"/>
          </p:nvPr>
        </p:nvSpPr>
        <p:spPr>
          <a:xfrm rot="5400000">
            <a:off x="1062832" y="-586582"/>
            <a:ext cx="4686300" cy="631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2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4" name="Google Shape;104;p2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8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3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24" name="Google Shape;124;p3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0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30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3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45" name="Google Shape;145;p3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3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5" name="Google Shape;155;p35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3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3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3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64" name="Google Shape;164;p3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7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3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685800" y="1543050"/>
            <a:ext cx="77724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75493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itle, Text,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41908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itle, Text and Clip Ar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clipArt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80586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22077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itle, Text, and 2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4635500" y="314325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29201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Media Clip" type="txAndMedia">
  <p:cSld name="Title, Text and Media Clip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>
            <a:spLocks noGrp="1"/>
          </p:cNvSpPr>
          <p:nvPr>
            <p:ph type="media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22484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21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8819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5015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3360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3pPr>
            <a:lvl4pPr marL="1828800" lvl="3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marL="2286000" lvl="4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5pPr>
            <a:lvl6pPr marL="2743200" lvl="5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6pPr>
            <a:lvl7pPr marL="3200400" lvl="6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7pPr>
            <a:lvl8pPr marL="3657600" lvl="7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8pPr>
            <a:lvl9pPr marL="4114800" lvl="8" indent="-355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–"/>
              <a:defRPr sz="2000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79522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None/>
              <a:defRPr sz="32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65027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 rot="5400000">
            <a:off x="2731238" y="-1226400"/>
            <a:ext cx="3657600" cy="86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39731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 rot="5400000">
            <a:off x="5451488" y="1493850"/>
            <a:ext cx="4686300" cy="2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 rot="5400000">
            <a:off x="1062763" y="-586650"/>
            <a:ext cx="4686300" cy="6316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47783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73374288"/>
      </p:ext>
    </p:extLst>
  </p:cSld>
  <p:clrMapOvr>
    <a:masterClrMapping/>
  </p:clrMapOvr>
  <p:transition>
    <p:pull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2947815"/>
      </p:ext>
    </p:extLst>
  </p:cSld>
  <p:clrMapOvr>
    <a:masterClrMapping/>
  </p:clrMapOvr>
  <p:transition>
    <p:pull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9378445"/>
      </p:ext>
    </p:extLst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650" y="1257300"/>
            <a:ext cx="4235450" cy="365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257300"/>
            <a:ext cx="4237038" cy="365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3065861"/>
      </p:ext>
    </p:extLst>
  </p:cSld>
  <p:clrMapOvr>
    <a:masterClrMapping/>
  </p:clrMapOvr>
  <p:transition>
    <p:pull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9589077"/>
      </p:ext>
    </p:extLst>
  </p:cSld>
  <p:clrMapOvr>
    <a:masterClrMapping/>
  </p:clrMapOvr>
  <p:transition>
    <p:pull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676299"/>
      </p:ext>
    </p:extLst>
  </p:cSld>
  <p:clrMapOvr>
    <a:masterClrMapping/>
  </p:clrMapOvr>
  <p:transition>
    <p:pull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93756"/>
      </p:ext>
    </p:extLst>
  </p:cSld>
  <p:clrMapOvr>
    <a:masterClrMapping/>
  </p:clrMapOvr>
  <p:transition>
    <p:pull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976028"/>
      </p:ext>
    </p:extLst>
  </p:cSld>
  <p:clrMapOvr>
    <a:masterClrMapping/>
  </p:clrMapOvr>
  <p:transition>
    <p:pull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550208"/>
      </p:ext>
    </p:extLst>
  </p:cSld>
  <p:clrMapOvr>
    <a:masterClrMapping/>
  </p:clrMapOvr>
  <p:transition>
    <p:pull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8088287"/>
      </p:ext>
    </p:extLst>
  </p:cSld>
  <p:clrMapOvr>
    <a:masterClrMapping/>
  </p:clrMapOvr>
  <p:transition>
    <p:pull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6714" y="228600"/>
            <a:ext cx="2155825" cy="4686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651" y="228600"/>
            <a:ext cx="6316663" cy="4686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2279351"/>
      </p:ext>
    </p:extLst>
  </p:cSld>
  <p:clrMapOvr>
    <a:masterClrMapping/>
  </p:clrMapOvr>
  <p:transition>
    <p:pull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7650" y="1257300"/>
            <a:ext cx="423545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5500" y="1257300"/>
            <a:ext cx="4237038" cy="3657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19580047"/>
      </p:ext>
    </p:extLst>
  </p:cSld>
  <p:clrMapOvr>
    <a:masterClrMapping/>
  </p:clrMapOvr>
  <p:transition>
    <p:pull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650" y="1257300"/>
            <a:ext cx="423545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5500" y="1257300"/>
            <a:ext cx="4237038" cy="1771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5500" y="3143250"/>
            <a:ext cx="4237038" cy="1771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1297841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R="0" lvl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25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²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37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2F"/>
            </a:gs>
            <a:gs pos="100000">
              <a:srgbClr val="000066"/>
            </a:gs>
          </a:gsLst>
          <a:lin ang="54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25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98293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650" y="1257300"/>
            <a:ext cx="862488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962863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ransition>
    <p:pull dir="r"/>
  </p:transition>
  <p:txStyles>
    <p:titleStyle>
      <a:lvl1pPr algn="ctr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2pPr>
      <a:lvl3pPr algn="ctr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3pPr>
      <a:lvl4pPr algn="ctr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4pPr>
      <a:lvl5pPr algn="ctr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5pPr>
      <a:lvl6pPr marL="342900" algn="ctr" rtl="0" fontAlgn="base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6pPr>
      <a:lvl7pPr marL="685800" algn="ctr" rtl="0" fontAlgn="base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7pPr>
      <a:lvl8pPr marL="1028700" algn="ctr" rtl="0" fontAlgn="base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8pPr>
      <a:lvl9pPr marL="1371600" algn="ctr" rtl="0" fontAlgn="base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9pPr>
    </p:titleStyle>
    <p:bodyStyle>
      <a:lvl1pPr marL="257175" indent="-257175" algn="l" rtl="0" eaLnBrk="0" fontAlgn="base" hangingPunct="0">
        <a:lnSpc>
          <a:spcPct val="110000"/>
        </a:lnSpc>
        <a:spcBef>
          <a:spcPts val="450"/>
        </a:spcBef>
        <a:spcAft>
          <a:spcPts val="450"/>
        </a:spcAft>
        <a:buChar char="•"/>
        <a:defRPr sz="2325" b="1" i="1">
          <a:solidFill>
            <a:srgbClr val="FF3300"/>
          </a:solidFill>
          <a:latin typeface="+mn-lt"/>
          <a:ea typeface="+mn-ea"/>
          <a:cs typeface="+mn-cs"/>
        </a:defRPr>
      </a:lvl1pPr>
      <a:lvl2pPr marL="342900" indent="-257175" algn="l" rtl="0" eaLnBrk="0" fontAlgn="base" hangingPunct="0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Char char="•"/>
        <a:defRPr sz="1950">
          <a:solidFill>
            <a:schemeClr val="bg2"/>
          </a:solidFill>
          <a:latin typeface="+mn-lt"/>
        </a:defRPr>
      </a:lvl2pPr>
      <a:lvl3pPr marL="642938" indent="-214313" algn="l" rtl="0" eaLnBrk="0" fontAlgn="base" hangingPunct="0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Char char="–"/>
        <a:defRPr sz="1950" i="1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028700" indent="-257175" algn="l" rtl="0" eaLnBrk="0" fontAlgn="base" hangingPunct="0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Char char="²"/>
        <a:defRPr sz="1950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1371600" indent="-214313" algn="l" rtl="0" eaLnBrk="0" fontAlgn="base" hangingPunct="0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Font typeface="Book Antiqua" pitchFamily="18" charset="0"/>
        <a:buChar char="³"/>
        <a:defRPr sz="1950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1714500" indent="-214313" algn="l" rtl="0" fontAlgn="base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Font typeface="Book Antiqua" pitchFamily="18" charset="0"/>
        <a:buChar char="³"/>
        <a:defRPr sz="1950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057400" indent="-214313" algn="l" rtl="0" fontAlgn="base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Font typeface="Book Antiqua" pitchFamily="18" charset="0"/>
        <a:buChar char="³"/>
        <a:defRPr sz="1950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2400300" indent="-214313" algn="l" rtl="0" fontAlgn="base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Font typeface="Book Antiqua" pitchFamily="18" charset="0"/>
        <a:buChar char="³"/>
        <a:defRPr sz="1950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2743200" indent="-214313" algn="l" rtl="0" fontAlgn="base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Font typeface="Book Antiqua" pitchFamily="18" charset="0"/>
        <a:buChar char="³"/>
        <a:defRPr sz="1950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3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>
            <a:spLocks noGrp="1"/>
          </p:cNvSpPr>
          <p:nvPr>
            <p:ph type="ctrTitle"/>
          </p:nvPr>
        </p:nvSpPr>
        <p:spPr>
          <a:xfrm>
            <a:off x="384750" y="210597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dirty="0"/>
              <a:t>CS174A Lecture 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04545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Unit Vectors in 2D &amp; 3D</a:t>
            </a:r>
            <a:endParaRPr/>
          </a:p>
        </p:txBody>
      </p:sp>
      <p:pic>
        <p:nvPicPr>
          <p:cNvPr id="416" name="Google Shape;416;p76" descr="standar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09613" y="2119313"/>
            <a:ext cx="7810500" cy="2178844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76"/>
          <p:cNvSpPr txBox="1"/>
          <p:nvPr/>
        </p:nvSpPr>
        <p:spPr>
          <a:xfrm>
            <a:off x="3684588" y="4294585"/>
            <a:ext cx="16305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Right handed</a:t>
            </a:r>
            <a:endParaRPr dirty="0"/>
          </a:p>
        </p:txBody>
      </p:sp>
      <p:sp>
        <p:nvSpPr>
          <p:cNvPr id="418" name="Google Shape;418;p76"/>
          <p:cNvSpPr txBox="1"/>
          <p:nvPr/>
        </p:nvSpPr>
        <p:spPr>
          <a:xfrm>
            <a:off x="6418263" y="4267200"/>
            <a:ext cx="16305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Left handed</a:t>
            </a:r>
            <a:endParaRPr/>
          </a:p>
        </p:txBody>
      </p:sp>
      <p:sp>
        <p:nvSpPr>
          <p:cNvPr id="419" name="Google Shape;419;p76"/>
          <p:cNvSpPr txBox="1"/>
          <p:nvPr/>
        </p:nvSpPr>
        <p:spPr>
          <a:xfrm>
            <a:off x="5405453" y="1083475"/>
            <a:ext cx="1759200" cy="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rgbClr val="FF330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600" i="0" u="none" strike="noStrike" cap="none">
                <a:solidFill>
                  <a:srgbClr val="FF3300"/>
                </a:solidFill>
                <a:latin typeface="Courier"/>
                <a:ea typeface="Courier"/>
                <a:cs typeface="Courier"/>
                <a:sym typeface="Courier"/>
              </a:rPr>
              <a:t> = (1,0,0)   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rgbClr val="FF3300"/>
                </a:solidFill>
                <a:latin typeface="Courier"/>
                <a:ea typeface="Courier"/>
                <a:cs typeface="Courier"/>
                <a:sym typeface="Courier"/>
              </a:rPr>
              <a:t>j</a:t>
            </a:r>
            <a:r>
              <a:rPr lang="en" sz="1600" i="0" u="none" strike="noStrike" cap="none">
                <a:solidFill>
                  <a:srgbClr val="FF3300"/>
                </a:solidFill>
                <a:latin typeface="Courier"/>
                <a:ea typeface="Courier"/>
                <a:cs typeface="Courier"/>
                <a:sym typeface="Courier"/>
              </a:rPr>
              <a:t> = (0,1,0)   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rgbClr val="FF3300"/>
                </a:solidFill>
                <a:latin typeface="Courier"/>
                <a:ea typeface="Courier"/>
                <a:cs typeface="Courier"/>
                <a:sym typeface="Courier"/>
              </a:rPr>
              <a:t>k</a:t>
            </a:r>
            <a:r>
              <a:rPr lang="en" sz="1600" i="0" u="none" strike="noStrike" cap="none">
                <a:solidFill>
                  <a:srgbClr val="FF3300"/>
                </a:solidFill>
                <a:latin typeface="Courier"/>
                <a:ea typeface="Courier"/>
                <a:cs typeface="Courier"/>
                <a:sym typeface="Courier"/>
              </a:rPr>
              <a:t> = (0,0,1)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0" name="Google Shape;420;p76"/>
          <p:cNvSpPr txBox="1"/>
          <p:nvPr/>
        </p:nvSpPr>
        <p:spPr>
          <a:xfrm>
            <a:off x="1524000" y="1067991"/>
            <a:ext cx="14526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rgbClr val="FF330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1600" i="0" u="none" strike="noStrike" cap="none">
                <a:solidFill>
                  <a:srgbClr val="FF3300"/>
                </a:solidFill>
                <a:latin typeface="Courier"/>
                <a:ea typeface="Courier"/>
                <a:cs typeface="Courier"/>
                <a:sym typeface="Courier"/>
              </a:rPr>
              <a:t> = (1,0)   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rgbClr val="FF3300"/>
                </a:solidFill>
                <a:latin typeface="Courier"/>
                <a:ea typeface="Courier"/>
                <a:cs typeface="Courier"/>
                <a:sym typeface="Courier"/>
              </a:rPr>
              <a:t>j</a:t>
            </a:r>
            <a:r>
              <a:rPr lang="en" sz="1600" i="0" u="none" strike="noStrike" cap="none">
                <a:solidFill>
                  <a:srgbClr val="FF3300"/>
                </a:solidFill>
                <a:latin typeface="Courier"/>
                <a:ea typeface="Courier"/>
                <a:cs typeface="Courier"/>
                <a:sym typeface="Courier"/>
              </a:rPr>
              <a:t> = (0,1)   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88365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Right &amp; Left Hand Coordinate Systems</a:t>
            </a:r>
            <a:endParaRPr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2" y="1263894"/>
            <a:ext cx="44672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2918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7"/>
          <p:cNvSpPr txBox="1">
            <a:spLocks noGrp="1"/>
          </p:cNvSpPr>
          <p:nvPr>
            <p:ph type="title"/>
          </p:nvPr>
        </p:nvSpPr>
        <p:spPr>
          <a:xfrm>
            <a:off x="173450" y="228600"/>
            <a:ext cx="8782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Representation of Vectors Through Basis Vectors</a:t>
            </a:r>
            <a:endParaRPr sz="2800"/>
          </a:p>
        </p:txBody>
      </p:sp>
      <p:sp>
        <p:nvSpPr>
          <p:cNvPr id="427" name="Google Shape;427;p77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600"/>
              <a:t>Given a vector space </a:t>
            </a:r>
            <a:r>
              <a:rPr lang="en" sz="2600"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en" sz="2600" baseline="30000"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" sz="2600"/>
              <a:t>, </a:t>
            </a:r>
            <a:endParaRPr sz="260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600"/>
              <a:t>a set of basis vectors </a:t>
            </a:r>
            <a:r>
              <a:rPr lang="en" sz="2600">
                <a:latin typeface="Courier"/>
                <a:ea typeface="Courier"/>
                <a:cs typeface="Courier"/>
                <a:sym typeface="Courier"/>
              </a:rPr>
              <a:t>B {</a:t>
            </a:r>
            <a:r>
              <a:rPr lang="en" sz="2600" i="0">
                <a:latin typeface="Courier"/>
                <a:ea typeface="Courier"/>
                <a:cs typeface="Courier"/>
                <a:sym typeface="Courier"/>
              </a:rPr>
              <a:t>b</a:t>
            </a:r>
            <a:r>
              <a:rPr lang="en" sz="2600" baseline="-25000"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 sz="2600">
                <a:latin typeface="Courier"/>
                <a:ea typeface="Courier"/>
                <a:cs typeface="Courier"/>
                <a:sym typeface="Courier"/>
              </a:rPr>
              <a:t> in R</a:t>
            </a:r>
            <a:r>
              <a:rPr lang="en" sz="2600" baseline="30000"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" sz="2600">
                <a:latin typeface="Courier"/>
                <a:ea typeface="Courier"/>
                <a:cs typeface="Courier"/>
                <a:sym typeface="Courier"/>
              </a:rPr>
              <a:t>, i=1,…n}</a:t>
            </a:r>
            <a:r>
              <a:rPr lang="en" sz="2600"/>
              <a:t> and </a:t>
            </a:r>
            <a:endParaRPr sz="260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600"/>
              <a:t>a vector </a:t>
            </a:r>
            <a:r>
              <a:rPr lang="en" sz="2600" i="0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en" sz="2600"/>
              <a:t> in </a:t>
            </a:r>
            <a:r>
              <a:rPr lang="en" sz="2600"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en" sz="2600" baseline="30000"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" sz="2600"/>
              <a:t> </a:t>
            </a:r>
            <a:endParaRPr sz="260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600"/>
              <a:t>we can always find scalar coefficients such that:</a:t>
            </a:r>
            <a:endParaRPr sz="26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"/>
              <a:t>	</a:t>
            </a:r>
            <a:r>
              <a:rPr lang="en" b="1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" i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b="1">
                <a:latin typeface="Courier"/>
                <a:ea typeface="Courier"/>
                <a:cs typeface="Courier"/>
                <a:sym typeface="Courier"/>
              </a:rPr>
              <a:t>b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+…+</a:t>
            </a:r>
            <a:r>
              <a:rPr lang="en" i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" b="1">
                <a:latin typeface="Courier"/>
                <a:ea typeface="Courier"/>
                <a:cs typeface="Courier"/>
                <a:sym typeface="Courier"/>
              </a:rPr>
              <a:t>b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n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"/>
              <a:t>So, vector </a:t>
            </a:r>
            <a:r>
              <a:rPr lang="en" b="1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en"/>
              <a:t> expressed with respect to </a:t>
            </a:r>
            <a:r>
              <a:rPr lang="en" i="1">
                <a:latin typeface="Courier"/>
                <a:ea typeface="Courier"/>
                <a:cs typeface="Courier"/>
                <a:sym typeface="Courier"/>
              </a:rPr>
              <a:t>B</a:t>
            </a:r>
            <a:r>
              <a:rPr lang="en"/>
              <a:t> is:</a:t>
            </a:r>
            <a:endParaRPr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" b="1"/>
              <a:t>	</a:t>
            </a:r>
            <a:r>
              <a:rPr lang="en" b="1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en" i="1" baseline="-25000">
                <a:latin typeface="Courier"/>
                <a:ea typeface="Courier"/>
                <a:cs typeface="Courier"/>
                <a:sym typeface="Courier"/>
              </a:rPr>
              <a:t>B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= (</a:t>
            </a:r>
            <a:r>
              <a:rPr lang="en" i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,…,</a:t>
            </a:r>
            <a:r>
              <a:rPr lang="en" i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1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Products in Graphics</a:t>
            </a:r>
            <a:endParaRPr/>
          </a:p>
        </p:txBody>
      </p:sp>
      <p:sp>
        <p:nvSpPr>
          <p:cNvPr id="455" name="Google Shape;455;p81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" sz="2200" b="0" i="0">
                <a:solidFill>
                  <a:srgbClr val="000000"/>
                </a:solidFill>
              </a:rPr>
              <a:t>Another problem dot products solve:  Comparing Vectors</a:t>
            </a:r>
            <a:endParaRPr sz="2200" b="0" i="0">
              <a:solidFill>
                <a:srgbClr val="000000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" sz="2200" b="0" i="0">
                <a:solidFill>
                  <a:srgbClr val="000000"/>
                </a:solidFill>
              </a:rPr>
              <a:t>Trig measurements!</a:t>
            </a:r>
            <a:endParaRPr sz="2200" b="0" i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84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588" y="1729979"/>
            <a:ext cx="4145756" cy="3073003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84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(Scalar) Product</a:t>
            </a:r>
            <a:endParaRPr/>
          </a:p>
        </p:txBody>
      </p:sp>
      <p:sp>
        <p:nvSpPr>
          <p:cNvPr id="484" name="Google Shape;484;p84"/>
          <p:cNvSpPr txBox="1">
            <a:spLocks noGrp="1"/>
          </p:cNvSpPr>
          <p:nvPr>
            <p:ph type="body" idx="1"/>
          </p:nvPr>
        </p:nvSpPr>
        <p:spPr>
          <a:xfrm>
            <a:off x="247650" y="11811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400"/>
              <a:t>Definition:</a:t>
            </a: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400"/>
              <a:t>Properties</a:t>
            </a:r>
            <a:endParaRPr sz="24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endParaRPr sz="240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2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Dot Product and Perpendicularity</a:t>
            </a:r>
            <a:endParaRPr/>
          </a:p>
        </p:txBody>
      </p:sp>
      <p:sp>
        <p:nvSpPr>
          <p:cNvPr id="461" name="Google Shape;461;p82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/>
              <a:t>From Property 5: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endParaRPr/>
          </a:p>
        </p:txBody>
      </p:sp>
      <p:cxnSp>
        <p:nvCxnSpPr>
          <p:cNvPr id="462" name="Google Shape;462;p82"/>
          <p:cNvCxnSpPr/>
          <p:nvPr/>
        </p:nvCxnSpPr>
        <p:spPr>
          <a:xfrm rot="10800000">
            <a:off x="3876675" y="2114550"/>
            <a:ext cx="0" cy="1046560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3" name="Google Shape;463;p82"/>
          <p:cNvCxnSpPr/>
          <p:nvPr/>
        </p:nvCxnSpPr>
        <p:spPr>
          <a:xfrm>
            <a:off x="3892550" y="3161110"/>
            <a:ext cx="1230313" cy="0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4" name="Google Shape;464;p82"/>
          <p:cNvCxnSpPr/>
          <p:nvPr/>
        </p:nvCxnSpPr>
        <p:spPr>
          <a:xfrm rot="-8448298" flipH="1">
            <a:off x="1468834" y="1963501"/>
            <a:ext cx="1387" cy="1247710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5" name="Google Shape;465;p82"/>
          <p:cNvCxnSpPr/>
          <p:nvPr/>
        </p:nvCxnSpPr>
        <p:spPr>
          <a:xfrm>
            <a:off x="1074738" y="3071813"/>
            <a:ext cx="1230312" cy="0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6" name="Google Shape;466;p82"/>
          <p:cNvCxnSpPr/>
          <p:nvPr/>
        </p:nvCxnSpPr>
        <p:spPr>
          <a:xfrm flipH="1" flipV="1">
            <a:off x="6392863" y="2094915"/>
            <a:ext cx="492125" cy="1012616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7" name="Google Shape;467;p82"/>
          <p:cNvCxnSpPr/>
          <p:nvPr/>
        </p:nvCxnSpPr>
        <p:spPr>
          <a:xfrm>
            <a:off x="6884988" y="3107531"/>
            <a:ext cx="1230312" cy="0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8" name="Google Shape;468;p82"/>
          <p:cNvSpPr txBox="1"/>
          <p:nvPr/>
        </p:nvSpPr>
        <p:spPr>
          <a:xfrm>
            <a:off x="1030288" y="3640931"/>
            <a:ext cx="164623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· b &gt; </a:t>
            </a: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69" name="Google Shape;469;p82"/>
          <p:cNvSpPr txBox="1"/>
          <p:nvPr/>
        </p:nvSpPr>
        <p:spPr>
          <a:xfrm>
            <a:off x="3773488" y="3658791"/>
            <a:ext cx="164623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· b = </a:t>
            </a: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70" name="Google Shape;470;p82"/>
          <p:cNvSpPr txBox="1"/>
          <p:nvPr/>
        </p:nvSpPr>
        <p:spPr>
          <a:xfrm>
            <a:off x="6424613" y="3629025"/>
            <a:ext cx="164623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· b &lt; </a:t>
            </a: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Perpendicular Vectors</a:t>
            </a:r>
            <a:endParaRPr/>
          </a:p>
        </p:txBody>
      </p:sp>
      <p:sp>
        <p:nvSpPr>
          <p:cNvPr id="476" name="Google Shape;476;p8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677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400" dirty="0"/>
              <a:t>Definition</a:t>
            </a:r>
            <a:endParaRPr sz="2400" dirty="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" sz="2400" dirty="0"/>
              <a:t>Vectors </a:t>
            </a:r>
            <a:r>
              <a:rPr lang="en" sz="2400" b="1" dirty="0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sz="2400" dirty="0"/>
              <a:t> and </a:t>
            </a:r>
            <a:r>
              <a:rPr lang="en" sz="2400" b="1" dirty="0">
                <a:latin typeface="Courier"/>
                <a:ea typeface="Courier"/>
                <a:cs typeface="Courier"/>
                <a:sym typeface="Courier"/>
              </a:rPr>
              <a:t>b</a:t>
            </a:r>
            <a:r>
              <a:rPr lang="en" sz="2400" dirty="0"/>
              <a:t> are perpendicular iff </a:t>
            </a:r>
            <a:r>
              <a:rPr lang="en" sz="2400" b="1" dirty="0">
                <a:latin typeface="Courier"/>
                <a:ea typeface="Courier"/>
                <a:cs typeface="Courier"/>
                <a:sym typeface="Courier"/>
              </a:rPr>
              <a:t>a·b</a:t>
            </a:r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=0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400" dirty="0"/>
              <a:t>Also called “normal” or “orthogonal” vectors</a:t>
            </a:r>
            <a:endParaRPr sz="2400" dirty="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endParaRPr sz="2400" dirty="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400" dirty="0"/>
              <a:t>It is easy to see that the standard unit vectors form an orthogonal basis:</a:t>
            </a:r>
            <a:endParaRPr sz="2400" dirty="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" sz="2400" dirty="0"/>
              <a:t>	</a:t>
            </a:r>
            <a:r>
              <a:rPr lang="en" sz="2400" b="1" dirty="0">
                <a:latin typeface="Courier"/>
                <a:sym typeface="Courier"/>
              </a:rPr>
              <a:t>i</a:t>
            </a:r>
            <a:r>
              <a:rPr lang="en" sz="2400" b="1" dirty="0">
                <a:latin typeface="Courier"/>
                <a:ea typeface="Courier"/>
                <a:cs typeface="Courier"/>
                <a:sym typeface="Courier"/>
              </a:rPr>
              <a:t>∙j</a:t>
            </a:r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=0,   </a:t>
            </a:r>
            <a:r>
              <a:rPr lang="en" sz="2400" b="1" dirty="0">
                <a:latin typeface="Courier"/>
                <a:ea typeface="Courier"/>
                <a:cs typeface="Courier"/>
                <a:sym typeface="Courier"/>
              </a:rPr>
              <a:t> j∙k</a:t>
            </a:r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=0,    </a:t>
            </a:r>
            <a:r>
              <a:rPr lang="en" sz="2400" b="1" dirty="0">
                <a:latin typeface="Courier"/>
                <a:ea typeface="Courier"/>
                <a:cs typeface="Courier"/>
                <a:sym typeface="Courier"/>
              </a:rPr>
              <a:t>i∙k</a:t>
            </a:r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=0</a:t>
            </a:r>
            <a:endParaRPr sz="2400" dirty="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Dot Product: Projection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675" y="2938829"/>
            <a:ext cx="3114675" cy="2028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Google Shape;439;p7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47650" y="1257300"/>
                <a:ext cx="7384073" cy="3710354"/>
              </a:xfrm>
              <a:prstGeom prst="rect">
                <a:avLst/>
              </a:prstGeom>
            </p:spPr>
            <p:txBody>
              <a:bodyPr spcFirstLastPara="1" wrap="square" lIns="92075" tIns="46025" rIns="92075" bIns="46025" anchor="t" anchorCtr="0">
                <a:noAutofit/>
              </a:bodyPr>
              <a:lstStyle/>
              <a:p>
                <a:pPr marL="63500" lvl="1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600"/>
                  <a:buNone/>
                </a:pPr>
                <a:r>
                  <a:rPr lang="en-US" i="0" dirty="0" err="1">
                    <a:solidFill>
                      <a:srgbClr val="000000"/>
                    </a:solidFill>
                  </a:rPr>
                  <a:t>u·v</a:t>
                </a:r>
                <a:r>
                  <a:rPr lang="en-US" i="0" dirty="0">
                    <a:solidFill>
                      <a:srgbClr val="000000"/>
                    </a:solidFill>
                  </a:rPr>
                  <a:t> = |u||</a:t>
                </a:r>
                <a:r>
                  <a:rPr lang="en-US" i="0" dirty="0" err="1">
                    <a:solidFill>
                      <a:srgbClr val="000000"/>
                    </a:solidFill>
                  </a:rPr>
                  <a:t>v|cos</a:t>
                </a:r>
                <a:r>
                  <a:rPr lang="en-US" i="0" dirty="0">
                    <a:solidFill>
                      <a:srgbClr val="000000"/>
                    </a:solidFill>
                  </a:rPr>
                  <a:t>(</a:t>
                </a:r>
                <a:r>
                  <a:rPr lang="el-GR" i="0" dirty="0">
                    <a:solidFill>
                      <a:srgbClr val="000000"/>
                    </a:solidFill>
                  </a:rPr>
                  <a:t>θ</a:t>
                </a:r>
                <a:r>
                  <a:rPr lang="en-US" i="0" dirty="0">
                    <a:solidFill>
                      <a:srgbClr val="000000"/>
                    </a:solidFill>
                  </a:rPr>
                  <a:t>)</a:t>
                </a:r>
              </a:p>
              <a:p>
                <a:pPr marL="63500" lvl="1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600"/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|</a:t>
                </a:r>
                <a:r>
                  <a:rPr lang="en-US" dirty="0" err="1">
                    <a:solidFill>
                      <a:srgbClr val="000000"/>
                    </a:solidFill>
                  </a:rPr>
                  <a:t>u|cos</a:t>
                </a:r>
                <a:r>
                  <a:rPr lang="en-US" dirty="0">
                    <a:solidFill>
                      <a:srgbClr val="000000"/>
                    </a:solidFill>
                  </a:rPr>
                  <a:t>(</a:t>
                </a:r>
                <a:r>
                  <a:rPr lang="el-GR" dirty="0">
                    <a:solidFill>
                      <a:srgbClr val="000000"/>
                    </a:solidFill>
                  </a:rPr>
                  <a:t>θ</a:t>
                </a:r>
                <a:r>
                  <a:rPr lang="en-US" dirty="0">
                    <a:solidFill>
                      <a:srgbClr val="000000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63500" lvl="1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600"/>
                  <a:buNone/>
                </a:pPr>
                <a:r>
                  <a:rPr lang="en-US" i="0" dirty="0">
                    <a:solidFill>
                      <a:srgbClr val="000000"/>
                    </a:solidFill>
                  </a:rPr>
                  <a:t>= projection of vector u on unit vector v</a:t>
                </a:r>
              </a:p>
              <a:p>
                <a:pPr marL="63500" lvl="1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600"/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= projection of vector u in v’s direction</a:t>
                </a:r>
                <a:endParaRPr lang="en-US" i="0" dirty="0">
                  <a:solidFill>
                    <a:srgbClr val="000000"/>
                  </a:solidFill>
                </a:endParaRPr>
              </a:p>
              <a:p>
                <a:pPr marL="63500" lvl="1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600"/>
                  <a:buNone/>
                </a:pPr>
                <a:endParaRPr i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39" name="Google Shape;439;p7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7650" y="1257300"/>
                <a:ext cx="7384073" cy="3710354"/>
              </a:xfrm>
              <a:prstGeom prst="rect">
                <a:avLst/>
              </a:prstGeom>
              <a:blipFill>
                <a:blip r:embed="rId4"/>
                <a:stretch>
                  <a:fillRect l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909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8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Products in Graphics</a:t>
            </a:r>
            <a:endParaRPr/>
          </a:p>
        </p:txBody>
      </p:sp>
      <p:sp>
        <p:nvSpPr>
          <p:cNvPr id="433" name="Google Shape;433;p78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" sz="2200" b="0" i="0" dirty="0">
                <a:solidFill>
                  <a:srgbClr val="000000"/>
                </a:solidFill>
              </a:rPr>
              <a:t>The problem dot products solve in graphics:</a:t>
            </a:r>
            <a:endParaRPr sz="2200" b="0" i="0" dirty="0">
              <a:solidFill>
                <a:srgbClr val="000000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" sz="2200" dirty="0">
                <a:solidFill>
                  <a:srgbClr val="000000"/>
                </a:solidFill>
              </a:rPr>
              <a:t>Dot with a vector of coefficients. Now you have a linear function that maps a point onto a scalar</a:t>
            </a:r>
            <a:endParaRPr sz="2200" dirty="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b="0" i="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3x + 4y + 5z = ?</a:t>
            </a:r>
            <a:endParaRPr sz="2200" b="0" i="0" dirty="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b="0" i="0" dirty="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914400" lvl="1" indent="-3683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" sz="2200" dirty="0">
                <a:solidFill>
                  <a:srgbClr val="000000"/>
                </a:solidFill>
              </a:rPr>
              <a:t>P</a:t>
            </a:r>
            <a:r>
              <a:rPr lang="en" sz="2200" b="0" i="0" dirty="0">
                <a:solidFill>
                  <a:srgbClr val="000000"/>
                </a:solidFill>
              </a:rPr>
              <a:t>redictable effect </a:t>
            </a:r>
            <a:r>
              <a:rPr lang="en" sz="2200" dirty="0">
                <a:solidFill>
                  <a:srgbClr val="000000"/>
                </a:solidFill>
              </a:rPr>
              <a:t>as you adjust a coordinate</a:t>
            </a:r>
            <a:endParaRPr sz="2200" b="0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Products and Matrices</a:t>
            </a:r>
            <a:endParaRPr/>
          </a:p>
        </p:txBody>
      </p:sp>
      <p:sp>
        <p:nvSpPr>
          <p:cNvPr id="439" name="Google Shape;439;p7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457200" lvl="1" indent="-3937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">
                <a:solidFill>
                  <a:srgbClr val="000000"/>
                </a:solidFill>
              </a:rPr>
              <a:t>What if we want a function that produces not a scalar, but a new point?</a:t>
            </a:r>
            <a:endParaRPr>
              <a:solidFill>
                <a:srgbClr val="000000"/>
              </a:solidFill>
            </a:endParaRPr>
          </a:p>
          <a:p>
            <a:pPr marL="914400" lvl="2" indent="-393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–"/>
            </a:pPr>
            <a:r>
              <a:rPr lang="en">
                <a:solidFill>
                  <a:srgbClr val="000000"/>
                </a:solidFill>
              </a:rPr>
              <a:t>This would become a tool for moving points somewhere new!</a:t>
            </a:r>
            <a:r>
              <a:rPr lang="en" b="0" i="0">
                <a:solidFill>
                  <a:srgbClr val="000000"/>
                </a:solidFill>
              </a:rPr>
              <a:t>  </a:t>
            </a:r>
            <a:endParaRPr b="0" i="0">
              <a:solidFill>
                <a:srgbClr val="000000"/>
              </a:solidFill>
            </a:endParaRPr>
          </a:p>
          <a:p>
            <a:pPr marL="457200" lvl="1" indent="-393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">
                <a:solidFill>
                  <a:srgbClr val="000000"/>
                </a:solidFill>
              </a:rPr>
              <a:t>How do we generate three scalar outputs instead of one?</a:t>
            </a:r>
            <a:endParaRPr i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Announcements &amp; Reminders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133284"/>
            <a:ext cx="8591500" cy="3946424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Download latest syllabus from canvas</a:t>
            </a:r>
          </a:p>
          <a:p>
            <a:pPr marL="342900">
              <a:defRPr/>
            </a:pPr>
            <a:r>
              <a:rPr lang="en-US" sz="2025" dirty="0"/>
              <a:t>1/21/24: A1 due by Sunday midnight</a:t>
            </a:r>
          </a:p>
          <a:p>
            <a:pPr marL="342900">
              <a:defRPr/>
            </a:pPr>
            <a:r>
              <a:rPr lang="en-US" sz="2025" dirty="0"/>
              <a:t>2/04/24: A2 due; will be discussed during this week’s TA session</a:t>
            </a:r>
          </a:p>
          <a:p>
            <a:pPr marL="342900">
              <a:defRPr/>
            </a:pPr>
            <a:r>
              <a:rPr lang="en-US" sz="2025" dirty="0"/>
              <a:t>2/08/24: Midterm Exam: 6:00-7:30 PM PST, in person, in class</a:t>
            </a:r>
            <a:endParaRPr lang="en-US" sz="1525" dirty="0"/>
          </a:p>
          <a:p>
            <a:pPr marL="342900">
              <a:defRPr/>
            </a:pPr>
            <a:r>
              <a:rPr lang="en-US" sz="2025" dirty="0"/>
              <a:t>Start forming your project teams (team size: 2-4)</a:t>
            </a:r>
          </a:p>
          <a:p>
            <a:pPr marL="800100" lvl="1">
              <a:defRPr/>
            </a:pPr>
            <a:r>
              <a:rPr lang="en-US" sz="1525" dirty="0"/>
              <a:t>2/28/24: initial project proposals &amp; teams due</a:t>
            </a:r>
          </a:p>
          <a:p>
            <a:pPr marL="800100" lvl="1">
              <a:defRPr/>
            </a:pPr>
            <a:r>
              <a:rPr lang="en-US" sz="1525" dirty="0"/>
              <a:t>3/13/24: final proposals due</a:t>
            </a:r>
            <a:endParaRPr lang="en-US" sz="2025" dirty="0"/>
          </a:p>
          <a:p>
            <a:pPr marL="342900">
              <a:defRPr/>
            </a:pP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3854349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(Vector) Product</a:t>
            </a:r>
            <a:endParaRPr/>
          </a:p>
        </p:txBody>
      </p:sp>
      <p:sp>
        <p:nvSpPr>
          <p:cNvPr id="491" name="Google Shape;491;p8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600"/>
              <a:t>Defined only for 3D vectors and with respect to the standard unit vectors</a:t>
            </a:r>
            <a:endParaRPr sz="26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600"/>
              <a:t>Definition</a:t>
            </a:r>
            <a:endParaRPr sz="26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endParaRPr sz="2600"/>
          </a:p>
        </p:txBody>
      </p:sp>
      <p:pic>
        <p:nvPicPr>
          <p:cNvPr id="492" name="Google Shape;492;p85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150" y="2858691"/>
            <a:ext cx="6049566" cy="1406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6"/>
          <p:cNvSpPr txBox="1">
            <a:spLocks noGrp="1"/>
          </p:cNvSpPr>
          <p:nvPr>
            <p:ph type="title"/>
          </p:nvPr>
        </p:nvSpPr>
        <p:spPr>
          <a:xfrm>
            <a:off x="99060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the Cross Product</a:t>
            </a:r>
            <a:endParaRPr/>
          </a:p>
        </p:txBody>
      </p:sp>
      <p:pic>
        <p:nvPicPr>
          <p:cNvPr id="499" name="Google Shape;499;p86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600" y="1695450"/>
            <a:ext cx="4941094" cy="2322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6"/>
          <p:cNvSpPr txBox="1">
            <a:spLocks noGrp="1"/>
          </p:cNvSpPr>
          <p:nvPr>
            <p:ph type="title"/>
          </p:nvPr>
        </p:nvSpPr>
        <p:spPr>
          <a:xfrm>
            <a:off x="99060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Direction of Cross Product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61" y="1670539"/>
            <a:ext cx="3798277" cy="2136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739" y="1670539"/>
            <a:ext cx="4009292" cy="300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3375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247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Geometric Interpretation of the Cross Product</a:t>
            </a:r>
            <a:endParaRPr sz="2800"/>
          </a:p>
        </p:txBody>
      </p:sp>
      <p:pic>
        <p:nvPicPr>
          <p:cNvPr id="505" name="Google Shape;505;p87" descr="crossPro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76413" y="1551385"/>
            <a:ext cx="503872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Matrices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Rectangular arrangement of scalar elements</a:t>
            </a:r>
          </a:p>
          <a:p>
            <a:pPr marL="0" indent="0" eaLnBrk="1" hangingPunct="1">
              <a:buNone/>
            </a:pPr>
            <a:endParaRPr lang="en-US" altLang="en-US"/>
          </a:p>
        </p:txBody>
      </p:sp>
      <p:pic>
        <p:nvPicPr>
          <p:cNvPr id="34820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154" y="2419350"/>
            <a:ext cx="50292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Box 6"/>
          <p:cNvSpPr txBox="1">
            <a:spLocks noChangeArrowheads="1"/>
          </p:cNvSpPr>
          <p:nvPr/>
        </p:nvSpPr>
        <p:spPr bwMode="auto">
          <a:xfrm>
            <a:off x="1714500" y="2021682"/>
            <a:ext cx="144462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har char="•"/>
              <a:defRPr sz="3100" b="1" i="1">
                <a:solidFill>
                  <a:srgbClr val="FF33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Char char="•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Char char="–"/>
              <a:defRPr sz="2600" i="1">
                <a:solidFill>
                  <a:srgbClr val="777777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Char char="²"/>
              <a:defRPr sz="2600">
                <a:solidFill>
                  <a:srgbClr val="777777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anose="02040602050305030304" pitchFamily="18" charset="0"/>
              <a:buChar char="³"/>
              <a:defRPr sz="2600">
                <a:solidFill>
                  <a:srgbClr val="77777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anose="02040602050305030304" pitchFamily="18" charset="0"/>
              <a:buChar char="³"/>
              <a:defRPr sz="2600">
                <a:solidFill>
                  <a:srgbClr val="77777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anose="02040602050305030304" pitchFamily="18" charset="0"/>
              <a:buChar char="³"/>
              <a:defRPr sz="2600">
                <a:solidFill>
                  <a:srgbClr val="77777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anose="02040602050305030304" pitchFamily="18" charset="0"/>
              <a:buChar char="³"/>
              <a:defRPr sz="2600">
                <a:solidFill>
                  <a:srgbClr val="77777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anose="02040602050305030304" pitchFamily="18" charset="0"/>
              <a:buChar char="³"/>
              <a:defRPr sz="2600">
                <a:solidFill>
                  <a:srgbClr val="777777"/>
                </a:solidFill>
                <a:latin typeface="Arial" panose="020B0604020202020204" pitchFamily="34" charset="0"/>
              </a:defRPr>
            </a:lvl9pPr>
          </a:lstStyle>
          <a:p>
            <a:pPr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350" i="0" kern="120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Matrix</a:t>
            </a:r>
            <a:r>
              <a:rPr lang="en-US" altLang="en-US" sz="1350" i="0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350" b="0" i="0" kern="1200">
                <a:solidFill>
                  <a:srgbClr val="FF0000"/>
                </a:solidFill>
                <a:ea typeface="+mn-ea"/>
                <a:cs typeface="+mn-cs"/>
              </a:rPr>
              <a:t>Bold upper-case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1599010" y="2651522"/>
            <a:ext cx="401241" cy="55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88648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Special Square </a:t>
            </a:r>
            <a:r>
              <a:rPr lang="en-US" altLang="en-US" b="0"/>
              <a:t>(</a:t>
            </a:r>
            <a:r>
              <a:rPr lang="en-US" altLang="en-US" b="0" i="1"/>
              <a:t>n</a:t>
            </a:r>
            <a:r>
              <a:rPr lang="en-US" altLang="en-US" b="0"/>
              <a:t> x </a:t>
            </a:r>
            <a:r>
              <a:rPr lang="en-US" altLang="en-US" b="0" i="1"/>
              <a:t>n</a:t>
            </a:r>
            <a:r>
              <a:rPr lang="en-US" altLang="en-US" b="0"/>
              <a:t>) </a:t>
            </a:r>
            <a:r>
              <a:rPr lang="en-US" altLang="en-US"/>
              <a:t>Matrices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Zero matrix:  </a:t>
            </a:r>
            <a:r>
              <a:rPr lang="en-US" altLang="en-US" i="0"/>
              <a:t>A</a:t>
            </a:r>
            <a:r>
              <a:rPr lang="en-US" altLang="en-US" b="0" baseline="-25000"/>
              <a:t>ij</a:t>
            </a:r>
            <a:r>
              <a:rPr lang="en-US" altLang="en-US"/>
              <a:t>  </a:t>
            </a:r>
            <a:r>
              <a:rPr lang="en-US" altLang="en-US" b="0"/>
              <a:t>=</a:t>
            </a:r>
            <a:r>
              <a:rPr lang="en-US" altLang="en-US"/>
              <a:t> </a:t>
            </a:r>
            <a:r>
              <a:rPr lang="en-US" altLang="en-US" b="0"/>
              <a:t>0</a:t>
            </a:r>
            <a:r>
              <a:rPr lang="en-US" altLang="en-US"/>
              <a:t>  </a:t>
            </a:r>
            <a:r>
              <a:rPr lang="en-US" altLang="en-US" b="0"/>
              <a:t>for all i,j</a:t>
            </a:r>
          </a:p>
          <a:p>
            <a:pPr marL="0" indent="0" eaLnBrk="1" hangingPunct="1">
              <a:buNone/>
            </a:pPr>
            <a:endParaRPr lang="en-US" altLang="en-US"/>
          </a:p>
          <a:p>
            <a:pPr marL="0" indent="0" eaLnBrk="1" hangingPunct="1">
              <a:buNone/>
            </a:pPr>
            <a:r>
              <a:rPr lang="en-US" altLang="en-US"/>
              <a:t>			              </a:t>
            </a:r>
            <a:r>
              <a:rPr lang="en-US" altLang="en-US" i="0"/>
              <a:t>I</a:t>
            </a:r>
            <a:r>
              <a:rPr lang="en-US" altLang="en-US" b="0" baseline="-25000"/>
              <a:t>ii</a:t>
            </a:r>
            <a:r>
              <a:rPr lang="en-US" altLang="en-US"/>
              <a:t>  </a:t>
            </a:r>
            <a:r>
              <a:rPr lang="en-US" altLang="en-US" b="0"/>
              <a:t>=</a:t>
            </a:r>
            <a:r>
              <a:rPr lang="en-US" altLang="en-US"/>
              <a:t> </a:t>
            </a:r>
            <a:r>
              <a:rPr lang="en-US" altLang="en-US" b="0"/>
              <a:t>1</a:t>
            </a:r>
            <a:r>
              <a:rPr lang="en-US" altLang="en-US"/>
              <a:t>  </a:t>
            </a:r>
            <a:r>
              <a:rPr lang="en-US" altLang="en-US" b="0"/>
              <a:t>for all i</a:t>
            </a:r>
          </a:p>
          <a:p>
            <a:pPr marL="0" indent="0" eaLnBrk="1" hangingPunct="1">
              <a:buNone/>
            </a:pPr>
            <a:r>
              <a:rPr lang="en-US" altLang="en-US"/>
              <a:t>Identity matrix:  </a:t>
            </a:r>
            <a:r>
              <a:rPr lang="en-US" altLang="en-US" i="0"/>
              <a:t>I</a:t>
            </a:r>
            <a:r>
              <a:rPr lang="en-US" altLang="en-US" b="0" baseline="-25000"/>
              <a:t>n</a:t>
            </a:r>
            <a:r>
              <a:rPr lang="en-US" altLang="en-US"/>
              <a:t> </a:t>
            </a:r>
            <a:r>
              <a:rPr lang="en-US" altLang="en-US" b="0"/>
              <a:t>=</a:t>
            </a:r>
            <a:r>
              <a:rPr lang="en-US" altLang="en-US"/>
              <a:t> </a:t>
            </a:r>
          </a:p>
          <a:p>
            <a:pPr marL="0" indent="0" eaLnBrk="1" hangingPunct="1">
              <a:buNone/>
            </a:pPr>
            <a:r>
              <a:rPr lang="en-US" altLang="en-US"/>
              <a:t>			              </a:t>
            </a:r>
            <a:r>
              <a:rPr lang="en-US" altLang="en-US" i="0"/>
              <a:t>I</a:t>
            </a:r>
            <a:r>
              <a:rPr lang="en-US" altLang="en-US" b="0" baseline="-25000"/>
              <a:t>ij</a:t>
            </a:r>
            <a:r>
              <a:rPr lang="en-US" altLang="en-US"/>
              <a:t> </a:t>
            </a:r>
            <a:r>
              <a:rPr lang="en-US" altLang="en-US" b="0"/>
              <a:t>=</a:t>
            </a:r>
            <a:r>
              <a:rPr lang="en-US" altLang="en-US"/>
              <a:t> </a:t>
            </a:r>
            <a:r>
              <a:rPr lang="en-US" altLang="en-US" b="0"/>
              <a:t>0</a:t>
            </a:r>
            <a:r>
              <a:rPr lang="en-US" altLang="en-US"/>
              <a:t>  </a:t>
            </a:r>
            <a:r>
              <a:rPr lang="en-US" altLang="en-US" b="0"/>
              <a:t>for</a:t>
            </a:r>
            <a:r>
              <a:rPr lang="en-US" altLang="en-US"/>
              <a:t> </a:t>
            </a:r>
            <a:r>
              <a:rPr lang="en-US" altLang="en-US" b="0"/>
              <a:t>i </a:t>
            </a:r>
            <a:r>
              <a:rPr lang="en-US" altLang="en-US" b="0">
                <a:cs typeface="Arial" panose="020B0604020202020204" pitchFamily="34" charset="0"/>
              </a:rPr>
              <a:t>≠ j</a:t>
            </a:r>
          </a:p>
          <a:p>
            <a:pPr marL="0" indent="0" eaLnBrk="1" hangingPunct="1"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/>
              <a:t>Symmetric matrix:  </a:t>
            </a:r>
            <a:r>
              <a:rPr lang="en-US" altLang="en-US" b="0"/>
              <a:t>(</a:t>
            </a:r>
            <a:r>
              <a:rPr lang="en-US" altLang="en-US" i="0"/>
              <a:t>A</a:t>
            </a:r>
            <a:r>
              <a:rPr lang="en-US" altLang="en-US" b="0" baseline="-25000"/>
              <a:t>ij </a:t>
            </a:r>
            <a:r>
              <a:rPr lang="en-US" altLang="en-US" b="0"/>
              <a:t>)</a:t>
            </a:r>
            <a:r>
              <a:rPr lang="en-US" altLang="en-US" b="0" baseline="-25000"/>
              <a:t> </a:t>
            </a:r>
            <a:r>
              <a:rPr lang="en-US" altLang="en-US" b="0"/>
              <a:t>= (</a:t>
            </a:r>
            <a:r>
              <a:rPr lang="en-US" altLang="en-US" i="0"/>
              <a:t>A</a:t>
            </a:r>
            <a:r>
              <a:rPr lang="en-US" altLang="en-US" b="0" baseline="-25000"/>
              <a:t>ji </a:t>
            </a:r>
            <a:r>
              <a:rPr lang="en-US" altLang="en-US" b="0"/>
              <a:t>)</a:t>
            </a:r>
            <a:r>
              <a:rPr lang="en-US" altLang="en-US" b="0" baseline="-25000"/>
              <a:t> </a:t>
            </a:r>
            <a:r>
              <a:rPr lang="en-US" altLang="en-US"/>
              <a:t>	</a:t>
            </a:r>
          </a:p>
        </p:txBody>
      </p:sp>
      <p:sp>
        <p:nvSpPr>
          <p:cNvPr id="36868" name="AutoShape 4"/>
          <p:cNvSpPr>
            <a:spLocks/>
          </p:cNvSpPr>
          <p:nvPr/>
        </p:nvSpPr>
        <p:spPr bwMode="auto">
          <a:xfrm>
            <a:off x="4229100" y="2151460"/>
            <a:ext cx="348854" cy="1660922"/>
          </a:xfrm>
          <a:prstGeom prst="leftBrace">
            <a:avLst>
              <a:gd name="adj1" fmla="val 39676"/>
              <a:gd name="adj2" fmla="val 50000"/>
            </a:avLst>
          </a:prstGeom>
          <a:noFill/>
          <a:ln w="28575" cap="sq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har char="•"/>
              <a:defRPr sz="3100" b="1" i="1">
                <a:solidFill>
                  <a:srgbClr val="FF33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Char char="•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Char char="–"/>
              <a:defRPr sz="2600" i="1">
                <a:solidFill>
                  <a:srgbClr val="777777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Char char="²"/>
              <a:defRPr sz="2600">
                <a:solidFill>
                  <a:srgbClr val="777777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anose="02040602050305030304" pitchFamily="18" charset="0"/>
              <a:buChar char="³"/>
              <a:defRPr sz="2600">
                <a:solidFill>
                  <a:srgbClr val="777777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anose="02040602050305030304" pitchFamily="18" charset="0"/>
              <a:buChar char="³"/>
              <a:defRPr sz="2600">
                <a:solidFill>
                  <a:srgbClr val="777777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anose="02040602050305030304" pitchFamily="18" charset="0"/>
              <a:buChar char="³"/>
              <a:defRPr sz="2600">
                <a:solidFill>
                  <a:srgbClr val="777777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anose="02040602050305030304" pitchFamily="18" charset="0"/>
              <a:buChar char="³"/>
              <a:defRPr sz="2600">
                <a:solidFill>
                  <a:srgbClr val="777777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anose="02040602050305030304" pitchFamily="18" charset="0"/>
              <a:buChar char="³"/>
              <a:defRPr sz="2600">
                <a:solidFill>
                  <a:srgbClr val="777777"/>
                </a:solidFill>
                <a:latin typeface="Arial" panose="020B0604020202020204" pitchFamily="34" charset="0"/>
              </a:defRPr>
            </a:lvl9pPr>
          </a:lstStyle>
          <a:p>
            <a:pPr algn="ct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350" i="0" kern="1200">
              <a:solidFill>
                <a:srgbClr val="FFFFFF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46432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141" y="1671637"/>
            <a:ext cx="5362575" cy="281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Operations with Matrices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Addition:</a:t>
            </a:r>
          </a:p>
          <a:p>
            <a:pPr marL="0" indent="0" eaLnBrk="1" hangingPunct="1">
              <a:buNone/>
            </a:pPr>
            <a:endParaRPr lang="en-US" altLang="en-US"/>
          </a:p>
          <a:p>
            <a:pPr marL="0" indent="0" eaLnBrk="1" hangingPunct="1">
              <a:buNone/>
            </a:pPr>
            <a:r>
              <a:rPr lang="en-US" altLang="en-US"/>
              <a:t>Properties:</a:t>
            </a:r>
          </a:p>
          <a:p>
            <a:pPr marL="0" indent="0" eaLnBrk="1" hangingPunct="1"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444690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57350"/>
            <a:ext cx="3592116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Multiplication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Definition:</a:t>
            </a:r>
          </a:p>
          <a:p>
            <a:pPr marL="0" indent="0" eaLnBrk="1" hangingPunct="1">
              <a:buNone/>
            </a:pPr>
            <a:endParaRPr lang="en-US" altLang="en-US"/>
          </a:p>
          <a:p>
            <a:pPr marL="0" indent="0" eaLnBrk="1" hangingPunct="1">
              <a:buNone/>
            </a:pPr>
            <a:r>
              <a:rPr lang="en-US" altLang="en-US"/>
              <a:t>Properties:</a:t>
            </a:r>
          </a:p>
          <a:p>
            <a:pPr marL="0" indent="0" eaLnBrk="1" hangingPunct="1"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004334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Inverse of a Square Matrix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Definition</a:t>
            </a:r>
          </a:p>
          <a:p>
            <a:pPr lvl="1" eaLnBrk="1" hangingPunct="1">
              <a:buFontTx/>
              <a:buNone/>
            </a:pPr>
            <a:r>
              <a:rPr lang="en-US" altLang="en-US" b="1"/>
              <a:t>MM</a:t>
            </a:r>
            <a:r>
              <a:rPr lang="en-US" altLang="en-US" baseline="30000"/>
              <a:t>-1 </a:t>
            </a:r>
            <a:r>
              <a:rPr lang="en-US" altLang="en-US"/>
              <a:t>= </a:t>
            </a:r>
            <a:r>
              <a:rPr lang="en-US" altLang="en-US" b="1"/>
              <a:t>M</a:t>
            </a:r>
            <a:r>
              <a:rPr lang="en-US" altLang="en-US" baseline="30000"/>
              <a:t>-1</a:t>
            </a:r>
            <a:r>
              <a:rPr lang="en-US" altLang="en-US" b="1"/>
              <a:t>M</a:t>
            </a:r>
            <a:r>
              <a:rPr lang="en-US" altLang="en-US"/>
              <a:t> = </a:t>
            </a:r>
            <a:r>
              <a:rPr lang="en-US" altLang="en-US" b="1"/>
              <a:t>I</a:t>
            </a:r>
          </a:p>
          <a:p>
            <a:pPr marL="0" indent="0" eaLnBrk="1" hangingPunct="1">
              <a:buNone/>
            </a:pPr>
            <a:endParaRPr lang="en-US" altLang="en-US"/>
          </a:p>
          <a:p>
            <a:pPr marL="0" indent="0" eaLnBrk="1" hangingPunct="1">
              <a:buNone/>
            </a:pPr>
            <a:r>
              <a:rPr lang="en-US" altLang="en-US"/>
              <a:t>Important property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(</a:t>
            </a:r>
            <a:r>
              <a:rPr lang="en-US" altLang="en-US" b="1"/>
              <a:t>AB</a:t>
            </a:r>
            <a:r>
              <a:rPr lang="en-US" altLang="en-US"/>
              <a:t>)</a:t>
            </a:r>
            <a:r>
              <a:rPr lang="en-US" altLang="en-US" baseline="30000"/>
              <a:t>-1</a:t>
            </a:r>
            <a:r>
              <a:rPr lang="en-US" altLang="en-US"/>
              <a:t>= </a:t>
            </a:r>
            <a:r>
              <a:rPr lang="en-US" altLang="en-US" b="1"/>
              <a:t>B</a:t>
            </a:r>
            <a:r>
              <a:rPr lang="en-US" altLang="en-US" baseline="30000"/>
              <a:t>-1</a:t>
            </a:r>
            <a:r>
              <a:rPr lang="en-US" altLang="en-US"/>
              <a:t> </a:t>
            </a:r>
            <a:r>
              <a:rPr lang="en-US" altLang="en-US" b="1"/>
              <a:t>A</a:t>
            </a:r>
            <a:r>
              <a:rPr lang="en-US" altLang="en-US" baseline="3000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92413149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75"/>
              <a:t>Dot Product as a Matrix Multiplication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Representing vectors as column matrices:</a:t>
            </a:r>
          </a:p>
          <a:p>
            <a:pPr lvl="1" eaLnBrk="1" hangingPunct="1">
              <a:buFontTx/>
              <a:buNone/>
            </a:pPr>
            <a:endParaRPr lang="en-US" altLang="en-US" b="1"/>
          </a:p>
          <a:p>
            <a:pPr lvl="1" eaLnBrk="1" hangingPunct="1">
              <a:buFontTx/>
              <a:buNone/>
            </a:pPr>
            <a:endParaRPr lang="en-US" altLang="en-US" b="1"/>
          </a:p>
        </p:txBody>
      </p:sp>
      <p:grpSp>
        <p:nvGrpSpPr>
          <p:cNvPr id="43012" name="Group 2"/>
          <p:cNvGrpSpPr>
            <a:grpSpLocks/>
          </p:cNvGrpSpPr>
          <p:nvPr/>
        </p:nvGrpSpPr>
        <p:grpSpPr bwMode="auto">
          <a:xfrm>
            <a:off x="1810941" y="1885950"/>
            <a:ext cx="5200650" cy="2305050"/>
            <a:chOff x="890588" y="2832100"/>
            <a:chExt cx="6934200" cy="3073400"/>
          </a:xfrm>
        </p:grpSpPr>
        <p:pic>
          <p:nvPicPr>
            <p:cNvPr id="43013" name="Picture 5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588" y="2832100"/>
              <a:ext cx="6934200" cy="307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3981450" y="4419600"/>
              <a:ext cx="152400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 kern="12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805363" y="4419600"/>
              <a:ext cx="152400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 kern="1200">
                <a:solidFill>
                  <a:srgbClr val="FFFFFF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45844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Last Lecture Recap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A Basic Graphics System</a:t>
            </a:r>
          </a:p>
          <a:p>
            <a:pPr marL="800100" lvl="1">
              <a:defRPr/>
            </a:pPr>
            <a:r>
              <a:rPr lang="en-US" sz="1525" dirty="0"/>
              <a:t>Input devices: keyboard, mouse, tablet, touchscreens</a:t>
            </a:r>
          </a:p>
          <a:p>
            <a:pPr marL="800100" lvl="1">
              <a:defRPr/>
            </a:pPr>
            <a:r>
              <a:rPr lang="en-US" sz="1525" dirty="0"/>
              <a:t>CPU/GPU</a:t>
            </a:r>
          </a:p>
          <a:p>
            <a:pPr marL="800100" lvl="1">
              <a:defRPr/>
            </a:pPr>
            <a:r>
              <a:rPr lang="en-US" sz="1525" dirty="0"/>
              <a:t>Frame Buffer: resolution, single vs. double buffering, color depth, interlaced vs. non-interlaced, refresh rate</a:t>
            </a:r>
          </a:p>
          <a:p>
            <a:pPr marL="800100" lvl="1">
              <a:defRPr/>
            </a:pPr>
            <a:r>
              <a:rPr lang="en-US" sz="1525" dirty="0"/>
              <a:t>Output devices: CRT (random-scan &amp; raster), flat-panel (LED, LCD, Plasma), printers, plotters, head-mounted devices, stereo displays</a:t>
            </a:r>
          </a:p>
          <a:p>
            <a:pPr marL="342900">
              <a:defRPr/>
            </a:pPr>
            <a:r>
              <a:rPr lang="en-US" sz="2025" dirty="0"/>
              <a:t>Linear Algebra</a:t>
            </a:r>
          </a:p>
          <a:p>
            <a:pPr marL="800100" lvl="1">
              <a:defRPr/>
            </a:pPr>
            <a:r>
              <a:rPr lang="en-US" sz="1525" dirty="0"/>
              <a:t>Vectors: magnitude, unit vector, normalizing, addition, multiplication, properties</a:t>
            </a:r>
          </a:p>
          <a:p>
            <a:pPr marL="800100" lvl="1">
              <a:defRPr/>
            </a:pPr>
            <a:r>
              <a:rPr lang="en-US" sz="1525" dirty="0"/>
              <a:t>Linear combination of vectors: affine, convex, linear independence (today)</a:t>
            </a:r>
          </a:p>
        </p:txBody>
      </p:sp>
    </p:spTree>
    <p:extLst>
      <p:ext uri="{BB962C8B-B14F-4D97-AF65-F5344CB8AC3E}">
        <p14:creationId xmlns:p14="http://schemas.microsoft.com/office/powerpoint/2010/main" val="239265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Next Up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Coordinate systems</a:t>
            </a:r>
          </a:p>
          <a:p>
            <a:pPr marL="342900">
              <a:defRPr/>
            </a:pPr>
            <a:r>
              <a:rPr lang="en-US" sz="2025" dirty="0"/>
              <a:t>Vectors: basis vectors, dot product, cross product</a:t>
            </a:r>
          </a:p>
          <a:p>
            <a:pPr marL="342900">
              <a:defRPr/>
            </a:pPr>
            <a:r>
              <a:rPr lang="en-US" sz="2025" dirty="0"/>
              <a:t>Matrices: square, zero, identity, symmetric, matrix operations</a:t>
            </a:r>
          </a:p>
          <a:p>
            <a:pPr marL="342900">
              <a:defRPr/>
            </a:pPr>
            <a:r>
              <a:rPr lang="en-US" sz="2025" dirty="0"/>
              <a:t>Homogeneous representations of points and vectors</a:t>
            </a:r>
          </a:p>
          <a:p>
            <a:pPr marL="342900">
              <a:defRPr/>
            </a:pPr>
            <a:r>
              <a:rPr lang="en-US" sz="2025" dirty="0"/>
              <a:t>Representing shapes: lines, circles</a:t>
            </a:r>
          </a:p>
          <a:p>
            <a:pPr marL="342900">
              <a:defRPr/>
            </a:pPr>
            <a:r>
              <a:rPr lang="en-US" sz="2025" dirty="0"/>
              <a:t>Transformations: translation, scaling, rotation, shear</a:t>
            </a:r>
          </a:p>
        </p:txBody>
      </p:sp>
    </p:spTree>
    <p:extLst>
      <p:ext uri="{BB962C8B-B14F-4D97-AF65-F5344CB8AC3E}">
        <p14:creationId xmlns:p14="http://schemas.microsoft.com/office/powerpoint/2010/main" val="287765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612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Summary of Scalar, Point &amp; Vector Ops</a:t>
            </a:r>
            <a:endParaRPr sz="3200" dirty="0"/>
          </a:p>
        </p:txBody>
      </p:sp>
      <p:sp>
        <p:nvSpPr>
          <p:cNvPr id="394" name="Google Shape;394;p7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-US" sz="1800" b="0" i="0" dirty="0"/>
              <a:t>Red font = makes sense for affine, does not make sense for linear operations</a:t>
            </a:r>
            <a:endParaRPr sz="1800" b="0" i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687755"/>
              </p:ext>
            </p:extLst>
          </p:nvPr>
        </p:nvGraphicFramePr>
        <p:xfrm>
          <a:off x="492374" y="1788160"/>
          <a:ext cx="781636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026">
                  <a:extLst>
                    <a:ext uri="{9D8B030D-6E8A-4147-A177-3AD203B41FA5}">
                      <a16:colId xmlns:a16="http://schemas.microsoft.com/office/drawing/2014/main" val="384063523"/>
                    </a:ext>
                  </a:extLst>
                </a:gridCol>
                <a:gridCol w="1116623">
                  <a:extLst>
                    <a:ext uri="{9D8B030D-6E8A-4147-A177-3AD203B41FA5}">
                      <a16:colId xmlns:a16="http://schemas.microsoft.com/office/drawing/2014/main" val="1088190447"/>
                    </a:ext>
                  </a:extLst>
                </a:gridCol>
                <a:gridCol w="1577812">
                  <a:extLst>
                    <a:ext uri="{9D8B030D-6E8A-4147-A177-3AD203B41FA5}">
                      <a16:colId xmlns:a16="http://schemas.microsoft.com/office/drawing/2014/main" val="4233179812"/>
                    </a:ext>
                  </a:extLst>
                </a:gridCol>
                <a:gridCol w="1778450">
                  <a:extLst>
                    <a:ext uri="{9D8B030D-6E8A-4147-A177-3AD203B41FA5}">
                      <a16:colId xmlns:a16="http://schemas.microsoft.com/office/drawing/2014/main" val="2974003093"/>
                    </a:ext>
                  </a:extLst>
                </a:gridCol>
                <a:gridCol w="1778450">
                  <a:extLst>
                    <a:ext uri="{9D8B030D-6E8A-4147-A177-3AD203B41FA5}">
                      <a16:colId xmlns:a16="http://schemas.microsoft.com/office/drawing/2014/main" val="3107866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</a:t>
                      </a:r>
                      <a:r>
                        <a:rPr lang="en-US" baseline="0" dirty="0"/>
                        <a:t> (+)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Subtract (-)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Multiply (*)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01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-25000" dirty="0"/>
                        <a:t>Scalar-Scalar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 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= s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 + 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 = s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– 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 = s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* 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15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-25000" dirty="0"/>
                        <a:t>Point-Point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 P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= a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*P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+ a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*P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 = P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 – P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1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-25000" dirty="0"/>
                        <a:t>Vector-Vector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v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 v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v = v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 + v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 = v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– v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362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-25000" dirty="0"/>
                        <a:t>Scalar-Point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s, P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 = s * P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66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-25000" dirty="0"/>
                        <a:t>Scalar-Vector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s, v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 = s * v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56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-25000" dirty="0"/>
                        <a:t>Point-Vector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 v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 = P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+ v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 = P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– v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89552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612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Affine &amp; Convex Combinations</a:t>
            </a:r>
            <a:endParaRPr sz="3200" dirty="0"/>
          </a:p>
        </p:txBody>
      </p:sp>
      <p:sp>
        <p:nvSpPr>
          <p:cNvPr id="394" name="Google Shape;394;p7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>
              <a:spcBef>
                <a:spcPts val="0"/>
              </a:spcBef>
              <a:buSzPts val="3100"/>
            </a:pPr>
            <a:r>
              <a:rPr lang="en-US" sz="2200" dirty="0"/>
              <a:t>Parametric form of lines</a:t>
            </a:r>
          </a:p>
          <a:p>
            <a:pPr marL="800100" lvl="1">
              <a:spcBef>
                <a:spcPts val="0"/>
              </a:spcBef>
              <a:buSzPts val="3100"/>
            </a:pPr>
            <a:r>
              <a:rPr lang="en-US" sz="1700" dirty="0"/>
              <a:t>Line: infinite in both directions</a:t>
            </a:r>
          </a:p>
          <a:p>
            <a:pPr marL="800100" lvl="1">
              <a:spcBef>
                <a:spcPts val="0"/>
              </a:spcBef>
              <a:buSzPts val="3100"/>
            </a:pPr>
            <a:r>
              <a:rPr lang="en-US" sz="1700" dirty="0"/>
              <a:t>Ray: infinite in one direction</a:t>
            </a:r>
          </a:p>
          <a:p>
            <a:pPr marL="800100" lvl="1">
              <a:spcBef>
                <a:spcPts val="0"/>
              </a:spcBef>
              <a:buSzPts val="3100"/>
            </a:pPr>
            <a:r>
              <a:rPr lang="en-US" sz="1700" dirty="0"/>
              <a:t>Edge (or line segment): limited in </a:t>
            </a:r>
            <a:r>
              <a:rPr lang="en-US" sz="1700"/>
              <a:t>both directions</a:t>
            </a:r>
          </a:p>
          <a:p>
            <a:pPr marL="800100" lvl="1">
              <a:spcBef>
                <a:spcPts val="0"/>
              </a:spcBef>
              <a:buSzPts val="3100"/>
            </a:pPr>
            <a:r>
              <a:rPr lang="en-US" sz="1700"/>
              <a:t>Affine </a:t>
            </a:r>
            <a:r>
              <a:rPr lang="en-US" sz="1700" dirty="0"/>
              <a:t>combination of points</a:t>
            </a:r>
          </a:p>
          <a:p>
            <a:pPr marL="800100" lvl="1">
              <a:spcBef>
                <a:spcPts val="0"/>
              </a:spcBef>
              <a:buSzPts val="3100"/>
            </a:pPr>
            <a:r>
              <a:rPr lang="en-US" sz="1700" dirty="0"/>
              <a:t>Convex combination of points</a:t>
            </a:r>
            <a:br>
              <a:rPr lang="en-US" sz="1700" dirty="0"/>
            </a:br>
            <a:endParaRPr lang="en-US" sz="1700" dirty="0"/>
          </a:p>
          <a:p>
            <a:pPr marL="342900">
              <a:spcBef>
                <a:spcPts val="0"/>
              </a:spcBef>
              <a:buSzPts val="3100"/>
            </a:pPr>
            <a:r>
              <a:rPr lang="en-US" sz="2200" dirty="0"/>
              <a:t>Parametric form of planes</a:t>
            </a:r>
          </a:p>
          <a:p>
            <a:pPr marL="800100" lvl="1">
              <a:spcBef>
                <a:spcPts val="0"/>
              </a:spcBef>
              <a:buSzPts val="3100"/>
            </a:pPr>
            <a:r>
              <a:rPr lang="en-US" sz="1700" dirty="0"/>
              <a:t>Affine combination of points</a:t>
            </a:r>
          </a:p>
          <a:p>
            <a:pPr marL="800100" lvl="1">
              <a:spcBef>
                <a:spcPts val="0"/>
              </a:spcBef>
              <a:buSzPts val="3100"/>
            </a:pPr>
            <a:r>
              <a:rPr lang="en-US" sz="1700" dirty="0"/>
              <a:t>Convex combination of points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89630095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and Base Vectors</a:t>
            </a:r>
            <a:endParaRPr/>
          </a:p>
        </p:txBody>
      </p:sp>
      <p:sp>
        <p:nvSpPr>
          <p:cNvPr id="394" name="Google Shape;394;p7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600"/>
              <a:t>How many vectors are needed to generate a vector space?</a:t>
            </a:r>
            <a:endParaRPr sz="2200"/>
          </a:p>
          <a:p>
            <a:pPr marL="457200" lvl="1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" sz="2200"/>
              <a:t>Any set of vectors that generate a vector space is called a generator set</a:t>
            </a:r>
            <a:endParaRPr sz="2200"/>
          </a:p>
          <a:p>
            <a:pPr marL="457200" lvl="1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" sz="2200"/>
              <a:t>Given a vector space </a:t>
            </a:r>
            <a:r>
              <a:rPr lang="en" sz="2200" b="1"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en" sz="2200" i="1" baseline="30000"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" sz="2200"/>
              <a:t> we can prove that we need minimum </a:t>
            </a:r>
            <a:r>
              <a:rPr lang="en" sz="2200" i="1"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" sz="2200"/>
              <a:t> vectors to generate all vectors </a:t>
            </a:r>
            <a:r>
              <a:rPr lang="en" sz="2200" b="1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en" sz="2200"/>
              <a:t> in </a:t>
            </a:r>
            <a:r>
              <a:rPr lang="en" sz="2200" b="1"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en" sz="2200" i="1" baseline="30000">
                <a:latin typeface="Courier"/>
                <a:ea typeface="Courier"/>
                <a:cs typeface="Courier"/>
                <a:sym typeface="Courier"/>
              </a:rPr>
              <a:t>n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  <a:p>
            <a:pPr marL="457200" lvl="1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" sz="2200"/>
              <a:t>A generator set with minimum size is called a basis for the given vector space</a:t>
            </a: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250829428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4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Unit Vectors</a:t>
            </a:r>
            <a:endParaRPr/>
          </a:p>
        </p:txBody>
      </p:sp>
      <p:sp>
        <p:nvSpPr>
          <p:cNvPr id="401" name="Google Shape;401;p74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endParaRPr/>
          </a:p>
        </p:txBody>
      </p:sp>
      <p:pic>
        <p:nvPicPr>
          <p:cNvPr id="402" name="Google Shape;402;p74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1738" y="1864519"/>
            <a:ext cx="4622006" cy="2396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Unit Vectors</a:t>
            </a:r>
            <a:endParaRPr/>
          </a:p>
        </p:txBody>
      </p:sp>
      <p:sp>
        <p:nvSpPr>
          <p:cNvPr id="409" name="Google Shape;409;p7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700"/>
              <a:buFont typeface="Arial"/>
              <a:buNone/>
            </a:pPr>
            <a:r>
              <a:rPr lang="en" sz="2200"/>
              <a:t>For any vector space </a:t>
            </a:r>
            <a:r>
              <a:rPr lang="en" sz="2200"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en" sz="2200" baseline="30000"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" sz="2200"/>
              <a:t>:</a:t>
            </a:r>
            <a:endParaRPr sz="22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700"/>
              <a:buFont typeface="Arial"/>
              <a:buNone/>
            </a:pPr>
            <a:endParaRPr sz="22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700"/>
              <a:buFont typeface="Arial"/>
              <a:buNone/>
            </a:pPr>
            <a:endParaRPr sz="22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700"/>
              <a:buFont typeface="Arial"/>
              <a:buNone/>
            </a:pPr>
            <a:endParaRPr sz="22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700"/>
              <a:buFont typeface="Arial"/>
              <a:buNone/>
            </a:pPr>
            <a:endParaRPr sz="22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700"/>
              <a:buFont typeface="Arial"/>
              <a:buNone/>
            </a:pPr>
            <a:r>
              <a:rPr lang="en" sz="2200"/>
              <a:t>The elements of a vector </a:t>
            </a:r>
            <a:r>
              <a:rPr lang="en" sz="2200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en" sz="2200"/>
              <a:t> in </a:t>
            </a:r>
            <a:r>
              <a:rPr lang="en" sz="2200"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lang="en" sz="2200" baseline="30000"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" sz="2200"/>
              <a:t> are the scalar coefficients of the linear combination of the basis vectors</a:t>
            </a:r>
            <a:endParaRPr sz="2200"/>
          </a:p>
        </p:txBody>
      </p:sp>
      <p:pic>
        <p:nvPicPr>
          <p:cNvPr id="410" name="Google Shape;410;p75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825229"/>
            <a:ext cx="3044429" cy="1694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&amp; &amp;  {\bf A}_{3 \times 3} = \left ( \begin{array}{ccc} &#10;-1 &amp; 2.0 &amp; 0.5 \\&#10; 0.2 &amp; -4.0 &amp; 2.1 \\&#10; 3 &amp; 0.4 &amp; 8.2 \\ &#10;\end{array} \right) \\&#10;&amp; &amp; {\bf A} = ({\bf A}_{ij})&#10;\end{eqnarray*}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64"/>
  <p:tag name="PICTUREFILESIZE" val="287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&amp; &amp; {\bf A}_{m \times n} + {\bf B}_{m \times n} = (a_{ij} + b_{ij})&#10;\end{eqnarray*}&#10;~\\&#10;~\\&#10;1. ${\bf A}+{\bf B} = {\bf B} + {\bf A}$\\&#10;2. ${\bf A} + ({\bf B}+{\bf C}) = ({\bf A}+{\bf B}) + {\bf C}$\\&#10;3. $f({\bf A}+{\bf B}) = f{\bf A}+f{\bf B}$\\&#10;4. Transpose: ${\bf A}^T = (a_{ij})^T=(a_{ji})$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383"/>
  <p:tag name="PICTUREFILESIZE" val="6258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&amp; &amp; {\bf C}_{m \times r} = {\bf A}_{m \times n} {\bf B}_{n \times r} \\&#10;&amp; &amp; ({\bf C}_{ij}) = (\sum_{k=1}^n a_{ik}b_{kj})\\&#10;\end{eqnarray*}&#10;1. ${\bf A}{\bf B} \neq {\bf B}{\bf A}$\\&#10;2. ${\bf A} ({\bf B}{\bf C}) = ({\bf A}{\bf B}){\bf C}$\\&#10;3. $f({\bf A}{\bf B}) = (f{\bf A}){\bf B}$\\&#10;4. ${\bf A}({\bf B}+{\bf C}) = {\bf A}{\bf B}+{\bf A}{\bf C}$, \\ \makebox[1cm]{} $({\bf B}+{\bf C}){\bf A} = {\bf B}{\bf A}+{\bf C}{\bf A}$\\&#10;5. $({\bf A}{\bf B})^T = {\bf B}^T{\bf A}^T$ 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345"/>
  <p:tag name="PICTUREFILESIZE" val="870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{\bf a} \cdot {\bf b} &amp; = &amp; {\bf a}^T {\bf b}  \\&#10;&amp; = &amp; (a_1,a_2,a_3) &#10;\left( \begin{array}{c} b_1 \\ b_2 \\ b_3 \end{array} \right) \\&#10;&amp;  = &amp;&#10;a_1b_1+a_2b_2+a_3b_3&#10;\end{eqnarray*}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73"/>
  <p:tag name="PICTUREFILESIZE" val="32285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ggraph98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ggraph04-course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siggraph98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siggraph9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ggraph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ggraph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38187</TotalTime>
  <Words>2328</Words>
  <Application>Microsoft Macintosh PowerPoint</Application>
  <PresentationFormat>On-screen Show (16:9)</PresentationFormat>
  <Paragraphs>292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Roboto</vt:lpstr>
      <vt:lpstr>Arial</vt:lpstr>
      <vt:lpstr>Times New Roman</vt:lpstr>
      <vt:lpstr>Courier</vt:lpstr>
      <vt:lpstr>Book Antiqua</vt:lpstr>
      <vt:lpstr>Cambria Math</vt:lpstr>
      <vt:lpstr>Simple Light</vt:lpstr>
      <vt:lpstr>siggraph98</vt:lpstr>
      <vt:lpstr>Geometric</vt:lpstr>
      <vt:lpstr>siggraph04-course</vt:lpstr>
      <vt:lpstr>1_siggraph98</vt:lpstr>
      <vt:lpstr>CS174A Lecture 3</vt:lpstr>
      <vt:lpstr>Announcements &amp; Reminders</vt:lpstr>
      <vt:lpstr>Last Lecture Recap</vt:lpstr>
      <vt:lpstr>Next Up</vt:lpstr>
      <vt:lpstr>Summary of Scalar, Point &amp; Vector Ops</vt:lpstr>
      <vt:lpstr>Affine &amp; Convex Combinations</vt:lpstr>
      <vt:lpstr>Generators and Base Vectors</vt:lpstr>
      <vt:lpstr>Standard Unit Vectors</vt:lpstr>
      <vt:lpstr>Standard Unit Vectors</vt:lpstr>
      <vt:lpstr>Standard Unit Vectors in 2D &amp; 3D</vt:lpstr>
      <vt:lpstr>Right &amp; Left Hand Coordinate Systems</vt:lpstr>
      <vt:lpstr>Representation of Vectors Through Basis Vectors</vt:lpstr>
      <vt:lpstr>Dot Products in Graphics</vt:lpstr>
      <vt:lpstr>Dot (Scalar) Product</vt:lpstr>
      <vt:lpstr>Dot Product and Perpendicularity</vt:lpstr>
      <vt:lpstr>Perpendicular Vectors</vt:lpstr>
      <vt:lpstr>Dot Product: Projection</vt:lpstr>
      <vt:lpstr>Dot Products in Graphics</vt:lpstr>
      <vt:lpstr>Dot Products and Matrices</vt:lpstr>
      <vt:lpstr>Cross (Vector) Product</vt:lpstr>
      <vt:lpstr>Properties of the Cross Product</vt:lpstr>
      <vt:lpstr>Direction of Cross Product</vt:lpstr>
      <vt:lpstr>Geometric Interpretation of the Cross Product</vt:lpstr>
      <vt:lpstr>Matrices</vt:lpstr>
      <vt:lpstr>Special Square (n x n) Matrices</vt:lpstr>
      <vt:lpstr>Operations with Matrices</vt:lpstr>
      <vt:lpstr>Multiplication</vt:lpstr>
      <vt:lpstr>Inverse of a Square Matrix</vt:lpstr>
      <vt:lpstr>Dot Product as a Matrix Multiplication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174a Lecture 2</dc:title>
  <cp:lastModifiedBy>Tejas Kamtam</cp:lastModifiedBy>
  <cp:revision>128</cp:revision>
  <dcterms:modified xsi:type="dcterms:W3CDTF">2024-01-19T03:12:30Z</dcterms:modified>
</cp:coreProperties>
</file>