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  <p:sldMasterId id="2147483696" r:id="rId2"/>
    <p:sldMasterId id="2147483697" r:id="rId3"/>
    <p:sldMasterId id="2147483698" r:id="rId4"/>
    <p:sldMasterId id="2147483699" r:id="rId5"/>
  </p:sldMasterIdLst>
  <p:notesMasterIdLst>
    <p:notesMasterId r:id="rId41"/>
  </p:notesMasterIdLst>
  <p:sldIdLst>
    <p:sldId id="256" r:id="rId6"/>
    <p:sldId id="257" r:id="rId7"/>
    <p:sldId id="258" r:id="rId8"/>
    <p:sldId id="295" r:id="rId9"/>
    <p:sldId id="296" r:id="rId10"/>
    <p:sldId id="297" r:id="rId11"/>
    <p:sldId id="267" r:id="rId12"/>
    <p:sldId id="268" r:id="rId13"/>
    <p:sldId id="269" r:id="rId14"/>
    <p:sldId id="270" r:id="rId15"/>
    <p:sldId id="271" r:id="rId16"/>
    <p:sldId id="272" r:id="rId17"/>
    <p:sldId id="302" r:id="rId18"/>
    <p:sldId id="303" r:id="rId19"/>
    <p:sldId id="274" r:id="rId20"/>
    <p:sldId id="275" r:id="rId21"/>
    <p:sldId id="276" r:id="rId22"/>
    <p:sldId id="277" r:id="rId23"/>
    <p:sldId id="278" r:id="rId24"/>
    <p:sldId id="292" r:id="rId25"/>
    <p:sldId id="293" r:id="rId26"/>
    <p:sldId id="294" r:id="rId27"/>
    <p:sldId id="300" r:id="rId28"/>
    <p:sldId id="279" r:id="rId29"/>
    <p:sldId id="280" r:id="rId30"/>
    <p:sldId id="282" r:id="rId31"/>
    <p:sldId id="283" r:id="rId32"/>
    <p:sldId id="284" r:id="rId33"/>
    <p:sldId id="285" r:id="rId34"/>
    <p:sldId id="286" r:id="rId35"/>
    <p:sldId id="304" r:id="rId36"/>
    <p:sldId id="288" r:id="rId37"/>
    <p:sldId id="289" r:id="rId38"/>
    <p:sldId id="290" r:id="rId39"/>
    <p:sldId id="291" r:id="rId40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42"/>
      <p:bold r:id="rId43"/>
      <p:italic r:id="rId44"/>
      <p:boldItalic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023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145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font" Target="fonts/font4.fntdata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3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3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font" Target="fonts/font5.fntdata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5915c49f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5915c49f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5b2511053_1_94:notes"/>
          <p:cNvSpPr txBox="1">
            <a:spLocks noGrp="1"/>
          </p:cNvSpPr>
          <p:nvPr>
            <p:ph type="sldNum" idx="12"/>
          </p:nvPr>
        </p:nvSpPr>
        <p:spPr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55b2511053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g55b2511053_1_94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2458435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5b2511053_1_94:notes"/>
          <p:cNvSpPr txBox="1">
            <a:spLocks noGrp="1"/>
          </p:cNvSpPr>
          <p:nvPr>
            <p:ph type="sldNum" idx="12"/>
          </p:nvPr>
        </p:nvSpPr>
        <p:spPr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55b2511053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g55b2511053_1_94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646281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5b2511053_1_118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g55b2511053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5b2511053_1_123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55b2511053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5b2511053_1_128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55b2511053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5b2511053_1_133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g55b2511053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5b2511053_1_138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55b2511053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0ec8e6b7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50ec8e6b7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50ec8e6b7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g50ec8e6b7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5b5bc05ad_4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0" name="Google Shape;510;g55b5bc05ad_4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5915c49f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5915c49f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5b5bc05ad_4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0" name="Google Shape;510;g55b5bc05ad_4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05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0ec8e6b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50ec8e6b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b5bc05ad_4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5b5bc05ad_4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0ec8e6b7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g50ec8e6b7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5b5bc05ad_1_43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55b5bc05a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5b5bc05ad_1_57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g55b5bc05ad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5b5bc05ad_1_82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g55b5bc05ad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5b5bc05ad_1_199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g55b5bc05ad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5b5bc05ad_1_199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g55b5bc05ad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05928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0ec8e6b7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g50ec8e6b7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5915c49fb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5915c49fb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0ec8e6b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5" name="Google Shape;475;g50ec8e6b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50ec8e6b7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g50ec8e6b7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0ec8e6b7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0" name="Google Shape;490;g50ec8e6b7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5b2511053_1_53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55b251105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5b2511053_1_58:notes"/>
          <p:cNvSpPr txBox="1">
            <a:spLocks noGrp="1"/>
          </p:cNvSpPr>
          <p:nvPr>
            <p:ph type="sldNum" idx="12"/>
          </p:nvPr>
        </p:nvSpPr>
        <p:spPr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55b2511053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55b2511053_1_58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5b2511053_1_69:notes"/>
          <p:cNvSpPr txBox="1">
            <a:spLocks noGrp="1"/>
          </p:cNvSpPr>
          <p:nvPr>
            <p:ph type="sldNum" idx="12"/>
          </p:nvPr>
        </p:nvSpPr>
        <p:spPr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55b2511053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g55b2511053_1_69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5b2511053_1_76:notes"/>
          <p:cNvSpPr txBox="1">
            <a:spLocks noGrp="1"/>
          </p:cNvSpPr>
          <p:nvPr>
            <p:ph type="sldNum" idx="12"/>
          </p:nvPr>
        </p:nvSpPr>
        <p:spPr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55b2511053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g55b2511053_1_76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5b2511053_1_83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55b2511053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5b2511053_1_94:notes"/>
          <p:cNvSpPr txBox="1">
            <a:spLocks noGrp="1"/>
          </p:cNvSpPr>
          <p:nvPr>
            <p:ph type="sldNum" idx="12"/>
          </p:nvPr>
        </p:nvSpPr>
        <p:spPr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55b2511053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g55b2511053_1_94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703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EXT_AND_CLIPAR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clipArt" idx="2"/>
          </p:nvPr>
        </p:nvSpPr>
        <p:spPr>
          <a:xfrm>
            <a:off x="4635500" y="1257300"/>
            <a:ext cx="423703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²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  <a:defRPr/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Arial"/>
              <a:buNone/>
              <a:defRPr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Arial"/>
              <a:buNone/>
              <a:defRPr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Arial"/>
              <a:buNone/>
              <a:defRPr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²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 sz="1800"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703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²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²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5pPr>
            <a:lvl6pPr marL="2743200" lvl="5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6pPr>
            <a:lvl7pPr marL="3200400" lvl="6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7pPr>
            <a:lvl8pPr marL="3657600" lvl="7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8pPr>
            <a:lvl9pPr marL="4114800" lvl="8" indent="-3302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Char char="³"/>
              <a:defRPr sz="16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²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5pPr>
            <a:lvl6pPr marL="2743200" lvl="5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6pPr>
            <a:lvl7pPr marL="3200400" lvl="6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7pPr>
            <a:lvl8pPr marL="3657600" lvl="7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8pPr>
            <a:lvl9pPr marL="4114800" lvl="8" indent="-3302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Char char="³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marL="1371600" lvl="2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3pPr>
            <a:lvl4pPr marL="1828800" lvl="3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²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5pPr>
            <a:lvl6pPr marL="2743200" lvl="5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6pPr>
            <a:lvl7pPr marL="3200400" lvl="6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7pPr>
            <a:lvl8pPr marL="3657600" lvl="7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8pPr>
            <a:lvl9pPr marL="4114800" lvl="8" indent="-355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2000"/>
              <a:buChar char="³"/>
              <a:defRPr sz="2000"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Arial"/>
              <a:buNone/>
              <a:defRPr sz="3200" b="1" i="1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 rot="5400000">
            <a:off x="2731294" y="-1226344"/>
            <a:ext cx="3657600" cy="862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 rot="5400000">
            <a:off x="5451476" y="1493837"/>
            <a:ext cx="4686300" cy="215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 rot="5400000">
            <a:off x="1062832" y="-586582"/>
            <a:ext cx="4686300" cy="631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3" name="Google Shape;103;p2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28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13" name="Google Shape;113;p29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9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9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9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9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3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23" name="Google Shape;123;p3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0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3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44" name="Google Shape;144;p3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3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4" name="Google Shape;154;p35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5" name="Google Shape;155;p3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3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3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0" name="Google Shape;160;p3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3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63" name="Google Shape;163;p3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7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9" name="Google Shape;169;p3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0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0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EXT_AND_CLIPAR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1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41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41"/>
          <p:cNvSpPr>
            <a:spLocks noGrp="1"/>
          </p:cNvSpPr>
          <p:nvPr>
            <p:ph type="clipArt" idx="2"/>
          </p:nvPr>
        </p:nvSpPr>
        <p:spPr>
          <a:xfrm>
            <a:off x="4635500" y="1257300"/>
            <a:ext cx="423703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3100" b="1" i="1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²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3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43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4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44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44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703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5"/>
          <p:cNvSpPr txBox="1"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45"/>
          <p:cNvSpPr txBox="1"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Google Shape;196;p45"/>
          <p:cNvSpPr txBox="1">
            <a:spLocks noGrp="1"/>
          </p:cNvSpPr>
          <p:nvPr>
            <p:ph type="body" idx="2"/>
          </p:nvPr>
        </p:nvSpPr>
        <p:spPr>
          <a:xfrm>
            <a:off x="630238" y="1878806"/>
            <a:ext cx="3868737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4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788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4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788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8"/>
          <p:cNvSpPr txBox="1"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48"/>
          <p:cNvSpPr txBox="1">
            <a:spLocks noGrp="1"/>
          </p:cNvSpPr>
          <p:nvPr>
            <p:ph type="body" idx="1"/>
          </p:nvPr>
        </p:nvSpPr>
        <p:spPr>
          <a:xfrm>
            <a:off x="3887788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marL="1371600" lvl="2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3pPr>
            <a:lvl4pPr marL="1828800" lvl="3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²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5" name="Google Shape;205;p48"/>
          <p:cNvSpPr txBox="1">
            <a:spLocks noGrp="1"/>
          </p:cNvSpPr>
          <p:nvPr>
            <p:ph type="body" idx="2"/>
          </p:nvPr>
        </p:nvSpPr>
        <p:spPr>
          <a:xfrm>
            <a:off x="630238" y="1543050"/>
            <a:ext cx="2949575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9"/>
          <p:cNvSpPr txBox="1"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9"/>
          <p:cNvSpPr>
            <a:spLocks noGrp="1"/>
          </p:cNvSpPr>
          <p:nvPr>
            <p:ph type="pic" idx="2"/>
          </p:nvPr>
        </p:nvSpPr>
        <p:spPr>
          <a:xfrm>
            <a:off x="3887788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Arial"/>
              <a:buNone/>
              <a:defRPr sz="3200" b="1" i="1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" name="Google Shape;209;p49"/>
          <p:cNvSpPr txBox="1">
            <a:spLocks noGrp="1"/>
          </p:cNvSpPr>
          <p:nvPr>
            <p:ph type="body" idx="1"/>
          </p:nvPr>
        </p:nvSpPr>
        <p:spPr>
          <a:xfrm>
            <a:off x="630238" y="1543050"/>
            <a:ext cx="2949575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0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50"/>
          <p:cNvSpPr txBox="1">
            <a:spLocks noGrp="1"/>
          </p:cNvSpPr>
          <p:nvPr>
            <p:ph type="body" idx="1"/>
          </p:nvPr>
        </p:nvSpPr>
        <p:spPr>
          <a:xfrm rot="5400000">
            <a:off x="2731294" y="-1226344"/>
            <a:ext cx="3657600" cy="862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1"/>
          <p:cNvSpPr txBox="1">
            <a:spLocks noGrp="1"/>
          </p:cNvSpPr>
          <p:nvPr>
            <p:ph type="title"/>
          </p:nvPr>
        </p:nvSpPr>
        <p:spPr>
          <a:xfrm rot="5400000">
            <a:off x="5451476" y="1493837"/>
            <a:ext cx="4686300" cy="215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51"/>
          <p:cNvSpPr txBox="1">
            <a:spLocks noGrp="1"/>
          </p:cNvSpPr>
          <p:nvPr>
            <p:ph type="body" idx="1"/>
          </p:nvPr>
        </p:nvSpPr>
        <p:spPr>
          <a:xfrm rot="5400000">
            <a:off x="1062832" y="-586582"/>
            <a:ext cx="4686300" cy="631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685800" y="1543050"/>
            <a:ext cx="77724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48840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itle, Text,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687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itle, Text and Clip Ar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clipArt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35058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4951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25210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itle, Text, and 2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4635500" y="314325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40453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Media Clip" type="txAndMedia">
  <p:cSld name="Title, Text and Media Clip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>
            <a:spLocks noGrp="1"/>
          </p:cNvSpPr>
          <p:nvPr>
            <p:ph type="media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28609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97271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76098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3722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5306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3pPr>
            <a:lvl4pPr marL="1828800" lvl="3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marL="2286000" lvl="4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5pPr>
            <a:lvl6pPr marL="2743200" lvl="5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6pPr>
            <a:lvl7pPr marL="3200400" lvl="6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7pPr>
            <a:lvl8pPr marL="3657600" lvl="7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8pPr>
            <a:lvl9pPr marL="4114800" lvl="8" indent="-355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–"/>
              <a:defRPr sz="2000"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699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None/>
              <a:defRPr sz="32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074806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1"/>
          </p:nvPr>
        </p:nvSpPr>
        <p:spPr>
          <a:xfrm rot="5400000">
            <a:off x="2731238" y="-1226400"/>
            <a:ext cx="3657600" cy="86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340958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 rot="5400000">
            <a:off x="5451488" y="1493850"/>
            <a:ext cx="4686300" cy="2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 rot="5400000">
            <a:off x="1062763" y="-586650"/>
            <a:ext cx="4686300" cy="6316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061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R="0" lvl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25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²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37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9" name="Google Shape;99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R="0" lvl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39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3100" b="1" i="1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²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2F"/>
            </a:gs>
            <a:gs pos="100000">
              <a:srgbClr val="000066"/>
            </a:gs>
          </a:gsLst>
          <a:lin ang="54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25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00474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1KO-lnHfp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www.youtube.com/watch?v=dQBJ0r5Pj5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3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witter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www.shadertoy.com/slideshow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thecuriousastronomer.files.wordpress.com/2014/07/20140708-174639-63999679.jpg&amp;imgrefurl=https://thecuriousastronomer.wordpress.com/2014/09/15/derivation-of-centripetal-acceleration-using-polar-coordinates/&amp;h=621&amp;w=750&amp;tbnid=ySNQXqKTrT6X0M:&amp;docid=WCT9GqYJWoZYsM&amp;ei=-4uYVunTB4LQjAPiv4fgBg&amp;tbm=isch&amp;ved=0ahUKEwipvcLvkqvKAhUCKGMKHeLfAWwQMwgfKAMwAw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CS174A Lecture 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Switching Representations</a:t>
            </a:r>
            <a:endParaRPr/>
          </a:p>
        </p:txBody>
      </p:sp>
      <p:sp>
        <p:nvSpPr>
          <p:cNvPr id="313" name="Google Shape;313;p66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200"/>
              <a:t>Homogeneous to normal: </a:t>
            </a:r>
            <a:endParaRPr sz="2200"/>
          </a:p>
          <a:p>
            <a:pPr marL="457200" lvl="1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" sz="2200"/>
              <a:t>Vector: remove fourth </a:t>
            </a:r>
            <a:br>
              <a:rPr lang="en" sz="2200"/>
            </a:br>
            <a:r>
              <a:rPr lang="en" sz="2200"/>
              <a:t>coordinate (0)</a:t>
            </a:r>
            <a:endParaRPr sz="2200"/>
          </a:p>
          <a:p>
            <a:pPr marL="457200" lvl="1" indent="-1778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endParaRPr sz="2200"/>
          </a:p>
          <a:p>
            <a:pPr marL="457200" lvl="1" indent="-1778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endParaRPr sz="2200"/>
          </a:p>
          <a:p>
            <a:pPr marL="457200" lvl="1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" sz="2200"/>
              <a:t>Point: remove fourth </a:t>
            </a:r>
            <a:br>
              <a:rPr lang="en" sz="2200"/>
            </a:br>
            <a:r>
              <a:rPr lang="en" sz="2200"/>
              <a:t>coordinate (1)</a:t>
            </a:r>
            <a:endParaRPr sz="22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endParaRPr sz="2200"/>
          </a:p>
        </p:txBody>
      </p:sp>
      <p:pic>
        <p:nvPicPr>
          <p:cNvPr id="314" name="Google Shape;314;p66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5788" y="1593056"/>
            <a:ext cx="3094434" cy="3094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Relationship Between </a:t>
            </a:r>
            <a:br>
              <a:rPr lang="en" sz="3300"/>
            </a:br>
            <a:r>
              <a:rPr lang="en" sz="3300"/>
              <a:t>Points and Vectors</a:t>
            </a:r>
            <a:endParaRPr/>
          </a:p>
        </p:txBody>
      </p:sp>
      <p:sp>
        <p:nvSpPr>
          <p:cNvPr id="320" name="Google Shape;320;p67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700"/>
              <a:buFont typeface="Arial"/>
              <a:buNone/>
            </a:pPr>
            <a:r>
              <a:rPr lang="en" sz="2200"/>
              <a:t>A difference between two points is a vector:	        </a:t>
            </a:r>
            <a:endParaRPr sz="2200"/>
          </a:p>
          <a:p>
            <a:pPr marL="457200" lvl="1" indent="-342900" algn="ctr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Times New Roman"/>
              <a:buNone/>
            </a:pP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=  </a:t>
            </a:r>
            <a:r>
              <a:rPr lang="en" sz="2200" b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sz="22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None/>
            </a:pPr>
            <a:endParaRPr sz="2200" b="1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None/>
            </a:pPr>
            <a:endParaRPr sz="2200" b="1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None/>
            </a:pPr>
            <a:endParaRPr sz="2200" b="1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700"/>
              <a:buFont typeface="Arial"/>
              <a:buNone/>
            </a:pPr>
            <a:r>
              <a:rPr lang="en" sz="2200"/>
              <a:t>We can consider a point as a base point plus a vector offset:</a:t>
            </a:r>
            <a:endParaRPr sz="2200"/>
          </a:p>
          <a:p>
            <a:pPr marL="457200" lvl="1" indent="-342900" algn="ctr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Times New Roman"/>
              <a:buNone/>
            </a:pP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2200"/>
              <a:t> = 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200"/>
              <a:t> +</a:t>
            </a:r>
            <a:r>
              <a:rPr lang="en" sz="2200" b="1"/>
              <a:t> </a:t>
            </a:r>
            <a:r>
              <a:rPr lang="en" sz="2200" b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sz="2200"/>
          </a:p>
        </p:txBody>
      </p:sp>
      <p:sp>
        <p:nvSpPr>
          <p:cNvPr id="321" name="Google Shape;321;p67"/>
          <p:cNvSpPr/>
          <p:nvPr/>
        </p:nvSpPr>
        <p:spPr>
          <a:xfrm>
            <a:off x="3910013" y="2942035"/>
            <a:ext cx="92075" cy="88106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7"/>
          <p:cNvSpPr/>
          <p:nvPr/>
        </p:nvSpPr>
        <p:spPr>
          <a:xfrm>
            <a:off x="5019675" y="2520553"/>
            <a:ext cx="92075" cy="88106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p67"/>
          <p:cNvCxnSpPr/>
          <p:nvPr/>
        </p:nvCxnSpPr>
        <p:spPr>
          <a:xfrm rot="10800000" flipH="1">
            <a:off x="3987800" y="2580085"/>
            <a:ext cx="1031875" cy="391715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4" name="Google Shape;324;p67"/>
          <p:cNvSpPr txBox="1"/>
          <p:nvPr/>
        </p:nvSpPr>
        <p:spPr>
          <a:xfrm>
            <a:off x="4549775" y="2780110"/>
            <a:ext cx="4445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325" name="Google Shape;325;p67"/>
          <p:cNvSpPr txBox="1"/>
          <p:nvPr/>
        </p:nvSpPr>
        <p:spPr>
          <a:xfrm>
            <a:off x="5014913" y="2231231"/>
            <a:ext cx="731837" cy="2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/>
          </a:p>
        </p:txBody>
      </p:sp>
      <p:sp>
        <p:nvSpPr>
          <p:cNvPr id="326" name="Google Shape;326;p67"/>
          <p:cNvSpPr txBox="1"/>
          <p:nvPr/>
        </p:nvSpPr>
        <p:spPr>
          <a:xfrm>
            <a:off x="3673475" y="2672953"/>
            <a:ext cx="731838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8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Spaces &amp; Frames</a:t>
            </a:r>
            <a:endParaRPr dirty="0"/>
          </a:p>
        </p:txBody>
      </p:sp>
      <p:sp>
        <p:nvSpPr>
          <p:cNvPr id="335" name="Google Shape;335;p68"/>
          <p:cNvSpPr txBox="1"/>
          <p:nvPr/>
        </p:nvSpPr>
        <p:spPr>
          <a:xfrm>
            <a:off x="862440" y="3990471"/>
            <a:ext cx="7395307" cy="106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3300"/>
                </a:solidFill>
              </a:rPr>
              <a:t>Basis = </a:t>
            </a:r>
            <a:r>
              <a:rPr lang="en" sz="1800" b="1" dirty="0">
                <a:solidFill>
                  <a:srgbClr val="FF3300"/>
                </a:solidFill>
              </a:rPr>
              <a:t>Vector</a:t>
            </a:r>
            <a:r>
              <a:rPr lang="en" sz="1800" dirty="0">
                <a:solidFill>
                  <a:srgbClr val="FF3300"/>
                </a:solidFill>
              </a:rPr>
              <a:t> Space</a:t>
            </a:r>
            <a:r>
              <a:rPr lang="en" sz="1800" b="0" i="0" u="none" strike="noStrike" cap="none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: support only vectors, not points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3300"/>
                </a:solidFill>
              </a:rPr>
              <a:t>Frame = Basis + PoR (origin) = </a:t>
            </a:r>
            <a:r>
              <a:rPr lang="en" sz="1800" b="1" dirty="0">
                <a:solidFill>
                  <a:srgbClr val="FF3300"/>
                </a:solidFill>
              </a:rPr>
              <a:t>Affine</a:t>
            </a:r>
            <a:r>
              <a:rPr lang="en" sz="1800" dirty="0">
                <a:solidFill>
                  <a:srgbClr val="FF3300"/>
                </a:solidFill>
              </a:rPr>
              <a:t> Space: support vectors &amp; points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Basis defined by v</a:t>
            </a:r>
            <a:r>
              <a:rPr lang="en" sz="1800" b="0" i="0" u="none" strike="noStrike" cap="none" baseline="-25000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800" b="0" i="0" u="none" strike="noStrike" cap="none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,v</a:t>
            </a:r>
            <a:r>
              <a:rPr lang="en" sz="1800" b="0" i="0" u="none" strike="noStrike" cap="none" baseline="-25000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800" b="0" i="0" u="none" strike="noStrike" cap="none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,v</a:t>
            </a:r>
            <a:r>
              <a:rPr lang="en" sz="1800" b="0" i="0" u="none" strike="noStrike" cap="none" baseline="-25000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800" b="0" i="0" u="none" strike="noStrike" cap="none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; Frame defined by v</a:t>
            </a:r>
            <a:r>
              <a:rPr lang="en" sz="1800" b="0" i="0" u="none" strike="noStrike" cap="none" baseline="-25000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800" b="0" i="0" u="none" strike="noStrike" cap="none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,v</a:t>
            </a:r>
            <a:r>
              <a:rPr lang="en" sz="1800" b="0" i="0" u="none" strike="noStrike" cap="none" baseline="-25000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800" b="0" i="0" u="none" strike="noStrike" cap="none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,v</a:t>
            </a:r>
            <a:r>
              <a:rPr lang="en" sz="1800" b="0" i="0" u="none" strike="noStrike" cap="none" baseline="-25000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800" b="0" i="0" u="none" strike="noStrike" cap="none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,P</a:t>
            </a:r>
            <a:r>
              <a:rPr lang="en" sz="1800" b="0" i="0" u="none" strike="noStrike" cap="none" baseline="-25000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 b="0" i="0" u="none" strike="noStrike" cap="none" baseline="-25000" dirty="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68" descr="TP_tm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8100" y="2463403"/>
            <a:ext cx="94060" cy="10239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7650" y="984739"/>
            <a:ext cx="8624888" cy="3005733"/>
          </a:xfrm>
        </p:spPr>
        <p:txBody>
          <a:bodyPr/>
          <a:lstStyle/>
          <a:p>
            <a:r>
              <a:rPr lang="en-US" dirty="0"/>
              <a:t>Vector &amp; Affine Spaces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269" y="1566270"/>
            <a:ext cx="2498922" cy="23538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12" y="1661611"/>
            <a:ext cx="3616011" cy="22585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8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Coordinate System</a:t>
            </a:r>
            <a:endParaRPr dirty="0"/>
          </a:p>
        </p:txBody>
      </p:sp>
      <p:sp>
        <p:nvSpPr>
          <p:cNvPr id="335" name="Google Shape;335;p68"/>
          <p:cNvSpPr txBox="1"/>
          <p:nvPr/>
        </p:nvSpPr>
        <p:spPr>
          <a:xfrm>
            <a:off x="624554" y="4078396"/>
            <a:ext cx="3269945" cy="80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800" dirty="0">
                <a:solidFill>
                  <a:srgbClr val="FF3300"/>
                </a:solidFill>
              </a:rPr>
              <a:t>w = </a:t>
            </a:r>
            <a:r>
              <a:rPr lang="el-GR" sz="1800" dirty="0">
                <a:solidFill>
                  <a:srgbClr val="FF3300"/>
                </a:solidFill>
              </a:rPr>
              <a:t>α</a:t>
            </a:r>
            <a:r>
              <a:rPr lang="en-US" sz="1800" baseline="-25000" dirty="0">
                <a:solidFill>
                  <a:srgbClr val="FF3300"/>
                </a:solidFill>
              </a:rPr>
              <a:t>1</a:t>
            </a:r>
            <a:r>
              <a:rPr lang="en-US" sz="1800" dirty="0">
                <a:solidFill>
                  <a:srgbClr val="FF3300"/>
                </a:solidFill>
              </a:rPr>
              <a:t>v</a:t>
            </a:r>
            <a:r>
              <a:rPr lang="en-US" sz="1800" baseline="-25000" dirty="0">
                <a:solidFill>
                  <a:srgbClr val="FF3300"/>
                </a:solidFill>
              </a:rPr>
              <a:t>1</a:t>
            </a:r>
            <a:r>
              <a:rPr lang="en-US" sz="1800" dirty="0">
                <a:solidFill>
                  <a:srgbClr val="FF3300"/>
                </a:solidFill>
              </a:rPr>
              <a:t> + </a:t>
            </a:r>
            <a:r>
              <a:rPr lang="el-GR" sz="1800" dirty="0">
                <a:solidFill>
                  <a:srgbClr val="FF3300"/>
                </a:solidFill>
              </a:rPr>
              <a:t>α</a:t>
            </a:r>
            <a:r>
              <a:rPr lang="en-US" sz="1800" baseline="-25000" dirty="0">
                <a:solidFill>
                  <a:srgbClr val="FF3300"/>
                </a:solidFill>
              </a:rPr>
              <a:t>2</a:t>
            </a:r>
            <a:r>
              <a:rPr lang="en-US" sz="1800" dirty="0">
                <a:solidFill>
                  <a:srgbClr val="FF3300"/>
                </a:solidFill>
              </a:rPr>
              <a:t>v</a:t>
            </a:r>
            <a:r>
              <a:rPr lang="en-US" sz="1800" baseline="-25000" dirty="0">
                <a:solidFill>
                  <a:srgbClr val="FF3300"/>
                </a:solidFill>
              </a:rPr>
              <a:t>2</a:t>
            </a:r>
            <a:r>
              <a:rPr lang="en-US" sz="1800" dirty="0">
                <a:solidFill>
                  <a:srgbClr val="FF3300"/>
                </a:solidFill>
              </a:rPr>
              <a:t> + </a:t>
            </a:r>
            <a:r>
              <a:rPr lang="el-GR" sz="1800" dirty="0">
                <a:solidFill>
                  <a:srgbClr val="FF3300"/>
                </a:solidFill>
              </a:rPr>
              <a:t>α</a:t>
            </a:r>
            <a:r>
              <a:rPr lang="en-US" sz="1800" baseline="-25000" dirty="0">
                <a:solidFill>
                  <a:srgbClr val="FF3300"/>
                </a:solidFill>
              </a:rPr>
              <a:t>3</a:t>
            </a:r>
            <a:r>
              <a:rPr lang="en-US" sz="1800" dirty="0">
                <a:solidFill>
                  <a:srgbClr val="FF3300"/>
                </a:solidFill>
              </a:rPr>
              <a:t>v</a:t>
            </a:r>
            <a:r>
              <a:rPr lang="en-US" sz="1800" baseline="-25000" dirty="0">
                <a:solidFill>
                  <a:srgbClr val="FF3300"/>
                </a:solidFill>
              </a:rPr>
              <a:t>3</a:t>
            </a:r>
            <a:endParaRPr sz="1800" b="0" i="0" u="none" strike="noStrike" cap="none" baseline="-25000" dirty="0">
              <a:solidFill>
                <a:srgbClr val="FF3300"/>
              </a:solidFill>
              <a:sym typeface="Arial"/>
            </a:endParaRPr>
          </a:p>
        </p:txBody>
      </p:sp>
      <p:pic>
        <p:nvPicPr>
          <p:cNvPr id="336" name="Google Shape;336;p68" descr="TP_tm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8100" y="2463403"/>
            <a:ext cx="94060" cy="10239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7650" y="984739"/>
            <a:ext cx="8624888" cy="3005733"/>
          </a:xfrm>
        </p:spPr>
        <p:txBody>
          <a:bodyPr/>
          <a:lstStyle/>
          <a:p>
            <a:r>
              <a:rPr lang="en-US" dirty="0"/>
              <a:t>Vectors &amp; Points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54" y="1636607"/>
            <a:ext cx="2498922" cy="2353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2698" y="1636607"/>
            <a:ext cx="2099975" cy="2287832"/>
          </a:xfrm>
          <a:prstGeom prst="rect">
            <a:avLst/>
          </a:prstGeom>
        </p:spPr>
      </p:pic>
      <p:sp>
        <p:nvSpPr>
          <p:cNvPr id="10" name="Google Shape;335;p68"/>
          <p:cNvSpPr txBox="1"/>
          <p:nvPr/>
        </p:nvSpPr>
        <p:spPr>
          <a:xfrm>
            <a:off x="4870938" y="4085953"/>
            <a:ext cx="3815861" cy="793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800" dirty="0">
                <a:solidFill>
                  <a:srgbClr val="FF3300"/>
                </a:solidFill>
              </a:rPr>
              <a:t>v = P – P</a:t>
            </a:r>
            <a:r>
              <a:rPr lang="en-US" sz="1800" baseline="-25000" dirty="0">
                <a:solidFill>
                  <a:srgbClr val="FF3300"/>
                </a:solidFill>
              </a:rPr>
              <a:t>0</a:t>
            </a:r>
          </a:p>
          <a:p>
            <a:pPr lvl="0"/>
            <a:r>
              <a:rPr lang="en-US" sz="1800" dirty="0">
                <a:solidFill>
                  <a:srgbClr val="FF3300"/>
                </a:solidFill>
              </a:rPr>
              <a:t>P = P</a:t>
            </a:r>
            <a:r>
              <a:rPr lang="en-US" sz="1800" baseline="-25000" dirty="0">
                <a:solidFill>
                  <a:srgbClr val="FF3300"/>
                </a:solidFill>
              </a:rPr>
              <a:t>0</a:t>
            </a:r>
            <a:r>
              <a:rPr lang="en-US" sz="1800" dirty="0">
                <a:solidFill>
                  <a:srgbClr val="FF3300"/>
                </a:solidFill>
              </a:rPr>
              <a:t> + v = P</a:t>
            </a:r>
            <a:r>
              <a:rPr lang="en-US" sz="1800" baseline="-25000" dirty="0">
                <a:solidFill>
                  <a:srgbClr val="FF3300"/>
                </a:solidFill>
              </a:rPr>
              <a:t>0</a:t>
            </a:r>
            <a:r>
              <a:rPr lang="en-US" sz="1800" dirty="0">
                <a:solidFill>
                  <a:srgbClr val="FF3300"/>
                </a:solidFill>
              </a:rPr>
              <a:t> + </a:t>
            </a:r>
            <a:r>
              <a:rPr lang="el-GR" sz="1800" dirty="0">
                <a:solidFill>
                  <a:srgbClr val="FF3300"/>
                </a:solidFill>
              </a:rPr>
              <a:t>α</a:t>
            </a:r>
            <a:r>
              <a:rPr lang="en-US" sz="1800" baseline="-25000" dirty="0">
                <a:solidFill>
                  <a:srgbClr val="FF3300"/>
                </a:solidFill>
              </a:rPr>
              <a:t>1</a:t>
            </a:r>
            <a:r>
              <a:rPr lang="en-US" sz="1800" dirty="0">
                <a:solidFill>
                  <a:srgbClr val="FF3300"/>
                </a:solidFill>
              </a:rPr>
              <a:t>v</a:t>
            </a:r>
            <a:r>
              <a:rPr lang="en-US" sz="1800" baseline="-25000" dirty="0">
                <a:solidFill>
                  <a:srgbClr val="FF3300"/>
                </a:solidFill>
              </a:rPr>
              <a:t>1</a:t>
            </a:r>
            <a:r>
              <a:rPr lang="en-US" sz="1800" dirty="0">
                <a:solidFill>
                  <a:srgbClr val="FF3300"/>
                </a:solidFill>
              </a:rPr>
              <a:t> + </a:t>
            </a:r>
            <a:r>
              <a:rPr lang="el-GR" sz="1800" dirty="0">
                <a:solidFill>
                  <a:srgbClr val="FF3300"/>
                </a:solidFill>
              </a:rPr>
              <a:t>α</a:t>
            </a:r>
            <a:r>
              <a:rPr lang="en-US" sz="1800" baseline="-25000" dirty="0">
                <a:solidFill>
                  <a:srgbClr val="FF3300"/>
                </a:solidFill>
              </a:rPr>
              <a:t>2</a:t>
            </a:r>
            <a:r>
              <a:rPr lang="en-US" sz="1800" dirty="0">
                <a:solidFill>
                  <a:srgbClr val="FF3300"/>
                </a:solidFill>
              </a:rPr>
              <a:t>v</a:t>
            </a:r>
            <a:r>
              <a:rPr lang="en-US" sz="1800" baseline="-25000" dirty="0">
                <a:solidFill>
                  <a:srgbClr val="FF3300"/>
                </a:solidFill>
              </a:rPr>
              <a:t>2</a:t>
            </a:r>
            <a:r>
              <a:rPr lang="en-US" sz="1800" dirty="0">
                <a:solidFill>
                  <a:srgbClr val="FF3300"/>
                </a:solidFill>
              </a:rPr>
              <a:t> + </a:t>
            </a:r>
            <a:r>
              <a:rPr lang="el-GR" sz="1800" dirty="0">
                <a:solidFill>
                  <a:srgbClr val="FF3300"/>
                </a:solidFill>
              </a:rPr>
              <a:t>α</a:t>
            </a:r>
            <a:r>
              <a:rPr lang="en-US" sz="1800" baseline="-25000" dirty="0">
                <a:solidFill>
                  <a:srgbClr val="FF3300"/>
                </a:solidFill>
              </a:rPr>
              <a:t>3</a:t>
            </a:r>
            <a:r>
              <a:rPr lang="en-US" sz="1800" dirty="0">
                <a:solidFill>
                  <a:srgbClr val="FF3300"/>
                </a:solidFill>
              </a:rPr>
              <a:t>v</a:t>
            </a:r>
            <a:r>
              <a:rPr lang="en-US" sz="1800" baseline="-25000" dirty="0">
                <a:solidFill>
                  <a:srgbClr val="FF3300"/>
                </a:solidFill>
              </a:rPr>
              <a:t>3</a:t>
            </a:r>
            <a:endParaRPr sz="1800" b="0" i="0" u="none" strike="noStrike" cap="none" baseline="-25000" dirty="0">
              <a:solidFill>
                <a:srgbClr val="FF33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3707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8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Homogeneous Representation</a:t>
            </a:r>
            <a:endParaRPr dirty="0"/>
          </a:p>
        </p:txBody>
      </p:sp>
      <p:sp>
        <p:nvSpPr>
          <p:cNvPr id="335" name="Google Shape;335;p68"/>
          <p:cNvSpPr txBox="1"/>
          <p:nvPr/>
        </p:nvSpPr>
        <p:spPr>
          <a:xfrm>
            <a:off x="727777" y="1841990"/>
            <a:ext cx="3269945" cy="62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800" dirty="0">
                <a:solidFill>
                  <a:srgbClr val="FF3300"/>
                </a:solidFill>
              </a:rPr>
              <a:t>v = </a:t>
            </a:r>
            <a:r>
              <a:rPr lang="el-GR" sz="1800" dirty="0">
                <a:solidFill>
                  <a:srgbClr val="FF3300"/>
                </a:solidFill>
              </a:rPr>
              <a:t>β</a:t>
            </a:r>
            <a:r>
              <a:rPr lang="en-US" sz="1800" baseline="-25000" dirty="0">
                <a:solidFill>
                  <a:srgbClr val="FF3300"/>
                </a:solidFill>
              </a:rPr>
              <a:t>1</a:t>
            </a:r>
            <a:r>
              <a:rPr lang="en-US" sz="1800" dirty="0">
                <a:solidFill>
                  <a:srgbClr val="FF3300"/>
                </a:solidFill>
              </a:rPr>
              <a:t>v</a:t>
            </a:r>
            <a:r>
              <a:rPr lang="en-US" sz="1800" baseline="-25000" dirty="0">
                <a:solidFill>
                  <a:srgbClr val="FF3300"/>
                </a:solidFill>
              </a:rPr>
              <a:t>1</a:t>
            </a:r>
            <a:r>
              <a:rPr lang="en-US" sz="1800" dirty="0">
                <a:solidFill>
                  <a:srgbClr val="FF3300"/>
                </a:solidFill>
              </a:rPr>
              <a:t> + </a:t>
            </a:r>
            <a:r>
              <a:rPr lang="el-GR" sz="1800" dirty="0">
                <a:solidFill>
                  <a:srgbClr val="FF3300"/>
                </a:solidFill>
              </a:rPr>
              <a:t>β</a:t>
            </a:r>
            <a:r>
              <a:rPr lang="en-US" sz="1800" baseline="-25000" dirty="0">
                <a:solidFill>
                  <a:srgbClr val="FF3300"/>
                </a:solidFill>
              </a:rPr>
              <a:t>2</a:t>
            </a:r>
            <a:r>
              <a:rPr lang="en-US" sz="1800" dirty="0">
                <a:solidFill>
                  <a:srgbClr val="FF3300"/>
                </a:solidFill>
              </a:rPr>
              <a:t>v</a:t>
            </a:r>
            <a:r>
              <a:rPr lang="en-US" sz="1800" baseline="-25000" dirty="0">
                <a:solidFill>
                  <a:srgbClr val="FF3300"/>
                </a:solidFill>
              </a:rPr>
              <a:t>2</a:t>
            </a:r>
            <a:r>
              <a:rPr lang="en-US" sz="1800" dirty="0">
                <a:solidFill>
                  <a:srgbClr val="FF3300"/>
                </a:solidFill>
              </a:rPr>
              <a:t> + </a:t>
            </a:r>
            <a:r>
              <a:rPr lang="el-GR" sz="1800" dirty="0">
                <a:solidFill>
                  <a:srgbClr val="FF3300"/>
                </a:solidFill>
              </a:rPr>
              <a:t>β</a:t>
            </a:r>
            <a:r>
              <a:rPr lang="en-US" sz="1800" baseline="-25000" dirty="0">
                <a:solidFill>
                  <a:srgbClr val="FF3300"/>
                </a:solidFill>
              </a:rPr>
              <a:t>3</a:t>
            </a:r>
            <a:r>
              <a:rPr lang="en-US" sz="1800" dirty="0">
                <a:solidFill>
                  <a:srgbClr val="FF3300"/>
                </a:solidFill>
              </a:rPr>
              <a:t>v</a:t>
            </a:r>
            <a:r>
              <a:rPr lang="en-US" sz="1800" baseline="-25000" dirty="0">
                <a:solidFill>
                  <a:srgbClr val="FF3300"/>
                </a:solidFill>
              </a:rPr>
              <a:t>3</a:t>
            </a:r>
          </a:p>
        </p:txBody>
      </p:sp>
      <p:pic>
        <p:nvPicPr>
          <p:cNvPr id="336" name="Google Shape;336;p68" descr="TP_tm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8100" y="2463403"/>
            <a:ext cx="94060" cy="10239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7650" y="984740"/>
            <a:ext cx="8624888" cy="722526"/>
          </a:xfrm>
        </p:spPr>
        <p:txBody>
          <a:bodyPr/>
          <a:lstStyle/>
          <a:p>
            <a:r>
              <a:rPr lang="en-US" dirty="0"/>
              <a:t>Vectors &amp; Points</a:t>
            </a:r>
          </a:p>
        </p:txBody>
      </p:sp>
      <p:sp>
        <p:nvSpPr>
          <p:cNvPr id="10" name="Google Shape;335;p68"/>
          <p:cNvSpPr txBox="1"/>
          <p:nvPr/>
        </p:nvSpPr>
        <p:spPr>
          <a:xfrm>
            <a:off x="4712677" y="1841988"/>
            <a:ext cx="3815861" cy="621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800" dirty="0">
                <a:solidFill>
                  <a:srgbClr val="FF3300"/>
                </a:solidFill>
              </a:rPr>
              <a:t>P = P</a:t>
            </a:r>
            <a:r>
              <a:rPr lang="en-US" sz="1800" baseline="-25000" dirty="0">
                <a:solidFill>
                  <a:srgbClr val="FF3300"/>
                </a:solidFill>
              </a:rPr>
              <a:t>0</a:t>
            </a:r>
            <a:r>
              <a:rPr lang="en-US" sz="1800" dirty="0">
                <a:solidFill>
                  <a:srgbClr val="FF3300"/>
                </a:solidFill>
              </a:rPr>
              <a:t> + v = P</a:t>
            </a:r>
            <a:r>
              <a:rPr lang="en-US" sz="1800" baseline="-25000" dirty="0">
                <a:solidFill>
                  <a:srgbClr val="FF3300"/>
                </a:solidFill>
              </a:rPr>
              <a:t>0</a:t>
            </a:r>
            <a:r>
              <a:rPr lang="en-US" sz="1800" dirty="0">
                <a:solidFill>
                  <a:srgbClr val="FF3300"/>
                </a:solidFill>
              </a:rPr>
              <a:t> + </a:t>
            </a:r>
            <a:r>
              <a:rPr lang="el-GR" sz="1800" dirty="0">
                <a:solidFill>
                  <a:srgbClr val="FF3300"/>
                </a:solidFill>
              </a:rPr>
              <a:t>α</a:t>
            </a:r>
            <a:r>
              <a:rPr lang="en-US" sz="1800" baseline="-25000" dirty="0">
                <a:solidFill>
                  <a:srgbClr val="FF3300"/>
                </a:solidFill>
              </a:rPr>
              <a:t>1</a:t>
            </a:r>
            <a:r>
              <a:rPr lang="en-US" sz="1800" dirty="0">
                <a:solidFill>
                  <a:srgbClr val="FF3300"/>
                </a:solidFill>
              </a:rPr>
              <a:t>v</a:t>
            </a:r>
            <a:r>
              <a:rPr lang="en-US" sz="1800" baseline="-25000" dirty="0">
                <a:solidFill>
                  <a:srgbClr val="FF3300"/>
                </a:solidFill>
              </a:rPr>
              <a:t>1</a:t>
            </a:r>
            <a:r>
              <a:rPr lang="en-US" sz="1800" dirty="0">
                <a:solidFill>
                  <a:srgbClr val="FF3300"/>
                </a:solidFill>
              </a:rPr>
              <a:t> + </a:t>
            </a:r>
            <a:r>
              <a:rPr lang="el-GR" sz="1800" dirty="0">
                <a:solidFill>
                  <a:srgbClr val="FF3300"/>
                </a:solidFill>
              </a:rPr>
              <a:t>α</a:t>
            </a:r>
            <a:r>
              <a:rPr lang="en-US" sz="1800" baseline="-25000" dirty="0">
                <a:solidFill>
                  <a:srgbClr val="FF3300"/>
                </a:solidFill>
              </a:rPr>
              <a:t>2</a:t>
            </a:r>
            <a:r>
              <a:rPr lang="en-US" sz="1800" dirty="0">
                <a:solidFill>
                  <a:srgbClr val="FF3300"/>
                </a:solidFill>
              </a:rPr>
              <a:t>v</a:t>
            </a:r>
            <a:r>
              <a:rPr lang="en-US" sz="1800" baseline="-25000" dirty="0">
                <a:solidFill>
                  <a:srgbClr val="FF3300"/>
                </a:solidFill>
              </a:rPr>
              <a:t>2</a:t>
            </a:r>
            <a:r>
              <a:rPr lang="en-US" sz="1800" dirty="0">
                <a:solidFill>
                  <a:srgbClr val="FF3300"/>
                </a:solidFill>
              </a:rPr>
              <a:t> + </a:t>
            </a:r>
            <a:r>
              <a:rPr lang="el-GR" sz="1800" dirty="0">
                <a:solidFill>
                  <a:srgbClr val="FF3300"/>
                </a:solidFill>
              </a:rPr>
              <a:t>α</a:t>
            </a:r>
            <a:r>
              <a:rPr lang="en-US" sz="1800" baseline="-25000" dirty="0">
                <a:solidFill>
                  <a:srgbClr val="FF3300"/>
                </a:solidFill>
              </a:rPr>
              <a:t>3</a:t>
            </a:r>
            <a:r>
              <a:rPr lang="en-US" sz="1800" dirty="0">
                <a:solidFill>
                  <a:srgbClr val="FF3300"/>
                </a:solidFill>
              </a:rPr>
              <a:t>v</a:t>
            </a:r>
            <a:r>
              <a:rPr lang="en-US" sz="1800" baseline="-25000" dirty="0">
                <a:solidFill>
                  <a:srgbClr val="FF3300"/>
                </a:solidFill>
              </a:rPr>
              <a:t>3</a:t>
            </a:r>
            <a:endParaRPr sz="1800" b="0" i="0" u="none" strike="noStrike" cap="none" baseline="-25000" dirty="0">
              <a:solidFill>
                <a:srgbClr val="FF3300"/>
              </a:solidFill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530" y="2374540"/>
            <a:ext cx="2295525" cy="1162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211" y="2374540"/>
            <a:ext cx="22383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01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0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Does the Homogeneous Representation Support Operations? </a:t>
            </a:r>
            <a:endParaRPr/>
          </a:p>
        </p:txBody>
      </p:sp>
      <p:sp>
        <p:nvSpPr>
          <p:cNvPr id="358" name="Google Shape;358;p70"/>
          <p:cNvSpPr txBox="1">
            <a:spLocks noGrp="1"/>
          </p:cNvSpPr>
          <p:nvPr>
            <p:ph type="body" idx="1"/>
          </p:nvPr>
        </p:nvSpPr>
        <p:spPr>
          <a:xfrm>
            <a:off x="247650" y="1121569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590550" lvl="0" indent="-5905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1800" dirty="0"/>
              <a:t>Operations :</a:t>
            </a:r>
            <a:endParaRPr sz="1800" dirty="0"/>
          </a:p>
          <a:p>
            <a:pPr marL="609600" lvl="1" indent="-444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w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0]</a:t>
            </a:r>
            <a:r>
              <a:rPr lang="en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[w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,w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,w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,0]</a:t>
            </a:r>
            <a:r>
              <a:rPr lang="en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b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	       =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0]</a:t>
            </a:r>
            <a:r>
              <a:rPr lang="en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800" dirty="0"/>
              <a:t>               	</a:t>
            </a:r>
            <a:r>
              <a:rPr lang="en" sz="1800" dirty="0">
                <a:solidFill>
                  <a:schemeClr val="dk2"/>
                </a:solidFill>
              </a:rPr>
              <a:t>Vector</a:t>
            </a:r>
            <a:endParaRPr sz="1800" i="1" dirty="0">
              <a:solidFill>
                <a:schemeClr val="dk2"/>
              </a:solidFill>
            </a:endParaRPr>
          </a:p>
          <a:p>
            <a:pPr marL="609600" lvl="1" indent="-444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v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0]</a:t>
            </a:r>
            <a:r>
              <a:rPr lang="en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800" b="1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av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av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av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, 0]</a:t>
            </a:r>
            <a:r>
              <a:rPr lang="en" sz="1800" baseline="30000" dirty="0"/>
              <a:t>T</a:t>
            </a:r>
            <a:r>
              <a:rPr lang="en" sz="1800" dirty="0"/>
              <a:t>   		</a:t>
            </a:r>
            <a:r>
              <a:rPr lang="en" sz="1800" dirty="0">
                <a:solidFill>
                  <a:schemeClr val="dk2"/>
                </a:solidFill>
              </a:rPr>
              <a:t>Vector</a:t>
            </a:r>
            <a:endParaRPr sz="1800" i="1" dirty="0">
              <a:solidFill>
                <a:schemeClr val="dk2"/>
              </a:solidFill>
            </a:endParaRPr>
          </a:p>
          <a:p>
            <a:pPr marL="609600" lvl="1" indent="-444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w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0]</a:t>
            </a:r>
            <a:r>
              <a:rPr lang="en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 + b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0]</a:t>
            </a:r>
            <a:r>
              <a:rPr lang="en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b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		 =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av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bw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av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bw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av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bw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, 0]</a:t>
            </a:r>
            <a:r>
              <a:rPr lang="en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800" dirty="0"/>
              <a:t>	</a:t>
            </a:r>
            <a:r>
              <a:rPr lang="en" sz="1800" dirty="0">
                <a:solidFill>
                  <a:schemeClr val="dk2"/>
                </a:solidFill>
              </a:rPr>
              <a:t>Vector</a:t>
            </a:r>
            <a:endParaRPr sz="1800" dirty="0"/>
          </a:p>
          <a:p>
            <a:pPr marL="609600" lvl="1" indent="-444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= [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1]</a:t>
            </a:r>
            <a:r>
              <a:rPr lang="en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0]</a:t>
            </a:r>
            <a:r>
              <a:rPr lang="en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	      =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,  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,  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, 1]</a:t>
            </a:r>
            <a:r>
              <a:rPr lang="en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800" dirty="0"/>
              <a:t>		    	</a:t>
            </a:r>
            <a:r>
              <a:rPr lang="en" sz="1800" dirty="0">
                <a:solidFill>
                  <a:schemeClr val="dk2"/>
                </a:solidFill>
              </a:rPr>
              <a:t>Point</a:t>
            </a:r>
            <a:endParaRPr sz="1800" dirty="0"/>
          </a:p>
          <a:p>
            <a:pPr marL="609600" lvl="1" indent="-444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= [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1]</a:t>
            </a:r>
            <a:r>
              <a:rPr lang="en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1]</a:t>
            </a:r>
            <a:r>
              <a:rPr lang="en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	      =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 – q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 – q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 – q</a:t>
            </a:r>
            <a:r>
              <a:rPr lang="en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, 0]</a:t>
            </a:r>
            <a:r>
              <a:rPr lang="en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800" baseline="30000" dirty="0"/>
              <a:t>			</a:t>
            </a:r>
            <a:r>
              <a:rPr lang="en" sz="1800" dirty="0">
                <a:solidFill>
                  <a:schemeClr val="dk2"/>
                </a:solidFill>
              </a:rPr>
              <a:t>Vector</a:t>
            </a:r>
            <a:endParaRPr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1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Combination of Points</a:t>
            </a:r>
            <a:endParaRPr/>
          </a:p>
        </p:txBody>
      </p:sp>
      <p:sp>
        <p:nvSpPr>
          <p:cNvPr id="364" name="Google Shape;364;p71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200" i="0" dirty="0"/>
              <a:t>Points </a:t>
            </a:r>
            <a:r>
              <a:rPr lang="en" sz="2200" b="0" dirty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200" i="0" dirty="0"/>
              <a:t>, </a:t>
            </a:r>
            <a:r>
              <a:rPr lang="en" sz="2200" b="0" dirty="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2200" i="0" dirty="0"/>
              <a:t> scalars </a:t>
            </a:r>
            <a:r>
              <a:rPr lang="en" sz="2200" b="0" dirty="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2200" i="0" dirty="0"/>
              <a:t>, </a:t>
            </a:r>
            <a:r>
              <a:rPr lang="en" sz="2200" b="0" dirty="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2200" i="0" dirty="0"/>
              <a:t>:</a:t>
            </a:r>
            <a:endParaRPr sz="2200" dirty="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Times New Roman"/>
              <a:buNone/>
            </a:pPr>
            <a:r>
              <a:rPr lang="en" sz="2200" i="1" dirty="0">
                <a:latin typeface="Times New Roman"/>
                <a:ea typeface="Times New Roman"/>
                <a:cs typeface="Times New Roman"/>
                <a:sym typeface="Times New Roman"/>
              </a:rPr>
              <a:t>aP + bQ</a:t>
            </a: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" sz="2200" i="1" dirty="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2200" i="1" dirty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2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200" i="1" dirty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2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200" i="1" dirty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2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2200" i="1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1]</a:t>
            </a:r>
            <a:r>
              <a:rPr lang="en" sz="22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2200" i="1" dirty="0">
                <a:latin typeface="Times New Roman"/>
                <a:ea typeface="Times New Roman"/>
                <a:cs typeface="Times New Roman"/>
                <a:sym typeface="Times New Roman"/>
              </a:rPr>
              <a:t> + b</a:t>
            </a: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2200" i="1" dirty="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22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200" i="1" dirty="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22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200" i="1" dirty="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22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2200" i="1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1]</a:t>
            </a:r>
            <a:r>
              <a:rPr lang="en" sz="22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2200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" sz="2200" i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200" i="1" dirty="0">
                <a:latin typeface="Times New Roman"/>
                <a:ea typeface="Times New Roman"/>
                <a:cs typeface="Times New Roman"/>
                <a:sym typeface="Times New Roman"/>
              </a:rPr>
              <a:t>	     = </a:t>
            </a: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2200" i="1" dirty="0">
                <a:latin typeface="Times New Roman"/>
                <a:ea typeface="Times New Roman"/>
                <a:cs typeface="Times New Roman"/>
                <a:sym typeface="Times New Roman"/>
              </a:rPr>
              <a:t>ap</a:t>
            </a:r>
            <a:r>
              <a:rPr lang="en" sz="22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200" i="1" dirty="0">
                <a:latin typeface="Times New Roman"/>
                <a:ea typeface="Times New Roman"/>
                <a:cs typeface="Times New Roman"/>
                <a:sym typeface="Times New Roman"/>
              </a:rPr>
              <a:t>+bq</a:t>
            </a:r>
            <a:r>
              <a:rPr lang="en" sz="22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200" i="1" dirty="0">
                <a:latin typeface="Times New Roman"/>
                <a:ea typeface="Times New Roman"/>
                <a:cs typeface="Times New Roman"/>
                <a:sym typeface="Times New Roman"/>
              </a:rPr>
              <a:t>,  ap</a:t>
            </a:r>
            <a:r>
              <a:rPr lang="en" sz="22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200" i="1" dirty="0">
                <a:latin typeface="Times New Roman"/>
                <a:ea typeface="Times New Roman"/>
                <a:cs typeface="Times New Roman"/>
                <a:sym typeface="Times New Roman"/>
              </a:rPr>
              <a:t>+bq</a:t>
            </a:r>
            <a:r>
              <a:rPr lang="en" sz="22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200" i="1" dirty="0">
                <a:latin typeface="Times New Roman"/>
                <a:ea typeface="Times New Roman"/>
                <a:cs typeface="Times New Roman"/>
                <a:sym typeface="Times New Roman"/>
              </a:rPr>
              <a:t>,  ap</a:t>
            </a:r>
            <a:r>
              <a:rPr lang="en" sz="22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2200" i="1" dirty="0">
                <a:latin typeface="Times New Roman"/>
                <a:ea typeface="Times New Roman"/>
                <a:cs typeface="Times New Roman"/>
                <a:sym typeface="Times New Roman"/>
              </a:rPr>
              <a:t>+bq</a:t>
            </a:r>
            <a:r>
              <a:rPr lang="en" sz="22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2200" i="1" dirty="0">
                <a:latin typeface="Times New Roman"/>
                <a:ea typeface="Times New Roman"/>
                <a:cs typeface="Times New Roman"/>
                <a:sym typeface="Times New Roman"/>
              </a:rPr>
              <a:t>,  a+b</a:t>
            </a: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" sz="22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endParaRPr sz="2200" dirty="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200" dirty="0"/>
              <a:t>What is this?</a:t>
            </a:r>
            <a:endParaRPr sz="2200" dirty="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endParaRPr sz="2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2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Combination of Points</a:t>
            </a:r>
            <a:endParaRPr/>
          </a:p>
        </p:txBody>
      </p:sp>
      <p:sp>
        <p:nvSpPr>
          <p:cNvPr id="370" name="Google Shape;370;p72"/>
          <p:cNvSpPr txBox="1">
            <a:spLocks noGrp="1"/>
          </p:cNvSpPr>
          <p:nvPr>
            <p:ph type="body" idx="1"/>
          </p:nvPr>
        </p:nvSpPr>
        <p:spPr>
          <a:xfrm>
            <a:off x="247650" y="1181100"/>
            <a:ext cx="862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200" i="0"/>
              <a:t>Points </a:t>
            </a:r>
            <a:r>
              <a:rPr lang="en" sz="2200" b="0"/>
              <a:t>P</a:t>
            </a:r>
            <a:r>
              <a:rPr lang="en" sz="2200" i="0"/>
              <a:t>, </a:t>
            </a:r>
            <a:r>
              <a:rPr lang="en" sz="2200" b="0"/>
              <a:t>Q</a:t>
            </a:r>
            <a:r>
              <a:rPr lang="en" sz="2200" i="0"/>
              <a:t> scalars </a:t>
            </a:r>
            <a:r>
              <a:rPr lang="en" sz="2200" b="0"/>
              <a:t>a</a:t>
            </a:r>
            <a:r>
              <a:rPr lang="en" sz="2200" i="0"/>
              <a:t>, </a:t>
            </a:r>
            <a:r>
              <a:rPr lang="en" sz="2200" b="0"/>
              <a:t>b</a:t>
            </a:r>
            <a:r>
              <a:rPr lang="en" sz="2200" i="0"/>
              <a:t>:</a:t>
            </a:r>
            <a:endParaRPr sz="22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Times New Roman"/>
              <a:buNone/>
            </a:pP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aP + bQ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1]</a:t>
            </a:r>
            <a:r>
              <a:rPr lang="en" sz="2200" baseline="30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 + b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1]</a:t>
            </a:r>
            <a:r>
              <a:rPr lang="en" sz="2200" baseline="30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	     =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ap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+bq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,  ap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+bq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,  ap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+bq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,  a+b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" sz="2200" baseline="30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endParaRPr sz="22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200"/>
              <a:t>What is it?</a:t>
            </a:r>
            <a:endParaRPr sz="2200"/>
          </a:p>
          <a:p>
            <a:pPr marL="457200" lvl="1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" sz="2200"/>
              <a:t>If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a + b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) = 0 </a:t>
            </a:r>
            <a:r>
              <a:rPr lang="en" sz="2200"/>
              <a:t>then vector!</a:t>
            </a:r>
            <a:endParaRPr sz="2200"/>
          </a:p>
          <a:p>
            <a:pPr marL="457200" lvl="1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" sz="2200"/>
              <a:t>If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a + b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) = 1 </a:t>
            </a:r>
            <a:r>
              <a:rPr lang="en" sz="2200"/>
              <a:t>then point!</a:t>
            </a:r>
            <a:endParaRPr sz="2200"/>
          </a:p>
          <a:p>
            <a:pPr marL="457200" lvl="1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" sz="2200"/>
              <a:t>Otherwise, ??</a:t>
            </a:r>
            <a:endParaRPr sz="22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 Combinations of Points</a:t>
            </a:r>
            <a:endParaRPr/>
          </a:p>
        </p:txBody>
      </p:sp>
      <p:sp>
        <p:nvSpPr>
          <p:cNvPr id="376" name="Google Shape;376;p7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010525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700"/>
              <a:buFont typeface="Arial"/>
              <a:buNone/>
            </a:pPr>
            <a:r>
              <a:rPr lang="en" sz="2000"/>
              <a:t>Definition:</a:t>
            </a:r>
            <a:endParaRPr sz="20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" sz="2000"/>
              <a:t>n points 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000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: i = 1,…,n</a:t>
            </a:r>
            <a:endParaRPr sz="20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" sz="2000"/>
              <a:t>n scalars 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2000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: i = 1,…,</a:t>
            </a:r>
            <a:r>
              <a:rPr lang="en" sz="2000"/>
              <a:t>n</a:t>
            </a:r>
            <a:endParaRPr sz="20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" sz="2000" i="1"/>
              <a:t>		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20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0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+ … + 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2000" baseline="-250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000" baseline="-250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2000"/>
              <a:t>iff     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20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+ …+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2000" baseline="-250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= 1</a:t>
            </a:r>
            <a:endParaRPr sz="20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None/>
            </a:pPr>
            <a:endParaRPr sz="20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" sz="2000"/>
              <a:t>Example (n = 2): 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0.5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0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+ 0.5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0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" sz="2000"/>
              <a:t>Example (n = 2): 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(1-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0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 + sP</a:t>
            </a:r>
            <a:r>
              <a:rPr lang="en" sz="20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0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" sz="2000"/>
              <a:t>Example (n = 3): 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(1-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s-t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0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 + sP</a:t>
            </a:r>
            <a:r>
              <a:rPr lang="en" sz="2000" i="1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 + tP</a:t>
            </a:r>
            <a:r>
              <a:rPr lang="en" sz="2000" baseline="-25000"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74" descr="notvali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1550194"/>
            <a:ext cx="5942013" cy="2744391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74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Interpretation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SIGGRAPH trailers from 2016</a:t>
            </a:r>
            <a:endParaRPr/>
          </a:p>
        </p:txBody>
      </p:sp>
      <p:sp>
        <p:nvSpPr>
          <p:cNvPr id="226" name="Google Shape;226;p5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Going backwards,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https://www.youtube.com/watch?v=l1KO-lnHfps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And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https://www.youtube.com/watch?v=dQBJ0r5Pj5s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8"/>
          <p:cNvSpPr txBox="1">
            <a:spLocks noGrp="1"/>
          </p:cNvSpPr>
          <p:nvPr>
            <p:ph type="title"/>
          </p:nvPr>
        </p:nvSpPr>
        <p:spPr>
          <a:xfrm>
            <a:off x="15025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Exercise: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dirty="0"/>
          </a:p>
        </p:txBody>
      </p:sp>
      <p:sp>
        <p:nvSpPr>
          <p:cNvPr id="500" name="Google Shape;500;p88"/>
          <p:cNvSpPr txBox="1">
            <a:spLocks noGrp="1"/>
          </p:cNvSpPr>
          <p:nvPr>
            <p:ph type="body" idx="1"/>
          </p:nvPr>
        </p:nvSpPr>
        <p:spPr>
          <a:xfrm>
            <a:off x="3967150" y="1188700"/>
            <a:ext cx="47037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some points along a line from one point to another - This process is called convex interpolation</a:t>
            </a:r>
            <a:endParaRPr/>
          </a:p>
        </p:txBody>
      </p:sp>
      <p:pic>
        <p:nvPicPr>
          <p:cNvPr id="501" name="Google Shape;501;p88" descr="Image result for line interpolate"/>
          <p:cNvPicPr preferRelativeResize="0"/>
          <p:nvPr/>
        </p:nvPicPr>
        <p:blipFill rotWithShape="1">
          <a:blip r:embed="rId3">
            <a:alphaModFix/>
          </a:blip>
          <a:srcRect b="41355"/>
          <a:stretch/>
        </p:blipFill>
        <p:spPr>
          <a:xfrm>
            <a:off x="214600" y="1132600"/>
            <a:ext cx="2973125" cy="20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9"/>
          <p:cNvSpPr txBox="1">
            <a:spLocks noGrp="1"/>
          </p:cNvSpPr>
          <p:nvPr>
            <p:ph type="body" idx="1"/>
          </p:nvPr>
        </p:nvSpPr>
        <p:spPr>
          <a:xfrm>
            <a:off x="218500" y="101780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formula to do that is quite short: </a:t>
            </a:r>
            <a:endParaRPr sz="2200"/>
          </a:p>
          <a:p>
            <a:pPr marL="91440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p</a:t>
            </a:r>
            <a:r>
              <a:rPr lang="en" sz="2200" baseline="-25000"/>
              <a:t>interpolated</a:t>
            </a:r>
            <a:r>
              <a:rPr lang="en" sz="2200"/>
              <a:t> = (1-a) * p</a:t>
            </a:r>
            <a:r>
              <a:rPr lang="en" sz="2200" baseline="-25000"/>
              <a:t>1</a:t>
            </a:r>
            <a:r>
              <a:rPr lang="en" sz="2200"/>
              <a:t> + a * p</a:t>
            </a:r>
            <a:r>
              <a:rPr lang="en" sz="2200" baseline="-25000"/>
              <a:t>2</a:t>
            </a:r>
            <a:endParaRPr sz="2200"/>
          </a:p>
          <a:p>
            <a:pPr marL="914400" lvl="1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It’s only an interpolation (and called “convex”) if 0&lt;=a&lt;=1</a:t>
            </a:r>
            <a:endParaRPr sz="22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Otherwise it's an extrapolation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You’ll be seeing that equation a lot</a:t>
            </a:r>
            <a:endParaRPr sz="2200"/>
          </a:p>
        </p:txBody>
      </p:sp>
      <p:sp>
        <p:nvSpPr>
          <p:cNvPr id="507" name="Google Shape;507;p89"/>
          <p:cNvSpPr txBox="1">
            <a:spLocks noGrp="1"/>
          </p:cNvSpPr>
          <p:nvPr>
            <p:ph type="title"/>
          </p:nvPr>
        </p:nvSpPr>
        <p:spPr>
          <a:xfrm>
            <a:off x="15025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Linear interpolation (2 points)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90"/>
          <p:cNvSpPr txBox="1">
            <a:spLocks noGrp="1"/>
          </p:cNvSpPr>
          <p:nvPr>
            <p:ph type="body" idx="1"/>
          </p:nvPr>
        </p:nvSpPr>
        <p:spPr>
          <a:xfrm>
            <a:off x="218500" y="101780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formula to do that is quite short: </a:t>
            </a:r>
            <a:endParaRPr sz="2200"/>
          </a:p>
          <a:p>
            <a:pPr marL="91440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p</a:t>
            </a:r>
            <a:r>
              <a:rPr lang="en" sz="2200" baseline="-25000"/>
              <a:t>interpolated</a:t>
            </a:r>
            <a:r>
              <a:rPr lang="en" sz="2200"/>
              <a:t> = (1-a) * p</a:t>
            </a:r>
            <a:r>
              <a:rPr lang="en" sz="2200" baseline="-25000"/>
              <a:t>1</a:t>
            </a:r>
            <a:r>
              <a:rPr lang="en" sz="2200"/>
              <a:t> + a * p</a:t>
            </a:r>
            <a:r>
              <a:rPr lang="en" sz="2200" baseline="-25000"/>
              <a:t>2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Let (a) vary from 0 to 1 in steps - this is a parametric equation.  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Or we could imagine a parameter time (t) rather than (a) -- at each time t between 0 sec and 1 sec we reach a different point on the line segment.  Now it’s animated.</a:t>
            </a:r>
            <a:endParaRPr sz="2200"/>
          </a:p>
        </p:txBody>
      </p:sp>
      <p:sp>
        <p:nvSpPr>
          <p:cNvPr id="513" name="Google Shape;513;p90"/>
          <p:cNvSpPr txBox="1">
            <a:spLocks noGrp="1"/>
          </p:cNvSpPr>
          <p:nvPr>
            <p:ph type="title"/>
          </p:nvPr>
        </p:nvSpPr>
        <p:spPr>
          <a:xfrm>
            <a:off x="15025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Linear interpolation (2 points)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90"/>
          <p:cNvSpPr txBox="1">
            <a:spLocks noGrp="1"/>
          </p:cNvSpPr>
          <p:nvPr>
            <p:ph type="body" idx="1"/>
          </p:nvPr>
        </p:nvSpPr>
        <p:spPr>
          <a:xfrm>
            <a:off x="218500" y="101780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 Interpolation between 3 points</a:t>
            </a:r>
            <a:endParaRPr sz="2200" dirty="0"/>
          </a:p>
          <a:p>
            <a:pPr marL="91440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200" dirty="0"/>
              <a:t>S(a) = (1-a) * P + a * Q</a:t>
            </a:r>
            <a:endParaRPr lang="en" sz="2200" baseline="-25000" dirty="0"/>
          </a:p>
          <a:p>
            <a:pPr marL="914400" indent="457200">
              <a:spcBef>
                <a:spcPts val="1600"/>
              </a:spcBef>
              <a:buNone/>
            </a:pPr>
            <a:r>
              <a:rPr lang="en" sz="2200" dirty="0"/>
              <a:t>T(a,b) = (1-b) * S + b * R</a:t>
            </a:r>
            <a:endParaRPr lang="en" sz="2200" baseline="-25000" dirty="0"/>
          </a:p>
          <a:p>
            <a:pPr marL="914400" indent="457200">
              <a:spcBef>
                <a:spcPts val="1600"/>
              </a:spcBef>
              <a:buNone/>
            </a:pPr>
            <a:r>
              <a:rPr lang="en" sz="2200" dirty="0"/>
              <a:t>T(a,b) = (1-b) * [(1-a) * P + a * Q] + b * R</a:t>
            </a:r>
            <a:endParaRPr lang="en-US" sz="2200" b="1" dirty="0"/>
          </a:p>
          <a:p>
            <a:pPr marL="91440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lang="en-US" sz="2200" b="1" dirty="0"/>
          </a:p>
          <a:p>
            <a:pPr marL="91440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513" name="Google Shape;513;p90"/>
          <p:cNvSpPr txBox="1">
            <a:spLocks noGrp="1"/>
          </p:cNvSpPr>
          <p:nvPr>
            <p:ph type="title"/>
          </p:nvPr>
        </p:nvSpPr>
        <p:spPr>
          <a:xfrm>
            <a:off x="15025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Linear interpolation (3 points = plane)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242" y="1013931"/>
            <a:ext cx="2825999" cy="189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8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5"/>
          <p:cNvSpPr txBox="1">
            <a:spLocks noGrp="1"/>
          </p:cNvSpPr>
          <p:nvPr>
            <p:ph type="ctrTitle"/>
          </p:nvPr>
        </p:nvSpPr>
        <p:spPr>
          <a:xfrm>
            <a:off x="384750" y="210597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Making Shapes in Code</a:t>
            </a:r>
            <a:endParaRPr/>
          </a:p>
        </p:txBody>
      </p:sp>
      <p:sp>
        <p:nvSpPr>
          <p:cNvPr id="388" name="Google Shape;388;p75"/>
          <p:cNvSpPr txBox="1">
            <a:spLocks noGrp="1"/>
          </p:cNvSpPr>
          <p:nvPr>
            <p:ph type="subTitle" idx="1"/>
          </p:nvPr>
        </p:nvSpPr>
        <p:spPr>
          <a:xfrm>
            <a:off x="537138" y="304666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Computer graphics in practice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94" name="Google Shape;394;p7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Modeling 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Discretizing shapes (Vertices)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Geometry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Data structures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Indexing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Discretization</a:t>
            </a:r>
            <a:endParaRPr/>
          </a:p>
        </p:txBody>
      </p:sp>
      <p:sp>
        <p:nvSpPr>
          <p:cNvPr id="408" name="Google Shape;408;p7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don't know how to tell a computer to draw most shapes because of their complicated non-linear formulas.  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Instead, we linearize those shapes:  Break them up into a finite number of line segments between N discrete points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Piecewise planar shapes:</a:t>
            </a:r>
            <a:endParaRPr sz="2200"/>
          </a:p>
        </p:txBody>
      </p:sp>
      <p:pic>
        <p:nvPicPr>
          <p:cNvPr id="409" name="Google Shape;409;p78" descr="Image result for discretiz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8900" y="190025"/>
            <a:ext cx="31813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78" descr="Image result for discretiz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6500" y="3046175"/>
            <a:ext cx="19621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Polygon</a:t>
            </a:r>
            <a:endParaRPr/>
          </a:p>
        </p:txBody>
      </p:sp>
      <p:sp>
        <p:nvSpPr>
          <p:cNvPr id="416" name="Google Shape;416;p79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Collection of points connected  with lines</a:t>
            </a:r>
            <a:endParaRPr dirty="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" dirty="0"/>
              <a:t>Vertices: v</a:t>
            </a:r>
            <a:r>
              <a:rPr lang="en" baseline="-25000" dirty="0"/>
              <a:t>1</a:t>
            </a:r>
            <a:r>
              <a:rPr lang="en" dirty="0"/>
              <a:t>,v</a:t>
            </a:r>
            <a:r>
              <a:rPr lang="en" baseline="-25000" dirty="0"/>
              <a:t>2</a:t>
            </a:r>
            <a:r>
              <a:rPr lang="en" dirty="0"/>
              <a:t>,v</a:t>
            </a:r>
            <a:r>
              <a:rPr lang="en" baseline="-25000" dirty="0"/>
              <a:t>3</a:t>
            </a:r>
            <a:r>
              <a:rPr lang="en" dirty="0"/>
              <a:t>,v</a:t>
            </a:r>
            <a:r>
              <a:rPr lang="en" baseline="-25000" dirty="0"/>
              <a:t>4</a:t>
            </a:r>
            <a:endParaRPr dirty="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" dirty="0"/>
              <a:t>Edges: </a:t>
            </a:r>
            <a:br>
              <a:rPr lang="en" dirty="0"/>
            </a:br>
            <a:r>
              <a:rPr lang="en" dirty="0"/>
              <a:t>e</a:t>
            </a:r>
            <a:r>
              <a:rPr lang="en" baseline="-25000" dirty="0"/>
              <a:t>1</a:t>
            </a:r>
            <a:r>
              <a:rPr lang="en" dirty="0"/>
              <a:t> = v</a:t>
            </a:r>
            <a:r>
              <a:rPr lang="en" baseline="-25000" dirty="0"/>
              <a:t>1</a:t>
            </a:r>
            <a:r>
              <a:rPr lang="en" dirty="0"/>
              <a:t>v</a:t>
            </a:r>
            <a:r>
              <a:rPr lang="en" baseline="-25000" dirty="0"/>
              <a:t>2</a:t>
            </a:r>
            <a:br>
              <a:rPr lang="en" dirty="0"/>
            </a:br>
            <a:r>
              <a:rPr lang="en" dirty="0"/>
              <a:t>e</a:t>
            </a:r>
            <a:r>
              <a:rPr lang="en" baseline="-25000" dirty="0"/>
              <a:t>2</a:t>
            </a:r>
            <a:r>
              <a:rPr lang="en" dirty="0"/>
              <a:t> = v</a:t>
            </a:r>
            <a:r>
              <a:rPr lang="en" baseline="-25000" dirty="0"/>
              <a:t>2</a:t>
            </a:r>
            <a:r>
              <a:rPr lang="en" dirty="0"/>
              <a:t>v</a:t>
            </a:r>
            <a:r>
              <a:rPr lang="en" baseline="-25000" dirty="0"/>
              <a:t>3</a:t>
            </a:r>
            <a:br>
              <a:rPr lang="en" dirty="0"/>
            </a:br>
            <a:r>
              <a:rPr lang="en" dirty="0"/>
              <a:t>e</a:t>
            </a:r>
            <a:r>
              <a:rPr lang="en" baseline="-25000" dirty="0"/>
              <a:t>3</a:t>
            </a:r>
            <a:r>
              <a:rPr lang="en" dirty="0"/>
              <a:t> = v</a:t>
            </a:r>
            <a:r>
              <a:rPr lang="en" baseline="-25000" dirty="0"/>
              <a:t>3</a:t>
            </a:r>
            <a:r>
              <a:rPr lang="en" dirty="0"/>
              <a:t>v</a:t>
            </a:r>
            <a:r>
              <a:rPr lang="en" baseline="-25000" dirty="0"/>
              <a:t>4</a:t>
            </a:r>
            <a:br>
              <a:rPr lang="en" dirty="0"/>
            </a:br>
            <a:r>
              <a:rPr lang="en" dirty="0"/>
              <a:t>e</a:t>
            </a:r>
            <a:r>
              <a:rPr lang="en" baseline="-25000" dirty="0"/>
              <a:t>4</a:t>
            </a:r>
            <a:r>
              <a:rPr lang="en" dirty="0"/>
              <a:t> = v</a:t>
            </a:r>
            <a:r>
              <a:rPr lang="en" baseline="-25000" dirty="0"/>
              <a:t>4</a:t>
            </a:r>
            <a:r>
              <a:rPr lang="en" dirty="0"/>
              <a:t>v</a:t>
            </a:r>
            <a:r>
              <a:rPr lang="en" baseline="-25000" dirty="0"/>
              <a:t>1</a:t>
            </a:r>
            <a:endParaRPr dirty="0"/>
          </a:p>
        </p:txBody>
      </p:sp>
      <p:cxnSp>
        <p:nvCxnSpPr>
          <p:cNvPr id="417" name="Google Shape;417;p79"/>
          <p:cNvCxnSpPr/>
          <p:nvPr/>
        </p:nvCxnSpPr>
        <p:spPr>
          <a:xfrm rot="10800000" flipH="1">
            <a:off x="5486400" y="2736197"/>
            <a:ext cx="1311300" cy="363000"/>
          </a:xfrm>
          <a:prstGeom prst="straightConnector1">
            <a:avLst/>
          </a:prstGeom>
          <a:noFill/>
          <a:ln w="31750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8" name="Google Shape;418;p79"/>
          <p:cNvCxnSpPr/>
          <p:nvPr/>
        </p:nvCxnSpPr>
        <p:spPr>
          <a:xfrm>
            <a:off x="6797675" y="2727722"/>
            <a:ext cx="1035000" cy="602400"/>
          </a:xfrm>
          <a:prstGeom prst="straightConnector1">
            <a:avLst/>
          </a:prstGeom>
          <a:noFill/>
          <a:ln w="31750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9" name="Google Shape;419;p79"/>
          <p:cNvCxnSpPr/>
          <p:nvPr/>
        </p:nvCxnSpPr>
        <p:spPr>
          <a:xfrm>
            <a:off x="5486400" y="3115866"/>
            <a:ext cx="1035000" cy="877500"/>
          </a:xfrm>
          <a:prstGeom prst="straightConnector1">
            <a:avLst/>
          </a:prstGeom>
          <a:noFill/>
          <a:ln w="31750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0" name="Google Shape;420;p79"/>
          <p:cNvCxnSpPr/>
          <p:nvPr/>
        </p:nvCxnSpPr>
        <p:spPr>
          <a:xfrm rot="10800000" flipH="1">
            <a:off x="6521450" y="3330122"/>
            <a:ext cx="1322400" cy="654900"/>
          </a:xfrm>
          <a:prstGeom prst="straightConnector1">
            <a:avLst/>
          </a:prstGeom>
          <a:noFill/>
          <a:ln w="31750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1" name="Google Shape;421;p79"/>
          <p:cNvSpPr txBox="1"/>
          <p:nvPr/>
        </p:nvSpPr>
        <p:spPr>
          <a:xfrm>
            <a:off x="6617176" y="2286168"/>
            <a:ext cx="517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sz="2400" b="0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422" name="Google Shape;422;p79"/>
          <p:cNvSpPr txBox="1"/>
          <p:nvPr/>
        </p:nvSpPr>
        <p:spPr>
          <a:xfrm>
            <a:off x="5079975" y="2687316"/>
            <a:ext cx="517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sz="2400" b="0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423" name="Google Shape;423;p79"/>
          <p:cNvSpPr txBox="1"/>
          <p:nvPr/>
        </p:nvSpPr>
        <p:spPr>
          <a:xfrm>
            <a:off x="6358426" y="3935611"/>
            <a:ext cx="517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sz="2400" b="0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</p:txBody>
      </p:sp>
      <p:sp>
        <p:nvSpPr>
          <p:cNvPr id="424" name="Google Shape;424;p79"/>
          <p:cNvSpPr txBox="1"/>
          <p:nvPr/>
        </p:nvSpPr>
        <p:spPr>
          <a:xfrm>
            <a:off x="7814308" y="3043210"/>
            <a:ext cx="517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sz="2400" b="0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0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Polygons</a:t>
            </a:r>
            <a:endParaRPr/>
          </a:p>
        </p:txBody>
      </p:sp>
      <p:sp>
        <p:nvSpPr>
          <p:cNvPr id="430" name="Google Shape;430;p80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4572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" b="1" dirty="0">
                <a:solidFill>
                  <a:srgbClr val="0070C0"/>
                </a:solidFill>
              </a:rPr>
              <a:t>Closed</a:t>
            </a:r>
            <a:r>
              <a:rPr lang="en" dirty="0"/>
              <a:t> / open</a:t>
            </a:r>
            <a:endParaRPr dirty="0"/>
          </a:p>
          <a:p>
            <a:pPr marL="457200" lvl="1">
              <a:spcBef>
                <a:spcPts val="1200"/>
              </a:spcBef>
              <a:buSzPts val="2600"/>
            </a:pPr>
            <a:r>
              <a:rPr lang="en-US" b="1" dirty="0">
                <a:solidFill>
                  <a:srgbClr val="0070C0"/>
                </a:solidFill>
              </a:rPr>
              <a:t>Wireframe</a:t>
            </a:r>
            <a:r>
              <a:rPr lang="en-US" dirty="0"/>
              <a:t> / filled</a:t>
            </a:r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" b="1" dirty="0">
                <a:solidFill>
                  <a:srgbClr val="0070C0"/>
                </a:solidFill>
              </a:rPr>
              <a:t>Planar</a:t>
            </a:r>
            <a:r>
              <a:rPr lang="en" dirty="0"/>
              <a:t> / non-planar</a:t>
            </a:r>
            <a:endParaRPr dirty="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" b="1" dirty="0">
                <a:solidFill>
                  <a:srgbClr val="0070C0"/>
                </a:solidFill>
              </a:rPr>
              <a:t>Convex</a:t>
            </a:r>
            <a:r>
              <a:rPr lang="en" dirty="0"/>
              <a:t> / concave</a:t>
            </a:r>
            <a:endParaRPr dirty="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" b="1" dirty="0">
                <a:solidFill>
                  <a:srgbClr val="0070C0"/>
                </a:solidFill>
              </a:rPr>
              <a:t>Simple</a:t>
            </a:r>
            <a:r>
              <a:rPr lang="en" dirty="0"/>
              <a:t> / non-simple</a:t>
            </a:r>
            <a:endParaRPr dirty="0"/>
          </a:p>
        </p:txBody>
      </p:sp>
      <p:cxnSp>
        <p:nvCxnSpPr>
          <p:cNvPr id="431" name="Google Shape;431;p80"/>
          <p:cNvCxnSpPr/>
          <p:nvPr/>
        </p:nvCxnSpPr>
        <p:spPr>
          <a:xfrm rot="10800000" flipH="1">
            <a:off x="4725988" y="1950385"/>
            <a:ext cx="1311300" cy="363000"/>
          </a:xfrm>
          <a:prstGeom prst="straightConnector1">
            <a:avLst/>
          </a:prstGeom>
          <a:noFill/>
          <a:ln w="3175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2" name="Google Shape;432;p80"/>
          <p:cNvCxnSpPr/>
          <p:nvPr/>
        </p:nvCxnSpPr>
        <p:spPr>
          <a:xfrm>
            <a:off x="6037263" y="1941910"/>
            <a:ext cx="1035000" cy="602400"/>
          </a:xfrm>
          <a:prstGeom prst="straightConnector1">
            <a:avLst/>
          </a:prstGeom>
          <a:noFill/>
          <a:ln w="3175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3" name="Google Shape;433;p80"/>
          <p:cNvCxnSpPr/>
          <p:nvPr/>
        </p:nvCxnSpPr>
        <p:spPr>
          <a:xfrm>
            <a:off x="4725988" y="2330054"/>
            <a:ext cx="1157400" cy="222600"/>
          </a:xfrm>
          <a:prstGeom prst="straightConnector1">
            <a:avLst/>
          </a:prstGeom>
          <a:noFill/>
          <a:ln w="3175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4" name="Google Shape;434;p80"/>
          <p:cNvCxnSpPr/>
          <p:nvPr/>
        </p:nvCxnSpPr>
        <p:spPr>
          <a:xfrm rot="10800000" flipH="1">
            <a:off x="5894388" y="2544235"/>
            <a:ext cx="1188900" cy="16800"/>
          </a:xfrm>
          <a:prstGeom prst="straightConnector1">
            <a:avLst/>
          </a:prstGeom>
          <a:noFill/>
          <a:ln w="3175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5" name="Google Shape;435;p80"/>
          <p:cNvCxnSpPr/>
          <p:nvPr/>
        </p:nvCxnSpPr>
        <p:spPr>
          <a:xfrm>
            <a:off x="5045075" y="2883694"/>
            <a:ext cx="2049600" cy="58200"/>
          </a:xfrm>
          <a:prstGeom prst="straightConnector1">
            <a:avLst/>
          </a:prstGeom>
          <a:noFill/>
          <a:ln w="3175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6" name="Google Shape;436;p80"/>
          <p:cNvCxnSpPr/>
          <p:nvPr/>
        </p:nvCxnSpPr>
        <p:spPr>
          <a:xfrm>
            <a:off x="5045075" y="2883694"/>
            <a:ext cx="1179600" cy="396600"/>
          </a:xfrm>
          <a:prstGeom prst="straightConnector1">
            <a:avLst/>
          </a:prstGeom>
          <a:noFill/>
          <a:ln w="3175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7" name="Google Shape;437;p80"/>
          <p:cNvCxnSpPr/>
          <p:nvPr/>
        </p:nvCxnSpPr>
        <p:spPr>
          <a:xfrm flipH="1">
            <a:off x="6456438" y="2942035"/>
            <a:ext cx="638100" cy="916800"/>
          </a:xfrm>
          <a:prstGeom prst="straightConnector1">
            <a:avLst/>
          </a:prstGeom>
          <a:noFill/>
          <a:ln w="3175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38;p80"/>
          <p:cNvCxnSpPr/>
          <p:nvPr/>
        </p:nvCxnSpPr>
        <p:spPr>
          <a:xfrm rot="10800000">
            <a:off x="6219233" y="3272934"/>
            <a:ext cx="243000" cy="595200"/>
          </a:xfrm>
          <a:prstGeom prst="straightConnector1">
            <a:avLst/>
          </a:prstGeom>
          <a:noFill/>
          <a:ln w="3175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9" name="Google Shape;439;p80"/>
          <p:cNvCxnSpPr/>
          <p:nvPr/>
        </p:nvCxnSpPr>
        <p:spPr>
          <a:xfrm>
            <a:off x="4087813" y="3908822"/>
            <a:ext cx="31800" cy="717900"/>
          </a:xfrm>
          <a:prstGeom prst="straightConnector1">
            <a:avLst/>
          </a:prstGeom>
          <a:noFill/>
          <a:ln w="3175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0" name="Google Shape;440;p80"/>
          <p:cNvCxnSpPr/>
          <p:nvPr/>
        </p:nvCxnSpPr>
        <p:spPr>
          <a:xfrm rot="10800000" flipH="1">
            <a:off x="4141788" y="3924403"/>
            <a:ext cx="1201800" cy="710700"/>
          </a:xfrm>
          <a:prstGeom prst="straightConnector1">
            <a:avLst/>
          </a:prstGeom>
          <a:noFill/>
          <a:ln w="3175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1" name="Google Shape;441;p80"/>
          <p:cNvCxnSpPr/>
          <p:nvPr/>
        </p:nvCxnSpPr>
        <p:spPr>
          <a:xfrm>
            <a:off x="4076700" y="3915966"/>
            <a:ext cx="1012800" cy="620400"/>
          </a:xfrm>
          <a:prstGeom prst="straightConnector1">
            <a:avLst/>
          </a:prstGeom>
          <a:noFill/>
          <a:ln w="3175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2" name="Google Shape;442;p80"/>
          <p:cNvCxnSpPr/>
          <p:nvPr/>
        </p:nvCxnSpPr>
        <p:spPr>
          <a:xfrm rot="10800000" flipH="1">
            <a:off x="5089525" y="3932681"/>
            <a:ext cx="265200" cy="603600"/>
          </a:xfrm>
          <a:prstGeom prst="straightConnector1">
            <a:avLst/>
          </a:prstGeom>
          <a:noFill/>
          <a:ln w="3175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3" name="Google Shape;443;p80"/>
          <p:cNvSpPr/>
          <p:nvPr/>
        </p:nvSpPr>
        <p:spPr>
          <a:xfrm>
            <a:off x="7028088" y="1891506"/>
            <a:ext cx="1574700" cy="446400"/>
          </a:xfrm>
          <a:prstGeom prst="rect">
            <a:avLst/>
          </a:prstGeom>
          <a:solidFill>
            <a:schemeClr val="accent1"/>
          </a:solidFill>
          <a:ln w="25400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4" name="Google Shape;444;p80"/>
          <p:cNvCxnSpPr/>
          <p:nvPr/>
        </p:nvCxnSpPr>
        <p:spPr>
          <a:xfrm flipH="1">
            <a:off x="4262588" y="1331119"/>
            <a:ext cx="1047600" cy="413100"/>
          </a:xfrm>
          <a:prstGeom prst="straightConnector1">
            <a:avLst/>
          </a:prstGeom>
          <a:noFill/>
          <a:ln w="2540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5" name="Google Shape;445;p80"/>
          <p:cNvCxnSpPr/>
          <p:nvPr/>
        </p:nvCxnSpPr>
        <p:spPr>
          <a:xfrm rot="10800000" flipH="1">
            <a:off x="4262438" y="1702566"/>
            <a:ext cx="1344600" cy="41700"/>
          </a:xfrm>
          <a:prstGeom prst="straightConnector1">
            <a:avLst/>
          </a:prstGeom>
          <a:noFill/>
          <a:ln w="2540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1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Triangles</a:t>
            </a:r>
            <a:endParaRPr/>
          </a:p>
        </p:txBody>
      </p:sp>
      <p:sp>
        <p:nvSpPr>
          <p:cNvPr id="451" name="Google Shape;451;p81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most common primitive</a:t>
            </a:r>
            <a:endParaRPr dirty="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" dirty="0"/>
              <a:t>Simple</a:t>
            </a:r>
            <a:endParaRPr dirty="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" dirty="0"/>
              <a:t>Convex</a:t>
            </a:r>
            <a:endParaRPr dirty="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" dirty="0"/>
              <a:t>Planar</a:t>
            </a:r>
            <a:endParaRPr dirty="0"/>
          </a:p>
        </p:txBody>
      </p:sp>
      <p:sp>
        <p:nvSpPr>
          <p:cNvPr id="452" name="Google Shape;452;p81"/>
          <p:cNvSpPr/>
          <p:nvPr/>
        </p:nvSpPr>
        <p:spPr>
          <a:xfrm rot="846832">
            <a:off x="4762324" y="2205577"/>
            <a:ext cx="2202177" cy="106102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 on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https://www.dwitter.net/</a:t>
            </a:r>
            <a:endParaRPr/>
          </a:p>
        </p:txBody>
      </p:sp>
      <p:sp>
        <p:nvSpPr>
          <p:cNvPr id="232" name="Google Shape;232;p54"/>
          <p:cNvSpPr txBox="1">
            <a:spLocks noGrp="1"/>
          </p:cNvSpPr>
          <p:nvPr>
            <p:ph type="title"/>
          </p:nvPr>
        </p:nvSpPr>
        <p:spPr>
          <a:xfrm>
            <a:off x="311700" y="18815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 on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https://www.shadertoy.com/slideshow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2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167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Polygonal Models / Data Structures </a:t>
            </a:r>
            <a:endParaRPr/>
          </a:p>
        </p:txBody>
      </p:sp>
      <p:sp>
        <p:nvSpPr>
          <p:cNvPr id="458" name="Google Shape;458;p82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Indexed face set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94" y="1908831"/>
            <a:ext cx="5915025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2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167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Polygonal Models / Data Structures </a:t>
            </a:r>
            <a:endParaRPr/>
          </a:p>
        </p:txBody>
      </p:sp>
      <p:sp>
        <p:nvSpPr>
          <p:cNvPr id="458" name="Google Shape;458;p82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Face Normal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4" y="1512083"/>
            <a:ext cx="2944255" cy="33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34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84" descr="Image result for circle poin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3150" y="1614280"/>
            <a:ext cx="3991350" cy="3234933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84"/>
          <p:cNvSpPr txBox="1">
            <a:spLocks noGrp="1"/>
          </p:cNvSpPr>
          <p:nvPr>
            <p:ph type="body" idx="1"/>
          </p:nvPr>
        </p:nvSpPr>
        <p:spPr>
          <a:xfrm>
            <a:off x="263925" y="1432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First point: (1,0,0)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  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</p:txBody>
      </p:sp>
      <p:sp>
        <p:nvSpPr>
          <p:cNvPr id="472" name="Google Shape;472;p8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Let's list N points around a circle.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Let's list N points around a circle.</a:t>
            </a:r>
            <a:endParaRPr/>
          </a:p>
        </p:txBody>
      </p:sp>
      <p:sp>
        <p:nvSpPr>
          <p:cNvPr id="478" name="Google Shape;478;p85"/>
          <p:cNvSpPr txBox="1">
            <a:spLocks noGrp="1"/>
          </p:cNvSpPr>
          <p:nvPr>
            <p:ph type="body" idx="1"/>
          </p:nvPr>
        </p:nvSpPr>
        <p:spPr>
          <a:xfrm>
            <a:off x="311700" y="10774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x = r*cos(Θ), y = r*sin(Θ)  where theta is as shown below.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Using Θ as a variable input parameter, take N tiny steps from 0...2*PI.</a:t>
            </a:r>
            <a:endParaRPr sz="2200"/>
          </a:p>
        </p:txBody>
      </p:sp>
      <p:sp>
        <p:nvSpPr>
          <p:cNvPr id="479" name="Google Shape;479;p85"/>
          <p:cNvSpPr txBox="1"/>
          <p:nvPr/>
        </p:nvSpPr>
        <p:spPr>
          <a:xfrm>
            <a:off x="4139100" y="1764225"/>
            <a:ext cx="1912800" cy="12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</p:txBody>
      </p:sp>
      <p:pic>
        <p:nvPicPr>
          <p:cNvPr id="480" name="Google Shape;480;p85" descr="Image result for circle r cos thet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95800" y="1709738"/>
            <a:ext cx="233362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Triangles</a:t>
            </a:r>
            <a:endParaRPr/>
          </a:p>
        </p:txBody>
      </p:sp>
      <p:sp>
        <p:nvSpPr>
          <p:cNvPr id="486" name="Google Shape;486;p8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want to draw the whole 2D area, not just some points</a:t>
            </a:r>
            <a:br>
              <a:rPr lang="en" sz="2400"/>
            </a:br>
            <a:endParaRPr sz="240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Simplest 2d shape (remove any points and it will make it 1d) - this makes triangles the "2D simplex"</a:t>
            </a:r>
            <a:endParaRPr sz="2400"/>
          </a:p>
        </p:txBody>
      </p:sp>
      <p:pic>
        <p:nvPicPr>
          <p:cNvPr id="487" name="Google Shape;487;p86" descr="Image result for circle triangl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9975" y="3"/>
            <a:ext cx="1306900" cy="13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Triangles</a:t>
            </a:r>
            <a:endParaRPr/>
          </a:p>
        </p:txBody>
      </p:sp>
      <p:sp>
        <p:nvSpPr>
          <p:cNvPr id="493" name="Google Shape;493;p87"/>
          <p:cNvSpPr txBox="1">
            <a:spLocks noGrp="1"/>
          </p:cNvSpPr>
          <p:nvPr>
            <p:ph type="body" idx="1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List the points in triangle order - two approaches:</a:t>
            </a:r>
            <a:endParaRPr sz="22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Sort list into triples of points </a:t>
            </a:r>
            <a:endParaRPr sz="2200"/>
          </a:p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>
                <a:solidFill>
                  <a:srgbClr val="0000FF"/>
                </a:solidFill>
              </a:rPr>
              <a:t>(0,0), (1,0),(0.479, 0.878)</a:t>
            </a:r>
            <a:r>
              <a:rPr lang="en" sz="2200"/>
              <a:t>, </a:t>
            </a:r>
            <a:br>
              <a:rPr lang="en" sz="2200"/>
            </a:br>
            <a:r>
              <a:rPr lang="en" sz="2200">
                <a:solidFill>
                  <a:srgbClr val="FF0000"/>
                </a:solidFill>
              </a:rPr>
              <a:t>(0,0), (0.479, 0.878), (0.841,0.540)</a:t>
            </a:r>
            <a:r>
              <a:rPr lang="en" sz="2200"/>
              <a:t>...</a:t>
            </a:r>
            <a:endParaRPr sz="2200"/>
          </a:p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Repeats are evident here</a:t>
            </a:r>
            <a:endParaRPr sz="22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Or, make a separate list of sorted triples of indices</a:t>
            </a:r>
            <a:endParaRPr sz="2200"/>
          </a:p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Indices are shorter to write, so more triangles can fit in a CPU cache:</a:t>
            </a:r>
            <a:endParaRPr sz="2200"/>
          </a:p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200"/>
              <a:buChar char="■"/>
            </a:pPr>
            <a:r>
              <a:rPr lang="en" sz="2200">
                <a:solidFill>
                  <a:srgbClr val="1155CC"/>
                </a:solidFill>
              </a:rPr>
              <a:t>0,1,2,</a:t>
            </a:r>
            <a:r>
              <a:rPr lang="en" sz="2200">
                <a:solidFill>
                  <a:srgbClr val="FF0000"/>
                </a:solidFill>
              </a:rPr>
              <a:t>0,2,3,</a:t>
            </a:r>
            <a:r>
              <a:rPr lang="en" sz="2200"/>
              <a:t>0,3,4,</a:t>
            </a:r>
            <a:r>
              <a:rPr lang="en" sz="2200">
                <a:solidFill>
                  <a:srgbClr val="FF00FF"/>
                </a:solidFill>
              </a:rPr>
              <a:t>0,4,5,</a:t>
            </a:r>
            <a:r>
              <a:rPr lang="en" sz="2200">
                <a:solidFill>
                  <a:srgbClr val="38761D"/>
                </a:solidFill>
              </a:rPr>
              <a:t>0,5,6,</a:t>
            </a:r>
            <a:r>
              <a:rPr lang="en" sz="2200">
                <a:solidFill>
                  <a:srgbClr val="BF9000"/>
                </a:solidFill>
              </a:rPr>
              <a:t>0,6,7</a:t>
            </a:r>
            <a:r>
              <a:rPr lang="en" sz="2200"/>
              <a:t>...</a:t>
            </a:r>
            <a:endParaRPr sz="2200"/>
          </a:p>
        </p:txBody>
      </p:sp>
      <p:pic>
        <p:nvPicPr>
          <p:cNvPr id="494" name="Google Shape;494;p87" descr="Image result for circle triangl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9975" y="3"/>
            <a:ext cx="1306900" cy="13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Announcements &amp; Reminders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1/21/24: A1 due by Sunday midnight</a:t>
            </a:r>
          </a:p>
          <a:p>
            <a:pPr marL="342900">
              <a:defRPr/>
            </a:pPr>
            <a:r>
              <a:rPr lang="en-US" sz="2025" dirty="0"/>
              <a:t>2/04/24: A2 due; will be discussed during this week’s TA session</a:t>
            </a:r>
          </a:p>
          <a:p>
            <a:pPr marL="342900">
              <a:defRPr/>
            </a:pPr>
            <a:r>
              <a:rPr lang="en-US" sz="2025" dirty="0"/>
              <a:t>2/08/24: Midterm Exam: 6:00-7:30 PM PST, in person, in class</a:t>
            </a:r>
            <a:endParaRPr lang="en-US" sz="1525" dirty="0"/>
          </a:p>
          <a:p>
            <a:pPr marL="342900">
              <a:defRPr/>
            </a:pPr>
            <a:r>
              <a:rPr lang="en-US" sz="2025" dirty="0"/>
              <a:t>Start forming your project teams (team size: 2-4)</a:t>
            </a:r>
          </a:p>
          <a:p>
            <a:pPr marL="800100" lvl="1">
              <a:defRPr/>
            </a:pPr>
            <a:r>
              <a:rPr lang="en-US" sz="1525" dirty="0"/>
              <a:t>2/28/24: initial project proposals &amp; teams due</a:t>
            </a:r>
          </a:p>
          <a:p>
            <a:pPr marL="800100" lvl="1">
              <a:defRPr/>
            </a:pPr>
            <a:r>
              <a:rPr lang="en-US" sz="1525" dirty="0"/>
              <a:t>3/13/24: final proposals due</a:t>
            </a: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328133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Last Lecture Recap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Primitives: </a:t>
            </a:r>
            <a:r>
              <a:rPr lang="en-US" sz="1525" dirty="0"/>
              <a:t>points, vectors</a:t>
            </a:r>
          </a:p>
          <a:p>
            <a:pPr marL="342900">
              <a:defRPr/>
            </a:pPr>
            <a:r>
              <a:rPr lang="en-US" sz="2025" dirty="0"/>
              <a:t>Vectors: </a:t>
            </a:r>
            <a:r>
              <a:rPr lang="en-US" sz="1525" dirty="0"/>
              <a:t>dot and cross products</a:t>
            </a:r>
          </a:p>
          <a:p>
            <a:pPr marL="342900">
              <a:defRPr/>
            </a:pPr>
            <a:r>
              <a:rPr lang="en-US" sz="2025" dirty="0"/>
              <a:t>Coordinate Systems: </a:t>
            </a:r>
            <a:r>
              <a:rPr lang="en-US" sz="1525" dirty="0"/>
              <a:t>LH CS, RH CS</a:t>
            </a:r>
          </a:p>
          <a:p>
            <a:pPr marL="342900">
              <a:defRPr/>
            </a:pPr>
            <a:r>
              <a:rPr lang="en-US" sz="2025" dirty="0">
                <a:solidFill>
                  <a:srgbClr val="FF0000"/>
                </a:solidFill>
              </a:rPr>
              <a:t>Matrices: </a:t>
            </a:r>
            <a:r>
              <a:rPr lang="en-US" sz="1525" dirty="0">
                <a:solidFill>
                  <a:srgbClr val="FF0000"/>
                </a:solidFill>
              </a:rPr>
              <a:t>square, zero, identity, symmetric, matrix operations, matrix properties</a:t>
            </a:r>
          </a:p>
        </p:txBody>
      </p:sp>
    </p:spTree>
    <p:extLst>
      <p:ext uri="{BB962C8B-B14F-4D97-AF65-F5344CB8AC3E}">
        <p14:creationId xmlns:p14="http://schemas.microsoft.com/office/powerpoint/2010/main" val="159002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Next Up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169377"/>
            <a:ext cx="8591500" cy="3900854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Team Project Intro</a:t>
            </a:r>
          </a:p>
          <a:p>
            <a:pPr marL="342900">
              <a:defRPr/>
            </a:pPr>
            <a:r>
              <a:rPr lang="en-US" sz="2025" dirty="0"/>
              <a:t>Homogeneous Representation of Points &amp; Vectors</a:t>
            </a:r>
          </a:p>
          <a:p>
            <a:pPr marL="342900">
              <a:defRPr/>
            </a:pPr>
            <a:r>
              <a:rPr lang="en-US" sz="2025" dirty="0"/>
              <a:t>Spaces: Vector &amp; Affine</a:t>
            </a:r>
          </a:p>
          <a:p>
            <a:pPr marL="342900">
              <a:defRPr/>
            </a:pPr>
            <a:r>
              <a:rPr lang="en-US" sz="2025" dirty="0"/>
              <a:t>Shapes: lines, circles, polygons (triangles), polyhedrons</a:t>
            </a:r>
          </a:p>
          <a:p>
            <a:pPr marL="342900">
              <a:defRPr/>
            </a:pPr>
            <a:r>
              <a:rPr lang="en-US" sz="2025" dirty="0"/>
              <a:t>Transformations: translation, scaling, rotation, shear</a:t>
            </a:r>
          </a:p>
          <a:p>
            <a:pPr marL="342900">
              <a:defRPr/>
            </a:pPr>
            <a:r>
              <a:rPr lang="en-US" sz="2025" dirty="0"/>
              <a:t>Spaces:</a:t>
            </a:r>
          </a:p>
          <a:p>
            <a:pPr marL="800100" lvl="1">
              <a:defRPr/>
            </a:pPr>
            <a:r>
              <a:rPr lang="en-US" sz="1525" dirty="0"/>
              <a:t>Model space</a:t>
            </a:r>
          </a:p>
          <a:p>
            <a:pPr marL="800100" lvl="1">
              <a:defRPr/>
            </a:pPr>
            <a:r>
              <a:rPr lang="en-US" sz="1525" dirty="0"/>
              <a:t>Object/world space</a:t>
            </a:r>
          </a:p>
          <a:p>
            <a:pPr marL="800100" lvl="1">
              <a:defRPr/>
            </a:pPr>
            <a:r>
              <a:rPr lang="en-US" sz="1525" dirty="0"/>
              <a:t>Eye/camera space</a:t>
            </a:r>
          </a:p>
          <a:p>
            <a:pPr marL="800100" lvl="1">
              <a:defRPr/>
            </a:pPr>
            <a:r>
              <a:rPr lang="en-US" sz="1525" dirty="0"/>
              <a:t>Screen space</a:t>
            </a:r>
          </a:p>
        </p:txBody>
      </p:sp>
    </p:spTree>
    <p:extLst>
      <p:ext uri="{BB962C8B-B14F-4D97-AF65-F5344CB8AC3E}">
        <p14:creationId xmlns:p14="http://schemas.microsoft.com/office/powerpoint/2010/main" val="375992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vs Vectors</a:t>
            </a:r>
            <a:endParaRPr/>
          </a:p>
        </p:txBody>
      </p:sp>
      <p:sp>
        <p:nvSpPr>
          <p:cNvPr id="286" name="Google Shape;286;p6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200" dirty="0"/>
              <a:t>What is the difference?</a:t>
            </a: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200" dirty="0"/>
              <a:t>Points have location, but no size or direction or shape</a:t>
            </a: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200" dirty="0"/>
              <a:t>Vectors have size and direction, but </a:t>
            </a:r>
            <a:r>
              <a:rPr lang="en" sz="2200"/>
              <a:t>no location or shape</a:t>
            </a: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200" dirty="0"/>
              <a:t>Problem: We represent 3D points/vectors both as 3-tuples</a:t>
            </a:r>
            <a:endParaRPr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4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200" dirty="0"/>
              <a:t>Convention</a:t>
            </a:r>
            <a:r>
              <a:rPr lang="en" sz="2200"/>
              <a:t>: 3D-Vectors and 3D-Points </a:t>
            </a:r>
            <a:r>
              <a:rPr lang="en" sz="2200" dirty="0"/>
              <a:t>are represented as 4x1 column matrices, as follows:</a:t>
            </a:r>
            <a:endParaRPr sz="2200" dirty="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endParaRPr sz="2200" dirty="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endParaRPr sz="2200" dirty="0"/>
          </a:p>
        </p:txBody>
      </p:sp>
      <p:sp>
        <p:nvSpPr>
          <p:cNvPr id="293" name="Google Shape;293;p64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Homogeneous Representation</a:t>
            </a:r>
            <a:endParaRPr/>
          </a:p>
        </p:txBody>
      </p:sp>
      <p:sp>
        <p:nvSpPr>
          <p:cNvPr id="294" name="Google Shape;294;p64" descr="txp_fig"/>
          <p:cNvSpPr/>
          <p:nvPr/>
        </p:nvSpPr>
        <p:spPr>
          <a:xfrm>
            <a:off x="1069975" y="2844403"/>
            <a:ext cx="59182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64" descr="txp_fig"/>
          <p:cNvPicPr preferRelativeResize="0"/>
          <p:nvPr/>
        </p:nvPicPr>
        <p:blipFill rotWithShape="1">
          <a:blip r:embed="rId3">
            <a:alphaModFix/>
          </a:blip>
          <a:srcRect l="71527" b="50288"/>
          <a:stretch/>
        </p:blipFill>
        <p:spPr>
          <a:xfrm>
            <a:off x="2239168" y="2762213"/>
            <a:ext cx="1493044" cy="1955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64" descr="txp_fig"/>
          <p:cNvPicPr preferRelativeResize="0"/>
          <p:nvPr/>
        </p:nvPicPr>
        <p:blipFill rotWithShape="1">
          <a:blip r:embed="rId3">
            <a:alphaModFix/>
          </a:blip>
          <a:srcRect l="74297" t="50635"/>
          <a:stretch/>
        </p:blipFill>
        <p:spPr>
          <a:xfrm>
            <a:off x="5685630" y="2707929"/>
            <a:ext cx="1347775" cy="1941462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64"/>
          <p:cNvSpPr/>
          <p:nvPr/>
        </p:nvSpPr>
        <p:spPr>
          <a:xfrm>
            <a:off x="2681288" y="4189810"/>
            <a:ext cx="522287" cy="410765"/>
          </a:xfrm>
          <a:prstGeom prst="ellipse">
            <a:avLst/>
          </a:prstGeom>
          <a:noFill/>
          <a:ln w="1270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64"/>
          <p:cNvSpPr/>
          <p:nvPr/>
        </p:nvSpPr>
        <p:spPr>
          <a:xfrm>
            <a:off x="6092825" y="4189810"/>
            <a:ext cx="522288" cy="410765"/>
          </a:xfrm>
          <a:prstGeom prst="ellipse">
            <a:avLst/>
          </a:prstGeom>
          <a:noFill/>
          <a:ln w="1270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65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2613" y="1597819"/>
            <a:ext cx="3094434" cy="309443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6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Switching Representations</a:t>
            </a:r>
            <a:endParaRPr/>
          </a:p>
        </p:txBody>
      </p:sp>
      <p:sp>
        <p:nvSpPr>
          <p:cNvPr id="306" name="Google Shape;306;p6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200"/>
              <a:t>Normal to homogeneous: </a:t>
            </a:r>
            <a:endParaRPr sz="2200"/>
          </a:p>
          <a:p>
            <a:pPr marL="457200" lvl="1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" sz="2200"/>
              <a:t>Vector: append as fourth </a:t>
            </a:r>
            <a:br>
              <a:rPr lang="en" sz="2200"/>
            </a:br>
            <a:r>
              <a:rPr lang="en" sz="2200"/>
              <a:t>coordinate 0</a:t>
            </a:r>
            <a:endParaRPr sz="2200"/>
          </a:p>
          <a:p>
            <a:pPr marL="457200" lvl="1" indent="-1778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endParaRPr sz="2200"/>
          </a:p>
          <a:p>
            <a:pPr marL="457200" lvl="1" indent="-1778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endParaRPr sz="2200"/>
          </a:p>
          <a:p>
            <a:pPr marL="457200" lvl="1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" sz="2200"/>
              <a:t>Point: append as fourth </a:t>
            </a:r>
            <a:br>
              <a:rPr lang="en" sz="2200"/>
            </a:br>
            <a:r>
              <a:rPr lang="en" sz="2200"/>
              <a:t>coordinate 1</a:t>
            </a:r>
            <a:endParaRPr sz="22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ggraph98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ggraph98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ggraph04-course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33005</TotalTime>
  <Words>1464</Words>
  <Application>Microsoft Macintosh PowerPoint</Application>
  <PresentationFormat>On-screen Show (16:9)</PresentationFormat>
  <Paragraphs>192</Paragraphs>
  <Slides>35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Roboto</vt:lpstr>
      <vt:lpstr>Arial</vt:lpstr>
      <vt:lpstr>Times New Roman</vt:lpstr>
      <vt:lpstr>Book Antiqua</vt:lpstr>
      <vt:lpstr>Simple Light</vt:lpstr>
      <vt:lpstr>siggraph98</vt:lpstr>
      <vt:lpstr>Geometric</vt:lpstr>
      <vt:lpstr>siggraph98</vt:lpstr>
      <vt:lpstr>siggraph04-course</vt:lpstr>
      <vt:lpstr>CS174A Lecture 4</vt:lpstr>
      <vt:lpstr>SIGGRAPH trailers from 2016</vt:lpstr>
      <vt:lpstr>Today on https://www.dwitter.net/</vt:lpstr>
      <vt:lpstr>Announcements &amp; Reminders</vt:lpstr>
      <vt:lpstr>Last Lecture Recap</vt:lpstr>
      <vt:lpstr>Next Up</vt:lpstr>
      <vt:lpstr>Points vs Vectors</vt:lpstr>
      <vt:lpstr>Homogeneous Representation</vt:lpstr>
      <vt:lpstr>Switching Representations</vt:lpstr>
      <vt:lpstr>Switching Representations</vt:lpstr>
      <vt:lpstr>Relationship Between  Points and Vectors</vt:lpstr>
      <vt:lpstr>Spaces &amp; Frames</vt:lpstr>
      <vt:lpstr>Coordinate System</vt:lpstr>
      <vt:lpstr>Homogeneous Representation</vt:lpstr>
      <vt:lpstr>Does the Homogeneous Representation Support Operations? </vt:lpstr>
      <vt:lpstr>Linear Combination of Points</vt:lpstr>
      <vt:lpstr>Linear Combination of Points</vt:lpstr>
      <vt:lpstr>Affine Combinations of Points</vt:lpstr>
      <vt:lpstr>Geometric Interpretation</vt:lpstr>
      <vt:lpstr>Exercise: </vt:lpstr>
      <vt:lpstr>Linear interpolation (2 points) </vt:lpstr>
      <vt:lpstr>Linear interpolation (2 points) </vt:lpstr>
      <vt:lpstr>Linear interpolation (3 points = plane) </vt:lpstr>
      <vt:lpstr>Making Shapes in Code</vt:lpstr>
      <vt:lpstr>Summary</vt:lpstr>
      <vt:lpstr>Discretization</vt:lpstr>
      <vt:lpstr>Polygon</vt:lpstr>
      <vt:lpstr>Polygons</vt:lpstr>
      <vt:lpstr>Triangles</vt:lpstr>
      <vt:lpstr>Polygonal Models / Data Structures </vt:lpstr>
      <vt:lpstr>Polygonal Models / Data Structures </vt:lpstr>
      <vt:lpstr>Let's list N points around a circle.</vt:lpstr>
      <vt:lpstr>Let's list N points around a circle.</vt:lpstr>
      <vt:lpstr>Triangles</vt:lpstr>
      <vt:lpstr>Triangles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CS174A Lecture 3</dc:title>
  <dc:creator>Asish Law</dc:creator>
  <cp:lastModifiedBy>Tejas Kamtam</cp:lastModifiedBy>
  <cp:revision>127</cp:revision>
  <dcterms:modified xsi:type="dcterms:W3CDTF">2024-01-19T03:46:59Z</dcterms:modified>
</cp:coreProperties>
</file>