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 id="2147483711" r:id="rId2"/>
    <p:sldMasterId id="2147483727" r:id="rId3"/>
    <p:sldMasterId id="2147483740" r:id="rId4"/>
    <p:sldMasterId id="2147483753" r:id="rId5"/>
    <p:sldMasterId id="2147483765" r:id="rId6"/>
    <p:sldMasterId id="2147483778" r:id="rId7"/>
    <p:sldMasterId id="2147483790" r:id="rId8"/>
    <p:sldMasterId id="2147483802" r:id="rId9"/>
  </p:sldMasterIdLst>
  <p:notesMasterIdLst>
    <p:notesMasterId r:id="rId59"/>
  </p:notesMasterIdLst>
  <p:sldIdLst>
    <p:sldId id="256" r:id="rId10"/>
    <p:sldId id="303" r:id="rId11"/>
    <p:sldId id="304" r:id="rId12"/>
    <p:sldId id="305" r:id="rId13"/>
    <p:sldId id="257" r:id="rId14"/>
    <p:sldId id="355" r:id="rId15"/>
    <p:sldId id="344" r:id="rId16"/>
    <p:sldId id="345" r:id="rId17"/>
    <p:sldId id="346" r:id="rId18"/>
    <p:sldId id="343" r:id="rId19"/>
    <p:sldId id="306" r:id="rId20"/>
    <p:sldId id="350" r:id="rId21"/>
    <p:sldId id="351" r:id="rId22"/>
    <p:sldId id="347" r:id="rId23"/>
    <p:sldId id="348" r:id="rId24"/>
    <p:sldId id="349" r:id="rId25"/>
    <p:sldId id="321" r:id="rId26"/>
    <p:sldId id="352" r:id="rId27"/>
    <p:sldId id="353" r:id="rId28"/>
    <p:sldId id="354" r:id="rId29"/>
    <p:sldId id="308"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13" r:id="rId44"/>
    <p:sldId id="314" r:id="rId45"/>
    <p:sldId id="315" r:id="rId46"/>
    <p:sldId id="316" r:id="rId47"/>
    <p:sldId id="317" r:id="rId48"/>
    <p:sldId id="318" r:id="rId49"/>
    <p:sldId id="319" r:id="rId50"/>
    <p:sldId id="320" r:id="rId51"/>
    <p:sldId id="322" r:id="rId52"/>
    <p:sldId id="323" r:id="rId53"/>
    <p:sldId id="324" r:id="rId54"/>
    <p:sldId id="325" r:id="rId55"/>
    <p:sldId id="327" r:id="rId56"/>
    <p:sldId id="329" r:id="rId57"/>
    <p:sldId id="356" r:id="rId58"/>
  </p:sldIdLst>
  <p:sldSz cx="9144000" cy="5143500" type="screen16x9"/>
  <p:notesSz cx="6858000" cy="9144000"/>
  <p:embeddedFontLst>
    <p:embeddedFont>
      <p:font typeface="Book Antiqua" panose="02040602050305030304" pitchFamily="18"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Courier" panose="02070309020205020404" pitchFamily="49" charset="0"/>
      <p:regular r:id="rId68"/>
      <p:bold r:id="rId69"/>
      <p:italic r:id="rId70"/>
      <p:boldItalic r:id="rId71"/>
    </p:embeddedFont>
    <p:embeddedFont>
      <p:font typeface="Roboto" panose="020000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71" d="100"/>
          <a:sy n="171" d="100"/>
        </p:scale>
        <p:origin x="5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2.fntdata"/><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7cf84ee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7cf84ee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76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641d98a01_1_169: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3" name="Google Shape;823;g5641d98a01_1_169: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4" name="Google Shape;824;g5641d98a01_1_169: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1873416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641d98a01_1_176: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1" name="Google Shape;831;g5641d98a01_1_176: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2" name="Google Shape;832;g5641d98a01_1_176: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256932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5641d98a01_1_18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8" name="Google Shape;838;g5641d98a01_1_18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9" name="Google Shape;839;g5641d98a01_1_18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3271798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641d98a01_1_148: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9" name="Google Shape;799;g5641d98a0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83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5b4779bda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g55b4779bda_0_7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153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5641d98a01_1_4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41" name="Google Shape;641;g5641d98a01_1_4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g5641d98a01_1_4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extLst>
      <p:ext uri="{BB962C8B-B14F-4D97-AF65-F5344CB8AC3E}">
        <p14:creationId xmlns:p14="http://schemas.microsoft.com/office/powerpoint/2010/main" val="334407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641d98a01_1_51: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49" name="Google Shape;649;g5641d98a01_1_51: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g5641d98a01_1_51: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2893550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5641d98a01_1_19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45" name="Google Shape;845;g5641d98a01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148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5814ce5ee5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5814ce5ee5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14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7cf84ee8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7cf84ee8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11d8b63c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511d8b63c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41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11d8b63c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511d8b63c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137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511d8b63c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511d8b63c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0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11d8b63c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11d8b63c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689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11d8b63c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11d8b63c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562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511d8b63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511d8b63c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077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11d8b63c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511d8b63c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596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11d8b63c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11d8b63c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422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11d8b63cd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11d8b63c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18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11d8b63c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11d8b63c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57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7fe1db78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7fe1db78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203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11d8b63c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11d8b63c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576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511d8b63c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511d8b63c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1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C12A8CB6-F5C4-49CA-8165-F7BC9B778E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a:sym typeface="Arial"/>
              </a:rPr>
              <a:pPr marL="0" marR="0" lvl="0" indent="0" algn="r" defTabSz="966788" rtl="0" eaLnBrk="0" fontAlgn="base" latinLnBrk="0" hangingPunct="0">
                <a:lnSpc>
                  <a:spcPct val="100000"/>
                </a:lnSpc>
                <a:spcBef>
                  <a:spcPct val="0"/>
                </a:spcBef>
                <a:spcAft>
                  <a:spcPct val="0"/>
                </a:spcAft>
                <a:buClrTx/>
                <a:buSzTx/>
                <a:buFontTx/>
                <a:buNone/>
                <a:tabLst/>
                <a:defRPr/>
              </a:pPr>
              <a:t>37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a:sym typeface="Arial"/>
            </a:endParaRPr>
          </a:p>
        </p:txBody>
      </p:sp>
      <p:sp>
        <p:nvSpPr>
          <p:cNvPr id="43011" name="Rectangle 2"/>
          <p:cNvSpPr>
            <a:spLocks noGrp="1" noRot="1" noChangeAspect="1" noChangeArrowheads="1" noTextEdit="1"/>
          </p:cNvSpPr>
          <p:nvPr>
            <p:ph type="sldImg"/>
          </p:nvPr>
        </p:nvSpPr>
        <p:spPr>
          <a:xfrm>
            <a:off x="458788" y="720725"/>
            <a:ext cx="6400800" cy="3600450"/>
          </a:xfrm>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en-US"/>
              <a:t>An arbitrary rotation can be represented by a product of five matrices based on three angles.</a:t>
            </a:r>
          </a:p>
        </p:txBody>
      </p:sp>
    </p:spTree>
    <p:extLst>
      <p:ext uri="{BB962C8B-B14F-4D97-AF65-F5344CB8AC3E}">
        <p14:creationId xmlns:p14="http://schemas.microsoft.com/office/powerpoint/2010/main" val="1948733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5641d98a01_1_19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45" name="Google Shape;845;g5641d98a01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817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5641d98a01_9_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51" name="Google Shape;851;g5641d98a01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59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641d98a01_1_195: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77" name="Google Shape;877;g5641d98a01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367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641d98a01_1_206: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88" name="Google Shape;888;g5641d98a01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02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5641d98a01_1_225: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908" name="Google Shape;908;g5641d98a01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847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8142d9a89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81" name="Google Shape;381;g58142d9a8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0695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8142d9a89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88" name="Google Shape;388;g58142d9a8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23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8eb82f03_2_93:notes"/>
          <p:cNvSpPr txBox="1">
            <a:spLocks noGrp="1"/>
          </p:cNvSpPr>
          <p:nvPr>
            <p:ph type="body" idx="1"/>
          </p:nvPr>
        </p:nvSpPr>
        <p:spPr>
          <a:xfrm>
            <a:off x="686098" y="4343703"/>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373" name="Google Shape;373;g558eb82f03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1032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142d9a89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95" name="Google Shape;395;g58142d9a8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958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8142d9a89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402" name="Google Shape;402;g58142d9a8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474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142d9a89_0_589:notes"/>
          <p:cNvSpPr txBox="1">
            <a:spLocks noGrp="1"/>
          </p:cNvSpPr>
          <p:nvPr>
            <p:ph type="body" idx="1"/>
          </p:nvPr>
        </p:nvSpPr>
        <p:spPr>
          <a:xfrm>
            <a:off x="913805" y="4343703"/>
            <a:ext cx="5030400" cy="41139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435" name="Google Shape;435;g58142d9a89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928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8142d9a89_0_6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457" name="Google Shape;457;g58142d9a8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2056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7fe1db788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7fe1db78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6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58eb82f03_2_98:notes"/>
          <p:cNvSpPr txBox="1">
            <a:spLocks noGrp="1"/>
          </p:cNvSpPr>
          <p:nvPr>
            <p:ph type="body" idx="1"/>
          </p:nvPr>
        </p:nvSpPr>
        <p:spPr>
          <a:xfrm>
            <a:off x="686098" y="4343703"/>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379" name="Google Shape;379;g558eb82f03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436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5b2511053_1_123: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361" name="Google Shape;361;g55b2511053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66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641d98a01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g5641d98a01_1_16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
        <p:nvSpPr>
          <p:cNvPr id="817" name="Google Shape;817;g5641d98a01_1_16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8631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641d98a01_1_148: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9" name="Google Shape;799;g5641d98a0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44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5b4779bd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5b4779bd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60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0"/>
        <p:cNvGrpSpPr/>
        <p:nvPr/>
      </p:nvGrpSpPr>
      <p:grpSpPr>
        <a:xfrm>
          <a:off x="0" y="0"/>
          <a:ext cx="0" cy="0"/>
          <a:chOff x="0" y="0"/>
          <a:chExt cx="0" cy="0"/>
        </a:xfrm>
      </p:grpSpPr>
      <p:grpSp>
        <p:nvGrpSpPr>
          <p:cNvPr id="131" name="Google Shape;131;p26"/>
          <p:cNvGrpSpPr/>
          <p:nvPr/>
        </p:nvGrpSpPr>
        <p:grpSpPr>
          <a:xfrm>
            <a:off x="6098378" y="5"/>
            <a:ext cx="3045625" cy="2030570"/>
            <a:chOff x="6098378" y="5"/>
            <a:chExt cx="3045625" cy="2030570"/>
          </a:xfrm>
        </p:grpSpPr>
        <p:sp>
          <p:nvSpPr>
            <p:cNvPr id="132" name="Google Shape;132;p2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26"/>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8" name="Google Shape;138;p26"/>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39" name="Google Shape;139;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
        <p:nvSpPr>
          <p:cNvPr id="201" name="Google Shape;20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8" name="Google Shape;138;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123123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1" name="Google Shape;141;p33"/>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42" name="Google Shape;142;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9872296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143"/>
        <p:cNvGrpSpPr/>
        <p:nvPr/>
      </p:nvGrpSpPr>
      <p:grpSpPr>
        <a:xfrm>
          <a:off x="0" y="0"/>
          <a:ext cx="0" cy="0"/>
          <a:chOff x="0" y="0"/>
          <a:chExt cx="0" cy="0"/>
        </a:xfrm>
      </p:grpSpPr>
      <p:grpSp>
        <p:nvGrpSpPr>
          <p:cNvPr id="144" name="Google Shape;144;p34"/>
          <p:cNvGrpSpPr/>
          <p:nvPr/>
        </p:nvGrpSpPr>
        <p:grpSpPr>
          <a:xfrm>
            <a:off x="6098378" y="5"/>
            <a:ext cx="3045625" cy="2030570"/>
            <a:chOff x="6098378" y="5"/>
            <a:chExt cx="3045625" cy="2030570"/>
          </a:xfrm>
        </p:grpSpPr>
        <p:sp>
          <p:nvSpPr>
            <p:cNvPr id="145" name="Google Shape;145;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 name="Google Shape;146;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7" name="Google Shape;147;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8" name="Google Shape;148;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9" name="Google Shape;149;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50" name="Google Shape;150;p3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51" name="Google Shape;151;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353696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2"/>
        <p:cNvGrpSpPr/>
        <p:nvPr/>
      </p:nvGrpSpPr>
      <p:grpSpPr>
        <a:xfrm>
          <a:off x="0" y="0"/>
          <a:ext cx="0" cy="0"/>
          <a:chOff x="0" y="0"/>
          <a:chExt cx="0" cy="0"/>
        </a:xfrm>
      </p:grpSpPr>
      <p:sp>
        <p:nvSpPr>
          <p:cNvPr id="153" name="Google Shape;153;p3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154" name="Google Shape;154;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5" name="Google Shape;155;p3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56" name="Google Shape;156;p3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3286208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9"/>
        <p:cNvGrpSpPr/>
        <p:nvPr/>
      </p:nvGrpSpPr>
      <p:grpSpPr>
        <a:xfrm>
          <a:off x="0" y="0"/>
          <a:ext cx="0" cy="0"/>
          <a:chOff x="0" y="0"/>
          <a:chExt cx="0" cy="0"/>
        </a:xfrm>
      </p:grpSpPr>
      <p:sp>
        <p:nvSpPr>
          <p:cNvPr id="160" name="Google Shape;160;p3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61" name="Google Shape;16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6369656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37"/>
          <p:cNvGrpSpPr/>
          <p:nvPr/>
        </p:nvGrpSpPr>
        <p:grpSpPr>
          <a:xfrm>
            <a:off x="6098378" y="5"/>
            <a:ext cx="3045625" cy="2030570"/>
            <a:chOff x="6098378" y="5"/>
            <a:chExt cx="3045625" cy="2030570"/>
          </a:xfrm>
        </p:grpSpPr>
        <p:sp>
          <p:nvSpPr>
            <p:cNvPr id="164" name="Google Shape;164;p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5" name="Google Shape;165;p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6" name="Google Shape;166;p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7" name="Google Shape;167;p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8" name="Google Shape;168;p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69" name="Google Shape;169;p3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70" name="Google Shape;170;p3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71" name="Google Shape;171;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52243803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37912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0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3000"/>
              <a:buNone/>
              <a:defRPr sz="1800"/>
            </a:lvl2pPr>
            <a:lvl3pPr lvl="2" algn="l" rtl="0">
              <a:lnSpc>
                <a:spcPct val="100000"/>
              </a:lnSpc>
              <a:spcBef>
                <a:spcPts val="0"/>
              </a:spcBef>
              <a:spcAft>
                <a:spcPts val="0"/>
              </a:spcAft>
              <a:buSzPts val="3000"/>
              <a:buNone/>
              <a:defRPr sz="1800"/>
            </a:lvl3pPr>
            <a:lvl4pPr lvl="3" algn="l" rtl="0">
              <a:lnSpc>
                <a:spcPct val="100000"/>
              </a:lnSpc>
              <a:spcBef>
                <a:spcPts val="0"/>
              </a:spcBef>
              <a:spcAft>
                <a:spcPts val="0"/>
              </a:spcAft>
              <a:buSzPts val="3000"/>
              <a:buNone/>
              <a:defRPr sz="1800"/>
            </a:lvl4pPr>
            <a:lvl5pPr lvl="4" algn="l" rtl="0">
              <a:lnSpc>
                <a:spcPct val="100000"/>
              </a:lnSpc>
              <a:spcBef>
                <a:spcPts val="0"/>
              </a:spcBef>
              <a:spcAft>
                <a:spcPts val="0"/>
              </a:spcAft>
              <a:buSzPts val="3000"/>
              <a:buNone/>
              <a:defRPr sz="1800"/>
            </a:lvl5pPr>
            <a:lvl6pPr lvl="5" algn="l" rtl="0">
              <a:lnSpc>
                <a:spcPct val="100000"/>
              </a:lnSpc>
              <a:spcBef>
                <a:spcPts val="0"/>
              </a:spcBef>
              <a:spcAft>
                <a:spcPts val="0"/>
              </a:spcAft>
              <a:buSzPts val="3000"/>
              <a:buNone/>
              <a:defRPr sz="1800"/>
            </a:lvl6pPr>
            <a:lvl7pPr lvl="6" algn="l" rtl="0">
              <a:lnSpc>
                <a:spcPct val="100000"/>
              </a:lnSpc>
              <a:spcBef>
                <a:spcPts val="0"/>
              </a:spcBef>
              <a:spcAft>
                <a:spcPts val="0"/>
              </a:spcAft>
              <a:buSzPts val="3000"/>
              <a:buNone/>
              <a:defRPr sz="1800"/>
            </a:lvl7pPr>
            <a:lvl8pPr lvl="7" algn="l" rtl="0">
              <a:lnSpc>
                <a:spcPct val="100000"/>
              </a:lnSpc>
              <a:spcBef>
                <a:spcPts val="0"/>
              </a:spcBef>
              <a:spcAft>
                <a:spcPts val="0"/>
              </a:spcAft>
              <a:buSzPts val="3000"/>
              <a:buNone/>
              <a:defRPr sz="1800"/>
            </a:lvl8pPr>
            <a:lvl9pPr lvl="8" algn="l" rtl="0">
              <a:lnSpc>
                <a:spcPct val="100000"/>
              </a:lnSpc>
              <a:spcBef>
                <a:spcPts val="0"/>
              </a:spcBef>
              <a:spcAft>
                <a:spcPts val="0"/>
              </a:spcAft>
              <a:buSzPts val="3000"/>
              <a:buNone/>
              <a:defRPr sz="1800"/>
            </a:lvl9pPr>
          </a:lstStyle>
          <a:p>
            <a:endParaRPr/>
          </a:p>
        </p:txBody>
      </p:sp>
      <p:sp>
        <p:nvSpPr>
          <p:cNvPr id="204" name="Google Shape;204;p37"/>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15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15000"/>
              </a:lnSpc>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15000"/>
              </a:lnSpc>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5" name="Google Shape;205;p3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3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6" name="Google Shape;56;p14"/>
          <p:cNvSpPr txBox="1">
            <a:spLocks noGrp="1"/>
          </p:cNvSpPr>
          <p:nvPr>
            <p:ph type="ctrTitle"/>
          </p:nvPr>
        </p:nvSpPr>
        <p:spPr>
          <a:xfrm>
            <a:off x="685800" y="1543050"/>
            <a:ext cx="7772400" cy="115740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371600" y="2914650"/>
            <a:ext cx="6400800" cy="1314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lvl="0" algn="ctr">
              <a:lnSpc>
                <a:spcPct val="110000"/>
              </a:lnSpc>
              <a:spcBef>
                <a:spcPts val="600"/>
              </a:spcBef>
              <a:spcAft>
                <a:spcPts val="0"/>
              </a:spcAft>
              <a:buClr>
                <a:srgbClr val="FEBF02"/>
              </a:buClr>
              <a:buSzPts val="3100"/>
              <a:buFont typeface="Arial"/>
              <a:buChar char="•"/>
              <a:defRPr/>
            </a:lvl1pPr>
            <a:lvl2pPr lvl="1" algn="l">
              <a:lnSpc>
                <a:spcPct val="11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60000"/>
              </a:lnSpc>
              <a:spcBef>
                <a:spcPts val="600"/>
              </a:spcBef>
              <a:spcAft>
                <a:spcPts val="0"/>
              </a:spcAft>
              <a:buSzPts val="1800"/>
              <a:buChar char="•"/>
              <a:defRPr/>
            </a:lvl4pPr>
            <a:lvl5pPr lvl="4" algn="l">
              <a:lnSpc>
                <a:spcPct val="60000"/>
              </a:lnSpc>
              <a:spcBef>
                <a:spcPts val="600"/>
              </a:spcBef>
              <a:spcAft>
                <a:spcPts val="0"/>
              </a:spcAft>
              <a:buSzPts val="1800"/>
              <a:buChar char="–"/>
              <a:defRPr/>
            </a:lvl5pPr>
            <a:lvl6pPr lvl="5" algn="l">
              <a:lnSpc>
                <a:spcPct val="60000"/>
              </a:lnSpc>
              <a:spcBef>
                <a:spcPts val="600"/>
              </a:spcBef>
              <a:spcAft>
                <a:spcPts val="0"/>
              </a:spcAft>
              <a:buSzPts val="1800"/>
              <a:buChar char="–"/>
              <a:defRPr/>
            </a:lvl6pPr>
            <a:lvl7pPr lvl="6" algn="l">
              <a:lnSpc>
                <a:spcPct val="60000"/>
              </a:lnSpc>
              <a:spcBef>
                <a:spcPts val="600"/>
              </a:spcBef>
              <a:spcAft>
                <a:spcPts val="0"/>
              </a:spcAft>
              <a:buSzPts val="1800"/>
              <a:buChar char="–"/>
              <a:defRPr/>
            </a:lvl7pPr>
            <a:lvl8pPr lvl="7" algn="l">
              <a:lnSpc>
                <a:spcPct val="60000"/>
              </a:lnSpc>
              <a:spcBef>
                <a:spcPts val="600"/>
              </a:spcBef>
              <a:spcAft>
                <a:spcPts val="0"/>
              </a:spcAft>
              <a:buSzPts val="1800"/>
              <a:buChar char="–"/>
              <a:defRPr/>
            </a:lvl8pPr>
            <a:lvl9pPr lvl="8"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78220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1" name="Google Shape;61;p15"/>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256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5" name="Google Shape;65;p16"/>
          <p:cNvSpPr>
            <a:spLocks noGrp="1"/>
          </p:cNvSpPr>
          <p:nvPr>
            <p:ph type="clipArt"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91434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122509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9214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4" name="Google Shape;74;p19"/>
          <p:cNvSpPr txBox="1">
            <a:spLocks noGrp="1"/>
          </p:cNvSpPr>
          <p:nvPr>
            <p:ph type="body" idx="2"/>
          </p:nvPr>
        </p:nvSpPr>
        <p:spPr>
          <a:xfrm>
            <a:off x="4635500" y="125730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5" name="Google Shape;75;p19"/>
          <p:cNvSpPr txBox="1">
            <a:spLocks noGrp="1"/>
          </p:cNvSpPr>
          <p:nvPr>
            <p:ph type="body" idx="3"/>
          </p:nvPr>
        </p:nvSpPr>
        <p:spPr>
          <a:xfrm>
            <a:off x="4635500" y="314325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83989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ext and Media Clip" type="txAndMedia">
  <p:cSld name="Title, Text and Media Clip">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9" name="Google Shape;79;p20"/>
          <p:cNvSpPr>
            <a:spLocks noGrp="1"/>
          </p:cNvSpPr>
          <p:nvPr>
            <p:ph type="media"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962611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722313" y="3305175"/>
            <a:ext cx="7772400" cy="1021500"/>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722313" y="2180035"/>
            <a:ext cx="7772400" cy="11250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90000"/>
              </a:lnSpc>
              <a:spcBef>
                <a:spcPts val="600"/>
              </a:spcBef>
              <a:spcAft>
                <a:spcPts val="0"/>
              </a:spcAft>
              <a:buSzPts val="1600"/>
              <a:buFont typeface="Arial"/>
              <a:buNone/>
              <a:defRPr sz="1600"/>
            </a:lvl3pPr>
            <a:lvl4pPr marL="1828800" lvl="3" indent="-228600" algn="l">
              <a:lnSpc>
                <a:spcPct val="60000"/>
              </a:lnSpc>
              <a:spcBef>
                <a:spcPts val="600"/>
              </a:spcBef>
              <a:spcAft>
                <a:spcPts val="0"/>
              </a:spcAft>
              <a:buSzPts val="1400"/>
              <a:buFont typeface="Arial"/>
              <a:buNone/>
              <a:defRPr sz="1400"/>
            </a:lvl4pPr>
            <a:lvl5pPr marL="2286000" lvl="4" indent="-228600" algn="l">
              <a:lnSpc>
                <a:spcPct val="60000"/>
              </a:lnSpc>
              <a:spcBef>
                <a:spcPts val="600"/>
              </a:spcBef>
              <a:spcAft>
                <a:spcPts val="0"/>
              </a:spcAft>
              <a:buSzPts val="1400"/>
              <a:buNone/>
              <a:defRPr sz="1400"/>
            </a:lvl5pPr>
            <a:lvl6pPr marL="2743200" lvl="5" indent="-228600" algn="l">
              <a:lnSpc>
                <a:spcPct val="60000"/>
              </a:lnSpc>
              <a:spcBef>
                <a:spcPts val="600"/>
              </a:spcBef>
              <a:spcAft>
                <a:spcPts val="0"/>
              </a:spcAft>
              <a:buSzPts val="1400"/>
              <a:buNone/>
              <a:defRPr sz="1400"/>
            </a:lvl6pPr>
            <a:lvl7pPr marL="3200400" lvl="6" indent="-228600" algn="l">
              <a:lnSpc>
                <a:spcPct val="60000"/>
              </a:lnSpc>
              <a:spcBef>
                <a:spcPts val="600"/>
              </a:spcBef>
              <a:spcAft>
                <a:spcPts val="0"/>
              </a:spcAft>
              <a:buSzPts val="1400"/>
              <a:buNone/>
              <a:defRPr sz="1400"/>
            </a:lvl7pPr>
            <a:lvl8pPr marL="3657600" lvl="7" indent="-228600" algn="l">
              <a:lnSpc>
                <a:spcPct val="60000"/>
              </a:lnSpc>
              <a:spcBef>
                <a:spcPts val="600"/>
              </a:spcBef>
              <a:spcAft>
                <a:spcPts val="0"/>
              </a:spcAft>
              <a:buSzPts val="1400"/>
              <a:buNone/>
              <a:defRPr sz="1400"/>
            </a:lvl8pPr>
            <a:lvl9pPr marL="4114800" lvl="8" indent="-228600" algn="l">
              <a:lnSpc>
                <a:spcPct val="6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427739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9"/>
        <p:cNvGrpSpPr/>
        <p:nvPr/>
      </p:nvGrpSpPr>
      <p:grpSpPr>
        <a:xfrm>
          <a:off x="0" y="0"/>
          <a:ext cx="0" cy="0"/>
          <a:chOff x="0" y="0"/>
          <a:chExt cx="0" cy="0"/>
        </a:xfrm>
      </p:grpSpPr>
      <p:grpSp>
        <p:nvGrpSpPr>
          <p:cNvPr id="150" name="Google Shape;150;p28"/>
          <p:cNvGrpSpPr/>
          <p:nvPr/>
        </p:nvGrpSpPr>
        <p:grpSpPr>
          <a:xfrm>
            <a:off x="0" y="3903669"/>
            <a:ext cx="9144000" cy="1239925"/>
            <a:chOff x="0" y="3903669"/>
            <a:chExt cx="9144000" cy="1239925"/>
          </a:xfrm>
        </p:grpSpPr>
        <p:sp>
          <p:nvSpPr>
            <p:cNvPr id="151" name="Google Shape;151;p28"/>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8"/>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57" name="Google Shape;157;p2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58" name="Google Shape;158;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5" name="Google Shape;85;p22"/>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
        <p:nvSpPr>
          <p:cNvPr id="86" name="Google Shape;86;p22"/>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Tree>
    <p:extLst>
      <p:ext uri="{BB962C8B-B14F-4D97-AF65-F5344CB8AC3E}">
        <p14:creationId xmlns:p14="http://schemas.microsoft.com/office/powerpoint/2010/main" val="294402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00" y="205978"/>
            <a:ext cx="82296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151335"/>
            <a:ext cx="40401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0" name="Google Shape;90;p23"/>
          <p:cNvSpPr txBox="1">
            <a:spLocks noGrp="1"/>
          </p:cNvSpPr>
          <p:nvPr>
            <p:ph type="body" idx="2"/>
          </p:nvPr>
        </p:nvSpPr>
        <p:spPr>
          <a:xfrm>
            <a:off x="457200" y="1631156"/>
            <a:ext cx="40401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
        <p:nvSpPr>
          <p:cNvPr id="91" name="Google Shape;91;p23"/>
          <p:cNvSpPr txBox="1">
            <a:spLocks noGrp="1"/>
          </p:cNvSpPr>
          <p:nvPr>
            <p:ph type="body" idx="3"/>
          </p:nvPr>
        </p:nvSpPr>
        <p:spPr>
          <a:xfrm>
            <a:off x="4645025" y="1151335"/>
            <a:ext cx="40419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2" name="Google Shape;92;p23"/>
          <p:cNvSpPr txBox="1">
            <a:spLocks noGrp="1"/>
          </p:cNvSpPr>
          <p:nvPr>
            <p:ph type="body" idx="4"/>
          </p:nvPr>
        </p:nvSpPr>
        <p:spPr>
          <a:xfrm>
            <a:off x="4645025" y="1631156"/>
            <a:ext cx="40419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Tree>
    <p:extLst>
      <p:ext uri="{BB962C8B-B14F-4D97-AF65-F5344CB8AC3E}">
        <p14:creationId xmlns:p14="http://schemas.microsoft.com/office/powerpoint/2010/main" val="336925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1600217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200" y="204788"/>
            <a:ext cx="3008400" cy="8715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96" name="Google Shape;96;p25"/>
          <p:cNvSpPr txBox="1">
            <a:spLocks noGrp="1"/>
          </p:cNvSpPr>
          <p:nvPr>
            <p:ph type="body" idx="1"/>
          </p:nvPr>
        </p:nvSpPr>
        <p:spPr>
          <a:xfrm>
            <a:off x="3575050" y="204788"/>
            <a:ext cx="5111700" cy="43899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EBF02"/>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90000"/>
              </a:lnSpc>
              <a:spcBef>
                <a:spcPts val="600"/>
              </a:spcBef>
              <a:spcAft>
                <a:spcPts val="0"/>
              </a:spcAft>
              <a:buSzPts val="2400"/>
              <a:buFont typeface="Arial"/>
              <a:buChar char="–"/>
              <a:defRPr sz="2400"/>
            </a:lvl3pPr>
            <a:lvl4pPr marL="1828800" lvl="3" indent="-355600" algn="l">
              <a:lnSpc>
                <a:spcPct val="60000"/>
              </a:lnSpc>
              <a:spcBef>
                <a:spcPts val="600"/>
              </a:spcBef>
              <a:spcAft>
                <a:spcPts val="0"/>
              </a:spcAft>
              <a:buSzPts val="2000"/>
              <a:buFont typeface="Arial"/>
              <a:buChar char="•"/>
              <a:defRPr sz="2000"/>
            </a:lvl4pPr>
            <a:lvl5pPr marL="2286000" lvl="4" indent="-355600" algn="l">
              <a:lnSpc>
                <a:spcPct val="60000"/>
              </a:lnSpc>
              <a:spcBef>
                <a:spcPts val="600"/>
              </a:spcBef>
              <a:spcAft>
                <a:spcPts val="0"/>
              </a:spcAft>
              <a:buSzPts val="2000"/>
              <a:buChar char="–"/>
              <a:defRPr sz="2000"/>
            </a:lvl5pPr>
            <a:lvl6pPr marL="2743200" lvl="5" indent="-355600" algn="l">
              <a:lnSpc>
                <a:spcPct val="60000"/>
              </a:lnSpc>
              <a:spcBef>
                <a:spcPts val="600"/>
              </a:spcBef>
              <a:spcAft>
                <a:spcPts val="0"/>
              </a:spcAft>
              <a:buSzPts val="2000"/>
              <a:buChar char="–"/>
              <a:defRPr sz="2000"/>
            </a:lvl6pPr>
            <a:lvl7pPr marL="3200400" lvl="6" indent="-355600" algn="l">
              <a:lnSpc>
                <a:spcPct val="60000"/>
              </a:lnSpc>
              <a:spcBef>
                <a:spcPts val="600"/>
              </a:spcBef>
              <a:spcAft>
                <a:spcPts val="0"/>
              </a:spcAft>
              <a:buSzPts val="2000"/>
              <a:buChar char="–"/>
              <a:defRPr sz="2000"/>
            </a:lvl7pPr>
            <a:lvl8pPr marL="3657600" lvl="7" indent="-355600" algn="l">
              <a:lnSpc>
                <a:spcPct val="60000"/>
              </a:lnSpc>
              <a:spcBef>
                <a:spcPts val="600"/>
              </a:spcBef>
              <a:spcAft>
                <a:spcPts val="0"/>
              </a:spcAft>
              <a:buSzPts val="2000"/>
              <a:buChar char="–"/>
              <a:defRPr sz="2000"/>
            </a:lvl8pPr>
            <a:lvl9pPr marL="4114800" lvl="8" indent="-355600" algn="l">
              <a:lnSpc>
                <a:spcPct val="60000"/>
              </a:lnSpc>
              <a:spcBef>
                <a:spcPts val="600"/>
              </a:spcBef>
              <a:spcAft>
                <a:spcPts val="600"/>
              </a:spcAft>
              <a:buSzPts val="2000"/>
              <a:buChar char="–"/>
              <a:defRPr sz="2000"/>
            </a:lvl9pPr>
          </a:lstStyle>
          <a:p>
            <a:endParaRPr/>
          </a:p>
        </p:txBody>
      </p:sp>
      <p:sp>
        <p:nvSpPr>
          <p:cNvPr id="97" name="Google Shape;97;p25"/>
          <p:cNvSpPr txBox="1">
            <a:spLocks noGrp="1"/>
          </p:cNvSpPr>
          <p:nvPr>
            <p:ph type="body" idx="2"/>
          </p:nvPr>
        </p:nvSpPr>
        <p:spPr>
          <a:xfrm>
            <a:off x="457200" y="1076325"/>
            <a:ext cx="3008400" cy="3518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1487810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1792288" y="3600450"/>
            <a:ext cx="5486400" cy="4251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0" name="Google Shape;100;p26"/>
          <p:cNvSpPr>
            <a:spLocks noGrp="1"/>
          </p:cNvSpPr>
          <p:nvPr>
            <p:ph type="pic" idx="2"/>
          </p:nvPr>
        </p:nvSpPr>
        <p:spPr>
          <a:xfrm>
            <a:off x="1792288" y="459581"/>
            <a:ext cx="5486400" cy="30861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200"/>
              <a:buFont typeface="Arial"/>
              <a:buNone/>
              <a:defRPr sz="32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400"/>
              <a:buFont typeface="Arial"/>
              <a:buNone/>
              <a:defRPr sz="24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000"/>
              <a:buFont typeface="Book Antiqua"/>
              <a:buNone/>
              <a:defRPr sz="2000" b="0" i="0" u="none" strike="noStrike" cap="none">
                <a:solidFill>
                  <a:schemeClr val="lt1"/>
                </a:solidFill>
                <a:latin typeface="Arial"/>
                <a:ea typeface="Arial"/>
                <a:cs typeface="Arial"/>
                <a:sym typeface="Arial"/>
              </a:defRPr>
            </a:lvl9pPr>
          </a:lstStyle>
          <a:p>
            <a:endParaRPr/>
          </a:p>
        </p:txBody>
      </p:sp>
      <p:sp>
        <p:nvSpPr>
          <p:cNvPr id="101" name="Google Shape;101;p26"/>
          <p:cNvSpPr txBox="1">
            <a:spLocks noGrp="1"/>
          </p:cNvSpPr>
          <p:nvPr>
            <p:ph type="body" idx="1"/>
          </p:nvPr>
        </p:nvSpPr>
        <p:spPr>
          <a:xfrm>
            <a:off x="1792288" y="4025503"/>
            <a:ext cx="5486400" cy="603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908545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rot="5400000">
            <a:off x="2731238" y="-1226400"/>
            <a:ext cx="3657600" cy="86250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75840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rot="5400000">
            <a:off x="5451488" y="1493850"/>
            <a:ext cx="4686300" cy="21558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rot="5400000">
            <a:off x="1062763" y="-586650"/>
            <a:ext cx="4686300" cy="6316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000664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7"/>
        <p:cNvGrpSpPr/>
        <p:nvPr/>
      </p:nvGrpSpPr>
      <p:grpSpPr>
        <a:xfrm>
          <a:off x="0" y="0"/>
          <a:ext cx="0" cy="0"/>
          <a:chOff x="0" y="0"/>
          <a:chExt cx="0" cy="0"/>
        </a:xfrm>
      </p:grpSpPr>
      <p:sp>
        <p:nvSpPr>
          <p:cNvPr id="178" name="Google Shape;178;p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288104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2" name="Google Shape;182;p4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183" name="Google Shape;183;p41"/>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extLst>
      <p:ext uri="{BB962C8B-B14F-4D97-AF65-F5344CB8AC3E}">
        <p14:creationId xmlns:p14="http://schemas.microsoft.com/office/powerpoint/2010/main" val="1601704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84"/>
        <p:cNvGrpSpPr/>
        <p:nvPr/>
      </p:nvGrpSpPr>
      <p:grpSpPr>
        <a:xfrm>
          <a:off x="0" y="0"/>
          <a:ext cx="0" cy="0"/>
          <a:chOff x="0" y="0"/>
          <a:chExt cx="0" cy="0"/>
        </a:xfrm>
      </p:grpSpPr>
      <p:sp>
        <p:nvSpPr>
          <p:cNvPr id="185" name="Google Shape;185;p42"/>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6" name="Google Shape;186;p42"/>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extLst>
      <p:ext uri="{BB962C8B-B14F-4D97-AF65-F5344CB8AC3E}">
        <p14:creationId xmlns:p14="http://schemas.microsoft.com/office/powerpoint/2010/main" val="260275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61" name="Google Shape;161;p2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2" name="Google Shape;162;p2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3" name="Google Shape;163;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9" name="Google Shape;189;p43"/>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1558212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2" name="Google Shape;192;p4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193" name="Google Shape;193;p4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extLst>
      <p:ext uri="{BB962C8B-B14F-4D97-AF65-F5344CB8AC3E}">
        <p14:creationId xmlns:p14="http://schemas.microsoft.com/office/powerpoint/2010/main" val="411173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94"/>
        <p:cNvGrpSpPr/>
        <p:nvPr/>
      </p:nvGrpSpPr>
      <p:grpSpPr>
        <a:xfrm>
          <a:off x="0" y="0"/>
          <a:ext cx="0" cy="0"/>
          <a:chOff x="0" y="0"/>
          <a:chExt cx="0" cy="0"/>
        </a:xfrm>
      </p:grpSpPr>
      <p:sp>
        <p:nvSpPr>
          <p:cNvPr id="195" name="Google Shape;195;p45"/>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6" name="Google Shape;196;p45"/>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7" name="Google Shape;197;p45"/>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198" name="Google Shape;198;p45"/>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9" name="Google Shape;199;p45"/>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extLst>
      <p:ext uri="{BB962C8B-B14F-4D97-AF65-F5344CB8AC3E}">
        <p14:creationId xmlns:p14="http://schemas.microsoft.com/office/powerpoint/2010/main" val="1355791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0"/>
        <p:cNvGrpSpPr/>
        <p:nvPr/>
      </p:nvGrpSpPr>
      <p:grpSpPr>
        <a:xfrm>
          <a:off x="0" y="0"/>
          <a:ext cx="0" cy="0"/>
          <a:chOff x="0" y="0"/>
          <a:chExt cx="0" cy="0"/>
        </a:xfrm>
      </p:grpSpPr>
      <p:sp>
        <p:nvSpPr>
          <p:cNvPr id="201" name="Google Shape;201;p4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39487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Tree>
    <p:extLst>
      <p:ext uri="{BB962C8B-B14F-4D97-AF65-F5344CB8AC3E}">
        <p14:creationId xmlns:p14="http://schemas.microsoft.com/office/powerpoint/2010/main" val="15676261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03"/>
        <p:cNvGrpSpPr/>
        <p:nvPr/>
      </p:nvGrpSpPr>
      <p:grpSpPr>
        <a:xfrm>
          <a:off x="0" y="0"/>
          <a:ext cx="0" cy="0"/>
          <a:chOff x="0" y="0"/>
          <a:chExt cx="0" cy="0"/>
        </a:xfrm>
      </p:grpSpPr>
      <p:sp>
        <p:nvSpPr>
          <p:cNvPr id="204" name="Google Shape;204;p48"/>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5" name="Google Shape;205;p48"/>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06" name="Google Shape;206;p48"/>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1445712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9" name="Google Shape;209;p49"/>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9224075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3" name="Google Shape;213;p50"/>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733330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4"/>
        <p:cNvGrpSpPr/>
        <p:nvPr/>
      </p:nvGrpSpPr>
      <p:grpSpPr>
        <a:xfrm>
          <a:off x="0" y="0"/>
          <a:ext cx="0" cy="0"/>
          <a:chOff x="0" y="0"/>
          <a:chExt cx="0" cy="0"/>
        </a:xfrm>
      </p:grpSpPr>
      <p:sp>
        <p:nvSpPr>
          <p:cNvPr id="215" name="Google Shape;215;p51"/>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6" name="Google Shape;216;p51"/>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4889380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908548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66" name="Google Shape;166;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600945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67427594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7650" y="1257300"/>
            <a:ext cx="4235450"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257300"/>
            <a:ext cx="4237038"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594261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254247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321684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83441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2449994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00618054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93387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4" y="228600"/>
            <a:ext cx="2155825" cy="4686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7651" y="228600"/>
            <a:ext cx="6316663" cy="468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9044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69" name="Google Shape;169;p31"/>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0" name="Google Shape;170;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60350" y="228600"/>
            <a:ext cx="7596188" cy="857250"/>
          </a:xfrm>
        </p:spPr>
        <p:txBody>
          <a:bodyPr/>
          <a:lstStyle/>
          <a:p>
            <a:r>
              <a:rPr lang="en-US"/>
              <a:t>Click to edit Master title style</a:t>
            </a:r>
          </a:p>
        </p:txBody>
      </p:sp>
      <p:sp>
        <p:nvSpPr>
          <p:cNvPr id="3" name="Text Placeholder 2"/>
          <p:cNvSpPr>
            <a:spLocks noGrp="1"/>
          </p:cNvSpPr>
          <p:nvPr>
            <p:ph type="body" sz="half" idx="1"/>
          </p:nvPr>
        </p:nvSpPr>
        <p:spPr>
          <a:xfrm>
            <a:off x="247650" y="1257300"/>
            <a:ext cx="42354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5500" y="1257300"/>
            <a:ext cx="4237038" cy="3657600"/>
          </a:xfrm>
        </p:spPr>
        <p:txBody>
          <a:bodyPr/>
          <a:lstStyle/>
          <a:p>
            <a:pPr lvl="0"/>
            <a:endParaRPr lang="en-US" noProof="0"/>
          </a:p>
        </p:txBody>
      </p:sp>
    </p:spTree>
    <p:extLst>
      <p:ext uri="{BB962C8B-B14F-4D97-AF65-F5344CB8AC3E}">
        <p14:creationId xmlns:p14="http://schemas.microsoft.com/office/powerpoint/2010/main" val="229329106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69" name="Google Shape;169;p3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0" name="Google Shape;170;p3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1" name="Google Shape;171;p3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2" name="Google Shape;172;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9140955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3"/>
        <p:cNvGrpSpPr/>
        <p:nvPr/>
      </p:nvGrpSpPr>
      <p:grpSpPr>
        <a:xfrm>
          <a:off x="0" y="0"/>
          <a:ext cx="0" cy="0"/>
          <a:chOff x="0" y="0"/>
          <a:chExt cx="0" cy="0"/>
        </a:xfrm>
      </p:grpSpPr>
      <p:sp>
        <p:nvSpPr>
          <p:cNvPr id="174" name="Google Shape;174;p33"/>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75" name="Google Shape;175;p33"/>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76" name="Google Shape;176;p3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7" name="Google Shape;177;p3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8" name="Google Shape;178;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925136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1" name="Google Shape;181;p34"/>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82" name="Google Shape;182;p3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83" name="Google Shape;183;p3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84" name="Google Shape;184;p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7016818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7" name="Google Shape;187;p35"/>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8" name="Google Shape;188;p35"/>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9" name="Google Shape;189;p3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0" name="Google Shape;190;p3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1" name="Google Shape;191;p3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898211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94" name="Google Shape;194;p36"/>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5" name="Google Shape;195;p36"/>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96" name="Google Shape;196;p36"/>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7" name="Google Shape;197;p36"/>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98" name="Google Shape;198;p3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9" name="Google Shape;199;p3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0" name="Google Shape;200;p3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42873835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03" name="Google Shape;203;p3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4" name="Google Shape;204;p3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5" name="Google Shape;205;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4083329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3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8" name="Google Shape;208;p3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9" name="Google Shape;209;p3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956177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2" name="Google Shape;212;p39"/>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3" name="Google Shape;213;p39"/>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14" name="Google Shape;214;p3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15" name="Google Shape;215;p3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16" name="Google Shape;216;p3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5191730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9" name="Google Shape;219;p40"/>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0" name="Google Shape;220;p40"/>
          <p:cNvSpPr txBox="1">
            <a:spLocks noGrp="1"/>
          </p:cNvSpPr>
          <p:nvPr>
            <p:ph type="body" idx="1"/>
          </p:nvPr>
        </p:nvSpPr>
        <p:spPr>
          <a:xfrm>
            <a:off x="1792288" y="4025504"/>
            <a:ext cx="5486400" cy="6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21" name="Google Shape;221;p4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2" name="Google Shape;222;p4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3" name="Google Shape;223;p4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62523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71"/>
        <p:cNvGrpSpPr/>
        <p:nvPr/>
      </p:nvGrpSpPr>
      <p:grpSpPr>
        <a:xfrm>
          <a:off x="0" y="0"/>
          <a:ext cx="0" cy="0"/>
          <a:chOff x="0" y="0"/>
          <a:chExt cx="0" cy="0"/>
        </a:xfrm>
      </p:grpSpPr>
      <p:grpSp>
        <p:nvGrpSpPr>
          <p:cNvPr id="172" name="Google Shape;172;p32"/>
          <p:cNvGrpSpPr/>
          <p:nvPr/>
        </p:nvGrpSpPr>
        <p:grpSpPr>
          <a:xfrm>
            <a:off x="6098378" y="5"/>
            <a:ext cx="3045625" cy="2030570"/>
            <a:chOff x="6098378" y="5"/>
            <a:chExt cx="3045625" cy="2030570"/>
          </a:xfrm>
        </p:grpSpPr>
        <p:sp>
          <p:nvSpPr>
            <p:cNvPr id="173" name="Google Shape;173;p3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3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9" name="Google Shape;179;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26" name="Google Shape;226;p41"/>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7" name="Google Shape;227;p4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8" name="Google Shape;228;p4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9" name="Google Shape;229;p4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4130916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32" name="Google Shape;232;p4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3" name="Google Shape;233;p4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34" name="Google Shape;234;p4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35" name="Google Shape;235;p4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1665446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179"/>
        <p:cNvGrpSpPr/>
        <p:nvPr/>
      </p:nvGrpSpPr>
      <p:grpSpPr>
        <a:xfrm>
          <a:off x="0" y="0"/>
          <a:ext cx="0" cy="0"/>
          <a:chOff x="0" y="0"/>
          <a:chExt cx="0" cy="0"/>
        </a:xfrm>
      </p:grpSpPr>
      <p:grpSp>
        <p:nvGrpSpPr>
          <p:cNvPr id="180" name="Google Shape;180;p40"/>
          <p:cNvGrpSpPr/>
          <p:nvPr/>
        </p:nvGrpSpPr>
        <p:grpSpPr>
          <a:xfrm>
            <a:off x="6098378" y="5"/>
            <a:ext cx="3045625" cy="2030570"/>
            <a:chOff x="6098378" y="5"/>
            <a:chExt cx="3045625" cy="2030570"/>
          </a:xfrm>
        </p:grpSpPr>
        <p:sp>
          <p:nvSpPr>
            <p:cNvPr id="181" name="Google Shape;181;p4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82;p4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83;p4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4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85;p4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6" name="Google Shape;186;p4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87" name="Google Shape;187;p4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8" name="Google Shape;188;p4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8663254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89"/>
        <p:cNvGrpSpPr/>
        <p:nvPr/>
      </p:nvGrpSpPr>
      <p:grpSpPr>
        <a:xfrm>
          <a:off x="0" y="0"/>
          <a:ext cx="0" cy="0"/>
          <a:chOff x="0" y="0"/>
          <a:chExt cx="0" cy="0"/>
        </a:xfrm>
      </p:grpSpPr>
      <p:grpSp>
        <p:nvGrpSpPr>
          <p:cNvPr id="190" name="Google Shape;190;p41"/>
          <p:cNvGrpSpPr/>
          <p:nvPr/>
        </p:nvGrpSpPr>
        <p:grpSpPr>
          <a:xfrm>
            <a:off x="6098378" y="5"/>
            <a:ext cx="3045625" cy="2030570"/>
            <a:chOff x="6098378" y="5"/>
            <a:chExt cx="3045625" cy="2030570"/>
          </a:xfrm>
        </p:grpSpPr>
        <p:sp>
          <p:nvSpPr>
            <p:cNvPr id="191" name="Google Shape;191;p4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4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4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4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4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6" name="Google Shape;196;p4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97" name="Google Shape;197;p4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6798508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8"/>
        <p:cNvGrpSpPr/>
        <p:nvPr/>
      </p:nvGrpSpPr>
      <p:grpSpPr>
        <a:xfrm>
          <a:off x="0" y="0"/>
          <a:ext cx="0" cy="0"/>
          <a:chOff x="0" y="0"/>
          <a:chExt cx="0" cy="0"/>
        </a:xfrm>
      </p:grpSpPr>
      <p:grpSp>
        <p:nvGrpSpPr>
          <p:cNvPr id="199" name="Google Shape;199;p42"/>
          <p:cNvGrpSpPr/>
          <p:nvPr/>
        </p:nvGrpSpPr>
        <p:grpSpPr>
          <a:xfrm>
            <a:off x="0" y="3903669"/>
            <a:ext cx="9144000" cy="1239925"/>
            <a:chOff x="0" y="3903669"/>
            <a:chExt cx="9144000" cy="1239925"/>
          </a:xfrm>
        </p:grpSpPr>
        <p:sp>
          <p:nvSpPr>
            <p:cNvPr id="200" name="Google Shape;200;p42"/>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42"/>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4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42"/>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42"/>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05" name="Google Shape;205;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7" name="Google Shape;207;p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8302078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43"/>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1" name="Google Shape;211;p43"/>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2" name="Google Shape;212;p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38204179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9498568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6"/>
        <p:cNvGrpSpPr/>
        <p:nvPr/>
      </p:nvGrpSpPr>
      <p:grpSpPr>
        <a:xfrm>
          <a:off x="0" y="0"/>
          <a:ext cx="0" cy="0"/>
          <a:chOff x="0" y="0"/>
          <a:chExt cx="0" cy="0"/>
        </a:xfrm>
      </p:grpSpPr>
      <p:sp>
        <p:nvSpPr>
          <p:cNvPr id="217" name="Google Shape;217;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8" name="Google Shape;218;p45"/>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9" name="Google Shape;219;p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4007381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220"/>
        <p:cNvGrpSpPr/>
        <p:nvPr/>
      </p:nvGrpSpPr>
      <p:grpSpPr>
        <a:xfrm>
          <a:off x="0" y="0"/>
          <a:ext cx="0" cy="0"/>
          <a:chOff x="0" y="0"/>
          <a:chExt cx="0" cy="0"/>
        </a:xfrm>
      </p:grpSpPr>
      <p:grpSp>
        <p:nvGrpSpPr>
          <p:cNvPr id="221" name="Google Shape;221;p46"/>
          <p:cNvGrpSpPr/>
          <p:nvPr/>
        </p:nvGrpSpPr>
        <p:grpSpPr>
          <a:xfrm>
            <a:off x="6098378" y="5"/>
            <a:ext cx="3045625" cy="2030570"/>
            <a:chOff x="6098378" y="5"/>
            <a:chExt cx="3045625" cy="2030570"/>
          </a:xfrm>
        </p:grpSpPr>
        <p:sp>
          <p:nvSpPr>
            <p:cNvPr id="222" name="Google Shape;222;p46"/>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46"/>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46"/>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46"/>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4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27" name="Google Shape;227;p4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28" name="Google Shape;228;p4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6314340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9"/>
        <p:cNvGrpSpPr/>
        <p:nvPr/>
      </p:nvGrpSpPr>
      <p:grpSpPr>
        <a:xfrm>
          <a:off x="0" y="0"/>
          <a:ext cx="0" cy="0"/>
          <a:chOff x="0" y="0"/>
          <a:chExt cx="0" cy="0"/>
        </a:xfrm>
      </p:grpSpPr>
      <p:sp>
        <p:nvSpPr>
          <p:cNvPr id="230" name="Google Shape;230;p47"/>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1" name="Google Shape;231;p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32" name="Google Shape;232;p4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3" name="Google Shape;233;p4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4" name="Google Shape;234;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5" name="Google Shape;235;p4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44055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3"/>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 name="Google Shape;182;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83" name="Google Shape;183;p3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4" name="Google Shape;184;p33"/>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86" name="Google Shape;186;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6"/>
        <p:cNvGrpSpPr/>
        <p:nvPr/>
      </p:nvGrpSpPr>
      <p:grpSpPr>
        <a:xfrm>
          <a:off x="0" y="0"/>
          <a:ext cx="0" cy="0"/>
          <a:chOff x="0" y="0"/>
          <a:chExt cx="0" cy="0"/>
        </a:xfrm>
      </p:grpSpPr>
      <p:sp>
        <p:nvSpPr>
          <p:cNvPr id="237" name="Google Shape;237;p48"/>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8" name="Google Shape;238;p4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7770245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239"/>
        <p:cNvGrpSpPr/>
        <p:nvPr/>
      </p:nvGrpSpPr>
      <p:grpSpPr>
        <a:xfrm>
          <a:off x="0" y="0"/>
          <a:ext cx="0" cy="0"/>
          <a:chOff x="0" y="0"/>
          <a:chExt cx="0" cy="0"/>
        </a:xfrm>
      </p:grpSpPr>
      <p:grpSp>
        <p:nvGrpSpPr>
          <p:cNvPr id="240" name="Google Shape;240;p49"/>
          <p:cNvGrpSpPr/>
          <p:nvPr/>
        </p:nvGrpSpPr>
        <p:grpSpPr>
          <a:xfrm>
            <a:off x="6098378" y="5"/>
            <a:ext cx="3045625" cy="2030570"/>
            <a:chOff x="6098378" y="5"/>
            <a:chExt cx="3045625" cy="2030570"/>
          </a:xfrm>
        </p:grpSpPr>
        <p:sp>
          <p:nvSpPr>
            <p:cNvPr id="241" name="Google Shape;241;p4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242;p4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243;p4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244;p4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245;p4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46" name="Google Shape;246;p49"/>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247" name="Google Shape;247;p49"/>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248" name="Google Shape;248;p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25151861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9"/>
        <p:cNvGrpSpPr/>
        <p:nvPr/>
      </p:nvGrpSpPr>
      <p:grpSpPr>
        <a:xfrm>
          <a:off x="0" y="0"/>
          <a:ext cx="0" cy="0"/>
          <a:chOff x="0" y="0"/>
          <a:chExt cx="0" cy="0"/>
        </a:xfrm>
      </p:grpSpPr>
      <p:sp>
        <p:nvSpPr>
          <p:cNvPr id="250" name="Google Shape;250;p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5921910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1"/>
        <p:cNvGrpSpPr/>
        <p:nvPr/>
      </p:nvGrpSpPr>
      <p:grpSpPr>
        <a:xfrm>
          <a:off x="0" y="0"/>
          <a:ext cx="0" cy="0"/>
          <a:chOff x="0" y="0"/>
          <a:chExt cx="0" cy="0"/>
        </a:xfrm>
      </p:grpSpPr>
      <p:sp>
        <p:nvSpPr>
          <p:cNvPr id="252" name="Google Shape;252;p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3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3000"/>
              <a:buNone/>
              <a:defRPr sz="1800"/>
            </a:lvl2pPr>
            <a:lvl3pPr lvl="2" indent="0" rtl="0">
              <a:spcBef>
                <a:spcPts val="0"/>
              </a:spcBef>
              <a:spcAft>
                <a:spcPts val="0"/>
              </a:spcAft>
              <a:buSzPts val="3000"/>
              <a:buNone/>
              <a:defRPr sz="1800"/>
            </a:lvl3pPr>
            <a:lvl4pPr lvl="3" indent="0" rtl="0">
              <a:spcBef>
                <a:spcPts val="0"/>
              </a:spcBef>
              <a:spcAft>
                <a:spcPts val="0"/>
              </a:spcAft>
              <a:buSzPts val="3000"/>
              <a:buNone/>
              <a:defRPr sz="1800"/>
            </a:lvl4pPr>
            <a:lvl5pPr lvl="4" indent="0" rtl="0">
              <a:spcBef>
                <a:spcPts val="0"/>
              </a:spcBef>
              <a:spcAft>
                <a:spcPts val="0"/>
              </a:spcAft>
              <a:buSzPts val="3000"/>
              <a:buNone/>
              <a:defRPr sz="1800"/>
            </a:lvl5pPr>
            <a:lvl6pPr lvl="5" indent="0" rtl="0">
              <a:spcBef>
                <a:spcPts val="0"/>
              </a:spcBef>
              <a:spcAft>
                <a:spcPts val="0"/>
              </a:spcAft>
              <a:buSzPts val="3000"/>
              <a:buNone/>
              <a:defRPr sz="1800"/>
            </a:lvl6pPr>
            <a:lvl7pPr lvl="6" indent="0" rtl="0">
              <a:spcBef>
                <a:spcPts val="0"/>
              </a:spcBef>
              <a:spcAft>
                <a:spcPts val="0"/>
              </a:spcAft>
              <a:buSzPts val="3000"/>
              <a:buNone/>
              <a:defRPr sz="1800"/>
            </a:lvl7pPr>
            <a:lvl8pPr lvl="7" indent="0" rtl="0">
              <a:spcBef>
                <a:spcPts val="0"/>
              </a:spcBef>
              <a:spcAft>
                <a:spcPts val="0"/>
              </a:spcAft>
              <a:buSzPts val="3000"/>
              <a:buNone/>
              <a:defRPr sz="1800"/>
            </a:lvl8pPr>
            <a:lvl9pPr lvl="8" indent="0" rtl="0">
              <a:spcBef>
                <a:spcPts val="0"/>
              </a:spcBef>
              <a:spcAft>
                <a:spcPts val="0"/>
              </a:spcAft>
              <a:buSzPts val="3000"/>
              <a:buNone/>
              <a:defRPr sz="1800"/>
            </a:lvl9pPr>
          </a:lstStyle>
          <a:p>
            <a:endParaRPr/>
          </a:p>
        </p:txBody>
      </p:sp>
      <p:sp>
        <p:nvSpPr>
          <p:cNvPr id="253" name="Google Shape;253;p5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Google Shape;254;p5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55" name="Google Shape;255;p5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56" name="Google Shape;256;p5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0840532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102"/>
        <p:cNvGrpSpPr/>
        <p:nvPr/>
      </p:nvGrpSpPr>
      <p:grpSpPr>
        <a:xfrm>
          <a:off x="0" y="0"/>
          <a:ext cx="0" cy="0"/>
          <a:chOff x="0" y="0"/>
          <a:chExt cx="0" cy="0"/>
        </a:xfrm>
      </p:grpSpPr>
      <p:grpSp>
        <p:nvGrpSpPr>
          <p:cNvPr id="103" name="Google Shape;103;p28"/>
          <p:cNvGrpSpPr/>
          <p:nvPr/>
        </p:nvGrpSpPr>
        <p:grpSpPr>
          <a:xfrm>
            <a:off x="6098378" y="5"/>
            <a:ext cx="3045625" cy="2030570"/>
            <a:chOff x="6098378" y="5"/>
            <a:chExt cx="3045625" cy="2030570"/>
          </a:xfrm>
        </p:grpSpPr>
        <p:sp>
          <p:nvSpPr>
            <p:cNvPr id="104" name="Google Shape;104;p2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5" name="Google Shape;105;p2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6" name="Google Shape;106;p2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7" name="Google Shape;107;p2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8" name="Google Shape;108;p2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09" name="Google Shape;109;p2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10" name="Google Shape;110;p2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851139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2"/>
        <p:cNvGrpSpPr/>
        <p:nvPr/>
      </p:nvGrpSpPr>
      <p:grpSpPr>
        <a:xfrm>
          <a:off x="0" y="0"/>
          <a:ext cx="0" cy="0"/>
          <a:chOff x="0" y="0"/>
          <a:chExt cx="0" cy="0"/>
        </a:xfrm>
      </p:grpSpPr>
      <p:grpSp>
        <p:nvGrpSpPr>
          <p:cNvPr id="113" name="Google Shape;113;p29"/>
          <p:cNvGrpSpPr/>
          <p:nvPr/>
        </p:nvGrpSpPr>
        <p:grpSpPr>
          <a:xfrm>
            <a:off x="0" y="3903669"/>
            <a:ext cx="9144000" cy="1239925"/>
            <a:chOff x="0" y="3903669"/>
            <a:chExt cx="9144000" cy="1239925"/>
          </a:xfrm>
        </p:grpSpPr>
        <p:sp>
          <p:nvSpPr>
            <p:cNvPr id="114" name="Google Shape;114;p2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15;p2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6" name="Google Shape;116;p2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7" name="Google Shape;117;p2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8" name="Google Shape;118;p2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19" name="Google Shape;119;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20" name="Google Shape;120;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1" name="Google Shape;121;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22535370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30"/>
          <p:cNvGrpSpPr/>
          <p:nvPr/>
        </p:nvGrpSpPr>
        <p:grpSpPr>
          <a:xfrm>
            <a:off x="6098378" y="5"/>
            <a:ext cx="3045625" cy="2030570"/>
            <a:chOff x="6098378" y="5"/>
            <a:chExt cx="3045625" cy="2030570"/>
          </a:xfrm>
        </p:grpSpPr>
        <p:sp>
          <p:nvSpPr>
            <p:cNvPr id="124" name="Google Shape;124;p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 name="Google Shape;125;p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6" name="Google Shape;126;p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7" name="Google Shape;127;p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8" name="Google Shape;128;p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9" name="Google Shape;129;p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0" name="Google Shape;13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7524304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3" name="Google Shape;133;p3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4" name="Google Shape;134;p3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5" name="Google Shape;13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1221635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8" name="Google Shape;138;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32485982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1" name="Google Shape;141;p33"/>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42" name="Google Shape;142;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78004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7"/>
        <p:cNvGrpSpPr/>
        <p:nvPr/>
      </p:nvGrpSpPr>
      <p:grpSpPr>
        <a:xfrm>
          <a:off x="0" y="0"/>
          <a:ext cx="0" cy="0"/>
          <a:chOff x="0" y="0"/>
          <a:chExt cx="0" cy="0"/>
        </a:xfrm>
      </p:grpSpPr>
      <p:sp>
        <p:nvSpPr>
          <p:cNvPr id="188" name="Google Shape;188;p3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89" name="Google Shape;189;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143"/>
        <p:cNvGrpSpPr/>
        <p:nvPr/>
      </p:nvGrpSpPr>
      <p:grpSpPr>
        <a:xfrm>
          <a:off x="0" y="0"/>
          <a:ext cx="0" cy="0"/>
          <a:chOff x="0" y="0"/>
          <a:chExt cx="0" cy="0"/>
        </a:xfrm>
      </p:grpSpPr>
      <p:grpSp>
        <p:nvGrpSpPr>
          <p:cNvPr id="144" name="Google Shape;144;p34"/>
          <p:cNvGrpSpPr/>
          <p:nvPr/>
        </p:nvGrpSpPr>
        <p:grpSpPr>
          <a:xfrm>
            <a:off x="6098378" y="5"/>
            <a:ext cx="3045625" cy="2030570"/>
            <a:chOff x="6098378" y="5"/>
            <a:chExt cx="3045625" cy="2030570"/>
          </a:xfrm>
        </p:grpSpPr>
        <p:sp>
          <p:nvSpPr>
            <p:cNvPr id="145" name="Google Shape;145;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 name="Google Shape;146;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7" name="Google Shape;147;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8" name="Google Shape;148;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9" name="Google Shape;149;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50" name="Google Shape;150;p3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51" name="Google Shape;151;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1393589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2"/>
        <p:cNvGrpSpPr/>
        <p:nvPr/>
      </p:nvGrpSpPr>
      <p:grpSpPr>
        <a:xfrm>
          <a:off x="0" y="0"/>
          <a:ext cx="0" cy="0"/>
          <a:chOff x="0" y="0"/>
          <a:chExt cx="0" cy="0"/>
        </a:xfrm>
      </p:grpSpPr>
      <p:sp>
        <p:nvSpPr>
          <p:cNvPr id="153" name="Google Shape;153;p3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154" name="Google Shape;154;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5" name="Google Shape;155;p3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56" name="Google Shape;156;p3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21477108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9"/>
        <p:cNvGrpSpPr/>
        <p:nvPr/>
      </p:nvGrpSpPr>
      <p:grpSpPr>
        <a:xfrm>
          <a:off x="0" y="0"/>
          <a:ext cx="0" cy="0"/>
          <a:chOff x="0" y="0"/>
          <a:chExt cx="0" cy="0"/>
        </a:xfrm>
      </p:grpSpPr>
      <p:sp>
        <p:nvSpPr>
          <p:cNvPr id="160" name="Google Shape;160;p3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61" name="Google Shape;16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32093966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37"/>
          <p:cNvGrpSpPr/>
          <p:nvPr/>
        </p:nvGrpSpPr>
        <p:grpSpPr>
          <a:xfrm>
            <a:off x="6098378" y="5"/>
            <a:ext cx="3045625" cy="2030570"/>
            <a:chOff x="6098378" y="5"/>
            <a:chExt cx="3045625" cy="2030570"/>
          </a:xfrm>
        </p:grpSpPr>
        <p:sp>
          <p:nvSpPr>
            <p:cNvPr id="164" name="Google Shape;164;p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5" name="Google Shape;165;p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6" name="Google Shape;166;p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7" name="Google Shape;167;p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8" name="Google Shape;168;p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69" name="Google Shape;169;p3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70" name="Google Shape;170;p3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71" name="Google Shape;171;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153735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2121162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102"/>
        <p:cNvGrpSpPr/>
        <p:nvPr/>
      </p:nvGrpSpPr>
      <p:grpSpPr>
        <a:xfrm>
          <a:off x="0" y="0"/>
          <a:ext cx="0" cy="0"/>
          <a:chOff x="0" y="0"/>
          <a:chExt cx="0" cy="0"/>
        </a:xfrm>
      </p:grpSpPr>
      <p:grpSp>
        <p:nvGrpSpPr>
          <p:cNvPr id="103" name="Google Shape;103;p28"/>
          <p:cNvGrpSpPr/>
          <p:nvPr/>
        </p:nvGrpSpPr>
        <p:grpSpPr>
          <a:xfrm>
            <a:off x="6098378" y="5"/>
            <a:ext cx="3045625" cy="2030570"/>
            <a:chOff x="6098378" y="5"/>
            <a:chExt cx="3045625" cy="2030570"/>
          </a:xfrm>
        </p:grpSpPr>
        <p:sp>
          <p:nvSpPr>
            <p:cNvPr id="104" name="Google Shape;104;p2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5" name="Google Shape;105;p2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6" name="Google Shape;106;p2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7" name="Google Shape;107;p2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8" name="Google Shape;108;p2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09" name="Google Shape;109;p2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10" name="Google Shape;110;p2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530990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2"/>
        <p:cNvGrpSpPr/>
        <p:nvPr/>
      </p:nvGrpSpPr>
      <p:grpSpPr>
        <a:xfrm>
          <a:off x="0" y="0"/>
          <a:ext cx="0" cy="0"/>
          <a:chOff x="0" y="0"/>
          <a:chExt cx="0" cy="0"/>
        </a:xfrm>
      </p:grpSpPr>
      <p:grpSp>
        <p:nvGrpSpPr>
          <p:cNvPr id="113" name="Google Shape;113;p29"/>
          <p:cNvGrpSpPr/>
          <p:nvPr/>
        </p:nvGrpSpPr>
        <p:grpSpPr>
          <a:xfrm>
            <a:off x="0" y="3903669"/>
            <a:ext cx="9144000" cy="1239925"/>
            <a:chOff x="0" y="3903669"/>
            <a:chExt cx="9144000" cy="1239925"/>
          </a:xfrm>
        </p:grpSpPr>
        <p:sp>
          <p:nvSpPr>
            <p:cNvPr id="114" name="Google Shape;114;p2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15;p2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6" name="Google Shape;116;p2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7" name="Google Shape;117;p2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8" name="Google Shape;118;p2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19" name="Google Shape;119;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20" name="Google Shape;120;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1" name="Google Shape;121;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6974592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30"/>
          <p:cNvGrpSpPr/>
          <p:nvPr/>
        </p:nvGrpSpPr>
        <p:grpSpPr>
          <a:xfrm>
            <a:off x="6098378" y="5"/>
            <a:ext cx="3045625" cy="2030570"/>
            <a:chOff x="6098378" y="5"/>
            <a:chExt cx="3045625" cy="2030570"/>
          </a:xfrm>
        </p:grpSpPr>
        <p:sp>
          <p:nvSpPr>
            <p:cNvPr id="124" name="Google Shape;124;p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 name="Google Shape;125;p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6" name="Google Shape;126;p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7" name="Google Shape;127;p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8" name="Google Shape;128;p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9" name="Google Shape;129;p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0" name="Google Shape;13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2600972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3" name="Google Shape;133;p3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4" name="Google Shape;134;p3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5" name="Google Shape;13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04878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8" name="Google Shape;138;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3351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90"/>
        <p:cNvGrpSpPr/>
        <p:nvPr/>
      </p:nvGrpSpPr>
      <p:grpSpPr>
        <a:xfrm>
          <a:off x="0" y="0"/>
          <a:ext cx="0" cy="0"/>
          <a:chOff x="0" y="0"/>
          <a:chExt cx="0" cy="0"/>
        </a:xfrm>
      </p:grpSpPr>
      <p:grpSp>
        <p:nvGrpSpPr>
          <p:cNvPr id="191" name="Google Shape;191;p35"/>
          <p:cNvGrpSpPr/>
          <p:nvPr/>
        </p:nvGrpSpPr>
        <p:grpSpPr>
          <a:xfrm>
            <a:off x="6098378" y="5"/>
            <a:ext cx="3045625" cy="2030570"/>
            <a:chOff x="6098378" y="5"/>
            <a:chExt cx="3045625" cy="2030570"/>
          </a:xfrm>
        </p:grpSpPr>
        <p:sp>
          <p:nvSpPr>
            <p:cNvPr id="192" name="Google Shape;192;p3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5"/>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98" name="Google Shape;198;p35"/>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99" name="Google Shape;199;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1" name="Google Shape;141;p33"/>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42" name="Google Shape;142;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5280804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143"/>
        <p:cNvGrpSpPr/>
        <p:nvPr/>
      </p:nvGrpSpPr>
      <p:grpSpPr>
        <a:xfrm>
          <a:off x="0" y="0"/>
          <a:ext cx="0" cy="0"/>
          <a:chOff x="0" y="0"/>
          <a:chExt cx="0" cy="0"/>
        </a:xfrm>
      </p:grpSpPr>
      <p:grpSp>
        <p:nvGrpSpPr>
          <p:cNvPr id="144" name="Google Shape;144;p34"/>
          <p:cNvGrpSpPr/>
          <p:nvPr/>
        </p:nvGrpSpPr>
        <p:grpSpPr>
          <a:xfrm>
            <a:off x="6098378" y="5"/>
            <a:ext cx="3045625" cy="2030570"/>
            <a:chOff x="6098378" y="5"/>
            <a:chExt cx="3045625" cy="2030570"/>
          </a:xfrm>
        </p:grpSpPr>
        <p:sp>
          <p:nvSpPr>
            <p:cNvPr id="145" name="Google Shape;145;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6" name="Google Shape;146;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7" name="Google Shape;147;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8" name="Google Shape;148;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9" name="Google Shape;149;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50" name="Google Shape;150;p3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51" name="Google Shape;151;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844174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2"/>
        <p:cNvGrpSpPr/>
        <p:nvPr/>
      </p:nvGrpSpPr>
      <p:grpSpPr>
        <a:xfrm>
          <a:off x="0" y="0"/>
          <a:ext cx="0" cy="0"/>
          <a:chOff x="0" y="0"/>
          <a:chExt cx="0" cy="0"/>
        </a:xfrm>
      </p:grpSpPr>
      <p:sp>
        <p:nvSpPr>
          <p:cNvPr id="153" name="Google Shape;153;p3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154" name="Google Shape;154;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5" name="Google Shape;155;p3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56" name="Google Shape;156;p3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0222943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9"/>
        <p:cNvGrpSpPr/>
        <p:nvPr/>
      </p:nvGrpSpPr>
      <p:grpSpPr>
        <a:xfrm>
          <a:off x="0" y="0"/>
          <a:ext cx="0" cy="0"/>
          <a:chOff x="0" y="0"/>
          <a:chExt cx="0" cy="0"/>
        </a:xfrm>
      </p:grpSpPr>
      <p:sp>
        <p:nvSpPr>
          <p:cNvPr id="160" name="Google Shape;160;p3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61" name="Google Shape;16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39017547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37"/>
          <p:cNvGrpSpPr/>
          <p:nvPr/>
        </p:nvGrpSpPr>
        <p:grpSpPr>
          <a:xfrm>
            <a:off x="6098378" y="5"/>
            <a:ext cx="3045625" cy="2030570"/>
            <a:chOff x="6098378" y="5"/>
            <a:chExt cx="3045625" cy="2030570"/>
          </a:xfrm>
        </p:grpSpPr>
        <p:sp>
          <p:nvSpPr>
            <p:cNvPr id="164" name="Google Shape;164;p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5" name="Google Shape;165;p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6" name="Google Shape;166;p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7" name="Google Shape;167;p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68" name="Google Shape;168;p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69" name="Google Shape;169;p3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70" name="Google Shape;170;p3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71" name="Google Shape;171;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0991759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9557568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102"/>
        <p:cNvGrpSpPr/>
        <p:nvPr/>
      </p:nvGrpSpPr>
      <p:grpSpPr>
        <a:xfrm>
          <a:off x="0" y="0"/>
          <a:ext cx="0" cy="0"/>
          <a:chOff x="0" y="0"/>
          <a:chExt cx="0" cy="0"/>
        </a:xfrm>
      </p:grpSpPr>
      <p:grpSp>
        <p:nvGrpSpPr>
          <p:cNvPr id="103" name="Google Shape;103;p28"/>
          <p:cNvGrpSpPr/>
          <p:nvPr/>
        </p:nvGrpSpPr>
        <p:grpSpPr>
          <a:xfrm>
            <a:off x="6098378" y="5"/>
            <a:ext cx="3045625" cy="2030570"/>
            <a:chOff x="6098378" y="5"/>
            <a:chExt cx="3045625" cy="2030570"/>
          </a:xfrm>
        </p:grpSpPr>
        <p:sp>
          <p:nvSpPr>
            <p:cNvPr id="104" name="Google Shape;104;p2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5" name="Google Shape;105;p2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6" name="Google Shape;106;p2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7" name="Google Shape;107;p2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8" name="Google Shape;108;p2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09" name="Google Shape;109;p2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10" name="Google Shape;110;p2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432738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2"/>
        <p:cNvGrpSpPr/>
        <p:nvPr/>
      </p:nvGrpSpPr>
      <p:grpSpPr>
        <a:xfrm>
          <a:off x="0" y="0"/>
          <a:ext cx="0" cy="0"/>
          <a:chOff x="0" y="0"/>
          <a:chExt cx="0" cy="0"/>
        </a:xfrm>
      </p:grpSpPr>
      <p:grpSp>
        <p:nvGrpSpPr>
          <p:cNvPr id="113" name="Google Shape;113;p29"/>
          <p:cNvGrpSpPr/>
          <p:nvPr/>
        </p:nvGrpSpPr>
        <p:grpSpPr>
          <a:xfrm>
            <a:off x="0" y="3903669"/>
            <a:ext cx="9144000" cy="1239925"/>
            <a:chOff x="0" y="3903669"/>
            <a:chExt cx="9144000" cy="1239925"/>
          </a:xfrm>
        </p:grpSpPr>
        <p:sp>
          <p:nvSpPr>
            <p:cNvPr id="114" name="Google Shape;114;p2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15;p2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6" name="Google Shape;116;p2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7" name="Google Shape;117;p2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8" name="Google Shape;118;p2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19" name="Google Shape;119;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20" name="Google Shape;120;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1" name="Google Shape;121;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5393806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30"/>
          <p:cNvGrpSpPr/>
          <p:nvPr/>
        </p:nvGrpSpPr>
        <p:grpSpPr>
          <a:xfrm>
            <a:off x="6098378" y="5"/>
            <a:ext cx="3045625" cy="2030570"/>
            <a:chOff x="6098378" y="5"/>
            <a:chExt cx="3045625" cy="2030570"/>
          </a:xfrm>
        </p:grpSpPr>
        <p:sp>
          <p:nvSpPr>
            <p:cNvPr id="124" name="Google Shape;124;p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 name="Google Shape;125;p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6" name="Google Shape;126;p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7" name="Google Shape;127;p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8" name="Google Shape;128;p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9" name="Google Shape;129;p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0" name="Google Shape;13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8181632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3" name="Google Shape;133;p3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4" name="Google Shape;134;p3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5" name="Google Shape;13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54384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9.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28" name="Google Shape;128;p2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29" name="Google Shape;129;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0002F"/>
            </a:gs>
            <a:gs pos="100000">
              <a:srgbClr val="000066"/>
            </a:gs>
          </a:gsLst>
          <a:lin ang="5400000"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marR="0" lvl="0"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1pPr>
            <a:lvl2pPr marR="0" lvl="1"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2pPr>
            <a:lvl3pPr marR="0" lvl="2"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3pPr>
            <a:lvl4pPr marR="0" lvl="3"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4pPr>
            <a:lvl5pPr marR="0" lvl="4"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5pPr>
            <a:lvl6pPr marR="0" lvl="5"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6pPr>
            <a:lvl7pPr marR="0" lvl="6"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7pPr>
            <a:lvl8pPr marR="0" lvl="7"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8pPr>
            <a:lvl9pPr marR="0" lvl="8"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L="1371600" marR="0" lvl="2" indent="-393700"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L="1828800" marR="0" lvl="3" indent="-368300"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L="2743200" marR="0" lvl="5"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L="3200400" marR="0" lvl="6"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L="3657600" marR="0" lvl="7"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L="4114800" marR="0" lvl="8" indent="-368300"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
        <p:nvSpPr>
          <p:cNvPr id="53" name="Google Shape;53;p13"/>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067998911"/>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3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176" name="Google Shape;176;p3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extLst>
      <p:ext uri="{BB962C8B-B14F-4D97-AF65-F5344CB8AC3E}">
        <p14:creationId xmlns:p14="http://schemas.microsoft.com/office/powerpoint/2010/main" val="4082281584"/>
      </p:ext>
    </p:extLst>
  </p:cSld>
  <p:clrMap bg1="lt1" tx1="dk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260350" y="228600"/>
            <a:ext cx="75961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Slide Title</a:t>
            </a:r>
          </a:p>
        </p:txBody>
      </p:sp>
      <p:sp>
        <p:nvSpPr>
          <p:cNvPr id="74762" name="Rectangle 10"/>
          <p:cNvSpPr>
            <a:spLocks noGrp="1" noChangeArrowheads="1"/>
          </p:cNvSpPr>
          <p:nvPr>
            <p:ph type="body" idx="1"/>
          </p:nvPr>
        </p:nvSpPr>
        <p:spPr bwMode="auto">
          <a:xfrm>
            <a:off x="247650" y="1257300"/>
            <a:ext cx="8624888" cy="3657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132546"/>
      </p:ext>
    </p:extLst>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ransition/>
  <p:txStyles>
    <p:titleStyle>
      <a:lvl1pPr algn="ctr" rtl="0" eaLnBrk="0" fontAlgn="base" hangingPunct="0">
        <a:lnSpc>
          <a:spcPct val="104000"/>
        </a:lnSpc>
        <a:spcBef>
          <a:spcPct val="0"/>
        </a:spcBef>
        <a:spcAft>
          <a:spcPct val="0"/>
        </a:spcAft>
        <a:defRPr sz="2775" b="1">
          <a:solidFill>
            <a:schemeClr val="bg2"/>
          </a:solidFill>
          <a:latin typeface="+mj-lt"/>
          <a:ea typeface="+mj-ea"/>
          <a:cs typeface="+mj-cs"/>
        </a:defRPr>
      </a:lvl1pPr>
      <a:lvl2pPr algn="ctr" rtl="0" eaLnBrk="0" fontAlgn="base" hangingPunct="0">
        <a:lnSpc>
          <a:spcPct val="104000"/>
        </a:lnSpc>
        <a:spcBef>
          <a:spcPct val="0"/>
        </a:spcBef>
        <a:spcAft>
          <a:spcPct val="0"/>
        </a:spcAft>
        <a:defRPr sz="2775" b="1">
          <a:solidFill>
            <a:schemeClr val="bg2"/>
          </a:solidFill>
          <a:latin typeface="Arial" charset="0"/>
        </a:defRPr>
      </a:lvl2pPr>
      <a:lvl3pPr algn="ctr" rtl="0" eaLnBrk="0" fontAlgn="base" hangingPunct="0">
        <a:lnSpc>
          <a:spcPct val="104000"/>
        </a:lnSpc>
        <a:spcBef>
          <a:spcPct val="0"/>
        </a:spcBef>
        <a:spcAft>
          <a:spcPct val="0"/>
        </a:spcAft>
        <a:defRPr sz="2775" b="1">
          <a:solidFill>
            <a:schemeClr val="bg2"/>
          </a:solidFill>
          <a:latin typeface="Arial" charset="0"/>
        </a:defRPr>
      </a:lvl3pPr>
      <a:lvl4pPr algn="ctr" rtl="0" eaLnBrk="0" fontAlgn="base" hangingPunct="0">
        <a:lnSpc>
          <a:spcPct val="104000"/>
        </a:lnSpc>
        <a:spcBef>
          <a:spcPct val="0"/>
        </a:spcBef>
        <a:spcAft>
          <a:spcPct val="0"/>
        </a:spcAft>
        <a:defRPr sz="2775" b="1">
          <a:solidFill>
            <a:schemeClr val="bg2"/>
          </a:solidFill>
          <a:latin typeface="Arial" charset="0"/>
        </a:defRPr>
      </a:lvl4pPr>
      <a:lvl5pPr algn="ctr" rtl="0" eaLnBrk="0" fontAlgn="base" hangingPunct="0">
        <a:lnSpc>
          <a:spcPct val="104000"/>
        </a:lnSpc>
        <a:spcBef>
          <a:spcPct val="0"/>
        </a:spcBef>
        <a:spcAft>
          <a:spcPct val="0"/>
        </a:spcAft>
        <a:defRPr sz="2775" b="1">
          <a:solidFill>
            <a:schemeClr val="bg2"/>
          </a:solidFill>
          <a:latin typeface="Arial" charset="0"/>
        </a:defRPr>
      </a:lvl5pPr>
      <a:lvl6pPr marL="342900" algn="ctr" rtl="0" eaLnBrk="0" fontAlgn="base" hangingPunct="0">
        <a:lnSpc>
          <a:spcPct val="104000"/>
        </a:lnSpc>
        <a:spcBef>
          <a:spcPct val="0"/>
        </a:spcBef>
        <a:spcAft>
          <a:spcPct val="0"/>
        </a:spcAft>
        <a:defRPr sz="2775" b="1">
          <a:solidFill>
            <a:schemeClr val="bg2"/>
          </a:solidFill>
          <a:latin typeface="Arial" charset="0"/>
        </a:defRPr>
      </a:lvl6pPr>
      <a:lvl7pPr marL="685800" algn="ctr" rtl="0" eaLnBrk="0" fontAlgn="base" hangingPunct="0">
        <a:lnSpc>
          <a:spcPct val="104000"/>
        </a:lnSpc>
        <a:spcBef>
          <a:spcPct val="0"/>
        </a:spcBef>
        <a:spcAft>
          <a:spcPct val="0"/>
        </a:spcAft>
        <a:defRPr sz="2775" b="1">
          <a:solidFill>
            <a:schemeClr val="bg2"/>
          </a:solidFill>
          <a:latin typeface="Arial" charset="0"/>
        </a:defRPr>
      </a:lvl7pPr>
      <a:lvl8pPr marL="1028700" algn="ctr" rtl="0" eaLnBrk="0" fontAlgn="base" hangingPunct="0">
        <a:lnSpc>
          <a:spcPct val="104000"/>
        </a:lnSpc>
        <a:spcBef>
          <a:spcPct val="0"/>
        </a:spcBef>
        <a:spcAft>
          <a:spcPct val="0"/>
        </a:spcAft>
        <a:defRPr sz="2775" b="1">
          <a:solidFill>
            <a:schemeClr val="bg2"/>
          </a:solidFill>
          <a:latin typeface="Arial" charset="0"/>
        </a:defRPr>
      </a:lvl8pPr>
      <a:lvl9pPr marL="1371600" algn="ctr" rtl="0" eaLnBrk="0" fontAlgn="base" hangingPunct="0">
        <a:lnSpc>
          <a:spcPct val="104000"/>
        </a:lnSpc>
        <a:spcBef>
          <a:spcPct val="0"/>
        </a:spcBef>
        <a:spcAft>
          <a:spcPct val="0"/>
        </a:spcAft>
        <a:defRPr sz="2775" b="1">
          <a:solidFill>
            <a:schemeClr val="bg2"/>
          </a:solidFill>
          <a:latin typeface="Arial" charset="0"/>
        </a:defRPr>
      </a:lvl9pPr>
    </p:titleStyle>
    <p:bodyStyle>
      <a:lvl1pPr marL="257175" indent="-257175" algn="l" rtl="0" eaLnBrk="0" fontAlgn="base" hangingPunct="0">
        <a:lnSpc>
          <a:spcPct val="110000"/>
        </a:lnSpc>
        <a:spcBef>
          <a:spcPts val="450"/>
        </a:spcBef>
        <a:spcAft>
          <a:spcPts val="450"/>
        </a:spcAft>
        <a:buChar char="•"/>
        <a:defRPr sz="2325" b="1" i="1">
          <a:solidFill>
            <a:srgbClr val="FF3300"/>
          </a:solidFill>
          <a:latin typeface="+mn-lt"/>
          <a:ea typeface="+mn-ea"/>
          <a:cs typeface="+mn-cs"/>
        </a:defRPr>
      </a:lvl1pPr>
      <a:lvl2pPr marL="342900" indent="-257175" algn="l" rtl="0" eaLnBrk="0" fontAlgn="base" hangingPunct="0">
        <a:lnSpc>
          <a:spcPct val="110000"/>
        </a:lnSpc>
        <a:spcBef>
          <a:spcPts val="450"/>
        </a:spcBef>
        <a:spcAft>
          <a:spcPts val="450"/>
        </a:spcAft>
        <a:buClr>
          <a:srgbClr val="60C900"/>
        </a:buClr>
        <a:buSzPct val="100000"/>
        <a:buChar char="•"/>
        <a:defRPr sz="1950">
          <a:solidFill>
            <a:schemeClr val="bg2"/>
          </a:solidFill>
          <a:latin typeface="+mn-lt"/>
        </a:defRPr>
      </a:lvl2pPr>
      <a:lvl3pPr marL="642938" indent="-214313" algn="l" rtl="0" eaLnBrk="0" fontAlgn="base" hangingPunct="0">
        <a:lnSpc>
          <a:spcPct val="110000"/>
        </a:lnSpc>
        <a:spcBef>
          <a:spcPts val="450"/>
        </a:spcBef>
        <a:spcAft>
          <a:spcPts val="450"/>
        </a:spcAft>
        <a:buClr>
          <a:srgbClr val="60C900"/>
        </a:buClr>
        <a:buSzPct val="100000"/>
        <a:buChar char="–"/>
        <a:defRPr sz="1950" i="1">
          <a:solidFill>
            <a:schemeClr val="bg1"/>
          </a:solidFill>
          <a:latin typeface="+mn-lt"/>
        </a:defRPr>
      </a:lvl3pPr>
      <a:lvl4pPr marL="1028700" indent="-257175" algn="l" rtl="0" eaLnBrk="0" fontAlgn="base" hangingPunct="0">
        <a:lnSpc>
          <a:spcPct val="110000"/>
        </a:lnSpc>
        <a:spcBef>
          <a:spcPts val="450"/>
        </a:spcBef>
        <a:spcAft>
          <a:spcPts val="450"/>
        </a:spcAft>
        <a:buClr>
          <a:srgbClr val="60C900"/>
        </a:buClr>
        <a:buSzPct val="100000"/>
        <a:buChar char="²"/>
        <a:defRPr sz="1950">
          <a:solidFill>
            <a:srgbClr val="777777"/>
          </a:solidFill>
          <a:effectLst>
            <a:outerShdw blurRad="38100" dist="38100" dir="2700000" algn="tl">
              <a:srgbClr val="C0C0C0"/>
            </a:outerShdw>
          </a:effectLst>
          <a:latin typeface="+mn-lt"/>
        </a:defRPr>
      </a:lvl4pPr>
      <a:lvl5pPr marL="13716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5pPr>
      <a:lvl6pPr marL="17145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6pPr>
      <a:lvl7pPr marL="20574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7pPr>
      <a:lvl8pPr marL="24003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8pPr>
      <a:lvl9pPr marL="27432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3" name="Google Shape;163;p3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4" name="Google Shape;164;p3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65" name="Google Shape;165;p3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66" name="Google Shape;166;p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253193818"/>
      </p:ext>
    </p:extLst>
  </p:cSld>
  <p:clrMap bg1="lt1" tx1="dk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177" name="Google Shape;177;p3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178" name="Google Shape;178;p3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311283300"/>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0" name="Google Shape;100;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1" name="Google Shape;101;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54238346"/>
      </p:ext>
    </p:extLst>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0" name="Google Shape;100;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1" name="Google Shape;101;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5245590"/>
      </p:ext>
    </p:extLst>
  </p:cSld>
  <p:clrMap bg1="lt1" tx1="dk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0" name="Google Shape;100;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1" name="Google Shape;101;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4271638825"/>
      </p:ext>
    </p:extLst>
  </p:cSld>
  <p:clrMap bg1="lt1" tx1="dk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4.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2.xml"/><Relationship Id="rId1" Type="http://schemas.openxmlformats.org/officeDocument/2006/relationships/slideLayout" Target="../slideLayouts/slideLayout6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6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64.xml"/><Relationship Id="rId5" Type="http://schemas.openxmlformats.org/officeDocument/2006/relationships/image" Target="../media/image15.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gif"/><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4.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7.xml"/><Relationship Id="rId1" Type="http://schemas.openxmlformats.org/officeDocument/2006/relationships/slideLayout" Target="../slideLayouts/slideLayout64.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64.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9.xml"/><Relationship Id="rId1" Type="http://schemas.openxmlformats.org/officeDocument/2006/relationships/slideLayout" Target="../slideLayouts/slideLayout64.xml"/><Relationship Id="rId5" Type="http://schemas.openxmlformats.org/officeDocument/2006/relationships/image" Target="../media/image10.png"/><Relationship Id="rId4" Type="http://schemas.openxmlformats.org/officeDocument/2006/relationships/image" Target="../media/image24.gif"/></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0.png"/><Relationship Id="rId7" Type="http://schemas.openxmlformats.org/officeDocument/2006/relationships/image" Target="../media/image28.gif"/><Relationship Id="rId2" Type="http://schemas.openxmlformats.org/officeDocument/2006/relationships/notesSlide" Target="../notesSlides/notesSlide30.xml"/><Relationship Id="rId1" Type="http://schemas.openxmlformats.org/officeDocument/2006/relationships/slideLayout" Target="../slideLayouts/slideLayout64.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0.xml"/><Relationship Id="rId1" Type="http://schemas.openxmlformats.org/officeDocument/2006/relationships/tags" Target="../tags/tag1.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2.xml"/><Relationship Id="rId1" Type="http://schemas.openxmlformats.org/officeDocument/2006/relationships/slideLayout" Target="../slideLayouts/slideLayout27.xml"/><Relationship Id="rId4" Type="http://schemas.openxmlformats.org/officeDocument/2006/relationships/image" Target="../media/image35.jp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8lzXMWMng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u3Z1hDwGEm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CS174A Lecture 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2"/>
          <p:cNvSpPr txBox="1">
            <a:spLocks noGrp="1"/>
          </p:cNvSpPr>
          <p:nvPr>
            <p:ph type="title"/>
          </p:nvPr>
        </p:nvSpPr>
        <p:spPr>
          <a:xfrm>
            <a:off x="260350" y="381000"/>
            <a:ext cx="8394700" cy="857400"/>
          </a:xfrm>
          <a:prstGeom prst="rect">
            <a:avLst/>
          </a:prstGeom>
          <a:noFill/>
          <a:ln>
            <a:noFill/>
          </a:ln>
        </p:spPr>
        <p:txBody>
          <a:bodyPr spcFirstLastPara="1" wrap="square" lIns="90475" tIns="44450" rIns="90475" bIns="44450" anchor="b" anchorCtr="0">
            <a:noAutofit/>
          </a:bodyPr>
          <a:lstStyle/>
          <a:p>
            <a:r>
              <a:rPr lang="en" dirty="0"/>
              <a:t>Linear Operations</a:t>
            </a:r>
            <a:endParaRPr dirty="0"/>
          </a:p>
        </p:txBody>
      </p:sp>
      <p:sp>
        <p:nvSpPr>
          <p:cNvPr id="820" name="Google Shape;820;p142"/>
          <p:cNvSpPr txBox="1">
            <a:spLocks noGrp="1"/>
          </p:cNvSpPr>
          <p:nvPr>
            <p:ph type="body" idx="1"/>
          </p:nvPr>
        </p:nvSpPr>
        <p:spPr>
          <a:xfrm>
            <a:off x="247650" y="1257300"/>
            <a:ext cx="8407400" cy="3657600"/>
          </a:xfrm>
          <a:prstGeom prst="rect">
            <a:avLst/>
          </a:prstGeom>
          <a:noFill/>
          <a:ln>
            <a:noFill/>
          </a:ln>
        </p:spPr>
        <p:txBody>
          <a:bodyPr spcFirstLastPara="1" wrap="square" lIns="92075" tIns="46025" rIns="92075" bIns="46025" anchor="t" anchorCtr="0">
            <a:noAutofit/>
          </a:bodyPr>
          <a:lstStyle/>
          <a:p>
            <a:pPr marL="514350" lvl="0" indent="-495300" algn="l" rtl="0">
              <a:lnSpc>
                <a:spcPct val="110000"/>
              </a:lnSpc>
              <a:spcBef>
                <a:spcPts val="0"/>
              </a:spcBef>
              <a:spcAft>
                <a:spcPts val="0"/>
              </a:spcAft>
              <a:buClr>
                <a:srgbClr val="FF3300"/>
              </a:buClr>
              <a:buSzPts val="2400"/>
              <a:buFont typeface="Arial"/>
              <a:buAutoNum type="arabicPeriod"/>
            </a:pPr>
            <a:r>
              <a:rPr lang="en-US" sz="2400" dirty="0"/>
              <a:t>Makes sense for linear as well as affine:</a:t>
            </a:r>
          </a:p>
          <a:p>
            <a:pPr marL="971550" lvl="1" indent="-495300">
              <a:spcBef>
                <a:spcPts val="0"/>
              </a:spcBef>
              <a:buClr>
                <a:srgbClr val="FF3300"/>
              </a:buClr>
              <a:buSzPts val="2400"/>
              <a:buFont typeface="+mj-lt"/>
              <a:buAutoNum type="alphaLcPeriod"/>
            </a:pPr>
            <a:r>
              <a:rPr lang="en-US" sz="1900" dirty="0"/>
              <a:t>Addition of 2 vectors</a:t>
            </a:r>
          </a:p>
          <a:p>
            <a:pPr marL="971550" lvl="1" indent="-495300">
              <a:spcBef>
                <a:spcPts val="0"/>
              </a:spcBef>
              <a:buClr>
                <a:srgbClr val="FF3300"/>
              </a:buClr>
              <a:buSzPts val="2400"/>
              <a:buFont typeface="+mj-lt"/>
              <a:buAutoNum type="alphaLcPeriod"/>
            </a:pPr>
            <a:r>
              <a:rPr lang="en-US" sz="1900" dirty="0"/>
              <a:t>Multiplication of vector by a scalar</a:t>
            </a:r>
          </a:p>
          <a:p>
            <a:pPr marL="971550" lvl="1" indent="-495300">
              <a:spcBef>
                <a:spcPts val="0"/>
              </a:spcBef>
              <a:buClr>
                <a:srgbClr val="FF3300"/>
              </a:buClr>
              <a:buSzPts val="2400"/>
              <a:buFont typeface="+mj-lt"/>
              <a:buAutoNum type="alphaLcPeriod"/>
            </a:pPr>
            <a:r>
              <a:rPr lang="en-US" sz="1900" dirty="0"/>
              <a:t>Addition of a vector and a point</a:t>
            </a:r>
            <a:br>
              <a:rPr lang="en-US" sz="1900" dirty="0"/>
            </a:br>
            <a:endParaRPr lang="en-US" sz="1900" dirty="0"/>
          </a:p>
          <a:p>
            <a:pPr marL="514350" lvl="0" indent="-495300" algn="l" rtl="0">
              <a:lnSpc>
                <a:spcPct val="110000"/>
              </a:lnSpc>
              <a:spcBef>
                <a:spcPts val="0"/>
              </a:spcBef>
              <a:spcAft>
                <a:spcPts val="0"/>
              </a:spcAft>
              <a:buClr>
                <a:srgbClr val="FF3300"/>
              </a:buClr>
              <a:buSzPts val="2400"/>
              <a:buFont typeface="Arial"/>
              <a:buAutoNum type="arabicPeriod"/>
            </a:pPr>
            <a:r>
              <a:rPr lang="en-US" sz="2400" dirty="0"/>
              <a:t>Doesn’t make sense for linear, but ok for affine:</a:t>
            </a:r>
          </a:p>
          <a:p>
            <a:pPr marL="971550" lvl="1" indent="-495300">
              <a:spcBef>
                <a:spcPts val="0"/>
              </a:spcBef>
              <a:buClr>
                <a:srgbClr val="FF3300"/>
              </a:buClr>
              <a:buSzPts val="2400"/>
              <a:buFont typeface="+mj-lt"/>
              <a:buAutoNum type="alphaLcPeriod"/>
            </a:pPr>
            <a:r>
              <a:rPr lang="en-US" sz="1900" dirty="0"/>
              <a:t>Addition of 2 points</a:t>
            </a:r>
          </a:p>
          <a:p>
            <a:pPr marL="971550" lvl="1" indent="-495300">
              <a:spcBef>
                <a:spcPts val="0"/>
              </a:spcBef>
              <a:buClr>
                <a:srgbClr val="FF3300"/>
              </a:buClr>
              <a:buSzPts val="2400"/>
              <a:buFont typeface="+mj-lt"/>
              <a:buAutoNum type="alphaLcPeriod"/>
            </a:pPr>
            <a:r>
              <a:rPr lang="en-US" sz="1900" dirty="0"/>
              <a:t>Multiplication of a point by </a:t>
            </a:r>
            <a:r>
              <a:rPr lang="en-US" sz="1900"/>
              <a:t>a scalar</a:t>
            </a:r>
            <a:endParaRPr lang="en-US" sz="1900" dirty="0"/>
          </a:p>
        </p:txBody>
      </p:sp>
    </p:spTree>
    <p:extLst>
      <p:ext uri="{BB962C8B-B14F-4D97-AF65-F5344CB8AC3E}">
        <p14:creationId xmlns:p14="http://schemas.microsoft.com/office/powerpoint/2010/main" val="290444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40"/>
          <p:cNvSpPr txBox="1">
            <a:spLocks noGrp="1"/>
          </p:cNvSpPr>
          <p:nvPr>
            <p:ph type="title"/>
          </p:nvPr>
        </p:nvSpPr>
        <p:spPr>
          <a:xfrm>
            <a:off x="351692" y="228600"/>
            <a:ext cx="8079520"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dirty="0"/>
              <a:t>Affine Transformations/Interpolations</a:t>
            </a:r>
            <a:endParaRPr sz="3200" dirty="0"/>
          </a:p>
        </p:txBody>
      </p:sp>
      <p:sp>
        <p:nvSpPr>
          <p:cNvPr id="802" name="Google Shape;802;p140"/>
          <p:cNvSpPr txBox="1">
            <a:spLocks noGrp="1"/>
          </p:cNvSpPr>
          <p:nvPr>
            <p:ph type="body" idx="1"/>
          </p:nvPr>
        </p:nvSpPr>
        <p:spPr>
          <a:xfrm>
            <a:off x="247650" y="1257300"/>
            <a:ext cx="81835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a:t>Examples: translations, rotations, scaling, shear</a:t>
            </a:r>
            <a:endParaRPr dirty="0"/>
          </a:p>
          <a:p>
            <a:pPr marL="457200" lvl="1" indent="-342900" algn="l" rtl="0">
              <a:lnSpc>
                <a:spcPct val="110000"/>
              </a:lnSpc>
              <a:spcBef>
                <a:spcPts val="1200"/>
              </a:spcBef>
              <a:spcAft>
                <a:spcPts val="0"/>
              </a:spcAft>
              <a:buSzPts val="2200"/>
              <a:buFont typeface="Arial"/>
              <a:buNone/>
            </a:pPr>
            <a:r>
              <a:rPr lang="en" sz="2200" dirty="0"/>
              <a:t>Preserves:</a:t>
            </a:r>
          </a:p>
          <a:p>
            <a:pPr marL="571500" lvl="1" indent="-457200">
              <a:spcBef>
                <a:spcPts val="1200"/>
              </a:spcBef>
              <a:buSzPts val="2200"/>
            </a:pPr>
            <a:r>
              <a:rPr lang="en-US" sz="1800" dirty="0"/>
              <a:t>Collinear points</a:t>
            </a:r>
          </a:p>
          <a:p>
            <a:pPr marL="571500" lvl="1" indent="-457200">
              <a:spcBef>
                <a:spcPts val="1200"/>
              </a:spcBef>
              <a:buSzPts val="2200"/>
            </a:pPr>
            <a:r>
              <a:rPr lang="en-US" sz="1800" dirty="0"/>
              <a:t>Planarity</a:t>
            </a:r>
          </a:p>
          <a:p>
            <a:pPr marL="571500" lvl="1" indent="-457200">
              <a:spcBef>
                <a:spcPts val="1200"/>
              </a:spcBef>
              <a:buSzPts val="2200"/>
            </a:pPr>
            <a:r>
              <a:rPr lang="en-US" sz="1800" dirty="0"/>
              <a:t>Parallelism of lines and planes</a:t>
            </a:r>
          </a:p>
          <a:p>
            <a:pPr marL="571500" lvl="1" indent="-457200">
              <a:spcBef>
                <a:spcPts val="1200"/>
              </a:spcBef>
              <a:buSzPts val="2200"/>
            </a:pPr>
            <a:r>
              <a:rPr lang="en-US" sz="1800" dirty="0"/>
              <a:t>Relative ratios of edge lengths</a:t>
            </a:r>
            <a:endParaRPr sz="1800" dirty="0"/>
          </a:p>
        </p:txBody>
      </p:sp>
    </p:spTree>
    <p:extLst>
      <p:ext uri="{BB962C8B-B14F-4D97-AF65-F5344CB8AC3E}">
        <p14:creationId xmlns:p14="http://schemas.microsoft.com/office/powerpoint/2010/main" val="364460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114"/>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Linear Vs. Affine Transformations</a:t>
            </a:r>
            <a:endParaRPr dirty="0"/>
          </a:p>
        </p:txBody>
      </p:sp>
      <p:sp>
        <p:nvSpPr>
          <p:cNvPr id="599" name="Google Shape;599;p114"/>
          <p:cNvSpPr txBox="1">
            <a:spLocks noGrp="1"/>
          </p:cNvSpPr>
          <p:nvPr>
            <p:ph type="body" idx="1"/>
          </p:nvPr>
        </p:nvSpPr>
        <p:spPr>
          <a:xfrm>
            <a:off x="159300" y="925075"/>
            <a:ext cx="8648400" cy="33390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Roboto"/>
              <a:buChar char="●"/>
            </a:pPr>
            <a:r>
              <a:rPr lang="en" sz="2400" dirty="0"/>
              <a:t>A linear transformation only takes linear combinations of   x, y, and z</a:t>
            </a:r>
            <a:endParaRPr sz="2400" dirty="0"/>
          </a:p>
          <a:p>
            <a:pPr marL="914400" marR="0" lvl="1" indent="-381000" algn="l" rtl="0">
              <a:lnSpc>
                <a:spcPct val="115000"/>
              </a:lnSpc>
              <a:spcBef>
                <a:spcPts val="0"/>
              </a:spcBef>
              <a:spcAft>
                <a:spcPts val="0"/>
              </a:spcAft>
              <a:buSzPts val="2400"/>
              <a:buChar char="○"/>
            </a:pPr>
            <a:r>
              <a:rPr lang="en" sz="2400" dirty="0"/>
              <a:t>Point at origin stays on the origin forever</a:t>
            </a:r>
            <a:endParaRPr sz="2400" dirty="0"/>
          </a:p>
          <a:p>
            <a:pPr marL="457200" marR="0" lvl="0" indent="-381000" algn="l" rtl="0">
              <a:lnSpc>
                <a:spcPct val="115000"/>
              </a:lnSpc>
              <a:spcBef>
                <a:spcPts val="0"/>
              </a:spcBef>
              <a:spcAft>
                <a:spcPts val="0"/>
              </a:spcAft>
              <a:buSzPts val="2400"/>
              <a:buChar char="●"/>
            </a:pPr>
            <a:r>
              <a:rPr lang="en" sz="2400" dirty="0"/>
              <a:t>An *affine* transformation is more general and more powerful</a:t>
            </a:r>
            <a:endParaRPr sz="2400" dirty="0"/>
          </a:p>
          <a:p>
            <a:pPr marL="914400" marR="0" lvl="1" indent="-381000" algn="l" rtl="0">
              <a:lnSpc>
                <a:spcPct val="115000"/>
              </a:lnSpc>
              <a:spcBef>
                <a:spcPts val="0"/>
              </a:spcBef>
              <a:spcAft>
                <a:spcPts val="0"/>
              </a:spcAft>
              <a:buSzPts val="2400"/>
              <a:buChar char="○"/>
            </a:pPr>
            <a:r>
              <a:rPr lang="en" sz="2400" dirty="0"/>
              <a:t>It’s called an affine transformation because it </a:t>
            </a:r>
            <a:r>
              <a:rPr lang="en" sz="2400" b="1" dirty="0"/>
              <a:t>preserves</a:t>
            </a:r>
            <a:r>
              <a:rPr lang="en" sz="2400" dirty="0"/>
              <a:t> affine combinations (line segment interpolations don’t get messed up before vs. after)</a:t>
            </a:r>
            <a:endParaRPr sz="2400" dirty="0"/>
          </a:p>
        </p:txBody>
      </p:sp>
    </p:spTree>
    <p:extLst>
      <p:ext uri="{BB962C8B-B14F-4D97-AF65-F5344CB8AC3E}">
        <p14:creationId xmlns:p14="http://schemas.microsoft.com/office/powerpoint/2010/main" val="403786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Affine is Useful</a:t>
            </a:r>
            <a:endParaRPr/>
          </a:p>
        </p:txBody>
      </p:sp>
      <p:sp>
        <p:nvSpPr>
          <p:cNvPr id="621" name="Google Shape;621;p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Affine transformations are the main modeling tool in graphics</a:t>
            </a:r>
            <a:endParaRPr sz="2600"/>
          </a:p>
          <a:p>
            <a:pPr marL="914400" lvl="1" indent="-393700" algn="l" rtl="0">
              <a:spcBef>
                <a:spcPts val="0"/>
              </a:spcBef>
              <a:spcAft>
                <a:spcPts val="0"/>
              </a:spcAft>
              <a:buSzPts val="2600"/>
              <a:buChar char="○"/>
            </a:pPr>
            <a:r>
              <a:rPr lang="en" sz="2600"/>
              <a:t>They are applied as matrix multiplications</a:t>
            </a:r>
            <a:endParaRPr sz="2600"/>
          </a:p>
          <a:p>
            <a:pPr marL="914400" lvl="1" indent="-393700" algn="l" rtl="0">
              <a:spcBef>
                <a:spcPts val="0"/>
              </a:spcBef>
              <a:spcAft>
                <a:spcPts val="0"/>
              </a:spcAft>
              <a:buSzPts val="2600"/>
              <a:buChar char="○"/>
            </a:pPr>
            <a:r>
              <a:rPr lang="en" sz="2600"/>
              <a:t>Any affine transformation can be performed as a series of </a:t>
            </a:r>
            <a:r>
              <a:rPr lang="en" sz="2600" u="sng"/>
              <a:t>elementary</a:t>
            </a:r>
            <a:r>
              <a:rPr lang="en" sz="2600"/>
              <a:t> affine transformations</a:t>
            </a:r>
            <a:endParaRPr sz="2600"/>
          </a:p>
          <a:p>
            <a:pPr marL="914400" lvl="1" indent="-393700" algn="l" rtl="0">
              <a:spcBef>
                <a:spcPts val="0"/>
              </a:spcBef>
              <a:spcAft>
                <a:spcPts val="0"/>
              </a:spcAft>
              <a:buSzPts val="2600"/>
              <a:buChar char="○"/>
            </a:pPr>
            <a:r>
              <a:rPr lang="en" sz="2600"/>
              <a:t>We can now do object placement </a:t>
            </a:r>
            <a:endParaRPr sz="2600"/>
          </a:p>
          <a:p>
            <a:pPr marL="1371600" lvl="2" indent="-393700" algn="l" rtl="0">
              <a:spcBef>
                <a:spcPts val="0"/>
              </a:spcBef>
              <a:spcAft>
                <a:spcPts val="0"/>
              </a:spcAft>
              <a:buSzPts val="2600"/>
              <a:buChar char="■"/>
            </a:pPr>
            <a:r>
              <a:rPr lang="en" sz="2600"/>
              <a:t>Model entire scenes</a:t>
            </a:r>
            <a:endParaRPr sz="2600"/>
          </a:p>
        </p:txBody>
      </p:sp>
    </p:spTree>
    <p:extLst>
      <p:ext uri="{BB962C8B-B14F-4D97-AF65-F5344CB8AC3E}">
        <p14:creationId xmlns:p14="http://schemas.microsoft.com/office/powerpoint/2010/main" val="346093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4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Affine Combinations of Points</a:t>
            </a:r>
            <a:endParaRPr/>
          </a:p>
        </p:txBody>
      </p:sp>
      <p:sp>
        <p:nvSpPr>
          <p:cNvPr id="827" name="Google Shape;827;p143"/>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p:txBody>
      </p:sp>
      <p:pic>
        <p:nvPicPr>
          <p:cNvPr id="828" name="Google Shape;828;p143" descr="txp_fig"/>
          <p:cNvPicPr preferRelativeResize="0"/>
          <p:nvPr/>
        </p:nvPicPr>
        <p:blipFill rotWithShape="1">
          <a:blip r:embed="rId3">
            <a:alphaModFix/>
          </a:blip>
          <a:srcRect/>
          <a:stretch/>
        </p:blipFill>
        <p:spPr>
          <a:xfrm>
            <a:off x="569913" y="1696641"/>
            <a:ext cx="5855494" cy="1912144"/>
          </a:xfrm>
          <a:prstGeom prst="rect">
            <a:avLst/>
          </a:prstGeom>
          <a:noFill/>
          <a:ln>
            <a:noFill/>
          </a:ln>
        </p:spPr>
      </p:pic>
    </p:spTree>
    <p:extLst>
      <p:ext uri="{BB962C8B-B14F-4D97-AF65-F5344CB8AC3E}">
        <p14:creationId xmlns:p14="http://schemas.microsoft.com/office/powerpoint/2010/main" val="2476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44"/>
          <p:cNvSpPr txBox="1">
            <a:spLocks noGrp="1"/>
          </p:cNvSpPr>
          <p:nvPr>
            <p:ph type="title"/>
          </p:nvPr>
        </p:nvSpPr>
        <p:spPr>
          <a:xfrm>
            <a:off x="260350" y="228600"/>
            <a:ext cx="8016875"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Preservations of Lines and Planes</a:t>
            </a:r>
            <a:endParaRPr/>
          </a:p>
        </p:txBody>
      </p:sp>
      <p:pic>
        <p:nvPicPr>
          <p:cNvPr id="835" name="Google Shape;835;p144" descr="txp_fig"/>
          <p:cNvPicPr preferRelativeResize="0"/>
          <p:nvPr/>
        </p:nvPicPr>
        <p:blipFill rotWithShape="1">
          <a:blip r:embed="rId3">
            <a:alphaModFix/>
          </a:blip>
          <a:srcRect/>
          <a:stretch/>
        </p:blipFill>
        <p:spPr>
          <a:xfrm>
            <a:off x="981075" y="1894285"/>
            <a:ext cx="5862638" cy="1965721"/>
          </a:xfrm>
          <a:prstGeom prst="rect">
            <a:avLst/>
          </a:prstGeom>
          <a:noFill/>
          <a:ln>
            <a:noFill/>
          </a:ln>
        </p:spPr>
      </p:pic>
    </p:spTree>
    <p:extLst>
      <p:ext uri="{BB962C8B-B14F-4D97-AF65-F5344CB8AC3E}">
        <p14:creationId xmlns:p14="http://schemas.microsoft.com/office/powerpoint/2010/main" val="228873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4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Preservation of Parallelism</a:t>
            </a:r>
            <a:endParaRPr/>
          </a:p>
        </p:txBody>
      </p:sp>
      <p:pic>
        <p:nvPicPr>
          <p:cNvPr id="842" name="Google Shape;842;p145" descr="txp_fig"/>
          <p:cNvPicPr preferRelativeResize="0"/>
          <p:nvPr/>
        </p:nvPicPr>
        <p:blipFill rotWithShape="1">
          <a:blip r:embed="rId3">
            <a:alphaModFix/>
          </a:blip>
          <a:srcRect/>
          <a:stretch/>
        </p:blipFill>
        <p:spPr>
          <a:xfrm>
            <a:off x="631825" y="1896666"/>
            <a:ext cx="5324475" cy="2563415"/>
          </a:xfrm>
          <a:prstGeom prst="rect">
            <a:avLst/>
          </a:prstGeom>
          <a:noFill/>
          <a:ln>
            <a:noFill/>
          </a:ln>
        </p:spPr>
      </p:pic>
    </p:spTree>
    <p:extLst>
      <p:ext uri="{BB962C8B-B14F-4D97-AF65-F5344CB8AC3E}">
        <p14:creationId xmlns:p14="http://schemas.microsoft.com/office/powerpoint/2010/main" val="243427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Rigid Body Transformations</a:t>
            </a:r>
            <a:endParaRPr/>
          </a:p>
        </p:txBody>
      </p:sp>
      <p:sp>
        <p:nvSpPr>
          <p:cNvPr id="802" name="Google Shape;802;p140"/>
          <p:cNvSpPr txBox="1">
            <a:spLocks noGrp="1"/>
          </p:cNvSpPr>
          <p:nvPr>
            <p:ph type="body" idx="1"/>
          </p:nvPr>
        </p:nvSpPr>
        <p:spPr>
          <a:xfrm>
            <a:off x="247650" y="1257300"/>
            <a:ext cx="81835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a:t>Examples: translations and rotations</a:t>
            </a:r>
            <a:endParaRPr dirty="0"/>
          </a:p>
          <a:p>
            <a:pPr marL="457200" lvl="1" indent="-342900" algn="l" rtl="0">
              <a:lnSpc>
                <a:spcPct val="110000"/>
              </a:lnSpc>
              <a:spcBef>
                <a:spcPts val="1200"/>
              </a:spcBef>
              <a:spcAft>
                <a:spcPts val="0"/>
              </a:spcAft>
              <a:buSzPts val="2200"/>
              <a:buFont typeface="Arial"/>
              <a:buNone/>
            </a:pPr>
            <a:r>
              <a:rPr lang="en" sz="2200" dirty="0"/>
              <a:t>Preserves lines, angles and distances</a:t>
            </a:r>
            <a:endParaRPr dirty="0"/>
          </a:p>
        </p:txBody>
      </p:sp>
      <p:sp>
        <p:nvSpPr>
          <p:cNvPr id="803" name="Google Shape;803;p140"/>
          <p:cNvSpPr/>
          <p:nvPr/>
        </p:nvSpPr>
        <p:spPr>
          <a:xfrm>
            <a:off x="2808288" y="3374231"/>
            <a:ext cx="1517650" cy="987029"/>
          </a:xfrm>
          <a:prstGeom prst="cube">
            <a:avLst>
              <a:gd name="adj" fmla="val 25000"/>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04" name="Google Shape;804;p140"/>
          <p:cNvSpPr/>
          <p:nvPr/>
        </p:nvSpPr>
        <p:spPr>
          <a:xfrm rot="840122">
            <a:off x="5595183" y="2826845"/>
            <a:ext cx="1484235" cy="1024525"/>
          </a:xfrm>
          <a:prstGeom prst="cube">
            <a:avLst>
              <a:gd name="adj" fmla="val 25000"/>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05" name="Google Shape;805;p140"/>
          <p:cNvSpPr/>
          <p:nvPr/>
        </p:nvSpPr>
        <p:spPr>
          <a:xfrm rot="10800000">
            <a:off x="3971925" y="2862262"/>
            <a:ext cx="1490663" cy="577453"/>
          </a:xfrm>
          <a:custGeom>
            <a:avLst/>
            <a:gdLst/>
            <a:ahLst/>
            <a:cxnLst/>
            <a:rect l="l" t="t" r="r" b="b"/>
            <a:pathLst>
              <a:path w="36460" h="21600" fill="none" extrusionOk="0">
                <a:moveTo>
                  <a:pt x="36459" y="7486"/>
                </a:moveTo>
                <a:cubicBezTo>
                  <a:pt x="33325" y="15968"/>
                  <a:pt x="25240" y="21599"/>
                  <a:pt x="16199" y="21600"/>
                </a:cubicBezTo>
                <a:cubicBezTo>
                  <a:pt x="10000" y="21600"/>
                  <a:pt x="4100" y="18936"/>
                  <a:pt x="-1" y="14288"/>
                </a:cubicBezTo>
              </a:path>
              <a:path w="36460" h="21600" extrusionOk="0">
                <a:moveTo>
                  <a:pt x="36459" y="7486"/>
                </a:moveTo>
                <a:cubicBezTo>
                  <a:pt x="33325" y="15968"/>
                  <a:pt x="25240" y="21599"/>
                  <a:pt x="16199" y="21600"/>
                </a:cubicBezTo>
                <a:cubicBezTo>
                  <a:pt x="10000" y="21600"/>
                  <a:pt x="4100" y="18936"/>
                  <a:pt x="-1" y="14288"/>
                </a:cubicBezTo>
                <a:lnTo>
                  <a:pt x="16199" y="0"/>
                </a:lnTo>
                <a:lnTo>
                  <a:pt x="36459" y="7486"/>
                </a:lnTo>
                <a:close/>
              </a:path>
            </a:pathLst>
          </a:custGeom>
          <a:no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07264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120"/>
          <p:cNvSpPr txBox="1">
            <a:spLocks noGrp="1"/>
          </p:cNvSpPr>
          <p:nvPr>
            <p:ph type="ctrTitle"/>
          </p:nvPr>
        </p:nvSpPr>
        <p:spPr>
          <a:xfrm>
            <a:off x="384750" y="210597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Affine Transforms Review</a:t>
            </a:r>
            <a:endParaRPr/>
          </a:p>
        </p:txBody>
      </p:sp>
    </p:spTree>
    <p:extLst>
      <p:ext uri="{BB962C8B-B14F-4D97-AF65-F5344CB8AC3E}">
        <p14:creationId xmlns:p14="http://schemas.microsoft.com/office/powerpoint/2010/main" val="97819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2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Affine Transformations in 3D</a:t>
            </a:r>
            <a:endParaRPr/>
          </a:p>
        </p:txBody>
      </p:sp>
      <p:sp>
        <p:nvSpPr>
          <p:cNvPr id="645" name="Google Shape;645;p12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General form</a:t>
            </a:r>
            <a:endParaRPr/>
          </a:p>
        </p:txBody>
      </p:sp>
      <p:pic>
        <p:nvPicPr>
          <p:cNvPr id="646" name="Google Shape;646;p121" descr="txp_fig"/>
          <p:cNvPicPr preferRelativeResize="0"/>
          <p:nvPr/>
        </p:nvPicPr>
        <p:blipFill rotWithShape="1">
          <a:blip r:embed="rId3">
            <a:alphaModFix/>
          </a:blip>
          <a:srcRect/>
          <a:stretch/>
        </p:blipFill>
        <p:spPr>
          <a:xfrm>
            <a:off x="771525" y="2241947"/>
            <a:ext cx="5782866" cy="2443163"/>
          </a:xfrm>
          <a:prstGeom prst="rect">
            <a:avLst/>
          </a:prstGeom>
          <a:noFill/>
          <a:ln>
            <a:noFill/>
          </a:ln>
        </p:spPr>
      </p:pic>
    </p:spTree>
    <p:extLst>
      <p:ext uri="{BB962C8B-B14F-4D97-AF65-F5344CB8AC3E}">
        <p14:creationId xmlns:p14="http://schemas.microsoft.com/office/powerpoint/2010/main" val="417595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Announcements &amp; Reminders</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2/04/24: A2 due; will be discussed during this week’s TA session</a:t>
            </a:r>
          </a:p>
          <a:p>
            <a:pPr marL="342900">
              <a:defRPr/>
            </a:pPr>
            <a:r>
              <a:rPr lang="en-US" sz="2025" dirty="0"/>
              <a:t>2/07&amp;2/08 (Noon-1PM): Office hours, Zoom</a:t>
            </a:r>
          </a:p>
          <a:p>
            <a:pPr marL="342900">
              <a:defRPr/>
            </a:pPr>
            <a:r>
              <a:rPr lang="en-US" sz="2025" dirty="0"/>
              <a:t>2/08/24: Midterm Exam: 6:00-7:30 PM PST, in person, in class</a:t>
            </a:r>
            <a:endParaRPr lang="en-US" sz="1525" dirty="0"/>
          </a:p>
          <a:p>
            <a:pPr marL="342900">
              <a:defRPr/>
            </a:pPr>
            <a:r>
              <a:rPr lang="en-US" sz="2025" dirty="0"/>
              <a:t>2/25/24: </a:t>
            </a:r>
            <a:r>
              <a:rPr lang="en-US" sz="2025"/>
              <a:t>A3 due</a:t>
            </a:r>
            <a:endParaRPr lang="en-US" sz="2025" dirty="0"/>
          </a:p>
          <a:p>
            <a:pPr marL="342900">
              <a:defRPr/>
            </a:pPr>
            <a:r>
              <a:rPr lang="en-US" sz="2025" dirty="0"/>
              <a:t>Start forming your project teams (team size: 2-4)</a:t>
            </a:r>
          </a:p>
          <a:p>
            <a:pPr marL="800100" lvl="1">
              <a:defRPr/>
            </a:pPr>
            <a:r>
              <a:rPr lang="en-US" sz="1525" dirty="0"/>
              <a:t>2/28/24: initial project proposals &amp; teams due</a:t>
            </a:r>
          </a:p>
          <a:p>
            <a:pPr marL="800100" lvl="1">
              <a:defRPr/>
            </a:pPr>
            <a:r>
              <a:rPr lang="en-US" sz="1525" dirty="0"/>
              <a:t>3/13/24: final proposals due</a:t>
            </a:r>
            <a:endParaRPr lang="en-US" sz="2025" dirty="0"/>
          </a:p>
        </p:txBody>
      </p:sp>
    </p:spTree>
    <p:extLst>
      <p:ext uri="{BB962C8B-B14F-4D97-AF65-F5344CB8AC3E}">
        <p14:creationId xmlns:p14="http://schemas.microsoft.com/office/powerpoint/2010/main" val="30837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122" descr="txp_fig"/>
          <p:cNvPicPr preferRelativeResize="0"/>
          <p:nvPr/>
        </p:nvPicPr>
        <p:blipFill rotWithShape="1">
          <a:blip r:embed="rId3">
            <a:alphaModFix/>
          </a:blip>
          <a:srcRect/>
          <a:stretch/>
        </p:blipFill>
        <p:spPr>
          <a:xfrm>
            <a:off x="1614388" y="2208125"/>
            <a:ext cx="6242173" cy="2002600"/>
          </a:xfrm>
          <a:prstGeom prst="rect">
            <a:avLst/>
          </a:prstGeom>
          <a:noFill/>
          <a:ln>
            <a:noFill/>
          </a:ln>
        </p:spPr>
      </p:pic>
      <p:sp>
        <p:nvSpPr>
          <p:cNvPr id="653" name="Google Shape;653;p12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General Form</a:t>
            </a:r>
            <a:endParaRPr/>
          </a:p>
        </p:txBody>
      </p:sp>
      <p:sp>
        <p:nvSpPr>
          <p:cNvPr id="654" name="Google Shape;654;p122"/>
          <p:cNvSpPr/>
          <p:nvPr/>
        </p:nvSpPr>
        <p:spPr>
          <a:xfrm>
            <a:off x="3080873" y="2314575"/>
            <a:ext cx="3219900" cy="13716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5" name="Google Shape;655;p122"/>
          <p:cNvSpPr/>
          <p:nvPr/>
        </p:nvSpPr>
        <p:spPr>
          <a:xfrm>
            <a:off x="6543675" y="2303860"/>
            <a:ext cx="1185863" cy="1393031"/>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6" name="Google Shape;656;p122"/>
          <p:cNvSpPr txBox="1"/>
          <p:nvPr/>
        </p:nvSpPr>
        <p:spPr>
          <a:xfrm>
            <a:off x="2454275" y="1345406"/>
            <a:ext cx="3089275" cy="276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Rotation / Scaling / Shearing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22"/>
          <p:cNvSpPr txBox="1"/>
          <p:nvPr/>
        </p:nvSpPr>
        <p:spPr>
          <a:xfrm>
            <a:off x="6157913" y="1338263"/>
            <a:ext cx="1357312" cy="277416"/>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Translation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658" name="Google Shape;658;p122"/>
          <p:cNvCxnSpPr/>
          <p:nvPr/>
        </p:nvCxnSpPr>
        <p:spPr>
          <a:xfrm>
            <a:off x="6838950" y="1635919"/>
            <a:ext cx="328613" cy="621506"/>
          </a:xfrm>
          <a:prstGeom prst="straightConnector1">
            <a:avLst/>
          </a:prstGeom>
          <a:noFill/>
          <a:ln w="25400" cap="sq" cmpd="sng">
            <a:solidFill>
              <a:schemeClr val="dk1"/>
            </a:solidFill>
            <a:prstDash val="solid"/>
            <a:round/>
            <a:headEnd type="none" w="sm" len="sm"/>
            <a:tailEnd type="triangle" w="med" len="med"/>
          </a:ln>
        </p:spPr>
      </p:cxnSp>
      <p:cxnSp>
        <p:nvCxnSpPr>
          <p:cNvPr id="659" name="Google Shape;659;p122"/>
          <p:cNvCxnSpPr/>
          <p:nvPr/>
        </p:nvCxnSpPr>
        <p:spPr>
          <a:xfrm>
            <a:off x="3998913" y="1638300"/>
            <a:ext cx="328612" cy="621506"/>
          </a:xfrm>
          <a:prstGeom prst="straightConnector1">
            <a:avLst/>
          </a:prstGeom>
          <a:noFill/>
          <a:ln w="25400" cap="sq"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110700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46"/>
          <p:cNvSpPr txBox="1">
            <a:spLocks noGrp="1"/>
          </p:cNvSpPr>
          <p:nvPr>
            <p:ph type="title"/>
          </p:nvPr>
        </p:nvSpPr>
        <p:spPr>
          <a:xfrm>
            <a:off x="260350" y="228600"/>
            <a:ext cx="866933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dirty="0"/>
              <a:t>Examples of Tranformation Composition </a:t>
            </a:r>
            <a:endParaRPr sz="3200" dirty="0"/>
          </a:p>
        </p:txBody>
      </p:sp>
      <p:sp>
        <p:nvSpPr>
          <p:cNvPr id="848" name="Google Shape;848;p146"/>
          <p:cNvSpPr txBox="1">
            <a:spLocks noGrp="1"/>
          </p:cNvSpPr>
          <p:nvPr>
            <p:ph type="body" idx="1"/>
          </p:nvPr>
        </p:nvSpPr>
        <p:spPr>
          <a:xfrm>
            <a:off x="247650" y="1257300"/>
            <a:ext cx="8348663" cy="3657600"/>
          </a:xfrm>
          <a:prstGeom prst="rect">
            <a:avLst/>
          </a:prstGeom>
          <a:noFill/>
          <a:ln>
            <a:noFill/>
          </a:ln>
        </p:spPr>
        <p:txBody>
          <a:bodyPr spcFirstLastPara="1" wrap="square" lIns="92075" tIns="46025" rIns="92075" bIns="46025" anchor="t" anchorCtr="0">
            <a:noAutofit/>
          </a:bodyPr>
          <a:lstStyle/>
          <a:p>
            <a:pPr marL="342900">
              <a:spcBef>
                <a:spcPts val="1200"/>
              </a:spcBef>
              <a:buSzPts val="2700"/>
            </a:pPr>
            <a:r>
              <a:rPr lang="en-US" sz="2200" dirty="0"/>
              <a:t>Rotation followed by translation vs. translation followed by rotation</a:t>
            </a:r>
          </a:p>
          <a:p>
            <a:pPr marL="800100" lvl="1">
              <a:spcBef>
                <a:spcPts val="1200"/>
              </a:spcBef>
              <a:buSzPts val="2700"/>
            </a:pPr>
            <a:r>
              <a:rPr lang="en-US" sz="1700" dirty="0"/>
              <a:t>Commutative and associative properties</a:t>
            </a:r>
          </a:p>
          <a:p>
            <a:pPr marL="342900">
              <a:spcBef>
                <a:spcPts val="1200"/>
              </a:spcBef>
              <a:buSzPts val="2700"/>
            </a:pPr>
            <a:r>
              <a:rPr lang="en-US" sz="2200" dirty="0"/>
              <a:t>Rotation about a random point (not the origin)</a:t>
            </a:r>
          </a:p>
          <a:p>
            <a:pPr marL="342900">
              <a:spcBef>
                <a:spcPts val="1200"/>
              </a:spcBef>
              <a:buSzPts val="2700"/>
            </a:pPr>
            <a:r>
              <a:rPr lang="en-US" sz="2200" dirty="0"/>
              <a:t>Rotation about a random axis</a:t>
            </a:r>
          </a:p>
          <a:p>
            <a:pPr marL="342900">
              <a:spcBef>
                <a:spcPts val="1200"/>
              </a:spcBef>
              <a:buSzPts val="2700"/>
            </a:pPr>
            <a:r>
              <a:rPr lang="en-US" sz="2200" dirty="0"/>
              <a:t>Transforming a vector/normal</a:t>
            </a:r>
          </a:p>
          <a:p>
            <a:pPr marL="800100" lvl="1">
              <a:spcBef>
                <a:spcPts val="1200"/>
              </a:spcBef>
              <a:buSzPts val="2700"/>
            </a:pPr>
            <a:r>
              <a:rPr lang="en-US" sz="1700" dirty="0"/>
              <a:t>For vertices/points transformation matrix = M</a:t>
            </a:r>
          </a:p>
          <a:p>
            <a:pPr marL="800100" lvl="1">
              <a:spcBef>
                <a:spcPts val="1200"/>
              </a:spcBef>
              <a:buSzPts val="2700"/>
            </a:pPr>
            <a:r>
              <a:rPr lang="en-US" sz="1700" dirty="0"/>
              <a:t>For vectors (normals) = (M</a:t>
            </a:r>
            <a:r>
              <a:rPr lang="en-US" sz="1700" baseline="30000" dirty="0"/>
              <a:t>T</a:t>
            </a:r>
            <a:r>
              <a:rPr lang="en-US" sz="1700" dirty="0"/>
              <a:t>)</a:t>
            </a:r>
            <a:r>
              <a:rPr lang="en-US" sz="1700" baseline="30000" dirty="0"/>
              <a:t>-1</a:t>
            </a:r>
          </a:p>
        </p:txBody>
      </p:sp>
    </p:spTree>
    <p:extLst>
      <p:ext uri="{BB962C8B-B14F-4D97-AF65-F5344CB8AC3E}">
        <p14:creationId xmlns:p14="http://schemas.microsoft.com/office/powerpoint/2010/main" val="173838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2"/>
          <p:cNvSpPr txBox="1">
            <a:spLocks noGrp="1"/>
          </p:cNvSpPr>
          <p:nvPr>
            <p:ph type="title"/>
          </p:nvPr>
        </p:nvSpPr>
        <p:spPr>
          <a:xfrm>
            <a:off x="382875" y="12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Order</a:t>
            </a:r>
            <a:endParaRPr/>
          </a:p>
        </p:txBody>
      </p:sp>
      <p:sp>
        <p:nvSpPr>
          <p:cNvPr id="693" name="Google Shape;693;p92"/>
          <p:cNvSpPr txBox="1">
            <a:spLocks noGrp="1"/>
          </p:cNvSpPr>
          <p:nvPr>
            <p:ph type="body" idx="1"/>
          </p:nvPr>
        </p:nvSpPr>
        <p:spPr>
          <a:xfrm>
            <a:off x="311700" y="78642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Remember the rules:</a:t>
            </a:r>
            <a:endParaRPr sz="2200"/>
          </a:p>
          <a:p>
            <a:pPr marL="457200" lvl="0" indent="-368300" algn="l" rtl="0">
              <a:spcBef>
                <a:spcPts val="0"/>
              </a:spcBef>
              <a:spcAft>
                <a:spcPts val="0"/>
              </a:spcAft>
              <a:buSzPts val="2200"/>
              <a:buChar char="●"/>
            </a:pPr>
            <a:r>
              <a:rPr lang="en" sz="2200"/>
              <a:t>Non-Commutativity:</a:t>
            </a:r>
            <a:endParaRPr sz="2200"/>
          </a:p>
          <a:p>
            <a:pPr marL="914400" lvl="1" indent="-368300" algn="l" rtl="0">
              <a:spcBef>
                <a:spcPts val="0"/>
              </a:spcBef>
              <a:spcAft>
                <a:spcPts val="0"/>
              </a:spcAft>
              <a:buSzPts val="2200"/>
              <a:buChar char="○"/>
            </a:pPr>
            <a:r>
              <a:rPr lang="en" sz="2200"/>
              <a:t>ABCDE != BACDE != EDCBA</a:t>
            </a:r>
            <a:endParaRPr sz="2200"/>
          </a:p>
          <a:p>
            <a:pPr marL="914400" lvl="1" indent="-368300" algn="l" rtl="0">
              <a:spcBef>
                <a:spcPts val="0"/>
              </a:spcBef>
              <a:spcAft>
                <a:spcPts val="0"/>
              </a:spcAft>
              <a:buSzPts val="2200"/>
              <a:buChar char="○"/>
            </a:pPr>
            <a:r>
              <a:rPr lang="en" sz="2200"/>
              <a:t>Matrix products can only be </a:t>
            </a:r>
            <a:r>
              <a:rPr lang="en" sz="2200" u="sng"/>
              <a:t>written</a:t>
            </a:r>
            <a:r>
              <a:rPr lang="en" sz="2200"/>
              <a:t> in one left-right order.  Changing the order changes the answer.</a:t>
            </a:r>
            <a:endParaRPr sz="2200"/>
          </a:p>
          <a:p>
            <a:pPr marL="457200" lvl="0" indent="-368300" algn="l" rtl="0">
              <a:spcBef>
                <a:spcPts val="0"/>
              </a:spcBef>
              <a:spcAft>
                <a:spcPts val="0"/>
              </a:spcAft>
              <a:buSzPts val="2200"/>
              <a:buChar char="●"/>
            </a:pPr>
            <a:r>
              <a:rPr lang="en" sz="2200"/>
              <a:t>Associativity:</a:t>
            </a:r>
            <a:endParaRPr sz="2200"/>
          </a:p>
          <a:p>
            <a:pPr marL="914400" lvl="1" indent="-368300" algn="l" rtl="0">
              <a:spcBef>
                <a:spcPts val="0"/>
              </a:spcBef>
              <a:spcAft>
                <a:spcPts val="0"/>
              </a:spcAft>
              <a:buSzPts val="2200"/>
              <a:buChar char="○"/>
            </a:pPr>
            <a:r>
              <a:rPr lang="en" sz="2200"/>
              <a:t>Matrix products can be </a:t>
            </a:r>
            <a:r>
              <a:rPr lang="en" sz="2200" u="sng"/>
              <a:t>evaluated</a:t>
            </a:r>
            <a:r>
              <a:rPr lang="en" sz="2200"/>
              <a:t> in any left-right order you want, though.</a:t>
            </a:r>
            <a:endParaRPr sz="2200"/>
          </a:p>
          <a:p>
            <a:pPr marL="914400" lvl="1" indent="-368300" algn="l" rtl="0">
              <a:spcBef>
                <a:spcPts val="0"/>
              </a:spcBef>
              <a:spcAft>
                <a:spcPts val="0"/>
              </a:spcAft>
              <a:buSzPts val="2200"/>
              <a:buChar char="○"/>
            </a:pPr>
            <a:r>
              <a:rPr lang="en" sz="2200"/>
              <a:t>ABCDE = A(B(C(DE))) = (((AB)C)D)E</a:t>
            </a:r>
            <a:endParaRPr sz="2200"/>
          </a:p>
          <a:p>
            <a:pPr marL="0" lvl="0" indent="0" algn="l" rtl="0">
              <a:spcBef>
                <a:spcPts val="1600"/>
              </a:spcBef>
              <a:spcAft>
                <a:spcPts val="1600"/>
              </a:spcAft>
              <a:buNone/>
            </a:pPr>
            <a:endParaRPr sz="2200"/>
          </a:p>
        </p:txBody>
      </p:sp>
    </p:spTree>
    <p:extLst>
      <p:ext uri="{BB962C8B-B14F-4D97-AF65-F5344CB8AC3E}">
        <p14:creationId xmlns:p14="http://schemas.microsoft.com/office/powerpoint/2010/main" val="42450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p:txBody>
      </p:sp>
      <p:sp>
        <p:nvSpPr>
          <p:cNvPr id="699" name="Google Shape;699;p9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Matrix A and Matrix B that are non-trivial nor diagonal,</a:t>
            </a:r>
            <a:endParaRPr/>
          </a:p>
          <a:p>
            <a:pPr marL="0" lvl="0" indent="0" algn="l" rtl="0">
              <a:spcBef>
                <a:spcPts val="1600"/>
              </a:spcBef>
              <a:spcAft>
                <a:spcPts val="1600"/>
              </a:spcAft>
              <a:buNone/>
            </a:pPr>
            <a:r>
              <a:rPr lang="en"/>
              <a:t>AB != BA</a:t>
            </a:r>
            <a:endParaRPr/>
          </a:p>
        </p:txBody>
      </p:sp>
    </p:spTree>
    <p:extLst>
      <p:ext uri="{BB962C8B-B14F-4D97-AF65-F5344CB8AC3E}">
        <p14:creationId xmlns:p14="http://schemas.microsoft.com/office/powerpoint/2010/main" val="3561790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05" name="Google Shape;705;p94"/>
          <p:cNvSpPr txBox="1">
            <a:spLocks noGrp="1"/>
          </p:cNvSpPr>
          <p:nvPr>
            <p:ph type="body" idx="1"/>
          </p:nvPr>
        </p:nvSpPr>
        <p:spPr>
          <a:xfrm>
            <a:off x="311700" y="1229875"/>
            <a:ext cx="22350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our old rotation matrix:</a:t>
            </a:r>
            <a:endParaRPr/>
          </a:p>
        </p:txBody>
      </p:sp>
      <p:pic>
        <p:nvPicPr>
          <p:cNvPr id="706" name="Google Shape;706;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53925" y="1628775"/>
            <a:ext cx="2847975" cy="428625"/>
          </a:xfrm>
          <a:prstGeom prst="rect">
            <a:avLst/>
          </a:prstGeom>
          <a:noFill/>
          <a:ln>
            <a:noFill/>
          </a:ln>
        </p:spPr>
      </p:pic>
      <p:pic>
        <p:nvPicPr>
          <p:cNvPr id="707" name="Google Shape;707;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09275" y="2316350"/>
            <a:ext cx="2686050" cy="428625"/>
          </a:xfrm>
          <a:prstGeom prst="rect">
            <a:avLst/>
          </a:prstGeom>
          <a:noFill/>
          <a:ln>
            <a:noFill/>
          </a:ln>
        </p:spPr>
      </p:pic>
      <p:pic>
        <p:nvPicPr>
          <p:cNvPr id="708" name="Google Shape;708;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09275" y="3039675"/>
            <a:ext cx="866775" cy="428625"/>
          </a:xfrm>
          <a:prstGeom prst="rect">
            <a:avLst/>
          </a:prstGeom>
          <a:noFill/>
          <a:ln>
            <a:noFill/>
          </a:ln>
        </p:spPr>
      </p:pic>
      <p:pic>
        <p:nvPicPr>
          <p:cNvPr id="709" name="Google Shape;709;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09275" y="1271600"/>
            <a:ext cx="2057400" cy="200025"/>
          </a:xfrm>
          <a:prstGeom prst="rect">
            <a:avLst/>
          </a:prstGeom>
          <a:noFill/>
          <a:ln>
            <a:noFill/>
          </a:ln>
        </p:spPr>
      </p:pic>
      <p:pic>
        <p:nvPicPr>
          <p:cNvPr id="710" name="Google Shape;710;p94"/>
          <p:cNvPicPr preferRelativeResize="0"/>
          <p:nvPr/>
        </p:nvPicPr>
        <p:blipFill>
          <a:blip r:embed="rId7">
            <a:alphaModFix/>
          </a:blip>
          <a:stretch>
            <a:fillRect/>
          </a:stretch>
        </p:blipFill>
        <p:spPr>
          <a:xfrm>
            <a:off x="5569950" y="1591970"/>
            <a:ext cx="1405925" cy="1573784"/>
          </a:xfrm>
          <a:prstGeom prst="rect">
            <a:avLst/>
          </a:prstGeom>
          <a:noFill/>
          <a:ln>
            <a:noFill/>
          </a:ln>
        </p:spPr>
      </p:pic>
      <p:pic>
        <p:nvPicPr>
          <p:cNvPr id="711" name="Google Shape;711;p94"/>
          <p:cNvPicPr preferRelativeResize="0"/>
          <p:nvPr/>
        </p:nvPicPr>
        <p:blipFill>
          <a:blip r:embed="rId8">
            <a:alphaModFix/>
          </a:blip>
          <a:stretch>
            <a:fillRect/>
          </a:stretch>
        </p:blipFill>
        <p:spPr>
          <a:xfrm>
            <a:off x="7149572" y="1141971"/>
            <a:ext cx="1682731" cy="2326325"/>
          </a:xfrm>
          <a:prstGeom prst="rect">
            <a:avLst/>
          </a:prstGeom>
          <a:noFill/>
          <a:ln>
            <a:noFill/>
          </a:ln>
        </p:spPr>
      </p:pic>
    </p:spTree>
    <p:extLst>
      <p:ext uri="{BB962C8B-B14F-4D97-AF65-F5344CB8AC3E}">
        <p14:creationId xmlns:p14="http://schemas.microsoft.com/office/powerpoint/2010/main" val="63558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17" name="Google Shape;717;p95"/>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18" name="Google Shape;718;p9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95000" y="1432300"/>
            <a:ext cx="2124075" cy="428625"/>
          </a:xfrm>
          <a:prstGeom prst="rect">
            <a:avLst/>
          </a:prstGeom>
          <a:noFill/>
          <a:ln>
            <a:noFill/>
          </a:ln>
        </p:spPr>
      </p:pic>
      <p:pic>
        <p:nvPicPr>
          <p:cNvPr id="719" name="Google Shape;719;p95"/>
          <p:cNvPicPr preferRelativeResize="0"/>
          <p:nvPr/>
        </p:nvPicPr>
        <p:blipFill>
          <a:blip r:embed="rId4">
            <a:alphaModFix/>
          </a:blip>
          <a:stretch>
            <a:fillRect/>
          </a:stretch>
        </p:blipFill>
        <p:spPr>
          <a:xfrm>
            <a:off x="5569950" y="1591970"/>
            <a:ext cx="1405925" cy="1573784"/>
          </a:xfrm>
          <a:prstGeom prst="rect">
            <a:avLst/>
          </a:prstGeom>
          <a:noFill/>
          <a:ln>
            <a:noFill/>
          </a:ln>
        </p:spPr>
      </p:pic>
    </p:spTree>
    <p:extLst>
      <p:ext uri="{BB962C8B-B14F-4D97-AF65-F5344CB8AC3E}">
        <p14:creationId xmlns:p14="http://schemas.microsoft.com/office/powerpoint/2010/main" val="98304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25" name="Google Shape;725;p96"/>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26" name="Google Shape;726;p9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01550" y="1459575"/>
            <a:ext cx="2200275" cy="428625"/>
          </a:xfrm>
          <a:prstGeom prst="rect">
            <a:avLst/>
          </a:prstGeom>
          <a:noFill/>
          <a:ln>
            <a:noFill/>
          </a:ln>
        </p:spPr>
      </p:pic>
      <p:pic>
        <p:nvPicPr>
          <p:cNvPr id="727" name="Google Shape;727;p96"/>
          <p:cNvPicPr preferRelativeResize="0"/>
          <p:nvPr/>
        </p:nvPicPr>
        <p:blipFill>
          <a:blip r:embed="rId4">
            <a:alphaModFix/>
          </a:blip>
          <a:stretch>
            <a:fillRect/>
          </a:stretch>
        </p:blipFill>
        <p:spPr>
          <a:xfrm>
            <a:off x="5569950" y="1591970"/>
            <a:ext cx="1405925" cy="1573784"/>
          </a:xfrm>
          <a:prstGeom prst="rect">
            <a:avLst/>
          </a:prstGeom>
          <a:noFill/>
          <a:ln>
            <a:noFill/>
          </a:ln>
        </p:spPr>
      </p:pic>
    </p:spTree>
    <p:extLst>
      <p:ext uri="{BB962C8B-B14F-4D97-AF65-F5344CB8AC3E}">
        <p14:creationId xmlns:p14="http://schemas.microsoft.com/office/powerpoint/2010/main" val="295391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33" name="Google Shape;733;p97"/>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34" name="Google Shape;734;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84325" y="2084200"/>
            <a:ext cx="1504950" cy="428625"/>
          </a:xfrm>
          <a:prstGeom prst="rect">
            <a:avLst/>
          </a:prstGeom>
          <a:noFill/>
          <a:ln>
            <a:noFill/>
          </a:ln>
        </p:spPr>
      </p:pic>
      <p:pic>
        <p:nvPicPr>
          <p:cNvPr id="735" name="Google Shape;735;p97"/>
          <p:cNvPicPr preferRelativeResize="0"/>
          <p:nvPr/>
        </p:nvPicPr>
        <p:blipFill>
          <a:blip r:embed="rId4">
            <a:alphaModFix/>
          </a:blip>
          <a:stretch>
            <a:fillRect/>
          </a:stretch>
        </p:blipFill>
        <p:spPr>
          <a:xfrm>
            <a:off x="5569950" y="1591970"/>
            <a:ext cx="1405925" cy="1573784"/>
          </a:xfrm>
          <a:prstGeom prst="rect">
            <a:avLst/>
          </a:prstGeom>
          <a:noFill/>
          <a:ln>
            <a:noFill/>
          </a:ln>
        </p:spPr>
      </p:pic>
      <p:pic>
        <p:nvPicPr>
          <p:cNvPr id="736" name="Google Shape;736;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948600" y="1336675"/>
            <a:ext cx="1504950" cy="428625"/>
          </a:xfrm>
          <a:prstGeom prst="rect">
            <a:avLst/>
          </a:prstGeom>
          <a:noFill/>
          <a:ln>
            <a:noFill/>
          </a:ln>
        </p:spPr>
      </p:pic>
    </p:spTree>
    <p:extLst>
      <p:ext uri="{BB962C8B-B14F-4D97-AF65-F5344CB8AC3E}">
        <p14:creationId xmlns:p14="http://schemas.microsoft.com/office/powerpoint/2010/main" val="3796144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42" name="Google Shape;742;p98"/>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We sheared it!</a:t>
            </a:r>
            <a:endParaRPr/>
          </a:p>
        </p:txBody>
      </p:sp>
      <p:pic>
        <p:nvPicPr>
          <p:cNvPr id="743" name="Google Shape;743;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21800" y="2989138"/>
            <a:ext cx="1552575" cy="428625"/>
          </a:xfrm>
          <a:prstGeom prst="rect">
            <a:avLst/>
          </a:prstGeom>
          <a:noFill/>
          <a:ln>
            <a:noFill/>
          </a:ln>
        </p:spPr>
      </p:pic>
      <p:pic>
        <p:nvPicPr>
          <p:cNvPr id="744" name="Google Shape;744;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21800" y="1229875"/>
            <a:ext cx="1552575" cy="428625"/>
          </a:xfrm>
          <a:prstGeom prst="rect">
            <a:avLst/>
          </a:prstGeom>
          <a:noFill/>
          <a:ln>
            <a:noFill/>
          </a:ln>
        </p:spPr>
      </p:pic>
      <p:pic>
        <p:nvPicPr>
          <p:cNvPr id="745" name="Google Shape;745;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921800" y="2402725"/>
            <a:ext cx="1552575" cy="428625"/>
          </a:xfrm>
          <a:prstGeom prst="rect">
            <a:avLst/>
          </a:prstGeom>
          <a:noFill/>
          <a:ln>
            <a:noFill/>
          </a:ln>
        </p:spPr>
      </p:pic>
      <p:pic>
        <p:nvPicPr>
          <p:cNvPr id="746" name="Google Shape;746;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926525" y="1816300"/>
            <a:ext cx="1685925" cy="428625"/>
          </a:xfrm>
          <a:prstGeom prst="rect">
            <a:avLst/>
          </a:prstGeom>
          <a:noFill/>
          <a:ln>
            <a:noFill/>
          </a:ln>
        </p:spPr>
      </p:pic>
      <p:pic>
        <p:nvPicPr>
          <p:cNvPr id="747" name="Google Shape;747;p98"/>
          <p:cNvPicPr preferRelativeResize="0"/>
          <p:nvPr/>
        </p:nvPicPr>
        <p:blipFill>
          <a:blip r:embed="rId7">
            <a:alphaModFix/>
          </a:blip>
          <a:stretch>
            <a:fillRect/>
          </a:stretch>
        </p:blipFill>
        <p:spPr>
          <a:xfrm>
            <a:off x="5572725" y="2020620"/>
            <a:ext cx="1405925" cy="1573784"/>
          </a:xfrm>
          <a:prstGeom prst="rect">
            <a:avLst/>
          </a:prstGeom>
          <a:noFill/>
          <a:ln>
            <a:noFill/>
          </a:ln>
        </p:spPr>
      </p:pic>
      <p:pic>
        <p:nvPicPr>
          <p:cNvPr id="748" name="Google Shape;748;p98"/>
          <p:cNvPicPr preferRelativeResize="0"/>
          <p:nvPr/>
        </p:nvPicPr>
        <p:blipFill>
          <a:blip r:embed="rId8">
            <a:alphaModFix/>
          </a:blip>
          <a:stretch>
            <a:fillRect/>
          </a:stretch>
        </p:blipFill>
        <p:spPr>
          <a:xfrm>
            <a:off x="7613978" y="595845"/>
            <a:ext cx="1474144" cy="3262451"/>
          </a:xfrm>
          <a:prstGeom prst="rect">
            <a:avLst/>
          </a:prstGeom>
          <a:noFill/>
          <a:ln>
            <a:noFill/>
          </a:ln>
        </p:spPr>
      </p:pic>
    </p:spTree>
    <p:extLst>
      <p:ext uri="{BB962C8B-B14F-4D97-AF65-F5344CB8AC3E}">
        <p14:creationId xmlns:p14="http://schemas.microsoft.com/office/powerpoint/2010/main" val="143782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54" name="Google Shape;754;p99"/>
          <p:cNvSpPr txBox="1">
            <a:spLocks noGrp="1"/>
          </p:cNvSpPr>
          <p:nvPr>
            <p:ph type="body" idx="1"/>
          </p:nvPr>
        </p:nvSpPr>
        <p:spPr>
          <a:xfrm>
            <a:off x="311700" y="1229875"/>
            <a:ext cx="6503400" cy="296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try the product the other way around now...</a:t>
            </a:r>
            <a:endParaRPr/>
          </a:p>
        </p:txBody>
      </p:sp>
    </p:spTree>
    <p:extLst>
      <p:ext uri="{BB962C8B-B14F-4D97-AF65-F5344CB8AC3E}">
        <p14:creationId xmlns:p14="http://schemas.microsoft.com/office/powerpoint/2010/main" val="340505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Last Lecture Recap</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Polygons (triangles)</a:t>
            </a:r>
          </a:p>
          <a:p>
            <a:pPr marL="342900">
              <a:defRPr/>
            </a:pPr>
            <a:r>
              <a:rPr lang="en-US" sz="2025" dirty="0"/>
              <a:t>Transformations: translation, scaling, rotation, shear</a:t>
            </a:r>
          </a:p>
          <a:p>
            <a:pPr marL="800100" lvl="1">
              <a:defRPr/>
            </a:pPr>
            <a:r>
              <a:rPr lang="en-US" sz="1525" dirty="0"/>
              <a:t>Geometrical representation</a:t>
            </a:r>
          </a:p>
          <a:p>
            <a:pPr marL="800100" lvl="1">
              <a:defRPr/>
            </a:pPr>
            <a:r>
              <a:rPr lang="en-US" sz="1525" dirty="0"/>
              <a:t>Mathematical representation</a:t>
            </a:r>
          </a:p>
          <a:p>
            <a:pPr marL="800100" lvl="1">
              <a:defRPr/>
            </a:pPr>
            <a:r>
              <a:rPr lang="en-US" sz="1525" dirty="0"/>
              <a:t>Homogeneous representation</a:t>
            </a:r>
          </a:p>
          <a:p>
            <a:pPr marL="342900">
              <a:defRPr/>
            </a:pPr>
            <a:r>
              <a:rPr lang="en-US" sz="2100" dirty="0"/>
              <a:t>Inverse of Transformations</a:t>
            </a:r>
          </a:p>
          <a:p>
            <a:pPr marL="800100" lvl="1">
              <a:defRPr/>
            </a:pPr>
            <a:endParaRPr lang="en-US" sz="1525" dirty="0"/>
          </a:p>
        </p:txBody>
      </p:sp>
    </p:spTree>
    <p:extLst>
      <p:ext uri="{BB962C8B-B14F-4D97-AF65-F5344CB8AC3E}">
        <p14:creationId xmlns:p14="http://schemas.microsoft.com/office/powerpoint/2010/main" val="66658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60" name="Google Shape;760;p100"/>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61" name="Google Shape;761;p10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30725" y="1414450"/>
            <a:ext cx="2124075" cy="428625"/>
          </a:xfrm>
          <a:prstGeom prst="rect">
            <a:avLst/>
          </a:prstGeom>
          <a:noFill/>
          <a:ln>
            <a:noFill/>
          </a:ln>
        </p:spPr>
      </p:pic>
      <p:pic>
        <p:nvPicPr>
          <p:cNvPr id="762" name="Google Shape;762;p100"/>
          <p:cNvPicPr preferRelativeResize="0"/>
          <p:nvPr/>
        </p:nvPicPr>
        <p:blipFill>
          <a:blip r:embed="rId4">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349240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68" name="Google Shape;768;p101"/>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69" name="Google Shape;769;p1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57425" y="1406000"/>
            <a:ext cx="2200275" cy="428625"/>
          </a:xfrm>
          <a:prstGeom prst="rect">
            <a:avLst/>
          </a:prstGeom>
          <a:noFill/>
          <a:ln>
            <a:noFill/>
          </a:ln>
        </p:spPr>
      </p:pic>
      <p:pic>
        <p:nvPicPr>
          <p:cNvPr id="770" name="Google Shape;770;p101"/>
          <p:cNvPicPr preferRelativeResize="0"/>
          <p:nvPr/>
        </p:nvPicPr>
        <p:blipFill>
          <a:blip r:embed="rId4">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327438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0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76" name="Google Shape;776;p102"/>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77" name="Google Shape;777;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03950" y="1336688"/>
            <a:ext cx="1504950" cy="428625"/>
          </a:xfrm>
          <a:prstGeom prst="rect">
            <a:avLst/>
          </a:prstGeom>
          <a:noFill/>
          <a:ln>
            <a:noFill/>
          </a:ln>
        </p:spPr>
      </p:pic>
      <p:pic>
        <p:nvPicPr>
          <p:cNvPr id="778" name="Google Shape;778;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03950" y="2003825"/>
            <a:ext cx="1504950" cy="428625"/>
          </a:xfrm>
          <a:prstGeom prst="rect">
            <a:avLst/>
          </a:prstGeom>
          <a:noFill/>
          <a:ln>
            <a:noFill/>
          </a:ln>
        </p:spPr>
      </p:pic>
      <p:pic>
        <p:nvPicPr>
          <p:cNvPr id="779" name="Google Shape;779;p102"/>
          <p:cNvPicPr preferRelativeResize="0"/>
          <p:nvPr/>
        </p:nvPicPr>
        <p:blipFill>
          <a:blip r:embed="rId5">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1784375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85" name="Google Shape;785;p103"/>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We didn’t shear it!</a:t>
            </a:r>
            <a:endParaRPr/>
          </a:p>
        </p:txBody>
      </p:sp>
      <p:pic>
        <p:nvPicPr>
          <p:cNvPr id="786" name="Google Shape;786;p103"/>
          <p:cNvPicPr preferRelativeResize="0"/>
          <p:nvPr/>
        </p:nvPicPr>
        <p:blipFill>
          <a:blip r:embed="rId3">
            <a:alphaModFix/>
          </a:blip>
          <a:stretch>
            <a:fillRect/>
          </a:stretch>
        </p:blipFill>
        <p:spPr>
          <a:xfrm>
            <a:off x="5206075" y="1958445"/>
            <a:ext cx="1405925" cy="1573784"/>
          </a:xfrm>
          <a:prstGeom prst="rect">
            <a:avLst/>
          </a:prstGeom>
          <a:noFill/>
          <a:ln>
            <a:noFill/>
          </a:ln>
        </p:spPr>
      </p:pic>
      <p:pic>
        <p:nvPicPr>
          <p:cNvPr id="787" name="Google Shape;787;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145025" y="1229875"/>
            <a:ext cx="1685925" cy="428625"/>
          </a:xfrm>
          <a:prstGeom prst="rect">
            <a:avLst/>
          </a:prstGeom>
          <a:noFill/>
          <a:ln>
            <a:noFill/>
          </a:ln>
        </p:spPr>
      </p:pic>
      <p:pic>
        <p:nvPicPr>
          <p:cNvPr id="788" name="Google Shape;788;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3145025" y="3191450"/>
            <a:ext cx="1685925" cy="428625"/>
          </a:xfrm>
          <a:prstGeom prst="rect">
            <a:avLst/>
          </a:prstGeom>
          <a:noFill/>
          <a:ln>
            <a:noFill/>
          </a:ln>
        </p:spPr>
      </p:pic>
      <p:pic>
        <p:nvPicPr>
          <p:cNvPr id="789" name="Google Shape;789;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3145025" y="2531013"/>
            <a:ext cx="1552575" cy="428625"/>
          </a:xfrm>
          <a:prstGeom prst="rect">
            <a:avLst/>
          </a:prstGeom>
          <a:noFill/>
          <a:ln>
            <a:noFill/>
          </a:ln>
        </p:spPr>
      </p:pic>
      <p:pic>
        <p:nvPicPr>
          <p:cNvPr id="790" name="Google Shape;790;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3145025" y="1880450"/>
            <a:ext cx="1685925" cy="428625"/>
          </a:xfrm>
          <a:prstGeom prst="rect">
            <a:avLst/>
          </a:prstGeom>
          <a:noFill/>
          <a:ln>
            <a:noFill/>
          </a:ln>
        </p:spPr>
      </p:pic>
      <p:pic>
        <p:nvPicPr>
          <p:cNvPr id="791" name="Google Shape;791;p103"/>
          <p:cNvPicPr preferRelativeResize="0"/>
          <p:nvPr/>
        </p:nvPicPr>
        <p:blipFill>
          <a:blip r:embed="rId8">
            <a:alphaModFix/>
          </a:blip>
          <a:stretch>
            <a:fillRect/>
          </a:stretch>
        </p:blipFill>
        <p:spPr>
          <a:xfrm>
            <a:off x="6987125" y="1154175"/>
            <a:ext cx="1974050" cy="2664950"/>
          </a:xfrm>
          <a:prstGeom prst="rect">
            <a:avLst/>
          </a:prstGeom>
          <a:noFill/>
          <a:ln>
            <a:noFill/>
          </a:ln>
        </p:spPr>
      </p:pic>
    </p:spTree>
    <p:extLst>
      <p:ext uri="{BB962C8B-B14F-4D97-AF65-F5344CB8AC3E}">
        <p14:creationId xmlns:p14="http://schemas.microsoft.com/office/powerpoint/2010/main" val="1127027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04"/>
          <p:cNvSpPr txBox="1">
            <a:spLocks noGrp="1"/>
          </p:cNvSpPr>
          <p:nvPr>
            <p:ph type="title"/>
          </p:nvPr>
        </p:nvSpPr>
        <p:spPr>
          <a:xfrm>
            <a:off x="382875" y="12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Order</a:t>
            </a:r>
            <a:endParaRPr/>
          </a:p>
        </p:txBody>
      </p:sp>
      <p:sp>
        <p:nvSpPr>
          <p:cNvPr id="797" name="Google Shape;797;p104"/>
          <p:cNvSpPr txBox="1">
            <a:spLocks noGrp="1"/>
          </p:cNvSpPr>
          <p:nvPr>
            <p:ph type="body" idx="1"/>
          </p:nvPr>
        </p:nvSpPr>
        <p:spPr>
          <a:xfrm>
            <a:off x="311700" y="78642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Remember the rules:</a:t>
            </a:r>
            <a:endParaRPr sz="2200"/>
          </a:p>
          <a:p>
            <a:pPr marL="457200" lvl="0" indent="-368300" algn="l" rtl="0">
              <a:spcBef>
                <a:spcPts val="0"/>
              </a:spcBef>
              <a:spcAft>
                <a:spcPts val="0"/>
              </a:spcAft>
              <a:buSzPts val="2200"/>
              <a:buChar char="●"/>
            </a:pPr>
            <a:r>
              <a:rPr lang="en" sz="2200"/>
              <a:t>Non-Commutativity:</a:t>
            </a:r>
            <a:endParaRPr sz="2200"/>
          </a:p>
          <a:p>
            <a:pPr marL="914400" lvl="1" indent="-368300" algn="l" rtl="0">
              <a:spcBef>
                <a:spcPts val="0"/>
              </a:spcBef>
              <a:spcAft>
                <a:spcPts val="0"/>
              </a:spcAft>
              <a:buSzPts val="2200"/>
              <a:buChar char="○"/>
            </a:pPr>
            <a:r>
              <a:rPr lang="en" sz="2200"/>
              <a:t>ABCDE != BACDE != EDCBA</a:t>
            </a:r>
            <a:endParaRPr sz="2200"/>
          </a:p>
          <a:p>
            <a:pPr marL="914400" lvl="1" indent="-368300" algn="l" rtl="0">
              <a:spcBef>
                <a:spcPts val="0"/>
              </a:spcBef>
              <a:spcAft>
                <a:spcPts val="0"/>
              </a:spcAft>
              <a:buSzPts val="2200"/>
              <a:buChar char="○"/>
            </a:pPr>
            <a:r>
              <a:rPr lang="en" sz="2200"/>
              <a:t>Matrix products can only be </a:t>
            </a:r>
            <a:r>
              <a:rPr lang="en" sz="2200" u="sng"/>
              <a:t>written</a:t>
            </a:r>
            <a:r>
              <a:rPr lang="en" sz="2200"/>
              <a:t> in one left-right order.  Changing the order changes the answer.</a:t>
            </a:r>
            <a:endParaRPr sz="2200"/>
          </a:p>
          <a:p>
            <a:pPr marL="457200" lvl="0" indent="-368300" algn="l" rtl="0">
              <a:spcBef>
                <a:spcPts val="0"/>
              </a:spcBef>
              <a:spcAft>
                <a:spcPts val="0"/>
              </a:spcAft>
              <a:buSzPts val="2200"/>
              <a:buChar char="●"/>
            </a:pPr>
            <a:r>
              <a:rPr lang="en" sz="2200"/>
              <a:t>Associativity:</a:t>
            </a:r>
            <a:endParaRPr sz="2200"/>
          </a:p>
          <a:p>
            <a:pPr marL="914400" lvl="1" indent="-368300" algn="l" rtl="0">
              <a:spcBef>
                <a:spcPts val="0"/>
              </a:spcBef>
              <a:spcAft>
                <a:spcPts val="0"/>
              </a:spcAft>
              <a:buSzPts val="2200"/>
              <a:buChar char="○"/>
            </a:pPr>
            <a:r>
              <a:rPr lang="en" sz="2200"/>
              <a:t>Matrix products can be </a:t>
            </a:r>
            <a:r>
              <a:rPr lang="en" sz="2200" u="sng"/>
              <a:t>evaluated</a:t>
            </a:r>
            <a:r>
              <a:rPr lang="en" sz="2200"/>
              <a:t> in any left-right order you want, though.</a:t>
            </a:r>
            <a:endParaRPr sz="2200"/>
          </a:p>
          <a:p>
            <a:pPr marL="914400" lvl="1" indent="-368300" algn="l" rtl="0">
              <a:spcBef>
                <a:spcPts val="0"/>
              </a:spcBef>
              <a:spcAft>
                <a:spcPts val="0"/>
              </a:spcAft>
              <a:buSzPts val="2200"/>
              <a:buChar char="○"/>
            </a:pPr>
            <a:r>
              <a:rPr lang="en" sz="2200"/>
              <a:t>ABCDE = A(B(C(DE))) = (((AB)C)D)E</a:t>
            </a:r>
            <a:endParaRPr sz="2200"/>
          </a:p>
          <a:p>
            <a:pPr marL="0" lvl="0" indent="0" algn="l" rtl="0">
              <a:spcBef>
                <a:spcPts val="1600"/>
              </a:spcBef>
              <a:spcAft>
                <a:spcPts val="1600"/>
              </a:spcAft>
              <a:buNone/>
            </a:pPr>
            <a:endParaRPr sz="2200"/>
          </a:p>
        </p:txBody>
      </p:sp>
    </p:spTree>
    <p:extLst>
      <p:ext uri="{BB962C8B-B14F-4D97-AF65-F5344CB8AC3E}">
        <p14:creationId xmlns:p14="http://schemas.microsoft.com/office/powerpoint/2010/main" val="263553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2475"/>
              <a:t>Rotation Around an Arbitrary Axis</a:t>
            </a:r>
          </a:p>
        </p:txBody>
      </p:sp>
      <p:sp>
        <p:nvSpPr>
          <p:cNvPr id="39939" name="Rectangle 3"/>
          <p:cNvSpPr>
            <a:spLocks noGrp="1" noChangeArrowheads="1"/>
          </p:cNvSpPr>
          <p:nvPr>
            <p:ph type="body" sz="half" idx="1"/>
          </p:nvPr>
        </p:nvSpPr>
        <p:spPr>
          <a:xfrm>
            <a:off x="1328738" y="1257300"/>
            <a:ext cx="6230541" cy="3657600"/>
          </a:xfrm>
        </p:spPr>
        <p:txBody>
          <a:bodyPr/>
          <a:lstStyle/>
          <a:p>
            <a:pPr marL="0" indent="0">
              <a:buNone/>
            </a:pPr>
            <a:r>
              <a:rPr lang="en-US" altLang="en-US" sz="2025" dirty="0"/>
              <a:t>Euler’s theorem: </a:t>
            </a:r>
          </a:p>
          <a:p>
            <a:pPr marL="0" indent="0">
              <a:buNone/>
            </a:pPr>
            <a:r>
              <a:rPr lang="en-US" altLang="en-US" sz="2025" dirty="0"/>
              <a:t>Any rotation or sequence of rotations around a point is equivalent to a single rotation around an axis that passes through the point</a:t>
            </a:r>
          </a:p>
          <a:p>
            <a:pPr marL="0" indent="0">
              <a:buNone/>
            </a:pPr>
            <a:endParaRPr lang="en-US" altLang="en-US" sz="2025" dirty="0"/>
          </a:p>
          <a:p>
            <a:pPr lvl="1">
              <a:buFontTx/>
              <a:buNone/>
            </a:pPr>
            <a:r>
              <a:rPr lang="en-US" altLang="en-US" sz="1650" dirty="0"/>
              <a:t>Let’s derive the transformation matrix for rotation around an arbitrary axis </a:t>
            </a:r>
            <a:r>
              <a:rPr lang="en-US" altLang="en-US" sz="1650" b="1" dirty="0"/>
              <a:t>u</a:t>
            </a:r>
          </a:p>
        </p:txBody>
      </p:sp>
    </p:spTree>
    <p:extLst>
      <p:ext uri="{BB962C8B-B14F-4D97-AF65-F5344CB8AC3E}">
        <p14:creationId xmlns:p14="http://schemas.microsoft.com/office/powerpoint/2010/main" val="24686339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apture1"/>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19625" y="1676400"/>
            <a:ext cx="3177779" cy="2818210"/>
          </a:xfrm>
          <a:noFill/>
          <a:extLst>
            <a:ext uri="{909E8E84-426E-40DD-AFC4-6F175D3DCCD1}">
              <a14:hiddenFill xmlns:a14="http://schemas.microsoft.com/office/drawing/2010/main">
                <a:solidFill>
                  <a:srgbClr val="FFFFFF"/>
                </a:solidFill>
              </a14:hiddenFill>
            </a:ext>
          </a:extLst>
        </p:spPr>
      </p:pic>
      <p:sp>
        <p:nvSpPr>
          <p:cNvPr id="40963" name="Rectangle 3"/>
          <p:cNvSpPr>
            <a:spLocks noGrp="1" noChangeArrowheads="1"/>
          </p:cNvSpPr>
          <p:nvPr>
            <p:ph type="title"/>
          </p:nvPr>
        </p:nvSpPr>
        <p:spPr/>
        <p:txBody>
          <a:bodyPr/>
          <a:lstStyle/>
          <a:p>
            <a:r>
              <a:rPr lang="en-US" altLang="en-US" sz="2475"/>
              <a:t>Rotation Around an Arbitrary Axis</a:t>
            </a:r>
          </a:p>
        </p:txBody>
      </p:sp>
      <p:sp>
        <p:nvSpPr>
          <p:cNvPr id="40964" name="Rectangle 4"/>
          <p:cNvSpPr>
            <a:spLocks noGrp="1" noChangeArrowheads="1"/>
          </p:cNvSpPr>
          <p:nvPr>
            <p:ph type="body" sz="half" idx="1"/>
          </p:nvPr>
        </p:nvSpPr>
        <p:spPr>
          <a:xfrm>
            <a:off x="1328738" y="1257300"/>
            <a:ext cx="3315891" cy="3657600"/>
          </a:xfrm>
        </p:spPr>
        <p:txBody>
          <a:bodyPr/>
          <a:lstStyle/>
          <a:p>
            <a:pPr marL="400050" lvl="1" indent="-314325">
              <a:buNone/>
            </a:pPr>
            <a:r>
              <a:rPr lang="en-US" altLang="en-US" sz="1650" dirty="0"/>
              <a:t>Vector (axis): </a:t>
            </a:r>
            <a:r>
              <a:rPr lang="en-US" altLang="en-US" sz="1650" b="1" dirty="0"/>
              <a:t>u</a:t>
            </a:r>
            <a:r>
              <a:rPr lang="en-US" altLang="en-US" sz="1650" dirty="0"/>
              <a:t> = [</a:t>
            </a:r>
            <a:r>
              <a:rPr lang="en-US" altLang="en-US" sz="1650" i="1" dirty="0" err="1"/>
              <a:t>u</a:t>
            </a:r>
            <a:r>
              <a:rPr lang="en-US" altLang="en-US" sz="1650" i="1" baseline="-25000" dirty="0" err="1"/>
              <a:t>x</a:t>
            </a:r>
            <a:r>
              <a:rPr lang="en-US" altLang="en-US" sz="1650" dirty="0"/>
              <a:t>, </a:t>
            </a:r>
            <a:r>
              <a:rPr lang="en-US" altLang="en-US" sz="1650" i="1" dirty="0" err="1"/>
              <a:t>u</a:t>
            </a:r>
            <a:r>
              <a:rPr lang="en-US" altLang="en-US" sz="1650" i="1" baseline="-25000" dirty="0" err="1"/>
              <a:t>y</a:t>
            </a:r>
            <a:r>
              <a:rPr lang="en-US" altLang="en-US" sz="1650" dirty="0"/>
              <a:t>, </a:t>
            </a:r>
            <a:r>
              <a:rPr lang="en-US" altLang="en-US" sz="1650" i="1" dirty="0" err="1"/>
              <a:t>u</a:t>
            </a:r>
            <a:r>
              <a:rPr lang="en-US" altLang="en-US" sz="1650" i="1" baseline="-25000" dirty="0" err="1"/>
              <a:t>z</a:t>
            </a:r>
            <a:r>
              <a:rPr lang="en-US" altLang="en-US" sz="1650" dirty="0"/>
              <a:t>]</a:t>
            </a:r>
            <a:r>
              <a:rPr lang="en-US" altLang="en-US" sz="1650" baseline="30000" dirty="0"/>
              <a:t>T</a:t>
            </a:r>
            <a:endParaRPr lang="en-US" altLang="en-US" sz="1650" b="1" baseline="30000" dirty="0"/>
          </a:p>
          <a:p>
            <a:pPr marL="400050" lvl="1" indent="-314325">
              <a:buNone/>
            </a:pPr>
            <a:r>
              <a:rPr lang="en-US" altLang="en-US" sz="1650" dirty="0"/>
              <a:t>Rotation angle: </a:t>
            </a:r>
            <a:r>
              <a:rPr lang="en-US" altLang="en-US" sz="1650" i="1" dirty="0">
                <a:latin typeface="Symbol" panose="05050102010706020507" pitchFamily="18" charset="2"/>
              </a:rPr>
              <a:t>b</a:t>
            </a:r>
            <a:r>
              <a:rPr lang="en-US" altLang="en-US" sz="1650" dirty="0"/>
              <a:t> </a:t>
            </a:r>
          </a:p>
          <a:p>
            <a:pPr marL="400050" lvl="1" indent="-314325">
              <a:buNone/>
            </a:pPr>
            <a:r>
              <a:rPr lang="en-US" altLang="en-US" sz="1650" dirty="0"/>
              <a:t>Point: P</a:t>
            </a:r>
          </a:p>
          <a:p>
            <a:pPr marL="400050" lvl="1" indent="-314325">
              <a:buNone/>
            </a:pPr>
            <a:endParaRPr lang="en-US" altLang="en-US" sz="1650" i="1" dirty="0"/>
          </a:p>
          <a:p>
            <a:pPr marL="400050" lvl="1" indent="-314325">
              <a:buNone/>
            </a:pPr>
            <a:r>
              <a:rPr lang="en-US" altLang="en-US" sz="1650" dirty="0"/>
              <a:t>Method:</a:t>
            </a:r>
          </a:p>
          <a:p>
            <a:pPr marL="742950" lvl="2" indent="-314325">
              <a:buFontTx/>
              <a:buAutoNum type="arabicPeriod"/>
            </a:pPr>
            <a:r>
              <a:rPr lang="en-US" altLang="en-US" sz="1650" dirty="0"/>
              <a:t>Two rotations to align </a:t>
            </a:r>
            <a:r>
              <a:rPr lang="en-US" altLang="en-US" sz="1650" b="1" i="0" dirty="0"/>
              <a:t>u</a:t>
            </a:r>
            <a:r>
              <a:rPr lang="en-US" altLang="en-US" sz="1650" dirty="0"/>
              <a:t> with x-axis</a:t>
            </a:r>
          </a:p>
          <a:p>
            <a:pPr marL="742950" lvl="2" indent="-314325">
              <a:buFontTx/>
              <a:buAutoNum type="arabicPeriod"/>
            </a:pPr>
            <a:r>
              <a:rPr lang="en-US" altLang="en-US" sz="1650" dirty="0"/>
              <a:t>Do  x-roll by </a:t>
            </a:r>
            <a:r>
              <a:rPr lang="en-US" altLang="en-US" sz="1650" dirty="0">
                <a:latin typeface="Symbol" panose="05050102010706020507" pitchFamily="18" charset="2"/>
              </a:rPr>
              <a:t>b</a:t>
            </a:r>
            <a:endParaRPr lang="en-US" altLang="en-US" sz="1650" dirty="0"/>
          </a:p>
          <a:p>
            <a:pPr marL="742950" lvl="2" indent="-314325">
              <a:buFontTx/>
              <a:buAutoNum type="arabicPeriod"/>
            </a:pPr>
            <a:r>
              <a:rPr lang="en-US" altLang="en-US" sz="1650" dirty="0"/>
              <a:t>Undo the alignment</a:t>
            </a:r>
          </a:p>
        </p:txBody>
      </p:sp>
    </p:spTree>
    <p:extLst>
      <p:ext uri="{BB962C8B-B14F-4D97-AF65-F5344CB8AC3E}">
        <p14:creationId xmlns:p14="http://schemas.microsoft.com/office/powerpoint/2010/main" val="118699240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Derivation</a:t>
            </a:r>
          </a:p>
        </p:txBody>
      </p:sp>
      <p:pic>
        <p:nvPicPr>
          <p:cNvPr id="41987" name="Picture 4" descr="capture1"/>
          <p:cNvPicPr>
            <a:picLocks noGrp="1"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4619625" y="1676400"/>
            <a:ext cx="3177779" cy="2818210"/>
          </a:xfrm>
          <a:noFill/>
          <a:extLst>
            <a:ext uri="{909E8E84-426E-40DD-AFC4-6F175D3DCCD1}">
              <a14:hiddenFill xmlns:a14="http://schemas.microsoft.com/office/drawing/2010/main">
                <a:solidFill>
                  <a:srgbClr val="FFFFFF"/>
                </a:solidFill>
              </a14:hiddenFill>
            </a:ext>
          </a:extLst>
        </p:spPr>
      </p:pic>
      <p:sp>
        <p:nvSpPr>
          <p:cNvPr id="41988" name="Rectangle 5"/>
          <p:cNvSpPr>
            <a:spLocks noChangeArrowheads="1"/>
          </p:cNvSpPr>
          <p:nvPr/>
        </p:nvSpPr>
        <p:spPr bwMode="auto">
          <a:xfrm>
            <a:off x="1419225" y="3182541"/>
            <a:ext cx="2874169" cy="482203"/>
          </a:xfrm>
          <a:prstGeom prst="rect">
            <a:avLst/>
          </a:prstGeom>
          <a:noFill/>
          <a:ln w="1905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 typeface="Arial"/>
              <a:buNone/>
              <a:tabLst/>
              <a:defRPr/>
            </a:pP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Arial"/>
              <a:sym typeface="Arial"/>
            </a:endParaRPr>
          </a:p>
        </p:txBody>
      </p:sp>
      <p:pic>
        <p:nvPicPr>
          <p:cNvPr id="41989" name="Picture 7" descr="txp_fi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680223" y="1327547"/>
            <a:ext cx="1888331"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pic>
      <p:sp>
        <p:nvSpPr>
          <p:cNvPr id="41990" name="Rectangle 3"/>
          <p:cNvSpPr>
            <a:spLocks noGrp="1" noChangeArrowheads="1"/>
          </p:cNvSpPr>
          <p:nvPr>
            <p:ph type="body" sz="half" idx="1"/>
          </p:nvPr>
        </p:nvSpPr>
        <p:spPr>
          <a:xfrm>
            <a:off x="1328738" y="1257300"/>
            <a:ext cx="4246960" cy="3657600"/>
          </a:xfrm>
        </p:spPr>
        <p:txBody>
          <a:bodyPr/>
          <a:lstStyle/>
          <a:p>
            <a:pPr marL="400050" lvl="1" indent="-314325">
              <a:buFontTx/>
              <a:buAutoNum type="arabicPeriod"/>
            </a:pP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a:t>
            </a:r>
          </a:p>
          <a:p>
            <a:pPr marL="400050" lvl="1" indent="-314325">
              <a:buFontTx/>
              <a:buAutoNum type="arabicPeriod"/>
            </a:pPr>
            <a:r>
              <a:rPr lang="en-US" altLang="en-US" sz="1650" b="1"/>
              <a:t>R</a:t>
            </a:r>
            <a:r>
              <a:rPr lang="en-US" altLang="en-US" sz="1650" i="1" baseline="-25000"/>
              <a:t>x</a:t>
            </a:r>
            <a:r>
              <a:rPr lang="en-US" altLang="en-US" sz="1650"/>
              <a:t>(</a:t>
            </a:r>
            <a:r>
              <a:rPr lang="en-US" altLang="en-US" sz="1650" i="1">
                <a:latin typeface="Symbol" panose="05050102010706020507" pitchFamily="18" charset="2"/>
              </a:rPr>
              <a:t>b</a:t>
            </a:r>
            <a:r>
              <a:rPr lang="en-US" altLang="en-US" sz="1650"/>
              <a:t>)</a:t>
            </a:r>
          </a:p>
          <a:p>
            <a:pPr marL="400050" lvl="1" indent="-314325">
              <a:buFontTx/>
              <a:buAutoNum type="arabicPeriod"/>
            </a:pP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a:t>
            </a:r>
          </a:p>
          <a:p>
            <a:pPr marL="400050" lvl="1" indent="-314325">
              <a:buFontTx/>
              <a:buAutoNum type="arabicPeriod"/>
            </a:pPr>
            <a:endParaRPr lang="en-US" altLang="en-US" sz="1650"/>
          </a:p>
          <a:p>
            <a:pPr marL="400050" lvl="1" indent="-314325">
              <a:buNone/>
            </a:pPr>
            <a:r>
              <a:rPr lang="en-US" altLang="en-US" sz="1650"/>
              <a:t>All together:  </a:t>
            </a:r>
            <a:r>
              <a:rPr lang="en-US" altLang="en-US" sz="1650" b="1"/>
              <a:t>R</a:t>
            </a:r>
            <a:r>
              <a:rPr lang="en-US" altLang="en-US" sz="1650" b="1" baseline="-25000"/>
              <a:t>u</a:t>
            </a:r>
            <a:r>
              <a:rPr lang="en-US" altLang="en-US" sz="1650"/>
              <a:t>(</a:t>
            </a:r>
            <a:r>
              <a:rPr lang="en-US" altLang="en-US" sz="1650" i="1">
                <a:latin typeface="Symbol" panose="05050102010706020507" pitchFamily="18" charset="2"/>
              </a:rPr>
              <a:t>b)</a:t>
            </a:r>
            <a:r>
              <a:rPr lang="en-US" altLang="en-US" sz="1650" b="1"/>
              <a:t>  </a:t>
            </a:r>
            <a:r>
              <a:rPr lang="en-US" altLang="en-US" sz="1650"/>
              <a:t>= </a:t>
            </a:r>
          </a:p>
          <a:p>
            <a:pPr marL="400050" lvl="1" indent="-314325">
              <a:buNone/>
            </a:pP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x</a:t>
            </a:r>
            <a:r>
              <a:rPr lang="en-US" altLang="en-US" sz="1650"/>
              <a:t>(</a:t>
            </a:r>
            <a:r>
              <a:rPr lang="en-US" altLang="en-US" sz="1650" i="1">
                <a:latin typeface="Symbol" panose="05050102010706020507" pitchFamily="18" charset="2"/>
              </a:rPr>
              <a:t>b</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a:t>
            </a:r>
          </a:p>
          <a:p>
            <a:pPr marL="400050" lvl="1" indent="-314325">
              <a:buNone/>
            </a:pPr>
            <a:endParaRPr lang="en-US" altLang="en-US" sz="1650"/>
          </a:p>
          <a:p>
            <a:pPr marL="400050" lvl="1" indent="-314325">
              <a:buNone/>
            </a:pPr>
            <a:r>
              <a:rPr lang="en-US" altLang="en-US" sz="1650"/>
              <a:t>We should add translation too if               the axis is not through the origin</a:t>
            </a:r>
          </a:p>
        </p:txBody>
      </p:sp>
    </p:spTree>
    <p:extLst>
      <p:ext uri="{BB962C8B-B14F-4D97-AF65-F5344CB8AC3E}">
        <p14:creationId xmlns:p14="http://schemas.microsoft.com/office/powerpoint/2010/main" val="3556137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46"/>
          <p:cNvSpPr txBox="1">
            <a:spLocks noGrp="1"/>
          </p:cNvSpPr>
          <p:nvPr>
            <p:ph type="title"/>
          </p:nvPr>
        </p:nvSpPr>
        <p:spPr>
          <a:xfrm>
            <a:off x="260350" y="228600"/>
            <a:ext cx="866933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a:t>Transformations of Coordinate Systems</a:t>
            </a:r>
            <a:endParaRPr sz="3200"/>
          </a:p>
        </p:txBody>
      </p:sp>
      <p:sp>
        <p:nvSpPr>
          <p:cNvPr id="848" name="Google Shape;848;p146"/>
          <p:cNvSpPr txBox="1">
            <a:spLocks noGrp="1"/>
          </p:cNvSpPr>
          <p:nvPr>
            <p:ph type="body" idx="1"/>
          </p:nvPr>
        </p:nvSpPr>
        <p:spPr>
          <a:xfrm>
            <a:off x="247650" y="1257300"/>
            <a:ext cx="83486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1200"/>
              </a:spcBef>
              <a:spcAft>
                <a:spcPts val="0"/>
              </a:spcAft>
              <a:buClr>
                <a:srgbClr val="FF3300"/>
              </a:buClr>
              <a:buSzPts val="2700"/>
              <a:buFont typeface="Arial"/>
              <a:buNone/>
            </a:pPr>
            <a:r>
              <a:rPr lang="en" sz="2200"/>
              <a:t>Coordinate systems consist of basis vectors and an origin (point)</a:t>
            </a:r>
            <a:endParaRPr sz="2200"/>
          </a:p>
          <a:p>
            <a:pPr marL="0" lvl="0" indent="0" algn="l" rtl="0">
              <a:lnSpc>
                <a:spcPct val="110000"/>
              </a:lnSpc>
              <a:spcBef>
                <a:spcPts val="1200"/>
              </a:spcBef>
              <a:spcAft>
                <a:spcPts val="0"/>
              </a:spcAft>
              <a:buClr>
                <a:srgbClr val="FF3300"/>
              </a:buClr>
              <a:buSzPts val="2700"/>
              <a:buFont typeface="Arial"/>
              <a:buNone/>
            </a:pPr>
            <a:r>
              <a:rPr lang="en" sz="2200"/>
              <a:t>They can be represented as affine matrices </a:t>
            </a:r>
            <a:endParaRPr sz="2200"/>
          </a:p>
          <a:p>
            <a:pPr marL="0" lvl="0" indent="0" algn="l" rtl="0">
              <a:lnSpc>
                <a:spcPct val="110000"/>
              </a:lnSpc>
              <a:spcBef>
                <a:spcPts val="1200"/>
              </a:spcBef>
              <a:spcAft>
                <a:spcPts val="0"/>
              </a:spcAft>
              <a:buClr>
                <a:srgbClr val="FF3300"/>
              </a:buClr>
              <a:buSzPts val="2700"/>
              <a:buFont typeface="Arial"/>
              <a:buNone/>
            </a:pPr>
            <a:r>
              <a:rPr lang="en" sz="2200"/>
              <a:t>Therefore, we can transform them just like points and vectors</a:t>
            </a:r>
            <a:endParaRPr sz="2200"/>
          </a:p>
          <a:p>
            <a:pPr marL="0" lvl="0" indent="0" algn="l" rtl="0">
              <a:lnSpc>
                <a:spcPct val="110000"/>
              </a:lnSpc>
              <a:spcBef>
                <a:spcPts val="1200"/>
              </a:spcBef>
              <a:spcAft>
                <a:spcPts val="0"/>
              </a:spcAft>
              <a:buClr>
                <a:srgbClr val="FF3300"/>
              </a:buClr>
              <a:buSzPts val="2700"/>
              <a:buFont typeface="Arial"/>
              <a:buNone/>
            </a:pPr>
            <a:r>
              <a:rPr lang="en" sz="2200"/>
              <a:t>This provides an alternative way to think of transformations:</a:t>
            </a:r>
            <a:endParaRPr sz="2200"/>
          </a:p>
          <a:p>
            <a:pPr marL="0" lvl="0" indent="457200" algn="l" rtl="0">
              <a:lnSpc>
                <a:spcPct val="110000"/>
              </a:lnSpc>
              <a:spcBef>
                <a:spcPts val="1200"/>
              </a:spcBef>
              <a:spcAft>
                <a:spcPts val="0"/>
              </a:spcAft>
              <a:buClr>
                <a:srgbClr val="FF3300"/>
              </a:buClr>
              <a:buSzPts val="2700"/>
              <a:buFont typeface="Arial"/>
              <a:buNone/>
            </a:pPr>
            <a:r>
              <a:rPr lang="en" sz="2200"/>
              <a:t>As changes of coordinate systems</a:t>
            </a:r>
            <a:endParaRPr sz="2200"/>
          </a:p>
        </p:txBody>
      </p:sp>
    </p:spTree>
    <p:extLst>
      <p:ext uri="{BB962C8B-B14F-4D97-AF65-F5344CB8AC3E}">
        <p14:creationId xmlns:p14="http://schemas.microsoft.com/office/powerpoint/2010/main" val="3859501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147"/>
          <p:cNvSpPr txBox="1">
            <a:spLocks noGrp="1"/>
          </p:cNvSpPr>
          <p:nvPr>
            <p:ph type="title"/>
          </p:nvPr>
        </p:nvSpPr>
        <p:spPr>
          <a:xfrm>
            <a:off x="260350" y="-762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Remember</a:t>
            </a:r>
            <a:endParaRPr/>
          </a:p>
        </p:txBody>
      </p:sp>
      <p:sp>
        <p:nvSpPr>
          <p:cNvPr id="854" name="Google Shape;854;p147"/>
          <p:cNvSpPr txBox="1">
            <a:spLocks noGrp="1"/>
          </p:cNvSpPr>
          <p:nvPr>
            <p:ph type="body" idx="1"/>
          </p:nvPr>
        </p:nvSpPr>
        <p:spPr>
          <a:xfrm>
            <a:off x="247650" y="952500"/>
            <a:ext cx="8625000" cy="36576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Clr>
                <a:srgbClr val="FF3300"/>
              </a:buClr>
              <a:buSzPts val="3100"/>
              <a:buFont typeface="Arial"/>
              <a:buNone/>
            </a:pPr>
            <a:r>
              <a:rPr lang="en" sz="2200"/>
              <a:t>Transformations are represented </a:t>
            </a:r>
            <a:endParaRPr sz="2200"/>
          </a:p>
          <a:p>
            <a:pPr marL="0" lvl="0" indent="0" algn="l" rtl="0">
              <a:lnSpc>
                <a:spcPct val="100000"/>
              </a:lnSpc>
              <a:spcBef>
                <a:spcPts val="0"/>
              </a:spcBef>
              <a:spcAft>
                <a:spcPts val="0"/>
              </a:spcAft>
              <a:buClr>
                <a:srgbClr val="FF3300"/>
              </a:buClr>
              <a:buSzPts val="3100"/>
              <a:buFont typeface="Arial"/>
              <a:buNone/>
            </a:pPr>
            <a:r>
              <a:rPr lang="en" sz="2200"/>
              <a:t>by affine matrices</a:t>
            </a: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r>
              <a:rPr lang="en" sz="2200"/>
              <a:t>Coordinate systems too:</a:t>
            </a:r>
            <a:endParaRPr sz="2200"/>
          </a:p>
        </p:txBody>
      </p:sp>
      <p:pic>
        <p:nvPicPr>
          <p:cNvPr id="855" name="Google Shape;855;p147" descr="txp_fig"/>
          <p:cNvPicPr preferRelativeResize="0"/>
          <p:nvPr/>
        </p:nvPicPr>
        <p:blipFill rotWithShape="1">
          <a:blip r:embed="rId3">
            <a:alphaModFix/>
          </a:blip>
          <a:srcRect/>
          <a:stretch/>
        </p:blipFill>
        <p:spPr>
          <a:xfrm>
            <a:off x="3473450" y="1819275"/>
            <a:ext cx="4009296" cy="1286299"/>
          </a:xfrm>
          <a:prstGeom prst="rect">
            <a:avLst/>
          </a:prstGeom>
          <a:noFill/>
          <a:ln>
            <a:noFill/>
          </a:ln>
        </p:spPr>
      </p:pic>
      <p:sp>
        <p:nvSpPr>
          <p:cNvPr id="856" name="Google Shape;856;p147"/>
          <p:cNvSpPr/>
          <p:nvPr/>
        </p:nvSpPr>
        <p:spPr>
          <a:xfrm>
            <a:off x="4413250" y="1865696"/>
            <a:ext cx="2271600" cy="9774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57" name="Google Shape;857;p147"/>
          <p:cNvSpPr txBox="1"/>
          <p:nvPr/>
        </p:nvSpPr>
        <p:spPr>
          <a:xfrm>
            <a:off x="4210050" y="1321594"/>
            <a:ext cx="2246400" cy="277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Rotate/Scale/Shear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858" name="Google Shape;858;p147"/>
          <p:cNvCxnSpPr/>
          <p:nvPr/>
        </p:nvCxnSpPr>
        <p:spPr>
          <a:xfrm>
            <a:off x="5502275" y="1647825"/>
            <a:ext cx="7800" cy="189300"/>
          </a:xfrm>
          <a:prstGeom prst="straightConnector1">
            <a:avLst/>
          </a:prstGeom>
          <a:noFill/>
          <a:ln w="25400" cap="sq" cmpd="sng">
            <a:solidFill>
              <a:schemeClr val="dk1"/>
            </a:solidFill>
            <a:prstDash val="solid"/>
            <a:round/>
            <a:headEnd type="none" w="sm" len="sm"/>
            <a:tailEnd type="triangle" w="med" len="med"/>
          </a:ln>
        </p:spPr>
      </p:cxnSp>
      <p:sp>
        <p:nvSpPr>
          <p:cNvPr id="859" name="Google Shape;859;p147"/>
          <p:cNvSpPr txBox="1"/>
          <p:nvPr/>
        </p:nvSpPr>
        <p:spPr>
          <a:xfrm>
            <a:off x="6440488" y="1326356"/>
            <a:ext cx="11319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Translate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60" name="Google Shape;860;p147" descr="txp_fig"/>
          <p:cNvPicPr preferRelativeResize="0"/>
          <p:nvPr/>
        </p:nvPicPr>
        <p:blipFill rotWithShape="1">
          <a:blip r:embed="rId3">
            <a:alphaModFix/>
          </a:blip>
          <a:srcRect/>
          <a:stretch/>
        </p:blipFill>
        <p:spPr>
          <a:xfrm>
            <a:off x="3481403" y="3783798"/>
            <a:ext cx="4009309" cy="1286299"/>
          </a:xfrm>
          <a:prstGeom prst="rect">
            <a:avLst/>
          </a:prstGeom>
          <a:noFill/>
          <a:ln>
            <a:noFill/>
          </a:ln>
        </p:spPr>
      </p:pic>
      <p:cxnSp>
        <p:nvCxnSpPr>
          <p:cNvPr id="861" name="Google Shape;861;p147"/>
          <p:cNvCxnSpPr/>
          <p:nvPr/>
        </p:nvCxnSpPr>
        <p:spPr>
          <a:xfrm flipH="1">
            <a:off x="7035850" y="1647825"/>
            <a:ext cx="6300" cy="186900"/>
          </a:xfrm>
          <a:prstGeom prst="straightConnector1">
            <a:avLst/>
          </a:prstGeom>
          <a:noFill/>
          <a:ln w="25400" cap="sq" cmpd="sng">
            <a:solidFill>
              <a:schemeClr val="dk1"/>
            </a:solidFill>
            <a:prstDash val="solid"/>
            <a:round/>
            <a:headEnd type="none" w="sm" len="sm"/>
            <a:tailEnd type="triangle" w="med" len="med"/>
          </a:ln>
        </p:spPr>
      </p:cxnSp>
      <p:sp>
        <p:nvSpPr>
          <p:cNvPr id="862" name="Google Shape;862;p147"/>
          <p:cNvSpPr/>
          <p:nvPr/>
        </p:nvSpPr>
        <p:spPr>
          <a:xfrm>
            <a:off x="4445000" y="3825478"/>
            <a:ext cx="6207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3" name="Google Shape;863;p147"/>
          <p:cNvSpPr/>
          <p:nvPr/>
        </p:nvSpPr>
        <p:spPr>
          <a:xfrm>
            <a:off x="5211763" y="3825478"/>
            <a:ext cx="6207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4" name="Google Shape;864;p147"/>
          <p:cNvSpPr/>
          <p:nvPr/>
        </p:nvSpPr>
        <p:spPr>
          <a:xfrm>
            <a:off x="5978525" y="3825478"/>
            <a:ext cx="6192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5" name="Google Shape;865;p147"/>
          <p:cNvSpPr/>
          <p:nvPr/>
        </p:nvSpPr>
        <p:spPr>
          <a:xfrm>
            <a:off x="6759575" y="3825478"/>
            <a:ext cx="598500" cy="888300"/>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6" name="Google Shape;866;p147"/>
          <p:cNvSpPr/>
          <p:nvPr/>
        </p:nvSpPr>
        <p:spPr>
          <a:xfrm>
            <a:off x="6759575" y="1865696"/>
            <a:ext cx="598500" cy="977400"/>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7" name="Google Shape;867;p147"/>
          <p:cNvSpPr txBox="1"/>
          <p:nvPr/>
        </p:nvSpPr>
        <p:spPr>
          <a:xfrm>
            <a:off x="5867400" y="3128963"/>
            <a:ext cx="841500" cy="393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3</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8" name="Google Shape;868;p147"/>
          <p:cNvSpPr txBox="1"/>
          <p:nvPr/>
        </p:nvSpPr>
        <p:spPr>
          <a:xfrm>
            <a:off x="6691313" y="3095625"/>
            <a:ext cx="730200" cy="4383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1" u="none" strike="noStrike" kern="0" cap="none" spc="0" normalizeH="0" baseline="0" noProof="0">
                <a:ln>
                  <a:noFill/>
                </a:ln>
                <a:solidFill>
                  <a:srgbClr val="000000"/>
                </a:solidFill>
                <a:effectLst/>
                <a:uLnTx/>
                <a:uFillTx/>
                <a:latin typeface="Arial"/>
                <a:ea typeface="Arial"/>
                <a:cs typeface="Arial"/>
                <a:sym typeface="Arial"/>
              </a:rPr>
              <a:t>Origin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1" u="none" strike="noStrike" kern="0" cap="none" spc="0" normalizeH="0" baseline="0" noProof="0">
                <a:ln>
                  <a:noFill/>
                </a:ln>
                <a:solidFill>
                  <a:srgbClr val="000000"/>
                </a:solidFill>
                <a:effectLst/>
                <a:uLnTx/>
                <a:uFillTx/>
                <a:latin typeface="Arial"/>
                <a:ea typeface="Arial"/>
                <a:cs typeface="Arial"/>
                <a:sym typeface="Arial"/>
              </a:rPr>
              <a:t>Point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47"/>
          <p:cNvSpPr txBox="1"/>
          <p:nvPr/>
        </p:nvSpPr>
        <p:spPr>
          <a:xfrm>
            <a:off x="5127625" y="3126581"/>
            <a:ext cx="841500" cy="393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2</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0" name="Google Shape;870;p147"/>
          <p:cNvSpPr txBox="1"/>
          <p:nvPr/>
        </p:nvSpPr>
        <p:spPr>
          <a:xfrm>
            <a:off x="4387850" y="3125391"/>
            <a:ext cx="841500" cy="391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1</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871" name="Google Shape;871;p147"/>
          <p:cNvCxnSpPr/>
          <p:nvPr/>
        </p:nvCxnSpPr>
        <p:spPr>
          <a:xfrm>
            <a:off x="4752975" y="3627835"/>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2" name="Google Shape;872;p147"/>
          <p:cNvCxnSpPr/>
          <p:nvPr/>
        </p:nvCxnSpPr>
        <p:spPr>
          <a:xfrm>
            <a:off x="5503863" y="3633788"/>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3" name="Google Shape;873;p147"/>
          <p:cNvCxnSpPr/>
          <p:nvPr/>
        </p:nvCxnSpPr>
        <p:spPr>
          <a:xfrm>
            <a:off x="6270625" y="3636169"/>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4" name="Google Shape;874;p147"/>
          <p:cNvCxnSpPr/>
          <p:nvPr/>
        </p:nvCxnSpPr>
        <p:spPr>
          <a:xfrm>
            <a:off x="7042150" y="3646885"/>
            <a:ext cx="9600" cy="176100"/>
          </a:xfrm>
          <a:prstGeom prst="straightConnector1">
            <a:avLst/>
          </a:prstGeom>
          <a:noFill/>
          <a:ln w="25400" cap="sq"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370233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Next Up</a:t>
            </a:r>
          </a:p>
        </p:txBody>
      </p:sp>
      <p:sp>
        <p:nvSpPr>
          <p:cNvPr id="1173507" name="Rectangle 3"/>
          <p:cNvSpPr>
            <a:spLocks noGrp="1" noChangeArrowheads="1"/>
          </p:cNvSpPr>
          <p:nvPr>
            <p:ph type="body" sz="half" idx="1"/>
          </p:nvPr>
        </p:nvSpPr>
        <p:spPr>
          <a:xfrm>
            <a:off x="247650" y="1143003"/>
            <a:ext cx="8591500" cy="3903781"/>
          </a:xfrm>
        </p:spPr>
        <p:txBody>
          <a:bodyPr/>
          <a:lstStyle/>
          <a:p>
            <a:pPr marL="342900">
              <a:defRPr/>
            </a:pPr>
            <a:r>
              <a:rPr lang="en-US" sz="2025" dirty="0"/>
              <a:t>Concatenation of transformations</a:t>
            </a:r>
          </a:p>
          <a:p>
            <a:pPr marL="342900">
              <a:defRPr/>
            </a:pPr>
            <a:r>
              <a:rPr lang="en-US" sz="2025" dirty="0"/>
              <a:t>Spaces: </a:t>
            </a:r>
            <a:r>
              <a:rPr lang="en-US" sz="1600" dirty="0">
                <a:solidFill>
                  <a:srgbClr val="FF0000"/>
                </a:solidFill>
              </a:rPr>
              <a:t>Model, Object/World, Eye/Camera, Screen</a:t>
            </a:r>
          </a:p>
          <a:p>
            <a:pPr marL="342900">
              <a:defRPr/>
            </a:pPr>
            <a:r>
              <a:rPr lang="en-US" sz="2025" dirty="0"/>
              <a:t>Projections: parallel and perspective</a:t>
            </a:r>
          </a:p>
          <a:p>
            <a:pPr marL="342900">
              <a:defRPr/>
            </a:pPr>
            <a:r>
              <a:rPr lang="en-US" sz="2025" dirty="0"/>
              <a:t>Midterm</a:t>
            </a:r>
          </a:p>
          <a:p>
            <a:pPr marL="342900">
              <a:defRPr/>
            </a:pPr>
            <a:r>
              <a:rPr lang="en-US" sz="2025" dirty="0"/>
              <a:t>Lighting</a:t>
            </a:r>
          </a:p>
          <a:p>
            <a:pPr marL="342900">
              <a:defRPr/>
            </a:pPr>
            <a:r>
              <a:rPr lang="en-US" sz="2025" dirty="0"/>
              <a:t>Flat and Smooth Shading</a:t>
            </a:r>
          </a:p>
        </p:txBody>
      </p:sp>
    </p:spTree>
    <p:extLst>
      <p:ext uri="{BB962C8B-B14F-4D97-AF65-F5344CB8AC3E}">
        <p14:creationId xmlns:p14="http://schemas.microsoft.com/office/powerpoint/2010/main" val="3312852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4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t>Transforming a Point by Transforming Coordinate Systems</a:t>
            </a:r>
            <a:endParaRPr/>
          </a:p>
        </p:txBody>
      </p:sp>
      <p:grpSp>
        <p:nvGrpSpPr>
          <p:cNvPr id="880" name="Google Shape;880;p148"/>
          <p:cNvGrpSpPr/>
          <p:nvPr/>
        </p:nvGrpSpPr>
        <p:grpSpPr>
          <a:xfrm>
            <a:off x="495300" y="3102769"/>
            <a:ext cx="1738313" cy="1391841"/>
            <a:chOff x="495555" y="4137025"/>
            <a:chExt cx="1738058" cy="1855992"/>
          </a:xfrm>
        </p:grpSpPr>
        <p:sp>
          <p:nvSpPr>
            <p:cNvPr id="881" name="Google Shape;881;p148"/>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82" name="Google Shape;882;p148"/>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883" name="Google Shape;883;p148"/>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884" name="Google Shape;884;p148"/>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885" name="Google Shape;885;p148"/>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2841702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4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solidFill>
                  <a:srgbClr val="000000"/>
                </a:solidFill>
              </a:rPr>
              <a:t>Transforming a Point by Transforming Coordinate Systems</a:t>
            </a:r>
            <a:endParaRPr/>
          </a:p>
        </p:txBody>
      </p:sp>
      <p:sp>
        <p:nvSpPr>
          <p:cNvPr id="891" name="Google Shape;891;p14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342900" lvl="0" indent="-146050" algn="l" rtl="0">
              <a:lnSpc>
                <a:spcPct val="110000"/>
              </a:lnSpc>
              <a:spcBef>
                <a:spcPts val="0"/>
              </a:spcBef>
              <a:spcAft>
                <a:spcPts val="0"/>
              </a:spcAft>
              <a:buClr>
                <a:srgbClr val="FF3300"/>
              </a:buClr>
              <a:buSzPts val="3100"/>
              <a:buFont typeface="Arial"/>
              <a:buNone/>
            </a:pPr>
            <a:endParaRPr/>
          </a:p>
        </p:txBody>
      </p:sp>
      <p:sp>
        <p:nvSpPr>
          <p:cNvPr id="892" name="Google Shape;892;p149"/>
          <p:cNvSpPr/>
          <p:nvPr/>
        </p:nvSpPr>
        <p:spPr>
          <a:xfrm flipH="1">
            <a:off x="1562100" y="2588419"/>
            <a:ext cx="1257300" cy="832247"/>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93" name="Google Shape;893;p149"/>
          <p:cNvSpPr txBox="1"/>
          <p:nvPr/>
        </p:nvSpPr>
        <p:spPr>
          <a:xfrm>
            <a:off x="1700213" y="2416969"/>
            <a:ext cx="639762" cy="27503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94" name="Google Shape;894;p149"/>
          <p:cNvGrpSpPr/>
          <p:nvPr/>
        </p:nvGrpSpPr>
        <p:grpSpPr>
          <a:xfrm>
            <a:off x="495300" y="3102769"/>
            <a:ext cx="1738313" cy="1391841"/>
            <a:chOff x="495555" y="4137025"/>
            <a:chExt cx="1738058" cy="1855992"/>
          </a:xfrm>
        </p:grpSpPr>
        <p:sp>
          <p:nvSpPr>
            <p:cNvPr id="895" name="Google Shape;895;p149"/>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96" name="Google Shape;896;p149"/>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897" name="Google Shape;897;p149"/>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898" name="Google Shape;898;p149"/>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899" name="Google Shape;899;p149"/>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00" name="Google Shape;900;p149"/>
          <p:cNvGrpSpPr/>
          <p:nvPr/>
        </p:nvGrpSpPr>
        <p:grpSpPr>
          <a:xfrm>
            <a:off x="3159796" y="2328695"/>
            <a:ext cx="1800126" cy="1420082"/>
            <a:chOff x="3159289" y="3105137"/>
            <a:chExt cx="1800136" cy="1893338"/>
          </a:xfrm>
        </p:grpSpPr>
        <p:sp>
          <p:nvSpPr>
            <p:cNvPr id="901" name="Google Shape;901;p149"/>
            <p:cNvSpPr/>
            <p:nvPr/>
          </p:nvSpPr>
          <p:spPr>
            <a:xfrm rot="-316346">
              <a:off x="4313145" y="361856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02" name="Google Shape;902;p149"/>
            <p:cNvSpPr/>
            <p:nvPr/>
          </p:nvSpPr>
          <p:spPr>
            <a:xfrm rot="-316346">
              <a:off x="3212593" y="3729019"/>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03" name="Google Shape;903;p149"/>
            <p:cNvCxnSpPr/>
            <p:nvPr/>
          </p:nvCxnSpPr>
          <p:spPr>
            <a:xfrm rot="10800000">
              <a:off x="3654395" y="310218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04" name="Google Shape;904;p149"/>
            <p:cNvCxnSpPr/>
            <p:nvPr/>
          </p:nvCxnSpPr>
          <p:spPr>
            <a:xfrm rot="-316346">
              <a:off x="3731714" y="4436660"/>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05" name="Google Shape;905;p149"/>
            <p:cNvCxnSpPr/>
            <p:nvPr/>
          </p:nvCxnSpPr>
          <p:spPr>
            <a:xfrm rot="2291975" flipH="1">
              <a:off x="3484905" y="4413444"/>
              <a:ext cx="82595" cy="518667"/>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3452111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solidFill>
                  <a:srgbClr val="000000"/>
                </a:solidFill>
              </a:rPr>
              <a:t>Transforming a Point by Transforming Coordinate Systems</a:t>
            </a:r>
            <a:endParaRPr/>
          </a:p>
        </p:txBody>
      </p:sp>
      <p:sp>
        <p:nvSpPr>
          <p:cNvPr id="911" name="Google Shape;911;p15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342900" lvl="0" indent="-146050" algn="l" rtl="0">
              <a:lnSpc>
                <a:spcPct val="110000"/>
              </a:lnSpc>
              <a:spcBef>
                <a:spcPts val="0"/>
              </a:spcBef>
              <a:spcAft>
                <a:spcPts val="0"/>
              </a:spcAft>
              <a:buClr>
                <a:srgbClr val="FF3300"/>
              </a:buClr>
              <a:buSzPts val="3100"/>
              <a:buFont typeface="Arial"/>
              <a:buNone/>
            </a:pPr>
            <a:endParaRPr/>
          </a:p>
        </p:txBody>
      </p:sp>
      <p:sp>
        <p:nvSpPr>
          <p:cNvPr id="912" name="Google Shape;912;p150"/>
          <p:cNvSpPr/>
          <p:nvPr/>
        </p:nvSpPr>
        <p:spPr>
          <a:xfrm flipH="1">
            <a:off x="4953000" y="2232422"/>
            <a:ext cx="1447800" cy="832247"/>
          </a:xfrm>
          <a:custGeom>
            <a:avLst/>
            <a:gdLst/>
            <a:ahLst/>
            <a:cxnLst/>
            <a:rect l="l" t="t" r="r" b="b"/>
            <a:pathLst>
              <a:path w="24893" h="21600" fill="none" extrusionOk="0">
                <a:moveTo>
                  <a:pt x="0" y="1153"/>
                </a:moveTo>
                <a:cubicBezTo>
                  <a:pt x="2242" y="389"/>
                  <a:pt x="4595" y="-1"/>
                  <a:pt x="6964" y="0"/>
                </a:cubicBezTo>
                <a:cubicBezTo>
                  <a:pt x="14158" y="0"/>
                  <a:pt x="20880" y="3582"/>
                  <a:pt x="24893" y="9553"/>
                </a:cubicBezTo>
              </a:path>
              <a:path w="24893" h="21600" extrusionOk="0">
                <a:moveTo>
                  <a:pt x="0" y="1153"/>
                </a:moveTo>
                <a:cubicBezTo>
                  <a:pt x="2242" y="389"/>
                  <a:pt x="4595" y="-1"/>
                  <a:pt x="6964" y="0"/>
                </a:cubicBezTo>
                <a:cubicBezTo>
                  <a:pt x="14158" y="0"/>
                  <a:pt x="20880" y="3582"/>
                  <a:pt x="24893" y="9553"/>
                </a:cubicBezTo>
                <a:lnTo>
                  <a:pt x="6964" y="21600"/>
                </a:lnTo>
                <a:lnTo>
                  <a:pt x="0" y="1153"/>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3" name="Google Shape;913;p150"/>
          <p:cNvSpPr txBox="1"/>
          <p:nvPr/>
        </p:nvSpPr>
        <p:spPr>
          <a:xfrm>
            <a:off x="5330825" y="1922860"/>
            <a:ext cx="639763" cy="27503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1"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50"/>
          <p:cNvSpPr/>
          <p:nvPr/>
        </p:nvSpPr>
        <p:spPr>
          <a:xfrm flipH="1">
            <a:off x="1562100" y="2588419"/>
            <a:ext cx="1257300" cy="832247"/>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5" name="Google Shape;915;p150"/>
          <p:cNvSpPr txBox="1"/>
          <p:nvPr/>
        </p:nvSpPr>
        <p:spPr>
          <a:xfrm>
            <a:off x="1700213" y="2416969"/>
            <a:ext cx="639762" cy="27503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1"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16" name="Google Shape;916;p150"/>
          <p:cNvGrpSpPr/>
          <p:nvPr/>
        </p:nvGrpSpPr>
        <p:grpSpPr>
          <a:xfrm>
            <a:off x="3159796" y="2328695"/>
            <a:ext cx="1800126" cy="1420082"/>
            <a:chOff x="3159289" y="3105137"/>
            <a:chExt cx="1800136" cy="1893338"/>
          </a:xfrm>
        </p:grpSpPr>
        <p:sp>
          <p:nvSpPr>
            <p:cNvPr id="917" name="Google Shape;917;p150"/>
            <p:cNvSpPr/>
            <p:nvPr/>
          </p:nvSpPr>
          <p:spPr>
            <a:xfrm rot="-316346">
              <a:off x="4313145" y="361856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8" name="Google Shape;918;p150"/>
            <p:cNvSpPr/>
            <p:nvPr/>
          </p:nvSpPr>
          <p:spPr>
            <a:xfrm rot="-316346">
              <a:off x="3212593" y="3729019"/>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19" name="Google Shape;919;p150"/>
            <p:cNvCxnSpPr/>
            <p:nvPr/>
          </p:nvCxnSpPr>
          <p:spPr>
            <a:xfrm rot="10800000">
              <a:off x="3654395" y="310218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20" name="Google Shape;920;p150"/>
            <p:cNvCxnSpPr/>
            <p:nvPr/>
          </p:nvCxnSpPr>
          <p:spPr>
            <a:xfrm rot="-316346">
              <a:off x="3731714" y="4436660"/>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21" name="Google Shape;921;p150"/>
            <p:cNvCxnSpPr/>
            <p:nvPr/>
          </p:nvCxnSpPr>
          <p:spPr>
            <a:xfrm rot="2291975" flipH="1">
              <a:off x="3484905" y="4413444"/>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22" name="Google Shape;922;p150"/>
          <p:cNvGrpSpPr/>
          <p:nvPr/>
        </p:nvGrpSpPr>
        <p:grpSpPr>
          <a:xfrm>
            <a:off x="495300" y="3102769"/>
            <a:ext cx="1738313" cy="1391841"/>
            <a:chOff x="495555" y="4137025"/>
            <a:chExt cx="1738058" cy="1855992"/>
          </a:xfrm>
        </p:grpSpPr>
        <p:sp>
          <p:nvSpPr>
            <p:cNvPr id="923" name="Google Shape;923;p150"/>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24" name="Google Shape;924;p150"/>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25" name="Google Shape;925;p150"/>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26" name="Google Shape;926;p150"/>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27" name="Google Shape;927;p150"/>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28" name="Google Shape;928;p150"/>
          <p:cNvGrpSpPr/>
          <p:nvPr/>
        </p:nvGrpSpPr>
        <p:grpSpPr>
          <a:xfrm>
            <a:off x="6811851" y="1687951"/>
            <a:ext cx="1478609" cy="1423981"/>
            <a:chOff x="6812070" y="2250715"/>
            <a:chExt cx="1479186" cy="1897962"/>
          </a:xfrm>
        </p:grpSpPr>
        <p:sp>
          <p:nvSpPr>
            <p:cNvPr id="929" name="Google Shape;929;p150"/>
            <p:cNvSpPr/>
            <p:nvPr/>
          </p:nvSpPr>
          <p:spPr>
            <a:xfrm rot="2291975">
              <a:off x="8153853" y="3023632"/>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30" name="Google Shape;930;p150"/>
            <p:cNvSpPr/>
            <p:nvPr/>
          </p:nvSpPr>
          <p:spPr>
            <a:xfrm rot="1733159">
              <a:off x="7046805" y="2779076"/>
              <a:ext cx="948537"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31" name="Google Shape;931;p150"/>
            <p:cNvCxnSpPr/>
            <p:nvPr/>
          </p:nvCxnSpPr>
          <p:spPr>
            <a:xfrm rot="10800000">
              <a:off x="7707504" y="2163908"/>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32" name="Google Shape;932;p150"/>
            <p:cNvCxnSpPr/>
            <p:nvPr/>
          </p:nvCxnSpPr>
          <p:spPr>
            <a:xfrm rot="1733159">
              <a:off x="7321611" y="3710267"/>
              <a:ext cx="959582" cy="0"/>
            </a:xfrm>
            <a:prstGeom prst="straightConnector1">
              <a:avLst/>
            </a:prstGeom>
            <a:noFill/>
            <a:ln w="25400" cap="sq" cmpd="sng">
              <a:solidFill>
                <a:schemeClr val="dk1"/>
              </a:solidFill>
              <a:prstDash val="solid"/>
              <a:round/>
              <a:headEnd type="none" w="sm" len="sm"/>
              <a:tailEnd type="triangle" w="med" len="med"/>
            </a:ln>
          </p:spPr>
        </p:cxnSp>
        <p:cxnSp>
          <p:nvCxnSpPr>
            <p:cNvPr id="933" name="Google Shape;933;p150"/>
            <p:cNvCxnSpPr/>
            <p:nvPr/>
          </p:nvCxnSpPr>
          <p:spPr>
            <a:xfrm rot="2291975" flipH="1">
              <a:off x="7036107" y="3359253"/>
              <a:ext cx="231211" cy="404242"/>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1960385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3"/>
          <p:cNvSpPr txBox="1">
            <a:spLocks noGrp="1"/>
          </p:cNvSpPr>
          <p:nvPr>
            <p:ph type="title"/>
          </p:nvPr>
        </p:nvSpPr>
        <p:spPr>
          <a:xfrm>
            <a:off x="533400" y="0"/>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Matrix Review</a:t>
            </a:r>
            <a:endParaRPr sz="4400" b="0" i="0" u="none" strike="noStrike" cap="none">
              <a:solidFill>
                <a:schemeClr val="dk1"/>
              </a:solidFill>
              <a:latin typeface="Calibri"/>
              <a:ea typeface="Calibri"/>
              <a:cs typeface="Calibri"/>
              <a:sym typeface="Calibri"/>
            </a:endParaRPr>
          </a:p>
        </p:txBody>
      </p:sp>
      <p:sp>
        <p:nvSpPr>
          <p:cNvPr id="384" name="Google Shape;384;p73"/>
          <p:cNvSpPr txBox="1">
            <a:spLocks noGrp="1"/>
          </p:cNvSpPr>
          <p:nvPr>
            <p:ph type="body" idx="1"/>
          </p:nvPr>
        </p:nvSpPr>
        <p:spPr>
          <a:xfrm>
            <a:off x="304800" y="742950"/>
            <a:ext cx="8305800" cy="4000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All the objects you draw on screen are drawn one vertex at a time, by starting with the vertex's xyz coordinate and then multiplying by a matrix to get the final xy coordinate on the screen.</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r>
              <a:rPr lang="en"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pic>
        <p:nvPicPr>
          <p:cNvPr id="385" name="Google Shape;385;p73"/>
          <p:cNvPicPr preferRelativeResize="0"/>
          <p:nvPr/>
        </p:nvPicPr>
        <p:blipFill rotWithShape="1">
          <a:blip r:embed="rId3">
            <a:alphaModFix/>
          </a:blip>
          <a:srcRect/>
          <a:stretch/>
        </p:blipFill>
        <p:spPr>
          <a:xfrm>
            <a:off x="2963400" y="3131000"/>
            <a:ext cx="3851400" cy="1485900"/>
          </a:xfrm>
          <a:prstGeom prst="rect">
            <a:avLst/>
          </a:prstGeom>
          <a:noFill/>
          <a:ln>
            <a:noFill/>
          </a:ln>
        </p:spPr>
      </p:pic>
    </p:spTree>
    <p:extLst>
      <p:ext uri="{BB962C8B-B14F-4D97-AF65-F5344CB8AC3E}">
        <p14:creationId xmlns:p14="http://schemas.microsoft.com/office/powerpoint/2010/main" val="245722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Transforms</a:t>
            </a:r>
            <a:endParaRPr sz="4400" b="0" i="0" u="none" strike="noStrike" cap="none">
              <a:solidFill>
                <a:schemeClr val="dk1"/>
              </a:solidFill>
              <a:latin typeface="Calibri"/>
              <a:ea typeface="Calibri"/>
              <a:cs typeface="Calibri"/>
              <a:sym typeface="Calibri"/>
            </a:endParaRPr>
          </a:p>
        </p:txBody>
      </p:sp>
      <p:sp>
        <p:nvSpPr>
          <p:cNvPr id="391" name="Google Shape;391;p74"/>
          <p:cNvSpPr txBox="1">
            <a:spLocks noGrp="1"/>
          </p:cNvSpPr>
          <p:nvPr>
            <p:ph type="body" idx="1"/>
          </p:nvPr>
        </p:nvSpPr>
        <p:spPr>
          <a:xfrm>
            <a:off x="457200" y="2286000"/>
            <a:ext cx="8229600" cy="2308500"/>
          </a:xfrm>
          <a:prstGeom prst="rect">
            <a:avLst/>
          </a:prstGeom>
          <a:noFill/>
          <a:ln>
            <a:noFill/>
          </a:ln>
        </p:spPr>
        <p:txBody>
          <a:bodyPr spcFirstLastPara="1" wrap="square" lIns="91425" tIns="45700" rIns="91425" bIns="45700" anchor="t" anchorCtr="0">
            <a:noAutofit/>
          </a:bodyPr>
          <a:lstStyle/>
          <a:p>
            <a:pPr marL="342900" marR="0" lvl="0" indent="-299720" algn="l" rtl="0">
              <a:lnSpc>
                <a:spcPct val="8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Before that matrix, the xyz coordinate is always some trivial value like (.5, .5, .5) </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In the reference system of the shape itself </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For example, a cube's own coordinates for its corners</a:t>
            </a:r>
            <a:endParaRPr sz="1800"/>
          </a:p>
          <a:p>
            <a:pPr marL="342900" marR="0" lvl="0" indent="-299720" algn="l" rtl="0">
              <a:lnSpc>
                <a:spcPct val="80000"/>
              </a:lnSpc>
              <a:spcBef>
                <a:spcPts val="496"/>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After that matrix, it's some different xy pixel coordinate denoting where that vertex will show up on the screen.</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And z for depth, and a fourth number for translations / perspective </a:t>
            </a:r>
            <a:r>
              <a:rPr lang="en" sz="1800"/>
              <a:t>effects</a:t>
            </a:r>
            <a:endParaRPr sz="1800"/>
          </a:p>
          <a:p>
            <a:pPr marL="342900" marR="0" lvl="0" indent="-299720" algn="l" rtl="0">
              <a:lnSpc>
                <a:spcPct val="80000"/>
              </a:lnSpc>
              <a:spcBef>
                <a:spcPts val="496"/>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That</a:t>
            </a:r>
            <a:r>
              <a:rPr lang="en" sz="1800"/>
              <a:t> mapping is</a:t>
            </a:r>
            <a:r>
              <a:rPr lang="en" sz="1800" b="0" i="0" u="none" strike="noStrike" cap="none">
                <a:solidFill>
                  <a:schemeClr val="dk1"/>
                </a:solidFill>
                <a:latin typeface="Calibri"/>
                <a:ea typeface="Calibri"/>
                <a:cs typeface="Calibri"/>
                <a:sym typeface="Calibri"/>
              </a:rPr>
              <a:t> </a:t>
            </a:r>
            <a:r>
              <a:rPr lang="en" sz="1800"/>
              <a:t>all that </a:t>
            </a:r>
            <a:r>
              <a:rPr lang="en" sz="1800" b="0" i="0" u="none" strike="noStrike" cap="none">
                <a:solidFill>
                  <a:schemeClr val="dk1"/>
                </a:solidFill>
                <a:latin typeface="Calibri"/>
                <a:ea typeface="Calibri"/>
                <a:cs typeface="Calibri"/>
                <a:sym typeface="Calibri"/>
              </a:rPr>
              <a:t>the transform does.</a:t>
            </a:r>
            <a:endParaRPr sz="1800"/>
          </a:p>
          <a:p>
            <a:pPr marL="342900" marR="0" lvl="0" indent="-185420" algn="l" rtl="0">
              <a:lnSpc>
                <a:spcPct val="80000"/>
              </a:lnSpc>
              <a:spcBef>
                <a:spcPts val="496"/>
              </a:spcBef>
              <a:spcAft>
                <a:spcPts val="0"/>
              </a:spcAft>
              <a:buClr>
                <a:schemeClr val="dk1"/>
              </a:buClr>
              <a:buSzPts val="2480"/>
              <a:buFont typeface="Arial"/>
              <a:buNone/>
            </a:pPr>
            <a:endParaRPr sz="1800" b="0" i="0" u="none" strike="noStrike" cap="none">
              <a:solidFill>
                <a:schemeClr val="dk1"/>
              </a:solidFill>
              <a:latin typeface="Calibri"/>
              <a:ea typeface="Calibri"/>
              <a:cs typeface="Calibri"/>
              <a:sym typeface="Calibri"/>
            </a:endParaRPr>
          </a:p>
        </p:txBody>
      </p:sp>
      <p:pic>
        <p:nvPicPr>
          <p:cNvPr id="392" name="Google Shape;392;p74"/>
          <p:cNvPicPr preferRelativeResize="0"/>
          <p:nvPr/>
        </p:nvPicPr>
        <p:blipFill rotWithShape="1">
          <a:blip r:embed="rId3">
            <a:alphaModFix/>
          </a:blip>
          <a:srcRect/>
          <a:stretch/>
        </p:blipFill>
        <p:spPr>
          <a:xfrm>
            <a:off x="2514600" y="1085850"/>
            <a:ext cx="3314400" cy="1278600"/>
          </a:xfrm>
          <a:prstGeom prst="rect">
            <a:avLst/>
          </a:prstGeom>
          <a:noFill/>
          <a:ln>
            <a:noFill/>
          </a:ln>
        </p:spPr>
      </p:pic>
    </p:spTree>
    <p:extLst>
      <p:ext uri="{BB962C8B-B14F-4D97-AF65-F5344CB8AC3E}">
        <p14:creationId xmlns:p14="http://schemas.microsoft.com/office/powerpoint/2010/main" val="1984610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7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398" name="Google Shape;398;p7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The transform is always just one 4x4 matrix.  </a:t>
            </a: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But calculating what it should be involves multiplying out a big chain of intermediate spec</a:t>
            </a:r>
            <a:r>
              <a:rPr lang="en"/>
              <a:t>ial </a:t>
            </a:r>
            <a:r>
              <a:rPr lang="en" sz="3200" b="0" i="0" u="none" strike="noStrike" cap="none">
                <a:solidFill>
                  <a:schemeClr val="dk1"/>
                </a:solidFill>
                <a:latin typeface="Calibri"/>
                <a:ea typeface="Calibri"/>
                <a:cs typeface="Calibri"/>
                <a:sym typeface="Calibri"/>
              </a:rPr>
              <a:t>matrices.  That chain is always: equation:</a:t>
            </a:r>
            <a:endParaRPr sz="3200" b="0" i="0" u="none" strike="noStrike" cap="none">
              <a:solidFill>
                <a:schemeClr val="dk1"/>
              </a:solidFill>
              <a:latin typeface="Calibri"/>
              <a:ea typeface="Calibri"/>
              <a:cs typeface="Calibri"/>
              <a:sym typeface="Calibri"/>
            </a:endParaRPr>
          </a:p>
        </p:txBody>
      </p:sp>
      <p:pic>
        <p:nvPicPr>
          <p:cNvPr id="399" name="Google Shape;399;p75"/>
          <p:cNvPicPr preferRelativeResize="0"/>
          <p:nvPr/>
        </p:nvPicPr>
        <p:blipFill rotWithShape="1">
          <a:blip r:embed="rId3">
            <a:alphaModFix/>
          </a:blip>
          <a:srcRect/>
          <a:stretch/>
        </p:blipFill>
        <p:spPr>
          <a:xfrm>
            <a:off x="152400" y="3325273"/>
            <a:ext cx="8763000" cy="1075200"/>
          </a:xfrm>
          <a:prstGeom prst="rect">
            <a:avLst/>
          </a:prstGeom>
          <a:noFill/>
          <a:ln>
            <a:noFill/>
          </a:ln>
        </p:spPr>
      </p:pic>
    </p:spTree>
    <p:extLst>
      <p:ext uri="{BB962C8B-B14F-4D97-AF65-F5344CB8AC3E}">
        <p14:creationId xmlns:p14="http://schemas.microsoft.com/office/powerpoint/2010/main" val="4249991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405" name="Google Shape;405;p76"/>
          <p:cNvSpPr txBox="1">
            <a:spLocks noGrp="1"/>
          </p:cNvSpPr>
          <p:nvPr>
            <p:ph type="body" idx="1"/>
          </p:nvPr>
        </p:nvSpPr>
        <p:spPr>
          <a:xfrm>
            <a:off x="228600" y="2400300"/>
            <a:ext cx="8458200" cy="27432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00000"/>
              </a:lnSpc>
              <a:spcBef>
                <a:spcPts val="0"/>
              </a:spcBef>
              <a:spcAft>
                <a:spcPts val="0"/>
              </a:spcAft>
              <a:buClr>
                <a:schemeClr val="dk1"/>
              </a:buClr>
              <a:buSzPts val="3000"/>
              <a:buFont typeface="Arial"/>
              <a:buChar char="•"/>
            </a:pPr>
            <a:r>
              <a:rPr lang="en" sz="3000" b="0" i="0" u="none" strike="noStrike" cap="none">
                <a:solidFill>
                  <a:schemeClr val="dk1"/>
                </a:solidFill>
                <a:latin typeface="Calibri"/>
                <a:ea typeface="Calibri"/>
                <a:cs typeface="Calibri"/>
                <a:sym typeface="Calibri"/>
              </a:rPr>
              <a:t>Note:  We never actually see the viewport matrix.</a:t>
            </a:r>
            <a:endParaRPr sz="3000"/>
          </a:p>
          <a:p>
            <a:pPr marL="742950" marR="0" lvl="1" indent="-260350" algn="l" rtl="0">
              <a:lnSpc>
                <a:spcPct val="100000"/>
              </a:lnSpc>
              <a:spcBef>
                <a:spcPts val="56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The viewport matrix is automatically applied for you at the end of the vertex shader</a:t>
            </a:r>
            <a:r>
              <a:rPr lang="en" sz="2400"/>
              <a:t>.</a:t>
            </a:r>
            <a:endParaRPr sz="2400"/>
          </a:p>
          <a:p>
            <a:pPr marL="742950" marR="0" lvl="1" indent="-260350" algn="l" rtl="0">
              <a:lnSpc>
                <a:spcPct val="100000"/>
              </a:lnSpc>
              <a:spcBef>
                <a:spcPts val="560"/>
              </a:spcBef>
              <a:spcAft>
                <a:spcPts val="0"/>
              </a:spcAft>
              <a:buClr>
                <a:schemeClr val="dk1"/>
              </a:buClr>
              <a:buSzPts val="2400"/>
              <a:buFont typeface="Arial"/>
              <a:buChar char="–"/>
            </a:pPr>
            <a:r>
              <a:rPr lang="en" sz="2400"/>
              <a:t>Early d</a:t>
            </a:r>
            <a:r>
              <a:rPr lang="en" sz="2400" b="0" i="0" u="none" strike="noStrike" cap="none">
                <a:solidFill>
                  <a:schemeClr val="dk1"/>
                </a:solidFill>
                <a:latin typeface="Calibri"/>
                <a:ea typeface="Calibri"/>
                <a:cs typeface="Calibri"/>
                <a:sym typeface="Calibri"/>
              </a:rPr>
              <a:t>uring initialization, </a:t>
            </a:r>
            <a:r>
              <a:rPr lang="en" sz="2400"/>
              <a:t>javascript set it up, calling g</a:t>
            </a:r>
            <a:r>
              <a:rPr lang="en" sz="2400" b="0" i="0" u="none" strike="noStrike" cap="none">
                <a:solidFill>
                  <a:schemeClr val="dk1"/>
                </a:solidFill>
                <a:latin typeface="Calibri"/>
                <a:ea typeface="Calibri"/>
                <a:cs typeface="Calibri"/>
                <a:sym typeface="Calibri"/>
              </a:rPr>
              <a:t>l.viewport(x,y,width,height).</a:t>
            </a:r>
            <a:endParaRPr sz="2400" b="0" i="0" u="none" strike="noStrike" cap="none">
              <a:solidFill>
                <a:schemeClr val="dk1"/>
              </a:solidFill>
              <a:latin typeface="Calibri"/>
              <a:ea typeface="Calibri"/>
              <a:cs typeface="Calibri"/>
              <a:sym typeface="Calibri"/>
            </a:endParaRPr>
          </a:p>
          <a:p>
            <a:pPr marL="342900" marR="0" lvl="0" indent="-330200" algn="l" rtl="0">
              <a:lnSpc>
                <a:spcPct val="100000"/>
              </a:lnSpc>
              <a:spcBef>
                <a:spcPts val="640"/>
              </a:spcBef>
              <a:spcAft>
                <a:spcPts val="0"/>
              </a:spcAft>
              <a:buClr>
                <a:schemeClr val="dk1"/>
              </a:buClr>
              <a:buSzPts val="3000"/>
              <a:buFont typeface="Arial"/>
              <a:buChar char="•"/>
            </a:pPr>
            <a:r>
              <a:rPr lang="en" sz="3000" b="0" i="0" u="none" strike="noStrike" cap="none">
                <a:solidFill>
                  <a:schemeClr val="dk1"/>
                </a:solidFill>
                <a:latin typeface="Calibri"/>
                <a:ea typeface="Calibri"/>
                <a:cs typeface="Calibri"/>
                <a:sym typeface="Calibri"/>
              </a:rPr>
              <a:t>All the other</a:t>
            </a:r>
            <a:r>
              <a:rPr lang="en" sz="3000"/>
              <a:t> special matrices</a:t>
            </a:r>
            <a:r>
              <a:rPr lang="en" sz="3000" b="0" i="0" u="none" strike="noStrike" cap="none">
                <a:solidFill>
                  <a:schemeClr val="dk1"/>
                </a:solidFill>
                <a:latin typeface="Calibri"/>
                <a:ea typeface="Calibri"/>
                <a:cs typeface="Calibri"/>
                <a:sym typeface="Calibri"/>
              </a:rPr>
              <a:t> you do manage</a:t>
            </a:r>
            <a:r>
              <a:rPr lang="en" sz="3000"/>
              <a:t>.</a:t>
            </a:r>
            <a:endParaRPr sz="3000" b="0" i="0" u="none" strike="noStrike" cap="none">
              <a:solidFill>
                <a:schemeClr val="dk1"/>
              </a:solidFill>
              <a:latin typeface="Calibri"/>
              <a:ea typeface="Calibri"/>
              <a:cs typeface="Calibri"/>
              <a:sym typeface="Calibri"/>
            </a:endParaRPr>
          </a:p>
        </p:txBody>
      </p:sp>
      <p:pic>
        <p:nvPicPr>
          <p:cNvPr id="406" name="Google Shape;406;p76"/>
          <p:cNvPicPr preferRelativeResize="0"/>
          <p:nvPr/>
        </p:nvPicPr>
        <p:blipFill rotWithShape="1">
          <a:blip r:embed="rId3">
            <a:alphaModFix/>
          </a:blip>
          <a:srcRect/>
          <a:stretch/>
        </p:blipFill>
        <p:spPr>
          <a:xfrm>
            <a:off x="0" y="1143000"/>
            <a:ext cx="8763000" cy="1075200"/>
          </a:xfrm>
          <a:prstGeom prst="rect">
            <a:avLst/>
          </a:prstGeom>
          <a:noFill/>
          <a:ln>
            <a:noFill/>
          </a:ln>
        </p:spPr>
      </p:pic>
    </p:spTree>
    <p:extLst>
      <p:ext uri="{BB962C8B-B14F-4D97-AF65-F5344CB8AC3E}">
        <p14:creationId xmlns:p14="http://schemas.microsoft.com/office/powerpoint/2010/main" val="405856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8"/>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a:t>Rendering a 3D Scene From the Point of View of a Virtual Camera</a:t>
            </a:r>
            <a:endParaRPr sz="3200"/>
          </a:p>
        </p:txBody>
      </p:sp>
      <p:pic>
        <p:nvPicPr>
          <p:cNvPr id="438" name="Google Shape;438;p78" descr="view"/>
          <p:cNvPicPr preferRelativeResize="0"/>
          <p:nvPr/>
        </p:nvPicPr>
        <p:blipFill rotWithShape="1">
          <a:blip r:embed="rId3">
            <a:alphaModFix/>
          </a:blip>
          <a:srcRect/>
          <a:stretch/>
        </p:blipFill>
        <p:spPr>
          <a:xfrm>
            <a:off x="84725" y="1665025"/>
            <a:ext cx="4168200" cy="2776950"/>
          </a:xfrm>
          <a:prstGeom prst="rect">
            <a:avLst/>
          </a:prstGeom>
          <a:noFill/>
          <a:ln>
            <a:noFill/>
          </a:ln>
        </p:spPr>
      </p:pic>
      <p:pic>
        <p:nvPicPr>
          <p:cNvPr id="439" name="Google Shape;439;p78" descr="ortho"/>
          <p:cNvPicPr preferRelativeResize="0"/>
          <p:nvPr/>
        </p:nvPicPr>
        <p:blipFill rotWithShape="1">
          <a:blip r:embed="rId4">
            <a:alphaModFix/>
          </a:blip>
          <a:srcRect/>
          <a:stretch/>
        </p:blipFill>
        <p:spPr>
          <a:xfrm>
            <a:off x="5064125" y="1665025"/>
            <a:ext cx="4079875" cy="2717100"/>
          </a:xfrm>
          <a:prstGeom prst="rect">
            <a:avLst/>
          </a:prstGeom>
          <a:noFill/>
          <a:ln>
            <a:noFill/>
          </a:ln>
        </p:spPr>
      </p:pic>
      <p:cxnSp>
        <p:nvCxnSpPr>
          <p:cNvPr id="440" name="Google Shape;440;p78"/>
          <p:cNvCxnSpPr/>
          <p:nvPr/>
        </p:nvCxnSpPr>
        <p:spPr>
          <a:xfrm rot="10800000" flipH="1">
            <a:off x="3570200" y="2343075"/>
            <a:ext cx="1408200" cy="108600"/>
          </a:xfrm>
          <a:prstGeom prst="straightConnector1">
            <a:avLst/>
          </a:prstGeom>
          <a:noFill/>
          <a:ln w="25400" cap="sq"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3263583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8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460" name="Google Shape;460;p80"/>
          <p:cNvSpPr txBox="1">
            <a:spLocks noGrp="1"/>
          </p:cNvSpPr>
          <p:nvPr>
            <p:ph type="body" idx="1"/>
          </p:nvPr>
        </p:nvSpPr>
        <p:spPr>
          <a:xfrm>
            <a:off x="120700" y="2400300"/>
            <a:ext cx="8566200" cy="262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640"/>
              </a:spcBef>
              <a:spcAft>
                <a:spcPts val="0"/>
              </a:spcAft>
              <a:buClr>
                <a:schemeClr val="dk1"/>
              </a:buClr>
              <a:buSzPts val="3200"/>
              <a:buFont typeface="Arial"/>
              <a:buChar char="•"/>
            </a:pPr>
            <a:r>
              <a:rPr lang="en"/>
              <a:t>The camera matrix is very much like the model transform matrix for placing shapes.  But:</a:t>
            </a:r>
            <a:endParaRPr/>
          </a:p>
          <a:p>
            <a:pPr marL="742950" marR="0" lvl="1" indent="-285750" algn="l" rtl="0">
              <a:lnSpc>
                <a:spcPct val="100000"/>
              </a:lnSpc>
              <a:spcBef>
                <a:spcPts val="640"/>
              </a:spcBef>
              <a:spcAft>
                <a:spcPts val="0"/>
              </a:spcAft>
              <a:buClr>
                <a:schemeClr val="dk1"/>
              </a:buClr>
              <a:buSzPts val="2800"/>
              <a:buFont typeface="Arial"/>
              <a:buChar char="–"/>
            </a:pPr>
            <a:r>
              <a:rPr lang="en"/>
              <a:t>The shape being placed is the scene’s observer</a:t>
            </a:r>
            <a:endParaRPr/>
          </a:p>
          <a:p>
            <a:pPr marL="742950" marR="0" lvl="1" indent="-285750" algn="l" rtl="0">
              <a:lnSpc>
                <a:spcPct val="100000"/>
              </a:lnSpc>
              <a:spcBef>
                <a:spcPts val="640"/>
              </a:spcBef>
              <a:spcAft>
                <a:spcPts val="0"/>
              </a:spcAft>
              <a:buClr>
                <a:schemeClr val="dk1"/>
              </a:buClr>
              <a:buSzPts val="2800"/>
              <a:buFont typeface="Arial"/>
              <a:buChar char="–"/>
            </a:pPr>
            <a:r>
              <a:rPr lang="en"/>
              <a:t>You actually use the </a:t>
            </a:r>
            <a:r>
              <a:rPr lang="en" b="1"/>
              <a:t>inverse matrix </a:t>
            </a:r>
            <a:r>
              <a:rPr lang="en"/>
              <a:t>of what you would have done to a 3D model of an actual camera</a:t>
            </a:r>
            <a:endParaRPr/>
          </a:p>
        </p:txBody>
      </p:sp>
      <p:pic>
        <p:nvPicPr>
          <p:cNvPr id="461" name="Google Shape;461;p80"/>
          <p:cNvPicPr preferRelativeResize="0"/>
          <p:nvPr/>
        </p:nvPicPr>
        <p:blipFill rotWithShape="1">
          <a:blip r:embed="rId3">
            <a:alphaModFix/>
          </a:blip>
          <a:srcRect/>
          <a:stretch/>
        </p:blipFill>
        <p:spPr>
          <a:xfrm>
            <a:off x="0" y="1143000"/>
            <a:ext cx="8763000" cy="1075200"/>
          </a:xfrm>
          <a:prstGeom prst="rect">
            <a:avLst/>
          </a:prstGeom>
          <a:noFill/>
          <a:ln>
            <a:noFill/>
          </a:ln>
        </p:spPr>
      </p:pic>
    </p:spTree>
    <p:extLst>
      <p:ext uri="{BB962C8B-B14F-4D97-AF65-F5344CB8AC3E}">
        <p14:creationId xmlns:p14="http://schemas.microsoft.com/office/powerpoint/2010/main" val="291373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97"/>
          <p:cNvSpPr txBox="1">
            <a:spLocks noGrp="1"/>
          </p:cNvSpPr>
          <p:nvPr>
            <p:ph type="title"/>
          </p:nvPr>
        </p:nvSpPr>
        <p:spPr>
          <a:xfrm>
            <a:off x="457200" y="91678"/>
            <a:ext cx="8229600" cy="699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Rendering Pipeline</a:t>
            </a:r>
            <a:endParaRPr dirty="0"/>
          </a:p>
        </p:txBody>
      </p:sp>
      <p:sp>
        <p:nvSpPr>
          <p:cNvPr id="602" name="Google Shape;602;p97"/>
          <p:cNvSpPr txBox="1">
            <a:spLocks noGrp="1"/>
          </p:cNvSpPr>
          <p:nvPr>
            <p:ph type="body" idx="1"/>
          </p:nvPr>
        </p:nvSpPr>
        <p:spPr>
          <a:xfrm>
            <a:off x="457200" y="1006724"/>
            <a:ext cx="8229600" cy="3943500"/>
          </a:xfrm>
          <a:prstGeom prst="rect">
            <a:avLst/>
          </a:prstGeom>
        </p:spPr>
        <p:txBody>
          <a:bodyPr spcFirstLastPara="1" wrap="square" lIns="91425" tIns="91425" rIns="91425" bIns="91425" anchor="t" anchorCtr="0">
            <a:noAutofit/>
          </a:bodyPr>
          <a:lstStyle/>
          <a:p>
            <a:pPr marL="63500" lvl="0" indent="0" algn="l" rtl="0">
              <a:spcBef>
                <a:spcPts val="640"/>
              </a:spcBef>
              <a:spcAft>
                <a:spcPts val="0"/>
              </a:spcAft>
              <a:buSzPts val="2600"/>
              <a:buNone/>
            </a:pPr>
            <a:r>
              <a:rPr lang="en-US" sz="2600" dirty="0"/>
              <a:t> </a:t>
            </a:r>
            <a:endParaRPr sz="2600" dirty="0"/>
          </a:p>
        </p:txBody>
      </p:sp>
      <p:sp>
        <p:nvSpPr>
          <p:cNvPr id="8" name="Google Shape;601;p97"/>
          <p:cNvSpPr txBox="1">
            <a:spLocks/>
          </p:cNvSpPr>
          <p:nvPr/>
        </p:nvSpPr>
        <p:spPr>
          <a:xfrm>
            <a:off x="1698380" y="108231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Transformation</a:t>
            </a:r>
          </a:p>
          <a:p>
            <a:r>
              <a:rPr lang="en-US" sz="1800" dirty="0"/>
              <a:t>Matrix (TM)</a:t>
            </a:r>
          </a:p>
        </p:txBody>
      </p:sp>
      <p:sp>
        <p:nvSpPr>
          <p:cNvPr id="2" name="Rectangle 1"/>
          <p:cNvSpPr/>
          <p:nvPr/>
        </p:nvSpPr>
        <p:spPr>
          <a:xfrm>
            <a:off x="641838" y="1169374"/>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SPACE</a:t>
            </a:r>
          </a:p>
        </p:txBody>
      </p:sp>
      <p:sp>
        <p:nvSpPr>
          <p:cNvPr id="9" name="Rectangle 8"/>
          <p:cNvSpPr/>
          <p:nvPr/>
        </p:nvSpPr>
        <p:spPr>
          <a:xfrm>
            <a:off x="7101252" y="1169372"/>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EYE</a:t>
            </a:r>
          </a:p>
          <a:p>
            <a:pPr algn="ctr"/>
            <a:r>
              <a:rPr lang="en-US" dirty="0"/>
              <a:t>SPACE</a:t>
            </a:r>
          </a:p>
        </p:txBody>
      </p:sp>
      <p:sp>
        <p:nvSpPr>
          <p:cNvPr id="10" name="Rectangle 9"/>
          <p:cNvSpPr/>
          <p:nvPr/>
        </p:nvSpPr>
        <p:spPr>
          <a:xfrm>
            <a:off x="3874476" y="1169373"/>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a:t>
            </a:r>
          </a:p>
          <a:p>
            <a:pPr algn="ctr"/>
            <a:r>
              <a:rPr lang="en-US" dirty="0"/>
              <a:t>SPACE</a:t>
            </a:r>
          </a:p>
        </p:txBody>
      </p:sp>
      <p:cxnSp>
        <p:nvCxnSpPr>
          <p:cNvPr id="4" name="Straight Arrow Connector 3"/>
          <p:cNvCxnSpPr>
            <a:stCxn id="2" idx="3"/>
            <a:endCxn id="10" idx="1"/>
          </p:cNvCxnSpPr>
          <p:nvPr/>
        </p:nvCxnSpPr>
        <p:spPr>
          <a:xfrm flipV="1">
            <a:off x="1863969" y="1635366"/>
            <a:ext cx="2010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93676" y="1645884"/>
            <a:ext cx="2010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Google Shape;601;p97"/>
          <p:cNvSpPr txBox="1">
            <a:spLocks/>
          </p:cNvSpPr>
          <p:nvPr/>
        </p:nvSpPr>
        <p:spPr>
          <a:xfrm>
            <a:off x="4982306" y="108231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Eye</a:t>
            </a:r>
          </a:p>
          <a:p>
            <a:r>
              <a:rPr lang="en-US" sz="1800" dirty="0"/>
              <a:t>Matrix (EM)</a:t>
            </a:r>
          </a:p>
        </p:txBody>
      </p:sp>
      <p:sp>
        <p:nvSpPr>
          <p:cNvPr id="15" name="Google Shape;601;p97"/>
          <p:cNvSpPr txBox="1">
            <a:spLocks/>
          </p:cNvSpPr>
          <p:nvPr/>
        </p:nvSpPr>
        <p:spPr>
          <a:xfrm>
            <a:off x="1743807" y="182973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Translation, Scaling, Rotation, Shear</a:t>
            </a:r>
          </a:p>
        </p:txBody>
      </p:sp>
      <p:sp>
        <p:nvSpPr>
          <p:cNvPr id="16" name="Google Shape;601;p97"/>
          <p:cNvSpPr txBox="1">
            <a:spLocks/>
          </p:cNvSpPr>
          <p:nvPr/>
        </p:nvSpPr>
        <p:spPr>
          <a:xfrm>
            <a:off x="4979376" y="1750599"/>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Eye, COI, Top/Tilt</a:t>
            </a:r>
          </a:p>
        </p:txBody>
      </p:sp>
      <p:sp>
        <p:nvSpPr>
          <p:cNvPr id="17" name="Rectangle 16"/>
          <p:cNvSpPr/>
          <p:nvPr/>
        </p:nvSpPr>
        <p:spPr>
          <a:xfrm>
            <a:off x="3821724" y="3325113"/>
            <a:ext cx="1339364"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PROJECTION</a:t>
            </a:r>
          </a:p>
          <a:p>
            <a:pPr algn="ctr"/>
            <a:r>
              <a:rPr lang="en-US" dirty="0"/>
              <a:t>SPACE</a:t>
            </a:r>
          </a:p>
        </p:txBody>
      </p:sp>
      <p:sp>
        <p:nvSpPr>
          <p:cNvPr id="18" name="Rectangle 17"/>
          <p:cNvSpPr/>
          <p:nvPr/>
        </p:nvSpPr>
        <p:spPr>
          <a:xfrm>
            <a:off x="641837" y="3333364"/>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a:t>
            </a:r>
          </a:p>
          <a:p>
            <a:pPr algn="ctr"/>
            <a:r>
              <a:rPr lang="en-US" dirty="0"/>
              <a:t>SPACE</a:t>
            </a:r>
          </a:p>
        </p:txBody>
      </p:sp>
      <p:cxnSp>
        <p:nvCxnSpPr>
          <p:cNvPr id="20" name="Straight Arrow Connector 19"/>
          <p:cNvCxnSpPr>
            <a:stCxn id="17" idx="1"/>
            <a:endCxn id="18" idx="3"/>
          </p:cNvCxnSpPr>
          <p:nvPr/>
        </p:nvCxnSpPr>
        <p:spPr>
          <a:xfrm flipH="1">
            <a:off x="1863968" y="3791106"/>
            <a:ext cx="1957756" cy="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601;p97"/>
          <p:cNvSpPr txBox="1">
            <a:spLocks/>
          </p:cNvSpPr>
          <p:nvPr/>
        </p:nvSpPr>
        <p:spPr>
          <a:xfrm>
            <a:off x="5414963" y="3740391"/>
            <a:ext cx="1252904"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a:t>
            </a:r>
          </a:p>
        </p:txBody>
      </p:sp>
      <p:sp>
        <p:nvSpPr>
          <p:cNvPr id="24" name="Google Shape;601;p97"/>
          <p:cNvSpPr txBox="1">
            <a:spLocks/>
          </p:cNvSpPr>
          <p:nvPr/>
        </p:nvSpPr>
        <p:spPr>
          <a:xfrm>
            <a:off x="2281236" y="3760751"/>
            <a:ext cx="1175971"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a:t>
            </a:r>
          </a:p>
        </p:txBody>
      </p:sp>
      <p:sp>
        <p:nvSpPr>
          <p:cNvPr id="25" name="Google Shape;601;p97"/>
          <p:cNvSpPr txBox="1">
            <a:spLocks/>
          </p:cNvSpPr>
          <p:nvPr/>
        </p:nvSpPr>
        <p:spPr>
          <a:xfrm>
            <a:off x="5031398" y="3120641"/>
            <a:ext cx="2069854"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Projection</a:t>
            </a:r>
          </a:p>
          <a:p>
            <a:r>
              <a:rPr lang="en-US" sz="1800" dirty="0"/>
              <a:t>Matrix (PM)</a:t>
            </a:r>
          </a:p>
        </p:txBody>
      </p:sp>
      <p:sp>
        <p:nvSpPr>
          <p:cNvPr id="26" name="Google Shape;601;p97"/>
          <p:cNvSpPr txBox="1">
            <a:spLocks/>
          </p:cNvSpPr>
          <p:nvPr/>
        </p:nvSpPr>
        <p:spPr>
          <a:xfrm>
            <a:off x="1743807" y="3089006"/>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Window-To-Viewport Mapping (WTV)</a:t>
            </a:r>
          </a:p>
        </p:txBody>
      </p:sp>
      <p:cxnSp>
        <p:nvCxnSpPr>
          <p:cNvPr id="29" name="Elbow Connector 28"/>
          <p:cNvCxnSpPr>
            <a:stCxn id="9" idx="2"/>
            <a:endCxn id="17" idx="3"/>
          </p:cNvCxnSpPr>
          <p:nvPr/>
        </p:nvCxnSpPr>
        <p:spPr>
          <a:xfrm rot="5400000">
            <a:off x="5591829" y="1670616"/>
            <a:ext cx="1689749" cy="2551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3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xEl>
                                              <p:pRg st="0" end="0"/>
                                            </p:txEl>
                                          </p:spTgt>
                                        </p:tgtEl>
                                        <p:attrNameLst>
                                          <p:attrName>style.visibility</p:attrName>
                                        </p:attrNameLst>
                                      </p:cBhvr>
                                      <p:to>
                                        <p:strVal val="visible"/>
                                      </p:to>
                                    </p:set>
                                    <p:animEffect transition="in" filter="fade">
                                      <p:cBhvr>
                                        <p:cTn id="7" dur="1000"/>
                                        <p:tgtEl>
                                          <p:spTgt spid="6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SIGGRAPH trailers from 2014</a:t>
            </a:r>
            <a:endParaRPr/>
          </a:p>
        </p:txBody>
      </p:sp>
      <p:sp>
        <p:nvSpPr>
          <p:cNvPr id="370" name="Google Shape;370;p6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Going backwards,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3"/>
              </a:rPr>
              <a:t>https://www.youtube.com/watch?v=s8lzXMWMngU</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And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4"/>
              </a:rPr>
              <a:t>https://www.youtube.com/watch?v=u3Z1hDwGEmM</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97"/>
          <p:cNvSpPr txBox="1">
            <a:spLocks noGrp="1"/>
          </p:cNvSpPr>
          <p:nvPr>
            <p:ph type="title"/>
          </p:nvPr>
        </p:nvSpPr>
        <p:spPr>
          <a:xfrm>
            <a:off x="457200" y="91678"/>
            <a:ext cx="8229600" cy="699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Rendering Pipeline</a:t>
            </a:r>
            <a:endParaRPr dirty="0"/>
          </a:p>
        </p:txBody>
      </p:sp>
      <p:sp>
        <p:nvSpPr>
          <p:cNvPr id="602" name="Google Shape;602;p97"/>
          <p:cNvSpPr txBox="1">
            <a:spLocks noGrp="1"/>
          </p:cNvSpPr>
          <p:nvPr>
            <p:ph type="body" idx="1"/>
          </p:nvPr>
        </p:nvSpPr>
        <p:spPr>
          <a:xfrm>
            <a:off x="457200" y="1006724"/>
            <a:ext cx="8229600" cy="3943500"/>
          </a:xfrm>
          <a:prstGeom prst="rect">
            <a:avLst/>
          </a:prstGeom>
        </p:spPr>
        <p:txBody>
          <a:bodyPr spcFirstLastPara="1" wrap="square" lIns="91425" tIns="91425" rIns="91425" bIns="91425" anchor="t" anchorCtr="0">
            <a:noAutofit/>
          </a:bodyPr>
          <a:lstStyle/>
          <a:p>
            <a:pPr marL="63500" lvl="0" indent="0" algn="l" rtl="0">
              <a:spcBef>
                <a:spcPts val="640"/>
              </a:spcBef>
              <a:spcAft>
                <a:spcPts val="0"/>
              </a:spcAft>
              <a:buSzPts val="2600"/>
              <a:buNone/>
            </a:pPr>
            <a:r>
              <a:rPr lang="en-US" sz="2600" dirty="0"/>
              <a:t> </a:t>
            </a:r>
            <a:endParaRPr sz="2600" dirty="0"/>
          </a:p>
        </p:txBody>
      </p:sp>
      <p:sp>
        <p:nvSpPr>
          <p:cNvPr id="8" name="Google Shape;601;p97"/>
          <p:cNvSpPr txBox="1">
            <a:spLocks/>
          </p:cNvSpPr>
          <p:nvPr/>
        </p:nvSpPr>
        <p:spPr>
          <a:xfrm>
            <a:off x="1698380" y="108231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Transformation</a:t>
            </a:r>
          </a:p>
          <a:p>
            <a:r>
              <a:rPr lang="en-US" sz="1800" dirty="0"/>
              <a:t>Matrix (TM)</a:t>
            </a:r>
          </a:p>
        </p:txBody>
      </p:sp>
      <p:sp>
        <p:nvSpPr>
          <p:cNvPr id="2" name="Rectangle 1"/>
          <p:cNvSpPr/>
          <p:nvPr/>
        </p:nvSpPr>
        <p:spPr>
          <a:xfrm>
            <a:off x="641838" y="1169374"/>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SPACE</a:t>
            </a:r>
          </a:p>
        </p:txBody>
      </p:sp>
      <p:sp>
        <p:nvSpPr>
          <p:cNvPr id="9" name="Rectangle 8"/>
          <p:cNvSpPr/>
          <p:nvPr/>
        </p:nvSpPr>
        <p:spPr>
          <a:xfrm>
            <a:off x="7101252" y="1169372"/>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EYE</a:t>
            </a:r>
          </a:p>
          <a:p>
            <a:pPr algn="ctr"/>
            <a:r>
              <a:rPr lang="en-US" dirty="0"/>
              <a:t>SPACE</a:t>
            </a:r>
          </a:p>
        </p:txBody>
      </p:sp>
      <p:sp>
        <p:nvSpPr>
          <p:cNvPr id="10" name="Rectangle 9"/>
          <p:cNvSpPr/>
          <p:nvPr/>
        </p:nvSpPr>
        <p:spPr>
          <a:xfrm>
            <a:off x="3874476" y="1169373"/>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a:t>
            </a:r>
          </a:p>
          <a:p>
            <a:pPr algn="ctr"/>
            <a:r>
              <a:rPr lang="en-US" dirty="0"/>
              <a:t>SPACE</a:t>
            </a:r>
          </a:p>
        </p:txBody>
      </p:sp>
      <p:cxnSp>
        <p:nvCxnSpPr>
          <p:cNvPr id="4" name="Straight Arrow Connector 3"/>
          <p:cNvCxnSpPr>
            <a:stCxn id="2" idx="3"/>
            <a:endCxn id="10" idx="1"/>
          </p:cNvCxnSpPr>
          <p:nvPr/>
        </p:nvCxnSpPr>
        <p:spPr>
          <a:xfrm flipV="1">
            <a:off x="1863969" y="1635366"/>
            <a:ext cx="2010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93676" y="1645884"/>
            <a:ext cx="2010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Google Shape;601;p97"/>
          <p:cNvSpPr txBox="1">
            <a:spLocks/>
          </p:cNvSpPr>
          <p:nvPr/>
        </p:nvSpPr>
        <p:spPr>
          <a:xfrm>
            <a:off x="4982306" y="108231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Eye</a:t>
            </a:r>
          </a:p>
          <a:p>
            <a:r>
              <a:rPr lang="en-US" sz="1800" dirty="0"/>
              <a:t>Matrix (EM)</a:t>
            </a:r>
          </a:p>
        </p:txBody>
      </p:sp>
      <p:sp>
        <p:nvSpPr>
          <p:cNvPr id="15" name="Google Shape;601;p97"/>
          <p:cNvSpPr txBox="1">
            <a:spLocks/>
          </p:cNvSpPr>
          <p:nvPr/>
        </p:nvSpPr>
        <p:spPr>
          <a:xfrm>
            <a:off x="1743807" y="1829734"/>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Translation, Scaling, Rotation, Shear</a:t>
            </a:r>
          </a:p>
        </p:txBody>
      </p:sp>
      <p:sp>
        <p:nvSpPr>
          <p:cNvPr id="16" name="Google Shape;601;p97"/>
          <p:cNvSpPr txBox="1">
            <a:spLocks/>
          </p:cNvSpPr>
          <p:nvPr/>
        </p:nvSpPr>
        <p:spPr>
          <a:xfrm>
            <a:off x="4979376" y="1750599"/>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a:t>
            </a:r>
          </a:p>
        </p:txBody>
      </p:sp>
      <p:sp>
        <p:nvSpPr>
          <p:cNvPr id="17" name="Rectangle 16"/>
          <p:cNvSpPr/>
          <p:nvPr/>
        </p:nvSpPr>
        <p:spPr>
          <a:xfrm>
            <a:off x="3821724" y="3325113"/>
            <a:ext cx="1339364"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PROJECTION</a:t>
            </a:r>
          </a:p>
          <a:p>
            <a:pPr algn="ctr"/>
            <a:r>
              <a:rPr lang="en-US" dirty="0"/>
              <a:t>SPACE</a:t>
            </a:r>
          </a:p>
        </p:txBody>
      </p:sp>
      <p:sp>
        <p:nvSpPr>
          <p:cNvPr id="18" name="Rectangle 17"/>
          <p:cNvSpPr/>
          <p:nvPr/>
        </p:nvSpPr>
        <p:spPr>
          <a:xfrm>
            <a:off x="641837" y="3333364"/>
            <a:ext cx="1222131" cy="931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a:t>
            </a:r>
          </a:p>
          <a:p>
            <a:pPr algn="ctr"/>
            <a:r>
              <a:rPr lang="en-US" dirty="0"/>
              <a:t>SPACE</a:t>
            </a:r>
          </a:p>
        </p:txBody>
      </p:sp>
      <p:cxnSp>
        <p:nvCxnSpPr>
          <p:cNvPr id="20" name="Straight Arrow Connector 19"/>
          <p:cNvCxnSpPr>
            <a:stCxn id="17" idx="1"/>
            <a:endCxn id="18" idx="3"/>
          </p:cNvCxnSpPr>
          <p:nvPr/>
        </p:nvCxnSpPr>
        <p:spPr>
          <a:xfrm flipH="1">
            <a:off x="1863968" y="3791106"/>
            <a:ext cx="1957756" cy="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601;p97"/>
          <p:cNvSpPr txBox="1">
            <a:spLocks/>
          </p:cNvSpPr>
          <p:nvPr/>
        </p:nvSpPr>
        <p:spPr>
          <a:xfrm>
            <a:off x="5414963" y="3740391"/>
            <a:ext cx="1252904"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a:t>
            </a:r>
          </a:p>
        </p:txBody>
      </p:sp>
      <p:sp>
        <p:nvSpPr>
          <p:cNvPr id="24" name="Google Shape;601;p97"/>
          <p:cNvSpPr txBox="1">
            <a:spLocks/>
          </p:cNvSpPr>
          <p:nvPr/>
        </p:nvSpPr>
        <p:spPr>
          <a:xfrm>
            <a:off x="2281236" y="3760751"/>
            <a:ext cx="1175971"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a:t>
            </a:r>
          </a:p>
        </p:txBody>
      </p:sp>
      <p:sp>
        <p:nvSpPr>
          <p:cNvPr id="25" name="Google Shape;601;p97"/>
          <p:cNvSpPr txBox="1">
            <a:spLocks/>
          </p:cNvSpPr>
          <p:nvPr/>
        </p:nvSpPr>
        <p:spPr>
          <a:xfrm>
            <a:off x="5031398" y="3120641"/>
            <a:ext cx="2069854"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Projection</a:t>
            </a:r>
          </a:p>
          <a:p>
            <a:r>
              <a:rPr lang="en-US" sz="1800" dirty="0"/>
              <a:t>Matrix (PM)</a:t>
            </a:r>
          </a:p>
        </p:txBody>
      </p:sp>
      <p:sp>
        <p:nvSpPr>
          <p:cNvPr id="26" name="Google Shape;601;p97"/>
          <p:cNvSpPr txBox="1">
            <a:spLocks/>
          </p:cNvSpPr>
          <p:nvPr/>
        </p:nvSpPr>
        <p:spPr>
          <a:xfrm>
            <a:off x="1743807" y="3089006"/>
            <a:ext cx="2233246" cy="527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t>Window-To-Viewport Mapping (WTV)</a:t>
            </a:r>
          </a:p>
        </p:txBody>
      </p:sp>
      <p:cxnSp>
        <p:nvCxnSpPr>
          <p:cNvPr id="29" name="Elbow Connector 28"/>
          <p:cNvCxnSpPr>
            <a:stCxn id="9" idx="2"/>
            <a:endCxn id="17" idx="3"/>
          </p:cNvCxnSpPr>
          <p:nvPr/>
        </p:nvCxnSpPr>
        <p:spPr>
          <a:xfrm rot="5400000">
            <a:off x="5591829" y="1670616"/>
            <a:ext cx="1689749" cy="2551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6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xEl>
                                              <p:pRg st="0" end="0"/>
                                            </p:txEl>
                                          </p:spTgt>
                                        </p:tgtEl>
                                        <p:attrNameLst>
                                          <p:attrName>style.visibility</p:attrName>
                                        </p:attrNameLst>
                                      </p:cBhvr>
                                      <p:to>
                                        <p:strVal val="visible"/>
                                      </p:to>
                                    </p:set>
                                    <p:animEffect transition="in" filter="fade">
                                      <p:cBhvr>
                                        <p:cTn id="7" dur="1000"/>
                                        <p:tgtEl>
                                          <p:spTgt spid="6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7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Linear Combination of Vectors</a:t>
            </a:r>
            <a:endParaRPr/>
          </a:p>
        </p:txBody>
      </p:sp>
      <p:sp>
        <p:nvSpPr>
          <p:cNvPr id="376" name="Google Shape;376;p7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dirty="0"/>
              <a:t>Definition</a:t>
            </a:r>
            <a:endParaRPr dirty="0"/>
          </a:p>
          <a:p>
            <a:pPr marL="457200" lvl="1" indent="-342900" algn="l" rtl="0">
              <a:lnSpc>
                <a:spcPct val="110000"/>
              </a:lnSpc>
              <a:spcBef>
                <a:spcPts val="1200"/>
              </a:spcBef>
              <a:spcAft>
                <a:spcPts val="0"/>
              </a:spcAft>
              <a:buSzPts val="2600"/>
              <a:buFont typeface="Arial"/>
              <a:buNone/>
            </a:pPr>
            <a:r>
              <a:rPr lang="en" dirty="0"/>
              <a:t>	A linear combination of the </a:t>
            </a:r>
            <a:r>
              <a:rPr lang="en" i="1" dirty="0">
                <a:latin typeface="Courier"/>
                <a:ea typeface="Courier"/>
                <a:cs typeface="Courier"/>
                <a:sym typeface="Courier"/>
              </a:rPr>
              <a:t>m</a:t>
            </a:r>
            <a:r>
              <a:rPr lang="en" dirty="0"/>
              <a:t>  vectors  </a:t>
            </a:r>
            <a:r>
              <a:rPr lang="en" b="1" dirty="0">
                <a:latin typeface="Courier"/>
                <a:ea typeface="Courier"/>
                <a:cs typeface="Courier"/>
                <a:sym typeface="Courier"/>
              </a:rPr>
              <a:t>v</a:t>
            </a:r>
            <a:r>
              <a:rPr lang="en" i="1" baseline="-25000" dirty="0">
                <a:latin typeface="Courier"/>
                <a:ea typeface="Courier"/>
                <a:cs typeface="Courier"/>
                <a:sym typeface="Courier"/>
              </a:rPr>
              <a:t>1</a:t>
            </a:r>
            <a:r>
              <a:rPr lang="en" dirty="0">
                <a:latin typeface="Courier"/>
                <a:ea typeface="Courier"/>
                <a:cs typeface="Courier"/>
                <a:sym typeface="Courier"/>
              </a:rPr>
              <a:t>,…,</a:t>
            </a:r>
            <a:r>
              <a:rPr lang="en" b="1" dirty="0">
                <a:latin typeface="Courier"/>
                <a:ea typeface="Courier"/>
                <a:cs typeface="Courier"/>
                <a:sym typeface="Courier"/>
              </a:rPr>
              <a:t>v</a:t>
            </a:r>
            <a:r>
              <a:rPr lang="en" i="1" baseline="-25000" dirty="0">
                <a:latin typeface="Courier"/>
                <a:ea typeface="Courier"/>
                <a:cs typeface="Courier"/>
                <a:sym typeface="Courier"/>
              </a:rPr>
              <a:t>m</a:t>
            </a:r>
            <a:r>
              <a:rPr lang="en" baseline="-25000" dirty="0"/>
              <a:t>  </a:t>
            </a:r>
            <a:r>
              <a:rPr lang="en" dirty="0"/>
              <a:t>is a vector of the form:</a:t>
            </a:r>
            <a:endParaRPr dirty="0"/>
          </a:p>
          <a:p>
            <a:pPr marL="457200" lvl="1" indent="-342900" algn="l" rtl="0">
              <a:lnSpc>
                <a:spcPct val="110000"/>
              </a:lnSpc>
              <a:spcBef>
                <a:spcPts val="1200"/>
              </a:spcBef>
              <a:spcAft>
                <a:spcPts val="0"/>
              </a:spcAft>
              <a:buSzPts val="2600"/>
              <a:buFont typeface="Arial"/>
              <a:buNone/>
            </a:pPr>
            <a:r>
              <a:rPr lang="en" b="1" dirty="0"/>
              <a:t>	</a:t>
            </a:r>
            <a:r>
              <a:rPr lang="en" b="1" dirty="0">
                <a:latin typeface="Courier"/>
                <a:ea typeface="Courier"/>
                <a:cs typeface="Courier"/>
                <a:sym typeface="Courier"/>
              </a:rPr>
              <a:t>w</a:t>
            </a:r>
            <a:r>
              <a:rPr lang="en" dirty="0">
                <a:latin typeface="Courier"/>
                <a:ea typeface="Courier"/>
                <a:cs typeface="Courier"/>
                <a:sym typeface="Courier"/>
              </a:rPr>
              <a:t> = </a:t>
            </a:r>
            <a:r>
              <a:rPr lang="en" i="1" dirty="0">
                <a:latin typeface="Courier"/>
                <a:ea typeface="Courier"/>
                <a:cs typeface="Courier"/>
                <a:sym typeface="Courier"/>
              </a:rPr>
              <a:t>a</a:t>
            </a:r>
            <a:r>
              <a:rPr lang="en" i="1" baseline="-25000" dirty="0">
                <a:latin typeface="Courier"/>
                <a:ea typeface="Courier"/>
                <a:cs typeface="Courier"/>
                <a:sym typeface="Courier"/>
              </a:rPr>
              <a:t>1</a:t>
            </a:r>
            <a:r>
              <a:rPr lang="en" b="1" dirty="0">
                <a:latin typeface="Courier"/>
                <a:ea typeface="Courier"/>
                <a:cs typeface="Courier"/>
                <a:sym typeface="Courier"/>
              </a:rPr>
              <a:t>v</a:t>
            </a:r>
            <a:r>
              <a:rPr lang="en" i="1" baseline="-25000" dirty="0">
                <a:latin typeface="Courier"/>
                <a:ea typeface="Courier"/>
                <a:cs typeface="Courier"/>
                <a:sym typeface="Courier"/>
              </a:rPr>
              <a:t>1</a:t>
            </a:r>
            <a:r>
              <a:rPr lang="en" baseline="-25000" dirty="0">
                <a:latin typeface="Courier"/>
                <a:ea typeface="Courier"/>
                <a:cs typeface="Courier"/>
                <a:sym typeface="Courier"/>
              </a:rPr>
              <a:t> </a:t>
            </a:r>
            <a:r>
              <a:rPr lang="en" dirty="0">
                <a:latin typeface="Courier"/>
                <a:ea typeface="Courier"/>
                <a:cs typeface="Courier"/>
                <a:sym typeface="Courier"/>
              </a:rPr>
              <a:t>+…+ </a:t>
            </a:r>
            <a:r>
              <a:rPr lang="en" i="1" dirty="0">
                <a:latin typeface="Courier"/>
                <a:ea typeface="Courier"/>
                <a:cs typeface="Courier"/>
                <a:sym typeface="Courier"/>
              </a:rPr>
              <a:t>a</a:t>
            </a:r>
            <a:r>
              <a:rPr lang="en" i="1" baseline="-25000" dirty="0">
                <a:latin typeface="Courier"/>
                <a:ea typeface="Courier"/>
                <a:cs typeface="Courier"/>
                <a:sym typeface="Courier"/>
              </a:rPr>
              <a:t>m</a:t>
            </a:r>
            <a:r>
              <a:rPr lang="en" b="1" dirty="0">
                <a:latin typeface="Courier"/>
                <a:ea typeface="Courier"/>
                <a:cs typeface="Courier"/>
                <a:sym typeface="Courier"/>
              </a:rPr>
              <a:t>v</a:t>
            </a:r>
            <a:r>
              <a:rPr lang="en" i="1" baseline="-25000" dirty="0">
                <a:latin typeface="Courier"/>
                <a:ea typeface="Courier"/>
                <a:cs typeface="Courier"/>
                <a:sym typeface="Courier"/>
              </a:rPr>
              <a:t>m</a:t>
            </a:r>
            <a:r>
              <a:rPr lang="en" dirty="0">
                <a:latin typeface="Courier"/>
                <a:ea typeface="Courier"/>
                <a:cs typeface="Courier"/>
                <a:sym typeface="Courier"/>
              </a:rPr>
              <a:t>,     </a:t>
            </a:r>
            <a:r>
              <a:rPr lang="en" i="1" dirty="0">
                <a:latin typeface="Courier"/>
                <a:ea typeface="Courier"/>
                <a:cs typeface="Courier"/>
                <a:sym typeface="Courier"/>
              </a:rPr>
              <a:t>a</a:t>
            </a:r>
            <a:r>
              <a:rPr lang="en" baseline="-25000" dirty="0">
                <a:latin typeface="Courier"/>
                <a:ea typeface="Courier"/>
                <a:cs typeface="Courier"/>
                <a:sym typeface="Courier"/>
              </a:rPr>
              <a:t>1</a:t>
            </a:r>
            <a:r>
              <a:rPr lang="en" dirty="0">
                <a:latin typeface="Courier"/>
                <a:ea typeface="Courier"/>
                <a:cs typeface="Courier"/>
                <a:sym typeface="Courier"/>
              </a:rPr>
              <a:t>,…,</a:t>
            </a:r>
            <a:r>
              <a:rPr lang="en" i="1" dirty="0">
                <a:latin typeface="Courier"/>
                <a:ea typeface="Courier"/>
                <a:cs typeface="Courier"/>
                <a:sym typeface="Courier"/>
              </a:rPr>
              <a:t>a</a:t>
            </a:r>
            <a:r>
              <a:rPr lang="en" i="1" baseline="-25000" dirty="0">
                <a:latin typeface="Courier"/>
                <a:ea typeface="Courier"/>
                <a:cs typeface="Courier"/>
                <a:sym typeface="Courier"/>
              </a:rPr>
              <a:t>m</a:t>
            </a:r>
            <a:r>
              <a:rPr lang="en" dirty="0">
                <a:latin typeface="Courier"/>
                <a:ea typeface="Courier"/>
                <a:cs typeface="Courier"/>
                <a:sym typeface="Courier"/>
              </a:rPr>
              <a:t> in R</a:t>
            </a:r>
            <a:endParaRPr dirty="0">
              <a:latin typeface="Courier"/>
              <a:ea typeface="Courier"/>
              <a:cs typeface="Courier"/>
              <a:sym typeface="Courier"/>
            </a:endParaRPr>
          </a:p>
          <a:p>
            <a:pPr marL="457200" lvl="1" indent="-342900" algn="l" rtl="0">
              <a:lnSpc>
                <a:spcPct val="110000"/>
              </a:lnSpc>
              <a:spcBef>
                <a:spcPts val="1200"/>
              </a:spcBef>
              <a:spcAft>
                <a:spcPts val="0"/>
              </a:spcAft>
              <a:buSzPts val="2600"/>
              <a:buFont typeface="Arial"/>
              <a:buNone/>
            </a:pPr>
            <a:endParaRPr dirty="0"/>
          </a:p>
        </p:txBody>
      </p:sp>
    </p:spTree>
    <p:extLst>
      <p:ext uri="{BB962C8B-B14F-4D97-AF65-F5344CB8AC3E}">
        <p14:creationId xmlns:p14="http://schemas.microsoft.com/office/powerpoint/2010/main" val="4239147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7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Special Cases</a:t>
            </a:r>
            <a:endParaRPr/>
          </a:p>
        </p:txBody>
      </p:sp>
      <p:sp>
        <p:nvSpPr>
          <p:cNvPr id="382" name="Google Shape;382;p71"/>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sz="3200" dirty="0"/>
              <a:t>Linear combination</a:t>
            </a:r>
            <a:endParaRPr sz="3200" dirty="0"/>
          </a:p>
          <a:p>
            <a:pPr marL="457200" lvl="1" indent="-342900" algn="l" rtl="0">
              <a:lnSpc>
                <a:spcPct val="110000"/>
              </a:lnSpc>
              <a:spcBef>
                <a:spcPts val="1200"/>
              </a:spcBef>
              <a:spcAft>
                <a:spcPts val="0"/>
              </a:spcAft>
              <a:buSzPts val="2600"/>
              <a:buFont typeface="Arial"/>
              <a:buNone/>
            </a:pPr>
            <a:r>
              <a:rPr lang="en" dirty="0"/>
              <a:t>	</a:t>
            </a:r>
            <a:r>
              <a:rPr lang="en" b="1" dirty="0">
                <a:latin typeface="Courier"/>
                <a:ea typeface="Courier"/>
                <a:cs typeface="Courier"/>
                <a:sym typeface="Courier"/>
              </a:rPr>
              <a:t>w</a:t>
            </a:r>
            <a:r>
              <a:rPr lang="en" dirty="0">
                <a:latin typeface="Courier"/>
                <a:ea typeface="Courier"/>
                <a:cs typeface="Courier"/>
                <a:sym typeface="Courier"/>
              </a:rPr>
              <a:t> = </a:t>
            </a:r>
            <a:r>
              <a:rPr lang="en" i="1" dirty="0">
                <a:latin typeface="Courier"/>
                <a:ea typeface="Courier"/>
                <a:cs typeface="Courier"/>
                <a:sym typeface="Courier"/>
              </a:rPr>
              <a:t>a</a:t>
            </a:r>
            <a:r>
              <a:rPr lang="en" baseline="-25000" dirty="0">
                <a:latin typeface="Courier"/>
                <a:ea typeface="Courier"/>
                <a:cs typeface="Courier"/>
                <a:sym typeface="Courier"/>
              </a:rPr>
              <a:t>1</a:t>
            </a:r>
            <a:r>
              <a:rPr lang="en" b="1" dirty="0">
                <a:latin typeface="Courier"/>
                <a:ea typeface="Courier"/>
                <a:cs typeface="Courier"/>
                <a:sym typeface="Courier"/>
              </a:rPr>
              <a:t>v</a:t>
            </a:r>
            <a:r>
              <a:rPr lang="en" baseline="-25000" dirty="0">
                <a:latin typeface="Courier"/>
                <a:ea typeface="Courier"/>
                <a:cs typeface="Courier"/>
                <a:sym typeface="Courier"/>
              </a:rPr>
              <a:t>1</a:t>
            </a:r>
            <a:r>
              <a:rPr lang="en" dirty="0">
                <a:latin typeface="Courier"/>
                <a:ea typeface="Courier"/>
                <a:cs typeface="Courier"/>
                <a:sym typeface="Courier"/>
              </a:rPr>
              <a:t>+…</a:t>
            </a:r>
            <a:r>
              <a:rPr lang="en" i="1" dirty="0">
                <a:latin typeface="Courier"/>
                <a:ea typeface="Courier"/>
                <a:cs typeface="Courier"/>
                <a:sym typeface="Courier"/>
              </a:rPr>
              <a:t>a</a:t>
            </a:r>
            <a:r>
              <a:rPr lang="en" baseline="-25000" dirty="0">
                <a:latin typeface="Courier"/>
                <a:ea typeface="Courier"/>
                <a:cs typeface="Courier"/>
                <a:sym typeface="Courier"/>
              </a:rPr>
              <a:t>m</a:t>
            </a:r>
            <a:r>
              <a:rPr lang="en" b="1" dirty="0">
                <a:latin typeface="Courier"/>
                <a:ea typeface="Courier"/>
                <a:cs typeface="Courier"/>
                <a:sym typeface="Courier"/>
              </a:rPr>
              <a:t>v</a:t>
            </a:r>
            <a:r>
              <a:rPr lang="en" baseline="-25000" dirty="0">
                <a:latin typeface="Courier"/>
                <a:ea typeface="Courier"/>
                <a:cs typeface="Courier"/>
                <a:sym typeface="Courier"/>
              </a:rPr>
              <a:t>m</a:t>
            </a:r>
            <a:r>
              <a:rPr lang="en" dirty="0">
                <a:latin typeface="Courier"/>
                <a:ea typeface="Courier"/>
                <a:cs typeface="Courier"/>
                <a:sym typeface="Courier"/>
              </a:rPr>
              <a:t>,     </a:t>
            </a:r>
            <a:r>
              <a:rPr lang="en" i="1" dirty="0">
                <a:latin typeface="Courier"/>
                <a:ea typeface="Courier"/>
                <a:cs typeface="Courier"/>
                <a:sym typeface="Courier"/>
              </a:rPr>
              <a:t>a</a:t>
            </a:r>
            <a:r>
              <a:rPr lang="en" baseline="-25000" dirty="0">
                <a:latin typeface="Courier"/>
                <a:ea typeface="Courier"/>
                <a:cs typeface="Courier"/>
                <a:sym typeface="Courier"/>
              </a:rPr>
              <a:t>1</a:t>
            </a:r>
            <a:r>
              <a:rPr lang="en" dirty="0">
                <a:latin typeface="Courier"/>
                <a:ea typeface="Courier"/>
                <a:cs typeface="Courier"/>
                <a:sym typeface="Courier"/>
              </a:rPr>
              <a:t>,…,</a:t>
            </a:r>
            <a:r>
              <a:rPr lang="en" i="1" dirty="0">
                <a:latin typeface="Courier"/>
                <a:ea typeface="Courier"/>
                <a:cs typeface="Courier"/>
                <a:sym typeface="Courier"/>
              </a:rPr>
              <a:t>a</a:t>
            </a:r>
            <a:r>
              <a:rPr lang="en" baseline="-25000" dirty="0">
                <a:latin typeface="Courier"/>
                <a:ea typeface="Courier"/>
                <a:cs typeface="Courier"/>
                <a:sym typeface="Courier"/>
              </a:rPr>
              <a:t>m</a:t>
            </a:r>
            <a:r>
              <a:rPr lang="en" dirty="0">
                <a:latin typeface="Courier"/>
                <a:ea typeface="Courier"/>
                <a:cs typeface="Courier"/>
                <a:sym typeface="Courier"/>
              </a:rPr>
              <a:t> in R</a:t>
            </a:r>
            <a:endParaRPr dirty="0">
              <a:latin typeface="Courier"/>
              <a:ea typeface="Courier"/>
              <a:cs typeface="Courier"/>
              <a:sym typeface="Courier"/>
            </a:endParaRPr>
          </a:p>
          <a:p>
            <a:pPr marL="0" lvl="0" indent="0" algn="l" rtl="0">
              <a:lnSpc>
                <a:spcPct val="110000"/>
              </a:lnSpc>
              <a:spcBef>
                <a:spcPts val="1200"/>
              </a:spcBef>
              <a:spcAft>
                <a:spcPts val="0"/>
              </a:spcAft>
              <a:buClr>
                <a:srgbClr val="FF3300"/>
              </a:buClr>
              <a:buSzPts val="3100"/>
              <a:buFont typeface="Arial"/>
              <a:buNone/>
            </a:pPr>
            <a:r>
              <a:rPr lang="en" sz="3200" dirty="0"/>
              <a:t>Affine combination:</a:t>
            </a:r>
            <a:endParaRPr sz="3200" dirty="0"/>
          </a:p>
          <a:p>
            <a:pPr marL="457200" lvl="1" indent="-342900" algn="l" rtl="0">
              <a:lnSpc>
                <a:spcPct val="110000"/>
              </a:lnSpc>
              <a:spcBef>
                <a:spcPts val="1200"/>
              </a:spcBef>
              <a:spcAft>
                <a:spcPts val="0"/>
              </a:spcAft>
              <a:buSzPts val="2600"/>
              <a:buFont typeface="Arial"/>
              <a:buNone/>
            </a:pPr>
            <a:r>
              <a:rPr lang="en" dirty="0"/>
              <a:t>	A linear combination for which  </a:t>
            </a:r>
            <a:r>
              <a:rPr lang="en" i="1" dirty="0">
                <a:latin typeface="Courier"/>
                <a:ea typeface="Courier"/>
                <a:cs typeface="Courier"/>
                <a:sym typeface="Courier"/>
              </a:rPr>
              <a:t>a</a:t>
            </a:r>
            <a:r>
              <a:rPr lang="en" baseline="-25000" dirty="0">
                <a:latin typeface="Courier"/>
                <a:ea typeface="Courier"/>
                <a:cs typeface="Courier"/>
                <a:sym typeface="Courier"/>
              </a:rPr>
              <a:t>1</a:t>
            </a:r>
            <a:r>
              <a:rPr lang="en" dirty="0">
                <a:latin typeface="Courier"/>
                <a:ea typeface="Courier"/>
                <a:cs typeface="Courier"/>
                <a:sym typeface="Courier"/>
              </a:rPr>
              <a:t>+…+</a:t>
            </a:r>
            <a:r>
              <a:rPr lang="en" i="1" dirty="0">
                <a:latin typeface="Courier"/>
                <a:ea typeface="Courier"/>
                <a:cs typeface="Courier"/>
                <a:sym typeface="Courier"/>
              </a:rPr>
              <a:t>a</a:t>
            </a:r>
            <a:r>
              <a:rPr lang="en" baseline="-25000" dirty="0">
                <a:latin typeface="Courier"/>
                <a:ea typeface="Courier"/>
                <a:cs typeface="Courier"/>
                <a:sym typeface="Courier"/>
              </a:rPr>
              <a:t>m</a:t>
            </a:r>
            <a:r>
              <a:rPr lang="en" dirty="0">
                <a:latin typeface="Courier"/>
                <a:ea typeface="Courier"/>
                <a:cs typeface="Courier"/>
                <a:sym typeface="Courier"/>
              </a:rPr>
              <a:t>=1</a:t>
            </a:r>
            <a:endParaRPr dirty="0">
              <a:latin typeface="Courier"/>
              <a:ea typeface="Courier"/>
              <a:cs typeface="Courier"/>
              <a:sym typeface="Courier"/>
            </a:endParaRPr>
          </a:p>
          <a:p>
            <a:pPr marL="0" lvl="0" indent="0" algn="l" rtl="0">
              <a:lnSpc>
                <a:spcPct val="110000"/>
              </a:lnSpc>
              <a:spcBef>
                <a:spcPts val="1200"/>
              </a:spcBef>
              <a:spcAft>
                <a:spcPts val="0"/>
              </a:spcAft>
              <a:buClr>
                <a:srgbClr val="FF3300"/>
              </a:buClr>
              <a:buSzPts val="3100"/>
              <a:buFont typeface="Arial"/>
              <a:buNone/>
            </a:pPr>
            <a:r>
              <a:rPr lang="en" sz="3200" dirty="0"/>
              <a:t>Convex combination</a:t>
            </a:r>
            <a:endParaRPr sz="3200" dirty="0"/>
          </a:p>
          <a:p>
            <a:pPr marL="457200" lvl="1" indent="-342900" algn="l" rtl="0">
              <a:lnSpc>
                <a:spcPct val="110000"/>
              </a:lnSpc>
              <a:spcBef>
                <a:spcPts val="1200"/>
              </a:spcBef>
              <a:spcAft>
                <a:spcPts val="0"/>
              </a:spcAft>
              <a:buSzPts val="2600"/>
              <a:buFont typeface="Arial"/>
              <a:buNone/>
            </a:pPr>
            <a:r>
              <a:rPr lang="en" dirty="0"/>
              <a:t>	An affine combination for which </a:t>
            </a:r>
            <a:r>
              <a:rPr lang="en" i="1" dirty="0">
                <a:latin typeface="Courier"/>
                <a:ea typeface="Courier"/>
                <a:cs typeface="Courier"/>
                <a:sym typeface="Courier"/>
              </a:rPr>
              <a:t>a</a:t>
            </a:r>
            <a:r>
              <a:rPr lang="en" baseline="-25000" dirty="0">
                <a:latin typeface="Courier"/>
                <a:ea typeface="Courier"/>
                <a:cs typeface="Courier"/>
                <a:sym typeface="Courier"/>
              </a:rPr>
              <a:t>i</a:t>
            </a:r>
            <a:r>
              <a:rPr lang="en" dirty="0">
                <a:latin typeface="Courier"/>
                <a:ea typeface="Courier"/>
                <a:cs typeface="Courier"/>
                <a:sym typeface="Courier"/>
              </a:rPr>
              <a:t>≥0 for i=1,…,m</a:t>
            </a:r>
            <a:endParaRPr dirty="0">
              <a:latin typeface="Courier"/>
              <a:ea typeface="Courier"/>
              <a:cs typeface="Courier"/>
              <a:sym typeface="Courier"/>
            </a:endParaRPr>
          </a:p>
        </p:txBody>
      </p:sp>
    </p:spTree>
    <p:extLst>
      <p:ext uri="{BB962C8B-B14F-4D97-AF65-F5344CB8AC3E}">
        <p14:creationId xmlns:p14="http://schemas.microsoft.com/office/powerpoint/2010/main" val="1329066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7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Linear Combination of Points</a:t>
            </a:r>
            <a:endParaRPr/>
          </a:p>
        </p:txBody>
      </p:sp>
      <p:sp>
        <p:nvSpPr>
          <p:cNvPr id="364" name="Google Shape;364;p71"/>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sz="2200" i="0" dirty="0"/>
              <a:t>Points </a:t>
            </a:r>
            <a:r>
              <a:rPr lang="en" sz="2200" b="0" dirty="0">
                <a:latin typeface="Times New Roman"/>
                <a:ea typeface="Times New Roman"/>
                <a:cs typeface="Times New Roman"/>
                <a:sym typeface="Times New Roman"/>
              </a:rPr>
              <a:t>P</a:t>
            </a:r>
            <a:r>
              <a:rPr lang="en" sz="2200" i="0" dirty="0"/>
              <a:t>, </a:t>
            </a:r>
            <a:r>
              <a:rPr lang="en" sz="2200" b="0" dirty="0">
                <a:latin typeface="Times New Roman"/>
                <a:ea typeface="Times New Roman"/>
                <a:cs typeface="Times New Roman"/>
                <a:sym typeface="Times New Roman"/>
              </a:rPr>
              <a:t>Q</a:t>
            </a:r>
            <a:r>
              <a:rPr lang="en" sz="2200" i="0" dirty="0"/>
              <a:t> scalars </a:t>
            </a:r>
            <a:r>
              <a:rPr lang="en" sz="2200" b="0" dirty="0">
                <a:latin typeface="Times New Roman"/>
                <a:ea typeface="Times New Roman"/>
                <a:cs typeface="Times New Roman"/>
                <a:sym typeface="Times New Roman"/>
              </a:rPr>
              <a:t>a</a:t>
            </a:r>
            <a:r>
              <a:rPr lang="en" sz="2200" i="0" dirty="0"/>
              <a:t>, </a:t>
            </a:r>
            <a:r>
              <a:rPr lang="en" sz="2200" b="0" dirty="0">
                <a:latin typeface="Times New Roman"/>
                <a:ea typeface="Times New Roman"/>
                <a:cs typeface="Times New Roman"/>
                <a:sym typeface="Times New Roman"/>
              </a:rPr>
              <a:t>b</a:t>
            </a:r>
            <a:r>
              <a:rPr lang="en" sz="2200" i="0" dirty="0"/>
              <a:t>:</a:t>
            </a:r>
            <a:endParaRPr sz="2200" dirty="0"/>
          </a:p>
          <a:p>
            <a:pPr marL="457200" lvl="1" indent="-342900" algn="l" rtl="0">
              <a:lnSpc>
                <a:spcPct val="110000"/>
              </a:lnSpc>
              <a:spcBef>
                <a:spcPts val="1200"/>
              </a:spcBef>
              <a:spcAft>
                <a:spcPts val="0"/>
              </a:spcAft>
              <a:buSzPts val="2600"/>
              <a:buFont typeface="Times New Roman"/>
              <a:buNone/>
            </a:pPr>
            <a:r>
              <a:rPr lang="en" sz="2200" i="1" dirty="0">
                <a:latin typeface="Times New Roman"/>
                <a:ea typeface="Times New Roman"/>
                <a:cs typeface="Times New Roman"/>
                <a:sym typeface="Times New Roman"/>
              </a:rPr>
              <a:t>	P’ </a:t>
            </a:r>
            <a:r>
              <a:rPr lang="en" sz="2200" i="1">
                <a:latin typeface="Times New Roman"/>
                <a:ea typeface="Times New Roman"/>
                <a:cs typeface="Times New Roman"/>
                <a:sym typeface="Times New Roman"/>
              </a:rPr>
              <a:t>= a*P + b*Q</a:t>
            </a:r>
            <a:br>
              <a:rPr lang="en" sz="2200" dirty="0">
                <a:latin typeface="Times New Roman"/>
                <a:ea typeface="Times New Roman"/>
                <a:cs typeface="Times New Roman"/>
                <a:sym typeface="Times New Roman"/>
              </a:rPr>
            </a:br>
            <a:r>
              <a:rPr lang="en" sz="2200" dirty="0">
                <a:latin typeface="Times New Roman"/>
                <a:ea typeface="Times New Roman"/>
                <a:cs typeface="Times New Roman"/>
                <a:sym typeface="Times New Roman"/>
              </a:rPr>
              <a:t>	= </a:t>
            </a:r>
            <a:r>
              <a:rPr lang="en" sz="2200" i="1" dirty="0">
                <a:latin typeface="Times New Roman"/>
                <a:ea typeface="Times New Roman"/>
                <a:cs typeface="Times New Roman"/>
                <a:sym typeface="Times New Roman"/>
              </a:rPr>
              <a:t>a </a:t>
            </a:r>
            <a:r>
              <a:rPr lang="en" sz="2200" dirty="0">
                <a:latin typeface="Times New Roman"/>
                <a:ea typeface="Times New Roman"/>
                <a:cs typeface="Times New Roman"/>
                <a:sym typeface="Times New Roman"/>
              </a:rPr>
              <a:t>[</a:t>
            </a:r>
            <a:r>
              <a:rPr lang="en" sz="2200" i="1" dirty="0">
                <a:latin typeface="Times New Roman"/>
                <a:ea typeface="Times New Roman"/>
                <a:cs typeface="Times New Roman"/>
                <a:sym typeface="Times New Roman"/>
              </a:rPr>
              <a:t>p</a:t>
            </a:r>
            <a:r>
              <a:rPr lang="en" sz="2200" baseline="-25000" dirty="0">
                <a:latin typeface="Times New Roman"/>
                <a:ea typeface="Times New Roman"/>
                <a:cs typeface="Times New Roman"/>
                <a:sym typeface="Times New Roman"/>
              </a:rPr>
              <a:t>1</a:t>
            </a:r>
            <a:r>
              <a:rPr lang="en" sz="2200" dirty="0">
                <a:latin typeface="Times New Roman"/>
                <a:ea typeface="Times New Roman"/>
                <a:cs typeface="Times New Roman"/>
                <a:sym typeface="Times New Roman"/>
              </a:rPr>
              <a:t>, </a:t>
            </a:r>
            <a:r>
              <a:rPr lang="en" sz="2200" i="1" dirty="0">
                <a:latin typeface="Times New Roman"/>
                <a:ea typeface="Times New Roman"/>
                <a:cs typeface="Times New Roman"/>
                <a:sym typeface="Times New Roman"/>
              </a:rPr>
              <a:t>p</a:t>
            </a:r>
            <a:r>
              <a:rPr lang="en" sz="2200" baseline="-25000" dirty="0">
                <a:latin typeface="Times New Roman"/>
                <a:ea typeface="Times New Roman"/>
                <a:cs typeface="Times New Roman"/>
                <a:sym typeface="Times New Roman"/>
              </a:rPr>
              <a:t>2</a:t>
            </a:r>
            <a:r>
              <a:rPr lang="en" sz="2200" dirty="0">
                <a:latin typeface="Times New Roman"/>
                <a:ea typeface="Times New Roman"/>
                <a:cs typeface="Times New Roman"/>
                <a:sym typeface="Times New Roman"/>
              </a:rPr>
              <a:t>, </a:t>
            </a:r>
            <a:r>
              <a:rPr lang="en" sz="2200" i="1" dirty="0">
                <a:latin typeface="Times New Roman"/>
                <a:ea typeface="Times New Roman"/>
                <a:cs typeface="Times New Roman"/>
                <a:sym typeface="Times New Roman"/>
              </a:rPr>
              <a:t>p</a:t>
            </a:r>
            <a:r>
              <a:rPr lang="en" sz="2200" baseline="-25000" dirty="0">
                <a:latin typeface="Times New Roman"/>
                <a:ea typeface="Times New Roman"/>
                <a:cs typeface="Times New Roman"/>
                <a:sym typeface="Times New Roman"/>
              </a:rPr>
              <a:t>3</a:t>
            </a:r>
            <a:r>
              <a:rPr lang="en" sz="2200" i="1" dirty="0">
                <a:latin typeface="Times New Roman"/>
                <a:ea typeface="Times New Roman"/>
                <a:cs typeface="Times New Roman"/>
                <a:sym typeface="Times New Roman"/>
              </a:rPr>
              <a:t>,</a:t>
            </a:r>
            <a:r>
              <a:rPr lang="en" sz="2200" dirty="0">
                <a:latin typeface="Times New Roman"/>
                <a:ea typeface="Times New Roman"/>
                <a:cs typeface="Times New Roman"/>
                <a:sym typeface="Times New Roman"/>
              </a:rPr>
              <a:t>1]</a:t>
            </a:r>
            <a:r>
              <a:rPr lang="en" sz="2200" baseline="30000" dirty="0">
                <a:latin typeface="Times New Roman"/>
                <a:ea typeface="Times New Roman"/>
                <a:cs typeface="Times New Roman"/>
                <a:sym typeface="Times New Roman"/>
              </a:rPr>
              <a:t>T</a:t>
            </a:r>
            <a:r>
              <a:rPr lang="en" sz="2200" i="1" dirty="0">
                <a:latin typeface="Times New Roman"/>
                <a:ea typeface="Times New Roman"/>
                <a:cs typeface="Times New Roman"/>
                <a:sym typeface="Times New Roman"/>
              </a:rPr>
              <a:t> + b</a:t>
            </a:r>
            <a:r>
              <a:rPr lang="en" sz="2200" dirty="0">
                <a:latin typeface="Times New Roman"/>
                <a:ea typeface="Times New Roman"/>
                <a:cs typeface="Times New Roman"/>
                <a:sym typeface="Times New Roman"/>
              </a:rPr>
              <a:t>[</a:t>
            </a:r>
            <a:r>
              <a:rPr lang="en" sz="2200" i="1" dirty="0">
                <a:latin typeface="Times New Roman"/>
                <a:ea typeface="Times New Roman"/>
                <a:cs typeface="Times New Roman"/>
                <a:sym typeface="Times New Roman"/>
              </a:rPr>
              <a:t>q</a:t>
            </a:r>
            <a:r>
              <a:rPr lang="en" sz="2200" baseline="-25000" dirty="0">
                <a:latin typeface="Times New Roman"/>
                <a:ea typeface="Times New Roman"/>
                <a:cs typeface="Times New Roman"/>
                <a:sym typeface="Times New Roman"/>
              </a:rPr>
              <a:t>1</a:t>
            </a:r>
            <a:r>
              <a:rPr lang="en" sz="2200" dirty="0">
                <a:latin typeface="Times New Roman"/>
                <a:ea typeface="Times New Roman"/>
                <a:cs typeface="Times New Roman"/>
                <a:sym typeface="Times New Roman"/>
              </a:rPr>
              <a:t>, </a:t>
            </a:r>
            <a:r>
              <a:rPr lang="en" sz="2200" i="1" dirty="0">
                <a:latin typeface="Times New Roman"/>
                <a:ea typeface="Times New Roman"/>
                <a:cs typeface="Times New Roman"/>
                <a:sym typeface="Times New Roman"/>
              </a:rPr>
              <a:t>q</a:t>
            </a:r>
            <a:r>
              <a:rPr lang="en" sz="2200" baseline="-25000" dirty="0">
                <a:latin typeface="Times New Roman"/>
                <a:ea typeface="Times New Roman"/>
                <a:cs typeface="Times New Roman"/>
                <a:sym typeface="Times New Roman"/>
              </a:rPr>
              <a:t>2</a:t>
            </a:r>
            <a:r>
              <a:rPr lang="en" sz="2200" dirty="0">
                <a:latin typeface="Times New Roman"/>
                <a:ea typeface="Times New Roman"/>
                <a:cs typeface="Times New Roman"/>
                <a:sym typeface="Times New Roman"/>
              </a:rPr>
              <a:t>, </a:t>
            </a:r>
            <a:r>
              <a:rPr lang="en" sz="2200" i="1" dirty="0">
                <a:latin typeface="Times New Roman"/>
                <a:ea typeface="Times New Roman"/>
                <a:cs typeface="Times New Roman"/>
                <a:sym typeface="Times New Roman"/>
              </a:rPr>
              <a:t>q</a:t>
            </a:r>
            <a:r>
              <a:rPr lang="en" sz="2200" baseline="-25000" dirty="0">
                <a:latin typeface="Times New Roman"/>
                <a:ea typeface="Times New Roman"/>
                <a:cs typeface="Times New Roman"/>
                <a:sym typeface="Times New Roman"/>
              </a:rPr>
              <a:t>3</a:t>
            </a:r>
            <a:r>
              <a:rPr lang="en" sz="2200" i="1" dirty="0">
                <a:latin typeface="Times New Roman"/>
                <a:ea typeface="Times New Roman"/>
                <a:cs typeface="Times New Roman"/>
                <a:sym typeface="Times New Roman"/>
              </a:rPr>
              <a:t>,</a:t>
            </a:r>
            <a:r>
              <a:rPr lang="en" sz="2200" dirty="0">
                <a:latin typeface="Times New Roman"/>
                <a:ea typeface="Times New Roman"/>
                <a:cs typeface="Times New Roman"/>
                <a:sym typeface="Times New Roman"/>
              </a:rPr>
              <a:t>1]</a:t>
            </a:r>
            <a:r>
              <a:rPr lang="en" sz="2200" baseline="30000" dirty="0">
                <a:latin typeface="Times New Roman"/>
                <a:ea typeface="Times New Roman"/>
                <a:cs typeface="Times New Roman"/>
                <a:sym typeface="Times New Roman"/>
              </a:rPr>
              <a:t>T</a:t>
            </a:r>
            <a:br>
              <a:rPr lang="en" sz="2200" i="1" dirty="0">
                <a:latin typeface="Times New Roman"/>
                <a:ea typeface="Times New Roman"/>
                <a:cs typeface="Times New Roman"/>
                <a:sym typeface="Times New Roman"/>
              </a:rPr>
            </a:br>
            <a:r>
              <a:rPr lang="en" sz="2200" i="1" dirty="0">
                <a:latin typeface="Times New Roman"/>
                <a:ea typeface="Times New Roman"/>
                <a:cs typeface="Times New Roman"/>
                <a:sym typeface="Times New Roman"/>
              </a:rPr>
              <a:t>	= </a:t>
            </a:r>
            <a:r>
              <a:rPr lang="en" sz="2200" dirty="0">
                <a:latin typeface="Times New Roman"/>
                <a:ea typeface="Times New Roman"/>
                <a:cs typeface="Times New Roman"/>
                <a:sym typeface="Times New Roman"/>
              </a:rPr>
              <a:t>[</a:t>
            </a:r>
            <a:r>
              <a:rPr lang="en" sz="2200" i="1" dirty="0">
                <a:latin typeface="Times New Roman"/>
                <a:ea typeface="Times New Roman"/>
                <a:cs typeface="Times New Roman"/>
                <a:sym typeface="Times New Roman"/>
              </a:rPr>
              <a:t>ap</a:t>
            </a:r>
            <a:r>
              <a:rPr lang="en" sz="2200" baseline="-25000" dirty="0">
                <a:latin typeface="Times New Roman"/>
                <a:ea typeface="Times New Roman"/>
                <a:cs typeface="Times New Roman"/>
                <a:sym typeface="Times New Roman"/>
              </a:rPr>
              <a:t>1</a:t>
            </a:r>
            <a:r>
              <a:rPr lang="en" sz="2200" i="1" dirty="0">
                <a:latin typeface="Times New Roman"/>
                <a:ea typeface="Times New Roman"/>
                <a:cs typeface="Times New Roman"/>
                <a:sym typeface="Times New Roman"/>
              </a:rPr>
              <a:t>+bq</a:t>
            </a:r>
            <a:r>
              <a:rPr lang="en" sz="2200" baseline="-25000" dirty="0">
                <a:latin typeface="Times New Roman"/>
                <a:ea typeface="Times New Roman"/>
                <a:cs typeface="Times New Roman"/>
                <a:sym typeface="Times New Roman"/>
              </a:rPr>
              <a:t>1</a:t>
            </a:r>
            <a:r>
              <a:rPr lang="en" sz="2200" i="1" dirty="0">
                <a:latin typeface="Times New Roman"/>
                <a:ea typeface="Times New Roman"/>
                <a:cs typeface="Times New Roman"/>
                <a:sym typeface="Times New Roman"/>
              </a:rPr>
              <a:t>,  ap</a:t>
            </a:r>
            <a:r>
              <a:rPr lang="en" sz="2200" baseline="-25000" dirty="0">
                <a:latin typeface="Times New Roman"/>
                <a:ea typeface="Times New Roman"/>
                <a:cs typeface="Times New Roman"/>
                <a:sym typeface="Times New Roman"/>
              </a:rPr>
              <a:t>2</a:t>
            </a:r>
            <a:r>
              <a:rPr lang="en" sz="2200" i="1" dirty="0">
                <a:latin typeface="Times New Roman"/>
                <a:ea typeface="Times New Roman"/>
                <a:cs typeface="Times New Roman"/>
                <a:sym typeface="Times New Roman"/>
              </a:rPr>
              <a:t>+bq</a:t>
            </a:r>
            <a:r>
              <a:rPr lang="en" sz="2200" baseline="-25000" dirty="0">
                <a:latin typeface="Times New Roman"/>
                <a:ea typeface="Times New Roman"/>
                <a:cs typeface="Times New Roman"/>
                <a:sym typeface="Times New Roman"/>
              </a:rPr>
              <a:t>2</a:t>
            </a:r>
            <a:r>
              <a:rPr lang="en" sz="2200" i="1" dirty="0">
                <a:latin typeface="Times New Roman"/>
                <a:ea typeface="Times New Roman"/>
                <a:cs typeface="Times New Roman"/>
                <a:sym typeface="Times New Roman"/>
              </a:rPr>
              <a:t>,  ap</a:t>
            </a:r>
            <a:r>
              <a:rPr lang="en" sz="2200" baseline="-25000" dirty="0">
                <a:latin typeface="Times New Roman"/>
                <a:ea typeface="Times New Roman"/>
                <a:cs typeface="Times New Roman"/>
                <a:sym typeface="Times New Roman"/>
              </a:rPr>
              <a:t>3</a:t>
            </a:r>
            <a:r>
              <a:rPr lang="en" sz="2200" i="1" dirty="0">
                <a:latin typeface="Times New Roman"/>
                <a:ea typeface="Times New Roman"/>
                <a:cs typeface="Times New Roman"/>
                <a:sym typeface="Times New Roman"/>
              </a:rPr>
              <a:t>+bq</a:t>
            </a:r>
            <a:r>
              <a:rPr lang="en" sz="2200" baseline="-25000" dirty="0">
                <a:latin typeface="Times New Roman"/>
                <a:ea typeface="Times New Roman"/>
                <a:cs typeface="Times New Roman"/>
                <a:sym typeface="Times New Roman"/>
              </a:rPr>
              <a:t>3</a:t>
            </a:r>
            <a:r>
              <a:rPr lang="en" sz="2200" i="1" dirty="0">
                <a:latin typeface="Times New Roman"/>
                <a:ea typeface="Times New Roman"/>
                <a:cs typeface="Times New Roman"/>
                <a:sym typeface="Times New Roman"/>
              </a:rPr>
              <a:t>,  a+b</a:t>
            </a:r>
            <a:r>
              <a:rPr lang="en" sz="2200" dirty="0">
                <a:latin typeface="Times New Roman"/>
                <a:ea typeface="Times New Roman"/>
                <a:cs typeface="Times New Roman"/>
                <a:sym typeface="Times New Roman"/>
              </a:rPr>
              <a:t>]</a:t>
            </a:r>
            <a:r>
              <a:rPr lang="en" sz="2200" baseline="30000" dirty="0">
                <a:latin typeface="Times New Roman"/>
                <a:ea typeface="Times New Roman"/>
                <a:cs typeface="Times New Roman"/>
                <a:sym typeface="Times New Roman"/>
              </a:rPr>
              <a:t>T</a:t>
            </a:r>
            <a:endParaRPr sz="2200" dirty="0">
              <a:latin typeface="Times New Roman"/>
              <a:ea typeface="Times New Roman"/>
              <a:cs typeface="Times New Roman"/>
              <a:sym typeface="Times New Roman"/>
            </a:endParaRPr>
          </a:p>
          <a:p>
            <a:pPr marL="457200" lvl="1">
              <a:spcBef>
                <a:spcPts val="1200"/>
              </a:spcBef>
              <a:buSzPts val="2600"/>
              <a:buNone/>
            </a:pPr>
            <a:r>
              <a:rPr lang="en-US" sz="2200" dirty="0"/>
              <a:t>Affine combination </a:t>
            </a:r>
            <a:r>
              <a:rPr lang="en-US" sz="2400" dirty="0"/>
              <a:t>⇒ </a:t>
            </a:r>
            <a:r>
              <a:rPr lang="en-US" sz="2200" dirty="0"/>
              <a:t>a + b = 1</a:t>
            </a:r>
          </a:p>
          <a:p>
            <a:pPr marL="457200" lvl="1">
              <a:spcBef>
                <a:spcPts val="1200"/>
              </a:spcBef>
              <a:buSzPts val="2600"/>
              <a:buNone/>
            </a:pPr>
            <a:r>
              <a:rPr lang="en" sz="2200" i="1" dirty="0">
                <a:latin typeface="Times New Roman"/>
                <a:ea typeface="Times New Roman"/>
                <a:cs typeface="Times New Roman"/>
                <a:sym typeface="Times New Roman"/>
              </a:rPr>
              <a:t>	P’ = (1-a)*P + a*Q</a:t>
            </a:r>
            <a:endParaRPr lang="en-US" sz="2200" dirty="0"/>
          </a:p>
          <a:p>
            <a:pPr marL="457200" lvl="1">
              <a:spcBef>
                <a:spcPts val="1200"/>
              </a:spcBef>
              <a:buSzPts val="2600"/>
              <a:buNone/>
            </a:pPr>
            <a:r>
              <a:rPr lang="en-US" sz="2200" dirty="0"/>
              <a:t>Convex combination </a:t>
            </a:r>
            <a:r>
              <a:rPr lang="en-US" sz="2400" dirty="0"/>
              <a:t>⇒ </a:t>
            </a:r>
            <a:r>
              <a:rPr lang="en-US" sz="2200" dirty="0"/>
              <a:t>a + b = 1 AND a, b ≥ 0</a:t>
            </a:r>
            <a:endParaRPr sz="2200" dirty="0"/>
          </a:p>
        </p:txBody>
      </p:sp>
    </p:spTree>
    <p:extLst>
      <p:ext uri="{BB962C8B-B14F-4D97-AF65-F5344CB8AC3E}">
        <p14:creationId xmlns:p14="http://schemas.microsoft.com/office/powerpoint/2010/main" val="1840086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amp; &amp; \cos(\theta) = u_x / \sqrt{u_x^2+u_z^2}\\ &#10;&amp; &amp; \sin(\theta) = u_z / \sqrt{u_x^2+u_z^2}  \\&#10;&amp; &amp; \sin(\phi) = u_y / {|{\bf u}|} \\&#10;&amp; &amp; \cos(\phi) = \sqrt{u_x^2+u_z^2} /  |{{\bf u}|} \\&#10;\end{eqnarray*}&#10;\end{document}&#10;"/>
  <p:tag name="EXTERNALNAME" val="txp_fig"/>
  <p:tag name="BLEND" val="0"/>
  <p:tag name="TRANSPARENT" val="0"/>
  <p:tag name="RESOLUTION" val="1200"/>
  <p:tag name="WORKAROUNDTRANSPARENCYBUG" val="0"/>
  <p:tag name="ALLOWFONTSUBSTITUTION" val="0"/>
  <p:tag name="BITMAPFORMAT" val="pngmono"/>
  <p:tag name="ORIGWIDTH" val="220"/>
  <p:tag name="PICTUREFILESIZE" val="47830"/>
</p:tagLst>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ggraph04-course">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siggraph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iggraph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ggraph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ggraph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ggraph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ggraph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ggraph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ggraph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16330</TotalTime>
  <Words>1691</Words>
  <Application>Microsoft Macintosh PowerPoint</Application>
  <PresentationFormat>On-screen Show (16:9)</PresentationFormat>
  <Paragraphs>274</Paragraphs>
  <Slides>49</Slides>
  <Notes>44</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49</vt:i4>
      </vt:variant>
    </vt:vector>
  </HeadingPairs>
  <TitlesOfParts>
    <vt:vector size="65" baseType="lpstr">
      <vt:lpstr>Times New Roman</vt:lpstr>
      <vt:lpstr>Courier</vt:lpstr>
      <vt:lpstr>Book Antiqua</vt:lpstr>
      <vt:lpstr>Calibri</vt:lpstr>
      <vt:lpstr>Symbol</vt:lpstr>
      <vt:lpstr>Roboto</vt:lpstr>
      <vt:lpstr>Arial</vt:lpstr>
      <vt:lpstr>Geometric</vt:lpstr>
      <vt:lpstr>siggraph04-course</vt:lpstr>
      <vt:lpstr>siggraph98</vt:lpstr>
      <vt:lpstr>1_siggraph98</vt:lpstr>
      <vt:lpstr>Office Theme</vt:lpstr>
      <vt:lpstr>1_Geometric</vt:lpstr>
      <vt:lpstr>2_Geometric</vt:lpstr>
      <vt:lpstr>3_Geometric</vt:lpstr>
      <vt:lpstr>4_Geometric</vt:lpstr>
      <vt:lpstr>CS174A Lecture 6</vt:lpstr>
      <vt:lpstr>Announcements &amp; Reminders</vt:lpstr>
      <vt:lpstr>Last Lecture Recap</vt:lpstr>
      <vt:lpstr>Next Up</vt:lpstr>
      <vt:lpstr>SIGGRAPH trailers from 2014</vt:lpstr>
      <vt:lpstr>Rendering Pipeline</vt:lpstr>
      <vt:lpstr>Linear Combination of Vectors</vt:lpstr>
      <vt:lpstr>Special Cases</vt:lpstr>
      <vt:lpstr>Linear Combination of Points</vt:lpstr>
      <vt:lpstr>Linear Operations</vt:lpstr>
      <vt:lpstr>Affine Transformations/Interpolations</vt:lpstr>
      <vt:lpstr>Linear Vs. Affine Transformations</vt:lpstr>
      <vt:lpstr>Summary: Affine is Useful</vt:lpstr>
      <vt:lpstr>Affine Combinations of Points</vt:lpstr>
      <vt:lpstr>Preservations of Lines and Planes</vt:lpstr>
      <vt:lpstr>Preservation of Parallelism</vt:lpstr>
      <vt:lpstr>Rigid Body Transformations</vt:lpstr>
      <vt:lpstr>Affine Transforms Review</vt:lpstr>
      <vt:lpstr>Affine Transformations in 3D</vt:lpstr>
      <vt:lpstr>General Form</vt:lpstr>
      <vt:lpstr>Examples of Tranformation Composition </vt:lpstr>
      <vt:lpstr>Matrix Order</vt:lpstr>
      <vt:lpstr>Matrix Multiplication is NOT commutative.</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Order</vt:lpstr>
      <vt:lpstr>Rotation Around an Arbitrary Axis</vt:lpstr>
      <vt:lpstr>Rotation Around an Arbitrary Axis</vt:lpstr>
      <vt:lpstr>Derivation</vt:lpstr>
      <vt:lpstr>Transformations of Coordinate Systems</vt:lpstr>
      <vt:lpstr>Remember</vt:lpstr>
      <vt:lpstr>Transforming a Point by Transforming Coordinate Systems</vt:lpstr>
      <vt:lpstr>Transforming a Point by Transforming Coordinate Systems</vt:lpstr>
      <vt:lpstr>Transforming a Point by Transforming Coordinate Systems</vt:lpstr>
      <vt:lpstr>Matrix Review</vt:lpstr>
      <vt:lpstr>Transforms</vt:lpstr>
      <vt:lpstr>Transform Process</vt:lpstr>
      <vt:lpstr>Transform Process</vt:lpstr>
      <vt:lpstr>Rendering a 3D Scene From the Point of View of a Virtual Camera</vt:lpstr>
      <vt:lpstr>Transform Process</vt:lpstr>
      <vt:lpstr>Rendering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CS174A Lecture 5</dc:title>
  <dc:creator>Asish Law</dc:creator>
  <cp:lastModifiedBy>Tejas Kamtam</cp:lastModifiedBy>
  <cp:revision>70</cp:revision>
  <dcterms:modified xsi:type="dcterms:W3CDTF">2024-01-27T09:25:13Z</dcterms:modified>
</cp:coreProperties>
</file>