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6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9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6" r:id="rId2"/>
    <p:sldMasterId id="2147483707" r:id="rId3"/>
    <p:sldMasterId id="2147483709" r:id="rId4"/>
    <p:sldMasterId id="2147483710" r:id="rId5"/>
    <p:sldMasterId id="2147483711" r:id="rId6"/>
    <p:sldMasterId id="2147483740" r:id="rId7"/>
    <p:sldMasterId id="2147483753" r:id="rId8"/>
    <p:sldMasterId id="2147483766" r:id="rId9"/>
    <p:sldMasterId id="2147483779" r:id="rId10"/>
  </p:sldMasterIdLst>
  <p:notesMasterIdLst>
    <p:notesMasterId r:id="rId43"/>
  </p:notesMasterIdLst>
  <p:sldIdLst>
    <p:sldId id="256" r:id="rId11"/>
    <p:sldId id="303" r:id="rId12"/>
    <p:sldId id="304" r:id="rId13"/>
    <p:sldId id="305" r:id="rId14"/>
    <p:sldId id="313" r:id="rId15"/>
    <p:sldId id="309" r:id="rId16"/>
    <p:sldId id="310" r:id="rId17"/>
    <p:sldId id="311" r:id="rId18"/>
    <p:sldId id="312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275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</p:sldIdLst>
  <p:sldSz cx="9144000" cy="5143500" type="screen16x9"/>
  <p:notesSz cx="6858000" cy="9144000"/>
  <p:embeddedFontLst>
    <p:embeddedFont>
      <p:font typeface="Inconsolata" panose="020B0604020202020204" charset="0"/>
      <p:regular r:id="rId44"/>
      <p:bold r:id="rId45"/>
    </p:embeddedFont>
    <p:embeddedFont>
      <p:font typeface="Book Antiqua" panose="02040602050305030304" pitchFamily="18" charset="0"/>
      <p:regular r:id="rId46"/>
      <p:bold r:id="rId47"/>
      <p:italic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Roboto" panose="020B0604020202020204" charset="0"/>
      <p:regular r:id="rId54"/>
      <p:bold r:id="rId55"/>
      <p:italic r:id="rId56"/>
      <p:boldItalic r:id="rId57"/>
    </p:embeddedFont>
    <p:embeddedFont>
      <p:font typeface="Cambria Math" panose="02040503050406030204" pitchFamily="18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Master" Target="slideMasters/slideMaster8.xml"/><Relationship Id="rId51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font" Target="fonts/font3.fntdata"/><Relationship Id="rId59" Type="http://schemas.openxmlformats.org/officeDocument/2006/relationships/presProps" Target="presProps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font" Target="fonts/font1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7cf84ee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7cf84ee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8c7643506_0_1400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58c7643506_0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3" name="Google Shape;633;g58c7643506_0_1400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531811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8c7643506_0_1424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58c7643506_0_1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8" name="Google Shape;658;g58c7643506_0_1424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81552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8c7643506_0_1431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g58c7643506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Google Shape;666;g58c7643506_0_1431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  <p:extLst>
      <p:ext uri="{BB962C8B-B14F-4D97-AF65-F5344CB8AC3E}">
        <p14:creationId xmlns:p14="http://schemas.microsoft.com/office/powerpoint/2010/main" val="3517498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58c7643506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58c7643506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011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58c7643506_0_1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58c7643506_0_1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716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8c7643506_0_145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g58c7643506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9002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57fe1db788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57fe1db788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7fe1db788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7fe1db788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7fe1db788_0_1291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57fe1db788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7fe1db788_0_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7fe1db788_0_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671c0c489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671c0c489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926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7fe1db788_0_1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7fe1db788_0_1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7fe1db788_0_1326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g57fe1db788_0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7fe1db788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7fe1db788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7fe1db788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7fe1db788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7fe1db788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57fe1db788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7fe1db788_1_1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57fe1db78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7fe1db788_1_23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57fe1db78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57fe1db788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g57fe1db788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7fe1db788_0_1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g57fe1db788_0_1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EB7C8E-0CB7-436D-8B8A-97A8BBA97A6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8527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926D72-253C-4AC8-A0E5-DAB6F96038B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8984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1189DF-D8B6-4312-995F-214DB84DA509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800" smtClean="0"/>
          </a:p>
        </p:txBody>
      </p:sp>
    </p:spTree>
    <p:extLst>
      <p:ext uri="{BB962C8B-B14F-4D97-AF65-F5344CB8AC3E}">
        <p14:creationId xmlns:p14="http://schemas.microsoft.com/office/powerpoint/2010/main" val="24926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8c7643506_0_1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g58c7643506_0_1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66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8c7643506_0_1357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</p:spPr>
        <p:txBody>
          <a:bodyPr spcFirstLastPara="1" wrap="square" lIns="86175" tIns="86175" rIns="86175" bIns="86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g58c7643506_0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39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58c7643506_0_1364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g58c7643506_0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Google Shape;595;g58c7643506_0_1364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365226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8c7643506_0_1372:notes"/>
          <p:cNvSpPr txBox="1">
            <a:spLocks noGrp="1"/>
          </p:cNvSpPr>
          <p:nvPr>
            <p:ph type="sldNum" idx="12"/>
          </p:nvPr>
        </p:nvSpPr>
        <p:spPr>
          <a:xfrm>
            <a:off x="3885903" y="8687405"/>
            <a:ext cx="29721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58c7643506_0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g58c7643506_0_1372:notes"/>
          <p:cNvSpPr txBox="1">
            <a:spLocks noGrp="1"/>
          </p:cNvSpPr>
          <p:nvPr>
            <p:ph type="body" idx="1"/>
          </p:nvPr>
        </p:nvSpPr>
        <p:spPr>
          <a:xfrm>
            <a:off x="913805" y="4343703"/>
            <a:ext cx="50304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42893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6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  <p:sp>
        <p:nvSpPr>
          <p:cNvPr id="337" name="Google Shape;337;p61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²"/>
              <a:defRPr sz="1800"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 sz="1800"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55535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1" name="Google Shape;341;p6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  <p:sp>
        <p:nvSpPr>
          <p:cNvPr id="342" name="Google Shape;342;p62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3" name="Google Shape;343;p62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²"/>
              <a:defRPr sz="1600"/>
            </a:lvl4pPr>
            <a:lvl5pPr marL="2286000" lvl="4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5pPr>
            <a:lvl6pPr marL="2743200" lvl="5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6pPr>
            <a:lvl7pPr marL="3200400" lvl="6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7pPr>
            <a:lvl8pPr marL="3657600" lvl="7" indent="-3302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³"/>
              <a:defRPr sz="1600"/>
            </a:lvl8pPr>
            <a:lvl9pPr marL="4114800" lvl="8" indent="-3302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600"/>
              <a:buChar char="³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068530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17325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74578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6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²"/>
              <a:defRPr sz="2000"/>
            </a:lvl4pPr>
            <a:lvl5pPr marL="228600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5pPr>
            <a:lvl6pPr marL="274320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6pPr>
            <a:lvl7pPr marL="320040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7pPr>
            <a:lvl8pPr marL="365760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³"/>
              <a:defRPr sz="2000"/>
            </a:lvl8pPr>
            <a:lvl9pPr marL="411480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000"/>
              <a:buChar char="³"/>
              <a:defRPr sz="2000"/>
            </a:lvl9pPr>
          </a:lstStyle>
          <a:p>
            <a:endParaRPr/>
          </a:p>
        </p:txBody>
      </p:sp>
      <p:sp>
        <p:nvSpPr>
          <p:cNvPr id="350" name="Google Shape;350;p6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0882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6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6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276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6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3214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6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704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32" name="Google Shape;132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73" name="Google Shape;173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92" name="Google Shape;192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5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2" name="Google Shape;322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1" name="Google Shape;331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8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7" name="Google Shape;337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1" name="Google Shape;341;p5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3" name="Google Shape;343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5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9" name="Google Shape;349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1" name="Google Shape;351;p6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685800" y="1543050"/>
            <a:ext cx="7772400" cy="11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2200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itle, Text,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63055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3496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5096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14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4635500" y="3143250"/>
            <a:ext cx="4236900" cy="1771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98925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Media Clip" type="txAndMedia">
  <p:cSld name="Title, Text and Media Clip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>
            <a:spLocks noGrp="1"/>
          </p:cNvSpPr>
          <p:nvPr>
            <p:ph type="media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2611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967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 sz="1800"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40250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3pPr>
            <a:lvl4pPr marL="1828800" lvl="3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5pPr>
            <a:lvl6pPr marL="2743200" lvl="5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6pPr>
            <a:lvl7pPr marL="3200400" lvl="6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7pPr>
            <a:lvl8pPr marL="3657600" lvl="7" indent="-3302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600"/>
              <a:buChar char="–"/>
              <a:defRPr sz="1600"/>
            </a:lvl8pPr>
            <a:lvl9pPr marL="4114800" lvl="8" indent="-3302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600"/>
              <a:buChar char="–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250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17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3pPr>
            <a:lvl4pPr marL="1828800" lvl="3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5pPr>
            <a:lvl6pPr marL="2743200" lvl="5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6pPr>
            <a:lvl7pPr marL="3200400" lvl="6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7pPr>
            <a:lvl8pPr marL="3657600" lvl="7" indent="-355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 sz="2000"/>
            </a:lvl8pPr>
            <a:lvl9pPr marL="4114800" lvl="8" indent="-355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2000"/>
              <a:buChar char="–"/>
              <a:defRPr sz="2000"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8103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200"/>
              <a:buFont typeface="Arial"/>
              <a:buNone/>
              <a:defRPr sz="32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000"/>
              <a:buFont typeface="Book Antiqua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85455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 rot="5400000">
            <a:off x="2731238" y="-1226400"/>
            <a:ext cx="3657600" cy="86250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84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title"/>
          </p:nvPr>
        </p:nvSpPr>
        <p:spPr>
          <a:xfrm rot="5400000">
            <a:off x="5451488" y="1493850"/>
            <a:ext cx="4686300" cy="21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1"/>
          </p:nvPr>
        </p:nvSpPr>
        <p:spPr>
          <a:xfrm rot="5400000">
            <a:off x="1062763" y="-586650"/>
            <a:ext cx="4686300" cy="63168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6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4837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09454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427594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650" y="1257300"/>
            <a:ext cx="423545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257300"/>
            <a:ext cx="4237038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2614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247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684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83441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449994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6180549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87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16714" y="228600"/>
            <a:ext cx="2155825" cy="4686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651" y="228600"/>
            <a:ext cx="6316663" cy="4686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4048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228600"/>
            <a:ext cx="7596188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7650" y="1257300"/>
            <a:ext cx="423545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5500" y="1257300"/>
            <a:ext cx="4237038" cy="36576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29329106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5" name="Google Shape;85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5992873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5" name="Google Shape;95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892987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1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04" name="Google Shape;104;p21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376864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97338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9098294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72701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26" name="Google Shape;126;p2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838357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552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104665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5" name="Google Shape;145;p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571240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205569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59" name="Google Shape;159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4395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4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42" name="Google Shape;242;p4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4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01222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4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52" name="Google Shape;252;p4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5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9120693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4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61" name="Google Shape;261;p4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2976453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624047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3795991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0" name="Google Shape;280;p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072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5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83" name="Google Shape;283;p5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0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5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980737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2" name="Google Shape;292;p5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3" name="Google Shape;293;p51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01689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1252200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5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02" name="Google Shape;302;p5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53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53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5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9484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331006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>
            <a:endParaRPr/>
          </a:p>
        </p:txBody>
      </p:sp>
      <p:sp>
        <p:nvSpPr>
          <p:cNvPr id="314" name="Google Shape;314;p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6" name="Google Shape;316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17" name="Google Shape;317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6871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7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7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70938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lip Art" type="txAndClipArt">
  <p:cSld name="Title, Text and Clip Ar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58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4235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²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³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800"/>
              <a:buChar char="³"/>
              <a:defRPr/>
            </a:lvl9pPr>
          </a:lstStyle>
          <a:p>
            <a:endParaRPr/>
          </a:p>
        </p:txBody>
      </p:sp>
      <p:sp>
        <p:nvSpPr>
          <p:cNvPr id="327" name="Google Shape;327;p58"/>
          <p:cNvSpPr>
            <a:spLocks noGrp="1"/>
          </p:cNvSpPr>
          <p:nvPr>
            <p:ph type="clipArt" idx="2"/>
          </p:nvPr>
        </p:nvSpPr>
        <p:spPr>
          <a:xfrm>
            <a:off x="4635500" y="1257300"/>
            <a:ext cx="42369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945726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  <a:defRPr/>
            </a:lvl1pPr>
            <a:lvl2pPr lvl="1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2pPr>
            <a:lvl3pPr lvl="2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3pPr>
            <a:lvl4pPr lvl="3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Arial"/>
              <a:buNone/>
              <a:defRPr/>
            </a:lvl4pPr>
            <a:lvl5pPr lvl="4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25887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0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marL="1371600" lvl="2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marL="1828800" lvl="3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marL="2286000" lvl="4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177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5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²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3700" algn="l" rt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600"/>
              <a:buFont typeface="Book Antiqua"/>
              <a:buChar char="³"/>
              <a:defRPr sz="2600" b="0" i="0" u="none" strike="noStrike" cap="none">
                <a:solidFill>
                  <a:srgbClr val="77777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6243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2F"/>
            </a:gs>
            <a:gs pos="100000">
              <a:srgbClr val="000066"/>
            </a:gs>
          </a:gsLst>
          <a:lin ang="54000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578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rgbClr val="000000"/>
            </a:outerShdw>
          </a:effectLst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254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FEBF02"/>
              </a:buClr>
              <a:buSzPts val="3100"/>
              <a:buFont typeface="Arial"/>
              <a:buChar char="•"/>
              <a:defRPr sz="3100" b="1" i="1" u="none" strike="noStrike" cap="none">
                <a:solidFill>
                  <a:srgbClr val="FEBF0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3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600"/>
              <a:buFont typeface="Arial"/>
              <a:buChar char="–"/>
              <a:defRPr sz="26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60000"/>
              </a:lnSpc>
              <a:spcBef>
                <a:spcPts val="600"/>
              </a:spcBef>
              <a:spcAft>
                <a:spcPts val="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6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ts val="2200"/>
              <a:buFont typeface="Book Antiqua"/>
              <a:buChar char="–"/>
              <a:defRPr sz="2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9525" y="1125141"/>
            <a:ext cx="9153520" cy="84534"/>
          </a:xfrm>
          <a:custGeom>
            <a:avLst/>
            <a:gdLst/>
            <a:ahLst/>
            <a:cxnLst/>
            <a:rect l="l" t="t" r="r" b="b"/>
            <a:pathLst>
              <a:path w="6344" h="1" extrusionOk="0">
                <a:moveTo>
                  <a:pt x="0" y="0"/>
                </a:moveTo>
                <a:lnTo>
                  <a:pt x="6344" y="0"/>
                </a:lnTo>
              </a:path>
            </a:pathLst>
          </a:custGeom>
          <a:noFill/>
          <a:ln w="25400" cap="flat" cmpd="sng">
            <a:solidFill>
              <a:srgbClr val="EF91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79989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60350" y="228600"/>
            <a:ext cx="75961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Slide Title</a:t>
            </a:r>
          </a:p>
        </p:txBody>
      </p:sp>
      <p:sp>
        <p:nvSpPr>
          <p:cNvPr id="7476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1257300"/>
            <a:ext cx="862488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1325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ransition/>
  <p:txStyles>
    <p:titleStyle>
      <a:lvl1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2pPr>
      <a:lvl3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3pPr>
      <a:lvl4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4pPr>
      <a:lvl5pPr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5pPr>
      <a:lvl6pPr marL="342900"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6pPr>
      <a:lvl7pPr marL="685800"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7pPr>
      <a:lvl8pPr marL="1028700"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8pPr>
      <a:lvl9pPr marL="1371600" algn="ctr" rtl="0" eaLnBrk="0" fontAlgn="base" hangingPunct="0">
        <a:lnSpc>
          <a:spcPct val="104000"/>
        </a:lnSpc>
        <a:spcBef>
          <a:spcPct val="0"/>
        </a:spcBef>
        <a:spcAft>
          <a:spcPct val="0"/>
        </a:spcAft>
        <a:defRPr sz="2775" b="1">
          <a:solidFill>
            <a:schemeClr val="bg2"/>
          </a:solidFill>
          <a:latin typeface="Arial" charset="0"/>
        </a:defRPr>
      </a:lvl9pPr>
    </p:titleStyle>
    <p:bodyStyle>
      <a:lvl1pPr marL="257175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har char="•"/>
        <a:defRPr sz="2325" b="1" i="1">
          <a:solidFill>
            <a:srgbClr val="FF3300"/>
          </a:solidFill>
          <a:latin typeface="+mn-lt"/>
          <a:ea typeface="+mn-ea"/>
          <a:cs typeface="+mn-cs"/>
        </a:defRPr>
      </a:lvl1pPr>
      <a:lvl2pPr marL="342900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•"/>
        <a:defRPr sz="1950">
          <a:solidFill>
            <a:schemeClr val="bg2"/>
          </a:solidFill>
          <a:latin typeface="+mn-lt"/>
        </a:defRPr>
      </a:lvl2pPr>
      <a:lvl3pPr marL="642938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–"/>
        <a:defRPr sz="1950" i="1">
          <a:solidFill>
            <a:schemeClr val="bg1"/>
          </a:solidFill>
          <a:latin typeface="+mn-lt"/>
        </a:defRPr>
      </a:lvl3pPr>
      <a:lvl4pPr marL="1028700" indent="-257175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Char char="²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13716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17145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0574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24003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2743200" indent="-214313" algn="l" rtl="0" eaLnBrk="0" fontAlgn="base" hangingPunct="0">
        <a:lnSpc>
          <a:spcPct val="110000"/>
        </a:lnSpc>
        <a:spcBef>
          <a:spcPts val="450"/>
        </a:spcBef>
        <a:spcAft>
          <a:spcPts val="450"/>
        </a:spcAft>
        <a:buClr>
          <a:srgbClr val="60C900"/>
        </a:buClr>
        <a:buSzPct val="100000"/>
        <a:buFont typeface="Book Antiqua" pitchFamily="18" charset="0"/>
        <a:buChar char="³"/>
        <a:defRPr sz="1950">
          <a:solidFill>
            <a:srgbClr val="777777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2833911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4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9" name="Google Shape;239;p4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97711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6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UGVF_eMeo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4.xml"/><Relationship Id="rId4" Type="http://schemas.openxmlformats.org/officeDocument/2006/relationships/hyperlink" Target="https://www.youtube.com/watch?v=JAFhkdGtHc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1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ejs.org/examples/webgl_math_orientation_transform.html" TargetMode="Externa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CS174A Lecture </a:t>
            </a:r>
            <a:r>
              <a:rPr lang="en" dirty="0"/>
              <a:t>7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10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“LookAt” Matrices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16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11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600" dirty="0"/>
              <a:t>Given:</a:t>
            </a:r>
            <a:endParaRPr sz="2600"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2200" dirty="0"/>
              <a:t>	</a:t>
            </a:r>
            <a:r>
              <a:rPr lang="en" sz="2000" dirty="0"/>
              <a:t>Eye point P</a:t>
            </a:r>
            <a:r>
              <a:rPr lang="en" sz="2000" baseline="-25000" dirty="0"/>
              <a:t>eye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>Reference point </a:t>
            </a:r>
            <a:r>
              <a:rPr lang="en" sz="2000" dirty="0" smtClean="0"/>
              <a:t>P</a:t>
            </a:r>
            <a:r>
              <a:rPr lang="en" sz="2000" baseline="-25000" dirty="0" smtClean="0"/>
              <a:t>ref</a:t>
            </a: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sz="2000" dirty="0" smtClean="0"/>
              <a:t>	aka as COI, LookAt</a:t>
            </a:r>
            <a:r>
              <a:rPr lang="en" sz="2000" dirty="0"/>
              <a:t/>
            </a:r>
            <a:br>
              <a:rPr lang="en" sz="2000" dirty="0"/>
            </a:br>
            <a:r>
              <a:rPr lang="en" sz="2000" dirty="0"/>
              <a:t>Up vector </a:t>
            </a:r>
            <a:r>
              <a:rPr lang="en" sz="2000" b="1" dirty="0" smtClean="0"/>
              <a:t>v</a:t>
            </a:r>
            <a:r>
              <a:rPr lang="en" sz="2000" baseline="-25000" dirty="0" smtClean="0"/>
              <a:t>up</a:t>
            </a:r>
            <a:r>
              <a:rPr lang="en" sz="2000" dirty="0" smtClean="0"/>
              <a:t/>
            </a:r>
            <a:br>
              <a:rPr lang="en" sz="2000" dirty="0" smtClean="0"/>
            </a:br>
            <a:r>
              <a:rPr lang="en" sz="2000" dirty="0" smtClean="0"/>
              <a:t>	aka Top vector</a:t>
            </a:r>
            <a:endParaRPr sz="2000"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endParaRPr sz="2000" dirty="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2000" dirty="0" smtClean="0"/>
              <a:t>To </a:t>
            </a:r>
            <a:r>
              <a:rPr lang="en" sz="2000" dirty="0"/>
              <a:t>build </a:t>
            </a:r>
            <a:r>
              <a:rPr lang="en" sz="2000" b="1" dirty="0"/>
              <a:t>M</a:t>
            </a:r>
            <a:r>
              <a:rPr lang="en" sz="2000" baseline="-25000" dirty="0"/>
              <a:t>cam</a:t>
            </a:r>
            <a:r>
              <a:rPr lang="en" sz="2000" dirty="0"/>
              <a:t> we need to define a camera coordinate system [</a:t>
            </a:r>
            <a:r>
              <a:rPr lang="en" sz="2000" b="1" dirty="0"/>
              <a:t>i </a:t>
            </a:r>
            <a:r>
              <a:rPr lang="en" sz="2000" dirty="0"/>
              <a:t> </a:t>
            </a:r>
            <a:r>
              <a:rPr lang="en" sz="2000" b="1" dirty="0"/>
              <a:t>j </a:t>
            </a:r>
            <a:r>
              <a:rPr lang="en" sz="2000" dirty="0"/>
              <a:t> </a:t>
            </a:r>
            <a:r>
              <a:rPr lang="en" sz="2000" b="1" dirty="0"/>
              <a:t>k </a:t>
            </a:r>
            <a:r>
              <a:rPr lang="en" sz="2000" i="1" dirty="0"/>
              <a:t>O</a:t>
            </a:r>
            <a:r>
              <a:rPr lang="en" sz="2000" dirty="0"/>
              <a:t>]</a:t>
            </a:r>
            <a:endParaRPr sz="2000" dirty="0"/>
          </a:p>
        </p:txBody>
      </p:sp>
      <p:sp>
        <p:nvSpPr>
          <p:cNvPr id="589" name="Google Shape;589;p111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M</a:t>
            </a:r>
            <a:r>
              <a:rPr lang="en" baseline="-25000"/>
              <a:t>cam</a:t>
            </a:r>
            <a:endParaRPr/>
          </a:p>
        </p:txBody>
      </p:sp>
      <p:sp>
        <p:nvSpPr>
          <p:cNvPr id="591" name="Google Shape;591;p111"/>
          <p:cNvSpPr txBox="1"/>
          <p:nvPr/>
        </p:nvSpPr>
        <p:spPr>
          <a:xfrm>
            <a:off x="685800" y="3598466"/>
            <a:ext cx="36321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(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</a:t>
            </a:r>
            <a:r>
              <a:rPr kumimoji="0" lang="en" sz="1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is not necessarily orthogonal to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)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37" y="1337896"/>
            <a:ext cx="3680911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5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12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 Coordinate System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91;p111"/>
              <p:cNvSpPr txBox="1"/>
              <p:nvPr/>
            </p:nvSpPr>
            <p:spPr>
              <a:xfrm>
                <a:off x="641349" y="1337896"/>
                <a:ext cx="3600451" cy="2200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𝑘</m:t>
                      </m:r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𝑃𝑟𝑒𝑓</m:t>
                      </m:r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 −</m:t>
                      </m:r>
                      <m:r>
                        <a:rPr kumimoji="0" lang="en-US" sz="2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𝑃𝑒𝑦𝑒</m:t>
                      </m:r>
                    </m:oMath>
                  </m:oMathPara>
                </a14:m>
                <a:endParaRPr kumimoji="0" lang="en-US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en-US" sz="2800" dirty="0" err="1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8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𝑢𝑝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𝑐𝑟𝑜𝑠𝑠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𝑐𝑟𝑜𝑠𝑠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2800" dirty="0" smtClean="0">
                    <a:latin typeface="+mn-lt"/>
                  </a:rPr>
                  <a:t>Normalize all vectors</a:t>
                </a:r>
              </a:p>
              <a:p>
                <a:pPr>
                  <a:defRPr/>
                </a:pPr>
                <a:endParaRPr lang="en-US" sz="2800" dirty="0">
                  <a:latin typeface="+mn-lt"/>
                </a:endParaRPr>
              </a:p>
              <a:p>
                <a:pPr>
                  <a:defRPr/>
                </a:pPr>
                <a:endParaRPr lang="en-US" sz="2800" dirty="0"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" name="Google Shape;591;p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49" y="1337896"/>
                <a:ext cx="3600451" cy="2200275"/>
              </a:xfrm>
              <a:prstGeom prst="rect">
                <a:avLst/>
              </a:prstGeom>
              <a:blipFill>
                <a:blip r:embed="rId3"/>
                <a:stretch>
                  <a:fillRect l="-3384" b="-8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637" y="1337896"/>
            <a:ext cx="3680911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113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150" y="1800225"/>
            <a:ext cx="5459014" cy="1710928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11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Change of Basis</a:t>
            </a:r>
            <a:endParaRPr/>
          </a:p>
        </p:txBody>
      </p:sp>
      <p:grpSp>
        <p:nvGrpSpPr>
          <p:cNvPr id="608" name="Google Shape;608;p113"/>
          <p:cNvGrpSpPr/>
          <p:nvPr/>
        </p:nvGrpSpPr>
        <p:grpSpPr>
          <a:xfrm>
            <a:off x="6897688" y="1202532"/>
            <a:ext cx="1428749" cy="1063228"/>
            <a:chOff x="3404" y="3213"/>
            <a:chExt cx="900" cy="893"/>
          </a:xfrm>
        </p:grpSpPr>
        <p:cxnSp>
          <p:nvCxnSpPr>
            <p:cNvPr id="609" name="Google Shape;609;p113"/>
            <p:cNvCxnSpPr/>
            <p:nvPr/>
          </p:nvCxnSpPr>
          <p:spPr>
            <a:xfrm rot="10800000">
              <a:off x="3704" y="3213"/>
              <a:ext cx="0" cy="60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10" name="Google Shape;610;p113"/>
            <p:cNvCxnSpPr/>
            <p:nvPr/>
          </p:nvCxnSpPr>
          <p:spPr>
            <a:xfrm>
              <a:off x="3704" y="3813"/>
              <a:ext cx="600" cy="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11" name="Google Shape;611;p113"/>
            <p:cNvCxnSpPr/>
            <p:nvPr/>
          </p:nvCxnSpPr>
          <p:spPr>
            <a:xfrm flipH="1">
              <a:off x="3404" y="3806"/>
              <a:ext cx="300" cy="30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12" name="Google Shape;612;p113"/>
          <p:cNvGrpSpPr/>
          <p:nvPr/>
        </p:nvGrpSpPr>
        <p:grpSpPr>
          <a:xfrm rot="-1843320">
            <a:off x="7700620" y="575715"/>
            <a:ext cx="1302641" cy="1212258"/>
            <a:chOff x="3404" y="3213"/>
            <a:chExt cx="900" cy="893"/>
          </a:xfrm>
        </p:grpSpPr>
        <p:cxnSp>
          <p:nvCxnSpPr>
            <p:cNvPr id="613" name="Google Shape;613;p113"/>
            <p:cNvCxnSpPr/>
            <p:nvPr/>
          </p:nvCxnSpPr>
          <p:spPr>
            <a:xfrm rot="10800000">
              <a:off x="3704" y="3213"/>
              <a:ext cx="0" cy="60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14" name="Google Shape;614;p113"/>
            <p:cNvCxnSpPr/>
            <p:nvPr/>
          </p:nvCxnSpPr>
          <p:spPr>
            <a:xfrm>
              <a:off x="3704" y="3813"/>
              <a:ext cx="600" cy="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15" name="Google Shape;615;p113"/>
            <p:cNvCxnSpPr/>
            <p:nvPr/>
          </p:nvCxnSpPr>
          <p:spPr>
            <a:xfrm flipH="1">
              <a:off x="3404" y="3806"/>
              <a:ext cx="300" cy="30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16" name="Google Shape;616;p113"/>
          <p:cNvSpPr txBox="1"/>
          <p:nvPr/>
        </p:nvSpPr>
        <p:spPr>
          <a:xfrm>
            <a:off x="8116888" y="1081088"/>
            <a:ext cx="962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1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r>
              <a:rPr kumimoji="0" lang="en" sz="1800" b="0" i="0" u="none" strike="noStrike" kern="0" cap="none" spc="0" normalizeH="0" baseline="-25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7" name="Google Shape;617;p113"/>
          <p:cNvSpPr/>
          <p:nvPr/>
        </p:nvSpPr>
        <p:spPr>
          <a:xfrm rot="10800000" flipH="1">
            <a:off x="7542213" y="1334707"/>
            <a:ext cx="460378" cy="571484"/>
          </a:xfrm>
          <a:custGeom>
            <a:avLst/>
            <a:gdLst/>
            <a:ahLst/>
            <a:cxnLst/>
            <a:rect l="l" t="t" r="r" b="b"/>
            <a:pathLst>
              <a:path w="18118" h="21596" fill="none" extrusionOk="0">
                <a:moveTo>
                  <a:pt x="17712" y="21596"/>
                </a:moveTo>
                <a:cubicBezTo>
                  <a:pt x="10541" y="21461"/>
                  <a:pt x="3905" y="17776"/>
                  <a:pt x="-1" y="11760"/>
                </a:cubicBezTo>
              </a:path>
              <a:path w="18118" h="21596" extrusionOk="0">
                <a:moveTo>
                  <a:pt x="17712" y="21596"/>
                </a:moveTo>
                <a:cubicBezTo>
                  <a:pt x="10541" y="21461"/>
                  <a:pt x="3905" y="17776"/>
                  <a:pt x="-1" y="11760"/>
                </a:cubicBezTo>
                <a:lnTo>
                  <a:pt x="18118" y="0"/>
                </a:lnTo>
                <a:lnTo>
                  <a:pt x="17712" y="21596"/>
                </a:lnTo>
                <a:close/>
              </a:path>
            </a:pathLst>
          </a:custGeom>
          <a:noFill/>
          <a:ln w="12700" cap="sq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13"/>
          <p:cNvSpPr txBox="1"/>
          <p:nvPr/>
        </p:nvSpPr>
        <p:spPr>
          <a:xfrm>
            <a:off x="7646988" y="798910"/>
            <a:ext cx="5430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j’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9" name="Google Shape;619;p113"/>
          <p:cNvSpPr txBox="1"/>
          <p:nvPr/>
        </p:nvSpPr>
        <p:spPr>
          <a:xfrm>
            <a:off x="8170863" y="1721644"/>
            <a:ext cx="5430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k’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0" name="Google Shape;620;p113"/>
          <p:cNvSpPr txBox="1"/>
          <p:nvPr/>
        </p:nvSpPr>
        <p:spPr>
          <a:xfrm>
            <a:off x="8255000" y="663178"/>
            <a:ext cx="4698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1" name="Google Shape;621;p113"/>
          <p:cNvSpPr/>
          <p:nvPr/>
        </p:nvSpPr>
        <p:spPr>
          <a:xfrm>
            <a:off x="8348663" y="919163"/>
            <a:ext cx="71400" cy="46500"/>
          </a:xfrm>
          <a:prstGeom prst="ellipse">
            <a:avLst/>
          </a:prstGeom>
          <a:solidFill>
            <a:schemeClr val="dk1"/>
          </a:solidFill>
          <a:ln w="1270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13"/>
          <p:cNvSpPr txBox="1"/>
          <p:nvPr/>
        </p:nvSpPr>
        <p:spPr>
          <a:xfrm>
            <a:off x="7947025" y="1350169"/>
            <a:ext cx="471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O’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3" name="Google Shape;623;p113"/>
          <p:cNvSpPr txBox="1"/>
          <p:nvPr/>
        </p:nvSpPr>
        <p:spPr>
          <a:xfrm>
            <a:off x="8739188" y="1154906"/>
            <a:ext cx="314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i’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4" name="Google Shape;624;p113"/>
          <p:cNvSpPr txBox="1"/>
          <p:nvPr/>
        </p:nvSpPr>
        <p:spPr>
          <a:xfrm>
            <a:off x="7431088" y="1201341"/>
            <a:ext cx="3777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5" name="Google Shape;625;p113"/>
          <p:cNvSpPr txBox="1"/>
          <p:nvPr/>
        </p:nvSpPr>
        <p:spPr>
          <a:xfrm>
            <a:off x="7862888" y="1937147"/>
            <a:ext cx="290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6" name="Google Shape;626;p113"/>
          <p:cNvSpPr txBox="1"/>
          <p:nvPr/>
        </p:nvSpPr>
        <p:spPr>
          <a:xfrm>
            <a:off x="7143750" y="1298972"/>
            <a:ext cx="290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7" name="Google Shape;627;p113"/>
          <p:cNvSpPr txBox="1"/>
          <p:nvPr/>
        </p:nvSpPr>
        <p:spPr>
          <a:xfrm>
            <a:off x="6970713" y="2126456"/>
            <a:ext cx="290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8" name="Google Shape;628;p113"/>
          <p:cNvSpPr txBox="1"/>
          <p:nvPr/>
        </p:nvSpPr>
        <p:spPr>
          <a:xfrm>
            <a:off x="7350125" y="1622822"/>
            <a:ext cx="962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</a:t>
            </a:r>
            <a:r>
              <a:rPr kumimoji="0" lang="en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1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29" name="Google Shape;629;p113"/>
          <p:cNvSpPr txBox="1"/>
          <p:nvPr/>
        </p:nvSpPr>
        <p:spPr>
          <a:xfrm>
            <a:off x="7194550" y="1890713"/>
            <a:ext cx="3999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7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1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</a:t>
            </a:r>
            <a:r>
              <a:rPr lang="en" baseline="-25000"/>
              <a:t>cam</a:t>
            </a:r>
            <a:endParaRPr/>
          </a:p>
        </p:txBody>
      </p:sp>
      <p:sp>
        <p:nvSpPr>
          <p:cNvPr id="636" name="Google Shape;636;p114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sz="2200"/>
              <a:t>Change of basis</a:t>
            </a:r>
            <a:endParaRPr sz="22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1800"/>
              <a:t>	Our reference system is WCS,</a:t>
            </a:r>
            <a:br>
              <a:rPr lang="en" sz="1800"/>
            </a:br>
            <a:r>
              <a:rPr lang="en" sz="1800"/>
              <a:t>we know the camera parameters with</a:t>
            </a:r>
            <a:br>
              <a:rPr lang="en" sz="1800"/>
            </a:br>
            <a:r>
              <a:rPr lang="en" sz="1800"/>
              <a:t>respect to the world</a:t>
            </a:r>
            <a:endParaRPr sz="18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rPr lang="en" sz="1800"/>
              <a:t>Align WCS with VCS</a:t>
            </a:r>
            <a:endParaRPr sz="1800"/>
          </a:p>
        </p:txBody>
      </p:sp>
      <p:grpSp>
        <p:nvGrpSpPr>
          <p:cNvPr id="637" name="Google Shape;637;p114"/>
          <p:cNvGrpSpPr/>
          <p:nvPr/>
        </p:nvGrpSpPr>
        <p:grpSpPr>
          <a:xfrm>
            <a:off x="7562850" y="1604963"/>
            <a:ext cx="1428751" cy="1063228"/>
            <a:chOff x="3404" y="3213"/>
            <a:chExt cx="900" cy="893"/>
          </a:xfrm>
        </p:grpSpPr>
        <p:cxnSp>
          <p:nvCxnSpPr>
            <p:cNvPr id="638" name="Google Shape;638;p114"/>
            <p:cNvCxnSpPr/>
            <p:nvPr/>
          </p:nvCxnSpPr>
          <p:spPr>
            <a:xfrm rot="10800000">
              <a:off x="3704" y="3213"/>
              <a:ext cx="0" cy="60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39" name="Google Shape;639;p114"/>
            <p:cNvCxnSpPr/>
            <p:nvPr/>
          </p:nvCxnSpPr>
          <p:spPr>
            <a:xfrm>
              <a:off x="3704" y="3813"/>
              <a:ext cx="600" cy="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0" name="Google Shape;640;p114"/>
            <p:cNvCxnSpPr/>
            <p:nvPr/>
          </p:nvCxnSpPr>
          <p:spPr>
            <a:xfrm flipH="1">
              <a:off x="3404" y="3806"/>
              <a:ext cx="300" cy="300"/>
            </a:xfrm>
            <a:prstGeom prst="straightConnector1">
              <a:avLst/>
            </a:prstGeom>
            <a:noFill/>
            <a:ln w="25400" cap="sq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41" name="Google Shape;641;p114"/>
          <p:cNvGrpSpPr/>
          <p:nvPr/>
        </p:nvGrpSpPr>
        <p:grpSpPr>
          <a:xfrm rot="-1843320">
            <a:off x="5828958" y="1406772"/>
            <a:ext cx="1302640" cy="1212258"/>
            <a:chOff x="3404" y="3213"/>
            <a:chExt cx="900" cy="893"/>
          </a:xfrm>
        </p:grpSpPr>
        <p:cxnSp>
          <p:nvCxnSpPr>
            <p:cNvPr id="642" name="Google Shape;642;p114"/>
            <p:cNvCxnSpPr/>
            <p:nvPr/>
          </p:nvCxnSpPr>
          <p:spPr>
            <a:xfrm rot="10800000">
              <a:off x="3704" y="3213"/>
              <a:ext cx="0" cy="60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3" name="Google Shape;643;p114"/>
            <p:cNvCxnSpPr/>
            <p:nvPr/>
          </p:nvCxnSpPr>
          <p:spPr>
            <a:xfrm>
              <a:off x="3704" y="3813"/>
              <a:ext cx="600" cy="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4" name="Google Shape;644;p114"/>
            <p:cNvCxnSpPr/>
            <p:nvPr/>
          </p:nvCxnSpPr>
          <p:spPr>
            <a:xfrm flipH="1">
              <a:off x="3404" y="3806"/>
              <a:ext cx="300" cy="300"/>
            </a:xfrm>
            <a:prstGeom prst="straightConnector1">
              <a:avLst/>
            </a:prstGeom>
            <a:noFill/>
            <a:ln w="25400" cap="sq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45" name="Google Shape;645;p114"/>
          <p:cNvSpPr txBox="1"/>
          <p:nvPr/>
        </p:nvSpPr>
        <p:spPr>
          <a:xfrm>
            <a:off x="6330950" y="1612106"/>
            <a:ext cx="962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VCS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6" name="Google Shape;646;p114"/>
          <p:cNvSpPr txBox="1"/>
          <p:nvPr/>
        </p:nvSpPr>
        <p:spPr>
          <a:xfrm>
            <a:off x="7712075" y="1489472"/>
            <a:ext cx="9621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WCS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647" name="Google Shape;647;p114"/>
          <p:cNvCxnSpPr/>
          <p:nvPr/>
        </p:nvCxnSpPr>
        <p:spPr>
          <a:xfrm rot="10800000">
            <a:off x="6488250" y="2272810"/>
            <a:ext cx="1531800" cy="50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48" name="Google Shape;648;p114"/>
          <p:cNvSpPr txBox="1"/>
          <p:nvPr/>
        </p:nvSpPr>
        <p:spPr>
          <a:xfrm>
            <a:off x="6456363" y="2297906"/>
            <a:ext cx="957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</a:t>
            </a:r>
            <a:r>
              <a:rPr kumimoji="0" lang="en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eye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49" name="Google Shape;649;p114"/>
          <p:cNvSpPr txBox="1"/>
          <p:nvPr/>
        </p:nvSpPr>
        <p:spPr>
          <a:xfrm>
            <a:off x="8461375" y="2314575"/>
            <a:ext cx="682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x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0" name="Google Shape;650;p114"/>
          <p:cNvSpPr txBox="1"/>
          <p:nvPr/>
        </p:nvSpPr>
        <p:spPr>
          <a:xfrm>
            <a:off x="8129588" y="1710929"/>
            <a:ext cx="682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1" name="Google Shape;651;p114"/>
          <p:cNvSpPr txBox="1"/>
          <p:nvPr/>
        </p:nvSpPr>
        <p:spPr>
          <a:xfrm>
            <a:off x="7732713" y="2561035"/>
            <a:ext cx="6825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z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652" name="Google Shape;652;p114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800" y="3270647"/>
            <a:ext cx="5378052" cy="1508522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14"/>
          <p:cNvSpPr txBox="1"/>
          <p:nvPr/>
        </p:nvSpPr>
        <p:spPr>
          <a:xfrm>
            <a:off x="4751454" y="2928977"/>
            <a:ext cx="1454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Rotation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54" name="Google Shape;654;p114"/>
          <p:cNvSpPr txBox="1"/>
          <p:nvPr/>
        </p:nvSpPr>
        <p:spPr>
          <a:xfrm>
            <a:off x="2590576" y="2928977"/>
            <a:ext cx="1670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Translation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6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15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</a:t>
            </a:r>
            <a:r>
              <a:rPr lang="en" baseline="-25000"/>
              <a:t>cam</a:t>
            </a:r>
            <a:r>
              <a:rPr lang="en"/>
              <a:t> Inverse</a:t>
            </a:r>
            <a:endParaRPr/>
          </a:p>
        </p:txBody>
      </p:sp>
      <p:sp>
        <p:nvSpPr>
          <p:cNvPr id="661" name="Google Shape;661;p115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/>
              <a:t>Invert the smart way</a:t>
            </a:r>
            <a:endParaRPr/>
          </a:p>
        </p:txBody>
      </p:sp>
      <p:pic>
        <p:nvPicPr>
          <p:cNvPr id="662" name="Google Shape;662;p115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663" y="1819275"/>
            <a:ext cx="5775721" cy="2415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3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16" descr="txp_fi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475" y="1697831"/>
            <a:ext cx="5705473" cy="315039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16"/>
          <p:cNvSpPr txBox="1">
            <a:spLocks noGrp="1"/>
          </p:cNvSpPr>
          <p:nvPr>
            <p:ph type="title"/>
          </p:nvPr>
        </p:nvSpPr>
        <p:spPr>
          <a:xfrm>
            <a:off x="260350" y="1524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</a:t>
            </a:r>
            <a:r>
              <a:rPr lang="en" baseline="-25000"/>
              <a:t>cam</a:t>
            </a:r>
            <a:r>
              <a:rPr lang="en"/>
              <a:t> Inverse</a:t>
            </a:r>
            <a:endParaRPr/>
          </a:p>
        </p:txBody>
      </p:sp>
      <p:sp>
        <p:nvSpPr>
          <p:cNvPr id="670" name="Google Shape;670;p116"/>
          <p:cNvSpPr txBox="1">
            <a:spLocks noGrp="1"/>
          </p:cNvSpPr>
          <p:nvPr>
            <p:ph type="body" idx="1"/>
          </p:nvPr>
        </p:nvSpPr>
        <p:spPr>
          <a:xfrm>
            <a:off x="247650" y="11049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100"/>
              <a:buFont typeface="Arial"/>
              <a:buNone/>
            </a:pPr>
            <a:r>
              <a:rPr lang="en" dirty="0"/>
              <a:t>Invert the smart way</a:t>
            </a:r>
            <a:endParaRPr dirty="0"/>
          </a:p>
        </p:txBody>
      </p:sp>
      <p:sp>
        <p:nvSpPr>
          <p:cNvPr id="671" name="Google Shape;671;p116"/>
          <p:cNvSpPr txBox="1"/>
          <p:nvPr/>
        </p:nvSpPr>
        <p:spPr>
          <a:xfrm>
            <a:off x="2003425" y="3046290"/>
            <a:ext cx="1563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Transpose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2" name="Google Shape;672;p116"/>
          <p:cNvSpPr/>
          <p:nvPr/>
        </p:nvSpPr>
        <p:spPr>
          <a:xfrm>
            <a:off x="1754200" y="3424975"/>
            <a:ext cx="1333500" cy="798300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16"/>
          <p:cNvSpPr/>
          <p:nvPr/>
        </p:nvSpPr>
        <p:spPr>
          <a:xfrm>
            <a:off x="4635200" y="3343275"/>
            <a:ext cx="1010100" cy="893100"/>
          </a:xfrm>
          <a:prstGeom prst="rect">
            <a:avLst/>
          </a:prstGeom>
          <a:noFill/>
          <a:ln w="25400" cap="sq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16"/>
          <p:cNvSpPr txBox="1"/>
          <p:nvPr/>
        </p:nvSpPr>
        <p:spPr>
          <a:xfrm>
            <a:off x="4074459" y="3020625"/>
            <a:ext cx="1563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Negate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671;p116"/>
          <p:cNvSpPr txBox="1"/>
          <p:nvPr/>
        </p:nvSpPr>
        <p:spPr>
          <a:xfrm>
            <a:off x="6693427" y="3419550"/>
            <a:ext cx="1862041" cy="637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Finally Mirror</a:t>
            </a:r>
            <a:r>
              <a:rPr kumimoji="0" lang="en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</a:t>
            </a:r>
            <a:r>
              <a:rPr kumimoji="0" lang="en" sz="1800" b="0" i="0" u="none" strike="noStrike" kern="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convert to LHCS</a:t>
            </a:r>
            <a:endParaRPr kumimoji="0" sz="1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8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7"/>
          <p:cNvSpPr txBox="1">
            <a:spLocks noGrp="1"/>
          </p:cNvSpPr>
          <p:nvPr>
            <p:ph type="ctrTitle"/>
          </p:nvPr>
        </p:nvSpPr>
        <p:spPr>
          <a:xfrm>
            <a:off x="211200" y="257500"/>
            <a:ext cx="87216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call </a:t>
            </a: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look_at()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117"/>
          <p:cNvSpPr/>
          <p:nvPr/>
        </p:nvSpPr>
        <p:spPr>
          <a:xfrm>
            <a:off x="138725" y="1440600"/>
            <a:ext cx="8910300" cy="2369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117"/>
          <p:cNvSpPr txBox="1">
            <a:spLocks noGrp="1"/>
          </p:cNvSpPr>
          <p:nvPr>
            <p:ph type="subTitle" idx="1"/>
          </p:nvPr>
        </p:nvSpPr>
        <p:spPr>
          <a:xfrm>
            <a:off x="211200" y="1561200"/>
            <a:ext cx="8721600" cy="20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Pass in eye position, at</a:t>
            </a: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position, and up vector.</a:t>
            </a: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600" b="1">
                <a:latin typeface="Inconsolata"/>
                <a:ea typeface="Inconsolata"/>
                <a:cs typeface="Inconsolata"/>
                <a:sym typeface="Inconsolata"/>
              </a:rPr>
              <a:t>Mat4.look_at( Vec.of( 0,0,0 ), Vec.of( 0,0,1 ), Vec.of( 0,1,0 ) ) );</a:t>
            </a: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// Or:</a:t>
            </a: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latin typeface="Inconsolata"/>
                <a:ea typeface="Inconsolata"/>
                <a:cs typeface="Inconsolata"/>
                <a:sym typeface="Inconsolata"/>
              </a:rPr>
              <a:t>Mat4.look_at( ...Vec.cast( [0,0,0], [0,0,1], [0,1,0] ) );</a:t>
            </a:r>
            <a:endParaRPr sz="1600" b="1">
              <a:solidFill>
                <a:srgbClr val="FF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  <p:extLst>
      <p:ext uri="{BB962C8B-B14F-4D97-AF65-F5344CB8AC3E}">
        <p14:creationId xmlns:p14="http://schemas.microsoft.com/office/powerpoint/2010/main" val="184048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18"/>
          <p:cNvSpPr txBox="1">
            <a:spLocks noGrp="1"/>
          </p:cNvSpPr>
          <p:nvPr>
            <p:ph type="ctrTitle"/>
          </p:nvPr>
        </p:nvSpPr>
        <p:spPr>
          <a:xfrm>
            <a:off x="150125" y="1335275"/>
            <a:ext cx="8520600" cy="304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 as easy to point directly at things, but valid.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Generate it using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mult()/rotation()/translation()/scale()</a:t>
            </a:r>
            <a:r>
              <a:rPr lang="en" sz="2400"/>
              <a:t> instead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look_at()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Remember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inverse()</a:t>
            </a:r>
            <a:r>
              <a:rPr lang="en" sz="2400"/>
              <a:t> concepts apply to cameras</a:t>
            </a:r>
            <a:endParaRPr sz="24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Any incremental modifications you make will encounter properties of inverted products (reverse the order </a:t>
            </a:r>
            <a:r>
              <a:rPr lang="en" sz="1800" b="1" i="1" u="sng"/>
              <a:t>and</a:t>
            </a:r>
            <a:r>
              <a:rPr lang="en" sz="1800"/>
              <a:t> invert each part)</a:t>
            </a:r>
            <a:endParaRPr sz="1800"/>
          </a:p>
        </p:txBody>
      </p:sp>
      <p:sp>
        <p:nvSpPr>
          <p:cNvPr id="687" name="Google Shape;687;p118"/>
          <p:cNvSpPr txBox="1">
            <a:spLocks noGrp="1"/>
          </p:cNvSpPr>
          <p:nvPr>
            <p:ph type="ctrTitle"/>
          </p:nvPr>
        </p:nvSpPr>
        <p:spPr>
          <a:xfrm>
            <a:off x="211200" y="257500"/>
            <a:ext cx="87216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Positioning camera without look_at()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8046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1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86832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 of the Modelview Transformation</a:t>
            </a:r>
            <a:endParaRPr sz="3000"/>
          </a:p>
        </p:txBody>
      </p:sp>
      <p:sp>
        <p:nvSpPr>
          <p:cNvPr id="693" name="Google Shape;693;p11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574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700"/>
              <a:buAutoNum type="arabicPeriod"/>
            </a:pPr>
            <a:r>
              <a:rPr lang="en" sz="2700"/>
              <a:t>An affine transformation composed of elementary affine transformations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AutoNum type="arabicPeriod"/>
            </a:pPr>
            <a:r>
              <a:rPr lang="en" sz="2700"/>
              <a:t>The camera transformation is a change of basis</a:t>
            </a:r>
            <a:endParaRPr/>
          </a:p>
          <a:p>
            <a:pPr marL="514350" lvl="0" indent="-5143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700"/>
              <a:buAutoNum type="arabicPeriod"/>
            </a:pPr>
            <a:r>
              <a:rPr lang="en" sz="2700"/>
              <a:t>The modelview transformation preserves: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lines and planes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parallelism of lines and planes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affine combinations of points and relative ratios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082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Announcements &amp; Reminders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Midterm guide </a:t>
            </a:r>
            <a:r>
              <a:rPr lang="en-US" sz="2025" dirty="0"/>
              <a:t>and book questions </a:t>
            </a:r>
            <a:r>
              <a:rPr lang="en-US" sz="2025" dirty="0" smtClean="0"/>
              <a:t>available in </a:t>
            </a:r>
            <a:r>
              <a:rPr lang="en-US" sz="2025" dirty="0" smtClean="0"/>
              <a:t>Canvas</a:t>
            </a:r>
          </a:p>
          <a:p>
            <a:pPr marL="342900">
              <a:defRPr/>
            </a:pPr>
            <a:r>
              <a:rPr lang="en-US" sz="2025" dirty="0"/>
              <a:t>2/04/24: A2 due; will be discussed during this week’s TA session</a:t>
            </a:r>
          </a:p>
          <a:p>
            <a:pPr marL="342900">
              <a:defRPr/>
            </a:pPr>
            <a:r>
              <a:rPr lang="en-US" sz="2025" smtClean="0"/>
              <a:t>2/07/24&amp;2/08/24 </a:t>
            </a:r>
            <a:r>
              <a:rPr lang="en-US" sz="2025" dirty="0"/>
              <a:t>(Noon-1PM): Office hours, Zoom</a:t>
            </a:r>
          </a:p>
          <a:p>
            <a:pPr marL="342900">
              <a:defRPr/>
            </a:pPr>
            <a:r>
              <a:rPr lang="en-US" sz="2025" dirty="0"/>
              <a:t>2/08/24: Midterm Exam: 6:00-7:30 PM PST, in person, in class</a:t>
            </a:r>
            <a:endParaRPr lang="en-US" sz="1525" dirty="0"/>
          </a:p>
          <a:p>
            <a:pPr marL="342900">
              <a:defRPr/>
            </a:pPr>
            <a:r>
              <a:rPr lang="en-US" sz="2025" dirty="0"/>
              <a:t>2/25/24: A3 due</a:t>
            </a:r>
          </a:p>
          <a:p>
            <a:pPr marL="342900">
              <a:defRPr/>
            </a:pPr>
            <a:r>
              <a:rPr lang="en-US" sz="2025" dirty="0"/>
              <a:t>Start forming your project teams (team size: 2-4)</a:t>
            </a:r>
          </a:p>
          <a:p>
            <a:pPr marL="800100" lvl="1">
              <a:defRPr/>
            </a:pPr>
            <a:r>
              <a:rPr lang="en-US" sz="1525" dirty="0"/>
              <a:t>2/28/24: initial project proposals &amp; teams due</a:t>
            </a:r>
          </a:p>
          <a:p>
            <a:pPr marL="800100" lvl="1">
              <a:defRPr/>
            </a:pPr>
            <a:r>
              <a:rPr lang="en-US" sz="1525" dirty="0"/>
              <a:t>3/13/24: final proposals due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0837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Normals in Graphics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Normals</a:t>
            </a:r>
            <a:endParaRPr/>
          </a:p>
        </p:txBody>
      </p:sp>
      <p:sp>
        <p:nvSpPr>
          <p:cNvPr id="484" name="Google Shape;484;p85"/>
          <p:cNvSpPr txBox="1">
            <a:spLocks noGrp="1"/>
          </p:cNvSpPr>
          <p:nvPr>
            <p:ph type="body" idx="1"/>
          </p:nvPr>
        </p:nvSpPr>
        <p:spPr>
          <a:xfrm>
            <a:off x="457200" y="1018750"/>
            <a:ext cx="8229600" cy="4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4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Mathematics: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A vector that is perpendicular to the surface at a given point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Point “outward” or “away” from the object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True realism: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Would require calculation of normal/derivative at every point along a continuous shape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Not feasible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/>
              <a:t>Graphics: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We’re only interested in vertex normals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" sz="2200"/>
              <a:t>Discrete “approximations” of the normal sampled at points on the imaginary surface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6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Transforming Normals</a:t>
            </a:r>
            <a:endParaRPr sz="3200"/>
          </a:p>
        </p:txBody>
      </p:sp>
      <p:sp>
        <p:nvSpPr>
          <p:cNvPr id="490" name="Google Shape;490;p86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Normal vectors are transformed along with vertices and polygons.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How do you transform a normal ?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What about unit magnitude ?</a:t>
            </a:r>
            <a:endParaRPr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7"/>
          <p:cNvSpPr txBox="1"/>
          <p:nvPr/>
        </p:nvSpPr>
        <p:spPr>
          <a:xfrm>
            <a:off x="157325" y="169425"/>
            <a:ext cx="5978700" cy="11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Consider the shear matrix:</a:t>
            </a:r>
            <a:endParaRPr sz="2000" b="1"/>
          </a:p>
        </p:txBody>
      </p:sp>
      <p:sp>
        <p:nvSpPr>
          <p:cNvPr id="496" name="Google Shape;496;p87"/>
          <p:cNvSpPr txBox="1"/>
          <p:nvPr/>
        </p:nvSpPr>
        <p:spPr>
          <a:xfrm>
            <a:off x="169425" y="4320550"/>
            <a:ext cx="89196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The good thing is, this problem does not happen with tangent vectors!!!</a:t>
            </a:r>
            <a:endParaRPr sz="1800" b="1"/>
          </a:p>
        </p:txBody>
      </p:sp>
      <p:pic>
        <p:nvPicPr>
          <p:cNvPr id="497" name="Google Shape;49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525" y="71275"/>
            <a:ext cx="43910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75" y="1147600"/>
            <a:ext cx="3954225" cy="31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Reason for Inverse Transpose:</a:t>
            </a:r>
            <a:endParaRPr/>
          </a:p>
        </p:txBody>
      </p:sp>
      <p:sp>
        <p:nvSpPr>
          <p:cNvPr id="504" name="Google Shape;504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031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All we know about the transformed normal is that the dot product with tangent (V) must equal zero:</a:t>
            </a:r>
            <a:endParaRPr/>
          </a:p>
        </p:txBody>
      </p:sp>
      <p:pic>
        <p:nvPicPr>
          <p:cNvPr id="505" name="Google Shape;50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200" y="2000800"/>
            <a:ext cx="5111200" cy="309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88"/>
          <p:cNvCxnSpPr/>
          <p:nvPr/>
        </p:nvCxnSpPr>
        <p:spPr>
          <a:xfrm>
            <a:off x="2965075" y="3049800"/>
            <a:ext cx="1222500" cy="653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p89"/>
          <p:cNvCxnSpPr/>
          <p:nvPr/>
        </p:nvCxnSpPr>
        <p:spPr>
          <a:xfrm flipH="1">
            <a:off x="7008933" y="4138609"/>
            <a:ext cx="1500" cy="439245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2" name="Google Shape;512;p89"/>
          <p:cNvCxnSpPr/>
          <p:nvPr/>
        </p:nvCxnSpPr>
        <p:spPr>
          <a:xfrm rot="5400000" flipH="1">
            <a:off x="6132774" y="3526128"/>
            <a:ext cx="1200" cy="585644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3" name="Google Shape;513;p89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Polygon Attributes</a:t>
            </a:r>
            <a:endParaRPr sz="3200"/>
          </a:p>
        </p:txBody>
      </p:sp>
      <p:sp>
        <p:nvSpPr>
          <p:cNvPr id="514" name="Google Shape;514;p89"/>
          <p:cNvSpPr txBox="1">
            <a:spLocks noGrp="1"/>
          </p:cNvSpPr>
          <p:nvPr>
            <p:ph type="body" idx="1"/>
          </p:nvPr>
        </p:nvSpPr>
        <p:spPr>
          <a:xfrm>
            <a:off x="247650" y="1257300"/>
            <a:ext cx="86250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Per vertex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Position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Texture coordinates </a:t>
            </a: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/>
              <a:t>Per vertex or per face (if flat shading)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Color</a:t>
            </a:r>
            <a:endParaRPr sz="2600"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○"/>
            </a:pPr>
            <a:r>
              <a:rPr lang="en" sz="2600"/>
              <a:t>Normal</a:t>
            </a:r>
            <a:endParaRPr sz="2600"/>
          </a:p>
        </p:txBody>
      </p:sp>
      <p:sp>
        <p:nvSpPr>
          <p:cNvPr id="515" name="Google Shape;515;p89"/>
          <p:cNvSpPr/>
          <p:nvPr/>
        </p:nvSpPr>
        <p:spPr>
          <a:xfrm>
            <a:off x="6213475" y="3499247"/>
            <a:ext cx="1414500" cy="7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89"/>
          <p:cNvCxnSpPr/>
          <p:nvPr/>
        </p:nvCxnSpPr>
        <p:spPr>
          <a:xfrm rot="10800000">
            <a:off x="6970713" y="2952891"/>
            <a:ext cx="0" cy="43920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7" name="Google Shape;517;p89"/>
          <p:cNvCxnSpPr/>
          <p:nvPr/>
        </p:nvCxnSpPr>
        <p:spPr>
          <a:xfrm rot="-5400000" flipH="1">
            <a:off x="8009188" y="3508125"/>
            <a:ext cx="1200" cy="58590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8" name="Google Shape;518;p89"/>
          <p:cNvCxnSpPr/>
          <p:nvPr/>
        </p:nvCxnSpPr>
        <p:spPr>
          <a:xfrm flipH="1">
            <a:off x="6508900" y="3902869"/>
            <a:ext cx="399900" cy="235800"/>
          </a:xfrm>
          <a:prstGeom prst="straightConnector1">
            <a:avLst/>
          </a:prstGeom>
          <a:noFill/>
          <a:ln w="25400" cap="sq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What are normals for?</a:t>
            </a:r>
            <a:endParaRPr/>
          </a:p>
        </p:txBody>
      </p:sp>
      <p:sp>
        <p:nvSpPr>
          <p:cNvPr id="524" name="Google Shape;524;p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Lighting! 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"/>
              <a:t>The direction of the normal determines how the light will bounce off each surface when modeling light rays.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1"/>
          <p:cNvSpPr txBox="1">
            <a:spLocks noGrp="1"/>
          </p:cNvSpPr>
          <p:nvPr>
            <p:ph type="title"/>
          </p:nvPr>
        </p:nvSpPr>
        <p:spPr>
          <a:xfrm>
            <a:off x="190575" y="205975"/>
            <a:ext cx="8763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600"/>
              <a:t>Our shapes so far have easy normal vectors.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" sz="2700"/>
              <a:t>“Z axis” vector is perpendicular to Triangle and Square</a:t>
            </a:r>
            <a:endParaRPr sz="2700"/>
          </a:p>
          <a:p>
            <a:pPr marL="342900" marR="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" sz="2700"/>
              <a:t>For a cube, normals would also just be axis-aligned</a:t>
            </a:r>
            <a:endParaRPr sz="2700"/>
          </a:p>
          <a:p>
            <a:pPr marL="342900" marR="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" sz="2700"/>
              <a:t>For a sphere, we know analytically that the vector pointing away from the center (perpendicular to the formula’s surface) will be the normal.</a:t>
            </a:r>
            <a:endParaRPr sz="2700"/>
          </a:p>
          <a:p>
            <a:pPr marL="742950" marR="0" lvl="1" indent="-279400" algn="l" rtl="0">
              <a:spcBef>
                <a:spcPts val="640"/>
              </a:spcBef>
              <a:spcAft>
                <a:spcPts val="0"/>
              </a:spcAft>
              <a:buSzPts val="2700"/>
              <a:buChar char="–"/>
            </a:pPr>
            <a:r>
              <a:rPr lang="en" sz="2700"/>
              <a:t>Just assign normal = position coord.</a:t>
            </a:r>
            <a:endParaRPr sz="2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2"/>
          <p:cNvSpPr txBox="1">
            <a:spLocks noGrp="1"/>
          </p:cNvSpPr>
          <p:nvPr>
            <p:ph type="title"/>
          </p:nvPr>
        </p:nvSpPr>
        <p:spPr>
          <a:xfrm>
            <a:off x="457200" y="205969"/>
            <a:ext cx="8229600" cy="2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do when the normals </a:t>
            </a:r>
            <a:r>
              <a:rPr lang="en" sz="3959"/>
              <a:t>aren’t known</a:t>
            </a: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92"/>
          <p:cNvSpPr txBox="1">
            <a:spLocks noGrp="1"/>
          </p:cNvSpPr>
          <p:nvPr>
            <p:ph type="body" idx="1"/>
          </p:nvPr>
        </p:nvSpPr>
        <p:spPr>
          <a:xfrm>
            <a:off x="457200" y="3267900"/>
            <a:ext cx="82296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"/>
              <a:t>Hint: Think per-triangle.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3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Plane Equation</a:t>
            </a:r>
            <a:endParaRPr sz="3600"/>
          </a:p>
        </p:txBody>
      </p:sp>
      <p:sp>
        <p:nvSpPr>
          <p:cNvPr id="542" name="Google Shape;542;p93"/>
          <p:cNvSpPr txBox="1">
            <a:spLocks noGrp="1"/>
          </p:cNvSpPr>
          <p:nvPr>
            <p:ph type="body" idx="1"/>
          </p:nvPr>
        </p:nvSpPr>
        <p:spPr>
          <a:xfrm>
            <a:off x="247650" y="786650"/>
            <a:ext cx="4109100" cy="12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Normal / point form</a:t>
            </a:r>
            <a:endParaRPr/>
          </a:p>
          <a:p>
            <a:pPr marL="457200" lvl="1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None/>
            </a:pPr>
            <a:endParaRPr sz="2200"/>
          </a:p>
        </p:txBody>
      </p:sp>
      <p:pic>
        <p:nvPicPr>
          <p:cNvPr id="543" name="Google Shape;543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188" y="2231231"/>
            <a:ext cx="5588793" cy="25681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4" name="Google Shape;544;p93"/>
          <p:cNvCxnSpPr>
            <a:endCxn id="545" idx="5"/>
          </p:cNvCxnSpPr>
          <p:nvPr/>
        </p:nvCxnSpPr>
        <p:spPr>
          <a:xfrm rot="10800000">
            <a:off x="6161761" y="1928089"/>
            <a:ext cx="399900" cy="5679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6" name="Google Shape;546;p93"/>
          <p:cNvCxnSpPr/>
          <p:nvPr/>
        </p:nvCxnSpPr>
        <p:spPr>
          <a:xfrm rot="10800000" flipH="1">
            <a:off x="5289550" y="1147679"/>
            <a:ext cx="2243100" cy="8490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7" name="Google Shape;547;p93"/>
          <p:cNvCxnSpPr/>
          <p:nvPr/>
        </p:nvCxnSpPr>
        <p:spPr>
          <a:xfrm rot="10800000" flipH="1">
            <a:off x="6384925" y="1947778"/>
            <a:ext cx="2241600" cy="8490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8" name="Google Shape;548;p93"/>
          <p:cNvCxnSpPr/>
          <p:nvPr/>
        </p:nvCxnSpPr>
        <p:spPr>
          <a:xfrm>
            <a:off x="5289550" y="1996679"/>
            <a:ext cx="1114500" cy="790500"/>
          </a:xfrm>
          <a:prstGeom prst="straightConnector1">
            <a:avLst/>
          </a:prstGeom>
          <a:noFill/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9" name="Google Shape;549;p93"/>
          <p:cNvCxnSpPr/>
          <p:nvPr/>
        </p:nvCxnSpPr>
        <p:spPr>
          <a:xfrm>
            <a:off x="5292725" y="1996679"/>
            <a:ext cx="1076400" cy="8001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0" name="Google Shape;550;p93"/>
          <p:cNvCxnSpPr/>
          <p:nvPr/>
        </p:nvCxnSpPr>
        <p:spPr>
          <a:xfrm>
            <a:off x="7543800" y="1147763"/>
            <a:ext cx="1076400" cy="8001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1" name="Google Shape;551;p93"/>
          <p:cNvCxnSpPr/>
          <p:nvPr/>
        </p:nvCxnSpPr>
        <p:spPr>
          <a:xfrm rot="10800000">
            <a:off x="7242238" y="1022729"/>
            <a:ext cx="17400" cy="840600"/>
          </a:xfrm>
          <a:prstGeom prst="straightConnector1">
            <a:avLst/>
          </a:prstGeom>
          <a:solidFill>
            <a:schemeClr val="accent1"/>
          </a:solidFill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545" name="Google Shape;545;p93"/>
          <p:cNvSpPr/>
          <p:nvPr/>
        </p:nvSpPr>
        <p:spPr>
          <a:xfrm>
            <a:off x="6054725" y="1846660"/>
            <a:ext cx="1254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93"/>
          <p:cNvSpPr/>
          <p:nvPr/>
        </p:nvSpPr>
        <p:spPr>
          <a:xfrm>
            <a:off x="6518275" y="2488406"/>
            <a:ext cx="1254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93"/>
          <p:cNvSpPr txBox="1"/>
          <p:nvPr/>
        </p:nvSpPr>
        <p:spPr>
          <a:xfrm>
            <a:off x="6605588" y="701278"/>
            <a:ext cx="1336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</a:t>
            </a: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 c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 b="1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4" name="Google Shape;554;p93"/>
          <p:cNvSpPr txBox="1"/>
          <p:nvPr/>
        </p:nvSpPr>
        <p:spPr>
          <a:xfrm>
            <a:off x="6592888" y="2289572"/>
            <a:ext cx="425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55" name="Google Shape;555;p93"/>
          <p:cNvSpPr txBox="1"/>
          <p:nvPr/>
        </p:nvSpPr>
        <p:spPr>
          <a:xfrm>
            <a:off x="6073775" y="1632347"/>
            <a:ext cx="425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56" name="Google Shape;556;p93"/>
          <p:cNvSpPr txBox="1"/>
          <p:nvPr/>
        </p:nvSpPr>
        <p:spPr>
          <a:xfrm>
            <a:off x="6288088" y="2032397"/>
            <a:ext cx="450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sz="18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93"/>
          <p:cNvSpPr txBox="1"/>
          <p:nvPr/>
        </p:nvSpPr>
        <p:spPr>
          <a:xfrm>
            <a:off x="6823075" y="1993106"/>
            <a:ext cx="1336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</a:t>
            </a: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 z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 b="1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93"/>
          <p:cNvSpPr/>
          <p:nvPr/>
        </p:nvSpPr>
        <p:spPr>
          <a:xfrm>
            <a:off x="6886575" y="1927622"/>
            <a:ext cx="1269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93"/>
          <p:cNvSpPr/>
          <p:nvPr/>
        </p:nvSpPr>
        <p:spPr>
          <a:xfrm>
            <a:off x="4623100" y="4260025"/>
            <a:ext cx="605100" cy="43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Lecture Recap</a:t>
            </a:r>
            <a:endParaRPr lang="en-US" dirty="0" smtClean="0"/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Examples of Transformations:</a:t>
            </a:r>
          </a:p>
          <a:p>
            <a:pPr marL="800100" lvl="1">
              <a:defRPr/>
            </a:pPr>
            <a:r>
              <a:rPr lang="en-US" sz="1525" dirty="0" smtClean="0"/>
              <a:t>Translation, scaling, rotation, shear</a:t>
            </a:r>
          </a:p>
        </p:txBody>
      </p:sp>
    </p:spTree>
    <p:extLst>
      <p:ext uri="{BB962C8B-B14F-4D97-AF65-F5344CB8AC3E}">
        <p14:creationId xmlns:p14="http://schemas.microsoft.com/office/powerpoint/2010/main" val="666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8525" y="1204913"/>
            <a:ext cx="3003947" cy="3676649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94"/>
          <p:cNvSpPr txBox="1">
            <a:spLocks noGrp="1"/>
          </p:cNvSpPr>
          <p:nvPr>
            <p:ph type="title"/>
          </p:nvPr>
        </p:nvSpPr>
        <p:spPr>
          <a:xfrm>
            <a:off x="260350" y="228600"/>
            <a:ext cx="7596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Computing Normal / Point Form </a:t>
            </a:r>
            <a:br>
              <a:rPr lang="en" sz="3300"/>
            </a:br>
            <a:r>
              <a:rPr lang="en" sz="3300"/>
              <a:t>From 3 Points</a:t>
            </a:r>
            <a:endParaRPr/>
          </a:p>
        </p:txBody>
      </p:sp>
      <p:cxnSp>
        <p:nvCxnSpPr>
          <p:cNvPr id="566" name="Google Shape;566;p94"/>
          <p:cNvCxnSpPr>
            <a:stCxn id="567" idx="3"/>
            <a:endCxn id="568" idx="4"/>
          </p:cNvCxnSpPr>
          <p:nvPr/>
        </p:nvCxnSpPr>
        <p:spPr>
          <a:xfrm rot="10800000" flipH="1">
            <a:off x="6061025" y="2270710"/>
            <a:ext cx="165900" cy="6666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69" name="Google Shape;569;p94"/>
          <p:cNvCxnSpPr/>
          <p:nvPr/>
        </p:nvCxnSpPr>
        <p:spPr>
          <a:xfrm rot="10800000" flipH="1">
            <a:off x="4911725" y="1651313"/>
            <a:ext cx="2243100" cy="8490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0" name="Google Shape;570;p94"/>
          <p:cNvCxnSpPr/>
          <p:nvPr/>
        </p:nvCxnSpPr>
        <p:spPr>
          <a:xfrm rot="10800000" flipH="1">
            <a:off x="6007100" y="2451413"/>
            <a:ext cx="2241600" cy="8490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1" name="Google Shape;571;p94"/>
          <p:cNvCxnSpPr/>
          <p:nvPr/>
        </p:nvCxnSpPr>
        <p:spPr>
          <a:xfrm>
            <a:off x="4911725" y="2500313"/>
            <a:ext cx="1114500" cy="790500"/>
          </a:xfrm>
          <a:prstGeom prst="straightConnector1">
            <a:avLst/>
          </a:prstGeom>
          <a:noFill/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2" name="Google Shape;572;p94"/>
          <p:cNvCxnSpPr/>
          <p:nvPr/>
        </p:nvCxnSpPr>
        <p:spPr>
          <a:xfrm>
            <a:off x="4914900" y="2500313"/>
            <a:ext cx="1076400" cy="8001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3" name="Google Shape;573;p94"/>
          <p:cNvCxnSpPr/>
          <p:nvPr/>
        </p:nvCxnSpPr>
        <p:spPr>
          <a:xfrm>
            <a:off x="7165975" y="1651397"/>
            <a:ext cx="1076400" cy="8001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4" name="Google Shape;574;p94"/>
          <p:cNvCxnSpPr/>
          <p:nvPr/>
        </p:nvCxnSpPr>
        <p:spPr>
          <a:xfrm rot="10800000">
            <a:off x="6864413" y="1526363"/>
            <a:ext cx="17400" cy="840600"/>
          </a:xfrm>
          <a:prstGeom prst="straightConnector1">
            <a:avLst/>
          </a:prstGeom>
          <a:solidFill>
            <a:schemeClr val="accent1"/>
          </a:solidFill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cxnSp>
      <p:sp>
        <p:nvSpPr>
          <p:cNvPr id="568" name="Google Shape;568;p94"/>
          <p:cNvSpPr/>
          <p:nvPr/>
        </p:nvSpPr>
        <p:spPr>
          <a:xfrm>
            <a:off x="6164263" y="2175272"/>
            <a:ext cx="1254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94"/>
          <p:cNvSpPr/>
          <p:nvPr/>
        </p:nvSpPr>
        <p:spPr>
          <a:xfrm>
            <a:off x="6627813" y="2817019"/>
            <a:ext cx="1254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94"/>
          <p:cNvSpPr/>
          <p:nvPr/>
        </p:nvSpPr>
        <p:spPr>
          <a:xfrm>
            <a:off x="5969000" y="2905125"/>
            <a:ext cx="1269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94"/>
          <p:cNvCxnSpPr>
            <a:stCxn id="576" idx="6"/>
            <a:endCxn id="575" idx="2"/>
          </p:cNvCxnSpPr>
          <p:nvPr/>
        </p:nvCxnSpPr>
        <p:spPr>
          <a:xfrm rot="10800000" flipH="1">
            <a:off x="6095900" y="2864625"/>
            <a:ext cx="531900" cy="88200"/>
          </a:xfrm>
          <a:prstGeom prst="straightConnector1">
            <a:avLst/>
          </a:prstGeom>
          <a:noFill/>
          <a:ln w="12700" cap="sq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8" name="Google Shape;578;p94"/>
          <p:cNvSpPr txBox="1"/>
          <p:nvPr/>
        </p:nvSpPr>
        <p:spPr>
          <a:xfrm>
            <a:off x="6227763" y="1204913"/>
            <a:ext cx="1336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</a:t>
            </a: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 c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 b="1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94"/>
          <p:cNvSpPr txBox="1"/>
          <p:nvPr/>
        </p:nvSpPr>
        <p:spPr>
          <a:xfrm>
            <a:off x="6702425" y="2618185"/>
            <a:ext cx="425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67" name="Google Shape;567;p94"/>
          <p:cNvSpPr txBox="1"/>
          <p:nvPr/>
        </p:nvSpPr>
        <p:spPr>
          <a:xfrm>
            <a:off x="5635625" y="2799160"/>
            <a:ext cx="4254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80" name="Google Shape;580;p94"/>
          <p:cNvSpPr txBox="1"/>
          <p:nvPr/>
        </p:nvSpPr>
        <p:spPr>
          <a:xfrm>
            <a:off x="6183313" y="1960960"/>
            <a:ext cx="425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81" name="Google Shape;581;p94"/>
          <p:cNvSpPr txBox="1"/>
          <p:nvPr/>
        </p:nvSpPr>
        <p:spPr>
          <a:xfrm>
            <a:off x="6159500" y="2842022"/>
            <a:ext cx="4494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8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94"/>
          <p:cNvSpPr txBox="1"/>
          <p:nvPr/>
        </p:nvSpPr>
        <p:spPr>
          <a:xfrm>
            <a:off x="5800725" y="2361010"/>
            <a:ext cx="4509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" sz="18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800" b="0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94"/>
          <p:cNvSpPr txBox="1"/>
          <p:nvPr/>
        </p:nvSpPr>
        <p:spPr>
          <a:xfrm>
            <a:off x="7408863" y="1965722"/>
            <a:ext cx="1336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[</a:t>
            </a:r>
            <a:r>
              <a:rPr lang="en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y z</a:t>
            </a:r>
            <a:r>
              <a:rPr lang="e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lang="en" sz="1800" b="0" i="0" u="none" strike="noStrike" cap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1800" b="1" i="0" u="none" strike="noStrike" cap="none" baseline="30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94"/>
          <p:cNvSpPr/>
          <p:nvPr/>
        </p:nvSpPr>
        <p:spPr>
          <a:xfrm>
            <a:off x="7456488" y="2224088"/>
            <a:ext cx="126900" cy="95400"/>
          </a:xfrm>
          <a:prstGeom prst="ellipse">
            <a:avLst/>
          </a:prstGeom>
          <a:solidFill>
            <a:schemeClr val="accent1"/>
          </a:solidFill>
          <a:ln w="12700" cap="sq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959"/>
              <a:t>When the normals aren’t known:</a:t>
            </a:r>
            <a:endParaRPr sz="3959"/>
          </a:p>
        </p:txBody>
      </p:sp>
      <p:sp>
        <p:nvSpPr>
          <p:cNvPr id="590" name="Google Shape;590;p95"/>
          <p:cNvSpPr txBox="1">
            <a:spLocks noGrp="1"/>
          </p:cNvSpPr>
          <p:nvPr>
            <p:ph type="body" idx="1"/>
          </p:nvPr>
        </p:nvSpPr>
        <p:spPr>
          <a:xfrm>
            <a:off x="457200" y="14540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indices, collect the positions of the three points of the triangle.</a:t>
            </a:r>
            <a:endParaRPr sz="2800"/>
          </a:p>
          <a:p>
            <a:pPr marL="3429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two vectors out of the triangle.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/>
              <a:t>Use a cross product.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959"/>
              <a:t>Cross Product Normals</a:t>
            </a:r>
            <a:endParaRPr sz="3959"/>
          </a:p>
        </p:txBody>
      </p:sp>
      <p:sp>
        <p:nvSpPr>
          <p:cNvPr id="596" name="Google Shape;596;p96"/>
          <p:cNvSpPr txBox="1">
            <a:spLocks noGrp="1"/>
          </p:cNvSpPr>
          <p:nvPr>
            <p:ph type="body" idx="1"/>
          </p:nvPr>
        </p:nvSpPr>
        <p:spPr>
          <a:xfrm>
            <a:off x="457200" y="145402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dirty="0"/>
              <a:t>The result might point inside the shape instead of out!</a:t>
            </a:r>
            <a:endParaRPr sz="2800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" dirty="0"/>
              <a:t>(AxB = -BxA)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" dirty="0"/>
              <a:t>Hard to know which edges to make “A” and “B”</a:t>
            </a:r>
            <a:endParaRPr dirty="0"/>
          </a:p>
          <a:p>
            <a:pPr marL="3429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 sz="2800" dirty="0"/>
              <a:t>How to detect an inward vector?  Assume shape is convex and centered at the origin.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Next Up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7650" y="1257300"/>
            <a:ext cx="8591500" cy="3657600"/>
          </a:xfrm>
        </p:spPr>
        <p:txBody>
          <a:bodyPr/>
          <a:lstStyle/>
          <a:p>
            <a:pPr marL="342900">
              <a:defRPr/>
            </a:pPr>
            <a:r>
              <a:rPr lang="en-US" sz="2025" dirty="0" smtClean="0"/>
              <a:t>Concatenation of Transformations (contd.)</a:t>
            </a:r>
          </a:p>
          <a:p>
            <a:pPr marL="342900">
              <a:defRPr/>
            </a:pPr>
            <a:r>
              <a:rPr lang="en-US" sz="2025" dirty="0" smtClean="0"/>
              <a:t>Spaces:</a:t>
            </a:r>
          </a:p>
          <a:p>
            <a:pPr marL="800100" lvl="1">
              <a:defRPr/>
            </a:pPr>
            <a:r>
              <a:rPr lang="en-US" sz="1525" dirty="0" smtClean="0"/>
              <a:t>Model space</a:t>
            </a:r>
          </a:p>
          <a:p>
            <a:pPr marL="800100" lvl="1">
              <a:defRPr/>
            </a:pPr>
            <a:r>
              <a:rPr lang="en-US" sz="1525" dirty="0" smtClean="0"/>
              <a:t>Object/world space</a:t>
            </a:r>
          </a:p>
          <a:p>
            <a:pPr marL="800100" lvl="1">
              <a:defRPr/>
            </a:pPr>
            <a:r>
              <a:rPr lang="en-US" sz="1525" dirty="0"/>
              <a:t>E</a:t>
            </a:r>
            <a:r>
              <a:rPr lang="en-US" sz="1525" dirty="0" smtClean="0"/>
              <a:t>ye/camera space</a:t>
            </a:r>
          </a:p>
          <a:p>
            <a:pPr marL="800100" lvl="1">
              <a:defRPr/>
            </a:pPr>
            <a:r>
              <a:rPr lang="en-US" sz="1525" dirty="0" smtClean="0"/>
              <a:t>Screen space</a:t>
            </a:r>
            <a:endParaRPr lang="en-US" sz="2025" dirty="0" smtClean="0"/>
          </a:p>
          <a:p>
            <a:pPr marL="342900">
              <a:defRPr/>
            </a:pPr>
            <a:r>
              <a:rPr lang="en-US" sz="2025" dirty="0" smtClean="0"/>
              <a:t>Projections: parallel and perspective</a:t>
            </a:r>
          </a:p>
          <a:p>
            <a:pPr marL="342900">
              <a:defRPr/>
            </a:pPr>
            <a:r>
              <a:rPr lang="en-US" sz="2025" dirty="0" smtClean="0"/>
              <a:t>Midterm</a:t>
            </a:r>
          </a:p>
          <a:p>
            <a:pPr marL="342900">
              <a:defRPr/>
            </a:pPr>
            <a:r>
              <a:rPr lang="en-US" sz="2025" dirty="0" smtClean="0"/>
              <a:t>Lighting, Flat/Smooth Shading</a:t>
            </a: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31285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SIGGRAPH trailers from 2013</a:t>
            </a:r>
            <a:endParaRPr/>
          </a:p>
        </p:txBody>
      </p:sp>
      <p:sp>
        <p:nvSpPr>
          <p:cNvPr id="289" name="Google Shape;289;p5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Going backwards,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https://www.youtube.com/watch?v=FUGVF_eMeo4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And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https://www.youtube.com/watch?v=JAFhkdGtHck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40804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3" y="228600"/>
            <a:ext cx="6471047" cy="857250"/>
          </a:xfrm>
        </p:spPr>
        <p:txBody>
          <a:bodyPr/>
          <a:lstStyle/>
          <a:p>
            <a:r>
              <a:rPr lang="en-US" altLang="en-US" sz="2475"/>
              <a:t>Composite 3D Rotation About the Origin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en-US" b="1" i="1" dirty="0" smtClean="0"/>
          </a:p>
          <a:p>
            <a:pPr lvl="1"/>
            <a:endParaRPr lang="en-US" altLang="en-US" b="1" i="1" dirty="0" smtClean="0"/>
          </a:p>
          <a:p>
            <a:pPr lvl="1"/>
            <a:r>
              <a:rPr lang="en-US" altLang="en-US" b="1" i="1" dirty="0" smtClean="0"/>
              <a:t>This is known as the “Euler angle” representation of 3D rotations</a:t>
            </a:r>
          </a:p>
          <a:p>
            <a:pPr lvl="1"/>
            <a:r>
              <a:rPr lang="en-US" altLang="en-US" b="1" i="1" dirty="0" smtClean="0"/>
              <a:t>The order of the rotation matrices is important !!</a:t>
            </a:r>
          </a:p>
          <a:p>
            <a:pPr lvl="1"/>
            <a:r>
              <a:rPr lang="en-US" altLang="en-US" b="1" i="1" dirty="0" smtClean="0"/>
              <a:t>Note: The Euler angle representation suffers from singularities</a:t>
            </a:r>
          </a:p>
        </p:txBody>
      </p:sp>
      <p:pic>
        <p:nvPicPr>
          <p:cNvPr id="30724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2" y="1416844"/>
            <a:ext cx="6072188" cy="38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51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49271" y="2087220"/>
            <a:ext cx="6321908" cy="233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har char="•"/>
              <a:defRPr sz="3100" b="1" i="1">
                <a:solidFill>
                  <a:srgbClr val="FF3300"/>
                </a:solidFill>
                <a:latin typeface="+mn-lt"/>
                <a:ea typeface="+mn-ea"/>
                <a:cs typeface="+mn-cs"/>
              </a:defRPr>
            </a:lvl1pPr>
            <a:lvl2pPr marL="4572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•"/>
              <a:defRPr sz="2600">
                <a:solidFill>
                  <a:schemeClr val="bg2"/>
                </a:solidFill>
                <a:latin typeface="+mn-lt"/>
              </a:defRPr>
            </a:lvl2pPr>
            <a:lvl3pPr marL="85725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–"/>
              <a:defRPr sz="2600" i="1">
                <a:solidFill>
                  <a:schemeClr val="bg1"/>
                </a:solidFill>
                <a:latin typeface="+mn-lt"/>
              </a:defRPr>
            </a:lvl3pPr>
            <a:lvl4pPr marL="1371600" indent="-34290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Char char="²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182880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28600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74320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20040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657600" indent="-285750" algn="l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77777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10000"/>
              </a:lnSpc>
              <a:spcBef>
                <a:spcPts val="450"/>
              </a:spcBef>
              <a:spcAft>
                <a:spcPts val="45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en-US" sz="2025" b="1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What happens when the middle angle is 90˚?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Gimbal Lock</a:t>
            </a:r>
          </a:p>
        </p:txBody>
      </p:sp>
      <p:pic>
        <p:nvPicPr>
          <p:cNvPr id="33795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91"/>
          <a:stretch/>
        </p:blipFill>
        <p:spPr bwMode="auto">
          <a:xfrm>
            <a:off x="1907382" y="1173493"/>
            <a:ext cx="5528072" cy="91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8"/>
          <a:stretch/>
        </p:blipFill>
        <p:spPr bwMode="auto">
          <a:xfrm>
            <a:off x="1909868" y="2541935"/>
            <a:ext cx="5528072" cy="239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508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2" y="228600"/>
            <a:ext cx="6349604" cy="857250"/>
          </a:xfrm>
        </p:spPr>
        <p:txBody>
          <a:bodyPr/>
          <a:lstStyle/>
          <a:p>
            <a:r>
              <a:rPr lang="en-US" altLang="en-US" sz="2475"/>
              <a:t>Loss of a Rotational Degree of Freedom</a:t>
            </a:r>
          </a:p>
        </p:txBody>
      </p:sp>
      <p:pic>
        <p:nvPicPr>
          <p:cNvPr id="35843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297" y="1453754"/>
            <a:ext cx="5251847" cy="319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3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There are Alternatives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25" dirty="0"/>
              <a:t>It is often convenient to use other representations of 3D rotations that do not suffer from Gimbal Lock</a:t>
            </a:r>
          </a:p>
          <a:p>
            <a:pPr lvl="1"/>
            <a:r>
              <a:rPr lang="en-US" altLang="en-US" sz="1650" dirty="0"/>
              <a:t>Advanced concepts</a:t>
            </a:r>
          </a:p>
          <a:p>
            <a:pPr lvl="2"/>
            <a:r>
              <a:rPr lang="en-US" altLang="en-US" sz="1650" dirty="0">
                <a:hlinkClick r:id="rId2"/>
              </a:rPr>
              <a:t>Quaternions</a:t>
            </a:r>
            <a:endParaRPr lang="en-US" altLang="en-US" sz="1650" dirty="0"/>
          </a:p>
          <a:p>
            <a:pPr lvl="2"/>
            <a:r>
              <a:rPr lang="en-US" altLang="en-US" sz="1650" dirty="0"/>
              <a:t>Exponential Maps</a:t>
            </a:r>
          </a:p>
        </p:txBody>
      </p:sp>
    </p:spTree>
    <p:extLst>
      <p:ext uri="{BB962C8B-B14F-4D97-AF65-F5344CB8AC3E}">
        <p14:creationId xmlns:p14="http://schemas.microsoft.com/office/powerpoint/2010/main" val="3751628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{\bf R}(\theta_1,\theta_2,\theta_3) = {\bf R}_z(\theta_3){\bf R}_y(\theta_2) {\bf R}_x(\theta_1)&#10;\]&#10;\end{document}&#10;"/>
  <p:tag name="EXTERNALNAME" val="txp_fig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48"/>
  <p:tag name="PICTUREFILESIZE" val="197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7.8412"/>
  <p:tag name="ORIGINALWIDTH" val="720.0347"/>
  <p:tag name="LATEXADDIN" val="\documentclass{article}&#10;\usepackage{amsmath}&#10;\pagestyle{empty}&#10;\begin{document}&#10;\def\vec#1{{\mathbf#1}}&#10;\def\mat#1{{\mathbf#1}}&#10;&#10;\def\c#1{\cos\theta_{#1}}&#10;\def\s#1{\sin\theta_{#1}}&#10;&#10;\[&#10;\begin{split}&#10;\mat R(\theta_1,\theta_2,\theta_3) &amp; = \mat R_z(\theta_3)\mat R_y(\theta_2)\mat R_x(\theta_1) \\&#10;&amp; = \begin{bmatrix}&#10;\c3 &amp; -\s3 &amp; 0 &amp; 0\\&#10;\s3 &amp; \c3 &amp; 0 &amp; 0\\&#10;0&amp;0&amp;1&amp;0\\&#10;0&amp;0&amp;0&amp;1\\&#10;\end{bmatrix}&#10;\begin{bmatrix}&#10;\c2 &amp; 0 &amp; \s2 &amp; 0\\&#10;0&amp;1&amp;0&amp;0\\&#10;-\s2 &amp; 0 &amp; \c2 &amp; 0\\&#10;0&amp;0&amp;0&amp;1\\&#10;\end{bmatrix}&#10;\begin{bmatrix}&#10;1&amp;0&amp;0&amp;0\\&#10;0 &amp; \c1 &amp; -\s1 &amp; 0\\&#10;0 &amp; \s1 &amp; \c1 &amp; 0\\&#10;0&amp;0&amp;0&amp;1\\&#10;\end{bmatrix}&#10;\end{split}&#10;\]&#10;Let $\theta_2=90^\circ$ \quad ($\sin(90^\circ)=0$, $\cos(90^\circ)=1$):&#10;\[&#10;\begin{split}&#10;\mat R(\theta_1,90^\circ,\theta_3) &amp; = \mat R_z(\theta_3)\mat R_y(90^\circ)\mat R_x(\theta_1) \\&#10;&amp; = \begin{bmatrix}&#10;\c3 &amp; -\s3 &amp; 0 &amp; 0\\&#10;\s3 &amp; \c3 &amp; 0 &amp; 0\\&#10;0&amp;0&amp;1&amp;0\\&#10;0&amp;0&amp;0&amp;1\\&#10;\end{bmatrix}&#10;\begin{bmatrix}&#10;0 &amp; 0 &amp; 1 &amp; 0\\&#10;0&amp;1&amp;0&amp;0\\&#10;-1 &amp; 0 &amp; 0 &amp; 0\\&#10;0&amp;0&amp;0&amp;1\\&#10;\end{bmatrix}&#10;\begin{bmatrix}&#10;1&amp;0&amp;0&amp;0\\&#10;0 &amp; \c1 &amp; -\s1 &amp; 0\\&#10;0 &amp; \s1 &amp; \c1 &amp; 0\\&#10;0&amp;0&amp;0&amp;1\\&#10;\end{bmatrix}\\&#10;&amp; = \begin{bmatrix}&#10;\c3 &amp; -\s3 &amp; 0 &amp; 0\\&#10;\s3 &amp; \c3 &amp; 0 &amp; 0\\&#10;0&amp;0&amp;1&amp;0\\&#10;0&amp;0&amp;0&amp;1\\&#10;\end{bmatrix}&#10;\begin{bmatrix}&#10;0 &amp; \s1 &amp; \c1 &amp; 0\\&#10;0 &amp; \c1 &amp; -\s1 &amp; 0\\&#10;-1&amp;0&amp;0&amp;0\\&#10;0&amp;0&amp;0&amp;1\\&#10;\end{bmatrix}\\&#10;&amp; = \begin{bmatrix}&#10;0 &amp; \c3\s1-\s3\c1 &amp; \c3\c1+\s3\s1 &amp; 0\\&#10;0 &amp; \c3\c1+\s3\s1 &amp; -\c3\s1+\s3\c1 &amp; 0\\&#10;-1&amp;0&amp;0&amp;0\\&#10;0&amp;0&amp;0&amp;1\\&#10;\end{bmatrix}&#10;\end{split}&#10;\]&#10;\end{document}"/>
  <p:tag name="IGUANATEXSIZE" val="20"/>
  <p:tag name="IGUANATEXCURSOR" val="6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77.8412"/>
  <p:tag name="ORIGINALWIDTH" val="720.0347"/>
  <p:tag name="LATEXADDIN" val="\documentclass{article}&#10;\usepackage{amsmath}&#10;\pagestyle{empty}&#10;\begin{document}&#10;\def\vec#1{{\mathbf#1}}&#10;\def\mat#1{{\mathbf#1}}&#10;&#10;\def\c#1{\cos\theta_{#1}}&#10;\def\s#1{\sin\theta_{#1}}&#10;&#10;\[&#10;\begin{split}&#10;\mat R(\theta_1,\theta_2,\theta_3) &amp; = \mat R_z(\theta_3)\mat R_y(\theta_2)\mat R_x(\theta_1) \\&#10;&amp; = \begin{bmatrix}&#10;\c3 &amp; -\s3 &amp; 0 &amp; 0\\&#10;\s3 &amp; \c3 &amp; 0 &amp; 0\\&#10;0&amp;0&amp;1&amp;0\\&#10;0&amp;0&amp;0&amp;1\\&#10;\end{bmatrix}&#10;\begin{bmatrix}&#10;\c2 &amp; 0 &amp; \s2 &amp; 0\\&#10;0&amp;1&amp;0&amp;0\\&#10;-\s2 &amp; 0 &amp; \c2 &amp; 0\\&#10;0&amp;0&amp;0&amp;1\\&#10;\end{bmatrix}&#10;\begin{bmatrix}&#10;1&amp;0&amp;0&amp;0\\&#10;0 &amp; \c1 &amp; -\s1 &amp; 0\\&#10;0 &amp; \s1 &amp; \c1 &amp; 0\\&#10;0&amp;0&amp;0&amp;1\\&#10;\end{bmatrix}&#10;\end{split}&#10;\]&#10;Let $\theta_2=90^\circ$ \quad ($\sin(90^\circ)=0$, $\cos(90^\circ)=1$):&#10;\[&#10;\begin{split}&#10;\mat R(\theta_1,90^\circ,\theta_3) &amp; = \mat R_z(\theta_3)\mat R_y(90^\circ)\mat R_x(\theta_1) \\&#10;&amp; = \begin{bmatrix}&#10;\c3 &amp; -\s3 &amp; 0 &amp; 0\\&#10;\s3 &amp; \c3 &amp; 0 &amp; 0\\&#10;0&amp;0&amp;1&amp;0\\&#10;0&amp;0&amp;0&amp;1\\&#10;\end{bmatrix}&#10;\begin{bmatrix}&#10;0 &amp; 0 &amp; 1 &amp; 0\\&#10;0&amp;1&amp;0&amp;0\\&#10;-1 &amp; 0 &amp; 0 &amp; 0\\&#10;0&amp;0&amp;0&amp;1\\&#10;\end{bmatrix}&#10;\begin{bmatrix}&#10;1&amp;0&amp;0&amp;0\\&#10;0 &amp; \c1 &amp; -\s1 &amp; 0\\&#10;0 &amp; \s1 &amp; \c1 &amp; 0\\&#10;0&amp;0&amp;0&amp;1\\&#10;\end{bmatrix}\\&#10;&amp; = \begin{bmatrix}&#10;\c3 &amp; -\s3 &amp; 0 &amp; 0\\&#10;\s3 &amp; \c3 &amp; 0 &amp; 0\\&#10;0&amp;0&amp;1&amp;0\\&#10;0&amp;0&amp;0&amp;1\\&#10;\end{bmatrix}&#10;\begin{bmatrix}&#10;0 &amp; \s1 &amp; \c1 &amp; 0\\&#10;0 &amp; \c1 &amp; -\s1 &amp; 0\\&#10;-1&amp;0&amp;0&amp;0\\&#10;0&amp;0&amp;0&amp;1\\&#10;\end{bmatrix}\\&#10;&amp; = \begin{bmatrix}&#10;0 &amp; \c3\s1-\s3\c1 &amp; \c3\c1+\s3\s1 &amp; 0\\&#10;0 &amp; \c3\c1+\s3\s1 &amp; -\c3\s1+\s3\c1 &amp; 0\\&#10;-1&amp;0&amp;0&amp;0\\&#10;0&amp;0&amp;0&amp;1\\&#10;\end{bmatrix}&#10;\end{split}&#10;\]&#10;\end{document}"/>
  <p:tag name="IGUANATEXSIZE" val="20"/>
  <p:tag name="IGUANATEXCURSOR" val="6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37.2575"/>
  <p:tag name="ORIGINALWIDTH" val="719.3802"/>
  <p:tag name="LATEXADDIN" val="\documentclass{article}&#10;\usepackage{amsmath}&#10;\pagestyle{empty}&#10;\begin{document}&#10;\def\vec#1{{\mathbf#1}}&#10;\def\mat#1{{\mathbf#1}}&#10;&#10;\def\c#1{\cos\theta_{#1}}&#10;\def\s#1{\sin\theta_{#1}}&#10;&#10;\[&#10;\begin{split}&#10;\mat R(\theta_1,90^\circ,\theta_3)&#10;&amp; = \begin{bmatrix}&#10;0 &amp; \c3\s1-\s3\c1 &amp; \c3\c1+\s3\s1 &amp; 0\\&#10;0 &amp; \c3\c1+\s3\s1 &amp; -\c3\s1+\s3\c1 &amp; 0\\&#10;-1&amp;0&amp;0&amp;0\\&#10;0&amp;0&amp;0&amp;1\\&#10;\end{bmatrix}\\&#10;&amp; = \begin{bmatrix}&#10;0 &amp; \sin(\theta_1-\theta_3) &amp; \cos(\theta_1-\theta_3) &amp; 0\\&#10;0 &amp; \cos(\theta_1-\theta_3) &amp; -\sin(\theta_1-\theta_3) &amp; 0\\&#10;-1&amp;0&amp;0&amp;0\\&#10;0&amp;0&amp;0&amp;1\\&#10;\end{bmatrix}\\&#10;&amp; = \begin{bmatrix}&#10;0 &amp; \sin\theta &amp; \cos\theta &amp; 0\\&#10;0 &amp; \cos\theta &amp; -\sin\theta &amp; 0\\&#10;-1&amp;0&amp;0&amp;0\\&#10;0&amp;0&amp;0&amp;1\\&#10;\end{bmatrix} = \mat R(\theta),&#10;\end{split}&#10;\]&#10;where $\theta = \theta_1-\theta_3$\\[10pt]&#10;Thus, the two remaining rotational degrees of freedom, $\theta_1$ and $\theta_3$, have collapsed into a single rotational degree of freedom $\theta$, which is the difference of the two rotational angles&#10;\end{document}"/>
  <p:tag name="IGUANATEXSIZE" val="20"/>
  <p:tag name="IGUANATEXCURSOR" val="443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ggraph04-course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siggraph98">
  <a:themeElements>
    <a:clrScheme name="">
      <a:dk1>
        <a:srgbClr val="000000"/>
      </a:dk1>
      <a:lt1>
        <a:srgbClr val="FFFFFF"/>
      </a:lt1>
      <a:dk2>
        <a:srgbClr val="063DE8"/>
      </a:dk2>
      <a:lt2>
        <a:srgbClr val="FAFD00"/>
      </a:lt2>
      <a:accent1>
        <a:srgbClr val="00B7A5"/>
      </a:accent1>
      <a:accent2>
        <a:srgbClr val="D93192"/>
      </a:accent2>
      <a:accent3>
        <a:srgbClr val="AAAFF2"/>
      </a:accent3>
      <a:accent4>
        <a:srgbClr val="DADADA"/>
      </a:accent4>
      <a:accent5>
        <a:srgbClr val="AAD8CF"/>
      </a:accent5>
      <a:accent6>
        <a:srgbClr val="C42B84"/>
      </a:accent6>
      <a:hlink>
        <a:srgbClr val="FE9B03"/>
      </a:hlink>
      <a:folHlink>
        <a:srgbClr val="114FFB"/>
      </a:folHlink>
    </a:clrScheme>
    <a:fontScheme name="siggraph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ggraph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ggraph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ggraph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2_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45941</TotalTime>
  <Words>828</Words>
  <Application>Microsoft Office PowerPoint</Application>
  <PresentationFormat>On-screen Show (16:9)</PresentationFormat>
  <Paragraphs>182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32</vt:i4>
      </vt:variant>
    </vt:vector>
  </HeadingPairs>
  <TitlesOfParts>
    <vt:vector size="50" baseType="lpstr">
      <vt:lpstr>Arial</vt:lpstr>
      <vt:lpstr>Times New Roman</vt:lpstr>
      <vt:lpstr>Courier New</vt:lpstr>
      <vt:lpstr>Inconsolata</vt:lpstr>
      <vt:lpstr>Book Antiqua</vt:lpstr>
      <vt:lpstr>Calibri</vt:lpstr>
      <vt:lpstr>Roboto</vt:lpstr>
      <vt:lpstr>Cambria Math</vt:lpstr>
      <vt:lpstr>Simple Light</vt:lpstr>
      <vt:lpstr>Geometric</vt:lpstr>
      <vt:lpstr>Geometric</vt:lpstr>
      <vt:lpstr>Office Theme</vt:lpstr>
      <vt:lpstr>Custom</vt:lpstr>
      <vt:lpstr>siggraph04-course</vt:lpstr>
      <vt:lpstr>1_siggraph98</vt:lpstr>
      <vt:lpstr>1_Geometric</vt:lpstr>
      <vt:lpstr>2_Geometric</vt:lpstr>
      <vt:lpstr>siggraph98</vt:lpstr>
      <vt:lpstr>CS174A Lecture 7</vt:lpstr>
      <vt:lpstr>Announcements &amp; Reminders</vt:lpstr>
      <vt:lpstr>Last Lecture Recap</vt:lpstr>
      <vt:lpstr>Next Up</vt:lpstr>
      <vt:lpstr>SIGGRAPH trailers from 2013</vt:lpstr>
      <vt:lpstr>Composite 3D Rotation About the Origin</vt:lpstr>
      <vt:lpstr>Gimbal Lock</vt:lpstr>
      <vt:lpstr>Loss of a Rotational Degree of Freedom</vt:lpstr>
      <vt:lpstr>There are Alternatives</vt:lpstr>
      <vt:lpstr>“LookAt” Matrices</vt:lpstr>
      <vt:lpstr>Defining Mcam</vt:lpstr>
      <vt:lpstr>Camera Coordinate System</vt:lpstr>
      <vt:lpstr>Reminder: Change of Basis</vt:lpstr>
      <vt:lpstr>Building Mcam</vt:lpstr>
      <vt:lpstr>Building Mcam Inverse</vt:lpstr>
      <vt:lpstr>Building Mcam Inverse</vt:lpstr>
      <vt:lpstr>How to call look_at()</vt:lpstr>
      <vt:lpstr>Not as easy to point directly at things, but valid. Generate it using mult()/rotation()/translation()/scale() instead of look_at() Remember inverse() concepts apply to cameras Any incremental modifications you make will encounter properties of inverted products (reverse the order and invert each part)</vt:lpstr>
      <vt:lpstr>Summary of the Modelview Transformation</vt:lpstr>
      <vt:lpstr>Normals in Graphics</vt:lpstr>
      <vt:lpstr>Normals</vt:lpstr>
      <vt:lpstr>Transforming Normals</vt:lpstr>
      <vt:lpstr>PowerPoint Presentation</vt:lpstr>
      <vt:lpstr>Mathematical Reason for Inverse Transpose:</vt:lpstr>
      <vt:lpstr>Polygon Attributes</vt:lpstr>
      <vt:lpstr>Reminder: What are normals for?</vt:lpstr>
      <vt:lpstr>Our shapes so far have easy normal vectors.</vt:lpstr>
      <vt:lpstr>What do you do when the normals aren’t known?</vt:lpstr>
      <vt:lpstr>Plane Equation</vt:lpstr>
      <vt:lpstr>Computing Normal / Point Form  From 3 Points</vt:lpstr>
      <vt:lpstr>When the normals aren’t known:</vt:lpstr>
      <vt:lpstr>Cross Product Normals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CS174A Lecture 5</dc:title>
  <cp:lastModifiedBy>Asish Law</cp:lastModifiedBy>
  <cp:revision>71</cp:revision>
  <dcterms:modified xsi:type="dcterms:W3CDTF">2024-01-27T15:51:47Z</dcterms:modified>
</cp:coreProperties>
</file>