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9" r:id="rId2"/>
    <p:sldMasterId id="2147483711" r:id="rId3"/>
  </p:sldMasterIdLst>
  <p:notesMasterIdLst>
    <p:notesMasterId r:id="rId18"/>
  </p:notesMasterIdLst>
  <p:sldIdLst>
    <p:sldId id="256" r:id="rId4"/>
    <p:sldId id="303" r:id="rId5"/>
    <p:sldId id="304" r:id="rId6"/>
    <p:sldId id="305" r:id="rId7"/>
    <p:sldId id="289" r:id="rId8"/>
    <p:sldId id="328" r:id="rId9"/>
    <p:sldId id="330" r:id="rId10"/>
    <p:sldId id="307" r:id="rId11"/>
    <p:sldId id="327" r:id="rId12"/>
    <p:sldId id="310" r:id="rId13"/>
    <p:sldId id="308" r:id="rId14"/>
    <p:sldId id="314" r:id="rId15"/>
    <p:sldId id="311" r:id="rId16"/>
    <p:sldId id="32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Book Antiqua" panose="020406020503050303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4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9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69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71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73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3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62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6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32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jsantell.com/3d-projection/#:~:text=Perspective%20projection%2C%20however%2C%20accounts%20for,eventually%20converge%20due%20to%20perspecti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5" Type="http://schemas.openxmlformats.org/officeDocument/2006/relationships/image" Target="../media/image12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Perspective Projection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3" y="1417740"/>
            <a:ext cx="4384557" cy="2290577"/>
          </a:xfrm>
          <a:prstGeom prst="rect">
            <a:avLst/>
          </a:prstGeom>
        </p:spPr>
      </p:pic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601;p97"/>
              <p:cNvSpPr txBox="1">
                <a:spLocks/>
              </p:cNvSpPr>
              <p:nvPr/>
            </p:nvSpPr>
            <p:spPr>
              <a:xfrm>
                <a:off x="1996580" y="3493577"/>
                <a:ext cx="6271620" cy="1197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Perspective PM </a:t>
                </a:r>
                <a:r>
                  <a:rPr lang="en-US" sz="2000" dirty="0" smtClean="0"/>
                  <a:t>(square viewport)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80" y="3493577"/>
                <a:ext cx="6271620" cy="1197346"/>
              </a:xfrm>
              <a:prstGeom prst="rect">
                <a:avLst/>
              </a:prstGeom>
              <a:blipFill>
                <a:blip r:embed="rId5"/>
                <a:stretch>
                  <a:fillRect l="-2043" t="-1015" b="-3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3383" y="2271891"/>
                <a:ext cx="66826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383" y="2271891"/>
                <a:ext cx="668260" cy="367537"/>
              </a:xfrm>
              <a:prstGeom prst="rect">
                <a:avLst/>
              </a:prstGeom>
              <a:blipFill>
                <a:blip r:embed="rId6"/>
                <a:stretch>
                  <a:fillRect l="-7339" r="-458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8326" y="2271890"/>
                <a:ext cx="675505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26" y="2271890"/>
                <a:ext cx="675505" cy="367473"/>
              </a:xfrm>
              <a:prstGeom prst="rect">
                <a:avLst/>
              </a:prstGeom>
              <a:blipFill>
                <a:blip r:embed="rId7"/>
                <a:stretch>
                  <a:fillRect l="-9091" t="-3333" r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86219" y="2692755"/>
            <a:ext cx="3161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X’=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30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Perspective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697648" cy="169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82" y="1200150"/>
            <a:ext cx="4504412" cy="181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574645" y="2982120"/>
                <a:ext cx="2739006" cy="1258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Aspect Ratio (</a:t>
                </a:r>
                <a:r>
                  <a:rPr lang="en-US" sz="1800" dirty="0" err="1" smtClean="0"/>
                  <a:t>A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algn="l"/>
                <a:r>
                  <a:rPr lang="en-US" sz="1800" dirty="0" smtClean="0"/>
                  <a:t>Half Angle of View = </a:t>
                </a:r>
                <a:r>
                  <a:rPr lang="el-GR" sz="1800" dirty="0" smtClean="0"/>
                  <a:t>θ</a:t>
                </a:r>
                <a:endParaRPr lang="en-US" sz="1800" dirty="0" smtClean="0"/>
              </a:p>
              <a:p>
                <a:pPr algn="l"/>
                <a:r>
                  <a:rPr lang="el-GR" sz="1800" dirty="0" smtClean="0"/>
                  <a:t>Θ</a:t>
                </a:r>
                <a:r>
                  <a:rPr lang="en-US" sz="1800" dirty="0" smtClean="0"/>
                  <a:t> is defined </a:t>
                </a:r>
                <a:r>
                  <a:rPr lang="en-US" sz="1800" dirty="0" err="1" smtClean="0"/>
                  <a:t>wrt</a:t>
                </a:r>
                <a:r>
                  <a:rPr lang="en-US" sz="1800" dirty="0" smtClean="0"/>
                  <a:t> to x-axis</a:t>
                </a:r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5" y="2982120"/>
                <a:ext cx="2739006" cy="1258967"/>
              </a:xfrm>
              <a:prstGeom prst="rect">
                <a:avLst/>
              </a:prstGeom>
              <a:blipFill>
                <a:blip r:embed="rId5"/>
                <a:stretch>
                  <a:fillRect l="-1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601;p97"/>
              <p:cNvSpPr txBox="1">
                <a:spLocks/>
              </p:cNvSpPr>
              <p:nvPr/>
            </p:nvSpPr>
            <p:spPr>
              <a:xfrm>
                <a:off x="3313651" y="3118892"/>
                <a:ext cx="4840447" cy="137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Normalized PPM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𝐴𝑡𝑎𝑛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𝐵𝑡𝑎𝑛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51" y="3118892"/>
                <a:ext cx="4840447" cy="1377607"/>
              </a:xfrm>
              <a:prstGeom prst="rect">
                <a:avLst/>
              </a:prstGeom>
              <a:blipFill>
                <a:blip r:embed="rId6"/>
                <a:stretch>
                  <a:fillRect l="-1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01;p97"/>
          <p:cNvSpPr txBox="1">
            <a:spLocks/>
          </p:cNvSpPr>
          <p:nvPr/>
        </p:nvSpPr>
        <p:spPr>
          <a:xfrm>
            <a:off x="574645" y="4344466"/>
            <a:ext cx="2876689" cy="49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>
                <a:hlinkClick r:id="rId7"/>
              </a:rPr>
              <a:t>Illustration of 3D Projection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040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Perspective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0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457200" y="2508308"/>
                <a:ext cx="7503952" cy="2315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Apply </a:t>
                </a:r>
                <a:r>
                  <a:rPr lang="en-US" sz="1800" dirty="0"/>
                  <a:t>Perspective Division</a:t>
                </a:r>
              </a:p>
              <a:p>
                <a:pPr algn="l"/>
                <a:r>
                  <a:rPr lang="en-US" sz="1800" dirty="0" smtClean="0"/>
                  <a:t>How to handle -</a:t>
                </a:r>
                <a:r>
                  <a:rPr lang="en-US" sz="1800" dirty="0" err="1" smtClean="0"/>
                  <a:t>ve</a:t>
                </a:r>
                <a:r>
                  <a:rPr lang="en-US" sz="1800" dirty="0" smtClean="0"/>
                  <a:t> values of w? What does it mean?</a:t>
                </a:r>
              </a:p>
              <a:p>
                <a:pPr algn="l"/>
                <a:endParaRPr lang="en-US" sz="1800" dirty="0"/>
              </a:p>
              <a:p>
                <a:pPr algn="l"/>
                <a:r>
                  <a:rPr lang="en-US" sz="1800" dirty="0" smtClean="0"/>
                  <a:t>As examples,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Lower-left-near vertex of view volume (in eye space) with coordinates:</a:t>
                </a:r>
                <a:br>
                  <a:rPr lang="en-US" sz="1800" dirty="0" smtClean="0"/>
                </a:br>
                <a:r>
                  <a:rPr lang="en-US" sz="1800" dirty="0" smtClean="0"/>
                  <a:t>(-N*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𝑡𝑎𝑛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1800" dirty="0"/>
                      <m:t>θ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, -</a:t>
                </a:r>
                <a:r>
                  <a:rPr lang="en-US" sz="1800" dirty="0"/>
                  <a:t>N</a:t>
                </a:r>
                <a:r>
                  <a:rPr lang="en-US" sz="1800" dirty="0" smtClean="0"/>
                  <a:t>*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𝑡𝑎𝑛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1800" dirty="0"/>
                      <m:t>θ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/</a:t>
                </a:r>
                <a:r>
                  <a:rPr lang="en-US" sz="1800" dirty="0" err="1" smtClean="0"/>
                  <a:t>A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smtClean="0"/>
                  <a:t>, N) will map to (-1,-1,0) after </a:t>
                </a:r>
                <a:r>
                  <a:rPr lang="en-US" sz="1800" dirty="0" err="1" smtClean="0"/>
                  <a:t>pers</a:t>
                </a:r>
                <a:r>
                  <a:rPr lang="en-US" sz="1800" dirty="0" smtClean="0"/>
                  <a:t> div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Upper-right-far vertex of view volume with coordinates:</a:t>
                </a:r>
                <a:br>
                  <a:rPr lang="en-US" sz="1800" dirty="0" smtClean="0"/>
                </a:br>
                <a:r>
                  <a:rPr lang="en-US" sz="1800" dirty="0" smtClean="0"/>
                  <a:t>(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*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𝑡𝑎𝑛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1800" dirty="0"/>
                      <m:t>θ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smtClean="0"/>
                  <a:t>F*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𝑡𝑎𝑛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1800" dirty="0"/>
                      <m:t>θ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dirty="0" err="1"/>
                  <a:t>A</a:t>
                </a:r>
                <a:r>
                  <a:rPr lang="en-US" sz="1800" baseline="-25000" dirty="0" err="1"/>
                  <a:t>r</a:t>
                </a:r>
                <a:r>
                  <a:rPr lang="en-US" sz="1800" dirty="0"/>
                  <a:t>, </a:t>
                </a:r>
                <a:r>
                  <a:rPr lang="en-US" sz="1800" dirty="0" smtClean="0"/>
                  <a:t>F) will map to (1,1,1) after </a:t>
                </a:r>
                <a:r>
                  <a:rPr lang="en-US" sz="1800" dirty="0" err="1" smtClean="0"/>
                  <a:t>pers</a:t>
                </a:r>
                <a:r>
                  <a:rPr lang="en-US" sz="1800" dirty="0" smtClean="0"/>
                  <a:t> div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8308"/>
                <a:ext cx="7503952" cy="2315362"/>
              </a:xfrm>
              <a:prstGeom prst="rect">
                <a:avLst/>
              </a:prstGeom>
              <a:blipFill>
                <a:blip r:embed="rId3"/>
                <a:stretch>
                  <a:fillRect l="-731" t="-789" b="-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601;p97"/>
              <p:cNvSpPr txBox="1">
                <a:spLocks/>
              </p:cNvSpPr>
              <p:nvPr/>
            </p:nvSpPr>
            <p:spPr>
              <a:xfrm>
                <a:off x="457200" y="1063378"/>
                <a:ext cx="4840447" cy="137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Normalized PPM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𝐴𝑡𝑎𝑛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en-US" sz="1800" b="0" i="0" dirty="0" smtClean="0"/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𝐵𝑡𝑎𝑛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378"/>
                <a:ext cx="4840447" cy="1377607"/>
              </a:xfrm>
              <a:prstGeom prst="rect">
                <a:avLst/>
              </a:prstGeom>
              <a:blipFill>
                <a:blip r:embed="rId4"/>
                <a:stretch>
                  <a:fillRect l="-1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601;p97"/>
              <p:cNvSpPr txBox="1">
                <a:spLocks/>
              </p:cNvSpPr>
              <p:nvPr/>
            </p:nvSpPr>
            <p:spPr>
              <a:xfrm>
                <a:off x="5724087" y="1200150"/>
                <a:ext cx="1479260" cy="1099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algn="l"/>
                <a:r>
                  <a:rPr lang="en-US" sz="1800" dirty="0" smtClean="0"/>
                  <a:t>B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1800" dirty="0" smtClean="0"/>
              </a:p>
            </p:txBody>
          </p:sp>
        </mc:Choice>
        <mc:Fallback>
          <p:sp>
            <p:nvSpPr>
              <p:cNvPr id="8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087" y="1200150"/>
                <a:ext cx="1479260" cy="1099095"/>
              </a:xfrm>
              <a:prstGeom prst="rect">
                <a:avLst/>
              </a:prstGeom>
              <a:blipFill>
                <a:blip r:embed="rId5"/>
                <a:stretch>
                  <a:fillRect l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Window-to-Viewport Mapping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683297" y="989337"/>
                <a:ext cx="7487175" cy="2525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Change from normalized volume (xyz) to screen coordinates (XY)</a:t>
                </a:r>
              </a:p>
              <a:p>
                <a:pPr algn="l"/>
                <a:r>
                  <a:rPr lang="en-US" sz="1800" dirty="0"/>
                  <a:t>xyz: </a:t>
                </a:r>
                <a:r>
                  <a:rPr lang="en-US" sz="1800" dirty="0" smtClean="0"/>
                  <a:t>normalized point </a:t>
                </a:r>
                <a:r>
                  <a:rPr lang="en-US" sz="1800" dirty="0"/>
                  <a:t>after perspective </a:t>
                </a:r>
                <a:r>
                  <a:rPr lang="en-US" sz="1800" dirty="0" smtClean="0"/>
                  <a:t>division</a:t>
                </a:r>
              </a:p>
              <a:p>
                <a:pPr algn="l"/>
                <a:r>
                  <a:rPr lang="en-US" sz="1800" dirty="0" smtClean="0"/>
                  <a:t>XY: screen coordinates</a:t>
                </a:r>
                <a:endParaRPr lang="en-US" sz="1800" dirty="0"/>
              </a:p>
              <a:p>
                <a:pPr algn="l"/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l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b</a:t>
                </a:r>
                <a:r>
                  <a:rPr lang="en-US" sz="1800" dirty="0" smtClean="0"/>
                  <a:t>: lower-left corner of viewport</a:t>
                </a:r>
              </a:p>
              <a:p>
                <a:pPr algn="l"/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t</a:t>
                </a:r>
                <a:r>
                  <a:rPr lang="en-US" sz="1800" dirty="0" smtClean="0"/>
                  <a:t>: upper-right corner of viewport</a:t>
                </a:r>
              </a:p>
              <a:p>
                <a:pPr algn="l"/>
                <a:r>
                  <a:rPr lang="en-US" sz="1800" dirty="0" smtClean="0"/>
                  <a:t>	WTV Matrix = T((</a:t>
                </a:r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l</a:t>
                </a:r>
                <a:r>
                  <a:rPr lang="en-US" sz="1800" dirty="0" err="1" smtClean="0"/>
                  <a:t>+v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smtClean="0"/>
                  <a:t>)/2,(</a:t>
                </a:r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b</a:t>
                </a:r>
                <a:r>
                  <a:rPr lang="en-US" sz="1800" dirty="0" err="1" smtClean="0"/>
                  <a:t>+v</a:t>
                </a:r>
                <a:r>
                  <a:rPr lang="en-US" sz="1800" baseline="-25000" dirty="0" err="1" smtClean="0"/>
                  <a:t>t</a:t>
                </a:r>
                <a:r>
                  <a:rPr lang="en-US" sz="1800" dirty="0" smtClean="0"/>
                  <a:t>)/2)*S((</a:t>
                </a:r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err="1" smtClean="0"/>
                  <a:t>-v</a:t>
                </a:r>
                <a:r>
                  <a:rPr lang="en-US" sz="1800" baseline="-25000" dirty="0" err="1" smtClean="0"/>
                  <a:t>l</a:t>
                </a:r>
                <a:r>
                  <a:rPr lang="en-US" sz="1800" dirty="0" smtClean="0"/>
                  <a:t>)/2,(</a:t>
                </a:r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t</a:t>
                </a:r>
                <a:r>
                  <a:rPr lang="en-US" sz="1800" dirty="0" err="1" smtClean="0"/>
                  <a:t>-v</a:t>
                </a:r>
                <a:r>
                  <a:rPr lang="en-US" sz="1800" baseline="-25000" dirty="0" err="1" smtClean="0"/>
                  <a:t>b</a:t>
                </a:r>
                <a:r>
                  <a:rPr lang="en-US" sz="1800" dirty="0" smtClean="0"/>
                  <a:t>)/2</a:t>
                </a:r>
                <a:r>
                  <a:rPr lang="en-US" sz="1800" smtClean="0"/>
                  <a:t>)*T(0,0)</a:t>
                </a:r>
                <a:endParaRPr lang="en-US" sz="1800" dirty="0"/>
              </a:p>
              <a:p>
                <a:r>
                  <a:rPr lang="en-US" sz="1800" dirty="0" smtClean="0"/>
                  <a:t>X = 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Y = y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97" y="989337"/>
                <a:ext cx="7487175" cy="2525649"/>
              </a:xfrm>
              <a:prstGeom prst="rect">
                <a:avLst/>
              </a:prstGeom>
              <a:blipFill>
                <a:blip r:embed="rId3"/>
                <a:stretch>
                  <a:fillRect l="-651" t="-723" b="-1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01;p97"/>
              <p:cNvSpPr txBox="1">
                <a:spLocks/>
              </p:cNvSpPr>
              <p:nvPr/>
            </p:nvSpPr>
            <p:spPr>
              <a:xfrm>
                <a:off x="828412" y="3398718"/>
                <a:ext cx="7487175" cy="1034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In general (window=</a:t>
                </a:r>
                <a:r>
                  <a:rPr lang="en-US" sz="1800" dirty="0" err="1" smtClean="0"/>
                  <a:t>x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err="1" smtClean="0"/>
                  <a:t>,y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err="1" smtClean="0"/>
                  <a:t>,x</a:t>
                </a:r>
                <a:r>
                  <a:rPr lang="en-US" sz="1800" baseline="-25000" dirty="0" err="1" smtClean="0"/>
                  <a:t>max</a:t>
                </a:r>
                <a:r>
                  <a:rPr lang="en-US" sz="1800" dirty="0" err="1" smtClean="0"/>
                  <a:t>,y</a:t>
                </a:r>
                <a:r>
                  <a:rPr lang="en-US" sz="1800" baseline="-25000" dirty="0" err="1" smtClean="0"/>
                  <a:t>max</a:t>
                </a:r>
                <a:r>
                  <a:rPr lang="en-US" sz="1800" dirty="0" smtClean="0"/>
                  <a:t>; viewport=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err="1" smtClean="0"/>
                  <a:t>,u</a:t>
                </a:r>
                <a:r>
                  <a:rPr lang="en-US" sz="1800" baseline="-25000" dirty="0" err="1" smtClean="0"/>
                  <a:t>max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max</a:t>
                </a:r>
                <a:r>
                  <a:rPr lang="en-US" sz="1800" dirty="0" smtClean="0"/>
                  <a:t>)</a:t>
                </a:r>
              </a:p>
              <a:p>
                <a:pPr algn="l"/>
                <a:r>
                  <a:rPr lang="en-US" sz="1800" dirty="0" smtClean="0"/>
                  <a:t>WTV Matrix = T(</a:t>
                </a:r>
                <a:r>
                  <a:rPr lang="en-US" sz="1800" dirty="0" err="1" smtClean="0"/>
                  <a:t>u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· </a:t>
                </a:r>
                <a:r>
                  <a:rPr lang="en-US" sz="1800" dirty="0" smtClean="0"/>
                  <a:t>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· </a:t>
                </a:r>
                <a:r>
                  <a:rPr lang="en-US" sz="1800" dirty="0" smtClean="0"/>
                  <a:t>T(-</a:t>
                </a:r>
                <a:r>
                  <a:rPr lang="en-US" sz="1800" dirty="0" err="1" smtClean="0"/>
                  <a:t>x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smtClean="0"/>
                  <a:t>,-</a:t>
                </a:r>
                <a:r>
                  <a:rPr lang="en-US" sz="1800" dirty="0" err="1" smtClean="0"/>
                  <a:t>y</a:t>
                </a:r>
                <a:r>
                  <a:rPr lang="en-US" sz="1800" baseline="-25000" dirty="0" err="1" smtClean="0"/>
                  <a:t>min</a:t>
                </a:r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" y="3398718"/>
                <a:ext cx="7487175" cy="1034701"/>
              </a:xfrm>
              <a:prstGeom prst="rect">
                <a:avLst/>
              </a:prstGeom>
              <a:blipFill>
                <a:blip r:embed="rId4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8229600" cy="699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Rendering Pipeline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006724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sp>
        <p:nvSpPr>
          <p:cNvPr id="8" name="Google Shape;601;p97"/>
          <p:cNvSpPr txBox="1">
            <a:spLocks/>
          </p:cNvSpPr>
          <p:nvPr/>
        </p:nvSpPr>
        <p:spPr>
          <a:xfrm>
            <a:off x="1698380" y="108231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Transformation</a:t>
            </a:r>
          </a:p>
          <a:p>
            <a:r>
              <a:rPr lang="en-US" sz="1800" dirty="0" smtClean="0"/>
              <a:t>Matrix (4x4 TM)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41838" y="1169374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01252" y="1169372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EYE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4476" y="1169373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10" idx="1"/>
          </p:cNvCxnSpPr>
          <p:nvPr/>
        </p:nvCxnSpPr>
        <p:spPr>
          <a:xfrm flipV="1">
            <a:off x="1863969" y="1635366"/>
            <a:ext cx="2010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93676" y="1645884"/>
            <a:ext cx="2010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01;p97"/>
          <p:cNvSpPr txBox="1">
            <a:spLocks/>
          </p:cNvSpPr>
          <p:nvPr/>
        </p:nvSpPr>
        <p:spPr>
          <a:xfrm>
            <a:off x="4982306" y="108231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Eye</a:t>
            </a:r>
          </a:p>
          <a:p>
            <a:r>
              <a:rPr lang="en-US" sz="1800" dirty="0" smtClean="0"/>
              <a:t>Matrix (4x4 EM)</a:t>
            </a:r>
            <a:endParaRPr lang="en-US" sz="1800" dirty="0"/>
          </a:p>
        </p:txBody>
      </p:sp>
      <p:sp>
        <p:nvSpPr>
          <p:cNvPr id="15" name="Google Shape;601;p97"/>
          <p:cNvSpPr txBox="1">
            <a:spLocks/>
          </p:cNvSpPr>
          <p:nvPr/>
        </p:nvSpPr>
        <p:spPr>
          <a:xfrm>
            <a:off x="1743807" y="182973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Translation, Scaling, Rotation, Shear</a:t>
            </a:r>
            <a:endParaRPr lang="en-US" sz="1400" dirty="0"/>
          </a:p>
        </p:txBody>
      </p:sp>
      <p:sp>
        <p:nvSpPr>
          <p:cNvPr id="16" name="Google Shape;601;p97"/>
          <p:cNvSpPr txBox="1">
            <a:spLocks/>
          </p:cNvSpPr>
          <p:nvPr/>
        </p:nvSpPr>
        <p:spPr>
          <a:xfrm>
            <a:off x="4979376" y="1750599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Eye, COI, Top/Tilt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832838" y="3325113"/>
            <a:ext cx="1339364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270" y="3333364"/>
            <a:ext cx="1309498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SPACE</a:t>
            </a:r>
          </a:p>
          <a:p>
            <a:pPr algn="ctr"/>
            <a:r>
              <a:rPr lang="en-US" dirty="0" smtClean="0"/>
              <a:t>(VIEWPORT)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7" idx="1"/>
            <a:endCxn id="18" idx="3"/>
          </p:cNvCxnSpPr>
          <p:nvPr/>
        </p:nvCxnSpPr>
        <p:spPr>
          <a:xfrm flipH="1">
            <a:off x="1406768" y="3790345"/>
            <a:ext cx="1759381" cy="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601;p97"/>
          <p:cNvSpPr txBox="1">
            <a:spLocks/>
          </p:cNvSpPr>
          <p:nvPr/>
        </p:nvSpPr>
        <p:spPr>
          <a:xfrm>
            <a:off x="6213231" y="3937848"/>
            <a:ext cx="147820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Aspect Ratio, Half Angle of View, Near, Far</a:t>
            </a:r>
            <a:endParaRPr lang="en-US" sz="1400" dirty="0"/>
          </a:p>
        </p:txBody>
      </p:sp>
      <p:sp>
        <p:nvSpPr>
          <p:cNvPr id="24" name="Google Shape;601;p97"/>
          <p:cNvSpPr txBox="1">
            <a:spLocks/>
          </p:cNvSpPr>
          <p:nvPr/>
        </p:nvSpPr>
        <p:spPr>
          <a:xfrm>
            <a:off x="1738318" y="3937848"/>
            <a:ext cx="1175971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Viewport: lower-left, upper-right</a:t>
            </a:r>
            <a:endParaRPr lang="en-US" sz="1400" dirty="0"/>
          </a:p>
        </p:txBody>
      </p:sp>
      <p:sp>
        <p:nvSpPr>
          <p:cNvPr id="25" name="Google Shape;601;p97"/>
          <p:cNvSpPr txBox="1">
            <a:spLocks/>
          </p:cNvSpPr>
          <p:nvPr/>
        </p:nvSpPr>
        <p:spPr>
          <a:xfrm>
            <a:off x="6107726" y="3189241"/>
            <a:ext cx="1691054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Projection</a:t>
            </a:r>
          </a:p>
          <a:p>
            <a:r>
              <a:rPr lang="en-US" sz="1800" dirty="0" smtClean="0"/>
              <a:t>Matrix (4x4 PM)</a:t>
            </a:r>
            <a:endParaRPr lang="en-US" sz="1800" dirty="0"/>
          </a:p>
        </p:txBody>
      </p:sp>
      <p:sp>
        <p:nvSpPr>
          <p:cNvPr id="26" name="Google Shape;601;p97"/>
          <p:cNvSpPr txBox="1">
            <a:spLocks/>
          </p:cNvSpPr>
          <p:nvPr/>
        </p:nvSpPr>
        <p:spPr>
          <a:xfrm>
            <a:off x="1252903" y="2930165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Window-To-Viewport Mapping (4x4 WTV)</a:t>
            </a:r>
          </a:p>
        </p:txBody>
      </p:sp>
      <p:cxnSp>
        <p:nvCxnSpPr>
          <p:cNvPr id="29" name="Elbow Connector 28"/>
          <p:cNvCxnSpPr>
            <a:stCxn id="9" idx="2"/>
            <a:endCxn id="17" idx="3"/>
          </p:cNvCxnSpPr>
          <p:nvPr/>
        </p:nvCxnSpPr>
        <p:spPr>
          <a:xfrm rot="5400000">
            <a:off x="6097386" y="2176173"/>
            <a:ext cx="1689749" cy="1540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66149" y="3463440"/>
            <a:ext cx="953601" cy="65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NORMALIZED PROJECTION</a:t>
            </a:r>
          </a:p>
          <a:p>
            <a:pPr algn="ctr"/>
            <a:r>
              <a:rPr lang="en-US" sz="900" dirty="0" smtClean="0"/>
              <a:t>SPACE</a:t>
            </a:r>
          </a:p>
          <a:p>
            <a:pPr algn="ctr"/>
            <a:r>
              <a:rPr lang="en-US" sz="900" dirty="0" smtClean="0"/>
              <a:t>(WINDOW)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17" idx="1"/>
            <a:endCxn id="27" idx="3"/>
          </p:cNvCxnSpPr>
          <p:nvPr/>
        </p:nvCxnSpPr>
        <p:spPr>
          <a:xfrm flipH="1" flipV="1">
            <a:off x="4119750" y="3790345"/>
            <a:ext cx="713088" cy="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601;p97"/>
          <p:cNvSpPr txBox="1">
            <a:spLocks/>
          </p:cNvSpPr>
          <p:nvPr/>
        </p:nvSpPr>
        <p:spPr>
          <a:xfrm>
            <a:off x="4220677" y="3882745"/>
            <a:ext cx="567100" cy="26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 smtClean="0"/>
              <a:t>Pers</a:t>
            </a:r>
            <a:r>
              <a:rPr lang="en-US" sz="900" dirty="0" smtClean="0"/>
              <a:t> Divide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180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70532"/>
            <a:ext cx="8591500" cy="3972968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Midterm guide, </a:t>
            </a:r>
            <a:r>
              <a:rPr lang="en-US" sz="2025" dirty="0" smtClean="0"/>
              <a:t>book </a:t>
            </a:r>
            <a:r>
              <a:rPr lang="en-US" sz="2025" dirty="0"/>
              <a:t>questions </a:t>
            </a:r>
            <a:r>
              <a:rPr lang="en-US" sz="2025" dirty="0" smtClean="0"/>
              <a:t>(no solutions), and sample questions available </a:t>
            </a:r>
            <a:r>
              <a:rPr lang="en-US" sz="2025" dirty="0"/>
              <a:t>in Canvas</a:t>
            </a:r>
          </a:p>
          <a:p>
            <a:pPr marL="342900">
              <a:defRPr/>
            </a:pPr>
            <a:r>
              <a:rPr lang="en-US" sz="2025" dirty="0"/>
              <a:t>2/04/24: A2 due; will be discussed during this week’s TA session</a:t>
            </a:r>
          </a:p>
          <a:p>
            <a:pPr marL="342900">
              <a:defRPr/>
            </a:pPr>
            <a:r>
              <a:rPr lang="en-US" sz="2025" dirty="0" smtClean="0">
                <a:solidFill>
                  <a:srgbClr val="FF0000"/>
                </a:solidFill>
              </a:rPr>
              <a:t>2/06/24: </a:t>
            </a:r>
            <a:r>
              <a:rPr lang="en-US" sz="2025" dirty="0">
                <a:solidFill>
                  <a:srgbClr val="FF0000"/>
                </a:solidFill>
              </a:rPr>
              <a:t>Lecture will be on Zoom, not in-person, no </a:t>
            </a:r>
            <a:r>
              <a:rPr lang="en-US" sz="2025" dirty="0" smtClean="0">
                <a:solidFill>
                  <a:srgbClr val="FF0000"/>
                </a:solidFill>
              </a:rPr>
              <a:t>quiz, recorded</a:t>
            </a:r>
            <a:endParaRPr lang="en-US" sz="2025" dirty="0">
              <a:solidFill>
                <a:srgbClr val="FF0000"/>
              </a:solidFill>
            </a:endParaRPr>
          </a:p>
          <a:p>
            <a:pPr marL="342900">
              <a:defRPr/>
            </a:pPr>
            <a:r>
              <a:rPr lang="en-US" sz="2025" dirty="0" smtClean="0"/>
              <a:t>2/07/24&amp;2/08/24 </a:t>
            </a:r>
            <a:r>
              <a:rPr lang="en-US" sz="2025" dirty="0"/>
              <a:t>(Noon-1PM): Office hours, </a:t>
            </a:r>
            <a:r>
              <a:rPr lang="en-US" sz="2025" dirty="0" smtClean="0"/>
              <a:t>Zoom</a:t>
            </a:r>
            <a:r>
              <a:rPr lang="en-US" sz="2025" dirty="0"/>
              <a:t>, </a:t>
            </a:r>
            <a:r>
              <a:rPr lang="en-US" sz="2025" dirty="0">
                <a:solidFill>
                  <a:srgbClr val="FF0000"/>
                </a:solidFill>
              </a:rPr>
              <a:t>not </a:t>
            </a:r>
            <a:r>
              <a:rPr lang="en-US" sz="2025" dirty="0" smtClean="0">
                <a:solidFill>
                  <a:srgbClr val="FF0000"/>
                </a:solidFill>
              </a:rPr>
              <a:t>recorded</a:t>
            </a:r>
            <a:endParaRPr lang="en-US" sz="2025" dirty="0"/>
          </a:p>
          <a:p>
            <a:pPr marL="342900">
              <a:defRPr/>
            </a:pPr>
            <a:r>
              <a:rPr lang="en-US" sz="2025" dirty="0">
                <a:solidFill>
                  <a:srgbClr val="FF0000"/>
                </a:solidFill>
              </a:rPr>
              <a:t>2/08/24: Midterm Exam: 6:00-7:30 PM PST, in person, in class</a:t>
            </a:r>
            <a:endParaRPr lang="en-US" sz="1525" dirty="0">
              <a:solidFill>
                <a:srgbClr val="FF0000"/>
              </a:solidFill>
            </a:endParaRPr>
          </a:p>
          <a:p>
            <a:pPr marL="342900">
              <a:defRPr/>
            </a:pPr>
            <a:r>
              <a:rPr lang="en-US" sz="2025" dirty="0"/>
              <a:t>2/25/24: A3 due</a:t>
            </a:r>
          </a:p>
          <a:p>
            <a:pPr marL="342900">
              <a:defRPr/>
            </a:pPr>
            <a:r>
              <a:rPr lang="en-US" sz="2025" dirty="0" smtClean="0"/>
              <a:t>Team project:</a:t>
            </a:r>
            <a:endParaRPr lang="en-US" sz="2025" dirty="0"/>
          </a:p>
          <a:p>
            <a:pPr marL="800100" lvl="1">
              <a:defRPr/>
            </a:pPr>
            <a:r>
              <a:rPr lang="en-US" sz="1525" dirty="0"/>
              <a:t>2/28/24: initial project proposals &amp; teams </a:t>
            </a:r>
            <a:r>
              <a:rPr lang="en-US" sz="1525" dirty="0" smtClean="0"/>
              <a:t>due</a:t>
            </a:r>
          </a:p>
          <a:p>
            <a:pPr marL="800100" lvl="1">
              <a:defRPr/>
            </a:pPr>
            <a:r>
              <a:rPr lang="en-US" sz="1525" dirty="0" smtClean="0"/>
              <a:t>3/01/24: midway demo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Spaces</a:t>
            </a:r>
            <a:r>
              <a:rPr lang="en-US" sz="2025" dirty="0"/>
              <a:t>:</a:t>
            </a:r>
          </a:p>
          <a:p>
            <a:pPr marL="800100" lvl="1">
              <a:defRPr/>
            </a:pPr>
            <a:r>
              <a:rPr lang="en-US" sz="1525" dirty="0"/>
              <a:t>Model space</a:t>
            </a:r>
          </a:p>
          <a:p>
            <a:pPr marL="800100" lvl="1">
              <a:defRPr/>
            </a:pPr>
            <a:r>
              <a:rPr lang="en-US" sz="1525" dirty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Eye/camera space</a:t>
            </a:r>
          </a:p>
          <a:p>
            <a:pPr marL="800100" lvl="1">
              <a:defRPr/>
            </a:pPr>
            <a:r>
              <a:rPr lang="en-US" sz="1525" dirty="0" smtClean="0">
                <a:solidFill>
                  <a:srgbClr val="FF0000"/>
                </a:solidFill>
              </a:rPr>
              <a:t>Projection Space</a:t>
            </a:r>
          </a:p>
          <a:p>
            <a:pPr marL="800100" lvl="1">
              <a:defRPr/>
            </a:pPr>
            <a:r>
              <a:rPr lang="en-US" sz="1525" dirty="0" smtClean="0">
                <a:solidFill>
                  <a:srgbClr val="FF0000"/>
                </a:solidFill>
              </a:rPr>
              <a:t>Screen space</a:t>
            </a:r>
            <a:endParaRPr lang="en-US" sz="2025" dirty="0" smtClean="0">
              <a:solidFill>
                <a:srgbClr val="FF0000"/>
              </a:solidFill>
            </a:endParaRP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Projections: parallel and perspective</a:t>
            </a:r>
          </a:p>
          <a:p>
            <a:pPr marL="800100" lvl="1">
              <a:defRPr/>
            </a:pPr>
            <a:r>
              <a:rPr lang="en-US" sz="1525" dirty="0" smtClean="0"/>
              <a:t>Parallel and perspective view volumes</a:t>
            </a:r>
          </a:p>
          <a:p>
            <a:pPr marL="800100" lvl="1">
              <a:defRPr/>
            </a:pPr>
            <a:r>
              <a:rPr lang="en-US" sz="1525" dirty="0" smtClean="0"/>
              <a:t>Canonical (normalized) view volume</a:t>
            </a:r>
          </a:p>
          <a:p>
            <a:pPr marL="342900">
              <a:defRPr/>
            </a:pPr>
            <a:r>
              <a:rPr lang="en-US" sz="2025" dirty="0"/>
              <a:t>Geometric Calculations</a:t>
            </a:r>
          </a:p>
          <a:p>
            <a:pPr marL="342900">
              <a:defRPr/>
            </a:pPr>
            <a:r>
              <a:rPr lang="en-US" sz="2025" dirty="0">
                <a:solidFill>
                  <a:srgbClr val="FF0000"/>
                </a:solidFill>
              </a:rPr>
              <a:t>Midterm</a:t>
            </a:r>
          </a:p>
          <a:p>
            <a:pPr marL="342900">
              <a:defRPr/>
            </a:pPr>
            <a:r>
              <a:rPr lang="en-US" sz="2025" dirty="0" smtClean="0"/>
              <a:t>Hidden </a:t>
            </a:r>
            <a:r>
              <a:rPr lang="en-US" sz="2025" dirty="0"/>
              <a:t>Surface </a:t>
            </a:r>
            <a:r>
              <a:rPr lang="en-US" sz="2025" dirty="0" smtClean="0"/>
              <a:t>Removal</a:t>
            </a:r>
            <a:endParaRPr lang="en-US" sz="2025" dirty="0"/>
          </a:p>
          <a:p>
            <a:pPr marL="800100" lvl="1">
              <a:defRPr/>
            </a:pPr>
            <a:r>
              <a:rPr lang="en-US" sz="1525" dirty="0"/>
              <a:t>Backface Culling</a:t>
            </a:r>
          </a:p>
          <a:p>
            <a:pPr marL="342900">
              <a:defRPr/>
            </a:pPr>
            <a:r>
              <a:rPr lang="en-US" sz="2025" dirty="0" smtClean="0"/>
              <a:t>Lighting</a:t>
            </a:r>
            <a:endParaRPr lang="en-US" sz="2025" dirty="0"/>
          </a:p>
          <a:p>
            <a:pPr marL="342900">
              <a:defRPr/>
            </a:pPr>
            <a:r>
              <a:rPr lang="en-US" sz="2025" dirty="0" smtClean="0"/>
              <a:t>Flat and Smooth Shading: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8229600" cy="699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Rendering Pipeline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006724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sp>
        <p:nvSpPr>
          <p:cNvPr id="8" name="Google Shape;601;p97"/>
          <p:cNvSpPr txBox="1">
            <a:spLocks/>
          </p:cNvSpPr>
          <p:nvPr/>
        </p:nvSpPr>
        <p:spPr>
          <a:xfrm>
            <a:off x="1698380" y="108231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Transformation</a:t>
            </a:r>
          </a:p>
          <a:p>
            <a:r>
              <a:rPr lang="en-US" sz="1800" dirty="0" smtClean="0"/>
              <a:t>Matrix (TM)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41838" y="1169374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01252" y="1169372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EYE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4476" y="1169373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10" idx="1"/>
          </p:cNvCxnSpPr>
          <p:nvPr/>
        </p:nvCxnSpPr>
        <p:spPr>
          <a:xfrm flipV="1">
            <a:off x="1863969" y="1635366"/>
            <a:ext cx="2010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93676" y="1645884"/>
            <a:ext cx="2010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01;p97"/>
          <p:cNvSpPr txBox="1">
            <a:spLocks/>
          </p:cNvSpPr>
          <p:nvPr/>
        </p:nvSpPr>
        <p:spPr>
          <a:xfrm>
            <a:off x="4982306" y="108231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Eye</a:t>
            </a:r>
          </a:p>
          <a:p>
            <a:r>
              <a:rPr lang="en-US" sz="1800" dirty="0" smtClean="0"/>
              <a:t>Matrix (EM)</a:t>
            </a:r>
            <a:endParaRPr lang="en-US" sz="1800" dirty="0"/>
          </a:p>
        </p:txBody>
      </p:sp>
      <p:sp>
        <p:nvSpPr>
          <p:cNvPr id="15" name="Google Shape;601;p97"/>
          <p:cNvSpPr txBox="1">
            <a:spLocks/>
          </p:cNvSpPr>
          <p:nvPr/>
        </p:nvSpPr>
        <p:spPr>
          <a:xfrm>
            <a:off x="1743807" y="182973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Translation, Scaling, Rotation, Shear</a:t>
            </a:r>
            <a:endParaRPr lang="en-US" sz="1400" dirty="0"/>
          </a:p>
        </p:txBody>
      </p:sp>
      <p:sp>
        <p:nvSpPr>
          <p:cNvPr id="16" name="Google Shape;601;p97"/>
          <p:cNvSpPr txBox="1">
            <a:spLocks/>
          </p:cNvSpPr>
          <p:nvPr/>
        </p:nvSpPr>
        <p:spPr>
          <a:xfrm>
            <a:off x="4979376" y="1750599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Eye, COI, Top/Tilt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821724" y="3325113"/>
            <a:ext cx="1339364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1837" y="3333364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1"/>
            <a:endCxn id="18" idx="3"/>
          </p:cNvCxnSpPr>
          <p:nvPr/>
        </p:nvCxnSpPr>
        <p:spPr>
          <a:xfrm flipH="1">
            <a:off x="1863968" y="3791106"/>
            <a:ext cx="1957756" cy="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601;p97"/>
          <p:cNvSpPr txBox="1">
            <a:spLocks/>
          </p:cNvSpPr>
          <p:nvPr/>
        </p:nvSpPr>
        <p:spPr>
          <a:xfrm>
            <a:off x="5414963" y="3740391"/>
            <a:ext cx="1252904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????</a:t>
            </a:r>
            <a:endParaRPr lang="en-US" sz="1400" dirty="0"/>
          </a:p>
        </p:txBody>
      </p:sp>
      <p:sp>
        <p:nvSpPr>
          <p:cNvPr id="24" name="Google Shape;601;p97"/>
          <p:cNvSpPr txBox="1">
            <a:spLocks/>
          </p:cNvSpPr>
          <p:nvPr/>
        </p:nvSpPr>
        <p:spPr>
          <a:xfrm>
            <a:off x="2281236" y="3760751"/>
            <a:ext cx="1175971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????</a:t>
            </a:r>
            <a:endParaRPr lang="en-US" sz="1400" dirty="0"/>
          </a:p>
        </p:txBody>
      </p:sp>
      <p:sp>
        <p:nvSpPr>
          <p:cNvPr id="25" name="Google Shape;601;p97"/>
          <p:cNvSpPr txBox="1">
            <a:spLocks/>
          </p:cNvSpPr>
          <p:nvPr/>
        </p:nvSpPr>
        <p:spPr>
          <a:xfrm>
            <a:off x="5031398" y="3120641"/>
            <a:ext cx="2069854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Projection</a:t>
            </a:r>
          </a:p>
          <a:p>
            <a:r>
              <a:rPr lang="en-US" sz="1800" dirty="0" smtClean="0"/>
              <a:t>Matrix (PM)</a:t>
            </a:r>
            <a:endParaRPr lang="en-US" sz="1800" dirty="0"/>
          </a:p>
        </p:txBody>
      </p:sp>
      <p:sp>
        <p:nvSpPr>
          <p:cNvPr id="26" name="Google Shape;601;p97"/>
          <p:cNvSpPr txBox="1">
            <a:spLocks/>
          </p:cNvSpPr>
          <p:nvPr/>
        </p:nvSpPr>
        <p:spPr>
          <a:xfrm>
            <a:off x="1743807" y="3089006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/>
              <a:t>Window-To-Viewport Mapping (WTV)</a:t>
            </a:r>
          </a:p>
        </p:txBody>
      </p:sp>
      <p:cxnSp>
        <p:nvCxnSpPr>
          <p:cNvPr id="29" name="Elbow Connector 28"/>
          <p:cNvCxnSpPr>
            <a:stCxn id="9" idx="2"/>
            <a:endCxn id="17" idx="3"/>
          </p:cNvCxnSpPr>
          <p:nvPr/>
        </p:nvCxnSpPr>
        <p:spPr>
          <a:xfrm rot="5400000">
            <a:off x="5591829" y="1670616"/>
            <a:ext cx="1689749" cy="2551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Orthographic Projections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829574" cy="332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79" y="1200150"/>
            <a:ext cx="3984580" cy="33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48146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Orthographic Projections</a:t>
            </a:r>
            <a:br>
              <a:rPr lang="en" dirty="0" smtClean="0"/>
            </a:br>
            <a:r>
              <a:rPr lang="en" dirty="0" smtClean="0"/>
              <a:t>View Volumes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pic>
        <p:nvPicPr>
          <p:cNvPr id="1026" name="Picture 2" descr="https://www.cs.uic.edu/~jbell/CourseNotes/ComputerGraphics/diagrams/cliporth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29" y="2334969"/>
            <a:ext cx="29337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s.uic.edu/~jbell/CourseNotes/ComputerGraphics/diagrams/clippers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1975341"/>
            <a:ext cx="43338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Parallel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601;p97"/>
              <p:cNvSpPr txBox="1">
                <a:spLocks/>
              </p:cNvSpPr>
              <p:nvPr/>
            </p:nvSpPr>
            <p:spPr>
              <a:xfrm>
                <a:off x="690128" y="3812317"/>
                <a:ext cx="5622829" cy="1197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Parallel PM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8" y="3812317"/>
                <a:ext cx="5622829" cy="1197346"/>
              </a:xfrm>
              <a:prstGeom prst="rect">
                <a:avLst/>
              </a:prstGeom>
              <a:blipFill>
                <a:blip r:embed="rId3"/>
                <a:stretch>
                  <a:fillRect l="-2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601;p97"/>
          <p:cNvSpPr txBox="1">
            <a:spLocks/>
          </p:cNvSpPr>
          <p:nvPr/>
        </p:nvSpPr>
        <p:spPr>
          <a:xfrm>
            <a:off x="5339244" y="3655072"/>
            <a:ext cx="1947426" cy="125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/>
              <a:t>View Volume</a:t>
            </a:r>
          </a:p>
          <a:p>
            <a:r>
              <a:rPr lang="en-US" sz="1800" dirty="0" smtClean="0"/>
              <a:t>-W &lt;= </a:t>
            </a:r>
            <a:r>
              <a:rPr lang="en-US" sz="1800" dirty="0" smtClean="0"/>
              <a:t>X </a:t>
            </a:r>
            <a:r>
              <a:rPr lang="en-US" sz="1800" dirty="0" smtClean="0"/>
              <a:t>&lt;= W</a:t>
            </a:r>
            <a:endParaRPr lang="en-US" sz="1800" dirty="0" smtClean="0"/>
          </a:p>
          <a:p>
            <a:r>
              <a:rPr lang="en-US" sz="1800" dirty="0" smtClean="0"/>
              <a:t>-H &lt;= </a:t>
            </a:r>
            <a:r>
              <a:rPr lang="en-US" sz="1800" dirty="0" smtClean="0"/>
              <a:t>Y </a:t>
            </a:r>
            <a:r>
              <a:rPr lang="en-US" sz="1800" dirty="0" smtClean="0"/>
              <a:t>&lt;= H</a:t>
            </a:r>
            <a:endParaRPr lang="en-US" sz="1800" dirty="0" smtClean="0"/>
          </a:p>
          <a:p>
            <a:r>
              <a:rPr lang="en-US" sz="1800" dirty="0" smtClean="0"/>
              <a:t>N &lt;= Z &lt;= </a:t>
            </a:r>
            <a:r>
              <a:rPr lang="en-US" sz="1800" dirty="0" smtClean="0"/>
              <a:t>F</a:t>
            </a:r>
          </a:p>
          <a:p>
            <a:r>
              <a:rPr lang="en-US" sz="1800" dirty="0" smtClean="0"/>
              <a:t>D = F - 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588" y="1438463"/>
            <a:ext cx="4504412" cy="1811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1" y="1238712"/>
            <a:ext cx="4248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Parallel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601;p97"/>
              <p:cNvSpPr txBox="1">
                <a:spLocks/>
              </p:cNvSpPr>
              <p:nvPr/>
            </p:nvSpPr>
            <p:spPr>
              <a:xfrm>
                <a:off x="593412" y="1623032"/>
                <a:ext cx="5622829" cy="1197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Parallel PM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2" y="1623032"/>
                <a:ext cx="5622829" cy="1197346"/>
              </a:xfrm>
              <a:prstGeom prst="rect">
                <a:avLst/>
              </a:prstGeom>
              <a:blipFill>
                <a:blip r:embed="rId3"/>
                <a:stretch>
                  <a:fillRect l="-2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601;p97"/>
              <p:cNvSpPr txBox="1">
                <a:spLocks/>
              </p:cNvSpPr>
              <p:nvPr/>
            </p:nvSpPr>
            <p:spPr>
              <a:xfrm>
                <a:off x="276928" y="2930952"/>
                <a:ext cx="6255796" cy="1762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Normalized Parallel PM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l-GR" sz="2800" dirty="0" smtClean="0"/>
                  <a:t> </a:t>
                </a: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8" y="2930952"/>
                <a:ext cx="6255796" cy="1762175"/>
              </a:xfrm>
              <a:prstGeom prst="rect">
                <a:avLst/>
              </a:prstGeom>
              <a:blipFill>
                <a:blip r:embed="rId4"/>
                <a:stretch>
                  <a:fillRect l="-1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601;p97"/>
          <p:cNvSpPr txBox="1">
            <a:spLocks/>
          </p:cNvSpPr>
          <p:nvPr/>
        </p:nvSpPr>
        <p:spPr>
          <a:xfrm>
            <a:off x="5939406" y="1587179"/>
            <a:ext cx="1947426" cy="125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/>
              <a:t>View Volume</a:t>
            </a:r>
          </a:p>
          <a:p>
            <a:r>
              <a:rPr lang="en-US" sz="1800" dirty="0" smtClean="0"/>
              <a:t>-W &lt;= </a:t>
            </a:r>
            <a:r>
              <a:rPr lang="en-US" sz="1800" dirty="0" smtClean="0"/>
              <a:t>X </a:t>
            </a:r>
            <a:r>
              <a:rPr lang="en-US" sz="1800" dirty="0" smtClean="0"/>
              <a:t>&lt;= W</a:t>
            </a:r>
            <a:endParaRPr lang="en-US" sz="1800" dirty="0" smtClean="0"/>
          </a:p>
          <a:p>
            <a:r>
              <a:rPr lang="en-US" sz="1800" dirty="0" smtClean="0"/>
              <a:t>-H &lt;= </a:t>
            </a:r>
            <a:r>
              <a:rPr lang="en-US" sz="1800" dirty="0" smtClean="0"/>
              <a:t>Y </a:t>
            </a:r>
            <a:r>
              <a:rPr lang="en-US" sz="1800" dirty="0" smtClean="0"/>
              <a:t>&lt;= H</a:t>
            </a:r>
            <a:endParaRPr lang="en-US" sz="1800" dirty="0" smtClean="0"/>
          </a:p>
          <a:p>
            <a:r>
              <a:rPr lang="en-US" sz="1800" dirty="0" smtClean="0"/>
              <a:t>N &lt;= Z &lt;= </a:t>
            </a:r>
            <a:r>
              <a:rPr lang="en-US" sz="1800" dirty="0" smtClean="0"/>
              <a:t>F</a:t>
            </a:r>
          </a:p>
          <a:p>
            <a:r>
              <a:rPr lang="en-US" sz="1800" dirty="0" smtClean="0"/>
              <a:t>D = F - N</a:t>
            </a:r>
            <a:endParaRPr lang="en-US" sz="1800" dirty="0"/>
          </a:p>
        </p:txBody>
      </p:sp>
      <p:sp>
        <p:nvSpPr>
          <p:cNvPr id="18" name="Google Shape;601;p97"/>
          <p:cNvSpPr txBox="1">
            <a:spLocks/>
          </p:cNvSpPr>
          <p:nvPr/>
        </p:nvSpPr>
        <p:spPr>
          <a:xfrm>
            <a:off x="6739374" y="3243904"/>
            <a:ext cx="1947426" cy="113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/>
              <a:t>Canonical View Volume</a:t>
            </a:r>
          </a:p>
          <a:p>
            <a:r>
              <a:rPr lang="en-US" sz="1800" dirty="0" smtClean="0"/>
              <a:t>-1 &lt;= X’ &lt;= 1</a:t>
            </a:r>
          </a:p>
          <a:p>
            <a:r>
              <a:rPr lang="en-US" sz="1800" dirty="0" smtClean="0"/>
              <a:t>-1 &lt;= Y’ &lt;= 1</a:t>
            </a:r>
          </a:p>
          <a:p>
            <a:r>
              <a:rPr lang="en-US" sz="1800" dirty="0" smtClean="0"/>
              <a:t> 0 &lt;= Z’ &lt;=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42553</TotalTime>
  <Words>493</Words>
  <Application>Microsoft Office PowerPoint</Application>
  <PresentationFormat>On-screen Show (16:9)</PresentationFormat>
  <Paragraphs>140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Roboto</vt:lpstr>
      <vt:lpstr>Arial</vt:lpstr>
      <vt:lpstr>Book Antiqua</vt:lpstr>
      <vt:lpstr>Geometric</vt:lpstr>
      <vt:lpstr>Office Theme</vt:lpstr>
      <vt:lpstr>siggraph04-course</vt:lpstr>
      <vt:lpstr>CS174A Lecture 8</vt:lpstr>
      <vt:lpstr>Announcements &amp; Reminders</vt:lpstr>
      <vt:lpstr>Last Lecture Recap</vt:lpstr>
      <vt:lpstr>Next Up</vt:lpstr>
      <vt:lpstr>Rendering Pipeline</vt:lpstr>
      <vt:lpstr>Orthographic Projections</vt:lpstr>
      <vt:lpstr>Orthographic Projections View Volumes</vt:lpstr>
      <vt:lpstr>Parallel Projection</vt:lpstr>
      <vt:lpstr>Parallel Projection</vt:lpstr>
      <vt:lpstr>Perspective Projection</vt:lpstr>
      <vt:lpstr>Perspective Projection</vt:lpstr>
      <vt:lpstr>Perspective Projection</vt:lpstr>
      <vt:lpstr>Window-to-Viewport Mapping</vt:lpstr>
      <vt:lpstr>Rendering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Asish Law</cp:lastModifiedBy>
  <cp:revision>219</cp:revision>
  <dcterms:modified xsi:type="dcterms:W3CDTF">2024-02-01T19:06:40Z</dcterms:modified>
</cp:coreProperties>
</file>