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9" r:id="rId2"/>
    <p:sldMasterId id="2147483711" r:id="rId3"/>
  </p:sldMasterIdLst>
  <p:notesMasterIdLst>
    <p:notesMasterId r:id="rId13"/>
  </p:notesMasterIdLst>
  <p:sldIdLst>
    <p:sldId id="256" r:id="rId4"/>
    <p:sldId id="303" r:id="rId5"/>
    <p:sldId id="304" r:id="rId6"/>
    <p:sldId id="305" r:id="rId7"/>
    <p:sldId id="312" r:id="rId8"/>
    <p:sldId id="328" r:id="rId9"/>
    <p:sldId id="313" r:id="rId10"/>
    <p:sldId id="315" r:id="rId11"/>
    <p:sldId id="31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Book Antiqua" panose="020406020503050303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18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12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46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8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08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54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</a:t>
            </a:r>
            <a:r>
              <a:rPr lang="en" dirty="0"/>
              <a:t>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43833"/>
            <a:ext cx="8591500" cy="3908727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Midterm guide, book questions (no solutions), and sample questions available in Canvas</a:t>
            </a:r>
          </a:p>
          <a:p>
            <a:pPr marL="342900">
              <a:defRPr/>
            </a:pPr>
            <a:r>
              <a:rPr lang="en-US" sz="2025" dirty="0" smtClean="0"/>
              <a:t>2/07/24&amp;2/08/24 </a:t>
            </a:r>
            <a:r>
              <a:rPr lang="en-US" sz="2025" dirty="0"/>
              <a:t>(Noon-1PM): Office hours, Zoom, </a:t>
            </a:r>
            <a:r>
              <a:rPr lang="en-US" sz="2025" dirty="0">
                <a:solidFill>
                  <a:srgbClr val="FF0000"/>
                </a:solidFill>
              </a:rPr>
              <a:t>not recorded</a:t>
            </a:r>
            <a:endParaRPr lang="en-US" sz="2025" dirty="0"/>
          </a:p>
          <a:p>
            <a:pPr marL="342900">
              <a:defRPr/>
            </a:pPr>
            <a:r>
              <a:rPr lang="en-US" sz="2025" dirty="0">
                <a:solidFill>
                  <a:srgbClr val="FF0000"/>
                </a:solidFill>
              </a:rPr>
              <a:t>2/08/24: Midterm Exam: 6:00-7:30 PM PST, in person, in class</a:t>
            </a:r>
            <a:endParaRPr lang="en-US" sz="1525" dirty="0">
              <a:solidFill>
                <a:srgbClr val="FF0000"/>
              </a:solidFill>
            </a:endParaRPr>
          </a:p>
          <a:p>
            <a:pPr marL="342900">
              <a:defRPr/>
            </a:pPr>
            <a:r>
              <a:rPr lang="en-US" sz="2025" dirty="0"/>
              <a:t>2/25/24: A3 due</a:t>
            </a:r>
          </a:p>
          <a:p>
            <a:pPr marL="342900">
              <a:defRPr/>
            </a:pPr>
            <a:r>
              <a:rPr lang="en-US" sz="2025" dirty="0"/>
              <a:t>Team project:</a:t>
            </a:r>
          </a:p>
          <a:p>
            <a:pPr marL="800100" lvl="1">
              <a:defRPr/>
            </a:pPr>
            <a:r>
              <a:rPr lang="en-US" sz="1525" dirty="0" smtClean="0"/>
              <a:t>2/28/24</a:t>
            </a:r>
            <a:r>
              <a:rPr lang="en-US" sz="1525" dirty="0"/>
              <a:t>: initial project proposals &amp; teams due</a:t>
            </a:r>
          </a:p>
          <a:p>
            <a:pPr marL="800100" lvl="1">
              <a:defRPr/>
            </a:pPr>
            <a:r>
              <a:rPr lang="en-US" sz="1525" dirty="0"/>
              <a:t>3/01/24: midway demo</a:t>
            </a:r>
            <a:endParaRPr lang="en-US" sz="1525" dirty="0"/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Rendering Pipeline:</a:t>
            </a:r>
            <a:endParaRPr lang="en-US" sz="2025" dirty="0"/>
          </a:p>
          <a:p>
            <a:pPr marL="800100" lvl="1">
              <a:defRPr/>
            </a:pPr>
            <a:r>
              <a:rPr lang="en-US" sz="1525" dirty="0"/>
              <a:t>Model space</a:t>
            </a:r>
          </a:p>
          <a:p>
            <a:pPr marL="800100" lvl="1">
              <a:defRPr/>
            </a:pPr>
            <a:r>
              <a:rPr lang="en-US" sz="1525" dirty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Eye/camera </a:t>
            </a:r>
            <a:r>
              <a:rPr lang="en-US" sz="1525" dirty="0" smtClean="0"/>
              <a:t>space</a:t>
            </a:r>
          </a:p>
          <a:p>
            <a:pPr marL="800100" lvl="1">
              <a:defRPr/>
            </a:pPr>
            <a:r>
              <a:rPr lang="en-US" sz="1525" dirty="0"/>
              <a:t>Projection space</a:t>
            </a:r>
          </a:p>
          <a:p>
            <a:pPr marL="800100" lvl="1">
              <a:defRPr/>
            </a:pPr>
            <a:r>
              <a:rPr lang="en-US" sz="1525" dirty="0"/>
              <a:t>Screen space</a:t>
            </a:r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081459"/>
            <a:ext cx="8591500" cy="3912571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Geometric Calculations</a:t>
            </a:r>
          </a:p>
          <a:p>
            <a:pPr marL="342900">
              <a:defRPr/>
            </a:pPr>
            <a:r>
              <a:rPr lang="en-US" sz="2025" dirty="0" smtClean="0"/>
              <a:t>Midterm</a:t>
            </a:r>
            <a:r>
              <a:rPr lang="en-US" sz="2025"/>
              <a:t>: </a:t>
            </a:r>
            <a:r>
              <a:rPr lang="en-US" sz="2025" smtClean="0">
                <a:solidFill>
                  <a:srgbClr val="FF0000"/>
                </a:solidFill>
              </a:rPr>
              <a:t>Feb 8, </a:t>
            </a:r>
            <a:r>
              <a:rPr lang="en-US" sz="2025" dirty="0" smtClean="0">
                <a:solidFill>
                  <a:srgbClr val="FF0000"/>
                </a:solidFill>
              </a:rPr>
              <a:t>6:00-7:30 PM </a:t>
            </a:r>
            <a:r>
              <a:rPr lang="en-US" sz="2025" dirty="0">
                <a:solidFill>
                  <a:srgbClr val="FF0000"/>
                </a:solidFill>
              </a:rPr>
              <a:t>PST</a:t>
            </a:r>
          </a:p>
          <a:p>
            <a:pPr marL="342900">
              <a:defRPr/>
            </a:pPr>
            <a:r>
              <a:rPr lang="en-US" sz="2025" dirty="0" smtClean="0"/>
              <a:t>Hidden </a:t>
            </a:r>
            <a:r>
              <a:rPr lang="en-US" sz="2025" dirty="0"/>
              <a:t>Surface Removal</a:t>
            </a:r>
          </a:p>
          <a:p>
            <a:pPr marL="800100" lvl="1">
              <a:defRPr/>
            </a:pPr>
            <a:r>
              <a:rPr lang="en-US" sz="1525" dirty="0"/>
              <a:t>Backface </a:t>
            </a:r>
            <a:r>
              <a:rPr lang="en-US" sz="1525" dirty="0" smtClean="0"/>
              <a:t>Culling</a:t>
            </a:r>
          </a:p>
          <a:p>
            <a:pPr marL="800100" lvl="1">
              <a:defRPr/>
            </a:pPr>
            <a:r>
              <a:rPr lang="en-US" sz="1525" dirty="0" smtClean="0"/>
              <a:t>Object Space &amp; </a:t>
            </a:r>
            <a:r>
              <a:rPr lang="en-US" sz="1525" dirty="0"/>
              <a:t>I</a:t>
            </a:r>
            <a:r>
              <a:rPr lang="en-US" sz="1525" dirty="0" smtClean="0"/>
              <a:t>mage </a:t>
            </a:r>
            <a:r>
              <a:rPr lang="en-US" sz="1525" dirty="0"/>
              <a:t>S</a:t>
            </a:r>
            <a:r>
              <a:rPr lang="en-US" sz="1525" dirty="0" smtClean="0"/>
              <a:t>pace Algorithms</a:t>
            </a:r>
            <a:endParaRPr lang="en-US" sz="1525" dirty="0"/>
          </a:p>
          <a:p>
            <a:pPr marL="342900">
              <a:defRPr/>
            </a:pPr>
            <a:r>
              <a:rPr lang="en-US" sz="2025" dirty="0" smtClean="0"/>
              <a:t>Lighting</a:t>
            </a:r>
            <a:endParaRPr lang="en-US" sz="2025" dirty="0"/>
          </a:p>
          <a:p>
            <a:pPr marL="342900">
              <a:defRPr/>
            </a:pPr>
            <a:r>
              <a:rPr lang="en-US" sz="2025" dirty="0" smtClean="0"/>
              <a:t>Flat and Smooth Shading</a:t>
            </a:r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Transforming Lines &amp; Planes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sp>
        <p:nvSpPr>
          <p:cNvPr id="10" name="Google Shape;601;p97"/>
          <p:cNvSpPr txBox="1">
            <a:spLocks/>
          </p:cNvSpPr>
          <p:nvPr/>
        </p:nvSpPr>
        <p:spPr>
          <a:xfrm>
            <a:off x="692090" y="1156392"/>
            <a:ext cx="7678187" cy="297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Transforming Lines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Given by 2 end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Given by line equation y = mx + b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Transforming Planes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Given by 3 non-collinear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Given by a plane equation: Ax + By + </a:t>
            </a:r>
            <a:r>
              <a:rPr lang="en-US" sz="1800" dirty="0" err="1" smtClean="0"/>
              <a:t>Cz</a:t>
            </a:r>
            <a:r>
              <a:rPr lang="en-US" sz="1800" dirty="0" smtClean="0"/>
              <a:t> + D = 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Given by a normal and a point: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x</a:t>
            </a:r>
            <a:r>
              <a:rPr lang="en-US" sz="1800" dirty="0" smtClean="0"/>
              <a:t>(x –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x</a:t>
            </a:r>
            <a:r>
              <a:rPr lang="en-US" sz="1800" dirty="0" smtClean="0"/>
              <a:t>) +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y</a:t>
            </a:r>
            <a:r>
              <a:rPr lang="en-US" sz="1800" dirty="0" smtClean="0"/>
              <a:t>(y –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y</a:t>
            </a:r>
            <a:r>
              <a:rPr lang="en-US" sz="1800" dirty="0" smtClean="0"/>
              <a:t>) +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z</a:t>
            </a:r>
            <a:r>
              <a:rPr lang="en-US" sz="1800" dirty="0" smtClean="0"/>
              <a:t>(z – </a:t>
            </a:r>
            <a:r>
              <a:rPr lang="en-US" sz="1800" dirty="0" err="1" smtClean="0"/>
              <a:t>p</a:t>
            </a:r>
            <a:r>
              <a:rPr lang="en-US" sz="1800" baseline="-25000" dirty="0" err="1" smtClean="0"/>
              <a:t>z</a:t>
            </a:r>
            <a:r>
              <a:rPr lang="en-US" sz="1800" dirty="0" smtClean="0"/>
              <a:t>) = 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point</a:t>
            </a:r>
            <a:r>
              <a:rPr lang="en-US" sz="1800" dirty="0" smtClean="0"/>
              <a:t> is matrix to transform point, then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normal</a:t>
            </a:r>
            <a:r>
              <a:rPr lang="en-US" sz="1800" dirty="0" smtClean="0"/>
              <a:t> = (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point</a:t>
            </a:r>
            <a:r>
              <a:rPr lang="en-US" sz="1800" baseline="30000" dirty="0" err="1" smtClean="0"/>
              <a:t>T</a:t>
            </a:r>
            <a:r>
              <a:rPr lang="en-US" sz="1800" dirty="0" smtClean="0"/>
              <a:t>)</a:t>
            </a:r>
            <a:r>
              <a:rPr lang="en-US" sz="1800" baseline="30000" dirty="0" smtClean="0"/>
              <a:t>-1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For orthonormal matrices, M</a:t>
            </a:r>
            <a:r>
              <a:rPr lang="en-US" sz="1800" baseline="30000" dirty="0" smtClean="0"/>
              <a:t>T</a:t>
            </a:r>
            <a:r>
              <a:rPr lang="en-US" sz="1800" dirty="0" smtClean="0"/>
              <a:t> = M</a:t>
            </a:r>
            <a:r>
              <a:rPr lang="en-US" sz="1800" baseline="30000" dirty="0" smtClean="0"/>
              <a:t>-1 </a:t>
            </a:r>
            <a:r>
              <a:rPr lang="en-US" sz="1800" dirty="0" smtClean="0"/>
              <a:t>implying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normal</a:t>
            </a:r>
            <a:r>
              <a:rPr lang="en-US" sz="1800" dirty="0" smtClean="0"/>
              <a:t> =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point</a:t>
            </a:r>
            <a:endParaRPr lang="en-US" sz="1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3330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Orthonormal Matrices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1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p:sp>
        <p:nvSpPr>
          <p:cNvPr id="10" name="Google Shape;601;p97"/>
          <p:cNvSpPr txBox="1">
            <a:spLocks/>
          </p:cNvSpPr>
          <p:nvPr/>
        </p:nvSpPr>
        <p:spPr>
          <a:xfrm>
            <a:off x="692090" y="1156392"/>
            <a:ext cx="7487175" cy="280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Properties of Orthonormal Matrices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Consider upper-left 3x3 matrix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Each row is a unit vector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Each row is orthogonal to the others, i.e., their dot product = 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These vectors can be rotated to align with the xyz-axis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Determinant =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Inverse of orthogonal matrix M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 = M</a:t>
            </a:r>
            <a:r>
              <a:rPr lang="en-US" sz="1800" baseline="30000" dirty="0" smtClean="0"/>
              <a:t>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Preserves angles and lengths =&gt; rigid-body transformations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Examples of rigid-body transformations: translations, rotations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  <p:pic>
        <p:nvPicPr>
          <p:cNvPr id="5" name="Google Shape;652;p122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26" y="3732538"/>
            <a:ext cx="2588335" cy="12080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54;p122"/>
          <p:cNvSpPr/>
          <p:nvPr/>
        </p:nvSpPr>
        <p:spPr>
          <a:xfrm>
            <a:off x="6847293" y="3776498"/>
            <a:ext cx="1472650" cy="866042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4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Geometric Calculations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9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652243" y="1063378"/>
                <a:ext cx="7839514" cy="3389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Point in Polygon Test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Convex polys only: if point lies to the left of ALL edges, then inside; if it lies to the right of even one edge, then outside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Semi-infinite ray</a:t>
                </a:r>
                <a:br>
                  <a:rPr lang="en-US" sz="1400" dirty="0" smtClean="0"/>
                </a:br>
                <a:r>
                  <a:rPr lang="en-US" sz="1400" dirty="0" smtClean="0"/>
                  <a:t>(y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 &gt;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and y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≤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) or (y</a:t>
                </a:r>
                <a:r>
                  <a:rPr lang="en-US" sz="1400" baseline="-25000" dirty="0" smtClean="0"/>
                  <a:t>1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≤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and y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&gt;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) where y</a:t>
                </a:r>
                <a:r>
                  <a:rPr lang="en-US" sz="1400" baseline="-25000" dirty="0" smtClean="0"/>
                  <a:t>0</a:t>
                </a:r>
                <a:r>
                  <a:rPr lang="en-US" sz="1400" dirty="0" smtClean="0"/>
                  <a:t> is the middle vertex of 3 consecutive vertices</a:t>
                </a:r>
                <a:br>
                  <a:rPr lang="en-US" sz="1400" dirty="0" smtClean="0"/>
                </a:br>
                <a:r>
                  <a:rPr lang="en-US" sz="1400" dirty="0" smtClean="0"/>
                  <a:t>Intersection point (</a:t>
                </a:r>
                <a:r>
                  <a:rPr lang="en-US" sz="1400" dirty="0" err="1" smtClean="0"/>
                  <a:t>x,y</a:t>
                </a:r>
                <a:r>
                  <a:rPr lang="en-US" sz="1400" dirty="0" smtClean="0"/>
                  <a:t>): x &gt; x</a:t>
                </a:r>
                <a:r>
                  <a:rPr lang="en-US" sz="1400" baseline="-25000" dirty="0" smtClean="0"/>
                  <a:t>0 </a:t>
                </a:r>
                <a:r>
                  <a:rPr lang="en-US" sz="1400" dirty="0" smtClean="0"/>
                  <a:t>for true intersection with semi-infinite ray to the right</a:t>
                </a:r>
                <a:endParaRPr lang="en-US" sz="1400" baseline="-25000" dirty="0" smtClean="0"/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Angle summation</a:t>
                </a:r>
                <a:br>
                  <a:rPr lang="en-US" sz="1400" dirty="0" smtClean="0"/>
                </a:br>
                <a:r>
                  <a:rPr lang="en-US" sz="1400" dirty="0" smtClean="0"/>
                  <a:t>If directed angle sum = 0, then outside, else inside</a:t>
                </a:r>
              </a:p>
              <a:p>
                <a:pPr marL="342900" indent="-342900" algn="l">
                  <a:buFont typeface="+mj-lt"/>
                  <a:buAutoNum type="romanLcPeriod"/>
                </a:pPr>
                <a:endParaRPr lang="en-US" sz="14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Normal Vector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3 consecutive vertices (convex vertices): find cross product</a:t>
                </a:r>
              </a:p>
              <a:p>
                <a:pPr marL="400050" indent="-400050" algn="l">
                  <a:buFont typeface="+mj-lt"/>
                  <a:buAutoNum type="romanLcPeriod"/>
                </a:pPr>
                <a:r>
                  <a:rPr lang="en-US" sz="1400" dirty="0" smtClean="0"/>
                  <a:t>Summation method</a:t>
                </a:r>
                <a:br>
                  <a:rPr lang="en-US" sz="1400" dirty="0" smtClean="0"/>
                </a:b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baseline="-250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dirty="0" smtClean="0"/>
                  <a:t>)</a:t>
                </a:r>
                <a:br>
                  <a:rPr lang="en-US" sz="1400" dirty="0" smtClean="0"/>
                </a:br>
                <a:r>
                  <a:rPr lang="en-US" sz="1400" dirty="0" smtClean="0"/>
                  <a:t>where j = (i+1) mod n; n = total number of vertices</a:t>
                </a:r>
                <a:br>
                  <a:rPr lang="en-US" sz="1400" dirty="0" smtClean="0"/>
                </a:br>
                <a:endParaRPr lang="en-US" sz="1400" dirty="0" smtClean="0"/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3" y="1063378"/>
                <a:ext cx="7839514" cy="3389554"/>
              </a:xfrm>
              <a:prstGeom prst="rect">
                <a:avLst/>
              </a:prstGeom>
              <a:blipFill>
                <a:blip r:embed="rId3"/>
                <a:stretch>
                  <a:fillRect l="-311" t="-1259" b="-2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7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Geometric Calculations (Contd)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9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708868" y="980223"/>
                <a:ext cx="7487175" cy="3873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lvl="0" indent="-285750" algn="l"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  <a:latin typeface="Arial"/>
                    <a:cs typeface="Arial"/>
                    <a:sym typeface="Arial"/>
                  </a:rPr>
                  <a:t>Plane Equation</a:t>
                </a:r>
              </a:p>
              <a:p>
                <a:pPr marL="400050" lvl="0" indent="-400050" algn="l">
                  <a:buClr>
                    <a:srgbClr val="000000"/>
                  </a:buClr>
                  <a:buSzTx/>
                  <a:buFont typeface="+mj-lt"/>
                  <a:buAutoNum type="romanLcPeriod"/>
                </a:pP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Surface normal and distance from origin</a:t>
                </a:r>
                <a:b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</a:t>
                </a:r>
                <a:r>
                  <a:rPr lang="en-US" sz="1400" baseline="-250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x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x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+ 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</a:t>
                </a:r>
                <a:r>
                  <a:rPr lang="en-US" sz="1400" baseline="-250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y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y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+ 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</a:t>
                </a:r>
                <a:r>
                  <a:rPr lang="en-US" sz="1400" baseline="-250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z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z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= d</a:t>
                </a:r>
              </a:p>
              <a:p>
                <a:pPr marL="400050" lvl="0" indent="-400050" algn="l">
                  <a:buClr>
                    <a:srgbClr val="000000"/>
                  </a:buClr>
                  <a:buSzTx/>
                  <a:buFont typeface="+mj-lt"/>
                  <a:buAutoNum type="romanLcPeriod"/>
                </a:pP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3 points on plane</a:t>
                </a:r>
                <a:b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</a:t>
                </a:r>
                <a:r>
                  <a:rPr lang="en-US" sz="1400" baseline="-250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x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(x – x</a:t>
                </a:r>
                <a:r>
                  <a:rPr lang="en-US" sz="1400" baseline="-25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) + 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</a:t>
                </a:r>
                <a:r>
                  <a:rPr lang="en-US" sz="1400" baseline="-250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y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(y – 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y</a:t>
                </a:r>
                <a:r>
                  <a:rPr lang="en-US" sz="1400" baseline="-250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) + 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n</a:t>
                </a:r>
                <a:r>
                  <a:rPr lang="en-US" sz="1400" baseline="-250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z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(z – </a:t>
                </a:r>
                <a:r>
                  <a:rPr lang="en-US" sz="14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z</a:t>
                </a:r>
                <a:r>
                  <a:rPr lang="en-US" sz="1400" baseline="-25000" dirty="0" err="1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i</a:t>
                </a:r>
                <a:r>
                  <a:rPr lang="en-US" sz="14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) =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0</a:t>
                </a:r>
                <a:br>
                  <a:rPr lang="en-US" sz="140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</a:br>
                <a:endParaRPr lang="en-US" sz="14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>
                    <a:solidFill>
                      <a:schemeClr val="tx1"/>
                    </a:solidFill>
                  </a:rPr>
                  <a:t>On-Line Test</a:t>
                </a:r>
                <a:r>
                  <a:rPr lang="en-US" sz="1800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1800" dirty="0" smtClean="0">
                    <a:solidFill>
                      <a:srgbClr val="00B050"/>
                    </a:solidFill>
                  </a:rPr>
                </a:br>
                <a:r>
                  <a:rPr lang="en-US" sz="1400" dirty="0" smtClean="0"/>
                  <a:t>P is on P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means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If T</a:t>
                </a:r>
                <a:r>
                  <a:rPr lang="en-US" sz="1400" baseline="-25000" dirty="0" smtClean="0"/>
                  <a:t>1,2</a:t>
                </a:r>
                <a:r>
                  <a:rPr lang="en-US" sz="1400" dirty="0" smtClean="0"/>
                  <a:t>(P) = (x – x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)(y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– y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) – (x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– x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)(y – y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)</a:t>
                </a:r>
                <a:br>
                  <a:rPr lang="en-US" sz="1400" dirty="0" smtClean="0"/>
                </a:br>
                <a:r>
                  <a:rPr lang="en-US" sz="1400" dirty="0" smtClean="0"/>
                  <a:t>if +</a:t>
                </a:r>
                <a:r>
                  <a:rPr lang="en-US" sz="1400" dirty="0" err="1" smtClean="0"/>
                  <a:t>ve</a:t>
                </a:r>
                <a:r>
                  <a:rPr lang="en-US" sz="1400" dirty="0"/>
                  <a:t>,</a:t>
                </a:r>
                <a:r>
                  <a:rPr lang="en-US" sz="1400" dirty="0" smtClean="0"/>
                  <a:t> P is on the right; if -</a:t>
                </a:r>
                <a:r>
                  <a:rPr lang="en-US" sz="1400" dirty="0" err="1" smtClean="0"/>
                  <a:t>ve</a:t>
                </a:r>
                <a:r>
                  <a:rPr lang="en-US" sz="1400" dirty="0" smtClean="0"/>
                  <a:t>, P is on the left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>
                    <a:solidFill>
                      <a:schemeClr val="tx1"/>
                    </a:solidFill>
                  </a:rPr>
                  <a:t>Edge-Edge Intersection</a:t>
                </a:r>
                <a:r>
                  <a:rPr lang="en-US" sz="1800" dirty="0" smtClean="0">
                    <a:solidFill>
                      <a:srgbClr val="00B050"/>
                    </a:solidFill>
                  </a:rPr>
                  <a:t/>
                </a:r>
                <a:br>
                  <a:rPr lang="en-US" sz="1800" dirty="0" smtClean="0">
                    <a:solidFill>
                      <a:srgbClr val="00B050"/>
                    </a:solidFill>
                  </a:rPr>
                </a:br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 and P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 are on opposite sides of line defined by P</a:t>
                </a:r>
                <a:r>
                  <a:rPr lang="en-US" sz="1400" baseline="-25000" dirty="0" smtClean="0"/>
                  <a:t>3</a:t>
                </a:r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4</a:t>
                </a:r>
                <a:r>
                  <a:rPr lang="en-US" sz="1400" dirty="0" smtClean="0"/>
                  <a:t> and</a:t>
                </a:r>
                <a:br>
                  <a:rPr lang="en-US" sz="1400" dirty="0" smtClean="0"/>
                </a:br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3</a:t>
                </a:r>
                <a:r>
                  <a:rPr lang="en-US" sz="1400" dirty="0" smtClean="0"/>
                  <a:t> and P</a:t>
                </a:r>
                <a:r>
                  <a:rPr lang="en-US" sz="1400" baseline="-25000" dirty="0" smtClean="0"/>
                  <a:t>4</a:t>
                </a:r>
                <a:r>
                  <a:rPr lang="en-US" sz="1400" dirty="0" smtClean="0"/>
                  <a:t> are on opposite sides of line defined by P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P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Equivalently, check for intersection:</a:t>
                </a:r>
                <a:br>
                  <a:rPr lang="en-US" sz="1400" dirty="0" smtClean="0"/>
                </a:br>
                <a:r>
                  <a:rPr lang="en-US" sz="1400" dirty="0" smtClean="0"/>
                  <a:t>(T</a:t>
                </a:r>
                <a:r>
                  <a:rPr lang="en-US" sz="1400" baseline="-25000" dirty="0" smtClean="0"/>
                  <a:t>1,2</a:t>
                </a:r>
                <a:r>
                  <a:rPr lang="en-US" sz="1400" dirty="0" smtClean="0"/>
                  <a:t>(P</a:t>
                </a:r>
                <a:r>
                  <a:rPr lang="en-US" sz="1400" baseline="-25000" dirty="0" smtClean="0"/>
                  <a:t>3</a:t>
                </a:r>
                <a:r>
                  <a:rPr lang="en-US" sz="1400" dirty="0" smtClean="0"/>
                  <a:t>) </a:t>
                </a:r>
                <a:r>
                  <a:rPr lang="en-US" sz="1400" dirty="0"/>
                  <a:t>*</a:t>
                </a:r>
                <a:r>
                  <a:rPr lang="en-US" sz="1400" dirty="0" smtClean="0"/>
                  <a:t> T</a:t>
                </a:r>
                <a:r>
                  <a:rPr lang="en-US" sz="1400" baseline="-25000" dirty="0" smtClean="0"/>
                  <a:t>1,2</a:t>
                </a:r>
                <a:r>
                  <a:rPr lang="en-US" sz="1400" dirty="0" smtClean="0"/>
                  <a:t>(P</a:t>
                </a:r>
                <a:r>
                  <a:rPr lang="en-US" sz="1400" baseline="-25000" dirty="0" smtClean="0"/>
                  <a:t>4</a:t>
                </a:r>
                <a:r>
                  <a:rPr lang="en-US" sz="1400" dirty="0" smtClean="0"/>
                  <a:t>) &lt; 0) and (T</a:t>
                </a:r>
                <a:r>
                  <a:rPr lang="en-US" sz="1400" baseline="-25000" dirty="0" smtClean="0"/>
                  <a:t>3,4</a:t>
                </a:r>
                <a:r>
                  <a:rPr lang="en-US" sz="1400" dirty="0" smtClean="0"/>
                  <a:t>(P</a:t>
                </a:r>
                <a:r>
                  <a:rPr lang="en-US" sz="1400" baseline="-25000" dirty="0" smtClean="0"/>
                  <a:t>1</a:t>
                </a:r>
                <a:r>
                  <a:rPr lang="en-US" sz="1400" dirty="0" smtClean="0"/>
                  <a:t>) </a:t>
                </a:r>
                <a:r>
                  <a:rPr lang="en-US" sz="1400" dirty="0"/>
                  <a:t>*</a:t>
                </a:r>
                <a:r>
                  <a:rPr lang="en-US" sz="1400" dirty="0" smtClean="0"/>
                  <a:t> T</a:t>
                </a:r>
                <a:r>
                  <a:rPr lang="en-US" sz="1400" baseline="-25000" dirty="0" smtClean="0"/>
                  <a:t>3,4</a:t>
                </a:r>
                <a:r>
                  <a:rPr lang="en-US" sz="1400" dirty="0" smtClean="0"/>
                  <a:t>(P</a:t>
                </a:r>
                <a:r>
                  <a:rPr lang="en-US" sz="1400" baseline="-25000" dirty="0" smtClean="0"/>
                  <a:t>2</a:t>
                </a:r>
                <a:r>
                  <a:rPr lang="en-US" sz="1400" dirty="0" smtClean="0"/>
                  <a:t>) &lt; 0)</a:t>
                </a:r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8" y="980223"/>
                <a:ext cx="7487175" cy="3873131"/>
              </a:xfrm>
              <a:prstGeom prst="rect">
                <a:avLst/>
              </a:prstGeom>
              <a:blipFill>
                <a:blip r:embed="rId3"/>
                <a:stretch>
                  <a:fillRect l="-489" b="-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Geometric Calculations (Contd)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9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 smtClean="0"/>
              <a:t> 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601;p97"/>
              <p:cNvSpPr txBox="1">
                <a:spLocks/>
              </p:cNvSpPr>
              <p:nvPr/>
            </p:nvSpPr>
            <p:spPr>
              <a:xfrm>
                <a:off x="708868" y="980223"/>
                <a:ext cx="7487175" cy="2643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Collinearity Test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 = distance from point P to line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l-GR" sz="1800" dirty="0" smtClean="0"/>
                  <a:t>θ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 angle between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 and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t = |P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P|sin</a:t>
                </a:r>
                <a:r>
                  <a:rPr lang="el-GR" sz="1800" dirty="0" smtClean="0"/>
                  <a:t>θ</a:t>
                </a:r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if t &lt; </a:t>
                </a:r>
                <a:r>
                  <a:rPr lang="el-GR" sz="1800" dirty="0" smtClean="0"/>
                  <a:t>ϵ</a:t>
                </a:r>
                <a:r>
                  <a:rPr lang="en-US" sz="1800" dirty="0" smtClean="0"/>
                  <a:t>, P is considered to be on P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P</a:t>
                </a:r>
                <a:r>
                  <a:rPr lang="en-US" sz="1800" baseline="-25000" dirty="0" smtClean="0"/>
                  <a:t>2</a:t>
                </a:r>
                <a:endParaRPr lang="en-US" sz="1800" baseline="-250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Google Shape;601;p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8" y="980223"/>
                <a:ext cx="7487175" cy="2643821"/>
              </a:xfrm>
              <a:prstGeom prst="rect">
                <a:avLst/>
              </a:prstGeom>
              <a:blipFill>
                <a:blip r:embed="rId3"/>
                <a:stretch>
                  <a:fillRect l="-81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6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38679</TotalTime>
  <Words>330</Words>
  <Application>Microsoft Office PowerPoint</Application>
  <PresentationFormat>On-screen Show (16:9)</PresentationFormat>
  <Paragraphs>67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Cambria Math</vt:lpstr>
      <vt:lpstr>Roboto</vt:lpstr>
      <vt:lpstr>Arial</vt:lpstr>
      <vt:lpstr>Book Antiqua</vt:lpstr>
      <vt:lpstr>Geometric</vt:lpstr>
      <vt:lpstr>Office Theme</vt:lpstr>
      <vt:lpstr>siggraph04-course</vt:lpstr>
      <vt:lpstr>CS174A Lecture 9</vt:lpstr>
      <vt:lpstr>Announcements &amp; Reminders</vt:lpstr>
      <vt:lpstr>Last Lecture Recap</vt:lpstr>
      <vt:lpstr>Next Up</vt:lpstr>
      <vt:lpstr>Transforming Lines &amp; Planes</vt:lpstr>
      <vt:lpstr>Orthonormal Matrices</vt:lpstr>
      <vt:lpstr>Geometric Calculations</vt:lpstr>
      <vt:lpstr>Geometric Calculations (Contd)</vt:lpstr>
      <vt:lpstr>Geometric Calculations (Contd)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dc:creator>Asish Law</dc:creator>
  <cp:lastModifiedBy>Asish Law</cp:lastModifiedBy>
  <cp:revision>222</cp:revision>
  <dcterms:modified xsi:type="dcterms:W3CDTF">2024-02-01T03:38:42Z</dcterms:modified>
</cp:coreProperties>
</file>