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46"/>
  </p:notesMasterIdLst>
  <p:handoutMasterIdLst>
    <p:handoutMasterId r:id="rId47"/>
  </p:handoutMasterIdLst>
  <p:sldIdLst>
    <p:sldId id="259" r:id="rId3"/>
    <p:sldId id="264" r:id="rId4"/>
    <p:sldId id="265" r:id="rId5"/>
    <p:sldId id="267" r:id="rId6"/>
    <p:sldId id="266" r:id="rId7"/>
    <p:sldId id="269" r:id="rId8"/>
    <p:sldId id="280" r:id="rId9"/>
    <p:sldId id="262" r:id="rId10"/>
    <p:sldId id="275" r:id="rId11"/>
    <p:sldId id="271" r:id="rId12"/>
    <p:sldId id="277" r:id="rId13"/>
    <p:sldId id="273" r:id="rId14"/>
    <p:sldId id="274" r:id="rId15"/>
    <p:sldId id="270" r:id="rId16"/>
    <p:sldId id="272" r:id="rId17"/>
    <p:sldId id="278" r:id="rId18"/>
    <p:sldId id="281" r:id="rId19"/>
    <p:sldId id="276" r:id="rId20"/>
    <p:sldId id="279" r:id="rId21"/>
    <p:sldId id="283" r:id="rId22"/>
    <p:sldId id="285" r:id="rId23"/>
    <p:sldId id="286" r:id="rId24"/>
    <p:sldId id="287" r:id="rId25"/>
    <p:sldId id="288" r:id="rId26"/>
    <p:sldId id="289" r:id="rId27"/>
    <p:sldId id="290" r:id="rId28"/>
    <p:sldId id="304" r:id="rId29"/>
    <p:sldId id="291" r:id="rId30"/>
    <p:sldId id="294" r:id="rId31"/>
    <p:sldId id="292" r:id="rId32"/>
    <p:sldId id="293" r:id="rId33"/>
    <p:sldId id="284" r:id="rId34"/>
    <p:sldId id="300" r:id="rId35"/>
    <p:sldId id="302" r:id="rId36"/>
    <p:sldId id="301" r:id="rId37"/>
    <p:sldId id="305" r:id="rId38"/>
    <p:sldId id="303" r:id="rId39"/>
    <p:sldId id="299" r:id="rId40"/>
    <p:sldId id="297" r:id="rId41"/>
    <p:sldId id="307" r:id="rId42"/>
    <p:sldId id="296" r:id="rId43"/>
    <p:sldId id="306" r:id="rId44"/>
    <p:sldId id="260" r:id="rId4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450" autoAdjust="0"/>
  </p:normalViewPr>
  <p:slideViewPr>
    <p:cSldViewPr snapToGrid="0" snapToObjects="1">
      <p:cViewPr varScale="1">
        <p:scale>
          <a:sx n="114" d="100"/>
          <a:sy n="114" d="100"/>
        </p:scale>
        <p:origin x="1560" y="108"/>
      </p:cViewPr>
      <p:guideLst/>
    </p:cSldViewPr>
  </p:slideViewPr>
  <p:notesTextViewPr>
    <p:cViewPr>
      <p:scale>
        <a:sx n="1" d="1"/>
        <a:sy n="1" d="1"/>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1/10/2024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Narrow" panose="020F0502020204030204" pitchFamily="34" charset="0"/>
              </a:rPr>
              <a:t>* Intel Core i7-1185G7 (4-cores) was relatively weaker than </a:t>
            </a:r>
            <a:r>
              <a:rPr lang="en-US" b="0" i="0" dirty="0">
                <a:solidFill>
                  <a:srgbClr val="000000"/>
                </a:solidFill>
                <a:effectLst/>
                <a:latin typeface="PT Sans Narrow" panose="020B0506020203020204" pitchFamily="34" charset="0"/>
              </a:rPr>
              <a:t>Intel Core i7-11850H (8-cores)</a:t>
            </a:r>
            <a:endParaRPr lang="en-US" b="0" dirty="0"/>
          </a:p>
        </p:txBody>
      </p:sp>
      <p:sp>
        <p:nvSpPr>
          <p:cNvPr id="4" name="Slide Number Placeholder 3"/>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241429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r>
              <a:rPr lang="en-US" b="0" dirty="0"/>
              <a:t>Higher clock speed =&gt; smaller transistor device, short delay</a:t>
            </a:r>
          </a:p>
        </p:txBody>
      </p:sp>
      <p:sp>
        <p:nvSpPr>
          <p:cNvPr id="4" name="Slide Number Placeholder 3"/>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1795337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r>
              <a:rPr lang="en-US" b="0" dirty="0"/>
              <a:t>Higher clock speed =&gt; smaller transistor device, short delay</a:t>
            </a:r>
          </a:p>
        </p:txBody>
      </p:sp>
      <p:sp>
        <p:nvSpPr>
          <p:cNvPr id="4" name="Slide Number Placeholder 3"/>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155972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VAX-11/780, was announced in October 1977 at 5 </a:t>
            </a:r>
            <a:r>
              <a:rPr lang="en-US" b="0" i="0" dirty="0" err="1">
                <a:solidFill>
                  <a:srgbClr val="202122"/>
                </a:solidFill>
                <a:effectLst/>
                <a:latin typeface="Arial" panose="020B0604020202020204" pitchFamily="34" charset="0"/>
              </a:rPr>
              <a:t>Mhz</a:t>
            </a:r>
            <a:r>
              <a:rPr lang="en-US" b="0" i="0" dirty="0">
                <a:solidFill>
                  <a:srgbClr val="202122"/>
                </a:solidFill>
                <a:effectLst/>
                <a:latin typeface="Arial" panose="020B0604020202020204" pitchFamily="34" charset="0"/>
              </a:rPr>
              <a:t>, 32-bit</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1453048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320839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3599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is also called activity factor of the transistor</a:t>
            </a:r>
          </a:p>
          <a:p>
            <a:r>
              <a:rPr lang="en-US" dirty="0"/>
              <a:t>Capacitance = capacity for storing electric charge</a:t>
            </a:r>
          </a:p>
        </p:txBody>
      </p:sp>
      <p:sp>
        <p:nvSpPr>
          <p:cNvPr id="4" name="Slide Number Placeholder 3"/>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1391585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 Dennard</a:t>
            </a:r>
          </a:p>
          <a:p>
            <a:r>
              <a:rPr lang="en-US" dirty="0"/>
              <a:t>Capacitance = capacity for storing electric charge</a:t>
            </a:r>
          </a:p>
          <a:p>
            <a:r>
              <a:rPr lang="en-US" dirty="0"/>
              <a:t>Voltage = electric charge of a circuit </a:t>
            </a:r>
          </a:p>
          <a:p>
            <a:r>
              <a:rPr lang="en-US" dirty="0"/>
              <a:t>Power density = power per unit area (Watt/mm2)</a:t>
            </a:r>
          </a:p>
        </p:txBody>
      </p:sp>
      <p:sp>
        <p:nvSpPr>
          <p:cNvPr id="4" name="Slide Number Placeholder 3"/>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591423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2371833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VAX-11/780, was announced in October 1977 at 5 </a:t>
            </a:r>
            <a:r>
              <a:rPr lang="en-US" b="0" i="0" dirty="0" err="1">
                <a:solidFill>
                  <a:srgbClr val="202122"/>
                </a:solidFill>
                <a:effectLst/>
                <a:latin typeface="Arial" panose="020B0604020202020204" pitchFamily="34" charset="0"/>
              </a:rPr>
              <a:t>Mhz</a:t>
            </a:r>
            <a:r>
              <a:rPr lang="en-US" b="0" i="0" dirty="0">
                <a:solidFill>
                  <a:srgbClr val="202122"/>
                </a:solidFill>
                <a:effectLst/>
                <a:latin typeface="Arial" panose="020B0604020202020204" pitchFamily="34" charset="0"/>
              </a:rPr>
              <a:t>, 32-bit</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2297328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VAX-11/780, was announced in October 1977 at 5 </a:t>
            </a:r>
            <a:r>
              <a:rPr lang="en-US" b="0" i="0" dirty="0" err="1">
                <a:solidFill>
                  <a:srgbClr val="202122"/>
                </a:solidFill>
                <a:effectLst/>
                <a:latin typeface="Arial" panose="020B0604020202020204" pitchFamily="34" charset="0"/>
              </a:rPr>
              <a:t>Mhz</a:t>
            </a:r>
            <a:r>
              <a:rPr lang="en-US" b="0" i="0" dirty="0">
                <a:solidFill>
                  <a:srgbClr val="202122"/>
                </a:solidFill>
                <a:effectLst/>
                <a:latin typeface="Arial" panose="020B0604020202020204" pitchFamily="34" charset="0"/>
              </a:rPr>
              <a:t>, 32-bit</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19317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Narrow" panose="020F0502020204030204" pitchFamily="34" charset="0"/>
              </a:rPr>
              <a:t>https://www.apple.com/newsroom/2021/10/introducing-m1-pro-and-m1-max-the-most-powerful-chips-apple-has-ever-built</a:t>
            </a:r>
          </a:p>
          <a:p>
            <a:endParaRPr lang="en-US" b="0" dirty="0"/>
          </a:p>
        </p:txBody>
      </p:sp>
      <p:sp>
        <p:nvSpPr>
          <p:cNvPr id="4" name="Slide Number Placeholder 3"/>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3710062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162329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https://www.apple.com/newsroom/2021/10/introducing-m1-pro-and-m1-max-the-most-powerful-chips-apple-has-ever-built/</a:t>
            </a:r>
          </a:p>
        </p:txBody>
      </p:sp>
      <p:sp>
        <p:nvSpPr>
          <p:cNvPr id="4" name="Slide Number Placeholder 3"/>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420819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RISC =&gt; relaxed instruction set computer</a:t>
            </a:r>
          </a:p>
          <a:p>
            <a:r>
              <a:rPr lang="en-US" b="0" dirty="0"/>
              <a:t>X86  ALU memory operands</a:t>
            </a:r>
          </a:p>
        </p:txBody>
      </p:sp>
      <p:sp>
        <p:nvSpPr>
          <p:cNvPr id="4" name="Slide Number Placeholder 3"/>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275515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NM is the size of the smallest feature that can be reliably manufactured in a chip's fabrication process.</a:t>
            </a:r>
            <a:endParaRPr lang="en-US" b="0" dirty="0"/>
          </a:p>
          <a:p>
            <a:r>
              <a:rPr lang="en-US" b="0" i="0" dirty="0">
                <a:solidFill>
                  <a:srgbClr val="374151"/>
                </a:solidFill>
                <a:effectLst/>
                <a:latin typeface="Söhne"/>
              </a:rPr>
              <a:t>In the early days of semiconductor manufacturing, the "nm" measure was more closely aligned with the length of the silicon channel between the source and drain of the transistor.</a:t>
            </a:r>
            <a:br>
              <a:rPr lang="en-US" b="0" i="0" dirty="0">
                <a:solidFill>
                  <a:srgbClr val="374151"/>
                </a:solidFill>
                <a:effectLst/>
                <a:latin typeface="Söhne"/>
              </a:rPr>
            </a:br>
            <a:endParaRPr lang="en-US" b="0" dirty="0"/>
          </a:p>
        </p:txBody>
      </p:sp>
      <p:sp>
        <p:nvSpPr>
          <p:cNvPr id="4" name="Slide Number Placeholder 3"/>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227105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r>
              <a:rPr lang="en-US" b="0" dirty="0"/>
              <a:t>Higher clock speed =&gt; smaller transistor device, short delay</a:t>
            </a:r>
          </a:p>
        </p:txBody>
      </p:sp>
      <p:sp>
        <p:nvSpPr>
          <p:cNvPr id="4" name="Slide Number Placeholder 3"/>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90336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r>
              <a:rPr lang="en-US" b="0" dirty="0"/>
              <a:t>Higher clock speed =&gt; smaller transistor device, short delay</a:t>
            </a:r>
          </a:p>
        </p:txBody>
      </p:sp>
      <p:sp>
        <p:nvSpPr>
          <p:cNvPr id="4" name="Slide Number Placeholder 3"/>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334099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r>
              <a:rPr lang="en-US" b="0" dirty="0"/>
              <a:t>Higher clock speed =&gt; smaller transistor device, short delay</a:t>
            </a:r>
          </a:p>
        </p:txBody>
      </p:sp>
      <p:sp>
        <p:nvSpPr>
          <p:cNvPr id="4" name="Slide Number Placeholder 3"/>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66808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TSMC (Taiwan semiconductor manufacturing company)</a:t>
            </a:r>
          </a:p>
          <a:p>
            <a:endParaRPr lang="en-US" b="0" dirty="0"/>
          </a:p>
          <a:p>
            <a:r>
              <a:rPr lang="en-US" b="0" dirty="0"/>
              <a:t>Higher clock speed =&gt; smaller transistor device, short delay</a:t>
            </a:r>
          </a:p>
        </p:txBody>
      </p:sp>
      <p:sp>
        <p:nvSpPr>
          <p:cNvPr id="4" name="Slide Number Placeholder 3"/>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1313012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January 10,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mailto:blaisetine@cs.ucla.edu"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mailto:turan@g.ucla.edu"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forms.gle/rJjMRQAJ5e8pp1B1A"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blaisetine.github.io/m151b"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a.co/d/fsapEqw"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487587"/>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Self enrollment</a:t>
            </a:r>
            <a:endParaRPr lang="en-US" sz="140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i="0" dirty="0">
                <a:solidFill>
                  <a:srgbClr val="222222"/>
                </a:solidFill>
                <a:effectLst/>
                <a:latin typeface="Arial" panose="020B0604020202020204" pitchFamily="34" charset="0"/>
              </a:rPr>
              <a:t>Check out </a:t>
            </a:r>
            <a:r>
              <a:rPr lang="en-US" i="0" dirty="0" err="1">
                <a:solidFill>
                  <a:srgbClr val="222222"/>
                </a:solidFill>
                <a:effectLst/>
                <a:latin typeface="Arial" panose="020B0604020202020204" pitchFamily="34" charset="0"/>
              </a:rPr>
              <a:t>Bruinlearn’s</a:t>
            </a:r>
            <a:r>
              <a:rPr lang="en-US" i="0" dirty="0">
                <a:solidFill>
                  <a:srgbClr val="222222"/>
                </a:solidFill>
                <a:effectLst/>
                <a:latin typeface="Arial" panose="020B0604020202020204" pitchFamily="34" charset="0"/>
              </a:rPr>
              <a:t> syllabus section</a:t>
            </a:r>
          </a:p>
          <a:p>
            <a:pPr marL="285750" indent="-285750">
              <a:buFont typeface="Arial" panose="020B0604020202020204" pitchFamily="34" charset="0"/>
              <a:buChar char="•"/>
            </a:pPr>
            <a:r>
              <a:rPr lang="en-US" dirty="0">
                <a:solidFill>
                  <a:srgbClr val="222222"/>
                </a:solidFill>
                <a:latin typeface="Arial" panose="020B0604020202020204" pitchFamily="34" charset="0"/>
              </a:rPr>
              <a:t>Encourage participation with bonus points</a:t>
            </a:r>
          </a:p>
          <a:p>
            <a:pPr marL="285750" indent="-285750">
              <a:buFont typeface="Arial" panose="020B0604020202020204" pitchFamily="34" charset="0"/>
              <a:buChar char="•"/>
            </a:pPr>
            <a:r>
              <a:rPr lang="en-US" dirty="0">
                <a:solidFill>
                  <a:srgbClr val="222222"/>
                </a:solidFill>
                <a:latin typeface="Arial" panose="020B0604020202020204" pitchFamily="34" charset="0"/>
              </a:rPr>
              <a:t>TA and I will regularly check</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10</a:t>
            </a:fld>
            <a:endParaRPr lang="en-US" dirty="0"/>
          </a:p>
        </p:txBody>
      </p:sp>
      <p:sp>
        <p:nvSpPr>
          <p:cNvPr id="5" name="Title 4"/>
          <p:cNvSpPr>
            <a:spLocks noGrp="1"/>
          </p:cNvSpPr>
          <p:nvPr>
            <p:ph type="title"/>
          </p:nvPr>
        </p:nvSpPr>
        <p:spPr/>
        <p:txBody>
          <a:bodyPr/>
          <a:lstStyle/>
          <a:p>
            <a:r>
              <a:rPr lang="en-US" dirty="0" err="1"/>
              <a:t>Campuswire</a:t>
            </a:r>
            <a:endParaRPr lang="en-US" dirty="0"/>
          </a:p>
        </p:txBody>
      </p:sp>
    </p:spTree>
    <p:extLst>
      <p:ext uri="{BB962C8B-B14F-4D97-AF65-F5344CB8AC3E}">
        <p14:creationId xmlns:p14="http://schemas.microsoft.com/office/powerpoint/2010/main" val="332178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169551"/>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The class is full!</a:t>
            </a:r>
            <a:endParaRPr lang="en-US" sz="140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i="0" dirty="0">
                <a:solidFill>
                  <a:srgbClr val="222222"/>
                </a:solidFill>
                <a:effectLst/>
                <a:latin typeface="Arial" panose="020B0604020202020204" pitchFamily="34" charset="0"/>
              </a:rPr>
              <a:t>Overflow 95/80</a:t>
            </a:r>
          </a:p>
          <a:p>
            <a:pPr marL="285750" indent="-285750">
              <a:buFont typeface="Arial" panose="020B0604020202020204" pitchFamily="34" charset="0"/>
              <a:buChar char="•"/>
            </a:pPr>
            <a:r>
              <a:rPr lang="en-US" dirty="0">
                <a:solidFill>
                  <a:srgbClr val="222222"/>
                </a:solidFill>
                <a:latin typeface="Arial" panose="020B0604020202020204" pitchFamily="34" charset="0"/>
              </a:rPr>
              <a:t>You can audit the course!</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11</a:t>
            </a:fld>
            <a:endParaRPr lang="en-US" dirty="0"/>
          </a:p>
        </p:txBody>
      </p:sp>
      <p:sp>
        <p:nvSpPr>
          <p:cNvPr id="5" name="Title 4"/>
          <p:cNvSpPr>
            <a:spLocks noGrp="1"/>
          </p:cNvSpPr>
          <p:nvPr>
            <p:ph type="title"/>
          </p:nvPr>
        </p:nvSpPr>
        <p:spPr/>
        <p:txBody>
          <a:bodyPr/>
          <a:lstStyle/>
          <a:p>
            <a:r>
              <a:rPr lang="en-US" dirty="0"/>
              <a:t>Waiting List</a:t>
            </a:r>
          </a:p>
        </p:txBody>
      </p:sp>
    </p:spTree>
    <p:extLst>
      <p:ext uri="{BB962C8B-B14F-4D97-AF65-F5344CB8AC3E}">
        <p14:creationId xmlns:p14="http://schemas.microsoft.com/office/powerpoint/2010/main" val="31927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2441694"/>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6 homework assignments</a:t>
            </a:r>
          </a:p>
          <a:p>
            <a:pPr marL="285750" indent="-285750">
              <a:buFont typeface="Arial" panose="020B0604020202020204" pitchFamily="34" charset="0"/>
              <a:buChar char="•"/>
            </a:pPr>
            <a:r>
              <a:rPr lang="en-US" i="0" dirty="0">
                <a:solidFill>
                  <a:srgbClr val="222222"/>
                </a:solidFill>
                <a:effectLst/>
                <a:latin typeface="Arial" panose="020B0604020202020204" pitchFamily="34" charset="0"/>
              </a:rPr>
              <a:t>Individual work</a:t>
            </a:r>
          </a:p>
          <a:p>
            <a:pPr marL="285750" indent="-285750">
              <a:buFont typeface="Arial" panose="020B0604020202020204" pitchFamily="34" charset="0"/>
              <a:buChar char="•"/>
            </a:pPr>
            <a:r>
              <a:rPr lang="en-US" sz="1400" i="0" dirty="0">
                <a:solidFill>
                  <a:srgbClr val="222222"/>
                </a:solidFill>
                <a:effectLst/>
                <a:latin typeface="Arial" panose="020B0604020202020204" pitchFamily="34" charset="0"/>
              </a:rPr>
              <a:t>Submitted by midnight on Thursday or Friday morning.</a:t>
            </a:r>
          </a:p>
          <a:p>
            <a:pPr marL="285750" indent="-285750">
              <a:buFont typeface="Arial" panose="020B0604020202020204" pitchFamily="34" charset="0"/>
              <a:buChar char="•"/>
            </a:pPr>
            <a:r>
              <a:rPr lang="en-US" dirty="0">
                <a:solidFill>
                  <a:srgbClr val="222222"/>
                </a:solidFill>
                <a:latin typeface="Arial" panose="020B0604020202020204" pitchFamily="34" charset="0"/>
              </a:rPr>
              <a:t>Due the following Thursday </a:t>
            </a:r>
            <a:r>
              <a:rPr lang="en-US" b="1" dirty="0">
                <a:solidFill>
                  <a:srgbClr val="222222"/>
                </a:solidFill>
                <a:latin typeface="Arial" panose="020B0604020202020204" pitchFamily="34" charset="0"/>
              </a:rPr>
              <a:t>before class</a:t>
            </a:r>
            <a:r>
              <a:rPr lang="en-US" dirty="0">
                <a:solidFill>
                  <a:srgbClr val="222222"/>
                </a:solidFill>
                <a:latin typeface="Arial" panose="020B0604020202020204" pitchFamily="34" charset="0"/>
              </a:rPr>
              <a:t>.</a:t>
            </a:r>
            <a:endParaRPr lang="en-US" sz="140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sz="1400" i="0" dirty="0">
                <a:solidFill>
                  <a:srgbClr val="222222"/>
                </a:solidFill>
                <a:effectLst/>
                <a:latin typeface="Arial" panose="020B0604020202020204" pitchFamily="34" charset="0"/>
              </a:rPr>
              <a:t>Multiple choice tests</a:t>
            </a:r>
          </a:p>
          <a:p>
            <a:pPr marL="285750" indent="-285750">
              <a:buFont typeface="Arial" panose="020B0604020202020204" pitchFamily="34" charset="0"/>
              <a:buChar char="•"/>
            </a:pPr>
            <a:r>
              <a:rPr lang="en-US" sz="1400" i="0" dirty="0">
                <a:solidFill>
                  <a:srgbClr val="222222"/>
                </a:solidFill>
                <a:effectLst/>
                <a:latin typeface="Arial" panose="020B0604020202020204" pitchFamily="34" charset="0"/>
              </a:rPr>
              <a:t>5 pts each</a:t>
            </a:r>
          </a:p>
          <a:p>
            <a:pPr marL="285750" indent="-285750">
              <a:buFont typeface="Arial" panose="020B0604020202020204" pitchFamily="34" charset="0"/>
              <a:buChar char="•"/>
            </a:pPr>
            <a:endParaRPr lang="en-US" sz="140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12</a:t>
            </a:fld>
            <a:endParaRPr lang="en-US" dirty="0"/>
          </a:p>
        </p:txBody>
      </p:sp>
      <p:sp>
        <p:nvSpPr>
          <p:cNvPr id="5" name="Title 4"/>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271258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3912866"/>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2 projects</a:t>
            </a:r>
          </a:p>
          <a:p>
            <a:pPr marL="733806" lvl="1" indent="-285750"/>
            <a:r>
              <a:rPr lang="en-US" i="0" dirty="0">
                <a:solidFill>
                  <a:srgbClr val="222222"/>
                </a:solidFill>
                <a:effectLst/>
                <a:latin typeface="Arial" panose="020B0604020202020204" pitchFamily="34" charset="0"/>
              </a:rPr>
              <a:t>CPU pipeli</a:t>
            </a:r>
            <a:r>
              <a:rPr lang="en-US" dirty="0">
                <a:solidFill>
                  <a:srgbClr val="222222"/>
                </a:solidFill>
                <a:latin typeface="Arial" panose="020B0604020202020204" pitchFamily="34" charset="0"/>
              </a:rPr>
              <a:t>ne implementation and optimization</a:t>
            </a:r>
          </a:p>
          <a:p>
            <a:pPr marL="733806" lvl="1" indent="-285750"/>
            <a:r>
              <a:rPr lang="en-US" dirty="0">
                <a:solidFill>
                  <a:srgbClr val="222222"/>
                </a:solidFill>
                <a:latin typeface="Arial" panose="020B0604020202020204" pitchFamily="34" charset="0"/>
              </a:rPr>
              <a:t>Required knowledge of C++</a:t>
            </a:r>
          </a:p>
          <a:p>
            <a:pPr marL="733806" lvl="1" indent="-285750"/>
            <a:r>
              <a:rPr lang="en-US" i="0" dirty="0">
                <a:solidFill>
                  <a:srgbClr val="222222"/>
                </a:solidFill>
                <a:effectLst/>
                <a:latin typeface="Arial" panose="020B0604020202020204" pitchFamily="34" charset="0"/>
              </a:rPr>
              <a:t>3 weeks duration</a:t>
            </a:r>
          </a:p>
          <a:p>
            <a:pPr marL="285750" indent="-285750">
              <a:buFont typeface="Arial" panose="020B0604020202020204" pitchFamily="34" charset="0"/>
              <a:buChar char="•"/>
            </a:pPr>
            <a:r>
              <a:rPr lang="en-US" i="0" dirty="0">
                <a:solidFill>
                  <a:srgbClr val="222222"/>
                </a:solidFill>
                <a:effectLst/>
                <a:latin typeface="Arial" panose="020B0604020202020204" pitchFamily="34" charset="0"/>
              </a:rPr>
              <a:t>Group project: teams of 2</a:t>
            </a:r>
          </a:p>
          <a:p>
            <a:pPr marL="733806" lvl="1" indent="-285750"/>
            <a:r>
              <a:rPr lang="en-US" dirty="0">
                <a:solidFill>
                  <a:srgbClr val="222222"/>
                </a:solidFill>
                <a:latin typeface="Arial" panose="020B0604020202020204" pitchFamily="34" charset="0"/>
              </a:rPr>
              <a:t>Can be done individually if you prefer to work solo</a:t>
            </a:r>
          </a:p>
          <a:p>
            <a:pPr marL="285750" indent="-285750">
              <a:buFont typeface="Arial" panose="020B0604020202020204" pitchFamily="34" charset="0"/>
              <a:buChar char="•"/>
            </a:pPr>
            <a:r>
              <a:rPr lang="en-US" dirty="0">
                <a:solidFill>
                  <a:srgbClr val="222222"/>
                </a:solidFill>
                <a:latin typeface="Arial" panose="020B0604020202020204" pitchFamily="34" charset="0"/>
              </a:rPr>
              <a:t>Encourage teamwork </a:t>
            </a:r>
          </a:p>
          <a:p>
            <a:pPr marL="733806" lvl="1" indent="-285750"/>
            <a:r>
              <a:rPr lang="en-US" dirty="0">
                <a:solidFill>
                  <a:srgbClr val="222222"/>
                </a:solidFill>
                <a:latin typeface="Arial" panose="020B0604020202020204" pitchFamily="34" charset="0"/>
              </a:rPr>
              <a:t>Most learn better from peers</a:t>
            </a:r>
          </a:p>
          <a:p>
            <a:pPr marL="733806" lvl="1" indent="-285750"/>
            <a:r>
              <a:rPr lang="en-US" dirty="0">
                <a:solidFill>
                  <a:srgbClr val="222222"/>
                </a:solidFill>
                <a:latin typeface="Arial" panose="020B0604020202020204" pitchFamily="34" charset="0"/>
              </a:rPr>
              <a:t>Most understand better by explaining to someone else</a:t>
            </a:r>
          </a:p>
          <a:p>
            <a:pPr marL="285750" indent="-285750">
              <a:buFont typeface="Arial" panose="020B0604020202020204" pitchFamily="34" charset="0"/>
              <a:buChar char="•"/>
            </a:pPr>
            <a:r>
              <a:rPr lang="en-US" dirty="0">
                <a:solidFill>
                  <a:srgbClr val="222222"/>
                </a:solidFill>
                <a:latin typeface="Arial" panose="020B0604020202020204" pitchFamily="34" charset="0"/>
              </a:rPr>
              <a:t>Separate submission</a:t>
            </a:r>
          </a:p>
          <a:p>
            <a:pPr marL="285750" indent="-285750">
              <a:buFont typeface="Arial" panose="020B0604020202020204" pitchFamily="34" charset="0"/>
              <a:buChar char="•"/>
            </a:pPr>
            <a:r>
              <a:rPr lang="en-US" dirty="0">
                <a:solidFill>
                  <a:srgbClr val="222222"/>
                </a:solidFill>
                <a:latin typeface="Arial" panose="020B0604020202020204" pitchFamily="34" charset="0"/>
              </a:rPr>
              <a:t>Must submit the same work you did with your partner</a:t>
            </a:r>
          </a:p>
          <a:p>
            <a:pPr marL="285750" indent="-285750">
              <a:buFont typeface="Arial" panose="020B0604020202020204" pitchFamily="34" charset="0"/>
              <a:buChar char="•"/>
            </a:pPr>
            <a:r>
              <a:rPr lang="en-US" dirty="0">
                <a:solidFill>
                  <a:srgbClr val="222222"/>
                </a:solidFill>
                <a:latin typeface="Arial" panose="020B0604020202020204" pitchFamily="34" charset="0"/>
              </a:rPr>
              <a:t>15 pts each</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p:cNvSpPr>
            <a:spLocks noGrp="1"/>
          </p:cNvSpPr>
          <p:nvPr>
            <p:ph type="title"/>
          </p:nvPr>
        </p:nvSpPr>
        <p:spPr/>
        <p:txBody>
          <a:bodyPr/>
          <a:lstStyle/>
          <a:p>
            <a:r>
              <a:rPr lang="en-US" dirty="0"/>
              <a:t>Projects</a:t>
            </a:r>
          </a:p>
        </p:txBody>
      </p:sp>
    </p:spTree>
    <p:extLst>
      <p:ext uri="{BB962C8B-B14F-4D97-AF65-F5344CB8AC3E}">
        <p14:creationId xmlns:p14="http://schemas.microsoft.com/office/powerpoint/2010/main" val="122450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487587"/>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Mid-term on 02/08/2024 – 15 pts</a:t>
            </a:r>
          </a:p>
          <a:p>
            <a:pPr marL="285750" indent="-285750">
              <a:buFont typeface="Arial" panose="020B0604020202020204" pitchFamily="34" charset="0"/>
              <a:buChar char="•"/>
            </a:pPr>
            <a:r>
              <a:rPr lang="en-US" sz="1400" i="0" dirty="0">
                <a:solidFill>
                  <a:srgbClr val="222222"/>
                </a:solidFill>
                <a:effectLst/>
                <a:latin typeface="Arial" panose="020B0604020202020204" pitchFamily="34" charset="0"/>
              </a:rPr>
              <a:t>Final on 03/19/2024 – 20 pts</a:t>
            </a:r>
          </a:p>
          <a:p>
            <a:pPr marL="285750" indent="-285750">
              <a:buFont typeface="Arial" panose="020B0604020202020204" pitchFamily="34" charset="0"/>
              <a:buChar char="•"/>
            </a:pPr>
            <a:r>
              <a:rPr lang="en-US" dirty="0">
                <a:solidFill>
                  <a:srgbClr val="222222"/>
                </a:solidFill>
                <a:latin typeface="Arial" panose="020B0604020202020204" pitchFamily="34" charset="0"/>
              </a:rPr>
              <a:t>Use computer in class</a:t>
            </a:r>
          </a:p>
          <a:p>
            <a:pPr marL="285750" indent="-285750">
              <a:buFont typeface="Arial" panose="020B0604020202020204" pitchFamily="34" charset="0"/>
              <a:buChar char="•"/>
            </a:pPr>
            <a:r>
              <a:rPr lang="en-US" dirty="0">
                <a:solidFill>
                  <a:srgbClr val="222222"/>
                </a:solidFill>
                <a:latin typeface="Arial" panose="020B0604020202020204" pitchFamily="34" charset="0"/>
              </a:rPr>
              <a:t>Will offer a review session</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14</a:t>
            </a:fld>
            <a:endParaRPr lang="en-US" dirty="0"/>
          </a:p>
        </p:txBody>
      </p:sp>
      <p:sp>
        <p:nvSpPr>
          <p:cNvPr id="5" name="Title 4"/>
          <p:cNvSpPr>
            <a:spLocks noGrp="1"/>
          </p:cNvSpPr>
          <p:nvPr>
            <p:ph type="title"/>
          </p:nvPr>
        </p:nvSpPr>
        <p:spPr/>
        <p:txBody>
          <a:bodyPr/>
          <a:lstStyle/>
          <a:p>
            <a:r>
              <a:rPr lang="en-US" dirty="0"/>
              <a:t>Exams</a:t>
            </a:r>
          </a:p>
        </p:txBody>
      </p:sp>
    </p:spTree>
    <p:extLst>
      <p:ext uri="{BB962C8B-B14F-4D97-AF65-F5344CB8AC3E}">
        <p14:creationId xmlns:p14="http://schemas.microsoft.com/office/powerpoint/2010/main" val="64961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2223173"/>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In class attendance</a:t>
            </a:r>
          </a:p>
          <a:p>
            <a:pPr marL="733806" lvl="1" indent="-285750"/>
            <a:r>
              <a:rPr lang="en-US" dirty="0">
                <a:solidFill>
                  <a:srgbClr val="222222"/>
                </a:solidFill>
                <a:latin typeface="Arial" panose="020B0604020202020204" pitchFamily="34" charset="0"/>
              </a:rPr>
              <a:t>Check attendance via QR code</a:t>
            </a:r>
          </a:p>
          <a:p>
            <a:pPr marL="733806" lvl="1" indent="-285750"/>
            <a:r>
              <a:rPr lang="en-US" dirty="0">
                <a:solidFill>
                  <a:srgbClr val="222222"/>
                </a:solidFill>
                <a:latin typeface="Arial" panose="020B0604020202020204" pitchFamily="34" charset="0"/>
              </a:rPr>
              <a:t>At least 70%</a:t>
            </a:r>
          </a:p>
          <a:p>
            <a:pPr marL="285750" indent="-285750">
              <a:buFont typeface="Arial" panose="020B0604020202020204" pitchFamily="34" charset="0"/>
              <a:buChar char="•"/>
            </a:pPr>
            <a:r>
              <a:rPr lang="en-US" dirty="0">
                <a:solidFill>
                  <a:srgbClr val="222222"/>
                </a:solidFill>
                <a:latin typeface="Arial" panose="020B0604020202020204" pitchFamily="34" charset="0"/>
              </a:rPr>
              <a:t>In class participation</a:t>
            </a:r>
          </a:p>
          <a:p>
            <a:pPr marL="733806" lvl="1" indent="-285750"/>
            <a:r>
              <a:rPr lang="en-US" i="0" dirty="0">
                <a:solidFill>
                  <a:srgbClr val="222222"/>
                </a:solidFill>
                <a:effectLst/>
                <a:latin typeface="Arial" panose="020B0604020202020204" pitchFamily="34" charset="0"/>
              </a:rPr>
              <a:t>Will hand out a form before the final</a:t>
            </a:r>
          </a:p>
          <a:p>
            <a:pPr marL="285750" indent="-285750">
              <a:buFont typeface="Arial" panose="020B0604020202020204" pitchFamily="34" charset="0"/>
              <a:buChar char="•"/>
            </a:pPr>
            <a:r>
              <a:rPr lang="en-US" i="0" dirty="0" err="1">
                <a:solidFill>
                  <a:srgbClr val="222222"/>
                </a:solidFill>
                <a:effectLst/>
                <a:latin typeface="Arial" panose="020B0604020202020204" pitchFamily="34" charset="0"/>
              </a:rPr>
              <a:t>Campuswire</a:t>
            </a:r>
            <a:r>
              <a:rPr lang="en-US" i="0" dirty="0">
                <a:solidFill>
                  <a:srgbClr val="222222"/>
                </a:solidFill>
                <a:effectLst/>
                <a:latin typeface="Arial" panose="020B0604020202020204" pitchFamily="34" charset="0"/>
              </a:rPr>
              <a:t> participation</a:t>
            </a: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5 pts (50% attendance, 50% participation)</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15</a:t>
            </a:fld>
            <a:endParaRPr lang="en-US" dirty="0"/>
          </a:p>
        </p:txBody>
      </p:sp>
      <p:sp>
        <p:nvSpPr>
          <p:cNvPr id="5" name="Title 4"/>
          <p:cNvSpPr>
            <a:spLocks noGrp="1"/>
          </p:cNvSpPr>
          <p:nvPr>
            <p:ph type="title"/>
          </p:nvPr>
        </p:nvSpPr>
        <p:spPr/>
        <p:txBody>
          <a:bodyPr/>
          <a:lstStyle/>
          <a:p>
            <a:r>
              <a:rPr lang="en-US" dirty="0"/>
              <a:t>Participation</a:t>
            </a:r>
          </a:p>
        </p:txBody>
      </p:sp>
      <p:pic>
        <p:nvPicPr>
          <p:cNvPr id="6" name="Picture 5" descr="A qr code with black squares&#10;&#10;Description automatically generated">
            <a:extLst>
              <a:ext uri="{FF2B5EF4-FFF2-40B4-BE49-F238E27FC236}">
                <a16:creationId xmlns:a16="http://schemas.microsoft.com/office/drawing/2014/main" id="{D659D7DD-9FD8-058C-A70A-5FDED2F63030}"/>
              </a:ext>
            </a:extLst>
          </p:cNvPr>
          <p:cNvPicPr>
            <a:picLocks noChangeAspect="1"/>
          </p:cNvPicPr>
          <p:nvPr/>
        </p:nvPicPr>
        <p:blipFill>
          <a:blip r:embed="rId2"/>
          <a:stretch>
            <a:fillRect/>
          </a:stretch>
        </p:blipFill>
        <p:spPr>
          <a:xfrm>
            <a:off x="5757458" y="1621378"/>
            <a:ext cx="2295797" cy="2295797"/>
          </a:xfrm>
          <a:prstGeom prst="rect">
            <a:avLst/>
          </a:prstGeom>
        </p:spPr>
      </p:pic>
    </p:spTree>
    <p:extLst>
      <p:ext uri="{BB962C8B-B14F-4D97-AF65-F5344CB8AC3E}">
        <p14:creationId xmlns:p14="http://schemas.microsoft.com/office/powerpoint/2010/main" val="2568448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3824637"/>
          </a:xfrm>
        </p:spPr>
        <p:txBody>
          <a:bodyPr/>
          <a:lstStyle/>
          <a:p>
            <a:pPr marL="285750" indent="-285750" algn="l">
              <a:buFont typeface="Arial" panose="020B0604020202020204" pitchFamily="34" charset="0"/>
              <a:buChar char="•"/>
            </a:pPr>
            <a:r>
              <a:rPr lang="en-US" sz="1600" b="0" i="0" dirty="0">
                <a:solidFill>
                  <a:srgbClr val="333333"/>
                </a:solidFill>
                <a:effectLst/>
                <a:latin typeface="Lato Extended"/>
              </a:rPr>
              <a:t>30% Homework</a:t>
            </a:r>
          </a:p>
          <a:p>
            <a:pPr marL="285750" indent="-285750" algn="l">
              <a:buFont typeface="Arial" panose="020B0604020202020204" pitchFamily="34" charset="0"/>
              <a:buChar char="•"/>
            </a:pPr>
            <a:r>
              <a:rPr lang="en-US" sz="1600" b="0" i="0" dirty="0">
                <a:solidFill>
                  <a:srgbClr val="333333"/>
                </a:solidFill>
                <a:effectLst/>
                <a:latin typeface="Lato Extended"/>
              </a:rPr>
              <a:t>30% Projects</a:t>
            </a:r>
          </a:p>
          <a:p>
            <a:pPr marL="285750" indent="-285750" algn="l">
              <a:buFont typeface="Arial" panose="020B0604020202020204" pitchFamily="34" charset="0"/>
              <a:buChar char="•"/>
            </a:pPr>
            <a:r>
              <a:rPr lang="en-US" sz="1600" b="0" i="0" dirty="0">
                <a:solidFill>
                  <a:srgbClr val="333333"/>
                </a:solidFill>
                <a:effectLst/>
                <a:latin typeface="Lato Extended"/>
              </a:rPr>
              <a:t>15% Midterm</a:t>
            </a:r>
          </a:p>
          <a:p>
            <a:pPr marL="285750" indent="-285750" algn="l">
              <a:buFont typeface="Arial" panose="020B0604020202020204" pitchFamily="34" charset="0"/>
              <a:buChar char="•"/>
            </a:pPr>
            <a:r>
              <a:rPr lang="en-US" sz="1600" b="0" i="0" dirty="0">
                <a:solidFill>
                  <a:srgbClr val="333333"/>
                </a:solidFill>
                <a:effectLst/>
                <a:latin typeface="Lato Extended"/>
              </a:rPr>
              <a:t>20% Final</a:t>
            </a:r>
          </a:p>
          <a:p>
            <a:pPr marL="285750" indent="-285750" algn="l">
              <a:buFont typeface="Arial" panose="020B0604020202020204" pitchFamily="34" charset="0"/>
              <a:buChar char="•"/>
            </a:pPr>
            <a:r>
              <a:rPr lang="en-US" sz="1600" b="0" i="0" dirty="0">
                <a:solidFill>
                  <a:srgbClr val="333333"/>
                </a:solidFill>
                <a:effectLst/>
                <a:latin typeface="Lato Extended"/>
              </a:rPr>
              <a:t>5% Participation</a:t>
            </a:r>
          </a:p>
          <a:p>
            <a:pPr marL="285750" indent="-285750" algn="l">
              <a:buFont typeface="Arial" panose="020B0604020202020204" pitchFamily="34" charset="0"/>
              <a:buChar char="•"/>
            </a:pPr>
            <a:endParaRPr lang="en-US" sz="1600" dirty="0">
              <a:solidFill>
                <a:srgbClr val="333333"/>
              </a:solidFill>
              <a:latin typeface="Lato Extended"/>
            </a:endParaRPr>
          </a:p>
          <a:p>
            <a:pPr marL="285750" indent="-285750" algn="l">
              <a:buFont typeface="Arial" panose="020B0604020202020204" pitchFamily="34" charset="0"/>
              <a:buChar char="•"/>
            </a:pPr>
            <a:r>
              <a:rPr lang="en-US" sz="1600" b="1" i="0" dirty="0">
                <a:solidFill>
                  <a:srgbClr val="333333"/>
                </a:solidFill>
                <a:effectLst/>
                <a:latin typeface="Lato Extended"/>
              </a:rPr>
              <a:t>Distribution</a:t>
            </a:r>
          </a:p>
          <a:p>
            <a:pPr marL="733806" lvl="1" indent="-285750"/>
            <a:r>
              <a:rPr lang="en-US" sz="1600" dirty="0">
                <a:solidFill>
                  <a:srgbClr val="333333"/>
                </a:solidFill>
                <a:latin typeface="Lato Extended"/>
              </a:rPr>
              <a:t>A: 90+</a:t>
            </a:r>
          </a:p>
          <a:p>
            <a:pPr marL="733806" lvl="1" indent="-285750"/>
            <a:r>
              <a:rPr lang="en-US" sz="1600" dirty="0">
                <a:solidFill>
                  <a:srgbClr val="333333"/>
                </a:solidFill>
                <a:latin typeface="Lato Extended"/>
              </a:rPr>
              <a:t>B: 80+</a:t>
            </a:r>
          </a:p>
          <a:p>
            <a:pPr marL="733806" lvl="1" indent="-285750"/>
            <a:r>
              <a:rPr lang="en-US" sz="1600" dirty="0">
                <a:solidFill>
                  <a:srgbClr val="333333"/>
                </a:solidFill>
                <a:latin typeface="Lato Extended"/>
              </a:rPr>
              <a:t>C: 70+</a:t>
            </a:r>
            <a:endParaRPr lang="en-US" sz="1600" b="0" i="0" dirty="0">
              <a:solidFill>
                <a:srgbClr val="333333"/>
              </a:solidFill>
              <a:effectLst/>
              <a:latin typeface="Lato Extended"/>
            </a:endParaRPr>
          </a:p>
          <a:p>
            <a:pPr marL="285750" indent="-285750" algn="l">
              <a:buFont typeface="Arial" panose="020B0604020202020204" pitchFamily="34" charset="0"/>
              <a:buChar char="•"/>
            </a:pPr>
            <a:endParaRPr lang="en-US" sz="1600" b="0" i="0" dirty="0">
              <a:solidFill>
                <a:srgbClr val="333333"/>
              </a:solidFill>
              <a:effectLst/>
              <a:latin typeface="Lato Extended"/>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16</a:t>
            </a:fld>
            <a:endParaRPr lang="en-US" dirty="0"/>
          </a:p>
        </p:txBody>
      </p:sp>
      <p:sp>
        <p:nvSpPr>
          <p:cNvPr id="5" name="Title 4"/>
          <p:cNvSpPr>
            <a:spLocks noGrp="1"/>
          </p:cNvSpPr>
          <p:nvPr>
            <p:ph type="title"/>
          </p:nvPr>
        </p:nvSpPr>
        <p:spPr/>
        <p:txBody>
          <a:bodyPr/>
          <a:lstStyle/>
          <a:p>
            <a:r>
              <a:rPr lang="en-US" dirty="0"/>
              <a:t>Grading</a:t>
            </a:r>
          </a:p>
        </p:txBody>
      </p:sp>
    </p:spTree>
    <p:extLst>
      <p:ext uri="{BB962C8B-B14F-4D97-AF65-F5344CB8AC3E}">
        <p14:creationId xmlns:p14="http://schemas.microsoft.com/office/powerpoint/2010/main" val="636370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2899255"/>
          </a:xfrm>
        </p:spPr>
        <p:txBody>
          <a:bodyPr/>
          <a:lstStyle/>
          <a:p>
            <a:pPr marL="285750" indent="-285750" algn="l">
              <a:buFont typeface="Arial" panose="020B0604020202020204" pitchFamily="34" charset="0"/>
              <a:buChar char="•"/>
            </a:pPr>
            <a:r>
              <a:rPr lang="en-US" sz="1600" b="0" i="0" dirty="0">
                <a:solidFill>
                  <a:srgbClr val="333333"/>
                </a:solidFill>
                <a:effectLst/>
                <a:latin typeface="Lato Extended"/>
              </a:rPr>
              <a:t>Late Assignment: Not allow</a:t>
            </a:r>
          </a:p>
          <a:p>
            <a:pPr marL="733806" lvl="1" indent="-285750"/>
            <a:r>
              <a:rPr lang="en-US" sz="1600" b="0" i="0" dirty="0">
                <a:solidFill>
                  <a:srgbClr val="333333"/>
                </a:solidFill>
                <a:effectLst/>
                <a:latin typeface="Lato Extended"/>
              </a:rPr>
              <a:t>Except Dean of student approval</a:t>
            </a:r>
          </a:p>
          <a:p>
            <a:pPr marL="285750" indent="-285750" algn="l">
              <a:buFont typeface="Arial" panose="020B0604020202020204" pitchFamily="34" charset="0"/>
              <a:buChar char="•"/>
            </a:pPr>
            <a:r>
              <a:rPr lang="en-US" sz="1600" b="0" i="0" dirty="0">
                <a:solidFill>
                  <a:srgbClr val="333333"/>
                </a:solidFill>
                <a:effectLst/>
                <a:latin typeface="Lato Extended"/>
              </a:rPr>
              <a:t>Bad submission: -5% of the grade</a:t>
            </a:r>
          </a:p>
          <a:p>
            <a:pPr marL="733806" lvl="1" indent="-285750"/>
            <a:r>
              <a:rPr lang="en-US" sz="1600" dirty="0">
                <a:solidFill>
                  <a:srgbClr val="333333"/>
                </a:solidFill>
                <a:latin typeface="Lato Extended"/>
              </a:rPr>
              <a:t>Wrong file name</a:t>
            </a:r>
          </a:p>
          <a:p>
            <a:pPr marL="733806" lvl="1" indent="-285750"/>
            <a:r>
              <a:rPr lang="en-US" sz="1600" b="0" i="0" dirty="0">
                <a:solidFill>
                  <a:srgbClr val="333333"/>
                </a:solidFill>
                <a:effectLst/>
                <a:latin typeface="Lato Extended"/>
              </a:rPr>
              <a:t>Missing files</a:t>
            </a:r>
          </a:p>
          <a:p>
            <a:pPr marL="285750" indent="-285750" algn="l">
              <a:buFont typeface="Arial" panose="020B0604020202020204" pitchFamily="34" charset="0"/>
              <a:buChar char="•"/>
            </a:pPr>
            <a:r>
              <a:rPr lang="en-US" sz="1600" dirty="0">
                <a:solidFill>
                  <a:srgbClr val="333333"/>
                </a:solidFill>
                <a:latin typeface="Lato Extended"/>
              </a:rPr>
              <a:t>Regrade</a:t>
            </a:r>
          </a:p>
          <a:p>
            <a:pPr marL="733806" lvl="1" indent="-285750"/>
            <a:r>
              <a:rPr lang="en-US" sz="1600" b="0" i="0" dirty="0">
                <a:solidFill>
                  <a:srgbClr val="333333"/>
                </a:solidFill>
                <a:effectLst/>
                <a:latin typeface="Lato Extended"/>
              </a:rPr>
              <a:t>Must request within a week</a:t>
            </a:r>
          </a:p>
          <a:p>
            <a:pPr marL="733806" lvl="1" indent="-285750"/>
            <a:r>
              <a:rPr lang="en-US" sz="1600" dirty="0">
                <a:solidFill>
                  <a:srgbClr val="333333"/>
                </a:solidFill>
                <a:latin typeface="Lato Extended"/>
              </a:rPr>
              <a:t>Written justification</a:t>
            </a:r>
            <a:endParaRPr lang="en-US" sz="1600" b="0" i="0" dirty="0">
              <a:solidFill>
                <a:srgbClr val="333333"/>
              </a:solidFill>
              <a:effectLst/>
              <a:latin typeface="Lato Extended"/>
            </a:endParaRPr>
          </a:p>
          <a:p>
            <a:pPr marL="733806" lvl="1" indent="-285750"/>
            <a:r>
              <a:rPr lang="en-US" sz="1600" dirty="0">
                <a:solidFill>
                  <a:srgbClr val="333333"/>
                </a:solidFill>
                <a:latin typeface="Lato Extended"/>
              </a:rPr>
              <a:t>Be aware of full regrade!</a:t>
            </a:r>
            <a:endParaRPr lang="en-US" sz="1600" b="0" i="0" dirty="0">
              <a:solidFill>
                <a:srgbClr val="333333"/>
              </a:solidFill>
              <a:effectLst/>
              <a:latin typeface="Lato Extended"/>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17</a:t>
            </a:fld>
            <a:endParaRPr lang="en-US" dirty="0"/>
          </a:p>
        </p:txBody>
      </p:sp>
      <p:sp>
        <p:nvSpPr>
          <p:cNvPr id="5" name="Title 4"/>
          <p:cNvSpPr>
            <a:spLocks noGrp="1"/>
          </p:cNvSpPr>
          <p:nvPr>
            <p:ph type="title"/>
          </p:nvPr>
        </p:nvSpPr>
        <p:spPr/>
        <p:txBody>
          <a:bodyPr/>
          <a:lstStyle/>
          <a:p>
            <a:r>
              <a:rPr lang="en-US" dirty="0"/>
              <a:t>Policies</a:t>
            </a:r>
          </a:p>
        </p:txBody>
      </p:sp>
    </p:spTree>
    <p:extLst>
      <p:ext uri="{BB962C8B-B14F-4D97-AF65-F5344CB8AC3E}">
        <p14:creationId xmlns:p14="http://schemas.microsoft.com/office/powerpoint/2010/main" val="50652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533479"/>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7 minutes recess</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18</a:t>
            </a:fld>
            <a:endParaRPr lang="en-US" dirty="0"/>
          </a:p>
        </p:txBody>
      </p:sp>
      <p:sp>
        <p:nvSpPr>
          <p:cNvPr id="5" name="Title 4"/>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405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487587"/>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In which ways Apple M1 chip better than Intel core i9 and AMD Ryzen processors?</a:t>
            </a:r>
          </a:p>
          <a:p>
            <a:pPr marL="285750" indent="-285750">
              <a:buFont typeface="Arial" panose="020B0604020202020204" pitchFamily="34" charset="0"/>
              <a:buChar char="•"/>
            </a:pPr>
            <a:r>
              <a:rPr lang="en-US" dirty="0">
                <a:solidFill>
                  <a:srgbClr val="222222"/>
                </a:solidFill>
                <a:latin typeface="Arial" panose="020B0604020202020204" pitchFamily="34" charset="0"/>
              </a:rPr>
              <a:t>How do you explain the Apple M1 chip success?</a:t>
            </a:r>
          </a:p>
          <a:p>
            <a:pPr marL="285750" indent="-285750">
              <a:buFont typeface="Arial" panose="020B0604020202020204" pitchFamily="34" charset="0"/>
              <a:buChar char="•"/>
            </a:pPr>
            <a:r>
              <a:rPr lang="en-US" dirty="0">
                <a:solidFill>
                  <a:srgbClr val="222222"/>
                </a:solidFill>
                <a:latin typeface="Arial" panose="020B0604020202020204" pitchFamily="34" charset="0"/>
              </a:rPr>
              <a:t>Why is everybody not using Apple M1?</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19</a:t>
            </a:fld>
            <a:endParaRPr lang="en-US" dirty="0"/>
          </a:p>
        </p:txBody>
      </p:sp>
      <p:sp>
        <p:nvSpPr>
          <p:cNvPr id="5" name="Title 4"/>
          <p:cNvSpPr>
            <a:spLocks noGrp="1"/>
          </p:cNvSpPr>
          <p:nvPr>
            <p:ph type="title"/>
          </p:nvPr>
        </p:nvSpPr>
        <p:spPr/>
        <p:txBody>
          <a:bodyPr/>
          <a:lstStyle/>
          <a:p>
            <a:r>
              <a:rPr lang="en-US" dirty="0"/>
              <a:t>Class Assignment</a:t>
            </a:r>
          </a:p>
        </p:txBody>
      </p:sp>
    </p:spTree>
    <p:extLst>
      <p:ext uri="{BB962C8B-B14F-4D97-AF65-F5344CB8AC3E}">
        <p14:creationId xmlns:p14="http://schemas.microsoft.com/office/powerpoint/2010/main" val="25055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415772"/>
          </a:xfrm>
        </p:spPr>
        <p:txBody>
          <a:bodyPr/>
          <a:lstStyle/>
          <a:p>
            <a:pPr marL="285750" indent="-285750">
              <a:buFont typeface="Arial" panose="020B0604020202020204" pitchFamily="34" charset="0"/>
              <a:buChar char="•"/>
            </a:pPr>
            <a:r>
              <a:rPr lang="en-US" sz="1800" b="1" dirty="0"/>
              <a:t>About me</a:t>
            </a:r>
          </a:p>
          <a:p>
            <a:pPr marL="285750" indent="-285750">
              <a:buFont typeface="Arial" panose="020B0604020202020204" pitchFamily="34" charset="0"/>
              <a:buChar char="•"/>
            </a:pPr>
            <a:r>
              <a:rPr lang="en-US" sz="1800" b="1" dirty="0"/>
              <a:t>Logistic</a:t>
            </a:r>
          </a:p>
          <a:p>
            <a:pPr marL="285750" indent="-285750">
              <a:buFont typeface="Arial" panose="020B0604020202020204" pitchFamily="34" charset="0"/>
              <a:buChar char="•"/>
            </a:pPr>
            <a:r>
              <a:rPr lang="en-US" sz="1800" b="1" dirty="0"/>
              <a:t>Q/A</a:t>
            </a:r>
          </a:p>
          <a:p>
            <a:pPr marL="285750" indent="-285750">
              <a:buFont typeface="Arial" panose="020B0604020202020204" pitchFamily="34" charset="0"/>
              <a:buChar char="•"/>
            </a:pPr>
            <a:r>
              <a:rPr lang="en-US" sz="1800" b="1" dirty="0"/>
              <a:t>Course Introduction</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487587"/>
          </a:xfrm>
        </p:spPr>
        <p:txBody>
          <a:bodyPr/>
          <a:lstStyle/>
          <a:p>
            <a:pPr algn="l">
              <a:buFont typeface="+mj-lt"/>
              <a:buAutoNum type="arabicPeriod"/>
            </a:pPr>
            <a:r>
              <a:rPr lang="en-US" b="0" i="0" dirty="0">
                <a:solidFill>
                  <a:srgbClr val="374151"/>
                </a:solidFill>
                <a:effectLst/>
                <a:latin typeface="Söhne"/>
              </a:rPr>
              <a:t> In which ways is the Apple M1 chip better than Intel Core i9 and AMD Ryzen processors?</a:t>
            </a:r>
          </a:p>
          <a:p>
            <a:pPr algn="l">
              <a:buFont typeface="+mj-lt"/>
              <a:buAutoNum type="arabicPeriod"/>
            </a:pPr>
            <a:r>
              <a:rPr lang="en-US" b="0" i="0" dirty="0">
                <a:solidFill>
                  <a:srgbClr val="374151"/>
                </a:solidFill>
                <a:effectLst/>
                <a:latin typeface="Söhne"/>
              </a:rPr>
              <a:t> How would you explain the success of the Apple M1 chip?</a:t>
            </a:r>
          </a:p>
          <a:p>
            <a:pPr algn="l">
              <a:buFont typeface="+mj-lt"/>
              <a:buAutoNum type="arabicPeriod"/>
            </a:pPr>
            <a:r>
              <a:rPr lang="en-US" b="0" i="0" dirty="0">
                <a:solidFill>
                  <a:srgbClr val="374151"/>
                </a:solidFill>
                <a:effectLst/>
                <a:latin typeface="Söhne"/>
              </a:rPr>
              <a:t> Why isn't everyone using the Apple M1?</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20</a:t>
            </a:fld>
            <a:endParaRPr lang="en-US" dirty="0"/>
          </a:p>
        </p:txBody>
      </p:sp>
      <p:sp>
        <p:nvSpPr>
          <p:cNvPr id="5" name="Title 4"/>
          <p:cNvSpPr>
            <a:spLocks noGrp="1"/>
          </p:cNvSpPr>
          <p:nvPr>
            <p:ph type="title"/>
          </p:nvPr>
        </p:nvSpPr>
        <p:spPr/>
        <p:txBody>
          <a:bodyPr/>
          <a:lstStyle/>
          <a:p>
            <a:r>
              <a:rPr lang="en-US" dirty="0"/>
              <a:t>Class Assignment</a:t>
            </a:r>
          </a:p>
        </p:txBody>
      </p:sp>
    </p:spTree>
    <p:extLst>
      <p:ext uri="{BB962C8B-B14F-4D97-AF65-F5344CB8AC3E}">
        <p14:creationId xmlns:p14="http://schemas.microsoft.com/office/powerpoint/2010/main" val="233442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1169125"/>
            <a:ext cx="4116482" cy="1341906"/>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From a mobile (phone) to desktop (MAC)</a:t>
            </a:r>
          </a:p>
          <a:p>
            <a:pPr marL="285750" indent="-285750">
              <a:buFont typeface="Arial" panose="020B0604020202020204" pitchFamily="34" charset="0"/>
              <a:buChar char="•"/>
            </a:pPr>
            <a:r>
              <a:rPr lang="en-US" b="0" i="0" dirty="0">
                <a:solidFill>
                  <a:srgbClr val="444444"/>
                </a:solidFill>
                <a:effectLst/>
                <a:latin typeface="Arimo"/>
              </a:rPr>
              <a:t>Single-thread performance Increase (2015-2021)</a:t>
            </a:r>
          </a:p>
          <a:p>
            <a:pPr marL="733806" lvl="1" indent="-285750"/>
            <a:r>
              <a:rPr lang="en-US" b="0" i="0" dirty="0">
                <a:solidFill>
                  <a:srgbClr val="444444"/>
                </a:solidFill>
                <a:effectLst/>
                <a:latin typeface="Arimo"/>
              </a:rPr>
              <a:t>Intel ~28%</a:t>
            </a:r>
          </a:p>
          <a:p>
            <a:pPr marL="733806" lvl="1" indent="-285750"/>
            <a:r>
              <a:rPr lang="en-US" b="0" i="0" dirty="0">
                <a:solidFill>
                  <a:srgbClr val="444444"/>
                </a:solidFill>
                <a:effectLst/>
                <a:latin typeface="Arimo"/>
              </a:rPr>
              <a:t>Apple ~198% or 2.98x</a:t>
            </a:r>
          </a:p>
          <a:p>
            <a:pPr marL="285750" indent="-285750">
              <a:buFont typeface="Arial" panose="020B0604020202020204" pitchFamily="34" charset="0"/>
              <a:buChar char="•"/>
            </a:pPr>
            <a:r>
              <a:rPr lang="en-US" dirty="0">
                <a:solidFill>
                  <a:srgbClr val="444444"/>
                </a:solidFill>
                <a:latin typeface="Arimo"/>
              </a:rPr>
              <a:t>Intel still has an edge on single thread</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21</a:t>
            </a:fld>
            <a:endParaRPr lang="en-US" dirty="0"/>
          </a:p>
        </p:txBody>
      </p:sp>
      <p:sp>
        <p:nvSpPr>
          <p:cNvPr id="5" name="Title 4"/>
          <p:cNvSpPr>
            <a:spLocks noGrp="1"/>
          </p:cNvSpPr>
          <p:nvPr>
            <p:ph type="title"/>
          </p:nvPr>
        </p:nvSpPr>
        <p:spPr/>
        <p:txBody>
          <a:bodyPr/>
          <a:lstStyle/>
          <a:p>
            <a:r>
              <a:rPr lang="en-US" dirty="0"/>
              <a:t>Apple Chip Progression</a:t>
            </a:r>
          </a:p>
        </p:txBody>
      </p:sp>
      <p:pic>
        <p:nvPicPr>
          <p:cNvPr id="6" name="Picture 5" descr="A graph with numbers and squares&#10;&#10;Description automatically generated">
            <a:extLst>
              <a:ext uri="{FF2B5EF4-FFF2-40B4-BE49-F238E27FC236}">
                <a16:creationId xmlns:a16="http://schemas.microsoft.com/office/drawing/2014/main" id="{2A845F88-6B78-A2C2-D366-1AD34B283B0B}"/>
              </a:ext>
            </a:extLst>
          </p:cNvPr>
          <p:cNvPicPr>
            <a:picLocks noChangeAspect="1"/>
          </p:cNvPicPr>
          <p:nvPr/>
        </p:nvPicPr>
        <p:blipFill>
          <a:blip r:embed="rId3"/>
          <a:stretch>
            <a:fillRect/>
          </a:stretch>
        </p:blipFill>
        <p:spPr>
          <a:xfrm>
            <a:off x="4890782" y="1074735"/>
            <a:ext cx="3254739" cy="351396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8349AEA-09B0-1A43-1337-EF0A5EBF0E23}"/>
              </a:ext>
            </a:extLst>
          </p:cNvPr>
          <p:cNvSpPr txBox="1"/>
          <p:nvPr/>
        </p:nvSpPr>
        <p:spPr>
          <a:xfrm>
            <a:off x="2237109" y="4668377"/>
            <a:ext cx="5908412" cy="215444"/>
          </a:xfrm>
          <a:prstGeom prst="rect">
            <a:avLst/>
          </a:prstGeom>
          <a:noFill/>
        </p:spPr>
        <p:txBody>
          <a:bodyPr wrap="none" lIns="0" tIns="0" rIns="0" bIns="0" rtlCol="0">
            <a:spAutoFit/>
          </a:bodyPr>
          <a:lstStyle/>
          <a:p>
            <a:pPr algn="l"/>
            <a:r>
              <a:rPr lang="en-US" sz="1400" dirty="0"/>
              <a:t>https://www.anandtech.com/show/16226/apple-silicon-m1-a14-deep-dive/4</a:t>
            </a:r>
          </a:p>
        </p:txBody>
      </p:sp>
    </p:spTree>
    <p:extLst>
      <p:ext uri="{BB962C8B-B14F-4D97-AF65-F5344CB8AC3E}">
        <p14:creationId xmlns:p14="http://schemas.microsoft.com/office/powerpoint/2010/main" val="2066695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1169125"/>
            <a:ext cx="2799409" cy="1497846"/>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70% less power for same performance compared to competition!</a:t>
            </a:r>
          </a:p>
          <a:p>
            <a:pPr marL="285750" indent="-285750">
              <a:buFont typeface="Arial" panose="020B0604020202020204" pitchFamily="34" charset="0"/>
              <a:buChar char="•"/>
            </a:pPr>
            <a:r>
              <a:rPr lang="en-US" dirty="0">
                <a:solidFill>
                  <a:srgbClr val="222222"/>
                </a:solidFill>
                <a:latin typeface="Arial" panose="020B0604020202020204" pitchFamily="34" charset="0"/>
              </a:rPr>
              <a:t>Performance per watt (flops per watt)</a:t>
            </a:r>
          </a:p>
          <a:p>
            <a:pPr marL="285750" indent="-285750">
              <a:buFont typeface="Arial" panose="020B0604020202020204" pitchFamily="34" charset="0"/>
              <a:buChar char="•"/>
            </a:pPr>
            <a:r>
              <a:rPr lang="en-US" dirty="0">
                <a:solidFill>
                  <a:srgbClr val="222222"/>
                </a:solidFill>
                <a:latin typeface="Arial" panose="020B0604020202020204" pitchFamily="34" charset="0"/>
              </a:rPr>
              <a:t>How did they get here?</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22</a:t>
            </a:fld>
            <a:endParaRPr lang="en-US" dirty="0"/>
          </a:p>
        </p:txBody>
      </p:sp>
      <p:sp>
        <p:nvSpPr>
          <p:cNvPr id="5" name="Title 4"/>
          <p:cNvSpPr>
            <a:spLocks noGrp="1"/>
          </p:cNvSpPr>
          <p:nvPr>
            <p:ph type="title"/>
          </p:nvPr>
        </p:nvSpPr>
        <p:spPr/>
        <p:txBody>
          <a:bodyPr/>
          <a:lstStyle/>
          <a:p>
            <a:r>
              <a:rPr lang="en-US" dirty="0"/>
              <a:t>Apple M1 Efficiency</a:t>
            </a:r>
          </a:p>
        </p:txBody>
      </p:sp>
      <p:sp>
        <p:nvSpPr>
          <p:cNvPr id="7" name="TextBox 6">
            <a:extLst>
              <a:ext uri="{FF2B5EF4-FFF2-40B4-BE49-F238E27FC236}">
                <a16:creationId xmlns:a16="http://schemas.microsoft.com/office/drawing/2014/main" id="{88349AEA-09B0-1A43-1337-EF0A5EBF0E23}"/>
              </a:ext>
            </a:extLst>
          </p:cNvPr>
          <p:cNvSpPr txBox="1"/>
          <p:nvPr/>
        </p:nvSpPr>
        <p:spPr>
          <a:xfrm>
            <a:off x="5324258" y="4366373"/>
            <a:ext cx="1791901" cy="215444"/>
          </a:xfrm>
          <a:prstGeom prst="rect">
            <a:avLst/>
          </a:prstGeom>
          <a:noFill/>
        </p:spPr>
        <p:txBody>
          <a:bodyPr wrap="none" lIns="0" tIns="0" rIns="0" bIns="0" rtlCol="0">
            <a:spAutoFit/>
          </a:bodyPr>
          <a:lstStyle/>
          <a:p>
            <a:pPr algn="l"/>
            <a:r>
              <a:rPr lang="en-US" sz="1400" dirty="0"/>
              <a:t>https://www.apple.com</a:t>
            </a:r>
          </a:p>
        </p:txBody>
      </p:sp>
      <p:pic>
        <p:nvPicPr>
          <p:cNvPr id="8" name="Picture 7" descr="A graph of a computer performance&#10;&#10;Description automatically generated with medium confidence">
            <a:extLst>
              <a:ext uri="{FF2B5EF4-FFF2-40B4-BE49-F238E27FC236}">
                <a16:creationId xmlns:a16="http://schemas.microsoft.com/office/drawing/2014/main" id="{492C5F53-2DA3-59CF-3F15-FA737B0B65DE}"/>
              </a:ext>
            </a:extLst>
          </p:cNvPr>
          <p:cNvPicPr>
            <a:picLocks noChangeAspect="1"/>
          </p:cNvPicPr>
          <p:nvPr/>
        </p:nvPicPr>
        <p:blipFill>
          <a:blip r:embed="rId3"/>
          <a:stretch>
            <a:fillRect/>
          </a:stretch>
        </p:blipFill>
        <p:spPr>
          <a:xfrm>
            <a:off x="3573709" y="1507107"/>
            <a:ext cx="5033395" cy="2830001"/>
          </a:xfrm>
          <a:prstGeom prst="rect">
            <a:avLst/>
          </a:prstGeom>
        </p:spPr>
      </p:pic>
    </p:spTree>
    <p:extLst>
      <p:ext uri="{BB962C8B-B14F-4D97-AF65-F5344CB8AC3E}">
        <p14:creationId xmlns:p14="http://schemas.microsoft.com/office/powerpoint/2010/main" val="3288904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1169125"/>
            <a:ext cx="2799409" cy="2296013"/>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Hybrid architecture</a:t>
            </a:r>
          </a:p>
          <a:p>
            <a:pPr marL="733806" lvl="1" indent="-285750"/>
            <a:r>
              <a:rPr lang="en-US" dirty="0">
                <a:solidFill>
                  <a:srgbClr val="222222"/>
                </a:solidFill>
                <a:latin typeface="Arial" panose="020B0604020202020204" pitchFamily="34" charset="0"/>
              </a:rPr>
              <a:t>Efficient cores</a:t>
            </a:r>
          </a:p>
          <a:p>
            <a:pPr marL="733806" lvl="1" indent="-285750"/>
            <a:r>
              <a:rPr lang="en-US" dirty="0">
                <a:solidFill>
                  <a:srgbClr val="222222"/>
                </a:solidFill>
                <a:latin typeface="Arial" panose="020B0604020202020204" pitchFamily="34" charset="0"/>
              </a:rPr>
              <a:t>Performance cores</a:t>
            </a:r>
          </a:p>
          <a:p>
            <a:pPr marL="285750" indent="-285750">
              <a:buFont typeface="Arial" panose="020B0604020202020204" pitchFamily="34" charset="0"/>
              <a:buChar char="•"/>
            </a:pPr>
            <a:r>
              <a:rPr lang="en-US" dirty="0">
                <a:solidFill>
                  <a:srgbClr val="222222"/>
                </a:solidFill>
                <a:latin typeface="Arial" panose="020B0604020202020204" pitchFamily="34" charset="0"/>
              </a:rPr>
              <a:t>Neural Processing Units</a:t>
            </a:r>
          </a:p>
          <a:p>
            <a:pPr marL="285750" indent="-285750">
              <a:buFont typeface="Arial" panose="020B0604020202020204" pitchFamily="34" charset="0"/>
              <a:buChar char="•"/>
            </a:pPr>
            <a:r>
              <a:rPr lang="en-US" dirty="0">
                <a:solidFill>
                  <a:srgbClr val="222222"/>
                </a:solidFill>
                <a:latin typeface="Arial" panose="020B0604020202020204" pitchFamily="34" charset="0"/>
              </a:rPr>
              <a:t>Internal DDR memory</a:t>
            </a:r>
          </a:p>
          <a:p>
            <a:pPr marL="285750" indent="-285750">
              <a:buFont typeface="Arial" panose="020B0604020202020204" pitchFamily="34" charset="0"/>
              <a:buChar char="•"/>
            </a:pPr>
            <a:r>
              <a:rPr lang="en-US" dirty="0">
                <a:solidFill>
                  <a:srgbClr val="222222"/>
                </a:solidFill>
                <a:latin typeface="Arial" panose="020B0604020202020204" pitchFamily="34" charset="0"/>
              </a:rPr>
              <a:t>Shared GPU-CPU memory</a:t>
            </a:r>
          </a:p>
          <a:p>
            <a:pPr marL="285750" indent="-285750">
              <a:buFont typeface="Arial" panose="020B0604020202020204" pitchFamily="34" charset="0"/>
              <a:buChar char="•"/>
            </a:pPr>
            <a:r>
              <a:rPr lang="en-US" dirty="0">
                <a:solidFill>
                  <a:srgbClr val="222222"/>
                </a:solidFill>
                <a:latin typeface="Arial" panose="020B0604020202020204" pitchFamily="34" charset="0"/>
              </a:rPr>
              <a:t>SLC (system-level cache)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23</a:t>
            </a:fld>
            <a:endParaRPr lang="en-US" dirty="0"/>
          </a:p>
        </p:txBody>
      </p:sp>
      <p:sp>
        <p:nvSpPr>
          <p:cNvPr id="5" name="Title 4"/>
          <p:cNvSpPr>
            <a:spLocks noGrp="1"/>
          </p:cNvSpPr>
          <p:nvPr>
            <p:ph type="title"/>
          </p:nvPr>
        </p:nvSpPr>
        <p:spPr/>
        <p:txBody>
          <a:bodyPr/>
          <a:lstStyle/>
          <a:p>
            <a:r>
              <a:rPr lang="en-US" dirty="0"/>
              <a:t>Apple M1 PRO Chip layout</a:t>
            </a:r>
          </a:p>
        </p:txBody>
      </p:sp>
      <p:pic>
        <p:nvPicPr>
          <p:cNvPr id="14" name="Picture 13" descr="A map of a computer chip&#10;&#10;Description automatically generated">
            <a:extLst>
              <a:ext uri="{FF2B5EF4-FFF2-40B4-BE49-F238E27FC236}">
                <a16:creationId xmlns:a16="http://schemas.microsoft.com/office/drawing/2014/main" id="{CA289F90-07FD-1F75-6B5B-61FFEC9BD9DC}"/>
              </a:ext>
            </a:extLst>
          </p:cNvPr>
          <p:cNvPicPr>
            <a:picLocks noChangeAspect="1"/>
          </p:cNvPicPr>
          <p:nvPr/>
        </p:nvPicPr>
        <p:blipFill>
          <a:blip r:embed="rId3"/>
          <a:stretch>
            <a:fillRect/>
          </a:stretch>
        </p:blipFill>
        <p:spPr>
          <a:xfrm>
            <a:off x="4140216" y="1169125"/>
            <a:ext cx="4600973" cy="3210977"/>
          </a:xfrm>
          <a:prstGeom prst="rect">
            <a:avLst/>
          </a:prstGeom>
        </p:spPr>
      </p:pic>
    </p:spTree>
    <p:extLst>
      <p:ext uri="{BB962C8B-B14F-4D97-AF65-F5344CB8AC3E}">
        <p14:creationId xmlns:p14="http://schemas.microsoft.com/office/powerpoint/2010/main" val="1647109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1169125"/>
            <a:ext cx="6649956" cy="4581767"/>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Instruction set architecture (ISA)</a:t>
            </a:r>
          </a:p>
          <a:p>
            <a:pPr marL="733806" lvl="1" indent="-285750"/>
            <a:r>
              <a:rPr lang="en-US" sz="1600" dirty="0">
                <a:solidFill>
                  <a:srgbClr val="222222"/>
                </a:solidFill>
                <a:latin typeface="Arial" panose="020B0604020202020204" pitchFamily="34" charset="0"/>
              </a:rPr>
              <a:t>ARM ISA</a:t>
            </a:r>
          </a:p>
          <a:p>
            <a:pPr marL="733806" lvl="1" indent="-285750"/>
            <a:r>
              <a:rPr lang="en-US" sz="1600" dirty="0">
                <a:solidFill>
                  <a:srgbClr val="222222"/>
                </a:solidFill>
                <a:latin typeface="Arial" panose="020B0604020202020204" pitchFamily="34" charset="0"/>
              </a:rPr>
              <a:t>RISC architecture advantages</a:t>
            </a:r>
          </a:p>
          <a:p>
            <a:pPr marL="1008126" lvl="2" indent="-285750"/>
            <a:r>
              <a:rPr lang="en-US" sz="1600" dirty="0">
                <a:solidFill>
                  <a:srgbClr val="222222"/>
                </a:solidFill>
                <a:latin typeface="Arial" panose="020B0604020202020204" pitchFamily="34" charset="0"/>
              </a:rPr>
              <a:t>Smaller instructions set</a:t>
            </a:r>
          </a:p>
          <a:p>
            <a:pPr marL="1008126" lvl="2" indent="-285750"/>
            <a:r>
              <a:rPr lang="en-US" sz="1600" dirty="0">
                <a:solidFill>
                  <a:srgbClr val="222222"/>
                </a:solidFill>
                <a:latin typeface="Arial" panose="020B0604020202020204" pitchFamily="34" charset="0"/>
              </a:rPr>
              <a:t>Simpler pipeline</a:t>
            </a:r>
          </a:p>
          <a:p>
            <a:pPr marL="1282446" lvl="3" indent="-285750"/>
            <a:r>
              <a:rPr lang="en-US" sz="1600" dirty="0">
                <a:solidFill>
                  <a:srgbClr val="222222"/>
                </a:solidFill>
                <a:latin typeface="Arial" panose="020B0604020202020204" pitchFamily="34" charset="0"/>
              </a:rPr>
              <a:t>efficient decode. Execute</a:t>
            </a:r>
          </a:p>
          <a:p>
            <a:pPr marL="1008126" lvl="2" indent="-285750"/>
            <a:r>
              <a:rPr lang="en-US" sz="1600" dirty="0">
                <a:solidFill>
                  <a:srgbClr val="222222"/>
                </a:solidFill>
                <a:latin typeface="Arial" panose="020B0604020202020204" pitchFamily="34" charset="0"/>
              </a:rPr>
              <a:t>Energy efficient processor</a:t>
            </a:r>
          </a:p>
          <a:p>
            <a:pPr marL="1008126" lvl="2" indent="-285750"/>
            <a:r>
              <a:rPr lang="en-US" sz="1600" dirty="0">
                <a:solidFill>
                  <a:srgbClr val="222222"/>
                </a:solidFill>
                <a:latin typeface="Arial" panose="020B0604020202020204" pitchFamily="34" charset="0"/>
              </a:rPr>
              <a:t>Easier compiler optimizations</a:t>
            </a:r>
          </a:p>
          <a:p>
            <a:pPr marL="733806" lvl="1" indent="-285750"/>
            <a:r>
              <a:rPr lang="en-US" sz="1600" dirty="0">
                <a:solidFill>
                  <a:srgbClr val="222222"/>
                </a:solidFill>
                <a:latin typeface="Arial" panose="020B0604020202020204" pitchFamily="34" charset="0"/>
              </a:rPr>
              <a:t>RISC challenges</a:t>
            </a:r>
          </a:p>
          <a:p>
            <a:pPr marL="1008126" lvl="2" indent="-285750"/>
            <a:r>
              <a:rPr lang="en-US" sz="1600" dirty="0">
                <a:solidFill>
                  <a:srgbClr val="222222"/>
                </a:solidFill>
                <a:latin typeface="Arial" panose="020B0604020202020204" pitchFamily="34" charset="0"/>
              </a:rPr>
              <a:t>More instructions per work</a:t>
            </a:r>
          </a:p>
          <a:p>
            <a:pPr marL="1282446" lvl="3" indent="-285750"/>
            <a:r>
              <a:rPr lang="en-US" sz="1600" dirty="0">
                <a:solidFill>
                  <a:srgbClr val="222222"/>
                </a:solidFill>
                <a:latin typeface="Arial" panose="020B0604020202020204" pitchFamily="34" charset="0"/>
              </a:rPr>
              <a:t>e.g. memory operations</a:t>
            </a:r>
          </a:p>
          <a:p>
            <a:pPr marL="1282446" lvl="3" indent="-285750"/>
            <a:r>
              <a:rPr lang="en-US" sz="1600" dirty="0">
                <a:solidFill>
                  <a:srgbClr val="222222"/>
                </a:solidFill>
                <a:latin typeface="Arial" panose="020B0604020202020204" pitchFamily="34" charset="0"/>
              </a:rPr>
              <a:t>CISC single-thread advantage</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24</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376935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3217291"/>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Process Technology</a:t>
            </a:r>
          </a:p>
          <a:p>
            <a:pPr marL="733806" lvl="1" indent="-285750"/>
            <a:r>
              <a:rPr lang="en-US" sz="1600" dirty="0">
                <a:solidFill>
                  <a:srgbClr val="222222"/>
                </a:solidFill>
                <a:latin typeface="Arial" panose="020B0604020202020204" pitchFamily="34" charset="0"/>
              </a:rPr>
              <a:t>5 nanometer for M1 chip from TSMC</a:t>
            </a:r>
          </a:p>
          <a:p>
            <a:pPr marL="733806" lvl="1" indent="-285750"/>
            <a:r>
              <a:rPr lang="en-US" sz="1600" dirty="0">
                <a:solidFill>
                  <a:srgbClr val="222222"/>
                </a:solidFill>
                <a:latin typeface="Arial" panose="020B0604020202020204" pitchFamily="34" charset="0"/>
              </a:rPr>
              <a:t>Intel was still on 3</a:t>
            </a:r>
            <a:r>
              <a:rPr lang="en-US" sz="1600" baseline="30000" dirty="0">
                <a:solidFill>
                  <a:srgbClr val="222222"/>
                </a:solidFill>
                <a:latin typeface="Arial" panose="020B0604020202020204" pitchFamily="34" charset="0"/>
              </a:rPr>
              <a:t>rd</a:t>
            </a:r>
            <a:r>
              <a:rPr lang="en-US" sz="1600" dirty="0">
                <a:solidFill>
                  <a:srgbClr val="222222"/>
                </a:solidFill>
                <a:latin typeface="Arial" panose="020B0604020202020204" pitchFamily="34" charset="0"/>
              </a:rPr>
              <a:t> generation 10 nm</a:t>
            </a:r>
          </a:p>
          <a:p>
            <a:pPr marL="733806" lvl="1" indent="-285750"/>
            <a:r>
              <a:rPr lang="en-US" sz="1600" dirty="0">
                <a:solidFill>
                  <a:srgbClr val="222222"/>
                </a:solidFill>
                <a:latin typeface="Arial" panose="020B0604020202020204" pitchFamily="34" charset="0"/>
              </a:rPr>
              <a:t>Why it matter?</a:t>
            </a:r>
          </a:p>
          <a:p>
            <a:pPr marL="1008126" lvl="2" indent="-285750"/>
            <a:r>
              <a:rPr lang="en-US" sz="1600" dirty="0">
                <a:solidFill>
                  <a:srgbClr val="222222"/>
                </a:solidFill>
                <a:latin typeface="Arial" panose="020B0604020202020204" pitchFamily="34" charset="0"/>
              </a:rPr>
              <a:t>Higher transistor density</a:t>
            </a:r>
          </a:p>
          <a:p>
            <a:pPr marL="1008126" lvl="2" indent="-285750"/>
            <a:r>
              <a:rPr lang="en-US" sz="1600" dirty="0">
                <a:solidFill>
                  <a:srgbClr val="222222"/>
                </a:solidFill>
                <a:latin typeface="Arial" panose="020B0604020202020204" pitchFamily="34" charset="0"/>
              </a:rPr>
              <a:t>More cores per area =&gt; more flops per area</a:t>
            </a:r>
          </a:p>
          <a:p>
            <a:pPr marL="1008126" lvl="2" indent="-285750"/>
            <a:r>
              <a:rPr lang="en-US" sz="1600" dirty="0">
                <a:solidFill>
                  <a:srgbClr val="222222"/>
                </a:solidFill>
                <a:latin typeface="Arial" panose="020B0604020202020204" pitchFamily="34" charset="0"/>
              </a:rPr>
              <a:t>Higher clock speed due to shorter delay</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25</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2282906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2868478"/>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Integrated components</a:t>
            </a:r>
          </a:p>
          <a:p>
            <a:pPr marL="733806" lvl="1" indent="-285750"/>
            <a:r>
              <a:rPr lang="en-US" sz="1600" dirty="0">
                <a:solidFill>
                  <a:srgbClr val="222222"/>
                </a:solidFill>
                <a:latin typeface="Arial" panose="020B0604020202020204" pitchFamily="34" charset="0"/>
              </a:rPr>
              <a:t>Reduce communication overhead</a:t>
            </a:r>
          </a:p>
          <a:p>
            <a:pPr marL="1008126" lvl="2" indent="-285750"/>
            <a:r>
              <a:rPr lang="en-US" sz="1600" dirty="0">
                <a:solidFill>
                  <a:srgbClr val="222222"/>
                </a:solidFill>
                <a:latin typeface="Arial" panose="020B0604020202020204" pitchFamily="34" charset="0"/>
              </a:rPr>
              <a:t>Increase energy efficiency	</a:t>
            </a:r>
          </a:p>
          <a:p>
            <a:pPr marL="733806" lvl="1" indent="-285750"/>
            <a:r>
              <a:rPr lang="en-US" sz="1600" dirty="0">
                <a:solidFill>
                  <a:srgbClr val="222222"/>
                </a:solidFill>
                <a:latin typeface="Arial" panose="020B0604020202020204" pitchFamily="34" charset="0"/>
              </a:rPr>
              <a:t>Increase communication bandwidth</a:t>
            </a:r>
          </a:p>
          <a:p>
            <a:pPr marL="1008126" lvl="2" indent="-285750"/>
            <a:r>
              <a:rPr lang="en-US" sz="1600" dirty="0">
                <a:solidFill>
                  <a:srgbClr val="222222"/>
                </a:solidFill>
                <a:latin typeface="Arial" panose="020B0604020202020204" pitchFamily="34" charset="0"/>
              </a:rPr>
              <a:t>Bypass pins shortage</a:t>
            </a:r>
          </a:p>
          <a:p>
            <a:pPr marL="733806" lvl="1" indent="-285750"/>
            <a:r>
              <a:rPr lang="en-US" sz="1600" dirty="0">
                <a:solidFill>
                  <a:srgbClr val="222222"/>
                </a:solidFill>
                <a:latin typeface="Arial" panose="020B0604020202020204" pitchFamily="34" charset="0"/>
              </a:rPr>
              <a:t>Integrated GPU</a:t>
            </a:r>
          </a:p>
          <a:p>
            <a:pPr marL="733806" lvl="1" indent="-285750"/>
            <a:r>
              <a:rPr lang="en-US" sz="1600" dirty="0">
                <a:solidFill>
                  <a:srgbClr val="222222"/>
                </a:solidFill>
                <a:latin typeface="Arial" panose="020B0604020202020204" pitchFamily="34" charset="0"/>
              </a:rPr>
              <a:t>Integrated SSD controller</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26</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1018363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3217291"/>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Near Memory Computing</a:t>
            </a:r>
          </a:p>
          <a:p>
            <a:pPr marL="733806" lvl="1" indent="-285750"/>
            <a:r>
              <a:rPr lang="en-US" sz="1600" dirty="0">
                <a:solidFill>
                  <a:srgbClr val="222222"/>
                </a:solidFill>
                <a:latin typeface="Arial" panose="020B0604020202020204" pitchFamily="34" charset="0"/>
              </a:rPr>
              <a:t>Integrated Memory</a:t>
            </a:r>
          </a:p>
          <a:p>
            <a:pPr marL="733806" lvl="1" indent="-285750"/>
            <a:r>
              <a:rPr lang="en-US" sz="1600" dirty="0">
                <a:solidFill>
                  <a:srgbClr val="222222"/>
                </a:solidFill>
                <a:latin typeface="Arial" panose="020B0604020202020204" pitchFamily="34" charset="0"/>
              </a:rPr>
              <a:t>Reduce memory latency</a:t>
            </a:r>
          </a:p>
          <a:p>
            <a:pPr marL="733806" lvl="1" indent="-285750"/>
            <a:r>
              <a:rPr lang="en-US" sz="1600" dirty="0">
                <a:solidFill>
                  <a:srgbClr val="222222"/>
                </a:solidFill>
                <a:latin typeface="Arial" panose="020B0604020202020204" pitchFamily="34" charset="0"/>
              </a:rPr>
              <a:t>Reduce communication overhead</a:t>
            </a:r>
          </a:p>
          <a:p>
            <a:pPr marL="1008126" lvl="2" indent="-285750"/>
            <a:r>
              <a:rPr lang="en-US" sz="1600" dirty="0">
                <a:solidFill>
                  <a:srgbClr val="222222"/>
                </a:solidFill>
                <a:latin typeface="Arial" panose="020B0604020202020204" pitchFamily="34" charset="0"/>
              </a:rPr>
              <a:t>Increase energy efficiency	</a:t>
            </a:r>
          </a:p>
          <a:p>
            <a:pPr marL="733806" lvl="1" indent="-285750"/>
            <a:r>
              <a:rPr lang="en-US" sz="1600" dirty="0">
                <a:solidFill>
                  <a:srgbClr val="222222"/>
                </a:solidFill>
                <a:latin typeface="Arial" panose="020B0604020202020204" pitchFamily="34" charset="0"/>
              </a:rPr>
              <a:t>Increase communication bandwidth</a:t>
            </a:r>
          </a:p>
          <a:p>
            <a:pPr marL="1008126" lvl="2" indent="-285750"/>
            <a:r>
              <a:rPr lang="en-US" sz="1600" dirty="0">
                <a:solidFill>
                  <a:srgbClr val="222222"/>
                </a:solidFill>
                <a:latin typeface="Arial" panose="020B0604020202020204" pitchFamily="34" charset="0"/>
              </a:rPr>
              <a:t>Bypass pins shortage</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27</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381124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2671501"/>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Hardware specialization</a:t>
            </a:r>
          </a:p>
          <a:p>
            <a:pPr marL="733806" lvl="1" indent="-285750"/>
            <a:r>
              <a:rPr lang="en-US" sz="1600" dirty="0">
                <a:solidFill>
                  <a:srgbClr val="222222"/>
                </a:solidFill>
                <a:latin typeface="Arial" panose="020B0604020202020204" pitchFamily="34" charset="0"/>
              </a:rPr>
              <a:t>Move common expensive tasks into silicon</a:t>
            </a:r>
          </a:p>
          <a:p>
            <a:pPr marL="733806" lvl="1" indent="-285750"/>
            <a:r>
              <a:rPr lang="en-US" sz="1600" dirty="0">
                <a:solidFill>
                  <a:srgbClr val="222222"/>
                </a:solidFill>
                <a:latin typeface="Arial" panose="020B0604020202020204" pitchFamily="34" charset="0"/>
              </a:rPr>
              <a:t>Increase energy efficiency	</a:t>
            </a:r>
          </a:p>
          <a:p>
            <a:pPr marL="733806" lvl="1" indent="-285750"/>
            <a:r>
              <a:rPr lang="en-US" sz="1600" dirty="0">
                <a:solidFill>
                  <a:srgbClr val="222222"/>
                </a:solidFill>
                <a:latin typeface="Arial" panose="020B0604020202020204" pitchFamily="34" charset="0"/>
              </a:rPr>
              <a:t>Neural processing units (NPUs) (AI)</a:t>
            </a:r>
          </a:p>
          <a:p>
            <a:pPr marL="733806" lvl="1" indent="-285750"/>
            <a:r>
              <a:rPr lang="en-US" sz="1600" dirty="0">
                <a:solidFill>
                  <a:srgbClr val="222222"/>
                </a:solidFill>
                <a:latin typeface="Arial" panose="020B0604020202020204" pitchFamily="34" charset="0"/>
              </a:rPr>
              <a:t>Media encode/decode engines (video, images)</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28</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1455970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2671501"/>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Heterogenous computing</a:t>
            </a:r>
          </a:p>
          <a:p>
            <a:pPr marL="733806" lvl="1" indent="-285750"/>
            <a:r>
              <a:rPr lang="en-US" sz="1600" dirty="0">
                <a:solidFill>
                  <a:srgbClr val="222222"/>
                </a:solidFill>
                <a:latin typeface="Arial" panose="020B0604020202020204" pitchFamily="34" charset="0"/>
              </a:rPr>
              <a:t>Little cores and big cores</a:t>
            </a:r>
          </a:p>
          <a:p>
            <a:pPr marL="733806" lvl="1" indent="-285750"/>
            <a:r>
              <a:rPr lang="en-US" sz="1600" dirty="0">
                <a:solidFill>
                  <a:srgbClr val="222222"/>
                </a:solidFill>
                <a:latin typeface="Arial" panose="020B0604020202020204" pitchFamily="34" charset="0"/>
              </a:rPr>
              <a:t>high-performance "Firestorm" cores </a:t>
            </a:r>
          </a:p>
          <a:p>
            <a:pPr marL="733806" lvl="1" indent="-285750"/>
            <a:r>
              <a:rPr lang="en-US" sz="1600" dirty="0">
                <a:solidFill>
                  <a:srgbClr val="222222"/>
                </a:solidFill>
                <a:latin typeface="Arial" panose="020B0604020202020204" pitchFamily="34" charset="0"/>
              </a:rPr>
              <a:t>high-efficiency "</a:t>
            </a:r>
            <a:r>
              <a:rPr lang="en-US" sz="1600" dirty="0" err="1">
                <a:solidFill>
                  <a:srgbClr val="222222"/>
                </a:solidFill>
                <a:latin typeface="Arial" panose="020B0604020202020204" pitchFamily="34" charset="0"/>
              </a:rPr>
              <a:t>Icestorm</a:t>
            </a:r>
            <a:r>
              <a:rPr lang="en-US" sz="1600" dirty="0">
                <a:solidFill>
                  <a:srgbClr val="222222"/>
                </a:solidFill>
                <a:latin typeface="Arial" panose="020B0604020202020204" pitchFamily="34" charset="0"/>
              </a:rPr>
              <a:t>" cores</a:t>
            </a:r>
          </a:p>
          <a:p>
            <a:pPr marL="733806" lvl="1" indent="-285750"/>
            <a:r>
              <a:rPr lang="en-US" sz="1600" dirty="0">
                <a:solidFill>
                  <a:srgbClr val="222222"/>
                </a:solidFill>
                <a:latin typeface="Arial" panose="020B0604020202020204" pitchFamily="34" charset="0"/>
              </a:rPr>
              <a:t>optimize for performance or power efficiency as needed</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29</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19507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2"/>
            <a:ext cx="6858000" cy="1914370"/>
          </a:xfrm>
        </p:spPr>
        <p:txBody>
          <a:bodyPr/>
          <a:lstStyle/>
          <a:p>
            <a:pPr marL="285750" indent="-285750">
              <a:buFont typeface="Arial" panose="020B0604020202020204" pitchFamily="34" charset="0"/>
              <a:buChar char="•"/>
            </a:pPr>
            <a:r>
              <a:rPr lang="en-US" sz="1600" b="1" dirty="0"/>
              <a:t>Name: </a:t>
            </a:r>
            <a:r>
              <a:rPr lang="en-US" sz="1600" dirty="0"/>
              <a:t>Blaise-Pascal Tine</a:t>
            </a:r>
          </a:p>
          <a:p>
            <a:pPr marL="285750" indent="-285750">
              <a:buFont typeface="Arial" panose="020B0604020202020204" pitchFamily="34" charset="0"/>
              <a:buChar char="•"/>
            </a:pPr>
            <a:r>
              <a:rPr lang="en-US" sz="1600" b="1" dirty="0"/>
              <a:t>Email: </a:t>
            </a:r>
            <a:r>
              <a:rPr lang="en-US" sz="1600" dirty="0">
                <a:hlinkClick r:id="rId2"/>
              </a:rPr>
              <a:t>blaisetine@cs.ucla.edu</a:t>
            </a:r>
            <a:endParaRPr lang="en-US" sz="1600" dirty="0"/>
          </a:p>
          <a:p>
            <a:pPr marL="285750" indent="-285750">
              <a:buFont typeface="Arial" panose="020B0604020202020204" pitchFamily="34" charset="0"/>
              <a:buChar char="•"/>
            </a:pPr>
            <a:r>
              <a:rPr lang="en-US" sz="1600" b="1" dirty="0"/>
              <a:t>DM me on </a:t>
            </a:r>
            <a:r>
              <a:rPr lang="en-US" sz="1600" b="1" dirty="0" err="1"/>
              <a:t>campuswire</a:t>
            </a:r>
            <a:endParaRPr lang="en-US" sz="1600" b="1" dirty="0"/>
          </a:p>
          <a:p>
            <a:pPr marL="285750" indent="-285750">
              <a:buFont typeface="Arial" panose="020B0604020202020204" pitchFamily="34" charset="0"/>
              <a:buChar char="•"/>
            </a:pPr>
            <a:r>
              <a:rPr lang="en-US" sz="1600" b="1" dirty="0"/>
              <a:t>Office Hours: </a:t>
            </a:r>
            <a:r>
              <a:rPr lang="en-US" sz="1600" dirty="0"/>
              <a:t>Fridays 4:30-5:30 PM</a:t>
            </a:r>
          </a:p>
          <a:p>
            <a:pPr marL="285750" indent="-285750">
              <a:buFont typeface="Arial" panose="020B0604020202020204" pitchFamily="34" charset="0"/>
              <a:buChar char="•"/>
            </a:pPr>
            <a:r>
              <a:rPr lang="en-US" sz="1600" b="1" dirty="0"/>
              <a:t>Location: </a:t>
            </a:r>
            <a:r>
              <a:rPr lang="en-US" sz="1600" dirty="0"/>
              <a:t>Eng VI 499</a:t>
            </a:r>
          </a:p>
          <a:p>
            <a:pPr marL="733806" lvl="1" indent="-285750"/>
            <a:r>
              <a:rPr lang="en-US" sz="1600" dirty="0"/>
              <a:t>in-person or remote</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5" name="Title 4"/>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18489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3217291"/>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Microarchitecture optimizations</a:t>
            </a:r>
          </a:p>
          <a:p>
            <a:pPr marL="733806" lvl="1" indent="-285750"/>
            <a:r>
              <a:rPr lang="en-US" sz="1600" dirty="0">
                <a:solidFill>
                  <a:srgbClr val="222222"/>
                </a:solidFill>
                <a:latin typeface="Arial" panose="020B0604020202020204" pitchFamily="34" charset="0"/>
              </a:rPr>
              <a:t>Unified memory</a:t>
            </a:r>
          </a:p>
          <a:p>
            <a:pPr marL="733806" lvl="1" indent="-285750"/>
            <a:r>
              <a:rPr lang="en-US" sz="1600" dirty="0">
                <a:solidFill>
                  <a:srgbClr val="222222"/>
                </a:solidFill>
                <a:latin typeface="Arial" panose="020B0604020202020204" pitchFamily="34" charset="0"/>
              </a:rPr>
              <a:t>CPU and GPU share the same memory pool</a:t>
            </a:r>
          </a:p>
          <a:p>
            <a:pPr marL="733806" lvl="1" indent="-285750"/>
            <a:r>
              <a:rPr lang="en-US" sz="1600" dirty="0">
                <a:solidFill>
                  <a:srgbClr val="222222"/>
                </a:solidFill>
                <a:latin typeface="Arial" panose="020B0604020202020204" pitchFamily="34" charset="0"/>
              </a:rPr>
              <a:t>Eliminates unnecessary copies</a:t>
            </a:r>
          </a:p>
          <a:p>
            <a:pPr marL="733806" lvl="1" indent="-285750"/>
            <a:r>
              <a:rPr lang="en-US" sz="1600" dirty="0">
                <a:solidFill>
                  <a:srgbClr val="222222"/>
                </a:solidFill>
                <a:latin typeface="Arial" panose="020B0604020202020204" pitchFamily="34" charset="0"/>
              </a:rPr>
              <a:t>Larger pool increases capacity / utilization</a:t>
            </a:r>
          </a:p>
          <a:p>
            <a:pPr marL="733806" lvl="1" indent="-285750"/>
            <a:endParaRPr lang="en-US" sz="1600" dirty="0">
              <a:solidFill>
                <a:srgbClr val="222222"/>
              </a:solidFill>
              <a:latin typeface="Arial" panose="020B0604020202020204" pitchFamily="34" charset="0"/>
            </a:endParaRPr>
          </a:p>
          <a:p>
            <a:pPr marL="733806" lvl="1" indent="-285750"/>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30</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124343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5"/>
            <a:ext cx="7253963" cy="3078792"/>
          </a:xfrm>
        </p:spPr>
        <p:txBody>
          <a:bodyPr/>
          <a:lstStyle/>
          <a:p>
            <a:pPr marL="285750" indent="-285750">
              <a:buFont typeface="Arial" panose="020B0604020202020204" pitchFamily="34" charset="0"/>
              <a:buChar char="•"/>
            </a:pPr>
            <a:r>
              <a:rPr lang="en-US" sz="1600" dirty="0">
                <a:solidFill>
                  <a:srgbClr val="222222"/>
                </a:solidFill>
                <a:latin typeface="Arial" panose="020B0604020202020204" pitchFamily="34" charset="0"/>
              </a:rPr>
              <a:t>Hardware-software codesign</a:t>
            </a:r>
          </a:p>
          <a:p>
            <a:pPr marL="733806" lvl="1" indent="-285750"/>
            <a:r>
              <a:rPr lang="en-US" dirty="0">
                <a:solidFill>
                  <a:srgbClr val="222222"/>
                </a:solidFill>
                <a:latin typeface="Arial" panose="020B0604020202020204" pitchFamily="34" charset="0"/>
              </a:rPr>
              <a:t>Apple own both the hardware and system stack</a:t>
            </a:r>
          </a:p>
          <a:p>
            <a:pPr marL="733806" lvl="1" indent="-285750"/>
            <a:r>
              <a:rPr lang="en-US" dirty="0">
                <a:solidFill>
                  <a:srgbClr val="222222"/>
                </a:solidFill>
                <a:latin typeface="Arial" panose="020B0604020202020204" pitchFamily="34" charset="0"/>
              </a:rPr>
              <a:t>allows for tight integration</a:t>
            </a:r>
          </a:p>
          <a:p>
            <a:pPr marL="733806" lvl="1" indent="-285750"/>
            <a:r>
              <a:rPr lang="en-US" dirty="0">
                <a:solidFill>
                  <a:srgbClr val="222222"/>
                </a:solidFill>
                <a:latin typeface="Arial" panose="020B0604020202020204" pitchFamily="34" charset="0"/>
              </a:rPr>
              <a:t>Controlled ecosystem of critical applications</a:t>
            </a:r>
          </a:p>
          <a:p>
            <a:pPr marL="1008126" lvl="2" indent="-285750"/>
            <a:r>
              <a:rPr lang="en-US" dirty="0">
                <a:solidFill>
                  <a:srgbClr val="222222"/>
                </a:solidFill>
                <a:latin typeface="Arial" panose="020B0604020202020204" pitchFamily="34" charset="0"/>
              </a:rPr>
              <a:t>Profiling and optimizations</a:t>
            </a:r>
          </a:p>
          <a:p>
            <a:pPr marL="733806" lvl="1" indent="-285750"/>
            <a:endParaRPr lang="en-US" dirty="0">
              <a:solidFill>
                <a:srgbClr val="222222"/>
              </a:solidFill>
              <a:latin typeface="Arial" panose="020B0604020202020204" pitchFamily="34" charset="0"/>
            </a:endParaRPr>
          </a:p>
          <a:p>
            <a:pPr marL="733806" lvl="1" indent="-285750"/>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31</a:t>
            </a:fld>
            <a:endParaRPr lang="en-US" dirty="0"/>
          </a:p>
        </p:txBody>
      </p:sp>
      <p:sp>
        <p:nvSpPr>
          <p:cNvPr id="5" name="Title 4"/>
          <p:cNvSpPr>
            <a:spLocks noGrp="1"/>
          </p:cNvSpPr>
          <p:nvPr>
            <p:ph type="title"/>
          </p:nvPr>
        </p:nvSpPr>
        <p:spPr/>
        <p:txBody>
          <a:bodyPr/>
          <a:lstStyle/>
          <a:p>
            <a:r>
              <a:rPr lang="en-US" dirty="0"/>
              <a:t>Apple silicon characteristics</a:t>
            </a:r>
          </a:p>
        </p:txBody>
      </p:sp>
    </p:spTree>
    <p:extLst>
      <p:ext uri="{BB962C8B-B14F-4D97-AF65-F5344CB8AC3E}">
        <p14:creationId xmlns:p14="http://schemas.microsoft.com/office/powerpoint/2010/main" val="3110617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3"/>
              </p:nvPr>
            </p:nvSpPr>
            <p:spPr>
              <a:xfrm>
                <a:off x="369115" y="1235232"/>
                <a:ext cx="8043361" cy="3400354"/>
              </a:xfrm>
            </p:spPr>
            <p:txBody>
              <a:bodyPr/>
              <a:lstStyle/>
              <a:p>
                <a:pPr marL="285750" indent="-285750">
                  <a:buFont typeface="Arial" panose="020B0604020202020204" pitchFamily="34" charset="0"/>
                  <a:buChar char="•"/>
                </a:pPr>
                <a:r>
                  <a:rPr lang="en-US" sz="2000" dirty="0">
                    <a:solidFill>
                      <a:srgbClr val="222222"/>
                    </a:solidFill>
                    <a:latin typeface="Arial" panose="020B0604020202020204" pitchFamily="34" charset="0"/>
                  </a:rPr>
                  <a:t>CPU time = Instruction Count x CPI x Clock Cycle Time</a:t>
                </a:r>
              </a:p>
              <a:p>
                <a:pPr marL="733806" lvl="1" indent="-285750"/>
                <a:r>
                  <a:rPr lang="en-US" sz="2000" dirty="0">
                    <a:solidFill>
                      <a:srgbClr val="222222"/>
                    </a:solidFill>
                    <a:latin typeface="Arial" panose="020B0604020202020204" pitchFamily="34" charset="0"/>
                  </a:rPr>
                  <a:t>CPI = Clock Cycle per Instruction</a:t>
                </a:r>
              </a:p>
              <a:p>
                <a:pPr marL="342900" indent="-342900">
                  <a:buFont typeface="Arial" panose="020B0604020202020204" pitchFamily="34" charset="0"/>
                  <a:buChar char="•"/>
                </a:pPr>
                <a:endParaRPr lang="en-US" sz="2000" dirty="0">
                  <a:solidFill>
                    <a:srgbClr val="222222"/>
                  </a:solidFill>
                  <a:latin typeface="Arial" panose="020B0604020202020204" pitchFamily="34" charset="0"/>
                </a:endParaRPr>
              </a:p>
              <a:p>
                <a:pPr marL="342900" indent="-342900">
                  <a:buFont typeface="Arial" panose="020B0604020202020204" pitchFamily="34" charset="0"/>
                  <a:buChar char="•"/>
                </a:pPr>
                <a:r>
                  <a:rPr lang="en-US" sz="2000" dirty="0">
                    <a:solidFill>
                      <a:srgbClr val="222222"/>
                    </a:solidFill>
                    <a:latin typeface="Arial" panose="020B0604020202020204" pitchFamily="34" charset="0"/>
                  </a:rPr>
                  <a:t>CPU time = </a:t>
                </a:r>
                <a14:m>
                  <m:oMath xmlns:m="http://schemas.openxmlformats.org/officeDocument/2006/math">
                    <m:f>
                      <m:fPr>
                        <m:ctrlPr>
                          <a:rPr lang="en-US" sz="2800" i="1" smtClean="0">
                            <a:solidFill>
                              <a:srgbClr val="222222"/>
                            </a:solidFill>
                            <a:latin typeface="Cambria Math" panose="02040503050406030204" pitchFamily="18" charset="0"/>
                          </a:rPr>
                        </m:ctrlPr>
                      </m:fPr>
                      <m:num>
                        <m:r>
                          <a:rPr lang="en-US" sz="2800" b="0" i="1" smtClean="0">
                            <a:solidFill>
                              <a:srgbClr val="222222"/>
                            </a:solidFill>
                            <a:latin typeface="Cambria Math" panose="02040503050406030204" pitchFamily="18" charset="0"/>
                          </a:rPr>
                          <m:t>𝐼𝑛𝑠𝑡𝑟𝑢𝑐𝑡𝑖𝑜𝑛</m:t>
                        </m:r>
                        <m:r>
                          <a:rPr lang="en-US" sz="2800" b="0" i="1" smtClean="0">
                            <a:solidFill>
                              <a:srgbClr val="222222"/>
                            </a:solidFill>
                            <a:latin typeface="Cambria Math" panose="02040503050406030204" pitchFamily="18" charset="0"/>
                          </a:rPr>
                          <m:t> </m:t>
                        </m:r>
                        <m:r>
                          <a:rPr lang="en-US" sz="2800" b="0" i="1" smtClean="0">
                            <a:solidFill>
                              <a:srgbClr val="222222"/>
                            </a:solidFill>
                            <a:latin typeface="Cambria Math" panose="02040503050406030204" pitchFamily="18" charset="0"/>
                          </a:rPr>
                          <m:t>𝐶𝑜𝑢𝑛𝑡</m:t>
                        </m:r>
                        <m:r>
                          <a:rPr lang="en-US" sz="2800" b="0" i="1" smtClean="0">
                            <a:solidFill>
                              <a:srgbClr val="222222"/>
                            </a:solidFill>
                            <a:latin typeface="Cambria Math" panose="02040503050406030204" pitchFamily="18" charset="0"/>
                          </a:rPr>
                          <m:t> </m:t>
                        </m:r>
                        <m:r>
                          <a:rPr lang="en-US" sz="2800" b="0" i="1" smtClean="0">
                            <a:solidFill>
                              <a:srgbClr val="222222"/>
                            </a:solidFill>
                            <a:latin typeface="Cambria Math" panose="02040503050406030204" pitchFamily="18" charset="0"/>
                          </a:rPr>
                          <m:t>𝑥</m:t>
                        </m:r>
                        <m:r>
                          <a:rPr lang="en-US" sz="2800" b="0" i="1" smtClean="0">
                            <a:solidFill>
                              <a:srgbClr val="222222"/>
                            </a:solidFill>
                            <a:latin typeface="Cambria Math" panose="02040503050406030204" pitchFamily="18" charset="0"/>
                          </a:rPr>
                          <m:t> </m:t>
                        </m:r>
                        <m:r>
                          <a:rPr lang="en-US" sz="2800" b="0" i="1" smtClean="0">
                            <a:solidFill>
                              <a:srgbClr val="222222"/>
                            </a:solidFill>
                            <a:latin typeface="Cambria Math" panose="02040503050406030204" pitchFamily="18" charset="0"/>
                          </a:rPr>
                          <m:t>𝐶𝑃𝐼</m:t>
                        </m:r>
                      </m:num>
                      <m:den>
                        <m:r>
                          <a:rPr lang="en-US" sz="2800" b="0" i="1" smtClean="0">
                            <a:solidFill>
                              <a:srgbClr val="222222"/>
                            </a:solidFill>
                            <a:latin typeface="Cambria Math" panose="02040503050406030204" pitchFamily="18" charset="0"/>
                          </a:rPr>
                          <m:t>𝐶𝑙𝑜𝑐𝑘</m:t>
                        </m:r>
                        <m:r>
                          <a:rPr lang="en-US" sz="2800" b="0" i="1" smtClean="0">
                            <a:solidFill>
                              <a:srgbClr val="222222"/>
                            </a:solidFill>
                            <a:latin typeface="Cambria Math" panose="02040503050406030204" pitchFamily="18" charset="0"/>
                          </a:rPr>
                          <m:t> </m:t>
                        </m:r>
                        <m:r>
                          <a:rPr lang="en-US" sz="2800" b="0" i="1" smtClean="0">
                            <a:solidFill>
                              <a:srgbClr val="222222"/>
                            </a:solidFill>
                            <a:latin typeface="Cambria Math" panose="02040503050406030204" pitchFamily="18" charset="0"/>
                          </a:rPr>
                          <m:t>𝑅𝑎𝑡𝑒</m:t>
                        </m:r>
                      </m:den>
                    </m:f>
                  </m:oMath>
                </a14:m>
                <a:endParaRPr lang="en-US" sz="2400" dirty="0">
                  <a:solidFill>
                    <a:srgbClr val="222222"/>
                  </a:solidFill>
                  <a:latin typeface="Arial" panose="020B0604020202020204" pitchFamily="34" charset="0"/>
                </a:endParaRPr>
              </a:p>
              <a:p>
                <a:pPr marL="342900" indent="-342900">
                  <a:buFont typeface="Arial" panose="020B0604020202020204" pitchFamily="34" charset="0"/>
                  <a:buChar char="•"/>
                </a:pPr>
                <a:endParaRPr lang="en-US" sz="2400" dirty="0">
                  <a:solidFill>
                    <a:srgbClr val="222222"/>
                  </a:solidFill>
                  <a:latin typeface="Arial" panose="020B0604020202020204" pitchFamily="34" charset="0"/>
                </a:endParaRPr>
              </a:p>
              <a:p>
                <a:pPr marL="342900" indent="-342900">
                  <a:buFont typeface="Arial" panose="020B0604020202020204" pitchFamily="34" charset="0"/>
                  <a:buChar char="•"/>
                </a:pPr>
                <a:r>
                  <a:rPr lang="en-US" sz="1800" dirty="0">
                    <a:solidFill>
                      <a:srgbClr val="222222"/>
                    </a:solidFill>
                    <a:latin typeface="Arial" panose="020B0604020202020204" pitchFamily="34" charset="0"/>
                  </a:rPr>
                  <a:t>How do you increase performance?</a:t>
                </a:r>
              </a:p>
              <a:p>
                <a:pPr marL="790956" lvl="1" indent="-342900"/>
                <a:r>
                  <a:rPr lang="en-US" sz="1800" dirty="0">
                    <a:solidFill>
                      <a:srgbClr val="222222"/>
                    </a:solidFill>
                    <a:latin typeface="Arial" panose="020B0604020202020204" pitchFamily="34" charset="0"/>
                  </a:rPr>
                  <a:t>Reducing the CPU time      </a:t>
                </a:r>
              </a:p>
              <a:p>
                <a:r>
                  <a:rPr lang="en-US" sz="2400" dirty="0">
                    <a:solidFill>
                      <a:srgbClr val="222222"/>
                    </a:solidFill>
                    <a:latin typeface="Arial" panose="020B0604020202020204" pitchFamily="34" charset="0"/>
                  </a:rPr>
                  <a:t>           </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3"/>
              </p:nvPr>
            </p:nvSpPr>
            <p:spPr>
              <a:xfrm>
                <a:off x="369115" y="1235232"/>
                <a:ext cx="8043361" cy="3400354"/>
              </a:xfrm>
              <a:blipFill>
                <a:blip r:embed="rId3"/>
                <a:stretch>
                  <a:fillRect l="-1820" t="-2154"/>
                </a:stretch>
              </a:blipFill>
            </p:spPr>
            <p:txBody>
              <a:bodyPr/>
              <a:lstStyle/>
              <a:p>
                <a:r>
                  <a:rPr lang="en-US">
                    <a:noFill/>
                  </a:rPr>
                  <a:t> </a:t>
                </a:r>
              </a:p>
            </p:txBody>
          </p:sp>
        </mc:Fallback>
      </mc:AlternateContent>
      <p:sp>
        <p:nvSpPr>
          <p:cNvPr id="4" name="Slide Number Placeholder 3"/>
          <p:cNvSpPr>
            <a:spLocks noGrp="1"/>
          </p:cNvSpPr>
          <p:nvPr>
            <p:ph type="sldNum" sz="quarter" idx="19"/>
          </p:nvPr>
        </p:nvSpPr>
        <p:spPr/>
        <p:txBody>
          <a:bodyPr/>
          <a:lstStyle/>
          <a:p>
            <a:fld id="{B6238B5B-F19C-E947-A0BC-87BD7983F871}" type="slidenum">
              <a:rPr lang="en-US" smtClean="0"/>
              <a:pPr/>
              <a:t>32</a:t>
            </a:fld>
            <a:endParaRPr lang="en-US" dirty="0"/>
          </a:p>
        </p:txBody>
      </p:sp>
      <p:sp>
        <p:nvSpPr>
          <p:cNvPr id="5" name="Title 4"/>
          <p:cNvSpPr>
            <a:spLocks noGrp="1"/>
          </p:cNvSpPr>
          <p:nvPr>
            <p:ph type="title"/>
          </p:nvPr>
        </p:nvSpPr>
        <p:spPr/>
        <p:txBody>
          <a:bodyPr/>
          <a:lstStyle/>
          <a:p>
            <a:r>
              <a:rPr lang="en-US" dirty="0"/>
              <a:t>The Classic CPU Performance Equation</a:t>
            </a:r>
          </a:p>
        </p:txBody>
      </p:sp>
      <p:sp>
        <p:nvSpPr>
          <p:cNvPr id="7" name="TextBox 6">
            <a:extLst>
              <a:ext uri="{FF2B5EF4-FFF2-40B4-BE49-F238E27FC236}">
                <a16:creationId xmlns:a16="http://schemas.microsoft.com/office/drawing/2014/main" id="{AE5FD575-9E14-78C7-A162-6DCCD9F4794E}"/>
              </a:ext>
            </a:extLst>
          </p:cNvPr>
          <p:cNvSpPr txBox="1"/>
          <p:nvPr/>
        </p:nvSpPr>
        <p:spPr>
          <a:xfrm>
            <a:off x="4572000" y="4513958"/>
            <a:ext cx="3766657" cy="161583"/>
          </a:xfrm>
          <a:prstGeom prst="rect">
            <a:avLst/>
          </a:prstGeom>
          <a:noFill/>
        </p:spPr>
        <p:txBody>
          <a:bodyPr wrap="square" lIns="0" tIns="0" rIns="0" bIns="0" rtlCol="0">
            <a:spAutoFit/>
          </a:bodyPr>
          <a:lstStyle/>
          <a:p>
            <a:pPr algn="l"/>
            <a:r>
              <a:rPr lang="en-US" sz="1050" dirty="0" err="1"/>
              <a:t>SPECint</a:t>
            </a:r>
            <a:r>
              <a:rPr lang="en-US" sz="1050" dirty="0"/>
              <a:t> benchmarks – Patterson &amp; Hennessy book</a:t>
            </a:r>
          </a:p>
        </p:txBody>
      </p:sp>
    </p:spTree>
    <p:extLst>
      <p:ext uri="{BB962C8B-B14F-4D97-AF65-F5344CB8AC3E}">
        <p14:creationId xmlns:p14="http://schemas.microsoft.com/office/powerpoint/2010/main" val="3342942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3"/>
              </p:nvPr>
            </p:nvSpPr>
            <p:spPr>
              <a:xfrm>
                <a:off x="369115" y="1235232"/>
                <a:ext cx="8043361" cy="3327001"/>
              </a:xfrm>
            </p:spPr>
            <p:txBody>
              <a:bodyPr/>
              <a:lstStyle/>
              <a:p>
                <a:pPr marL="342900" indent="-342900">
                  <a:buFont typeface="Arial" panose="020B0604020202020204" pitchFamily="34" charset="0"/>
                  <a:buChar char="•"/>
                </a:pPr>
                <a:r>
                  <a:rPr lang="en-US" sz="2400" dirty="0">
                    <a:solidFill>
                      <a:srgbClr val="222222"/>
                    </a:solidFill>
                    <a:latin typeface="Arial" panose="020B0604020202020204" pitchFamily="34" charset="0"/>
                  </a:rPr>
                  <a:t>CPU time = </a:t>
                </a:r>
                <a14:m>
                  <m:oMath xmlns:m="http://schemas.openxmlformats.org/officeDocument/2006/math">
                    <m:f>
                      <m:fPr>
                        <m:ctrlPr>
                          <a:rPr lang="en-US" sz="3200" i="1" smtClean="0">
                            <a:solidFill>
                              <a:srgbClr val="222222"/>
                            </a:solidFill>
                            <a:latin typeface="Cambria Math" panose="02040503050406030204" pitchFamily="18" charset="0"/>
                          </a:rPr>
                        </m:ctrlPr>
                      </m:fPr>
                      <m:num>
                        <m:r>
                          <a:rPr lang="en-US" sz="3200" b="0" i="1" smtClean="0">
                            <a:solidFill>
                              <a:srgbClr val="222222"/>
                            </a:solidFill>
                            <a:latin typeface="Cambria Math" panose="02040503050406030204" pitchFamily="18" charset="0"/>
                          </a:rPr>
                          <m:t>𝐼𝑛𝑠𝑡𝑟𝑢𝑐𝑡𝑖𝑜𝑛</m:t>
                        </m:r>
                        <m:r>
                          <a:rPr lang="en-US" sz="3200" b="0" i="1" smtClean="0">
                            <a:solidFill>
                              <a:srgbClr val="222222"/>
                            </a:solidFill>
                            <a:latin typeface="Cambria Math" panose="02040503050406030204" pitchFamily="18" charset="0"/>
                          </a:rPr>
                          <m:t> </m:t>
                        </m:r>
                        <m:r>
                          <a:rPr lang="en-US" sz="3200" b="0" i="1" smtClean="0">
                            <a:solidFill>
                              <a:srgbClr val="222222"/>
                            </a:solidFill>
                            <a:latin typeface="Cambria Math" panose="02040503050406030204" pitchFamily="18" charset="0"/>
                          </a:rPr>
                          <m:t>𝐶𝑜𝑢𝑛𝑡</m:t>
                        </m:r>
                        <m:r>
                          <a:rPr lang="en-US" sz="3200" b="0" i="1" smtClean="0">
                            <a:solidFill>
                              <a:srgbClr val="222222"/>
                            </a:solidFill>
                            <a:latin typeface="Cambria Math" panose="02040503050406030204" pitchFamily="18" charset="0"/>
                          </a:rPr>
                          <m:t> </m:t>
                        </m:r>
                        <m:r>
                          <a:rPr lang="en-US" sz="3200" b="0" i="1" smtClean="0">
                            <a:solidFill>
                              <a:srgbClr val="222222"/>
                            </a:solidFill>
                            <a:latin typeface="Cambria Math" panose="02040503050406030204" pitchFamily="18" charset="0"/>
                          </a:rPr>
                          <m:t>𝑥</m:t>
                        </m:r>
                        <m:r>
                          <a:rPr lang="en-US" sz="3200" b="0" i="1" smtClean="0">
                            <a:solidFill>
                              <a:srgbClr val="222222"/>
                            </a:solidFill>
                            <a:latin typeface="Cambria Math" panose="02040503050406030204" pitchFamily="18" charset="0"/>
                          </a:rPr>
                          <m:t> </m:t>
                        </m:r>
                        <m:r>
                          <a:rPr lang="en-US" sz="3200" b="0" i="1" smtClean="0">
                            <a:solidFill>
                              <a:srgbClr val="222222"/>
                            </a:solidFill>
                            <a:latin typeface="Cambria Math" panose="02040503050406030204" pitchFamily="18" charset="0"/>
                          </a:rPr>
                          <m:t>𝐶𝑃𝐼</m:t>
                        </m:r>
                      </m:num>
                      <m:den>
                        <m:r>
                          <a:rPr lang="en-US" sz="3200" b="0" i="1" smtClean="0">
                            <a:solidFill>
                              <a:srgbClr val="222222"/>
                            </a:solidFill>
                            <a:latin typeface="Cambria Math" panose="02040503050406030204" pitchFamily="18" charset="0"/>
                          </a:rPr>
                          <m:t>𝐶𝑙𝑜𝑐𝑘</m:t>
                        </m:r>
                        <m:r>
                          <a:rPr lang="en-US" sz="3200" b="0" i="1" smtClean="0">
                            <a:solidFill>
                              <a:srgbClr val="222222"/>
                            </a:solidFill>
                            <a:latin typeface="Cambria Math" panose="02040503050406030204" pitchFamily="18" charset="0"/>
                          </a:rPr>
                          <m:t> </m:t>
                        </m:r>
                        <m:r>
                          <a:rPr lang="en-US" sz="3200" b="0" i="1" smtClean="0">
                            <a:solidFill>
                              <a:srgbClr val="222222"/>
                            </a:solidFill>
                            <a:latin typeface="Cambria Math" panose="02040503050406030204" pitchFamily="18" charset="0"/>
                          </a:rPr>
                          <m:t>𝑅𝑎𝑡𝑒</m:t>
                        </m:r>
                      </m:den>
                    </m:f>
                  </m:oMath>
                </a14:m>
                <a:endParaRPr lang="en-US" sz="2400" dirty="0">
                  <a:solidFill>
                    <a:srgbClr val="222222"/>
                  </a:solidFill>
                  <a:latin typeface="Arial" panose="020B0604020202020204" pitchFamily="34" charset="0"/>
                </a:endParaRPr>
              </a:p>
              <a:p>
                <a:pPr marL="342900" indent="-342900">
                  <a:buFont typeface="Arial" panose="020B0604020202020204" pitchFamily="34" charset="0"/>
                  <a:buChar char="•"/>
                </a:pPr>
                <a:r>
                  <a:rPr lang="en-US" sz="1600" dirty="0">
                    <a:solidFill>
                      <a:srgbClr val="222222"/>
                    </a:solidFill>
                    <a:latin typeface="Arial" panose="020B0604020202020204" pitchFamily="34" charset="0"/>
                  </a:rPr>
                  <a:t>Reduce Instruction Count</a:t>
                </a:r>
              </a:p>
              <a:p>
                <a:pPr marL="790956" lvl="1" indent="-342900"/>
                <a:r>
                  <a:rPr lang="en-US" sz="1600" dirty="0">
                    <a:solidFill>
                      <a:srgbClr val="222222"/>
                    </a:solidFill>
                    <a:latin typeface="Arial" panose="020B0604020202020204" pitchFamily="34" charset="0"/>
                  </a:rPr>
                  <a:t>Software, compiler, ISA</a:t>
                </a:r>
              </a:p>
              <a:p>
                <a:pPr marL="342900" indent="-342900">
                  <a:buFont typeface="Arial" panose="020B0604020202020204" pitchFamily="34" charset="0"/>
                  <a:buChar char="•"/>
                </a:pPr>
                <a:r>
                  <a:rPr lang="en-US" sz="1600" dirty="0">
                    <a:solidFill>
                      <a:srgbClr val="222222"/>
                    </a:solidFill>
                    <a:latin typeface="Arial" panose="020B0604020202020204" pitchFamily="34" charset="0"/>
                  </a:rPr>
                  <a:t>Reduce CPI</a:t>
                </a:r>
              </a:p>
              <a:p>
                <a:pPr marL="790956" lvl="1" indent="-342900"/>
                <a:r>
                  <a:rPr lang="en-US" sz="1600" dirty="0">
                    <a:solidFill>
                      <a:srgbClr val="222222"/>
                    </a:solidFill>
                    <a:latin typeface="Arial" panose="020B0604020202020204" pitchFamily="34" charset="0"/>
                  </a:rPr>
                  <a:t>Microarchitecture</a:t>
                </a:r>
              </a:p>
              <a:p>
                <a:pPr marL="342900" indent="-342900">
                  <a:buFont typeface="Arial" panose="020B0604020202020204" pitchFamily="34" charset="0"/>
                  <a:buChar char="•"/>
                </a:pPr>
                <a:r>
                  <a:rPr lang="en-US" sz="1600" dirty="0">
                    <a:solidFill>
                      <a:srgbClr val="222222"/>
                    </a:solidFill>
                    <a:latin typeface="Arial" panose="020B0604020202020204" pitchFamily="34" charset="0"/>
                  </a:rPr>
                  <a:t>Increase Clock Rate</a:t>
                </a:r>
              </a:p>
              <a:p>
                <a:pPr marL="790956" lvl="1" indent="-342900"/>
                <a:r>
                  <a:rPr lang="en-US" sz="1600" dirty="0">
                    <a:solidFill>
                      <a:srgbClr val="222222"/>
                    </a:solidFill>
                    <a:latin typeface="Arial" panose="020B0604020202020204" pitchFamily="34" charset="0"/>
                  </a:rPr>
                  <a:t>Process technology</a:t>
                </a:r>
              </a:p>
              <a:p>
                <a:pPr marL="790956" lvl="1" indent="-342900"/>
                <a:r>
                  <a:rPr lang="en-US" sz="1600" dirty="0">
                    <a:solidFill>
                      <a:srgbClr val="222222"/>
                    </a:solidFill>
                    <a:latin typeface="Arial" panose="020B0604020202020204" pitchFamily="34" charset="0"/>
                  </a:rPr>
                  <a:t>Hardware design</a:t>
                </a:r>
              </a:p>
              <a:p>
                <a:r>
                  <a:rPr lang="en-US" sz="2400" dirty="0">
                    <a:solidFill>
                      <a:srgbClr val="222222"/>
                    </a:solidFill>
                    <a:latin typeface="Arial" panose="020B0604020202020204" pitchFamily="34" charset="0"/>
                  </a:rPr>
                  <a:t>           </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3"/>
              </p:nvPr>
            </p:nvSpPr>
            <p:spPr>
              <a:xfrm>
                <a:off x="369115" y="1235232"/>
                <a:ext cx="8043361" cy="3327001"/>
              </a:xfrm>
              <a:blipFill>
                <a:blip r:embed="rId3"/>
                <a:stretch>
                  <a:fillRect l="-2199"/>
                </a:stretch>
              </a:blipFill>
            </p:spPr>
            <p:txBody>
              <a:bodyPr/>
              <a:lstStyle/>
              <a:p>
                <a:r>
                  <a:rPr lang="en-US">
                    <a:noFill/>
                  </a:rPr>
                  <a:t> </a:t>
                </a:r>
              </a:p>
            </p:txBody>
          </p:sp>
        </mc:Fallback>
      </mc:AlternateContent>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5" name="Title 4"/>
          <p:cNvSpPr>
            <a:spLocks noGrp="1"/>
          </p:cNvSpPr>
          <p:nvPr>
            <p:ph type="title"/>
          </p:nvPr>
        </p:nvSpPr>
        <p:spPr/>
        <p:txBody>
          <a:bodyPr/>
          <a:lstStyle/>
          <a:p>
            <a:r>
              <a:rPr lang="en-US" dirty="0"/>
              <a:t>Reducing CPU Time</a:t>
            </a:r>
          </a:p>
        </p:txBody>
      </p:sp>
    </p:spTree>
    <p:extLst>
      <p:ext uri="{BB962C8B-B14F-4D97-AF65-F5344CB8AC3E}">
        <p14:creationId xmlns:p14="http://schemas.microsoft.com/office/powerpoint/2010/main" val="241205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899294"/>
            <a:ext cx="3338818" cy="1579920"/>
          </a:xfrm>
        </p:spPr>
        <p:txBody>
          <a:bodyPr/>
          <a:lstStyle/>
          <a:p>
            <a:pPr marL="342900" indent="-342900">
              <a:buFont typeface="Arial" panose="020B0604020202020204" pitchFamily="34" charset="0"/>
              <a:buChar char="•"/>
            </a:pPr>
            <a:r>
              <a:rPr lang="en-US" sz="1600" dirty="0">
                <a:solidFill>
                  <a:srgbClr val="222222"/>
                </a:solidFill>
                <a:latin typeface="Arial" panose="020B0604020202020204" pitchFamily="34" charset="0"/>
              </a:rPr>
              <a:t>Gordon Moore predicted in 1965’s the doubling of transistors count every two years. </a:t>
            </a:r>
          </a:p>
          <a:p>
            <a:pPr marL="342900" indent="-342900">
              <a:buFont typeface="Arial" panose="020B0604020202020204" pitchFamily="34" charset="0"/>
              <a:buChar char="•"/>
            </a:pPr>
            <a:r>
              <a:rPr lang="en-US" sz="1600" dirty="0">
                <a:solidFill>
                  <a:srgbClr val="222222"/>
                </a:solidFill>
                <a:latin typeface="Arial" panose="020B0604020202020204" pitchFamily="34" charset="0"/>
              </a:rPr>
              <a:t>His prediction was fairly accurate in the decades that followed up to the 2010’s</a:t>
            </a:r>
            <a:endParaRPr lang="en-US" sz="1050"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34</a:t>
            </a:fld>
            <a:endParaRPr lang="en-US" dirty="0"/>
          </a:p>
        </p:txBody>
      </p:sp>
      <p:sp>
        <p:nvSpPr>
          <p:cNvPr id="5" name="Title 4"/>
          <p:cNvSpPr>
            <a:spLocks noGrp="1"/>
          </p:cNvSpPr>
          <p:nvPr>
            <p:ph type="title"/>
          </p:nvPr>
        </p:nvSpPr>
        <p:spPr/>
        <p:txBody>
          <a:bodyPr/>
          <a:lstStyle/>
          <a:p>
            <a:r>
              <a:rPr lang="en-US" dirty="0"/>
              <a:t>Moore’s law</a:t>
            </a:r>
          </a:p>
        </p:txBody>
      </p:sp>
      <p:pic>
        <p:nvPicPr>
          <p:cNvPr id="6" name="Picture 5" descr="A graph with blue dots and white text&#10;&#10;Description automatically generated">
            <a:extLst>
              <a:ext uri="{FF2B5EF4-FFF2-40B4-BE49-F238E27FC236}">
                <a16:creationId xmlns:a16="http://schemas.microsoft.com/office/drawing/2014/main" id="{2E9BBFEB-BF1B-8BA4-5C50-C6589583C0F6}"/>
              </a:ext>
            </a:extLst>
          </p:cNvPr>
          <p:cNvPicPr>
            <a:picLocks noChangeAspect="1"/>
          </p:cNvPicPr>
          <p:nvPr/>
        </p:nvPicPr>
        <p:blipFill>
          <a:blip r:embed="rId3"/>
          <a:stretch>
            <a:fillRect/>
          </a:stretch>
        </p:blipFill>
        <p:spPr>
          <a:xfrm>
            <a:off x="3794783" y="977839"/>
            <a:ext cx="4892017" cy="3619328"/>
          </a:xfrm>
          <a:prstGeom prst="rect">
            <a:avLst/>
          </a:prstGeom>
        </p:spPr>
      </p:pic>
    </p:spTree>
    <p:extLst>
      <p:ext uri="{BB962C8B-B14F-4D97-AF65-F5344CB8AC3E}">
        <p14:creationId xmlns:p14="http://schemas.microsoft.com/office/powerpoint/2010/main" val="4169823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9115" y="1235231"/>
            <a:ext cx="8043361" cy="3352713"/>
          </a:xfrm>
        </p:spPr>
        <p:txBody>
          <a:bodyPr/>
          <a:lstStyle/>
          <a:p>
            <a:pPr marL="342900" indent="-342900">
              <a:buFont typeface="Arial" panose="020B0604020202020204" pitchFamily="34" charset="0"/>
              <a:buChar char="•"/>
            </a:pPr>
            <a:r>
              <a:rPr lang="en-US" sz="1800" dirty="0">
                <a:solidFill>
                  <a:srgbClr val="222222"/>
                </a:solidFill>
                <a:latin typeface="Arial" panose="020B0604020202020204" pitchFamily="34" charset="0"/>
              </a:rPr>
              <a:t>Dynamic Power = alpha * </a:t>
            </a:r>
            <a:r>
              <a:rPr lang="en-US" sz="1800" dirty="0">
                <a:solidFill>
                  <a:srgbClr val="FF0000"/>
                </a:solidFill>
                <a:latin typeface="Arial" panose="020B0604020202020204" pitchFamily="34" charset="0"/>
              </a:rPr>
              <a:t>C</a:t>
            </a:r>
            <a:r>
              <a:rPr lang="en-US" sz="1800" dirty="0">
                <a:solidFill>
                  <a:srgbClr val="00B050"/>
                </a:solidFill>
                <a:latin typeface="Arial" panose="020B0604020202020204" pitchFamily="34" charset="0"/>
              </a:rPr>
              <a:t>F</a:t>
            </a:r>
            <a:r>
              <a:rPr lang="en-US" sz="1800" dirty="0">
                <a:solidFill>
                  <a:srgbClr val="FF0000"/>
                </a:solidFill>
                <a:latin typeface="Arial" panose="020B0604020202020204" pitchFamily="34" charset="0"/>
              </a:rPr>
              <a:t>V</a:t>
            </a:r>
            <a:r>
              <a:rPr lang="en-US" sz="1800" baseline="30000" dirty="0">
                <a:solidFill>
                  <a:srgbClr val="FF0000"/>
                </a:solidFill>
                <a:latin typeface="Arial" panose="020B0604020202020204" pitchFamily="34" charset="0"/>
              </a:rPr>
              <a:t>2</a:t>
            </a:r>
          </a:p>
          <a:p>
            <a:pPr marL="790956" lvl="1" indent="-342900"/>
            <a:r>
              <a:rPr lang="en-US" sz="1800" baseline="30000" dirty="0">
                <a:solidFill>
                  <a:srgbClr val="222222"/>
                </a:solidFill>
                <a:latin typeface="Arial" panose="020B0604020202020204" pitchFamily="34" charset="0"/>
              </a:rPr>
              <a:t>Alpha = transistor switching rate (represents how active the transistor is)</a:t>
            </a:r>
          </a:p>
          <a:p>
            <a:pPr marL="790956" lvl="1" indent="-342900"/>
            <a:r>
              <a:rPr lang="en-US" sz="1800" baseline="30000" dirty="0">
                <a:solidFill>
                  <a:srgbClr val="222222"/>
                </a:solidFill>
                <a:latin typeface="Arial" panose="020B0604020202020204" pitchFamily="34" charset="0"/>
              </a:rPr>
              <a:t>C = capacitance</a:t>
            </a:r>
          </a:p>
          <a:p>
            <a:pPr marL="790956" lvl="1" indent="-342900"/>
            <a:r>
              <a:rPr lang="en-US" sz="1800" baseline="30000" dirty="0">
                <a:solidFill>
                  <a:srgbClr val="222222"/>
                </a:solidFill>
                <a:latin typeface="Arial" panose="020B0604020202020204" pitchFamily="34" charset="0"/>
              </a:rPr>
              <a:t>F = frequency</a:t>
            </a:r>
          </a:p>
          <a:p>
            <a:pPr marL="790956" lvl="1" indent="-342900"/>
            <a:r>
              <a:rPr lang="en-US" sz="1800" baseline="30000" dirty="0">
                <a:solidFill>
                  <a:srgbClr val="222222"/>
                </a:solidFill>
                <a:latin typeface="Arial" panose="020B0604020202020204" pitchFamily="34" charset="0"/>
              </a:rPr>
              <a:t>V = voltage</a:t>
            </a:r>
          </a:p>
          <a:p>
            <a:pPr lvl="1" indent="0">
              <a:buNone/>
            </a:pPr>
            <a:endParaRPr lang="en-US" sz="1800" baseline="30000" dirty="0">
              <a:solidFill>
                <a:srgbClr val="222222"/>
              </a:solidFill>
              <a:latin typeface="Arial" panose="020B0604020202020204" pitchFamily="34" charset="0"/>
            </a:endParaRPr>
          </a:p>
          <a:p>
            <a:pPr marL="342900" indent="-342900">
              <a:buFont typeface="Arial" panose="020B0604020202020204" pitchFamily="34" charset="0"/>
              <a:buChar char="•"/>
            </a:pPr>
            <a:r>
              <a:rPr lang="en-US" sz="1600" dirty="0">
                <a:solidFill>
                  <a:srgbClr val="222222"/>
                </a:solidFill>
                <a:latin typeface="Arial" panose="020B0604020202020204" pitchFamily="34" charset="0"/>
              </a:rPr>
              <a:t>Dennard’s scaling (1974)</a:t>
            </a:r>
          </a:p>
          <a:p>
            <a:pPr marL="790956" lvl="1" indent="-342900"/>
            <a:r>
              <a:rPr lang="en-US" sz="1600" dirty="0">
                <a:solidFill>
                  <a:srgbClr val="222222"/>
                </a:solidFill>
                <a:latin typeface="Arial" panose="020B0604020202020204" pitchFamily="34" charset="0"/>
              </a:rPr>
              <a:t>As transistors get smaller the capacitance </a:t>
            </a:r>
            <a:r>
              <a:rPr lang="en-US" sz="1600">
                <a:solidFill>
                  <a:srgbClr val="222222"/>
                </a:solidFill>
                <a:latin typeface="Arial" panose="020B0604020202020204" pitchFamily="34" charset="0"/>
              </a:rPr>
              <a:t>and voltage </a:t>
            </a:r>
            <a:r>
              <a:rPr lang="en-US" sz="1600" dirty="0">
                <a:solidFill>
                  <a:srgbClr val="222222"/>
                </a:solidFill>
                <a:latin typeface="Arial" panose="020B0604020202020204" pitchFamily="34" charset="0"/>
              </a:rPr>
              <a:t>decreases</a:t>
            </a:r>
          </a:p>
          <a:p>
            <a:pPr marL="790956" lvl="1" indent="-342900"/>
            <a:r>
              <a:rPr lang="en-US" sz="1600" dirty="0">
                <a:solidFill>
                  <a:srgbClr val="222222"/>
                </a:solidFill>
                <a:latin typeface="Arial" panose="020B0604020202020204" pitchFamily="34" charset="0"/>
              </a:rPr>
              <a:t>So, you can increase frequency while keeping the power constant</a:t>
            </a:r>
          </a:p>
          <a:p>
            <a:pPr marL="790956" lvl="1" indent="-342900"/>
            <a:r>
              <a:rPr lang="en-US" sz="1600" dirty="0">
                <a:solidFill>
                  <a:srgbClr val="222222"/>
                </a:solidFill>
                <a:latin typeface="Arial" panose="020B0604020202020204" pitchFamily="34" charset="0"/>
              </a:rPr>
              <a:t>Higher frequency means higher performance</a:t>
            </a:r>
          </a:p>
          <a:p>
            <a:pPr marL="342900" indent="-342900"/>
            <a:endParaRPr lang="en-US" sz="16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35</a:t>
            </a:fld>
            <a:endParaRPr lang="en-US" dirty="0"/>
          </a:p>
        </p:txBody>
      </p:sp>
      <p:sp>
        <p:nvSpPr>
          <p:cNvPr id="5" name="Title 4"/>
          <p:cNvSpPr>
            <a:spLocks noGrp="1"/>
          </p:cNvSpPr>
          <p:nvPr>
            <p:ph type="title"/>
          </p:nvPr>
        </p:nvSpPr>
        <p:spPr/>
        <p:txBody>
          <a:bodyPr/>
          <a:lstStyle/>
          <a:p>
            <a:r>
              <a:rPr lang="en-US" dirty="0"/>
              <a:t>Dennard’s (MOSFET) Scaling</a:t>
            </a:r>
          </a:p>
        </p:txBody>
      </p:sp>
    </p:spTree>
    <p:extLst>
      <p:ext uri="{BB962C8B-B14F-4D97-AF65-F5344CB8AC3E}">
        <p14:creationId xmlns:p14="http://schemas.microsoft.com/office/powerpoint/2010/main" val="417283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9115" y="1235231"/>
            <a:ext cx="8043361" cy="2431435"/>
          </a:xfrm>
        </p:spPr>
        <p:txBody>
          <a:bodyPr/>
          <a:lstStyle/>
          <a:p>
            <a:pPr marL="342900" indent="-342900">
              <a:buFont typeface="Arial" panose="020B0604020202020204" pitchFamily="34" charset="0"/>
              <a:buChar char="•"/>
            </a:pPr>
            <a:r>
              <a:rPr lang="en-US" sz="1600" dirty="0">
                <a:solidFill>
                  <a:srgbClr val="222222"/>
                </a:solidFill>
                <a:latin typeface="Arial" panose="020B0604020202020204" pitchFamily="34" charset="0"/>
              </a:rPr>
              <a:t>As transistors got too small</a:t>
            </a:r>
          </a:p>
          <a:p>
            <a:pPr marL="790956" lvl="1" indent="-342900"/>
            <a:r>
              <a:rPr lang="en-US" sz="1600" dirty="0">
                <a:solidFill>
                  <a:srgbClr val="222222"/>
                </a:solidFill>
                <a:latin typeface="Arial" panose="020B0604020202020204" pitchFamily="34" charset="0"/>
              </a:rPr>
              <a:t>Leakage current between transistor gate</a:t>
            </a:r>
          </a:p>
          <a:p>
            <a:pPr marL="790956" lvl="1" indent="-342900"/>
            <a:r>
              <a:rPr lang="en-US" sz="1600" dirty="0">
                <a:solidFill>
                  <a:srgbClr val="222222"/>
                </a:solidFill>
                <a:latin typeface="Arial" panose="020B0604020202020204" pitchFamily="34" charset="0"/>
              </a:rPr>
              <a:t>Threshold voltage couldn’t be reduced further</a:t>
            </a:r>
          </a:p>
          <a:p>
            <a:pPr marL="1065276" lvl="2" indent="-342900"/>
            <a:r>
              <a:rPr lang="en-US" sz="1600" dirty="0">
                <a:solidFill>
                  <a:srgbClr val="222222"/>
                </a:solidFill>
                <a:latin typeface="Arial" panose="020B0604020202020204" pitchFamily="34" charset="0"/>
              </a:rPr>
              <a:t>Higher power density (watt/mm</a:t>
            </a:r>
            <a:r>
              <a:rPr lang="en-US" sz="1600" baseline="30000" dirty="0">
                <a:solidFill>
                  <a:srgbClr val="222222"/>
                </a:solidFill>
                <a:latin typeface="Arial" panose="020B0604020202020204" pitchFamily="34" charset="0"/>
              </a:rPr>
              <a:t>2)</a:t>
            </a:r>
          </a:p>
          <a:p>
            <a:pPr marL="790956" lvl="1" indent="-342900"/>
            <a:r>
              <a:rPr lang="en-US" sz="1600" dirty="0">
                <a:solidFill>
                  <a:srgbClr val="222222"/>
                </a:solidFill>
                <a:latin typeface="Arial" panose="020B0604020202020204" pitchFamily="34" charset="0"/>
              </a:rPr>
              <a:t>Heat dissipation from densely packed transistors</a:t>
            </a:r>
          </a:p>
          <a:p>
            <a:pPr marL="790956" lvl="1" indent="-342900"/>
            <a:r>
              <a:rPr lang="en-US" sz="1600" dirty="0">
                <a:solidFill>
                  <a:srgbClr val="222222"/>
                </a:solidFill>
                <a:latin typeface="Arial" panose="020B0604020202020204" pitchFamily="34" charset="0"/>
              </a:rPr>
              <a:t>Instability of transistors when approaching atomic scale</a:t>
            </a:r>
          </a:p>
          <a:p>
            <a:pPr marL="342900" indent="-342900"/>
            <a:endParaRPr lang="en-US" sz="16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36</a:t>
            </a:fld>
            <a:endParaRPr lang="en-US" dirty="0"/>
          </a:p>
        </p:txBody>
      </p:sp>
      <p:sp>
        <p:nvSpPr>
          <p:cNvPr id="5" name="Title 4"/>
          <p:cNvSpPr>
            <a:spLocks noGrp="1"/>
          </p:cNvSpPr>
          <p:nvPr>
            <p:ph type="title"/>
          </p:nvPr>
        </p:nvSpPr>
        <p:spPr/>
        <p:txBody>
          <a:bodyPr/>
          <a:lstStyle/>
          <a:p>
            <a:r>
              <a:rPr lang="en-US" dirty="0"/>
              <a:t>Breakdown of Dennard’s Scaling (2006)</a:t>
            </a:r>
          </a:p>
        </p:txBody>
      </p:sp>
    </p:spTree>
    <p:extLst>
      <p:ext uri="{BB962C8B-B14F-4D97-AF65-F5344CB8AC3E}">
        <p14:creationId xmlns:p14="http://schemas.microsoft.com/office/powerpoint/2010/main" val="301340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the performance of a processor&#10;&#10;Description automatically generated">
            <a:extLst>
              <a:ext uri="{FF2B5EF4-FFF2-40B4-BE49-F238E27FC236}">
                <a16:creationId xmlns:a16="http://schemas.microsoft.com/office/drawing/2014/main" id="{B9FDF4B3-33D2-F328-6D0F-DF68E539901A}"/>
              </a:ext>
            </a:extLst>
          </p:cNvPr>
          <p:cNvPicPr>
            <a:picLocks noChangeAspect="1"/>
          </p:cNvPicPr>
          <p:nvPr/>
        </p:nvPicPr>
        <p:blipFill>
          <a:blip r:embed="rId3"/>
          <a:stretch>
            <a:fillRect/>
          </a:stretch>
        </p:blipFill>
        <p:spPr>
          <a:xfrm>
            <a:off x="3791553" y="1587149"/>
            <a:ext cx="5123847" cy="2928805"/>
          </a:xfrm>
          <a:prstGeom prst="rect">
            <a:avLst/>
          </a:prstGeom>
        </p:spPr>
      </p:pic>
      <p:sp>
        <p:nvSpPr>
          <p:cNvPr id="2" name="Text Placeholder 1"/>
          <p:cNvSpPr>
            <a:spLocks noGrp="1"/>
          </p:cNvSpPr>
          <p:nvPr>
            <p:ph type="body" sz="quarter" idx="13"/>
          </p:nvPr>
        </p:nvSpPr>
        <p:spPr>
          <a:xfrm>
            <a:off x="369116" y="1235232"/>
            <a:ext cx="3884102" cy="3972370"/>
          </a:xfrm>
        </p:spPr>
        <p:txBody>
          <a:bodyPr/>
          <a:lstStyle/>
          <a:p>
            <a:pPr marL="342900" indent="-342900">
              <a:buFont typeface="Arial" panose="020B0604020202020204" pitchFamily="34" charset="0"/>
              <a:buChar char="•"/>
            </a:pPr>
            <a:r>
              <a:rPr lang="en-US" sz="1600" dirty="0">
                <a:solidFill>
                  <a:srgbClr val="222222"/>
                </a:solidFill>
                <a:latin typeface="Arial" panose="020B0604020202020204" pitchFamily="34" charset="0"/>
              </a:rPr>
              <a:t>DRAW technology scaling</a:t>
            </a:r>
          </a:p>
          <a:p>
            <a:pPr marL="790956" lvl="1" indent="-342900"/>
            <a:r>
              <a:rPr lang="en-US" sz="1600" dirty="0">
                <a:solidFill>
                  <a:srgbClr val="222222"/>
                </a:solidFill>
                <a:latin typeface="Arial" panose="020B0604020202020204" pitchFamily="34" charset="0"/>
              </a:rPr>
              <a:t>Is slower than processor’s</a:t>
            </a:r>
          </a:p>
          <a:p>
            <a:pPr marL="790956" lvl="1" indent="-342900"/>
            <a:r>
              <a:rPr lang="en-US" sz="1600" dirty="0">
                <a:solidFill>
                  <a:srgbClr val="222222"/>
                </a:solidFill>
                <a:latin typeface="Arial" panose="020B0604020202020204" pitchFamily="34" charset="0"/>
              </a:rPr>
              <a:t>slower clock than CPU’s</a:t>
            </a:r>
          </a:p>
          <a:p>
            <a:pPr marL="342900" indent="-342900">
              <a:buFont typeface="Arial" panose="020B0604020202020204" pitchFamily="34" charset="0"/>
              <a:buChar char="•"/>
            </a:pPr>
            <a:r>
              <a:rPr lang="en-US" sz="1600" dirty="0">
                <a:solidFill>
                  <a:srgbClr val="222222"/>
                </a:solidFill>
                <a:latin typeface="Arial" panose="020B0604020202020204" pitchFamily="34" charset="0"/>
              </a:rPr>
              <a:t>Memory Latency</a:t>
            </a:r>
          </a:p>
          <a:p>
            <a:pPr marL="790956" lvl="1" indent="-342900"/>
            <a:r>
              <a:rPr lang="en-US" sz="1600" dirty="0">
                <a:solidFill>
                  <a:srgbClr val="222222"/>
                </a:solidFill>
                <a:latin typeface="Arial" panose="020B0604020202020204" pitchFamily="34" charset="0"/>
              </a:rPr>
              <a:t>Getting data from memory</a:t>
            </a:r>
          </a:p>
          <a:p>
            <a:pPr marL="790956" lvl="1" indent="-342900"/>
            <a:r>
              <a:rPr lang="en-US" sz="1600" dirty="0">
                <a:solidFill>
                  <a:srgbClr val="222222"/>
                </a:solidFill>
                <a:latin typeface="Arial" panose="020B0604020202020204" pitchFamily="34" charset="0"/>
              </a:rPr>
              <a:t>Takes more CPU cycles</a:t>
            </a:r>
          </a:p>
          <a:p>
            <a:pPr marL="342900" indent="-342900">
              <a:buFont typeface="Arial" panose="020B0604020202020204" pitchFamily="34" charset="0"/>
              <a:buChar char="•"/>
            </a:pPr>
            <a:r>
              <a:rPr lang="en-US" sz="1600" dirty="0">
                <a:solidFill>
                  <a:srgbClr val="222222"/>
                </a:solidFill>
                <a:latin typeface="Arial" panose="020B0604020202020204" pitchFamily="34" charset="0"/>
              </a:rPr>
              <a:t>Multi-core area</a:t>
            </a:r>
          </a:p>
          <a:p>
            <a:pPr marL="790956" lvl="1" indent="-342900"/>
            <a:r>
              <a:rPr lang="en-US" sz="1600" dirty="0">
                <a:solidFill>
                  <a:srgbClr val="222222"/>
                </a:solidFill>
                <a:latin typeface="Arial" panose="020B0604020202020204" pitchFamily="34" charset="0"/>
              </a:rPr>
              <a:t>Increases memory requests</a:t>
            </a:r>
          </a:p>
          <a:p>
            <a:pPr marL="790956" lvl="1" indent="-342900"/>
            <a:r>
              <a:rPr lang="en-US" sz="1600" dirty="0">
                <a:solidFill>
                  <a:srgbClr val="222222"/>
                </a:solidFill>
                <a:latin typeface="Arial" panose="020B0604020202020204" pitchFamily="34" charset="0"/>
              </a:rPr>
              <a:t>Increases demand on memory bandwidth</a:t>
            </a:r>
          </a:p>
          <a:p>
            <a:pPr marL="342900" indent="-342900"/>
            <a:endParaRPr lang="en-US" sz="1600" dirty="0">
              <a:solidFill>
                <a:srgbClr val="222222"/>
              </a:solidFill>
              <a:latin typeface="Arial" panose="020B0604020202020204" pitchFamily="34" charset="0"/>
            </a:endParaRPr>
          </a:p>
          <a:p>
            <a:pPr marL="342900" indent="-342900"/>
            <a:endParaRPr lang="en-US" sz="16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37</a:t>
            </a:fld>
            <a:endParaRPr lang="en-US" dirty="0"/>
          </a:p>
        </p:txBody>
      </p:sp>
      <p:sp>
        <p:nvSpPr>
          <p:cNvPr id="5" name="Title 4"/>
          <p:cNvSpPr>
            <a:spLocks noGrp="1"/>
          </p:cNvSpPr>
          <p:nvPr>
            <p:ph type="title"/>
          </p:nvPr>
        </p:nvSpPr>
        <p:spPr/>
        <p:txBody>
          <a:bodyPr/>
          <a:lstStyle/>
          <a:p>
            <a:r>
              <a:rPr lang="en-US" dirty="0"/>
              <a:t>Memory Wall</a:t>
            </a:r>
          </a:p>
        </p:txBody>
      </p:sp>
    </p:spTree>
    <p:extLst>
      <p:ext uri="{BB962C8B-B14F-4D97-AF65-F5344CB8AC3E}">
        <p14:creationId xmlns:p14="http://schemas.microsoft.com/office/powerpoint/2010/main" val="870699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9116" y="1017119"/>
            <a:ext cx="2693226" cy="2834622"/>
          </a:xfrm>
        </p:spPr>
        <p:txBody>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-1984</a:t>
            </a:r>
          </a:p>
          <a:p>
            <a:pPr marL="733806" lvl="1" indent="-285750"/>
            <a:r>
              <a:rPr lang="en-US" dirty="0">
                <a:solidFill>
                  <a:srgbClr val="222222"/>
                </a:solidFill>
                <a:latin typeface="Arial" panose="020B0604020202020204" pitchFamily="34" charset="0"/>
              </a:rPr>
              <a:t>Process technology</a:t>
            </a:r>
          </a:p>
          <a:p>
            <a:pPr marL="285750" indent="-285750">
              <a:buFont typeface="Arial" panose="020B0604020202020204" pitchFamily="34" charset="0"/>
              <a:buChar char="•"/>
            </a:pPr>
            <a:r>
              <a:rPr lang="en-US" dirty="0">
                <a:solidFill>
                  <a:srgbClr val="222222"/>
                </a:solidFill>
                <a:latin typeface="Arial" panose="020B0604020202020204" pitchFamily="34" charset="0"/>
              </a:rPr>
              <a:t>1984-2004</a:t>
            </a:r>
          </a:p>
          <a:p>
            <a:pPr marL="733806" lvl="1" indent="-285750"/>
            <a:r>
              <a:rPr lang="en-US" dirty="0">
                <a:solidFill>
                  <a:srgbClr val="222222"/>
                </a:solidFill>
                <a:latin typeface="Arial" panose="020B0604020202020204" pitchFamily="34" charset="0"/>
              </a:rPr>
              <a:t>Process technology</a:t>
            </a:r>
          </a:p>
          <a:p>
            <a:pPr marL="733806" lvl="1" indent="-285750"/>
            <a:r>
              <a:rPr lang="en-US" dirty="0">
                <a:solidFill>
                  <a:srgbClr val="222222"/>
                </a:solidFill>
                <a:latin typeface="Arial" panose="020B0604020202020204" pitchFamily="34" charset="0"/>
              </a:rPr>
              <a:t>Microarchitecture optimizations</a:t>
            </a:r>
          </a:p>
          <a:p>
            <a:pPr marL="285750" indent="-285750">
              <a:buFont typeface="Arial" panose="020B0604020202020204" pitchFamily="34" charset="0"/>
              <a:buChar char="•"/>
            </a:pPr>
            <a:r>
              <a:rPr lang="en-US" dirty="0">
                <a:solidFill>
                  <a:srgbClr val="222222"/>
                </a:solidFill>
                <a:latin typeface="Arial" panose="020B0604020202020204" pitchFamily="34" charset="0"/>
              </a:rPr>
              <a:t>2004+</a:t>
            </a:r>
          </a:p>
          <a:p>
            <a:pPr marL="733806" lvl="1" indent="-285750"/>
            <a:r>
              <a:rPr lang="en-US" dirty="0">
                <a:solidFill>
                  <a:srgbClr val="222222"/>
                </a:solidFill>
                <a:latin typeface="Arial" panose="020B0604020202020204" pitchFamily="34" charset="0"/>
              </a:rPr>
              <a:t>Power wall</a:t>
            </a:r>
          </a:p>
          <a:p>
            <a:pPr marL="733806" lvl="1" indent="-285750"/>
            <a:r>
              <a:rPr lang="en-US" dirty="0">
                <a:solidFill>
                  <a:srgbClr val="222222"/>
                </a:solidFill>
                <a:latin typeface="Arial" panose="020B0604020202020204" pitchFamily="34" charset="0"/>
              </a:rPr>
              <a:t>Memory wall</a:t>
            </a:r>
          </a:p>
          <a:p>
            <a:pPr marL="733806" lvl="1" indent="-285750"/>
            <a:r>
              <a:rPr lang="en-US" dirty="0">
                <a:solidFill>
                  <a:srgbClr val="222222"/>
                </a:solidFill>
                <a:latin typeface="Arial" panose="020B0604020202020204" pitchFamily="34" charset="0"/>
              </a:rPr>
              <a:t>ILP wall</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38</a:t>
            </a:fld>
            <a:endParaRPr lang="en-US" dirty="0"/>
          </a:p>
        </p:txBody>
      </p:sp>
      <p:sp>
        <p:nvSpPr>
          <p:cNvPr id="5" name="Title 4"/>
          <p:cNvSpPr>
            <a:spLocks noGrp="1"/>
          </p:cNvSpPr>
          <p:nvPr>
            <p:ph type="title"/>
          </p:nvPr>
        </p:nvSpPr>
        <p:spPr/>
        <p:txBody>
          <a:bodyPr/>
          <a:lstStyle/>
          <a:p>
            <a:r>
              <a:rPr lang="en-US" dirty="0"/>
              <a:t>The big picture</a:t>
            </a:r>
          </a:p>
        </p:txBody>
      </p:sp>
      <p:pic>
        <p:nvPicPr>
          <p:cNvPr id="6" name="Picture 5" descr="A graph with numbers and lines&#10;&#10;Description automatically generated">
            <a:extLst>
              <a:ext uri="{FF2B5EF4-FFF2-40B4-BE49-F238E27FC236}">
                <a16:creationId xmlns:a16="http://schemas.microsoft.com/office/drawing/2014/main" id="{B3708BFC-B71B-1D03-EBE2-53C9EAADB0DA}"/>
              </a:ext>
            </a:extLst>
          </p:cNvPr>
          <p:cNvPicPr>
            <a:picLocks noChangeAspect="1"/>
          </p:cNvPicPr>
          <p:nvPr/>
        </p:nvPicPr>
        <p:blipFill>
          <a:blip r:embed="rId3"/>
          <a:stretch>
            <a:fillRect/>
          </a:stretch>
        </p:blipFill>
        <p:spPr>
          <a:xfrm>
            <a:off x="3062342" y="1094980"/>
            <a:ext cx="5828912" cy="3341117"/>
          </a:xfrm>
          <a:prstGeom prst="rect">
            <a:avLst/>
          </a:prstGeom>
        </p:spPr>
      </p:pic>
      <p:sp>
        <p:nvSpPr>
          <p:cNvPr id="7" name="TextBox 6">
            <a:extLst>
              <a:ext uri="{FF2B5EF4-FFF2-40B4-BE49-F238E27FC236}">
                <a16:creationId xmlns:a16="http://schemas.microsoft.com/office/drawing/2014/main" id="{AE5FD575-9E14-78C7-A162-6DCCD9F4794E}"/>
              </a:ext>
            </a:extLst>
          </p:cNvPr>
          <p:cNvSpPr txBox="1"/>
          <p:nvPr/>
        </p:nvSpPr>
        <p:spPr>
          <a:xfrm>
            <a:off x="4572000" y="4513958"/>
            <a:ext cx="3766657" cy="161583"/>
          </a:xfrm>
          <a:prstGeom prst="rect">
            <a:avLst/>
          </a:prstGeom>
          <a:noFill/>
        </p:spPr>
        <p:txBody>
          <a:bodyPr wrap="square" lIns="0" tIns="0" rIns="0" bIns="0" rtlCol="0">
            <a:spAutoFit/>
          </a:bodyPr>
          <a:lstStyle/>
          <a:p>
            <a:pPr algn="l"/>
            <a:r>
              <a:rPr lang="en-US" sz="1050" dirty="0" err="1"/>
              <a:t>SPECint</a:t>
            </a:r>
            <a:r>
              <a:rPr lang="en-US" sz="1050" dirty="0"/>
              <a:t> benchmarks – Patterson &amp; Hennessy book</a:t>
            </a:r>
          </a:p>
        </p:txBody>
      </p:sp>
    </p:spTree>
    <p:extLst>
      <p:ext uri="{BB962C8B-B14F-4D97-AF65-F5344CB8AC3E}">
        <p14:creationId xmlns:p14="http://schemas.microsoft.com/office/powerpoint/2010/main" val="9586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784" y="1501702"/>
            <a:ext cx="2693226" cy="1159292"/>
          </a:xfrm>
        </p:spPr>
        <p:txBody>
          <a:bodyPr/>
          <a:lstStyle/>
          <a:p>
            <a:r>
              <a:rPr lang="en-US" sz="1600" b="1" dirty="0">
                <a:solidFill>
                  <a:srgbClr val="222222"/>
                </a:solidFill>
                <a:latin typeface="Arial" panose="020B0604020202020204" pitchFamily="34" charset="0"/>
              </a:rPr>
              <a:t>Multicore Area</a:t>
            </a:r>
          </a:p>
          <a:p>
            <a:pPr marL="285750" indent="-285750">
              <a:buFont typeface="Arial" panose="020B0604020202020204" pitchFamily="34" charset="0"/>
              <a:buChar char="•"/>
            </a:pPr>
            <a:r>
              <a:rPr lang="en-US" sz="1600" dirty="0">
                <a:solidFill>
                  <a:srgbClr val="222222"/>
                </a:solidFill>
                <a:latin typeface="Arial" panose="020B0604020202020204" pitchFamily="34" charset="0"/>
              </a:rPr>
              <a:t>Increase the number of cores</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39</a:t>
            </a:fld>
            <a:endParaRPr lang="en-US" dirty="0"/>
          </a:p>
        </p:txBody>
      </p:sp>
      <p:sp>
        <p:nvSpPr>
          <p:cNvPr id="5" name="Title 4"/>
          <p:cNvSpPr>
            <a:spLocks noGrp="1"/>
          </p:cNvSpPr>
          <p:nvPr>
            <p:ph type="title"/>
          </p:nvPr>
        </p:nvSpPr>
        <p:spPr/>
        <p:txBody>
          <a:bodyPr/>
          <a:lstStyle/>
          <a:p>
            <a:r>
              <a:rPr lang="en-US" dirty="0"/>
              <a:t>The end of Moore’s Law</a:t>
            </a:r>
          </a:p>
        </p:txBody>
      </p:sp>
      <p:sp>
        <p:nvSpPr>
          <p:cNvPr id="7" name="TextBox 6">
            <a:extLst>
              <a:ext uri="{FF2B5EF4-FFF2-40B4-BE49-F238E27FC236}">
                <a16:creationId xmlns:a16="http://schemas.microsoft.com/office/drawing/2014/main" id="{AE5FD575-9E14-78C7-A162-6DCCD9F4794E}"/>
              </a:ext>
            </a:extLst>
          </p:cNvPr>
          <p:cNvSpPr txBox="1"/>
          <p:nvPr/>
        </p:nvSpPr>
        <p:spPr>
          <a:xfrm>
            <a:off x="3975924" y="4424227"/>
            <a:ext cx="4436553" cy="369332"/>
          </a:xfrm>
          <a:prstGeom prst="rect">
            <a:avLst/>
          </a:prstGeom>
          <a:noFill/>
        </p:spPr>
        <p:txBody>
          <a:bodyPr wrap="square" lIns="0" tIns="0" rIns="0" bIns="0" rtlCol="0">
            <a:spAutoFit/>
          </a:bodyPr>
          <a:lstStyle/>
          <a:p>
            <a:pPr algn="l"/>
            <a:r>
              <a:rPr lang="en-US" sz="1200" b="0" i="0" dirty="0">
                <a:solidFill>
                  <a:srgbClr val="333132"/>
                </a:solidFill>
                <a:effectLst/>
                <a:latin typeface="Proxima Nova Subset"/>
              </a:rPr>
              <a:t>Kunle Olukotun, Lance Hammond, Herb Sutter, Mark Horowitz and extended by John </a:t>
            </a:r>
            <a:r>
              <a:rPr lang="en-US" sz="1200" b="0" i="0" dirty="0" err="1">
                <a:solidFill>
                  <a:srgbClr val="333132"/>
                </a:solidFill>
                <a:effectLst/>
                <a:latin typeface="Proxima Nova Subset"/>
              </a:rPr>
              <a:t>Shalf</a:t>
            </a:r>
            <a:r>
              <a:rPr lang="en-US" sz="1200" b="0" i="0" dirty="0">
                <a:solidFill>
                  <a:srgbClr val="333132"/>
                </a:solidFill>
                <a:effectLst/>
                <a:latin typeface="Proxima Nova Subset"/>
              </a:rPr>
              <a:t>.</a:t>
            </a:r>
            <a:endParaRPr lang="en-US" sz="1050" dirty="0"/>
          </a:p>
        </p:txBody>
      </p:sp>
      <p:pic>
        <p:nvPicPr>
          <p:cNvPr id="8" name="Picture 7" descr="A graph showing different colored lines&#10;&#10;Description automatically generated">
            <a:extLst>
              <a:ext uri="{FF2B5EF4-FFF2-40B4-BE49-F238E27FC236}">
                <a16:creationId xmlns:a16="http://schemas.microsoft.com/office/drawing/2014/main" id="{D1849D56-E77C-645A-942B-121EE74FA4D7}"/>
              </a:ext>
            </a:extLst>
          </p:cNvPr>
          <p:cNvPicPr>
            <a:picLocks noChangeAspect="1"/>
          </p:cNvPicPr>
          <p:nvPr/>
        </p:nvPicPr>
        <p:blipFill>
          <a:blip r:embed="rId3"/>
          <a:stretch>
            <a:fillRect/>
          </a:stretch>
        </p:blipFill>
        <p:spPr>
          <a:xfrm>
            <a:off x="3257502" y="1017119"/>
            <a:ext cx="5339990" cy="3246714"/>
          </a:xfrm>
          <a:prstGeom prst="rect">
            <a:avLst/>
          </a:prstGeom>
        </p:spPr>
      </p:pic>
    </p:spTree>
    <p:extLst>
      <p:ext uri="{BB962C8B-B14F-4D97-AF65-F5344CB8AC3E}">
        <p14:creationId xmlns:p14="http://schemas.microsoft.com/office/powerpoint/2010/main" val="174621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874633"/>
          </a:xfrm>
        </p:spPr>
        <p:txBody>
          <a:bodyPr/>
          <a:lstStyle/>
          <a:p>
            <a:pPr marL="285750" indent="-285750">
              <a:buFont typeface="Arial" panose="020B0604020202020204" pitchFamily="34" charset="0"/>
              <a:buChar char="•"/>
            </a:pPr>
            <a:r>
              <a:rPr lang="en-US" sz="1600" b="1" dirty="0"/>
              <a:t>Research Interests</a:t>
            </a:r>
          </a:p>
          <a:p>
            <a:pPr marL="733806" lvl="1" indent="-285750"/>
            <a:r>
              <a:rPr lang="en-US" b="1" dirty="0"/>
              <a:t>Custom hardware extensions for GPU</a:t>
            </a:r>
          </a:p>
          <a:p>
            <a:pPr marL="1008126" lvl="2" indent="-285750"/>
            <a:r>
              <a:rPr lang="en-US" dirty="0"/>
              <a:t>Graphics, ML, security, </a:t>
            </a:r>
            <a:r>
              <a:rPr lang="en-US" dirty="0" err="1"/>
              <a:t>etc</a:t>
            </a:r>
            <a:r>
              <a:rPr lang="en-US" dirty="0"/>
              <a:t>…</a:t>
            </a:r>
          </a:p>
          <a:p>
            <a:pPr marL="1008126" lvl="2" indent="-285750"/>
            <a:r>
              <a:rPr lang="en-US" dirty="0"/>
              <a:t>ISA extensions</a:t>
            </a:r>
          </a:p>
          <a:p>
            <a:pPr marL="1008126" lvl="2" indent="-285750"/>
            <a:r>
              <a:rPr lang="en-US" dirty="0"/>
              <a:t>Compiler optimizations</a:t>
            </a:r>
          </a:p>
          <a:p>
            <a:pPr marL="733806" lvl="1" indent="-285750"/>
            <a:r>
              <a:rPr lang="en-US" b="1" dirty="0"/>
              <a:t>Custom hardware extensions for FPGAs</a:t>
            </a:r>
          </a:p>
          <a:p>
            <a:pPr marL="733806" lvl="1" indent="-285750"/>
            <a:r>
              <a:rPr lang="en-US" b="1" dirty="0"/>
              <a:t>High-Level Synthesis for hardware design</a:t>
            </a:r>
          </a:p>
          <a:p>
            <a:pPr marL="733806" lvl="1" indent="-285750"/>
            <a:r>
              <a:rPr lang="en-US" b="1" dirty="0"/>
              <a:t>Hardware design automation</a:t>
            </a:r>
          </a:p>
          <a:p>
            <a:pPr marL="733806" lvl="1" indent="-285750"/>
            <a:endParaRPr lang="en-US" b="1" dirty="0"/>
          </a:p>
          <a:p>
            <a:pPr marL="285750" indent="-285750"/>
            <a:r>
              <a:rPr lang="en-US" b="1" dirty="0"/>
              <a:t>Looking a fun H/W research project? – email me</a:t>
            </a:r>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5" name="Title 4"/>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3732653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783" y="1501702"/>
            <a:ext cx="6881512" cy="2841804"/>
          </a:xfrm>
        </p:spPr>
        <p:txBody>
          <a:bodyPr/>
          <a:lstStyle/>
          <a:p>
            <a:pPr marL="285750" indent="-285750">
              <a:buFont typeface="Arial" panose="020B0604020202020204" pitchFamily="34" charset="0"/>
              <a:buChar char="•"/>
            </a:pPr>
            <a:r>
              <a:rPr lang="en-US" sz="1800" dirty="0">
                <a:solidFill>
                  <a:srgbClr val="222222"/>
                </a:solidFill>
                <a:latin typeface="Arial" panose="020B0604020202020204" pitchFamily="34" charset="0"/>
              </a:rPr>
              <a:t>Limitations application parallelism</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Inter-core communication</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Memory wall</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Heat dissipation</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Power management</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Physical limits</a:t>
            </a:r>
          </a:p>
          <a:p>
            <a:pPr marL="285750" indent="-285750">
              <a:buFont typeface="Arial" panose="020B0604020202020204" pitchFamily="34" charset="0"/>
              <a:buChar char="•"/>
            </a:pPr>
            <a:endParaRPr lang="en-US" sz="1600" dirty="0">
              <a:solidFill>
                <a:srgbClr val="222222"/>
              </a:solidFill>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40</a:t>
            </a:fld>
            <a:endParaRPr lang="en-US" dirty="0"/>
          </a:p>
        </p:txBody>
      </p:sp>
      <p:sp>
        <p:nvSpPr>
          <p:cNvPr id="5" name="Title 4"/>
          <p:cNvSpPr>
            <a:spLocks noGrp="1"/>
          </p:cNvSpPr>
          <p:nvPr>
            <p:ph type="title"/>
          </p:nvPr>
        </p:nvSpPr>
        <p:spPr/>
        <p:txBody>
          <a:bodyPr/>
          <a:lstStyle/>
          <a:p>
            <a:r>
              <a:rPr lang="en-US" dirty="0"/>
              <a:t>Multicore area challenges</a:t>
            </a:r>
          </a:p>
        </p:txBody>
      </p:sp>
      <p:sp>
        <p:nvSpPr>
          <p:cNvPr id="7" name="TextBox 6">
            <a:extLst>
              <a:ext uri="{FF2B5EF4-FFF2-40B4-BE49-F238E27FC236}">
                <a16:creationId xmlns:a16="http://schemas.microsoft.com/office/drawing/2014/main" id="{AE5FD575-9E14-78C7-A162-6DCCD9F4794E}"/>
              </a:ext>
            </a:extLst>
          </p:cNvPr>
          <p:cNvSpPr txBox="1"/>
          <p:nvPr/>
        </p:nvSpPr>
        <p:spPr>
          <a:xfrm>
            <a:off x="3975924" y="4424227"/>
            <a:ext cx="4436553" cy="369332"/>
          </a:xfrm>
          <a:prstGeom prst="rect">
            <a:avLst/>
          </a:prstGeom>
          <a:noFill/>
        </p:spPr>
        <p:txBody>
          <a:bodyPr wrap="square" lIns="0" tIns="0" rIns="0" bIns="0" rtlCol="0">
            <a:spAutoFit/>
          </a:bodyPr>
          <a:lstStyle/>
          <a:p>
            <a:pPr algn="l"/>
            <a:r>
              <a:rPr lang="en-US" sz="1200" b="0" i="0" dirty="0">
                <a:solidFill>
                  <a:srgbClr val="333132"/>
                </a:solidFill>
                <a:effectLst/>
                <a:latin typeface="Proxima Nova Subset"/>
              </a:rPr>
              <a:t>Kunle Olukotun, Lance Hammond, Herb Sutter, Mark Horowitz and extended by John </a:t>
            </a:r>
            <a:r>
              <a:rPr lang="en-US" sz="1200" b="0" i="0" dirty="0" err="1">
                <a:solidFill>
                  <a:srgbClr val="333132"/>
                </a:solidFill>
                <a:effectLst/>
                <a:latin typeface="Proxima Nova Subset"/>
              </a:rPr>
              <a:t>Shalf</a:t>
            </a:r>
            <a:r>
              <a:rPr lang="en-US" sz="1200" b="0" i="0" dirty="0">
                <a:solidFill>
                  <a:srgbClr val="333132"/>
                </a:solidFill>
                <a:effectLst/>
                <a:latin typeface="Proxima Nova Subset"/>
              </a:rPr>
              <a:t>.</a:t>
            </a:r>
            <a:endParaRPr lang="en-US" sz="1050" dirty="0"/>
          </a:p>
        </p:txBody>
      </p:sp>
    </p:spTree>
    <p:extLst>
      <p:ext uri="{BB962C8B-B14F-4D97-AF65-F5344CB8AC3E}">
        <p14:creationId xmlns:p14="http://schemas.microsoft.com/office/powerpoint/2010/main" val="2055741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3254224"/>
          </a:xfrm>
        </p:spPr>
        <p:txBody>
          <a:bodyPr/>
          <a:lstStyle/>
          <a:p>
            <a:pPr marL="285750" indent="-285750">
              <a:buFont typeface="Arial" panose="020B0604020202020204" pitchFamily="34" charset="0"/>
              <a:buChar char="•"/>
            </a:pPr>
            <a:r>
              <a:rPr lang="en-US" sz="1800" dirty="0">
                <a:solidFill>
                  <a:srgbClr val="222222"/>
                </a:solidFill>
                <a:latin typeface="Arial" panose="020B0604020202020204" pitchFamily="34" charset="0"/>
              </a:rPr>
              <a:t>How do we continue to scale performance?</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It will require a holistic approach</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At all layers of the computing stack</a:t>
            </a:r>
          </a:p>
          <a:p>
            <a:pPr marL="733806" lvl="1" indent="-285750"/>
            <a:r>
              <a:rPr lang="en-US" sz="1800" dirty="0">
                <a:solidFill>
                  <a:srgbClr val="222222"/>
                </a:solidFill>
                <a:latin typeface="Arial" panose="020B0604020202020204" pitchFamily="34" charset="0"/>
              </a:rPr>
              <a:t>Technology nodes</a:t>
            </a:r>
          </a:p>
          <a:p>
            <a:pPr marL="733806" lvl="1" indent="-285750"/>
            <a:r>
              <a:rPr lang="en-US" sz="1800" dirty="0">
                <a:solidFill>
                  <a:srgbClr val="222222"/>
                </a:solidFill>
                <a:latin typeface="Arial" panose="020B0604020202020204" pitchFamily="34" charset="0"/>
              </a:rPr>
              <a:t>Microarchitecture</a:t>
            </a:r>
          </a:p>
          <a:p>
            <a:pPr marL="733806" lvl="1" indent="-285750"/>
            <a:r>
              <a:rPr lang="en-US" sz="1800" dirty="0">
                <a:solidFill>
                  <a:srgbClr val="222222"/>
                </a:solidFill>
                <a:latin typeface="Arial" panose="020B0604020202020204" pitchFamily="34" charset="0"/>
              </a:rPr>
              <a:t>Compilers</a:t>
            </a:r>
          </a:p>
          <a:p>
            <a:pPr marL="733806" lvl="1" indent="-285750"/>
            <a:r>
              <a:rPr lang="en-US" sz="1800" dirty="0">
                <a:solidFill>
                  <a:srgbClr val="222222"/>
                </a:solidFill>
                <a:latin typeface="Arial" panose="020B0604020202020204" pitchFamily="34" charset="0"/>
              </a:rPr>
              <a:t>Systems and Applications</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The progress won’t stop ;-)</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41</a:t>
            </a:fld>
            <a:endParaRPr lang="en-US" dirty="0"/>
          </a:p>
        </p:txBody>
      </p:sp>
      <p:sp>
        <p:nvSpPr>
          <p:cNvPr id="5" name="Title 4"/>
          <p:cNvSpPr>
            <a:spLocks noGrp="1"/>
          </p:cNvSpPr>
          <p:nvPr>
            <p:ph type="title"/>
          </p:nvPr>
        </p:nvSpPr>
        <p:spPr/>
        <p:txBody>
          <a:bodyPr/>
          <a:lstStyle/>
          <a:p>
            <a:r>
              <a:rPr lang="en-US" dirty="0"/>
              <a:t>Great area for computer architects</a:t>
            </a:r>
          </a:p>
        </p:txBody>
      </p:sp>
    </p:spTree>
    <p:extLst>
      <p:ext uri="{BB962C8B-B14F-4D97-AF65-F5344CB8AC3E}">
        <p14:creationId xmlns:p14="http://schemas.microsoft.com/office/powerpoint/2010/main" val="3887353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354217"/>
          </a:xfrm>
        </p:spPr>
        <p:txBody>
          <a:bodyPr/>
          <a:lstStyle/>
          <a:p>
            <a:pPr marL="285750" indent="-285750">
              <a:buFont typeface="Arial" panose="020B0604020202020204" pitchFamily="34" charset="0"/>
              <a:buChar char="•"/>
            </a:pPr>
            <a:r>
              <a:rPr lang="en-US" sz="1800" dirty="0">
                <a:solidFill>
                  <a:srgbClr val="222222"/>
                </a:solidFill>
                <a:latin typeface="Arial" panose="020B0604020202020204" pitchFamily="34" charset="0"/>
              </a:rPr>
              <a:t>The fundamentals of computer architecture</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Understand the design decisions when building a processor</a:t>
            </a:r>
          </a:p>
          <a:p>
            <a:pPr marL="285750" indent="-285750">
              <a:buFont typeface="Arial" panose="020B0604020202020204" pitchFamily="34" charset="0"/>
              <a:buChar char="•"/>
            </a:pPr>
            <a:r>
              <a:rPr lang="en-US" sz="1800" dirty="0">
                <a:solidFill>
                  <a:srgbClr val="222222"/>
                </a:solidFill>
                <a:latin typeface="Arial" panose="020B0604020202020204" pitchFamily="34" charset="0"/>
              </a:rPr>
              <a:t>How to simulate and evaluate a processor</a:t>
            </a:r>
            <a:endParaRPr lang="en-US" dirty="0">
              <a:solidFill>
                <a:srgbClr val="222222"/>
              </a:solidFill>
              <a:latin typeface="Arial" panose="020B0604020202020204" pitchFamily="34" charset="0"/>
            </a:endParaRP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42</a:t>
            </a:fld>
            <a:endParaRPr lang="en-US" dirty="0"/>
          </a:p>
        </p:txBody>
      </p:sp>
      <p:sp>
        <p:nvSpPr>
          <p:cNvPr id="5" name="Title 4"/>
          <p:cNvSpPr>
            <a:spLocks noGrp="1"/>
          </p:cNvSpPr>
          <p:nvPr>
            <p:ph type="title"/>
          </p:nvPr>
        </p:nvSpPr>
        <p:spPr/>
        <p:txBody>
          <a:bodyPr/>
          <a:lstStyle/>
          <a:p>
            <a:r>
              <a:rPr lang="en-US" dirty="0"/>
              <a:t>What we will learn in this class</a:t>
            </a:r>
          </a:p>
        </p:txBody>
      </p:sp>
    </p:spTree>
    <p:extLst>
      <p:ext uri="{BB962C8B-B14F-4D97-AF65-F5344CB8AC3E}">
        <p14:creationId xmlns:p14="http://schemas.microsoft.com/office/powerpoint/2010/main" val="3416034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43</a:t>
            </a:fld>
            <a:endParaRPr lang="en-US" dirty="0"/>
          </a:p>
        </p:txBody>
      </p:sp>
    </p:spTree>
    <p:extLst>
      <p:ext uri="{BB962C8B-B14F-4D97-AF65-F5344CB8AC3E}">
        <p14:creationId xmlns:p14="http://schemas.microsoft.com/office/powerpoint/2010/main" val="395775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905411"/>
          </a:xfrm>
        </p:spPr>
        <p:txBody>
          <a:bodyPr/>
          <a:lstStyle/>
          <a:p>
            <a:pPr marL="285750" indent="-285750">
              <a:buFont typeface="Arial" panose="020B0604020202020204" pitchFamily="34" charset="0"/>
              <a:buChar char="•"/>
            </a:pPr>
            <a:r>
              <a:rPr lang="en-US" sz="1600" b="1" dirty="0"/>
              <a:t>Country of origin: Cameroon</a:t>
            </a:r>
          </a:p>
          <a:p>
            <a:pPr marL="285750" indent="-285750">
              <a:buFont typeface="Arial" panose="020B0604020202020204" pitchFamily="34" charset="0"/>
              <a:buChar char="•"/>
            </a:pPr>
            <a:r>
              <a:rPr lang="en-US" sz="1600" b="1" dirty="0"/>
              <a:t>First language: French, </a:t>
            </a:r>
            <a:r>
              <a:rPr lang="en-US" sz="1600" b="1" dirty="0" err="1"/>
              <a:t>Ngemba</a:t>
            </a:r>
            <a:endParaRPr lang="en-US" sz="1600" b="1" dirty="0"/>
          </a:p>
          <a:p>
            <a:pPr marL="285750" indent="-285750">
              <a:buFont typeface="Arial" panose="020B0604020202020204" pitchFamily="34" charset="0"/>
              <a:buChar char="•"/>
            </a:pPr>
            <a:r>
              <a:rPr lang="en-US" sz="1600" b="1" dirty="0"/>
              <a:t>My hobbies:</a:t>
            </a:r>
          </a:p>
          <a:p>
            <a:pPr marL="733806" lvl="1" indent="-285750"/>
            <a:r>
              <a:rPr lang="en-US" dirty="0"/>
              <a:t>Painting: oil, acrylic, digital</a:t>
            </a:r>
          </a:p>
          <a:p>
            <a:pPr marL="733806" lvl="1" indent="-285750"/>
            <a:r>
              <a:rPr lang="en-US" dirty="0"/>
              <a:t>Programming:</a:t>
            </a:r>
          </a:p>
          <a:p>
            <a:pPr marL="1008126" lvl="2" indent="-285750"/>
            <a:r>
              <a:rPr lang="en-US" dirty="0"/>
              <a:t>Old school: Pascal, BASIC</a:t>
            </a:r>
          </a:p>
          <a:p>
            <a:pPr marL="1008126" lvl="2" indent="-285750"/>
            <a:r>
              <a:rPr lang="en-US" dirty="0"/>
              <a:t>Web: HTML5, </a:t>
            </a:r>
            <a:r>
              <a:rPr lang="en-US" dirty="0" err="1"/>
              <a:t>Javascript</a:t>
            </a:r>
            <a:endParaRPr lang="en-US" dirty="0"/>
          </a:p>
          <a:p>
            <a:pPr marL="1008126" lvl="2" indent="-285750"/>
            <a:r>
              <a:rPr lang="en-US" dirty="0"/>
              <a:t>Managed: Java, C#</a:t>
            </a:r>
          </a:p>
          <a:p>
            <a:pPr marL="1008126" lvl="2" indent="-285750"/>
            <a:r>
              <a:rPr lang="en-US" dirty="0"/>
              <a:t>Interpreted: Python</a:t>
            </a:r>
          </a:p>
          <a:p>
            <a:pPr marL="1008126" lvl="2" indent="-285750"/>
            <a:r>
              <a:rPr lang="en-US" dirty="0"/>
              <a:t>Native: C/C++</a:t>
            </a:r>
          </a:p>
          <a:p>
            <a:pPr marL="1008126" lvl="2" indent="-285750"/>
            <a:r>
              <a:rPr lang="en-US" dirty="0"/>
              <a:t>Hardware: Verilog, VHDL</a:t>
            </a:r>
          </a:p>
        </p:txBody>
      </p:sp>
      <p:sp>
        <p:nvSpPr>
          <p:cNvPr id="4" name="Slide Number Placeholder 3"/>
          <p:cNvSpPr>
            <a:spLocks noGrp="1"/>
          </p:cNvSpPr>
          <p:nvPr>
            <p:ph type="sldNum" sz="quarter" idx="19"/>
          </p:nvPr>
        </p:nvSpPr>
        <p:spPr/>
        <p:txBody>
          <a:bodyPr/>
          <a:lstStyle/>
          <a:p>
            <a:fld id="{B6238B5B-F19C-E947-A0BC-87BD7983F871}" type="slidenum">
              <a:rPr lang="en-US" smtClean="0"/>
              <a:pPr/>
              <a:t>5</a:t>
            </a:fld>
            <a:endParaRPr lang="en-US" dirty="0"/>
          </a:p>
        </p:txBody>
      </p:sp>
      <p:sp>
        <p:nvSpPr>
          <p:cNvPr id="5" name="Title 4"/>
          <p:cNvSpPr>
            <a:spLocks noGrp="1"/>
          </p:cNvSpPr>
          <p:nvPr>
            <p:ph type="title"/>
          </p:nvPr>
        </p:nvSpPr>
        <p:spPr/>
        <p:txBody>
          <a:bodyPr/>
          <a:lstStyle/>
          <a:p>
            <a:r>
              <a:rPr lang="en-US" dirty="0"/>
              <a:t>About me</a:t>
            </a:r>
          </a:p>
        </p:txBody>
      </p:sp>
      <p:pic>
        <p:nvPicPr>
          <p:cNvPr id="6" name="Picture 5" descr="A map of africa with countries/regions&#10;&#10;Description automatically generated">
            <a:extLst>
              <a:ext uri="{FF2B5EF4-FFF2-40B4-BE49-F238E27FC236}">
                <a16:creationId xmlns:a16="http://schemas.microsoft.com/office/drawing/2014/main" id="{270931B0-0B75-0AA0-FCED-DAAB7297E165}"/>
              </a:ext>
            </a:extLst>
          </p:cNvPr>
          <p:cNvPicPr>
            <a:picLocks noChangeAspect="1"/>
          </p:cNvPicPr>
          <p:nvPr/>
        </p:nvPicPr>
        <p:blipFill>
          <a:blip r:embed="rId2"/>
          <a:stretch>
            <a:fillRect/>
          </a:stretch>
        </p:blipFill>
        <p:spPr>
          <a:xfrm>
            <a:off x="4707225" y="1038995"/>
            <a:ext cx="2465233" cy="2628900"/>
          </a:xfrm>
          <a:prstGeom prst="rect">
            <a:avLst/>
          </a:prstGeom>
        </p:spPr>
      </p:pic>
      <p:pic>
        <p:nvPicPr>
          <p:cNvPr id="8" name="Picture 7" descr="A painting of a person&#10;&#10;Description automatically generated">
            <a:extLst>
              <a:ext uri="{FF2B5EF4-FFF2-40B4-BE49-F238E27FC236}">
                <a16:creationId xmlns:a16="http://schemas.microsoft.com/office/drawing/2014/main" id="{0FE4685E-CA19-27E5-1235-96B2137D09BE}"/>
              </a:ext>
            </a:extLst>
          </p:cNvPr>
          <p:cNvPicPr>
            <a:picLocks noChangeAspect="1"/>
          </p:cNvPicPr>
          <p:nvPr/>
        </p:nvPicPr>
        <p:blipFill>
          <a:blip r:embed="rId3"/>
          <a:stretch>
            <a:fillRect/>
          </a:stretch>
        </p:blipFill>
        <p:spPr>
          <a:xfrm>
            <a:off x="6943778" y="2403565"/>
            <a:ext cx="1572297" cy="2146481"/>
          </a:xfrm>
          <a:prstGeom prst="rect">
            <a:avLst/>
          </a:prstGeom>
        </p:spPr>
      </p:pic>
      <p:sp>
        <p:nvSpPr>
          <p:cNvPr id="9" name="TextBox 8">
            <a:extLst>
              <a:ext uri="{FF2B5EF4-FFF2-40B4-BE49-F238E27FC236}">
                <a16:creationId xmlns:a16="http://schemas.microsoft.com/office/drawing/2014/main" id="{42F3656A-9E9F-D946-0E95-69D2B3AFA724}"/>
              </a:ext>
            </a:extLst>
          </p:cNvPr>
          <p:cNvSpPr txBox="1"/>
          <p:nvPr/>
        </p:nvSpPr>
        <p:spPr>
          <a:xfrm>
            <a:off x="7540079" y="4539436"/>
            <a:ext cx="822961" cy="215444"/>
          </a:xfrm>
          <a:prstGeom prst="rect">
            <a:avLst/>
          </a:prstGeom>
          <a:noFill/>
        </p:spPr>
        <p:txBody>
          <a:bodyPr wrap="square" lIns="0" tIns="0" rIns="0" bIns="0" rtlCol="0">
            <a:spAutoFit/>
          </a:bodyPr>
          <a:lstStyle/>
          <a:p>
            <a:pPr algn="l"/>
            <a:r>
              <a:rPr lang="en-US" sz="1400" dirty="0"/>
              <a:t>Acrylic</a:t>
            </a:r>
          </a:p>
        </p:txBody>
      </p:sp>
    </p:spTree>
    <p:extLst>
      <p:ext uri="{BB962C8B-B14F-4D97-AF65-F5344CB8AC3E}">
        <p14:creationId xmlns:p14="http://schemas.microsoft.com/office/powerpoint/2010/main" val="285154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959511"/>
          </a:xfrm>
        </p:spPr>
        <p:txBody>
          <a:bodyPr/>
          <a:lstStyle/>
          <a:p>
            <a:pPr marL="285750" indent="-285750">
              <a:buFont typeface="Arial" panose="020B0604020202020204" pitchFamily="34" charset="0"/>
              <a:buChar char="•"/>
            </a:pPr>
            <a:r>
              <a:rPr lang="en-US" sz="1600" b="1" i="0" dirty="0">
                <a:solidFill>
                  <a:srgbClr val="222222"/>
                </a:solidFill>
                <a:effectLst/>
                <a:latin typeface="Arial" panose="020B0604020202020204" pitchFamily="34" charset="0"/>
              </a:rPr>
              <a:t>TA: </a:t>
            </a:r>
            <a:r>
              <a:rPr lang="en-US" sz="1600" b="0" i="0" dirty="0">
                <a:solidFill>
                  <a:srgbClr val="222222"/>
                </a:solidFill>
                <a:effectLst/>
                <a:latin typeface="Arial" panose="020B0604020202020204" pitchFamily="34" charset="0"/>
              </a:rPr>
              <a:t>Turan </a:t>
            </a:r>
            <a:r>
              <a:rPr lang="en-US" sz="1600" b="0" i="0" dirty="0" err="1">
                <a:solidFill>
                  <a:srgbClr val="222222"/>
                </a:solidFill>
                <a:effectLst/>
                <a:latin typeface="Arial" panose="020B0604020202020204" pitchFamily="34" charset="0"/>
              </a:rPr>
              <a:t>Vural</a:t>
            </a:r>
            <a:endParaRPr lang="en-US" sz="1600"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sz="1600" b="1" dirty="0">
                <a:solidFill>
                  <a:srgbClr val="222222"/>
                </a:solidFill>
                <a:latin typeface="Arial" panose="020B0604020202020204" pitchFamily="34" charset="0"/>
              </a:rPr>
              <a:t>Email: </a:t>
            </a:r>
            <a:r>
              <a:rPr lang="en-US" sz="2000" b="0" i="0" dirty="0">
                <a:solidFill>
                  <a:srgbClr val="222222"/>
                </a:solidFill>
                <a:effectLst/>
                <a:latin typeface="Google Sans"/>
                <a:hlinkClick r:id="rId2"/>
              </a:rPr>
              <a:t>turan@g.ucla.edu</a:t>
            </a:r>
            <a:endParaRPr lang="en-US" sz="2000" b="0" i="0" dirty="0">
              <a:solidFill>
                <a:srgbClr val="222222"/>
              </a:solidFill>
              <a:effectLst/>
              <a:latin typeface="Google Sans"/>
            </a:endParaRPr>
          </a:p>
          <a:p>
            <a:pPr marL="285750" indent="-285750">
              <a:buFont typeface="Arial" panose="020B0604020202020204" pitchFamily="34" charset="0"/>
              <a:buChar char="•"/>
            </a:pPr>
            <a:r>
              <a:rPr lang="en-US" sz="1600" b="1" dirty="0">
                <a:solidFill>
                  <a:srgbClr val="222222"/>
                </a:solidFill>
                <a:latin typeface="Arial" panose="020B0604020202020204" pitchFamily="34" charset="0"/>
              </a:rPr>
              <a:t>Office Hours: </a:t>
            </a:r>
            <a:r>
              <a:rPr lang="en-US" sz="1600" dirty="0">
                <a:solidFill>
                  <a:srgbClr val="222222"/>
                </a:solidFill>
                <a:latin typeface="Arial" panose="020B0604020202020204" pitchFamily="34" charset="0"/>
              </a:rPr>
              <a:t>Wednesdays</a:t>
            </a:r>
            <a:endParaRPr lang="en-US" sz="1600" i="0" dirty="0">
              <a:solidFill>
                <a:srgbClr val="222222"/>
              </a:solidFill>
              <a:effectLst/>
              <a:latin typeface="Arial" panose="020B0604020202020204" pitchFamily="34" charset="0"/>
            </a:endParaRP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6</a:t>
            </a:fld>
            <a:endParaRPr lang="en-US" dirty="0"/>
          </a:p>
        </p:txBody>
      </p:sp>
      <p:sp>
        <p:nvSpPr>
          <p:cNvPr id="5" name="Title 4"/>
          <p:cNvSpPr>
            <a:spLocks noGrp="1"/>
          </p:cNvSpPr>
          <p:nvPr>
            <p:ph type="title"/>
          </p:nvPr>
        </p:nvSpPr>
        <p:spPr/>
        <p:txBody>
          <a:bodyPr/>
          <a:lstStyle/>
          <a:p>
            <a:r>
              <a:rPr lang="en-US" dirty="0"/>
              <a:t>Teaching Assistant</a:t>
            </a:r>
          </a:p>
        </p:txBody>
      </p:sp>
    </p:spTree>
    <p:extLst>
      <p:ext uri="{BB962C8B-B14F-4D97-AF65-F5344CB8AC3E}">
        <p14:creationId xmlns:p14="http://schemas.microsoft.com/office/powerpoint/2010/main" val="41544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2123658"/>
          </a:xfrm>
        </p:spPr>
        <p:txBody>
          <a:bodyPr/>
          <a:lstStyle/>
          <a:p>
            <a:pPr marL="285750" indent="-285750">
              <a:buFont typeface="Arial" panose="020B0604020202020204" pitchFamily="34" charset="0"/>
              <a:buChar char="•"/>
            </a:pPr>
            <a:r>
              <a:rPr lang="en-US" sz="1400" b="1" i="0" dirty="0">
                <a:solidFill>
                  <a:srgbClr val="222222"/>
                </a:solidFill>
                <a:effectLst/>
                <a:latin typeface="Arial" panose="020B0604020202020204" pitchFamily="34" charset="0"/>
              </a:rPr>
              <a:t>School/Department</a:t>
            </a:r>
          </a:p>
          <a:p>
            <a:pPr marL="285750" indent="-285750">
              <a:buFont typeface="Arial" panose="020B0604020202020204" pitchFamily="34" charset="0"/>
              <a:buChar char="•"/>
            </a:pPr>
            <a:r>
              <a:rPr lang="en-US" sz="1400" b="1" i="0" dirty="0">
                <a:solidFill>
                  <a:srgbClr val="222222"/>
                </a:solidFill>
                <a:effectLst/>
                <a:latin typeface="Arial" panose="020B0604020202020204" pitchFamily="34" charset="0"/>
              </a:rPr>
              <a:t>Background</a:t>
            </a:r>
            <a:endParaRPr lang="en-US" sz="1400"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b="1" i="0" dirty="0">
                <a:solidFill>
                  <a:srgbClr val="222222"/>
                </a:solidFill>
                <a:effectLst/>
                <a:latin typeface="Arial" panose="020B0604020202020204" pitchFamily="34" charset="0"/>
              </a:rPr>
              <a:t>Why are you taking this course?</a:t>
            </a:r>
          </a:p>
          <a:p>
            <a:pPr marL="285750" indent="-285750">
              <a:buFont typeface="Arial" panose="020B0604020202020204" pitchFamily="34" charset="0"/>
              <a:buChar char="•"/>
            </a:pPr>
            <a:r>
              <a:rPr lang="en-US" sz="1400" b="1" dirty="0">
                <a:solidFill>
                  <a:srgbClr val="222222"/>
                </a:solidFill>
                <a:latin typeface="Arial" panose="020B0604020202020204" pitchFamily="34" charset="0"/>
              </a:rPr>
              <a:t>Project partner</a:t>
            </a:r>
          </a:p>
          <a:p>
            <a:pPr marL="285750" indent="-285750">
              <a:buFont typeface="Arial" panose="020B0604020202020204" pitchFamily="34" charset="0"/>
              <a:buChar char="•"/>
            </a:pPr>
            <a:r>
              <a:rPr lang="en-US" b="1" dirty="0">
                <a:solidFill>
                  <a:srgbClr val="222222"/>
                </a:solidFill>
                <a:latin typeface="Arial" panose="020B0604020202020204" pitchFamily="34" charset="0"/>
              </a:rPr>
              <a:t>Form: </a:t>
            </a:r>
            <a:r>
              <a:rPr lang="en-US" dirty="0">
                <a:hlinkClick r:id="rId2"/>
              </a:rPr>
              <a:t>https://forms.gle/rJjMRQAJ5e8pp1B1A</a:t>
            </a:r>
            <a:endParaRPr lang="en-US" dirty="0"/>
          </a:p>
          <a:p>
            <a:endParaRPr lang="en-US" dirty="0"/>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7</a:t>
            </a:fld>
            <a:endParaRPr lang="en-US" dirty="0"/>
          </a:p>
        </p:txBody>
      </p:sp>
      <p:sp>
        <p:nvSpPr>
          <p:cNvPr id="5" name="Title 4"/>
          <p:cNvSpPr>
            <a:spLocks noGrp="1"/>
          </p:cNvSpPr>
          <p:nvPr>
            <p:ph type="title"/>
          </p:nvPr>
        </p:nvSpPr>
        <p:spPr/>
        <p:txBody>
          <a:bodyPr/>
          <a:lstStyle/>
          <a:p>
            <a:r>
              <a:rPr lang="en-US" dirty="0"/>
              <a:t>Tell us about you</a:t>
            </a:r>
          </a:p>
        </p:txBody>
      </p:sp>
    </p:spTree>
    <p:extLst>
      <p:ext uri="{BB962C8B-B14F-4D97-AF65-F5344CB8AC3E}">
        <p14:creationId xmlns:p14="http://schemas.microsoft.com/office/powerpoint/2010/main" val="174222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992777"/>
            <a:ext cx="7707089" cy="3724096"/>
          </a:xfrm>
        </p:spPr>
        <p:txBody>
          <a:bodyPr/>
          <a:lstStyle/>
          <a:p>
            <a:r>
              <a:rPr lang="en-US" b="1" dirty="0"/>
              <a:t>Course website</a:t>
            </a:r>
            <a:r>
              <a:rPr lang="en-US" dirty="0"/>
              <a:t>: </a:t>
            </a:r>
            <a:r>
              <a:rPr lang="en-US" dirty="0">
                <a:hlinkClick r:id="rId2"/>
              </a:rPr>
              <a:t>https://blaisetine.github.io/m151b</a:t>
            </a:r>
            <a:endParaRPr lang="en-US" dirty="0"/>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Computer Model, Abstractions, and Technologies</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Processor Design Metrics and Objectives</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Instruction Set Architecture Design</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Pipelining</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Data and Controls Hazards</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Branch Prediction</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Super-Scalar Processors and Out-of-Order Execution</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Cache and Memory Hierarchy</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Power Management</a:t>
            </a:r>
          </a:p>
          <a:p>
            <a:pPr marL="171450" indent="-171450" algn="l">
              <a:buFont typeface="Arial" panose="020B0604020202020204" pitchFamily="34" charset="0"/>
              <a:buChar char="•"/>
            </a:pPr>
            <a:r>
              <a:rPr lang="en-US" sz="1200" b="0" i="0" dirty="0">
                <a:solidFill>
                  <a:srgbClr val="111111"/>
                </a:solidFill>
                <a:effectLst/>
                <a:latin typeface="Open Sans" panose="020F0502020204030204" pitchFamily="34" charset="0"/>
              </a:rPr>
              <a:t>Advanced Topics: GPUs, Accelerators, and Custom Architecture</a:t>
            </a:r>
            <a:r>
              <a:rPr lang="en-US" sz="1200" dirty="0">
                <a:solidFill>
                  <a:srgbClr val="111111"/>
                </a:solidFill>
                <a:latin typeface="Open Sans" panose="020F0502020204030204" pitchFamily="34" charset="0"/>
              </a:rPr>
              <a:t>s</a:t>
            </a:r>
            <a:endParaRPr lang="en-US" sz="1600" b="0" i="0" dirty="0">
              <a:solidFill>
                <a:srgbClr val="111111"/>
              </a:solidFill>
              <a:effectLst/>
              <a:latin typeface="Open Sans" panose="020F0502020204030204" pitchFamily="34" charset="0"/>
            </a:endParaRPr>
          </a:p>
          <a:p>
            <a:endParaRPr lang="en-US" dirty="0"/>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5" name="Title 4"/>
          <p:cNvSpPr>
            <a:spLocks noGrp="1"/>
          </p:cNvSpPr>
          <p:nvPr>
            <p:ph type="title"/>
          </p:nvPr>
        </p:nvSpPr>
        <p:spPr/>
        <p:txBody>
          <a:bodyPr/>
          <a:lstStyle/>
          <a:p>
            <a:r>
              <a:rPr lang="en-US" dirty="0"/>
              <a:t>Course Syllabus</a:t>
            </a:r>
          </a:p>
        </p:txBody>
      </p:sp>
    </p:spTree>
    <p:extLst>
      <p:ext uri="{BB962C8B-B14F-4D97-AF65-F5344CB8AC3E}">
        <p14:creationId xmlns:p14="http://schemas.microsoft.com/office/powerpoint/2010/main" val="201938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6" y="1169126"/>
            <a:ext cx="7707089" cy="1703030"/>
          </a:xfrm>
        </p:spPr>
        <p:txBody>
          <a:bodyPr/>
          <a:lstStyle/>
          <a:p>
            <a:pPr algn="l"/>
            <a:r>
              <a:rPr lang="en-US" b="0" i="0" dirty="0">
                <a:solidFill>
                  <a:srgbClr val="111111"/>
                </a:solidFill>
                <a:effectLst/>
                <a:latin typeface="Titillium Web" panose="020F0502020204030204" pitchFamily="2" charset="0"/>
              </a:rPr>
              <a:t>Book</a:t>
            </a:r>
          </a:p>
          <a:p>
            <a:pPr algn="l"/>
            <a:r>
              <a:rPr lang="en-US" b="0" i="0" dirty="0">
                <a:solidFill>
                  <a:srgbClr val="111111"/>
                </a:solidFill>
                <a:effectLst/>
                <a:latin typeface="Open Sans" panose="020B0606030504020204" pitchFamily="34" charset="0"/>
              </a:rPr>
              <a:t>David A. Patterson and John L. Hennessy, </a:t>
            </a:r>
            <a:r>
              <a:rPr lang="en-US" b="0" i="0" u="none" strike="noStrike" dirty="0">
                <a:solidFill>
                  <a:srgbClr val="0077CC"/>
                </a:solidFill>
                <a:effectLst/>
                <a:latin typeface="Open Sans" panose="020B0606030504020204" pitchFamily="34" charset="0"/>
                <a:hlinkClick r:id="rId2"/>
              </a:rPr>
              <a:t>Computer Organization and Design: the Hardware/Software Interface: RISC-V Edition</a:t>
            </a:r>
            <a:r>
              <a:rPr lang="en-US" b="0" i="0" dirty="0">
                <a:solidFill>
                  <a:srgbClr val="111111"/>
                </a:solidFill>
                <a:effectLst/>
                <a:latin typeface="Open Sans" panose="020B0606030504020204" pitchFamily="34" charset="0"/>
              </a:rPr>
              <a:t>.</a:t>
            </a:r>
          </a:p>
          <a:p>
            <a:pPr algn="l"/>
            <a:r>
              <a:rPr lang="en-US" b="0" i="0" dirty="0">
                <a:solidFill>
                  <a:srgbClr val="111111"/>
                </a:solidFill>
                <a:effectLst/>
                <a:latin typeface="Titillium Web" panose="020F0502020204030204" pitchFamily="2" charset="0"/>
              </a:rPr>
              <a:t>Additional Course Materials</a:t>
            </a:r>
          </a:p>
          <a:p>
            <a:pPr algn="l"/>
            <a:r>
              <a:rPr lang="en-US" b="0" i="0" dirty="0">
                <a:solidFill>
                  <a:srgbClr val="111111"/>
                </a:solidFill>
                <a:effectLst/>
                <a:latin typeface="Open Sans" panose="020B0606030504020204" pitchFamily="34" charset="0"/>
              </a:rPr>
              <a:t>Will be provided by the instructor.</a:t>
            </a:r>
          </a:p>
          <a:p>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9</a:t>
            </a:fld>
            <a:endParaRPr lang="en-US" dirty="0"/>
          </a:p>
        </p:txBody>
      </p:sp>
      <p:sp>
        <p:nvSpPr>
          <p:cNvPr id="5" name="Title 4"/>
          <p:cNvSpPr>
            <a:spLocks noGrp="1"/>
          </p:cNvSpPr>
          <p:nvPr>
            <p:ph type="title"/>
          </p:nvPr>
        </p:nvSpPr>
        <p:spPr/>
        <p:txBody>
          <a:bodyPr/>
          <a:lstStyle/>
          <a:p>
            <a:r>
              <a:rPr lang="en-US" dirty="0"/>
              <a:t>Reading Material</a:t>
            </a:r>
          </a:p>
        </p:txBody>
      </p:sp>
      <p:pic>
        <p:nvPicPr>
          <p:cNvPr id="6" name="Picture 5" descr="A book cover with a hand pressing an abacus&#10;&#10;Description automatically generated">
            <a:extLst>
              <a:ext uri="{FF2B5EF4-FFF2-40B4-BE49-F238E27FC236}">
                <a16:creationId xmlns:a16="http://schemas.microsoft.com/office/drawing/2014/main" id="{6CEABF9D-F5B3-58DD-14D8-AF3764F3A971}"/>
              </a:ext>
            </a:extLst>
          </p:cNvPr>
          <p:cNvPicPr>
            <a:picLocks noChangeAspect="1"/>
          </p:cNvPicPr>
          <p:nvPr/>
        </p:nvPicPr>
        <p:blipFill>
          <a:blip r:embed="rId3"/>
          <a:stretch>
            <a:fillRect/>
          </a:stretch>
        </p:blipFill>
        <p:spPr>
          <a:xfrm>
            <a:off x="6348548" y="2020641"/>
            <a:ext cx="1887583" cy="2327020"/>
          </a:xfrm>
          <a:prstGeom prst="rect">
            <a:avLst/>
          </a:prstGeom>
        </p:spPr>
      </p:pic>
    </p:spTree>
    <p:extLst>
      <p:ext uri="{BB962C8B-B14F-4D97-AF65-F5344CB8AC3E}">
        <p14:creationId xmlns:p14="http://schemas.microsoft.com/office/powerpoint/2010/main" val="774205083"/>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1797</TotalTime>
  <Words>1744</Words>
  <Application>Microsoft Office PowerPoint</Application>
  <PresentationFormat>On-screen Show (16:9)</PresentationFormat>
  <Paragraphs>433</Paragraphs>
  <Slides>43</Slides>
  <Notes>20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43</vt:i4>
      </vt:variant>
    </vt:vector>
  </HeadingPairs>
  <TitlesOfParts>
    <vt:vector size="58" baseType="lpstr">
      <vt:lpstr>Arial</vt:lpstr>
      <vt:lpstr>Arimo</vt:lpstr>
      <vt:lpstr>Calibri</vt:lpstr>
      <vt:lpstr>Cambria Math</vt:lpstr>
      <vt:lpstr>Google Sans</vt:lpstr>
      <vt:lpstr>Helvetica</vt:lpstr>
      <vt:lpstr>Helvetica Regular</vt:lpstr>
      <vt:lpstr>Lato Extended</vt:lpstr>
      <vt:lpstr>Open Sans</vt:lpstr>
      <vt:lpstr>Proxima Nova Subset</vt:lpstr>
      <vt:lpstr>PT Sans Narrow</vt:lpstr>
      <vt:lpstr>Söhne</vt:lpstr>
      <vt:lpstr>Titillium Web</vt:lpstr>
      <vt:lpstr>presentation-01-light</vt:lpstr>
      <vt:lpstr>presentation-01-dark</vt:lpstr>
      <vt:lpstr>PowerPoint Presentation</vt:lpstr>
      <vt:lpstr>Agenda</vt:lpstr>
      <vt:lpstr>About me</vt:lpstr>
      <vt:lpstr>About me</vt:lpstr>
      <vt:lpstr>About me</vt:lpstr>
      <vt:lpstr>Teaching Assistant</vt:lpstr>
      <vt:lpstr>Tell us about you</vt:lpstr>
      <vt:lpstr>Course Syllabus</vt:lpstr>
      <vt:lpstr>Reading Material</vt:lpstr>
      <vt:lpstr>Campuswire</vt:lpstr>
      <vt:lpstr>Waiting List</vt:lpstr>
      <vt:lpstr>Homework</vt:lpstr>
      <vt:lpstr>Projects</vt:lpstr>
      <vt:lpstr>Exams</vt:lpstr>
      <vt:lpstr>Participation</vt:lpstr>
      <vt:lpstr>Grading</vt:lpstr>
      <vt:lpstr>Policies</vt:lpstr>
      <vt:lpstr>Q &amp; A</vt:lpstr>
      <vt:lpstr>Class Assignment</vt:lpstr>
      <vt:lpstr>Class Assignment</vt:lpstr>
      <vt:lpstr>Apple Chip Progression</vt:lpstr>
      <vt:lpstr>Apple M1 Efficiency</vt:lpstr>
      <vt:lpstr>Apple M1 PRO Chip layout</vt:lpstr>
      <vt:lpstr>Apple silicon characteristics</vt:lpstr>
      <vt:lpstr>Apple silicon characteristics</vt:lpstr>
      <vt:lpstr>Apple silicon characteristics</vt:lpstr>
      <vt:lpstr>Apple silicon characteristics</vt:lpstr>
      <vt:lpstr>Apple silicon characteristics</vt:lpstr>
      <vt:lpstr>Apple silicon characteristics</vt:lpstr>
      <vt:lpstr>Apple silicon characteristics</vt:lpstr>
      <vt:lpstr>Apple silicon characteristics</vt:lpstr>
      <vt:lpstr>The Classic CPU Performance Equation</vt:lpstr>
      <vt:lpstr>Reducing CPU Time</vt:lpstr>
      <vt:lpstr>Moore’s law</vt:lpstr>
      <vt:lpstr>Dennard’s (MOSFET) Scaling</vt:lpstr>
      <vt:lpstr>Breakdown of Dennard’s Scaling (2006)</vt:lpstr>
      <vt:lpstr>Memory Wall</vt:lpstr>
      <vt:lpstr>The big picture</vt:lpstr>
      <vt:lpstr>The end of Moore’s Law</vt:lpstr>
      <vt:lpstr>Multicore area challenges</vt:lpstr>
      <vt:lpstr>Great area for computer architects</vt:lpstr>
      <vt:lpstr>What we will learn in this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Blaise Tine</cp:lastModifiedBy>
  <cp:revision>24</cp:revision>
  <dcterms:created xsi:type="dcterms:W3CDTF">2024-01-01T04:16:23Z</dcterms:created>
  <dcterms:modified xsi:type="dcterms:W3CDTF">2024-01-11T01:40:51Z</dcterms:modified>
</cp:coreProperties>
</file>