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0"/>
  </p:notesMasterIdLst>
  <p:handoutMasterIdLst>
    <p:handoutMasterId r:id="rId51"/>
  </p:handoutMasterIdLst>
  <p:sldIdLst>
    <p:sldId id="259" r:id="rId3"/>
    <p:sldId id="264" r:id="rId4"/>
    <p:sldId id="450" r:id="rId5"/>
    <p:sldId id="541" r:id="rId6"/>
    <p:sldId id="548" r:id="rId7"/>
    <p:sldId id="542" r:id="rId8"/>
    <p:sldId id="543" r:id="rId9"/>
    <p:sldId id="544" r:id="rId10"/>
    <p:sldId id="547" r:id="rId11"/>
    <p:sldId id="549" r:id="rId12"/>
    <p:sldId id="550" r:id="rId13"/>
    <p:sldId id="545" r:id="rId14"/>
    <p:sldId id="551" r:id="rId15"/>
    <p:sldId id="553" r:id="rId16"/>
    <p:sldId id="554" r:id="rId17"/>
    <p:sldId id="556" r:id="rId18"/>
    <p:sldId id="555" r:id="rId19"/>
    <p:sldId id="557" r:id="rId20"/>
    <p:sldId id="559" r:id="rId21"/>
    <p:sldId id="552" r:id="rId22"/>
    <p:sldId id="560" r:id="rId23"/>
    <p:sldId id="561" r:id="rId24"/>
    <p:sldId id="562" r:id="rId25"/>
    <p:sldId id="563" r:id="rId26"/>
    <p:sldId id="564" r:id="rId27"/>
    <p:sldId id="567" r:id="rId28"/>
    <p:sldId id="566" r:id="rId29"/>
    <p:sldId id="565" r:id="rId30"/>
    <p:sldId id="568" r:id="rId31"/>
    <p:sldId id="569" r:id="rId32"/>
    <p:sldId id="570" r:id="rId33"/>
    <p:sldId id="571" r:id="rId34"/>
    <p:sldId id="572" r:id="rId35"/>
    <p:sldId id="573" r:id="rId36"/>
    <p:sldId id="575" r:id="rId37"/>
    <p:sldId id="574" r:id="rId38"/>
    <p:sldId id="576" r:id="rId39"/>
    <p:sldId id="577" r:id="rId40"/>
    <p:sldId id="578" r:id="rId41"/>
    <p:sldId id="579" r:id="rId42"/>
    <p:sldId id="581" r:id="rId43"/>
    <p:sldId id="582" r:id="rId44"/>
    <p:sldId id="583" r:id="rId45"/>
    <p:sldId id="546" r:id="rId46"/>
    <p:sldId id="584" r:id="rId47"/>
    <p:sldId id="263" r:id="rId48"/>
    <p:sldId id="521" r:id="rId4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4" autoAdjust="0"/>
    <p:restoredTop sz="90436" autoAdjust="0"/>
  </p:normalViewPr>
  <p:slideViewPr>
    <p:cSldViewPr snapToGrid="0" snapToObjects="1">
      <p:cViewPr varScale="1">
        <p:scale>
          <a:sx n="135" d="100"/>
          <a:sy n="135" d="100"/>
        </p:scale>
        <p:origin x="1056" y="48"/>
      </p:cViewPr>
      <p:guideLst/>
    </p:cSldViewPr>
  </p:slideViewPr>
  <p:notesTextViewPr>
    <p:cViewPr>
      <p:scale>
        <a:sx n="200" d="100"/>
        <a:sy n="200"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2/13/2024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3AC59-CEDA-7378-D924-2BB7D9CDA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FB4A6-AD82-35BA-BFEE-871B68EBE0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D9C24-883E-7212-9FE1-880E811314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0E34F1-3801-0CAD-F94B-5CB6F45E86BF}"/>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385211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0861-F81A-06B7-C592-91524D09A7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05C211-4B86-DD37-8690-3C62E67CA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EEE95-4D8B-2E17-9779-3040222359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88F9A-4A23-4D09-A0F0-F3D1EB831DA0}"/>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81736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28E94-46FD-18DF-746D-486FCE5591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190710-28C7-F114-685D-D60FB3A0C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FF68CF-1E36-D71A-47B0-BB58939829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13954D-E987-83C0-6D6E-B3D96CD67707}"/>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335016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B35F-B22E-C6BD-5959-CAD9A2558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53719-6F0D-7FAB-FAEA-F10F036197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6F74C-DFC4-E1E7-678C-26F88BEB8A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CE0EB8-4272-F2BB-8BF2-8259D54FA07D}"/>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3551055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07F9A-CF25-F2F6-4337-3D05AF77F7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F5D024-6815-EE2A-65AC-1DDD0D0C06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D37AE-B968-D1FF-4A23-8E563B931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930DC0-A48A-D83E-F8D6-15C2A7637B85}"/>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170887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59FD1-5777-F658-9233-18CD3C0795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6A56DC-E76E-8B5C-FDFA-5DE8CF14F8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D1903B-3E11-3D9C-C7E2-FBFB050D2A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FD750E-C5BA-7103-0B5A-B09D243F5D60}"/>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2957789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E329D-7D06-BEBC-657B-01CD984B15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7E555-E84D-3C92-703A-9CB9E05DC7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FE256-D555-70BA-77BE-5EAE048797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20F038-B0F2-901F-D054-4EE8BB087CBF}"/>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945252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68877-0BD4-CE45-AD49-DD89C34CF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80E23F-950A-2379-58D1-3732EF26D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53AAB8-BE4F-9C10-BC95-CFA6DF2EC1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883BDE-5C5B-4648-D59B-3E327F1F9A0E}"/>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239600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8EFD0-CF1A-219D-CE30-B4C130B31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36C4A-832E-1C79-F7C8-0C63A5506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6593CC-BCCC-07F6-FA53-1E333F5161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3238AA-0BD6-5E69-D8C1-5E24525AD93A}"/>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582381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C3F17-E326-65FF-7B2D-F2B660B96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5079B-32FB-8471-07BA-D3F92E5E11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6303AC-7796-4A8E-344A-D1AD3A32CC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6F77BE-C5D9-ADE8-17DA-C59B4914032F}"/>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281329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63F60-2699-9A7A-FB4B-24D0BCFFE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F051D-AC54-7182-1448-7026CF15A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84827-D251-59A3-E0B7-FBE477BF3D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B5C450-B91F-0E32-5400-A3288B3EA3DC}"/>
              </a:ext>
            </a:extLst>
          </p:cNvPr>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1949854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32019-F08D-3D46-5BE6-32FBD97E9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5548C7-77E7-6ACA-93CB-FBADD38FA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466914-0B27-0943-3467-81ED83EAAB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947A43-406B-F63A-1E87-0AFC38BC780E}"/>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3175363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B56AB-9B58-A11E-FDE2-E8502B4E4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DA93B-CBDF-2B7F-8DA2-8C2EB06852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20FE48-C40A-8FE8-2FF7-C4F60A9247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AB3C8E-087C-8FB1-C246-A746C45662CE}"/>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3736810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11036-769F-AD9D-5D9C-A9CEA9400D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D2E9D-93C4-45B7-BFE5-69D393148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BA27FE-71AE-E924-03F9-A4E70D8C59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20E117-7350-DA69-630B-9259E91D3025}"/>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3806396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B9CB1-AD22-FA8B-51A8-E85B13F79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43E16-7EBD-237C-B554-2DE560B3F5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86C65-1DAD-2715-BD40-4FE2DDDBAD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F4F5DB-AEFF-58B3-4F27-96891960CE5B}"/>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3400613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B93F1-78E0-EF81-A8FF-18EDD5805B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D82D0D-EA65-F602-DB80-74C65FEC28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DB2C14-CCF2-EA75-169C-7169E83C30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54E4C5-C1B8-A9B0-7544-0E1211AF9E3B}"/>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2891749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64967-87A8-F9D2-C7A0-C27B65666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6F491-ED79-7372-F7AA-C2564975B5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B5C480-E1C8-AA99-DA3E-381360AFCF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180288-DF2C-33E0-9181-FA8F276CD917}"/>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126797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EF905-353D-3A15-FDEA-E60955CFE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7ADDE8-0FFE-B8A8-3203-FBD31475C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6423F-3302-5D12-3319-BBBB406386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5EB5A1-2BAA-70FD-E59F-8F9E7AAC52E4}"/>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3947379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3B696-5DB7-217D-776D-B6B0A74DB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E927CA-E065-FAE3-0EC1-0B5696915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D1A7C7-F91E-B963-AA6D-08FBFC4951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8E5C2-39C5-93F8-D5C5-2F90E0524FC4}"/>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3769512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14273-FCB9-3272-F39B-925BB4DC0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8CE5B-EF89-4677-A5C4-AC7E7159B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F90CD-53C0-7096-4CB1-D7BCCAC66B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9A219D-54AB-973D-67C4-0483B48BF75F}"/>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1938867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884-32D8-38FD-6F58-6965B5FAE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DA3390-839C-759F-CC08-33C660E82A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376197-DBA7-4EDE-CBA6-477D642EB4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BDAD2A-B1CC-D254-33F5-81E0A9145958}"/>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64663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EF5C1-7FAE-FD29-957A-2B8B2FF978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2127D-FA43-331B-D680-2EF43EE034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771905-8F77-E804-2DDD-818A6D2B77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FB65BB-1F77-AC47-6A53-921B6A01D7FD}"/>
              </a:ext>
            </a:extLst>
          </p:cNvPr>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866032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E0C82-F27C-11FD-15F3-5BADD0AA6F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736C5-F50E-F5EF-E358-CF45A5478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82FD19-9E60-2293-CF95-B4E854D97C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5F7849-DC94-01D7-558E-7870A716F97D}"/>
              </a:ext>
            </a:extLst>
          </p:cNvPr>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2000391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BFB1F-2F85-6C5E-810C-81845EC5F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73A14F-109B-8CFC-4F52-73B86F40D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BEF54A-71E0-BF2A-BEED-5B765A0A1A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40C53B-E778-D9FD-90A2-3D949F450CB2}"/>
              </a:ext>
            </a:extLst>
          </p:cNvPr>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1312583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CFB8C-9DAF-F5C5-B834-68E2ACF8C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D859-4B37-3F64-BFFE-DA5A74AB6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D2F8DD-5C37-A7D1-E4B3-8C57FE9D7B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F572AE-9E49-A428-C871-8D8B7CC1378F}"/>
              </a:ext>
            </a:extLst>
          </p:cNvPr>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1052024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2E237-04A6-A32C-FAF7-B60A1679D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B64AD-19E8-04A2-D92F-ACF1820B8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D99511-486D-9545-CB78-358AA9849F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7149AF-C096-D767-6B13-221ACB081B24}"/>
              </a:ext>
            </a:extLst>
          </p:cNvPr>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150959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FAA3D-AA85-19BF-122F-BB43BC252C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929993-2BAD-D0DC-91FC-701F5E4640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4C8E2-7E76-7C73-A68F-48CBB873AB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768D64-5120-F5D0-6C6C-4FFE7A6BA5C1}"/>
              </a:ext>
            </a:extLst>
          </p:cNvPr>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28988058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52640-B23A-C801-46E9-5C80C5F28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44E12-A79F-0AE1-61B6-82CB276F73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93E0EA-2631-EE55-4D09-058E9283BC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CC77A2-6B4B-A49D-AA25-45316DEFD676}"/>
              </a:ext>
            </a:extLst>
          </p:cNvPr>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2614284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4F23A-F5AE-BFF4-668F-BBA08DCD28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58BAF-D459-C46B-FF84-9EB46931C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C1D41D-CDA7-E023-4262-3BE79084A0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8F5ABB-6AEE-6F94-5C48-3F6A717CEC1A}"/>
              </a:ext>
            </a:extLst>
          </p:cNvPr>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2931715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281EB-2871-95E7-6BC9-818A61F2DC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F8760-3466-39FE-42C8-5B0F27435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5506D-48B6-1AFD-D0B8-258C94FB78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17C56E-E6B2-EDA9-B3A5-3F293ECCD12D}"/>
              </a:ext>
            </a:extLst>
          </p:cNvPr>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4152280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AB787-D2A2-9D54-C7C8-9F5B8A55D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2F04D-4CDA-3BF7-9E38-C9D3EE765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0151F-4EBA-755A-488E-5CD78A6ACB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2C7DA0-6B49-52E5-D0F1-32EC1018FFF9}"/>
              </a:ext>
            </a:extLst>
          </p:cNvPr>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2825111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033DB-58A6-7A7A-3BD8-92EA0F47D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EEE69-B8B6-07CF-9344-BC8411379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07CC1E-2D50-AE84-0D37-EF4D258431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E19626-43E5-DA26-6245-0891D334654A}"/>
              </a:ext>
            </a:extLst>
          </p:cNvPr>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247177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952E-B985-E2CB-8750-492138E832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EDA3F-B45D-DCBF-2E5B-8CC505DB5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3CE32-36E7-A3F8-7947-D6EA835E16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FC5D6D-5FA3-0F88-9503-BDD055786A59}"/>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1264922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A5222-38F0-8496-CEB5-EFE982A7A4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9E08E-0DCF-D40C-644B-FDCFE1394F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9DB3C-77B9-E03F-8D22-D34B5442A7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E4691D-9D09-1992-F215-A504DC0979D3}"/>
              </a:ext>
            </a:extLst>
          </p:cNvPr>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126961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44389-9D5F-4D6B-E8A8-8C9F519286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7CD18-624D-E0A4-31B1-16371FC7AD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E93D7-9CD7-AC8C-CFF8-83C8075D39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FC3B9F-8A4D-DDEE-DD00-8F5C82E51684}"/>
              </a:ext>
            </a:extLst>
          </p:cNvPr>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1752498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7CCF0-61A5-54A1-BF27-7D32576BB8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CD5FA-3AE2-382F-45ED-D4451C9798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033224-722B-10A9-EC82-986B0974CC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990379-C9BF-EEA2-6B63-A769445A8685}"/>
              </a:ext>
            </a:extLst>
          </p:cNvPr>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3693512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8F221-0E5E-925A-6106-DDF9ED49A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ABC94-FCCC-9BFD-F41F-D406769CA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238C7-7D4C-95FA-8993-49CF77CF37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356EE-AD43-B597-D3AF-D5CE7E9A130A}"/>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304001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19389-568E-BD72-4A9A-9FE974EB8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6050F-042B-2E20-0FA8-AFA63C8CC3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51B74F-5228-9C55-529B-FCE5DBC356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9CAC72-C32F-C65C-3449-4AC491188572}"/>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3591123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01606-9926-A632-4491-223A236F58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4E28A1-86F4-302F-0CF0-15E7D4765D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D0881D-6011-BC66-03E8-473A86BE8A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4AC324-9319-EBFE-A331-D059922A5492}"/>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162571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0D5A1-D585-2DAF-00A9-918074FC5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C7DED-EC18-EF0B-E511-16EFE27A1B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74BB59-85B3-E2C9-07B7-EC0C63D19B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E02913-6335-E442-6BE4-000E0306689E}"/>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128230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13570-0BF0-948F-D652-B0AB9D4AC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487377-FA81-D473-A6CE-A235E9AAFC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6E8CBA-6A6D-A8FB-7750-6193291960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5E7D3A-3728-C539-8AB5-0BBB0D9C81F7}"/>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712501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13,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AE6CC-2D7D-DD60-0FCC-11965BB9C38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D51B7A-F746-FF58-4AAA-DE2481CAE246}"/>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A015E457-0681-A90A-248E-E2C43EBC599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1A8AB07F-EBDD-4808-8E07-09ACF066C692}"/>
              </a:ext>
            </a:extLst>
          </p:cNvPr>
          <p:cNvSpPr txBox="1">
            <a:spLocks/>
          </p:cNvSpPr>
          <p:nvPr/>
        </p:nvSpPr>
        <p:spPr>
          <a:xfrm>
            <a:off x="640077" y="1000549"/>
            <a:ext cx="8157755" cy="159941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When do we know the branch target?</a:t>
            </a:r>
          </a:p>
          <a:p>
            <a:pPr marL="733806" lvl="1" indent="-285750"/>
            <a:r>
              <a:rPr lang="en-US" sz="2000" dirty="0"/>
              <a:t>Direct Jumps, Function calls: JAL</a:t>
            </a:r>
          </a:p>
          <a:p>
            <a:pPr marL="1008126" lvl="2" indent="-285750"/>
            <a:r>
              <a:rPr lang="en-US" sz="1800" dirty="0"/>
              <a:t>PC = PC + </a:t>
            </a:r>
            <a:r>
              <a:rPr lang="en-US" sz="1800" dirty="0" err="1"/>
              <a:t>imm</a:t>
            </a:r>
            <a:endParaRPr lang="en-US" sz="1800" dirty="0"/>
          </a:p>
          <a:p>
            <a:pPr marL="1008126" lvl="2" indent="-285750"/>
            <a:r>
              <a:rPr lang="en-US" sz="1800" dirty="0"/>
              <a:t>In ID stage</a:t>
            </a:r>
          </a:p>
          <a:p>
            <a:pPr marL="1008126" lvl="2" indent="-285750"/>
            <a:r>
              <a:rPr lang="en-US" sz="1800" dirty="0"/>
              <a:t>Prediction accuracy: High</a:t>
            </a:r>
          </a:p>
        </p:txBody>
      </p:sp>
    </p:spTree>
    <p:extLst>
      <p:ext uri="{BB962C8B-B14F-4D97-AF65-F5344CB8AC3E}">
        <p14:creationId xmlns:p14="http://schemas.microsoft.com/office/powerpoint/2010/main" val="114910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F73F4-07DA-BD5A-C3A2-EA69583A3F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64A24-4F6D-B3FA-9D69-7B7D90F6D4CA}"/>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519D8F79-D5ED-6A83-A68A-A3381023F3D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6C7253C8-F8E7-18FF-1B3D-87EF66BF0AF9}"/>
              </a:ext>
            </a:extLst>
          </p:cNvPr>
          <p:cNvSpPr txBox="1">
            <a:spLocks/>
          </p:cNvSpPr>
          <p:nvPr/>
        </p:nvSpPr>
        <p:spPr>
          <a:xfrm>
            <a:off x="640077" y="1000549"/>
            <a:ext cx="8157755" cy="159941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When do we know the branch target?</a:t>
            </a:r>
          </a:p>
          <a:p>
            <a:pPr marL="733806" lvl="1" indent="-285750"/>
            <a:r>
              <a:rPr lang="en-US" sz="2000" dirty="0"/>
              <a:t>Indirect Jumps, Dynamic Calls, Returns: JALR</a:t>
            </a:r>
          </a:p>
          <a:p>
            <a:pPr marL="1008126" lvl="2" indent="-285750"/>
            <a:r>
              <a:rPr lang="en-US" sz="1800" dirty="0"/>
              <a:t>PC = </a:t>
            </a:r>
            <a:r>
              <a:rPr lang="en-US" sz="1800" dirty="0">
                <a:solidFill>
                  <a:schemeClr val="tx1"/>
                </a:solidFill>
              </a:rPr>
              <a:t>R[rs1] </a:t>
            </a:r>
            <a:r>
              <a:rPr lang="en-US" sz="1800" dirty="0"/>
              <a:t>+ </a:t>
            </a:r>
            <a:r>
              <a:rPr lang="en-US" sz="1800" dirty="0" err="1"/>
              <a:t>imm</a:t>
            </a:r>
            <a:endParaRPr lang="en-US" sz="1800" dirty="0"/>
          </a:p>
          <a:p>
            <a:pPr marL="1008126" lvl="2" indent="-285750"/>
            <a:r>
              <a:rPr lang="en-US" sz="1800" dirty="0"/>
              <a:t>After ID stage</a:t>
            </a:r>
          </a:p>
          <a:p>
            <a:pPr marL="1008126" lvl="2" indent="-285750"/>
            <a:r>
              <a:rPr lang="en-US" sz="1800" dirty="0" err="1"/>
              <a:t>Preduction</a:t>
            </a:r>
            <a:r>
              <a:rPr lang="en-US" sz="1800" dirty="0"/>
              <a:t> accuracy: Low</a:t>
            </a:r>
          </a:p>
        </p:txBody>
      </p:sp>
    </p:spTree>
    <p:extLst>
      <p:ext uri="{BB962C8B-B14F-4D97-AF65-F5344CB8AC3E}">
        <p14:creationId xmlns:p14="http://schemas.microsoft.com/office/powerpoint/2010/main" val="80008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19012-9764-B548-B1B9-B5C7285797A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22F77-6DA9-911E-16DE-14A02AC5210D}"/>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7C71AADD-A077-EE42-AF46-67E80D2712A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6410B590-D44F-25C0-18E0-0E74AB1D7DCE}"/>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How do we predict the address?</a:t>
            </a:r>
          </a:p>
          <a:p>
            <a:pPr marL="733806" lvl="1" indent="-285750"/>
            <a:r>
              <a:rPr lang="en-US" sz="2000" dirty="0"/>
              <a:t>We need to track the history of previous branch targets</a:t>
            </a:r>
          </a:p>
          <a:p>
            <a:pPr marL="733806" lvl="1" indent="-285750"/>
            <a:r>
              <a:rPr lang="en-US" sz="2000" dirty="0"/>
              <a:t>If a branch was visited before reuse its previous target</a:t>
            </a:r>
          </a:p>
          <a:p>
            <a:pPr marL="733806" lvl="1" indent="-285750"/>
            <a:r>
              <a:rPr lang="en-US" sz="2000" dirty="0"/>
              <a:t>There is a chance it will execute the same path</a:t>
            </a:r>
          </a:p>
        </p:txBody>
      </p:sp>
    </p:spTree>
    <p:extLst>
      <p:ext uri="{BB962C8B-B14F-4D97-AF65-F5344CB8AC3E}">
        <p14:creationId xmlns:p14="http://schemas.microsoft.com/office/powerpoint/2010/main" val="354101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E9DB4-D587-6CAB-2661-ECA2DFD3B50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9EEF5C-4FF4-B3ED-5467-1FE1845DB0E7}"/>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D5A658C3-3983-B245-2992-A83878E01A1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74857D30-F4AB-8329-CECC-45CA33CCC4D7}"/>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Branch Target Buffer (BTB) </a:t>
            </a:r>
          </a:p>
          <a:p>
            <a:pPr marL="733806" lvl="1" indent="-285750"/>
            <a:r>
              <a:rPr lang="en-US" sz="2000" dirty="0"/>
              <a:t>A table that stores branch targets</a:t>
            </a:r>
          </a:p>
          <a:p>
            <a:pPr marL="733806" lvl="1" indent="-285750"/>
            <a:r>
              <a:rPr lang="en-US" sz="2000" dirty="0"/>
              <a:t>Indexable using the current PC</a:t>
            </a:r>
          </a:p>
          <a:p>
            <a:pPr marL="1008126" lvl="2" indent="-285750"/>
            <a:r>
              <a:rPr lang="en-US" sz="2000" dirty="0"/>
              <a:t>Why using the PC?</a:t>
            </a:r>
          </a:p>
        </p:txBody>
      </p:sp>
      <p:pic>
        <p:nvPicPr>
          <p:cNvPr id="3" name="Picture 4" descr="Ch3-fig19">
            <a:extLst>
              <a:ext uri="{FF2B5EF4-FFF2-40B4-BE49-F238E27FC236}">
                <a16:creationId xmlns:a16="http://schemas.microsoft.com/office/drawing/2014/main" id="{F6F8DF22-7EEA-01DA-BC1E-FF4CC996A901}"/>
              </a:ext>
            </a:extLst>
          </p:cNvPr>
          <p:cNvPicPr>
            <a:picLocks noChangeAspect="1" noChangeArrowheads="1"/>
          </p:cNvPicPr>
          <p:nvPr/>
        </p:nvPicPr>
        <p:blipFill rotWithShape="1">
          <a:blip r:embed="rId3" cstate="print"/>
          <a:srcRect r="6107"/>
          <a:stretch/>
        </p:blipFill>
        <p:spPr bwMode="auto">
          <a:xfrm>
            <a:off x="4813839" y="1620776"/>
            <a:ext cx="3872961" cy="3499864"/>
          </a:xfrm>
          <a:prstGeom prst="rect">
            <a:avLst/>
          </a:prstGeom>
          <a:noFill/>
        </p:spPr>
      </p:pic>
      <p:sp>
        <p:nvSpPr>
          <p:cNvPr id="6" name="Rectangle 5">
            <a:extLst>
              <a:ext uri="{FF2B5EF4-FFF2-40B4-BE49-F238E27FC236}">
                <a16:creationId xmlns:a16="http://schemas.microsoft.com/office/drawing/2014/main" id="{07264EFD-C207-AA9C-D43B-E87ECF02A19F}"/>
              </a:ext>
            </a:extLst>
          </p:cNvPr>
          <p:cNvSpPr/>
          <p:nvPr/>
        </p:nvSpPr>
        <p:spPr>
          <a:xfrm>
            <a:off x="8256077" y="3918856"/>
            <a:ext cx="561349" cy="649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16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DDDC3-4723-1824-8C9D-22E2B7E3E39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58EC19-C7A1-7F59-FBAA-B7987325B1A7}"/>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8A139301-7AEC-A4AC-90C7-F6C7A2CAF49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7A6D17CF-1D3C-94EF-27DD-9BB76E5B71A3}"/>
              </a:ext>
            </a:extLst>
          </p:cNvPr>
          <p:cNvSpPr txBox="1">
            <a:spLocks/>
          </p:cNvSpPr>
          <p:nvPr/>
        </p:nvSpPr>
        <p:spPr>
          <a:xfrm>
            <a:off x="640077" y="1000549"/>
            <a:ext cx="8157755" cy="201080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How BTB works?</a:t>
            </a:r>
          </a:p>
          <a:p>
            <a:pPr marL="733806" lvl="1" indent="-285750"/>
            <a:r>
              <a:rPr lang="en-US" sz="2000" dirty="0"/>
              <a:t>Use PC to lookup the BTB</a:t>
            </a:r>
          </a:p>
          <a:p>
            <a:pPr marL="733806" lvl="1" indent="-285750"/>
            <a:r>
              <a:rPr lang="en-US" sz="2000" dirty="0"/>
              <a:t>Found a match?</a:t>
            </a:r>
          </a:p>
          <a:p>
            <a:pPr marL="1008126" lvl="2" indent="-285750"/>
            <a:r>
              <a:rPr lang="en-US" sz="2000" dirty="0" err="1"/>
              <a:t>NextPC</a:t>
            </a:r>
            <a:r>
              <a:rPr lang="en-US" sz="2000" dirty="0"/>
              <a:t> = BTB entry;</a:t>
            </a:r>
          </a:p>
          <a:p>
            <a:pPr marL="733806" lvl="1" indent="-285750"/>
            <a:r>
              <a:rPr lang="en-US" sz="2000" dirty="0"/>
              <a:t>Otherwise</a:t>
            </a:r>
          </a:p>
          <a:p>
            <a:pPr marL="1008126" lvl="2" indent="-285750"/>
            <a:r>
              <a:rPr lang="en-US" sz="2000" dirty="0" err="1"/>
              <a:t>NexPC</a:t>
            </a:r>
            <a:r>
              <a:rPr lang="en-US" sz="2000" dirty="0"/>
              <a:t> = PC + 4;</a:t>
            </a:r>
          </a:p>
        </p:txBody>
      </p:sp>
      <p:pic>
        <p:nvPicPr>
          <p:cNvPr id="3" name="Picture 4" descr="Ch3-fig19">
            <a:extLst>
              <a:ext uri="{FF2B5EF4-FFF2-40B4-BE49-F238E27FC236}">
                <a16:creationId xmlns:a16="http://schemas.microsoft.com/office/drawing/2014/main" id="{A585FE02-71D2-E0A3-0C78-02878AA8CEF3}"/>
              </a:ext>
            </a:extLst>
          </p:cNvPr>
          <p:cNvPicPr>
            <a:picLocks noChangeAspect="1" noChangeArrowheads="1"/>
          </p:cNvPicPr>
          <p:nvPr/>
        </p:nvPicPr>
        <p:blipFill rotWithShape="1">
          <a:blip r:embed="rId3" cstate="print"/>
          <a:srcRect r="6107"/>
          <a:stretch/>
        </p:blipFill>
        <p:spPr bwMode="auto">
          <a:xfrm>
            <a:off x="4813839" y="1620776"/>
            <a:ext cx="3872961" cy="3499864"/>
          </a:xfrm>
          <a:prstGeom prst="rect">
            <a:avLst/>
          </a:prstGeom>
          <a:noFill/>
        </p:spPr>
      </p:pic>
      <p:sp>
        <p:nvSpPr>
          <p:cNvPr id="6" name="Rectangle 5">
            <a:extLst>
              <a:ext uri="{FF2B5EF4-FFF2-40B4-BE49-F238E27FC236}">
                <a16:creationId xmlns:a16="http://schemas.microsoft.com/office/drawing/2014/main" id="{B772BC9E-5981-AC90-3865-FB690BB9DE93}"/>
              </a:ext>
            </a:extLst>
          </p:cNvPr>
          <p:cNvSpPr/>
          <p:nvPr/>
        </p:nvSpPr>
        <p:spPr>
          <a:xfrm>
            <a:off x="8256077" y="3918856"/>
            <a:ext cx="561349" cy="6496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7361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B4248-03D8-DC61-BF4D-3E3B57999D5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A61830-DDA2-56E4-2E2E-1CB49BBE257E}"/>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AC31B21A-0D9E-E68B-9B76-63B7D33B32C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7DAFC984-B0B3-22B1-A76B-EACD0269CDA6}"/>
              </a:ext>
            </a:extLst>
          </p:cNvPr>
          <p:cNvSpPr txBox="1">
            <a:spLocks/>
          </p:cNvSpPr>
          <p:nvPr/>
        </p:nvSpPr>
        <p:spPr>
          <a:xfrm>
            <a:off x="640077" y="1000549"/>
            <a:ext cx="5690113" cy="184871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BTB implementation questions:</a:t>
            </a:r>
          </a:p>
          <a:p>
            <a:pPr marL="733806" lvl="1" indent="-285750"/>
            <a:r>
              <a:rPr lang="en-US" sz="2000" dirty="0"/>
              <a:t>Where is BTB accessed?</a:t>
            </a:r>
          </a:p>
          <a:p>
            <a:pPr marL="733806" lvl="1" indent="-285750"/>
            <a:r>
              <a:rPr lang="en-US" sz="1800" dirty="0"/>
              <a:t>How do we know that the current PC is a branch before accessing the BTB?</a:t>
            </a:r>
          </a:p>
          <a:p>
            <a:pPr marL="733806" lvl="1" indent="-285750"/>
            <a:r>
              <a:rPr lang="en-US" sz="1800" dirty="0"/>
              <a:t>When do we update the BTB?</a:t>
            </a:r>
          </a:p>
          <a:p>
            <a:pPr marL="733806" lvl="1" indent="-285750"/>
            <a:r>
              <a:rPr lang="en-US" sz="1800" dirty="0"/>
              <a:t>How do we update the BTB?</a:t>
            </a:r>
          </a:p>
        </p:txBody>
      </p:sp>
    </p:spTree>
    <p:extLst>
      <p:ext uri="{BB962C8B-B14F-4D97-AF65-F5344CB8AC3E}">
        <p14:creationId xmlns:p14="http://schemas.microsoft.com/office/powerpoint/2010/main" val="396907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711B-6052-E0FF-229D-D0EB28499A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B38F64-C183-42B5-843D-43E2D649969D}"/>
              </a:ext>
            </a:extLst>
          </p:cNvPr>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6FBB15F4-DDBA-3E12-A403-01ECEEEC14F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27EBDC98-6E0E-075A-6056-183ED0EEDF35}"/>
              </a:ext>
            </a:extLst>
          </p:cNvPr>
          <p:cNvSpPr txBox="1">
            <a:spLocks/>
          </p:cNvSpPr>
          <p:nvPr/>
        </p:nvSpPr>
        <p:spPr>
          <a:xfrm>
            <a:off x="640077" y="1000549"/>
            <a:ext cx="5690113" cy="90896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Where is BTB accessed?</a:t>
            </a:r>
          </a:p>
          <a:p>
            <a:pPr marL="733806" lvl="1" indent="-285750"/>
            <a:r>
              <a:rPr lang="en-US" sz="1800" dirty="0" err="1"/>
              <a:t>NextPC</a:t>
            </a:r>
            <a:r>
              <a:rPr lang="en-US" sz="1800" dirty="0"/>
              <a:t> is needed in IF stage</a:t>
            </a:r>
          </a:p>
          <a:p>
            <a:pPr marL="733806" lvl="1" indent="-285750"/>
            <a:r>
              <a:rPr lang="en-US" sz="1800" dirty="0"/>
              <a:t>BTB should be accessed in IF stage</a:t>
            </a:r>
            <a:endParaRPr lang="en-US" sz="1600" dirty="0"/>
          </a:p>
        </p:txBody>
      </p:sp>
    </p:spTree>
    <p:extLst>
      <p:ext uri="{BB962C8B-B14F-4D97-AF65-F5344CB8AC3E}">
        <p14:creationId xmlns:p14="http://schemas.microsoft.com/office/powerpoint/2010/main" val="350694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5D772-0098-283F-F6FE-8FAB2DC180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999EA7-B680-CCFD-FDCF-B05D066AF1F3}"/>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F16D9419-C010-B9DB-6AE7-CA51F797A55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193CEA8B-2FFB-1778-C7D1-8272FAF7EE9B}"/>
              </a:ext>
            </a:extLst>
          </p:cNvPr>
          <p:cNvSpPr txBox="1">
            <a:spLocks/>
          </p:cNvSpPr>
          <p:nvPr/>
        </p:nvSpPr>
        <p:spPr>
          <a:xfrm>
            <a:off x="640077" y="1000549"/>
            <a:ext cx="5690113" cy="115518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How do we know that the current PC is a branch before accessing the BTB?</a:t>
            </a:r>
          </a:p>
          <a:p>
            <a:pPr marL="1008126" lvl="2" indent="-285750"/>
            <a:r>
              <a:rPr lang="en-US" sz="1800" dirty="0"/>
              <a:t>Only branches are added into BTB</a:t>
            </a:r>
          </a:p>
          <a:p>
            <a:pPr marL="1008126" lvl="2" indent="-285750"/>
            <a:r>
              <a:rPr lang="en-US" sz="1800" dirty="0"/>
              <a:t>Make sure to clear BTB at startup</a:t>
            </a:r>
          </a:p>
        </p:txBody>
      </p:sp>
    </p:spTree>
    <p:extLst>
      <p:ext uri="{BB962C8B-B14F-4D97-AF65-F5344CB8AC3E}">
        <p14:creationId xmlns:p14="http://schemas.microsoft.com/office/powerpoint/2010/main" val="96468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A5CFC-5026-4F1D-0903-DDC17AFA65E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FC37DE-5952-6E9E-3271-04E7CD8A0BE5}"/>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3B1E395E-2268-821B-17DE-E0C2D5AB729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7EBE15C5-107D-A769-1D99-C8BD8AAA369C}"/>
              </a:ext>
            </a:extLst>
          </p:cNvPr>
          <p:cNvSpPr txBox="1">
            <a:spLocks/>
          </p:cNvSpPr>
          <p:nvPr/>
        </p:nvSpPr>
        <p:spPr>
          <a:xfrm>
            <a:off x="640077" y="1000549"/>
            <a:ext cx="5690113" cy="3282950"/>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When do we update the BTB?</a:t>
            </a:r>
          </a:p>
          <a:p>
            <a:pPr marL="733806" lvl="1" indent="-285750"/>
            <a:r>
              <a:rPr lang="en-US" sz="1800" dirty="0"/>
              <a:t>When we can compute branch target</a:t>
            </a:r>
          </a:p>
          <a:p>
            <a:pPr marL="733806" lvl="1" indent="-285750"/>
            <a:r>
              <a:rPr lang="en-US" sz="1800" dirty="0"/>
              <a:t>In ID stage: </a:t>
            </a:r>
          </a:p>
          <a:p>
            <a:pPr marL="1008126" lvl="2" indent="-285750"/>
            <a:r>
              <a:rPr lang="en-US" sz="1800" dirty="0"/>
              <a:t>Add dedicated adder</a:t>
            </a:r>
          </a:p>
          <a:p>
            <a:pPr marL="1008126" lvl="2" indent="-285750"/>
            <a:r>
              <a:rPr lang="en-US" sz="1800" dirty="0"/>
              <a:t>JALR timing issue – register file access</a:t>
            </a:r>
          </a:p>
          <a:p>
            <a:pPr marL="733806" lvl="1" indent="-285750"/>
            <a:r>
              <a:rPr lang="en-US" sz="1800" dirty="0"/>
              <a:t>In EX stage: </a:t>
            </a:r>
          </a:p>
          <a:p>
            <a:pPr marL="1008126" lvl="2" indent="-285750"/>
            <a:r>
              <a:rPr lang="en-US" sz="1800" dirty="0"/>
              <a:t>Add dedicated adder</a:t>
            </a:r>
          </a:p>
          <a:p>
            <a:pPr marL="1008126" lvl="2" indent="-285750"/>
            <a:r>
              <a:rPr lang="en-US" sz="1800" dirty="0"/>
              <a:t>No timing issue </a:t>
            </a:r>
          </a:p>
          <a:p>
            <a:pPr marL="733806" lvl="1" indent="-285750"/>
            <a:r>
              <a:rPr lang="en-US" sz="1800" dirty="0"/>
              <a:t>Should be done in only one place</a:t>
            </a:r>
          </a:p>
          <a:p>
            <a:pPr marL="1008126" lvl="2" indent="-285750"/>
            <a:r>
              <a:rPr lang="en-US" sz="1800" dirty="0"/>
              <a:t>Why?</a:t>
            </a:r>
          </a:p>
          <a:p>
            <a:pPr marL="733806" lvl="1" indent="-285750"/>
            <a:endParaRPr lang="en-US" sz="1800" dirty="0"/>
          </a:p>
        </p:txBody>
      </p:sp>
    </p:spTree>
    <p:extLst>
      <p:ext uri="{BB962C8B-B14F-4D97-AF65-F5344CB8AC3E}">
        <p14:creationId xmlns:p14="http://schemas.microsoft.com/office/powerpoint/2010/main" val="159227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DE9C-2AD3-F4D4-D336-72633522105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5490A4-E6D6-FA65-430E-0E7F9936542B}"/>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E3ABD112-6DCC-4C02-8E89-AC2C78A25CC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D132C3A6-CD61-4C39-D1E6-E2307B00A202}"/>
              </a:ext>
            </a:extLst>
          </p:cNvPr>
          <p:cNvSpPr txBox="1">
            <a:spLocks/>
          </p:cNvSpPr>
          <p:nvPr/>
        </p:nvSpPr>
        <p:spPr>
          <a:xfrm>
            <a:off x="640077" y="1000549"/>
            <a:ext cx="5690113" cy="1479379"/>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t>How do we update the BTB?</a:t>
            </a:r>
          </a:p>
          <a:p>
            <a:pPr marL="733806" lvl="1" indent="-285750"/>
            <a:r>
              <a:rPr lang="en-US" sz="1800" dirty="0"/>
              <a:t>Check if branch</a:t>
            </a:r>
          </a:p>
          <a:p>
            <a:pPr marL="733806" lvl="1" indent="-285750"/>
            <a:r>
              <a:rPr lang="en-US" sz="1800" dirty="0"/>
              <a:t>Calculate </a:t>
            </a:r>
            <a:r>
              <a:rPr lang="en-US" sz="1800" dirty="0" err="1"/>
              <a:t>NextPC</a:t>
            </a:r>
            <a:endParaRPr lang="en-US" sz="1800" dirty="0"/>
          </a:p>
          <a:p>
            <a:pPr marL="733806" lvl="1" indent="-285750"/>
            <a:r>
              <a:rPr lang="en-US" sz="1800" dirty="0"/>
              <a:t>Update BTB</a:t>
            </a:r>
          </a:p>
          <a:p>
            <a:pPr marL="1008126" lvl="2" indent="-285750"/>
            <a:r>
              <a:rPr lang="en-US" sz="1800" i="1" dirty="0"/>
              <a:t>BTB[PC] = </a:t>
            </a:r>
            <a:r>
              <a:rPr lang="en-US" sz="1800" i="1" dirty="0" err="1"/>
              <a:t>NextPC</a:t>
            </a:r>
            <a:endParaRPr lang="en-US" sz="1800" i="1" dirty="0"/>
          </a:p>
        </p:txBody>
      </p:sp>
    </p:spTree>
    <p:extLst>
      <p:ext uri="{BB962C8B-B14F-4D97-AF65-F5344CB8AC3E}">
        <p14:creationId xmlns:p14="http://schemas.microsoft.com/office/powerpoint/2010/main" val="415654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3E71A-6C3C-AF05-6877-154676F7E36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B1C3FA-BE23-2B02-DAF8-A8DAD3CE5441}"/>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593B1D2C-5CE2-F119-CE35-2F11AACF132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967A127A-7480-841E-38C6-A639F0A14F44}"/>
              </a:ext>
            </a:extLst>
          </p:cNvPr>
          <p:cNvSpPr txBox="1">
            <a:spLocks/>
          </p:cNvSpPr>
          <p:nvPr/>
        </p:nvSpPr>
        <p:spPr>
          <a:xfrm>
            <a:off x="640077" y="1000549"/>
            <a:ext cx="8157755" cy="168251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BTB Hardware Implementation</a:t>
            </a:r>
          </a:p>
          <a:p>
            <a:pPr marL="733806" lvl="1" indent="-285750"/>
            <a:r>
              <a:rPr lang="en-US" sz="2000" dirty="0"/>
              <a:t>Implementing a hash table in H/W is expensive</a:t>
            </a:r>
          </a:p>
          <a:p>
            <a:pPr marL="1008126" lvl="2" indent="-285750"/>
            <a:r>
              <a:rPr lang="en-US" sz="2000" dirty="0"/>
              <a:t>Lookup area cost</a:t>
            </a:r>
          </a:p>
          <a:p>
            <a:pPr marL="1008126" lvl="2" indent="-285750"/>
            <a:r>
              <a:rPr lang="en-US" sz="2000" dirty="0"/>
              <a:t>Lookup latency</a:t>
            </a:r>
          </a:p>
          <a:p>
            <a:pPr marL="1008126" lvl="2" indent="-285750"/>
            <a:r>
              <a:rPr lang="en-US" sz="2000" dirty="0"/>
              <a:t>Table size must be small</a:t>
            </a:r>
          </a:p>
        </p:txBody>
      </p:sp>
    </p:spTree>
    <p:extLst>
      <p:ext uri="{BB962C8B-B14F-4D97-AF65-F5344CB8AC3E}">
        <p14:creationId xmlns:p14="http://schemas.microsoft.com/office/powerpoint/2010/main" val="2938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2AEE0-D3CC-AA46-9535-3A4E525B5E1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85EB31-A986-4ADF-6691-61A78A6BDCC0}"/>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70F98E9D-A144-C114-4272-FDA6E807445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EE01DD31-AB66-D9EB-67EC-41984135EA0F}"/>
              </a:ext>
            </a:extLst>
          </p:cNvPr>
          <p:cNvSpPr txBox="1">
            <a:spLocks/>
          </p:cNvSpPr>
          <p:nvPr/>
        </p:nvSpPr>
        <p:spPr>
          <a:xfrm>
            <a:off x="640077" y="1000549"/>
            <a:ext cx="8157755" cy="201080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BTB Hardware Implementation</a:t>
            </a:r>
          </a:p>
          <a:p>
            <a:pPr marL="733806" lvl="1" indent="-285750"/>
            <a:r>
              <a:rPr lang="en-US" sz="2000" dirty="0"/>
              <a:t>Use a Tagged-based Lookup table</a:t>
            </a:r>
          </a:p>
          <a:p>
            <a:pPr marL="733806" lvl="1" indent="-285750"/>
            <a:r>
              <a:rPr lang="en-US" sz="2000" dirty="0"/>
              <a:t>Fixed size: </a:t>
            </a:r>
            <a:r>
              <a:rPr lang="en-US" sz="2000" dirty="0" err="1"/>
              <a:t>btb_size</a:t>
            </a:r>
            <a:endParaRPr lang="en-US" sz="2000" dirty="0"/>
          </a:p>
          <a:p>
            <a:pPr marL="733806" lvl="1" indent="-285750"/>
            <a:r>
              <a:rPr lang="en-US" sz="2000" dirty="0"/>
              <a:t>Indexing: </a:t>
            </a:r>
            <a:r>
              <a:rPr lang="en-US" sz="2000" dirty="0" err="1"/>
              <a:t>btb_index</a:t>
            </a:r>
            <a:endParaRPr lang="en-US" sz="2000" dirty="0"/>
          </a:p>
          <a:p>
            <a:pPr marL="733806" lvl="1" indent="-285750"/>
            <a:r>
              <a:rPr lang="en-US" sz="2000" dirty="0"/>
              <a:t>Lookup: </a:t>
            </a:r>
            <a:r>
              <a:rPr lang="en-US" sz="2000" dirty="0" err="1"/>
              <a:t>btb_tag</a:t>
            </a:r>
            <a:endParaRPr lang="en-US" sz="2000" dirty="0"/>
          </a:p>
          <a:p>
            <a:pPr marL="733806" lvl="1" indent="-285750"/>
            <a:endParaRPr lang="en-US" sz="2000" dirty="0"/>
          </a:p>
        </p:txBody>
      </p:sp>
      <p:pic>
        <p:nvPicPr>
          <p:cNvPr id="6" name="Picture 5" descr="A diagram of a computer&#10;&#10;Description automatically generated">
            <a:extLst>
              <a:ext uri="{FF2B5EF4-FFF2-40B4-BE49-F238E27FC236}">
                <a16:creationId xmlns:a16="http://schemas.microsoft.com/office/drawing/2014/main" id="{B5BD449A-C779-2577-4A0E-952BD35F1F09}"/>
              </a:ext>
            </a:extLst>
          </p:cNvPr>
          <p:cNvPicPr>
            <a:picLocks noChangeAspect="1"/>
          </p:cNvPicPr>
          <p:nvPr/>
        </p:nvPicPr>
        <p:blipFill>
          <a:blip r:embed="rId3"/>
          <a:stretch>
            <a:fillRect/>
          </a:stretch>
        </p:blipFill>
        <p:spPr>
          <a:xfrm>
            <a:off x="4053900" y="1969957"/>
            <a:ext cx="4632900" cy="2442041"/>
          </a:xfrm>
          <a:prstGeom prst="rect">
            <a:avLst/>
          </a:prstGeom>
        </p:spPr>
      </p:pic>
    </p:spTree>
    <p:extLst>
      <p:ext uri="{BB962C8B-B14F-4D97-AF65-F5344CB8AC3E}">
        <p14:creationId xmlns:p14="http://schemas.microsoft.com/office/powerpoint/2010/main" val="10058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52CA-2268-612B-6BE1-1FE93A3972D8}"/>
            </a:ext>
          </a:extLst>
        </p:cNvPr>
        <p:cNvGrpSpPr/>
        <p:nvPr/>
      </p:nvGrpSpPr>
      <p:grpSpPr>
        <a:xfrm>
          <a:off x="0" y="0"/>
          <a:ext cx="0" cy="0"/>
          <a:chOff x="0" y="0"/>
          <a:chExt cx="0" cy="0"/>
        </a:xfrm>
      </p:grpSpPr>
      <p:pic>
        <p:nvPicPr>
          <p:cNvPr id="6" name="Picture 5" descr="A diagram of a computer&#10;&#10;Description automatically generated">
            <a:extLst>
              <a:ext uri="{FF2B5EF4-FFF2-40B4-BE49-F238E27FC236}">
                <a16:creationId xmlns:a16="http://schemas.microsoft.com/office/drawing/2014/main" id="{6D0811BB-3CF0-CCCE-2FFF-97FC74DB52F4}"/>
              </a:ext>
            </a:extLst>
          </p:cNvPr>
          <p:cNvPicPr>
            <a:picLocks noChangeAspect="1"/>
          </p:cNvPicPr>
          <p:nvPr/>
        </p:nvPicPr>
        <p:blipFill>
          <a:blip r:embed="rId3"/>
          <a:stretch>
            <a:fillRect/>
          </a:stretch>
        </p:blipFill>
        <p:spPr>
          <a:xfrm>
            <a:off x="4572000" y="2001793"/>
            <a:ext cx="4579306" cy="2413791"/>
          </a:xfrm>
          <a:prstGeom prst="rect">
            <a:avLst/>
          </a:prstGeom>
        </p:spPr>
      </p:pic>
      <p:sp>
        <p:nvSpPr>
          <p:cNvPr id="4" name="Slide Number Placeholder 3">
            <a:extLst>
              <a:ext uri="{FF2B5EF4-FFF2-40B4-BE49-F238E27FC236}">
                <a16:creationId xmlns:a16="http://schemas.microsoft.com/office/drawing/2014/main" id="{7492E9AA-BC66-08B5-FD71-B678A87BD0A3}"/>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8CA62CF8-B2F9-3BA5-055E-401BE021BFE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40309FC6-E870-A1DD-E07B-BC734B8A41F3}"/>
              </a:ext>
            </a:extLst>
          </p:cNvPr>
          <p:cNvSpPr txBox="1">
            <a:spLocks/>
          </p:cNvSpPr>
          <p:nvPr/>
        </p:nvSpPr>
        <p:spPr>
          <a:xfrm>
            <a:off x="447399" y="1332416"/>
            <a:ext cx="8157755" cy="255659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BTB Hardware Implementation</a:t>
            </a:r>
          </a:p>
          <a:p>
            <a:pPr marL="733806" lvl="1" indent="-285750"/>
            <a:r>
              <a:rPr lang="en-US" sz="2000" dirty="0"/>
              <a:t>PC address is 4-byte aligned</a:t>
            </a:r>
          </a:p>
          <a:p>
            <a:pPr marL="1008126" lvl="2" indent="-285750"/>
            <a:r>
              <a:rPr lang="en-US" sz="1800" dirty="0"/>
              <a:t>lower 2 bits are zero</a:t>
            </a:r>
            <a:endParaRPr lang="en-US" sz="2000" dirty="0"/>
          </a:p>
          <a:p>
            <a:pPr marL="790956" lvl="1" indent="-342900"/>
            <a:r>
              <a:rPr lang="en-US" sz="2000" dirty="0"/>
              <a:t>Formulas:</a:t>
            </a:r>
          </a:p>
          <a:p>
            <a:pPr marL="1065276" lvl="2" indent="-342900"/>
            <a:r>
              <a:rPr lang="en-US" sz="1800" dirty="0" err="1"/>
              <a:t>index_bits</a:t>
            </a:r>
            <a:r>
              <a:rPr lang="en-US" sz="1800" dirty="0"/>
              <a:t> = log2(</a:t>
            </a:r>
            <a:r>
              <a:rPr lang="en-US" sz="1800" dirty="0" err="1"/>
              <a:t>btb_size</a:t>
            </a:r>
            <a:r>
              <a:rPr lang="en-US" sz="1800" dirty="0"/>
              <a:t>) </a:t>
            </a:r>
          </a:p>
          <a:p>
            <a:pPr marL="1065276" lvl="2" indent="-342900"/>
            <a:r>
              <a:rPr lang="en-US" sz="1800" dirty="0" err="1"/>
              <a:t>pc_index</a:t>
            </a:r>
            <a:r>
              <a:rPr lang="en-US" sz="1800" dirty="0"/>
              <a:t> = (pc &gt;&gt; 2) &amp; </a:t>
            </a:r>
            <a:r>
              <a:rPr lang="en-US" sz="1800" dirty="0" err="1"/>
              <a:t>index_bits</a:t>
            </a:r>
            <a:r>
              <a:rPr lang="en-US" sz="1800" dirty="0"/>
              <a:t> </a:t>
            </a:r>
          </a:p>
          <a:p>
            <a:pPr marL="1008126" lvl="2" indent="-285750"/>
            <a:r>
              <a:rPr lang="en-US" sz="1800" dirty="0" err="1"/>
              <a:t>pc_tag</a:t>
            </a:r>
            <a:r>
              <a:rPr lang="en-US" sz="1800" dirty="0"/>
              <a:t> = (pc &gt;&gt; 2) &gt;&gt; </a:t>
            </a:r>
            <a:r>
              <a:rPr lang="en-US" sz="1800" dirty="0" err="1"/>
              <a:t>index_bits</a:t>
            </a:r>
            <a:endParaRPr lang="en-US" sz="1800" dirty="0"/>
          </a:p>
          <a:p>
            <a:pPr marL="733806" lvl="1" indent="-285750"/>
            <a:endParaRPr lang="en-US" sz="2000" dirty="0"/>
          </a:p>
        </p:txBody>
      </p:sp>
    </p:spTree>
    <p:extLst>
      <p:ext uri="{BB962C8B-B14F-4D97-AF65-F5344CB8AC3E}">
        <p14:creationId xmlns:p14="http://schemas.microsoft.com/office/powerpoint/2010/main" val="119646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39CDF-A7EF-D0E5-4DC7-793ED1DCBC5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7DCF8F-5915-382F-3FB2-8C342D773647}"/>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89F4896E-93CF-6E54-9FFC-5D0971F9E43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1007EEE3-61F2-ABA9-69E3-07432655B14A}"/>
              </a:ext>
            </a:extLst>
          </p:cNvPr>
          <p:cNvSpPr txBox="1">
            <a:spLocks/>
          </p:cNvSpPr>
          <p:nvPr/>
        </p:nvSpPr>
        <p:spPr>
          <a:xfrm>
            <a:off x="447400" y="1332416"/>
            <a:ext cx="4534264" cy="3577390"/>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BTB Hardware Implementation</a:t>
            </a:r>
          </a:p>
          <a:p>
            <a:pPr marL="733806" lvl="1" indent="-285750"/>
            <a:r>
              <a:rPr lang="en-US" sz="2000" dirty="0"/>
              <a:t>Initialization:</a:t>
            </a:r>
          </a:p>
          <a:p>
            <a:pPr marL="1008126" lvl="2" indent="-285750"/>
            <a:r>
              <a:rPr lang="en-US" sz="1800" dirty="0"/>
              <a:t>Clear valid bit at reset</a:t>
            </a:r>
            <a:endParaRPr lang="en-US" sz="2000" dirty="0"/>
          </a:p>
          <a:p>
            <a:pPr marL="733806" lvl="1" indent="-285750"/>
            <a:r>
              <a:rPr lang="en-US" sz="2000" dirty="0"/>
              <a:t>BTB lookup:</a:t>
            </a:r>
          </a:p>
          <a:p>
            <a:pPr marL="1008126" lvl="2" indent="-285750"/>
            <a:r>
              <a:rPr lang="en-US" sz="1800" dirty="0" err="1"/>
              <a:t>btb</a:t>
            </a:r>
            <a:r>
              <a:rPr lang="en-US" sz="1800" dirty="0"/>
              <a:t> &lt;= BTB[</a:t>
            </a:r>
            <a:r>
              <a:rPr lang="en-US" sz="1800" dirty="0" err="1"/>
              <a:t>pc_index</a:t>
            </a:r>
            <a:r>
              <a:rPr lang="en-US" sz="1800" dirty="0"/>
              <a:t>];</a:t>
            </a:r>
          </a:p>
          <a:p>
            <a:pPr marL="1008126" lvl="2" indent="-285750"/>
            <a:r>
              <a:rPr lang="en-US" sz="1800" dirty="0"/>
              <a:t>if (</a:t>
            </a:r>
            <a:r>
              <a:rPr lang="en-US" sz="1800" dirty="0" err="1"/>
              <a:t>btb.valid</a:t>
            </a:r>
            <a:r>
              <a:rPr lang="en-US" sz="1800" dirty="0"/>
              <a:t> == 1 &amp;&amp; </a:t>
            </a:r>
            <a:r>
              <a:rPr lang="en-US" sz="1800" dirty="0" err="1"/>
              <a:t>btb.tag</a:t>
            </a:r>
            <a:r>
              <a:rPr lang="en-US" sz="1800" dirty="0"/>
              <a:t> == </a:t>
            </a:r>
            <a:r>
              <a:rPr lang="en-US" sz="1800" dirty="0" err="1"/>
              <a:t>pc_tag</a:t>
            </a:r>
            <a:r>
              <a:rPr lang="en-US" sz="1800" dirty="0"/>
              <a:t>) { PC = </a:t>
            </a:r>
            <a:r>
              <a:rPr lang="en-US" sz="1800" dirty="0" err="1"/>
              <a:t>btb.target</a:t>
            </a:r>
            <a:r>
              <a:rPr lang="en-US" sz="1800" dirty="0"/>
              <a:t>; } else { PC = PC + 4; }</a:t>
            </a:r>
          </a:p>
          <a:p>
            <a:pPr marL="733806" lvl="1" indent="-285750"/>
            <a:r>
              <a:rPr lang="en-US" sz="2000" dirty="0"/>
              <a:t>BTB update:</a:t>
            </a:r>
          </a:p>
          <a:p>
            <a:pPr marL="1008126" lvl="2" indent="-285750"/>
            <a:r>
              <a:rPr lang="en-US" sz="1800" dirty="0"/>
              <a:t>BTB[</a:t>
            </a:r>
            <a:r>
              <a:rPr lang="en-US" sz="1800" dirty="0" err="1"/>
              <a:t>pc_index</a:t>
            </a:r>
            <a:r>
              <a:rPr lang="en-US" sz="1800" dirty="0"/>
              <a:t>] &lt;= {1, </a:t>
            </a:r>
            <a:r>
              <a:rPr lang="en-US" sz="1800" dirty="0" err="1"/>
              <a:t>pc_tag</a:t>
            </a:r>
            <a:r>
              <a:rPr lang="en-US" sz="1800" dirty="0"/>
              <a:t>, target};</a:t>
            </a:r>
          </a:p>
          <a:p>
            <a:pPr marL="1008126" lvl="2" indent="-285750"/>
            <a:endParaRPr lang="en-US" sz="1800" dirty="0"/>
          </a:p>
        </p:txBody>
      </p:sp>
      <p:graphicFrame>
        <p:nvGraphicFramePr>
          <p:cNvPr id="7" name="Table 30">
            <a:extLst>
              <a:ext uri="{FF2B5EF4-FFF2-40B4-BE49-F238E27FC236}">
                <a16:creationId xmlns:a16="http://schemas.microsoft.com/office/drawing/2014/main" id="{FD8CDAA4-4B60-FD5B-E4F4-FCC01AB4AD68}"/>
              </a:ext>
            </a:extLst>
          </p:cNvPr>
          <p:cNvGraphicFramePr>
            <a:graphicFrameLocks noGrp="1"/>
          </p:cNvGraphicFramePr>
          <p:nvPr>
            <p:extLst>
              <p:ext uri="{D42A27DB-BD31-4B8C-83A1-F6EECF244321}">
                <p14:modId xmlns:p14="http://schemas.microsoft.com/office/powerpoint/2010/main" val="964910281"/>
              </p:ext>
            </p:extLst>
          </p:nvPr>
        </p:nvGraphicFramePr>
        <p:xfrm>
          <a:off x="4981663" y="2337782"/>
          <a:ext cx="3238938" cy="1625048"/>
        </p:xfrm>
        <a:graphic>
          <a:graphicData uri="http://schemas.openxmlformats.org/drawingml/2006/table">
            <a:tbl>
              <a:tblPr firstRow="1" bandRow="1">
                <a:tableStyleId>{5940675A-B579-460E-94D1-54222C63F5DA}</a:tableStyleId>
              </a:tblPr>
              <a:tblGrid>
                <a:gridCol w="1079646">
                  <a:extLst>
                    <a:ext uri="{9D8B030D-6E8A-4147-A177-3AD203B41FA5}">
                      <a16:colId xmlns:a16="http://schemas.microsoft.com/office/drawing/2014/main" val="1391890846"/>
                    </a:ext>
                  </a:extLst>
                </a:gridCol>
                <a:gridCol w="1079646">
                  <a:extLst>
                    <a:ext uri="{9D8B030D-6E8A-4147-A177-3AD203B41FA5}">
                      <a16:colId xmlns:a16="http://schemas.microsoft.com/office/drawing/2014/main" val="3983365688"/>
                    </a:ext>
                  </a:extLst>
                </a:gridCol>
                <a:gridCol w="1079646">
                  <a:extLst>
                    <a:ext uri="{9D8B030D-6E8A-4147-A177-3AD203B41FA5}">
                      <a16:colId xmlns:a16="http://schemas.microsoft.com/office/drawing/2014/main" val="1506532619"/>
                    </a:ext>
                  </a:extLst>
                </a:gridCol>
              </a:tblGrid>
              <a:tr h="402074">
                <a:tc>
                  <a:txBody>
                    <a:bodyPr/>
                    <a:lstStyle/>
                    <a:p>
                      <a:r>
                        <a:rPr lang="en-US" sz="1400" dirty="0"/>
                        <a:t>valid</a:t>
                      </a:r>
                    </a:p>
                  </a:txBody>
                  <a:tcPr marL="68580" marR="68580" marT="34290" marB="34290"/>
                </a:tc>
                <a:tc>
                  <a:txBody>
                    <a:bodyPr/>
                    <a:lstStyle/>
                    <a:p>
                      <a:r>
                        <a:rPr lang="en-US" sz="1400" dirty="0"/>
                        <a:t>tag</a:t>
                      </a:r>
                    </a:p>
                  </a:txBody>
                  <a:tcPr marL="68580" marR="68580" marT="34290" marB="34290"/>
                </a:tc>
                <a:tc>
                  <a:txBody>
                    <a:bodyPr/>
                    <a:lstStyle/>
                    <a:p>
                      <a:r>
                        <a:rPr lang="en-US" sz="1400" dirty="0"/>
                        <a:t>target</a:t>
                      </a:r>
                    </a:p>
                  </a:txBody>
                  <a:tcPr marL="68580" marR="68580" marT="34290" marB="34290"/>
                </a:tc>
                <a:extLst>
                  <a:ext uri="{0D108BD9-81ED-4DB2-BD59-A6C34878D82A}">
                    <a16:rowId xmlns:a16="http://schemas.microsoft.com/office/drawing/2014/main" val="512176033"/>
                  </a:ext>
                </a:extLst>
              </a:tr>
              <a:tr h="407658">
                <a:tc>
                  <a:txBody>
                    <a:bodyPr/>
                    <a:lstStyle/>
                    <a:p>
                      <a:endParaRPr lang="en-US" sz="140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550175760"/>
                  </a:ext>
                </a:extLst>
              </a:tr>
              <a:tr h="407658">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4023641139"/>
                  </a:ext>
                </a:extLst>
              </a:tr>
              <a:tr h="407658">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661897331"/>
                  </a:ext>
                </a:extLst>
              </a:tr>
            </a:tbl>
          </a:graphicData>
        </a:graphic>
      </p:graphicFrame>
      <p:cxnSp>
        <p:nvCxnSpPr>
          <p:cNvPr id="8" name="Straight Arrow Connector 7">
            <a:extLst>
              <a:ext uri="{FF2B5EF4-FFF2-40B4-BE49-F238E27FC236}">
                <a16:creationId xmlns:a16="http://schemas.microsoft.com/office/drawing/2014/main" id="{FCEB5F01-331D-E0B3-90AC-B59EE1DA92E4}"/>
              </a:ext>
            </a:extLst>
          </p:cNvPr>
          <p:cNvCxnSpPr/>
          <p:nvPr/>
        </p:nvCxnSpPr>
        <p:spPr>
          <a:xfrm>
            <a:off x="8334207" y="2337782"/>
            <a:ext cx="0" cy="15939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D1D8B19-4B4A-2599-F39E-2AA4A804F575}"/>
              </a:ext>
            </a:extLst>
          </p:cNvPr>
          <p:cNvSpPr txBox="1"/>
          <p:nvPr/>
        </p:nvSpPr>
        <p:spPr>
          <a:xfrm>
            <a:off x="8265286" y="2923724"/>
            <a:ext cx="926857" cy="300082"/>
          </a:xfrm>
          <a:prstGeom prst="rect">
            <a:avLst/>
          </a:prstGeom>
          <a:noFill/>
        </p:spPr>
        <p:txBody>
          <a:bodyPr wrap="none" rtlCol="0">
            <a:spAutoFit/>
          </a:bodyPr>
          <a:lstStyle/>
          <a:p>
            <a:r>
              <a:rPr lang="en-US" sz="1350" dirty="0"/>
              <a:t>16 entries </a:t>
            </a:r>
          </a:p>
        </p:txBody>
      </p:sp>
      <p:sp>
        <p:nvSpPr>
          <p:cNvPr id="10" name="TextBox 9">
            <a:extLst>
              <a:ext uri="{FF2B5EF4-FFF2-40B4-BE49-F238E27FC236}">
                <a16:creationId xmlns:a16="http://schemas.microsoft.com/office/drawing/2014/main" id="{A1ED3562-DABB-630A-9E02-81DCDDFF4C22}"/>
              </a:ext>
            </a:extLst>
          </p:cNvPr>
          <p:cNvSpPr txBox="1"/>
          <p:nvPr/>
        </p:nvSpPr>
        <p:spPr>
          <a:xfrm>
            <a:off x="5438864" y="2500481"/>
            <a:ext cx="511679" cy="300082"/>
          </a:xfrm>
          <a:prstGeom prst="rect">
            <a:avLst/>
          </a:prstGeom>
          <a:noFill/>
        </p:spPr>
        <p:txBody>
          <a:bodyPr wrap="none" rtlCol="0">
            <a:spAutoFit/>
          </a:bodyPr>
          <a:lstStyle/>
          <a:p>
            <a:r>
              <a:rPr lang="en-US" sz="1350" dirty="0"/>
              <a:t>1 bit</a:t>
            </a:r>
          </a:p>
        </p:txBody>
      </p:sp>
      <p:sp>
        <p:nvSpPr>
          <p:cNvPr id="11" name="TextBox 10">
            <a:extLst>
              <a:ext uri="{FF2B5EF4-FFF2-40B4-BE49-F238E27FC236}">
                <a16:creationId xmlns:a16="http://schemas.microsoft.com/office/drawing/2014/main" id="{ED7852A9-0537-6F4B-AE90-ABCCB5F3DE57}"/>
              </a:ext>
            </a:extLst>
          </p:cNvPr>
          <p:cNvSpPr txBox="1"/>
          <p:nvPr/>
        </p:nvSpPr>
        <p:spPr>
          <a:xfrm>
            <a:off x="6438931" y="2474481"/>
            <a:ext cx="742511" cy="300082"/>
          </a:xfrm>
          <a:prstGeom prst="rect">
            <a:avLst/>
          </a:prstGeom>
          <a:noFill/>
        </p:spPr>
        <p:txBody>
          <a:bodyPr wrap="none" rtlCol="0">
            <a:spAutoFit/>
          </a:bodyPr>
          <a:lstStyle/>
          <a:p>
            <a:r>
              <a:rPr lang="en-US" sz="1350" dirty="0"/>
              <a:t>26  bits</a:t>
            </a:r>
          </a:p>
        </p:txBody>
      </p:sp>
      <p:sp>
        <p:nvSpPr>
          <p:cNvPr id="12" name="TextBox 11">
            <a:extLst>
              <a:ext uri="{FF2B5EF4-FFF2-40B4-BE49-F238E27FC236}">
                <a16:creationId xmlns:a16="http://schemas.microsoft.com/office/drawing/2014/main" id="{6D0815EF-75CA-CD95-0AD5-FD94093A1E5A}"/>
              </a:ext>
            </a:extLst>
          </p:cNvPr>
          <p:cNvSpPr txBox="1"/>
          <p:nvPr/>
        </p:nvSpPr>
        <p:spPr>
          <a:xfrm>
            <a:off x="7591696" y="2480712"/>
            <a:ext cx="742511" cy="300082"/>
          </a:xfrm>
          <a:prstGeom prst="rect">
            <a:avLst/>
          </a:prstGeom>
          <a:noFill/>
        </p:spPr>
        <p:txBody>
          <a:bodyPr wrap="none" rtlCol="0">
            <a:spAutoFit/>
          </a:bodyPr>
          <a:lstStyle/>
          <a:p>
            <a:r>
              <a:rPr lang="en-US" sz="1350" dirty="0"/>
              <a:t>30 bits </a:t>
            </a:r>
          </a:p>
        </p:txBody>
      </p:sp>
      <p:sp>
        <p:nvSpPr>
          <p:cNvPr id="13" name="TextBox 12">
            <a:extLst>
              <a:ext uri="{FF2B5EF4-FFF2-40B4-BE49-F238E27FC236}">
                <a16:creationId xmlns:a16="http://schemas.microsoft.com/office/drawing/2014/main" id="{FDD39FF0-51C1-B4EB-738B-EA3F8A070252}"/>
              </a:ext>
            </a:extLst>
          </p:cNvPr>
          <p:cNvSpPr txBox="1"/>
          <p:nvPr/>
        </p:nvSpPr>
        <p:spPr>
          <a:xfrm>
            <a:off x="4903228" y="1949021"/>
            <a:ext cx="1810111" cy="300082"/>
          </a:xfrm>
          <a:prstGeom prst="rect">
            <a:avLst/>
          </a:prstGeom>
          <a:noFill/>
        </p:spPr>
        <p:txBody>
          <a:bodyPr wrap="none" rtlCol="0">
            <a:spAutoFit/>
          </a:bodyPr>
          <a:lstStyle/>
          <a:p>
            <a:r>
              <a:rPr lang="en-US" b="1" dirty="0"/>
              <a:t>BTB hardware table</a:t>
            </a:r>
          </a:p>
        </p:txBody>
      </p:sp>
    </p:spTree>
    <p:extLst>
      <p:ext uri="{BB962C8B-B14F-4D97-AF65-F5344CB8AC3E}">
        <p14:creationId xmlns:p14="http://schemas.microsoft.com/office/powerpoint/2010/main" val="367634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80F42-F085-86EE-EF84-995CCA15A10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9EE772-4113-C0CC-C78B-2AF4F9135D9C}"/>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EE2860B8-5DF4-A9C9-2759-F4E58947935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2BB384BE-A030-7B58-A8E1-7735CD861138}"/>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Improving Branch prediction</a:t>
            </a:r>
          </a:p>
          <a:p>
            <a:pPr marL="733806" lvl="1" indent="-285750"/>
            <a:r>
              <a:rPr lang="en-US" sz="2000" dirty="0"/>
              <a:t>Predicting always taken is about 70% accurate</a:t>
            </a:r>
          </a:p>
          <a:p>
            <a:pPr marL="733806" lvl="1" indent="-285750"/>
            <a:r>
              <a:rPr lang="en-US" sz="2000" dirty="0"/>
              <a:t>which is better than always not taken (30%).</a:t>
            </a:r>
          </a:p>
          <a:p>
            <a:pPr marL="733806" lvl="1" indent="-285750"/>
            <a:r>
              <a:rPr lang="en-US" sz="2000" dirty="0"/>
              <a:t>How do we improve the prediction accuracy?</a:t>
            </a:r>
          </a:p>
        </p:txBody>
      </p:sp>
    </p:spTree>
    <p:extLst>
      <p:ext uri="{BB962C8B-B14F-4D97-AF65-F5344CB8AC3E}">
        <p14:creationId xmlns:p14="http://schemas.microsoft.com/office/powerpoint/2010/main" val="237835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8EFA7-3F5A-52D3-11F0-623895E138F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A80FFE-1C5A-4714-F350-4E92E7E10AA1}"/>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EC825DD9-DF46-052F-DE99-4021FD1A83E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FA00C2BD-4B26-215E-1DF6-F43751E92953}"/>
              </a:ext>
            </a:extLst>
          </p:cNvPr>
          <p:cNvSpPr txBox="1">
            <a:spLocks/>
          </p:cNvSpPr>
          <p:nvPr/>
        </p:nvSpPr>
        <p:spPr>
          <a:xfrm>
            <a:off x="640077" y="1000549"/>
            <a:ext cx="8157755" cy="263969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Code reordering optimization</a:t>
            </a:r>
          </a:p>
          <a:p>
            <a:pPr marL="733806" lvl="1" indent="-285750"/>
            <a:r>
              <a:rPr lang="en-US" sz="2000" dirty="0"/>
              <a:t>If H/W implements static prediction</a:t>
            </a:r>
          </a:p>
          <a:p>
            <a:pPr marL="1008126" lvl="2" indent="-285750"/>
            <a:r>
              <a:rPr lang="en-US" sz="1800" dirty="0"/>
              <a:t>Not Taken or always Taken</a:t>
            </a:r>
          </a:p>
          <a:p>
            <a:pPr marL="733806" lvl="1" indent="-285750"/>
            <a:r>
              <a:rPr lang="en-US" sz="2000" dirty="0"/>
              <a:t>Reorder code to prioritize predicted path</a:t>
            </a:r>
          </a:p>
          <a:p>
            <a:pPr marL="733806" lvl="1" indent="-285750"/>
            <a:r>
              <a:rPr lang="en-US" sz="2000" dirty="0"/>
              <a:t>Pros/cons?</a:t>
            </a:r>
          </a:p>
          <a:p>
            <a:pPr marL="1008126" lvl="2" indent="-285750"/>
            <a:r>
              <a:rPr lang="en-US" sz="1800" dirty="0"/>
              <a:t>Pros: improved accuracy</a:t>
            </a:r>
          </a:p>
          <a:p>
            <a:pPr marL="1008126" lvl="2" indent="-285750"/>
            <a:r>
              <a:rPr lang="en-US" sz="1800" dirty="0"/>
              <a:t>Cons: architecture specific</a:t>
            </a:r>
          </a:p>
          <a:p>
            <a:pPr marL="1008126" lvl="2" indent="-285750"/>
            <a:endParaRPr lang="en-US" sz="2400" dirty="0"/>
          </a:p>
        </p:txBody>
      </p:sp>
    </p:spTree>
    <p:extLst>
      <p:ext uri="{BB962C8B-B14F-4D97-AF65-F5344CB8AC3E}">
        <p14:creationId xmlns:p14="http://schemas.microsoft.com/office/powerpoint/2010/main" val="28989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B1D9E-9312-C301-AC6F-9B938C29BF6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734547-164D-FE03-BCFE-AF9C23767E1E}"/>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5D45A993-5BF6-8E2B-4474-90A6D423659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6011E87F-F0DF-D671-7EC6-82E84327F791}"/>
              </a:ext>
            </a:extLst>
          </p:cNvPr>
          <p:cNvSpPr txBox="1">
            <a:spLocks/>
          </p:cNvSpPr>
          <p:nvPr/>
        </p:nvSpPr>
        <p:spPr>
          <a:xfrm>
            <a:off x="640077" y="1000549"/>
            <a:ext cx="8157755" cy="223240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BTFNT (Backward Taken, Forward Not Taken)</a:t>
            </a:r>
          </a:p>
          <a:p>
            <a:pPr lvl="1"/>
            <a:r>
              <a:rPr lang="en-US" sz="2000" dirty="0"/>
              <a:t>Loops usually have a few iterations, so this is like always predicting that the loop is taken</a:t>
            </a:r>
          </a:p>
          <a:p>
            <a:pPr lvl="1"/>
            <a:r>
              <a:rPr lang="en-US" sz="2000" dirty="0"/>
              <a:t>Loop back-edge =&gt; backward direction</a:t>
            </a:r>
          </a:p>
          <a:p>
            <a:pPr lvl="1"/>
            <a:r>
              <a:rPr lang="en-US" sz="2000" dirty="0"/>
              <a:t>Pros/Cons?</a:t>
            </a:r>
          </a:p>
          <a:p>
            <a:pPr lvl="2"/>
            <a:r>
              <a:rPr lang="en-US" sz="1800" dirty="0"/>
              <a:t>Pros: Improved accuracy</a:t>
            </a:r>
          </a:p>
          <a:p>
            <a:pPr lvl="2"/>
            <a:r>
              <a:rPr lang="en-US" sz="1800" dirty="0"/>
              <a:t>Cons: limited to loops only</a:t>
            </a:r>
            <a:endParaRPr lang="en-US" sz="2000" dirty="0"/>
          </a:p>
        </p:txBody>
      </p:sp>
    </p:spTree>
    <p:extLst>
      <p:ext uri="{BB962C8B-B14F-4D97-AF65-F5344CB8AC3E}">
        <p14:creationId xmlns:p14="http://schemas.microsoft.com/office/powerpoint/2010/main" val="1297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B7853-A793-F59D-E40A-ECFA6421358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BF78C7-F6AA-84F6-E7A4-DEF52CA2DB36}"/>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F6FBBB8C-DD76-34CE-ACFC-F0DFE4195A3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9BCB1980-B003-840B-0CF6-23545887EB62}"/>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Using a Branch predictor</a:t>
            </a:r>
          </a:p>
          <a:p>
            <a:pPr marL="733806" lvl="1" indent="-285750"/>
            <a:r>
              <a:rPr lang="en-US" sz="2000" dirty="0"/>
              <a:t>Predict the outcome dynamically using the branch history</a:t>
            </a:r>
          </a:p>
          <a:p>
            <a:pPr marL="733806" lvl="1" indent="-285750"/>
            <a:r>
              <a:rPr lang="en-US" sz="2000" dirty="0"/>
              <a:t>Recurring branches tend to repeat their pattern (e.g. loops)</a:t>
            </a:r>
          </a:p>
        </p:txBody>
      </p:sp>
    </p:spTree>
    <p:extLst>
      <p:ext uri="{BB962C8B-B14F-4D97-AF65-F5344CB8AC3E}">
        <p14:creationId xmlns:p14="http://schemas.microsoft.com/office/powerpoint/2010/main" val="1558293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4C671-2B82-028C-EBEC-820641453C5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05B549-C368-34C8-EA69-F127BE215A1B}"/>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D4987C39-891F-64B3-5416-469B5DB47DD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3CE383F0-BFA4-A76F-B82C-499EDA1CC102}"/>
              </a:ext>
            </a:extLst>
          </p:cNvPr>
          <p:cNvSpPr txBox="1">
            <a:spLocks/>
          </p:cNvSpPr>
          <p:nvPr/>
        </p:nvSpPr>
        <p:spPr>
          <a:xfrm>
            <a:off x="640077" y="1000549"/>
            <a:ext cx="8157755" cy="173791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One-Bit Branch Predictor</a:t>
            </a:r>
          </a:p>
          <a:p>
            <a:pPr marL="733806" lvl="1" indent="-285750"/>
            <a:r>
              <a:rPr lang="en-US" sz="2000" dirty="0"/>
              <a:t>BTB entry hold a single bit: taken=1 or </a:t>
            </a:r>
            <a:r>
              <a:rPr lang="en-US" sz="2000" dirty="0" err="1"/>
              <a:t>not_taken</a:t>
            </a:r>
            <a:r>
              <a:rPr lang="en-US" sz="2000" dirty="0"/>
              <a:t>=0.</a:t>
            </a:r>
          </a:p>
          <a:p>
            <a:pPr marL="733806" lvl="1" indent="-285750"/>
            <a:r>
              <a:rPr lang="en-US" sz="2000" dirty="0"/>
              <a:t>Index the table using lower K bits of PC</a:t>
            </a:r>
          </a:p>
          <a:p>
            <a:pPr marL="733806" lvl="1" indent="-285750"/>
            <a:r>
              <a:rPr lang="en-US" sz="2000" dirty="0"/>
              <a:t>Update the table when the condition is resolved.</a:t>
            </a:r>
          </a:p>
          <a:p>
            <a:pPr marL="733806" lvl="1" indent="-285750"/>
            <a:endParaRPr lang="en-US" sz="2400" dirty="0"/>
          </a:p>
        </p:txBody>
      </p:sp>
      <p:sp>
        <p:nvSpPr>
          <p:cNvPr id="16" name="Footer Placeholder 3">
            <a:extLst>
              <a:ext uri="{FF2B5EF4-FFF2-40B4-BE49-F238E27FC236}">
                <a16:creationId xmlns:a16="http://schemas.microsoft.com/office/drawing/2014/main" id="{D74EE1AC-4D98-F0DE-AC2D-EFB9C86BE78F}"/>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18" name="Text Box 9">
            <a:extLst>
              <a:ext uri="{FF2B5EF4-FFF2-40B4-BE49-F238E27FC236}">
                <a16:creationId xmlns:a16="http://schemas.microsoft.com/office/drawing/2014/main" id="{7C65E96F-9EE6-0742-102F-EA614942E745}"/>
              </a:ext>
            </a:extLst>
          </p:cNvPr>
          <p:cNvSpPr txBox="1">
            <a:spLocks noChangeArrowheads="1"/>
          </p:cNvSpPr>
          <p:nvPr/>
        </p:nvSpPr>
        <p:spPr bwMode="auto">
          <a:xfrm>
            <a:off x="498463" y="3034374"/>
            <a:ext cx="2127634" cy="646331"/>
          </a:xfrm>
          <a:prstGeom prst="rect">
            <a:avLst/>
          </a:prstGeom>
          <a:noFill/>
          <a:ln w="9525">
            <a:noFill/>
            <a:miter lim="800000"/>
            <a:headEnd/>
            <a:tailEnd/>
          </a:ln>
          <a:effectLst/>
        </p:spPr>
        <p:txBody>
          <a:bodyPr wrap="square">
            <a:spAutoFit/>
          </a:bodyPr>
          <a:lstStyle/>
          <a:p>
            <a:r>
              <a:rPr lang="en-US" sz="1800" dirty="0">
                <a:solidFill>
                  <a:srgbClr val="663300"/>
                </a:solidFill>
                <a:latin typeface="AUdimat" pitchFamily="2" charset="0"/>
              </a:rPr>
              <a:t>K bits of branch</a:t>
            </a:r>
            <a:br>
              <a:rPr lang="en-US" sz="1800" dirty="0">
                <a:solidFill>
                  <a:srgbClr val="663300"/>
                </a:solidFill>
                <a:latin typeface="AUdimat" pitchFamily="2" charset="0"/>
              </a:rPr>
            </a:br>
            <a:r>
              <a:rPr lang="en-US" sz="1800" dirty="0">
                <a:solidFill>
                  <a:srgbClr val="663300"/>
                </a:solidFill>
                <a:latin typeface="AUdimat" pitchFamily="2" charset="0"/>
              </a:rPr>
              <a:t>instruction PC</a:t>
            </a:r>
          </a:p>
        </p:txBody>
      </p:sp>
      <p:sp>
        <p:nvSpPr>
          <p:cNvPr id="19" name="Line 10">
            <a:extLst>
              <a:ext uri="{FF2B5EF4-FFF2-40B4-BE49-F238E27FC236}">
                <a16:creationId xmlns:a16="http://schemas.microsoft.com/office/drawing/2014/main" id="{B8E1936E-70C1-C31F-2D0C-2B73D07258C3}"/>
              </a:ext>
            </a:extLst>
          </p:cNvPr>
          <p:cNvSpPr>
            <a:spLocks noChangeShapeType="1"/>
          </p:cNvSpPr>
          <p:nvPr/>
        </p:nvSpPr>
        <p:spPr bwMode="auto">
          <a:xfrm>
            <a:off x="1676400" y="3718805"/>
            <a:ext cx="2133600" cy="0"/>
          </a:xfrm>
          <a:prstGeom prst="line">
            <a:avLst/>
          </a:prstGeom>
          <a:noFill/>
          <a:ln w="9525">
            <a:solidFill>
              <a:schemeClr val="tx1"/>
            </a:solidFill>
            <a:round/>
            <a:headEnd/>
            <a:tailEnd type="triangle" w="med" len="med"/>
          </a:ln>
          <a:effectLst/>
        </p:spPr>
        <p:txBody>
          <a:bodyPr/>
          <a:lstStyle/>
          <a:p>
            <a:endParaRPr lang="en-US"/>
          </a:p>
        </p:txBody>
      </p:sp>
      <p:sp>
        <p:nvSpPr>
          <p:cNvPr id="20" name="Text Box 11">
            <a:extLst>
              <a:ext uri="{FF2B5EF4-FFF2-40B4-BE49-F238E27FC236}">
                <a16:creationId xmlns:a16="http://schemas.microsoft.com/office/drawing/2014/main" id="{224770A4-CB41-AF89-0653-8B79F9298587}"/>
              </a:ext>
            </a:extLst>
          </p:cNvPr>
          <p:cNvSpPr txBox="1">
            <a:spLocks noChangeArrowheads="1"/>
          </p:cNvSpPr>
          <p:nvPr/>
        </p:nvSpPr>
        <p:spPr bwMode="auto">
          <a:xfrm>
            <a:off x="2395816" y="3404288"/>
            <a:ext cx="1220824" cy="369332"/>
          </a:xfrm>
          <a:prstGeom prst="rect">
            <a:avLst/>
          </a:prstGeom>
          <a:noFill/>
          <a:ln w="9525">
            <a:noFill/>
            <a:miter lim="800000"/>
            <a:headEnd/>
            <a:tailEnd/>
          </a:ln>
          <a:effectLst/>
        </p:spPr>
        <p:txBody>
          <a:bodyPr wrap="square">
            <a:spAutoFit/>
          </a:bodyPr>
          <a:lstStyle/>
          <a:p>
            <a:r>
              <a:rPr lang="en-US" sz="1800" dirty="0">
                <a:solidFill>
                  <a:srgbClr val="663300"/>
                </a:solidFill>
                <a:latin typeface="AUdimat" pitchFamily="2" charset="0"/>
              </a:rPr>
              <a:t>index</a:t>
            </a:r>
          </a:p>
        </p:txBody>
      </p:sp>
      <p:sp>
        <p:nvSpPr>
          <p:cNvPr id="21" name="Text Box 13">
            <a:extLst>
              <a:ext uri="{FF2B5EF4-FFF2-40B4-BE49-F238E27FC236}">
                <a16:creationId xmlns:a16="http://schemas.microsoft.com/office/drawing/2014/main" id="{DAA378FD-6347-136E-5781-B5B008F7D5B0}"/>
              </a:ext>
            </a:extLst>
          </p:cNvPr>
          <p:cNvSpPr txBox="1">
            <a:spLocks noChangeArrowheads="1"/>
          </p:cNvSpPr>
          <p:nvPr/>
        </p:nvSpPr>
        <p:spPr bwMode="auto">
          <a:xfrm>
            <a:off x="3067712" y="2672576"/>
            <a:ext cx="2224510" cy="369332"/>
          </a:xfrm>
          <a:prstGeom prst="rect">
            <a:avLst/>
          </a:prstGeom>
          <a:noFill/>
          <a:ln w="9525">
            <a:noFill/>
            <a:miter lim="800000"/>
            <a:headEnd/>
            <a:tailEnd/>
          </a:ln>
          <a:effectLst/>
        </p:spPr>
        <p:txBody>
          <a:bodyPr wrap="square">
            <a:spAutoFit/>
          </a:bodyPr>
          <a:lstStyle/>
          <a:p>
            <a:r>
              <a:rPr lang="en-US" sz="1800" dirty="0">
                <a:solidFill>
                  <a:srgbClr val="663300"/>
                </a:solidFill>
                <a:latin typeface="AUdimat" pitchFamily="2" charset="0"/>
              </a:rPr>
              <a:t>BHT: 2^K 1-bit entries</a:t>
            </a:r>
          </a:p>
        </p:txBody>
      </p:sp>
      <p:sp>
        <p:nvSpPr>
          <p:cNvPr id="22" name="Rectangle 14">
            <a:extLst>
              <a:ext uri="{FF2B5EF4-FFF2-40B4-BE49-F238E27FC236}">
                <a16:creationId xmlns:a16="http://schemas.microsoft.com/office/drawing/2014/main" id="{A383BF67-86C3-ED8A-FFAE-BAC5C53CD44B}"/>
              </a:ext>
            </a:extLst>
          </p:cNvPr>
          <p:cNvSpPr>
            <a:spLocks noChangeArrowheads="1"/>
          </p:cNvSpPr>
          <p:nvPr/>
        </p:nvSpPr>
        <p:spPr bwMode="auto">
          <a:xfrm>
            <a:off x="3810000" y="3642605"/>
            <a:ext cx="228600" cy="152400"/>
          </a:xfrm>
          <a:prstGeom prst="rect">
            <a:avLst/>
          </a:prstGeom>
          <a:solidFill>
            <a:schemeClr val="accent1"/>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sp>
        <p:nvSpPr>
          <p:cNvPr id="23" name="Line 15">
            <a:extLst>
              <a:ext uri="{FF2B5EF4-FFF2-40B4-BE49-F238E27FC236}">
                <a16:creationId xmlns:a16="http://schemas.microsoft.com/office/drawing/2014/main" id="{6FCD537D-1F9E-CC31-76B1-B81BF825B7F1}"/>
              </a:ext>
            </a:extLst>
          </p:cNvPr>
          <p:cNvSpPr>
            <a:spLocks noChangeShapeType="1"/>
          </p:cNvSpPr>
          <p:nvPr/>
        </p:nvSpPr>
        <p:spPr bwMode="auto">
          <a:xfrm>
            <a:off x="4038600" y="3718805"/>
            <a:ext cx="1828800" cy="0"/>
          </a:xfrm>
          <a:prstGeom prst="line">
            <a:avLst/>
          </a:prstGeom>
          <a:noFill/>
          <a:ln w="9525">
            <a:solidFill>
              <a:schemeClr val="tx1"/>
            </a:solidFill>
            <a:round/>
            <a:headEnd/>
            <a:tailEnd type="triangle" w="med" len="med"/>
          </a:ln>
          <a:effectLst/>
        </p:spPr>
        <p:txBody>
          <a:bodyPr/>
          <a:lstStyle/>
          <a:p>
            <a:endParaRPr lang="en-US"/>
          </a:p>
        </p:txBody>
      </p:sp>
      <p:sp>
        <p:nvSpPr>
          <p:cNvPr id="24" name="Text Box 16">
            <a:extLst>
              <a:ext uri="{FF2B5EF4-FFF2-40B4-BE49-F238E27FC236}">
                <a16:creationId xmlns:a16="http://schemas.microsoft.com/office/drawing/2014/main" id="{5E2F8250-C4D4-A405-2F93-3B96FCE604C6}"/>
              </a:ext>
            </a:extLst>
          </p:cNvPr>
          <p:cNvSpPr txBox="1">
            <a:spLocks noChangeArrowheads="1"/>
          </p:cNvSpPr>
          <p:nvPr/>
        </p:nvSpPr>
        <p:spPr bwMode="auto">
          <a:xfrm>
            <a:off x="5867400" y="3307643"/>
            <a:ext cx="2626040" cy="1477328"/>
          </a:xfrm>
          <a:prstGeom prst="rect">
            <a:avLst/>
          </a:prstGeom>
          <a:noFill/>
          <a:ln w="9525">
            <a:noFill/>
            <a:miter lim="800000"/>
            <a:headEnd/>
            <a:tailEnd/>
          </a:ln>
          <a:effectLst/>
        </p:spPr>
        <p:txBody>
          <a:bodyPr wrap="square">
            <a:spAutoFit/>
          </a:bodyPr>
          <a:lstStyle/>
          <a:p>
            <a:r>
              <a:rPr lang="en-US" sz="1800" dirty="0">
                <a:solidFill>
                  <a:srgbClr val="663300"/>
                </a:solidFill>
                <a:latin typeface="AUdimat" pitchFamily="2" charset="0"/>
              </a:rPr>
              <a:t>Use this entry to</a:t>
            </a:r>
            <a:br>
              <a:rPr lang="en-US" sz="1800" dirty="0">
                <a:solidFill>
                  <a:srgbClr val="663300"/>
                </a:solidFill>
                <a:latin typeface="AUdimat" pitchFamily="2" charset="0"/>
              </a:rPr>
            </a:br>
            <a:r>
              <a:rPr lang="en-US" sz="1800" dirty="0">
                <a:solidFill>
                  <a:srgbClr val="663300"/>
                </a:solidFill>
                <a:latin typeface="AUdimat" pitchFamily="2" charset="0"/>
              </a:rPr>
              <a:t>predict this branch:</a:t>
            </a:r>
          </a:p>
          <a:p>
            <a:endParaRPr lang="en-US" sz="1800" dirty="0">
              <a:solidFill>
                <a:srgbClr val="663300"/>
              </a:solidFill>
              <a:latin typeface="AUdimat" pitchFamily="2" charset="0"/>
            </a:endParaRPr>
          </a:p>
          <a:p>
            <a:r>
              <a:rPr lang="en-US" sz="1800" dirty="0">
                <a:solidFill>
                  <a:srgbClr val="663300"/>
                </a:solidFill>
                <a:latin typeface="AUdimat" pitchFamily="2" charset="0"/>
              </a:rPr>
              <a:t>0: predict not taken</a:t>
            </a:r>
          </a:p>
          <a:p>
            <a:r>
              <a:rPr lang="en-US" sz="1800" dirty="0">
                <a:solidFill>
                  <a:srgbClr val="663300"/>
                </a:solidFill>
                <a:latin typeface="AUdimat" pitchFamily="2" charset="0"/>
              </a:rPr>
              <a:t>1: predict taken</a:t>
            </a:r>
          </a:p>
        </p:txBody>
      </p:sp>
      <p:sp>
        <p:nvSpPr>
          <p:cNvPr id="26" name="Rectangle 12">
            <a:extLst>
              <a:ext uri="{FF2B5EF4-FFF2-40B4-BE49-F238E27FC236}">
                <a16:creationId xmlns:a16="http://schemas.microsoft.com/office/drawing/2014/main" id="{1F422115-1729-56CD-679E-0C3DA2F42635}"/>
              </a:ext>
            </a:extLst>
          </p:cNvPr>
          <p:cNvSpPr>
            <a:spLocks noChangeArrowheads="1"/>
          </p:cNvSpPr>
          <p:nvPr/>
        </p:nvSpPr>
        <p:spPr bwMode="auto">
          <a:xfrm>
            <a:off x="3790750" y="3109205"/>
            <a:ext cx="247850" cy="1887679"/>
          </a:xfrm>
          <a:prstGeom prst="rect">
            <a:avLst/>
          </a:prstGeom>
          <a:noFill/>
          <a:ln w="9525">
            <a:solidFill>
              <a:schemeClr val="tx1"/>
            </a:solidFill>
            <a:miter lim="800000"/>
            <a:headEnd/>
            <a:tailEnd/>
          </a:ln>
          <a:effectLst/>
        </p:spPr>
        <p:txBody>
          <a:bodyPr wrap="none" anchor="ctr"/>
          <a:lstStyle/>
          <a:p>
            <a:pPr algn="ctr"/>
            <a:endParaRPr lang="en-US" sz="2400">
              <a:latin typeface="Times New Roman" pitchFamily="18" charset="0"/>
            </a:endParaRPr>
          </a:p>
        </p:txBody>
      </p:sp>
    </p:spTree>
    <p:extLst>
      <p:ext uri="{BB962C8B-B14F-4D97-AF65-F5344CB8AC3E}">
        <p14:creationId xmlns:p14="http://schemas.microsoft.com/office/powerpoint/2010/main" val="328023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385DD-7AD8-A677-7584-07CB68494BF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1BC821-F079-6AED-5E12-457F2BB7421D}"/>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7B8643B9-C162-AF22-F21F-8D34CA65C13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96350392-9E2B-7EA2-B4C3-F502E1705D69}"/>
              </a:ext>
            </a:extLst>
          </p:cNvPr>
          <p:cNvSpPr txBox="1">
            <a:spLocks/>
          </p:cNvSpPr>
          <p:nvPr/>
        </p:nvSpPr>
        <p:spPr>
          <a:xfrm>
            <a:off x="640077" y="1000549"/>
            <a:ext cx="8157755" cy="10813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One-Bit Branch Predictor</a:t>
            </a:r>
          </a:p>
          <a:p>
            <a:pPr marL="733806" lvl="1" indent="-285750"/>
            <a:r>
              <a:rPr lang="en-US" sz="2000" dirty="0"/>
              <a:t>FSM</a:t>
            </a:r>
          </a:p>
          <a:p>
            <a:pPr marL="733806" lvl="1" indent="-285750"/>
            <a:endParaRPr lang="en-US" sz="2400" dirty="0"/>
          </a:p>
        </p:txBody>
      </p:sp>
      <p:sp>
        <p:nvSpPr>
          <p:cNvPr id="16" name="Footer Placeholder 3">
            <a:extLst>
              <a:ext uri="{FF2B5EF4-FFF2-40B4-BE49-F238E27FC236}">
                <a16:creationId xmlns:a16="http://schemas.microsoft.com/office/drawing/2014/main" id="{21609B20-7055-7432-DA42-760254D66781}"/>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6" name="Picture 5" descr="A diagram of a diagram&#10;&#10;Description automatically generated">
            <a:extLst>
              <a:ext uri="{FF2B5EF4-FFF2-40B4-BE49-F238E27FC236}">
                <a16:creationId xmlns:a16="http://schemas.microsoft.com/office/drawing/2014/main" id="{6A15D22A-133C-508A-91C5-82DB4DCC00B0}"/>
              </a:ext>
            </a:extLst>
          </p:cNvPr>
          <p:cNvPicPr>
            <a:picLocks noChangeAspect="1"/>
          </p:cNvPicPr>
          <p:nvPr/>
        </p:nvPicPr>
        <p:blipFill>
          <a:blip r:embed="rId3"/>
          <a:stretch>
            <a:fillRect/>
          </a:stretch>
        </p:blipFill>
        <p:spPr>
          <a:xfrm>
            <a:off x="1239206" y="2457288"/>
            <a:ext cx="5726474" cy="1898682"/>
          </a:xfrm>
          <a:prstGeom prst="rect">
            <a:avLst/>
          </a:prstGeom>
        </p:spPr>
      </p:pic>
    </p:spTree>
    <p:extLst>
      <p:ext uri="{BB962C8B-B14F-4D97-AF65-F5344CB8AC3E}">
        <p14:creationId xmlns:p14="http://schemas.microsoft.com/office/powerpoint/2010/main" val="155651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841256"/>
          </a:xfrm>
        </p:spPr>
        <p:txBody>
          <a:bodyPr/>
          <a:lstStyle/>
          <a:p>
            <a:pPr marL="285750" indent="-285750">
              <a:buFont typeface="Arial" panose="020B0604020202020204" pitchFamily="34" charset="0"/>
              <a:buChar char="•"/>
            </a:pPr>
            <a:r>
              <a:rPr lang="en-US" sz="2400" dirty="0"/>
              <a:t>Control Hazards</a:t>
            </a:r>
          </a:p>
          <a:p>
            <a:pPr marL="285750" indent="-285750">
              <a:buFont typeface="Arial" panose="020B0604020202020204" pitchFamily="34" charset="0"/>
              <a:buChar char="•"/>
            </a:pPr>
            <a:r>
              <a:rPr lang="en-US" sz="2400" dirty="0"/>
              <a:t>Project #1</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84171-E796-D0FC-7E6D-55EBA7D77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559F41-9829-17D5-2176-FBB983CDA386}"/>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A382E9F2-B379-4533-7C47-DB94B82564C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511A61CE-6BA8-A3DE-15B0-3E8D35DCBCDD}"/>
              </a:ext>
            </a:extLst>
          </p:cNvPr>
          <p:cNvSpPr txBox="1">
            <a:spLocks/>
          </p:cNvSpPr>
          <p:nvPr/>
        </p:nvSpPr>
        <p:spPr>
          <a:xfrm>
            <a:off x="640078" y="1000549"/>
            <a:ext cx="7734274" cy="1081322"/>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One-Bit Branch Predictor</a:t>
            </a:r>
          </a:p>
          <a:p>
            <a:pPr marL="733806" lvl="1" indent="-285750"/>
            <a:r>
              <a:rPr lang="en-US" sz="2000" dirty="0"/>
              <a:t>Examples</a:t>
            </a:r>
          </a:p>
          <a:p>
            <a:pPr marL="733806" lvl="1" indent="-285750"/>
            <a:endParaRPr lang="en-US" sz="2400" dirty="0"/>
          </a:p>
        </p:txBody>
      </p:sp>
      <p:sp>
        <p:nvSpPr>
          <p:cNvPr id="16" name="Footer Placeholder 3">
            <a:extLst>
              <a:ext uri="{FF2B5EF4-FFF2-40B4-BE49-F238E27FC236}">
                <a16:creationId xmlns:a16="http://schemas.microsoft.com/office/drawing/2014/main" id="{D9658F55-83FD-A093-19D3-1E3F5B23CB7B}"/>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3" name="Text Box 3">
            <a:extLst>
              <a:ext uri="{FF2B5EF4-FFF2-40B4-BE49-F238E27FC236}">
                <a16:creationId xmlns:a16="http://schemas.microsoft.com/office/drawing/2014/main" id="{6D3189B5-07CB-36A7-F943-ED182426A837}"/>
              </a:ext>
            </a:extLst>
          </p:cNvPr>
          <p:cNvSpPr txBox="1">
            <a:spLocks noChangeArrowheads="1"/>
          </p:cNvSpPr>
          <p:nvPr/>
        </p:nvSpPr>
        <p:spPr bwMode="auto">
          <a:xfrm>
            <a:off x="781052" y="1777071"/>
            <a:ext cx="5335115" cy="307777"/>
          </a:xfrm>
          <a:prstGeom prst="rect">
            <a:avLst/>
          </a:prstGeom>
          <a:noFill/>
          <a:ln w="9525">
            <a:noFill/>
            <a:miter lim="800000"/>
            <a:headEnd/>
            <a:tailEnd/>
          </a:ln>
          <a:effectLst/>
        </p:spPr>
        <p:txBody>
          <a:bodyPr wrap="none">
            <a:spAutoFit/>
          </a:bodyPr>
          <a:lstStyle/>
          <a:p>
            <a:r>
              <a:rPr lang="en-US" sz="1400" b="1" dirty="0">
                <a:latin typeface="AUdimat" pitchFamily="2" charset="0"/>
              </a:rPr>
              <a:t>DC08:</a:t>
            </a:r>
            <a:r>
              <a:rPr lang="en-US" sz="1400" dirty="0"/>
              <a:t>	TTTTTTTTTTT	...	TTTTTTTTTTNTTTTTTTTT…</a:t>
            </a:r>
          </a:p>
        </p:txBody>
      </p:sp>
      <p:sp>
        <p:nvSpPr>
          <p:cNvPr id="7" name="Line 4">
            <a:extLst>
              <a:ext uri="{FF2B5EF4-FFF2-40B4-BE49-F238E27FC236}">
                <a16:creationId xmlns:a16="http://schemas.microsoft.com/office/drawing/2014/main" id="{628ACDB6-78FB-110C-3EAF-95B78B20F2C3}"/>
              </a:ext>
            </a:extLst>
          </p:cNvPr>
          <p:cNvSpPr>
            <a:spLocks noChangeShapeType="1"/>
          </p:cNvSpPr>
          <p:nvPr/>
        </p:nvSpPr>
        <p:spPr bwMode="auto">
          <a:xfrm>
            <a:off x="1771652" y="2081871"/>
            <a:ext cx="3810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8" name="Text Box 5">
            <a:extLst>
              <a:ext uri="{FF2B5EF4-FFF2-40B4-BE49-F238E27FC236}">
                <a16:creationId xmlns:a16="http://schemas.microsoft.com/office/drawing/2014/main" id="{35F3A379-032B-1F66-E2AE-A7DA4495BA25}"/>
              </a:ext>
            </a:extLst>
          </p:cNvPr>
          <p:cNvSpPr txBox="1">
            <a:spLocks noChangeArrowheads="1"/>
          </p:cNvSpPr>
          <p:nvPr/>
        </p:nvSpPr>
        <p:spPr bwMode="auto">
          <a:xfrm>
            <a:off x="2730079" y="2016300"/>
            <a:ext cx="1463862" cy="307777"/>
          </a:xfrm>
          <a:prstGeom prst="rect">
            <a:avLst/>
          </a:prstGeom>
          <a:noFill/>
          <a:ln w="9525">
            <a:noFill/>
            <a:miter lim="800000"/>
            <a:headEnd/>
            <a:tailEnd/>
          </a:ln>
          <a:effectLst/>
        </p:spPr>
        <p:txBody>
          <a:bodyPr wrap="none">
            <a:spAutoFit/>
          </a:bodyPr>
          <a:lstStyle/>
          <a:p>
            <a:r>
              <a:rPr lang="en-US" sz="1400" dirty="0">
                <a:latin typeface="AUdimat" pitchFamily="2" charset="0"/>
              </a:rPr>
              <a:t>100,000 iterations</a:t>
            </a:r>
          </a:p>
        </p:txBody>
      </p:sp>
      <p:grpSp>
        <p:nvGrpSpPr>
          <p:cNvPr id="15" name="Group 14">
            <a:extLst>
              <a:ext uri="{FF2B5EF4-FFF2-40B4-BE49-F238E27FC236}">
                <a16:creationId xmlns:a16="http://schemas.microsoft.com/office/drawing/2014/main" id="{6BC8CB9E-9904-3D5E-11E8-A2071C264C44}"/>
              </a:ext>
            </a:extLst>
          </p:cNvPr>
          <p:cNvGrpSpPr>
            <a:grpSpLocks/>
          </p:cNvGrpSpPr>
          <p:nvPr/>
        </p:nvGrpSpPr>
        <p:grpSpPr bwMode="auto">
          <a:xfrm>
            <a:off x="792959" y="3115467"/>
            <a:ext cx="4933950" cy="787400"/>
            <a:chOff x="720" y="2400"/>
            <a:chExt cx="3108" cy="496"/>
          </a:xfrm>
        </p:grpSpPr>
        <p:sp>
          <p:nvSpPr>
            <p:cNvPr id="17" name="Text Box 15">
              <a:extLst>
                <a:ext uri="{FF2B5EF4-FFF2-40B4-BE49-F238E27FC236}">
                  <a16:creationId xmlns:a16="http://schemas.microsoft.com/office/drawing/2014/main" id="{1B26DC8C-C363-33EA-3058-B0A8B8679F41}"/>
                </a:ext>
              </a:extLst>
            </p:cNvPr>
            <p:cNvSpPr txBox="1">
              <a:spLocks noChangeArrowheads="1"/>
            </p:cNvSpPr>
            <p:nvPr/>
          </p:nvSpPr>
          <p:spPr bwMode="auto">
            <a:xfrm>
              <a:off x="720" y="2400"/>
              <a:ext cx="3108" cy="192"/>
            </a:xfrm>
            <a:prstGeom prst="rect">
              <a:avLst/>
            </a:prstGeom>
            <a:noFill/>
            <a:ln w="9525">
              <a:noFill/>
              <a:miter lim="800000"/>
              <a:headEnd/>
              <a:tailEnd/>
            </a:ln>
            <a:effectLst/>
          </p:spPr>
          <p:txBody>
            <a:bodyPr wrap="none">
              <a:spAutoFit/>
            </a:bodyPr>
            <a:lstStyle/>
            <a:p>
              <a:r>
                <a:rPr lang="en-US" sz="1400" b="1" dirty="0">
                  <a:latin typeface="AUdimat" pitchFamily="2" charset="0"/>
                </a:rPr>
                <a:t>DC44:</a:t>
              </a:r>
              <a:r>
                <a:rPr lang="en-US" sz="1400" dirty="0"/>
                <a:t>	TTTTT	...     TNTTTTT    …       TNTTTTT	…</a:t>
              </a:r>
            </a:p>
          </p:txBody>
        </p:sp>
        <p:sp>
          <p:nvSpPr>
            <p:cNvPr id="18" name="Line 16">
              <a:extLst>
                <a:ext uri="{FF2B5EF4-FFF2-40B4-BE49-F238E27FC236}">
                  <a16:creationId xmlns:a16="http://schemas.microsoft.com/office/drawing/2014/main" id="{306F6550-CB38-99CE-99E2-CE4C268109DC}"/>
                </a:ext>
              </a:extLst>
            </p:cNvPr>
            <p:cNvSpPr>
              <a:spLocks noChangeShapeType="1"/>
            </p:cNvSpPr>
            <p:nvPr/>
          </p:nvSpPr>
          <p:spPr bwMode="auto">
            <a:xfrm>
              <a:off x="1344" y="2592"/>
              <a:ext cx="96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9" name="Line 17">
              <a:extLst>
                <a:ext uri="{FF2B5EF4-FFF2-40B4-BE49-F238E27FC236}">
                  <a16:creationId xmlns:a16="http://schemas.microsoft.com/office/drawing/2014/main" id="{6366F963-8C1F-9801-047E-867D1C4DCF6A}"/>
                </a:ext>
              </a:extLst>
            </p:cNvPr>
            <p:cNvSpPr>
              <a:spLocks noChangeShapeType="1"/>
            </p:cNvSpPr>
            <p:nvPr/>
          </p:nvSpPr>
          <p:spPr bwMode="auto">
            <a:xfrm>
              <a:off x="2304" y="2592"/>
              <a:ext cx="96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0" name="Text Box 18">
              <a:extLst>
                <a:ext uri="{FF2B5EF4-FFF2-40B4-BE49-F238E27FC236}">
                  <a16:creationId xmlns:a16="http://schemas.microsoft.com/office/drawing/2014/main" id="{60EFB5FE-BD65-72F7-A892-39723C03536E}"/>
                </a:ext>
              </a:extLst>
            </p:cNvPr>
            <p:cNvSpPr txBox="1">
              <a:spLocks noChangeArrowheads="1"/>
            </p:cNvSpPr>
            <p:nvPr/>
          </p:nvSpPr>
          <p:spPr bwMode="auto">
            <a:xfrm>
              <a:off x="2060" y="2663"/>
              <a:ext cx="503" cy="233"/>
            </a:xfrm>
            <a:prstGeom prst="rect">
              <a:avLst/>
            </a:prstGeom>
            <a:noFill/>
            <a:ln w="9525">
              <a:noFill/>
              <a:miter lim="800000"/>
              <a:headEnd/>
              <a:tailEnd/>
            </a:ln>
            <a:effectLst/>
          </p:spPr>
          <p:txBody>
            <a:bodyPr wrap="none">
              <a:spAutoFit/>
            </a:bodyPr>
            <a:lstStyle/>
            <a:p>
              <a:r>
                <a:rPr lang="en-US" dirty="0">
                  <a:latin typeface="AUdimat" pitchFamily="2" charset="0"/>
                </a:rPr>
                <a:t>2 / 100</a:t>
              </a:r>
            </a:p>
          </p:txBody>
        </p:sp>
      </p:grpSp>
      <p:grpSp>
        <p:nvGrpSpPr>
          <p:cNvPr id="21" name="Group 19">
            <a:extLst>
              <a:ext uri="{FF2B5EF4-FFF2-40B4-BE49-F238E27FC236}">
                <a16:creationId xmlns:a16="http://schemas.microsoft.com/office/drawing/2014/main" id="{3B8D97E2-30C8-E1C0-4E23-A0B076C7C822}"/>
              </a:ext>
            </a:extLst>
          </p:cNvPr>
          <p:cNvGrpSpPr>
            <a:grpSpLocks/>
          </p:cNvGrpSpPr>
          <p:nvPr/>
        </p:nvGrpSpPr>
        <p:grpSpPr bwMode="auto">
          <a:xfrm>
            <a:off x="792165" y="3975759"/>
            <a:ext cx="4933950" cy="708025"/>
            <a:chOff x="727" y="2873"/>
            <a:chExt cx="3108" cy="446"/>
          </a:xfrm>
        </p:grpSpPr>
        <p:sp>
          <p:nvSpPr>
            <p:cNvPr id="22" name="Text Box 20">
              <a:extLst>
                <a:ext uri="{FF2B5EF4-FFF2-40B4-BE49-F238E27FC236}">
                  <a16:creationId xmlns:a16="http://schemas.microsoft.com/office/drawing/2014/main" id="{1B7EAFA3-E072-2F17-91C5-0CC5DE21066C}"/>
                </a:ext>
              </a:extLst>
            </p:cNvPr>
            <p:cNvSpPr txBox="1">
              <a:spLocks noChangeArrowheads="1"/>
            </p:cNvSpPr>
            <p:nvPr/>
          </p:nvSpPr>
          <p:spPr bwMode="auto">
            <a:xfrm>
              <a:off x="727" y="2873"/>
              <a:ext cx="3108" cy="192"/>
            </a:xfrm>
            <a:prstGeom prst="rect">
              <a:avLst/>
            </a:prstGeom>
            <a:noFill/>
            <a:ln w="9525">
              <a:noFill/>
              <a:miter lim="800000"/>
              <a:headEnd/>
              <a:tailEnd/>
            </a:ln>
            <a:effectLst/>
          </p:spPr>
          <p:txBody>
            <a:bodyPr wrap="none">
              <a:spAutoFit/>
            </a:bodyPr>
            <a:lstStyle/>
            <a:p>
              <a:r>
                <a:rPr lang="en-US" sz="1400" b="1" dirty="0">
                  <a:latin typeface="AUdimat" pitchFamily="2" charset="0"/>
                </a:rPr>
                <a:t>DC50:</a:t>
              </a:r>
              <a:r>
                <a:rPr lang="en-US" sz="1400" dirty="0"/>
                <a:t>	TNTNTNTNTNTNTNTNTNTNTNTNTNTNT	…</a:t>
              </a:r>
            </a:p>
          </p:txBody>
        </p:sp>
        <p:sp>
          <p:nvSpPr>
            <p:cNvPr id="23" name="Text Box 21">
              <a:extLst>
                <a:ext uri="{FF2B5EF4-FFF2-40B4-BE49-F238E27FC236}">
                  <a16:creationId xmlns:a16="http://schemas.microsoft.com/office/drawing/2014/main" id="{9F3BE706-7538-1F96-D3E9-5BA9147775A7}"/>
                </a:ext>
              </a:extLst>
            </p:cNvPr>
            <p:cNvSpPr txBox="1">
              <a:spLocks noChangeArrowheads="1"/>
            </p:cNvSpPr>
            <p:nvPr/>
          </p:nvSpPr>
          <p:spPr bwMode="auto">
            <a:xfrm>
              <a:off x="2094" y="3086"/>
              <a:ext cx="373" cy="233"/>
            </a:xfrm>
            <a:prstGeom prst="rect">
              <a:avLst/>
            </a:prstGeom>
            <a:noFill/>
            <a:ln w="9525">
              <a:noFill/>
              <a:miter lim="800000"/>
              <a:headEnd/>
              <a:tailEnd/>
            </a:ln>
            <a:effectLst/>
          </p:spPr>
          <p:txBody>
            <a:bodyPr wrap="none">
              <a:spAutoFit/>
            </a:bodyPr>
            <a:lstStyle/>
            <a:p>
              <a:r>
                <a:rPr lang="en-US" dirty="0">
                  <a:latin typeface="AUdimat" pitchFamily="2" charset="0"/>
                </a:rPr>
                <a:t>2 / 2</a:t>
              </a:r>
            </a:p>
          </p:txBody>
        </p:sp>
      </p:grpSp>
      <p:grpSp>
        <p:nvGrpSpPr>
          <p:cNvPr id="24" name="Group 23">
            <a:extLst>
              <a:ext uri="{FF2B5EF4-FFF2-40B4-BE49-F238E27FC236}">
                <a16:creationId xmlns:a16="http://schemas.microsoft.com/office/drawing/2014/main" id="{37F4AB63-031A-59B6-A5F9-DC4ADAC1AE53}"/>
              </a:ext>
            </a:extLst>
          </p:cNvPr>
          <p:cNvGrpSpPr/>
          <p:nvPr/>
        </p:nvGrpSpPr>
        <p:grpSpPr>
          <a:xfrm>
            <a:off x="937059" y="2342884"/>
            <a:ext cx="4966424" cy="646331"/>
            <a:chOff x="1299007" y="2928013"/>
            <a:chExt cx="4966424" cy="646331"/>
          </a:xfrm>
        </p:grpSpPr>
        <p:sp>
          <p:nvSpPr>
            <p:cNvPr id="25" name="Text Box 6">
              <a:extLst>
                <a:ext uri="{FF2B5EF4-FFF2-40B4-BE49-F238E27FC236}">
                  <a16:creationId xmlns:a16="http://schemas.microsoft.com/office/drawing/2014/main" id="{1F43A2A6-A1CB-91D2-2087-9F1642BC2292}"/>
                </a:ext>
              </a:extLst>
            </p:cNvPr>
            <p:cNvSpPr txBox="1">
              <a:spLocks noChangeArrowheads="1"/>
            </p:cNvSpPr>
            <p:nvPr/>
          </p:nvSpPr>
          <p:spPr bwMode="auto">
            <a:xfrm>
              <a:off x="1299007" y="2928013"/>
              <a:ext cx="4966424" cy="646331"/>
            </a:xfrm>
            <a:prstGeom prst="rect">
              <a:avLst/>
            </a:prstGeom>
            <a:noFill/>
            <a:ln w="9525">
              <a:noFill/>
              <a:miter lim="800000"/>
              <a:headEnd/>
              <a:tailEnd/>
            </a:ln>
            <a:effectLst/>
          </p:spPr>
          <p:txBody>
            <a:bodyPr wrap="none">
              <a:spAutoFit/>
            </a:bodyPr>
            <a:lstStyle/>
            <a:p>
              <a:pPr algn="ctr"/>
              <a:r>
                <a:rPr lang="en-US" dirty="0">
                  <a:latin typeface="AUdimat" pitchFamily="2" charset="0"/>
                </a:rPr>
                <a:t>How often is branch outcome != previous outcome?</a:t>
              </a:r>
            </a:p>
            <a:p>
              <a:pPr algn="ctr"/>
              <a:r>
                <a:rPr lang="en-US" dirty="0">
                  <a:latin typeface="AUdimat" pitchFamily="2" charset="0"/>
                </a:rPr>
                <a:t>2 / 100,000</a:t>
              </a:r>
            </a:p>
          </p:txBody>
        </p:sp>
        <p:grpSp>
          <p:nvGrpSpPr>
            <p:cNvPr id="26" name="Group 22">
              <a:extLst>
                <a:ext uri="{FF2B5EF4-FFF2-40B4-BE49-F238E27FC236}">
                  <a16:creationId xmlns:a16="http://schemas.microsoft.com/office/drawing/2014/main" id="{1942B61E-7EBE-842D-A4F5-CAEB2A63D203}"/>
                </a:ext>
              </a:extLst>
            </p:cNvPr>
            <p:cNvGrpSpPr>
              <a:grpSpLocks/>
            </p:cNvGrpSpPr>
            <p:nvPr/>
          </p:nvGrpSpPr>
          <p:grpSpPr bwMode="auto">
            <a:xfrm>
              <a:off x="4210051" y="3121030"/>
              <a:ext cx="2024063" cy="395288"/>
              <a:chOff x="2652" y="1966"/>
              <a:chExt cx="1275" cy="249"/>
            </a:xfrm>
          </p:grpSpPr>
          <p:sp>
            <p:nvSpPr>
              <p:cNvPr id="27" name="AutoShape 23">
                <a:extLst>
                  <a:ext uri="{FF2B5EF4-FFF2-40B4-BE49-F238E27FC236}">
                    <a16:creationId xmlns:a16="http://schemas.microsoft.com/office/drawing/2014/main" id="{DF20A3E1-4CDB-4677-E967-3B0D9C8B6266}"/>
                  </a:ext>
                </a:extLst>
              </p:cNvPr>
              <p:cNvSpPr>
                <a:spLocks noChangeArrowheads="1"/>
              </p:cNvSpPr>
              <p:nvPr/>
            </p:nvSpPr>
            <p:spPr bwMode="auto">
              <a:xfrm>
                <a:off x="3610" y="1966"/>
                <a:ext cx="317" cy="249"/>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Udimat" pitchFamily="2" charset="0"/>
                  </a:rPr>
                  <a:t>99.9%</a:t>
                </a:r>
              </a:p>
            </p:txBody>
          </p:sp>
          <p:sp>
            <p:nvSpPr>
              <p:cNvPr id="28" name="Line 24">
                <a:extLst>
                  <a:ext uri="{FF2B5EF4-FFF2-40B4-BE49-F238E27FC236}">
                    <a16:creationId xmlns:a16="http://schemas.microsoft.com/office/drawing/2014/main" id="{C545FD27-8747-C8C0-C386-714C9F15858B}"/>
                  </a:ext>
                </a:extLst>
              </p:cNvPr>
              <p:cNvSpPr>
                <a:spLocks noChangeShapeType="1"/>
              </p:cNvSpPr>
              <p:nvPr/>
            </p:nvSpPr>
            <p:spPr bwMode="auto">
              <a:xfrm flipH="1" flipV="1">
                <a:off x="2652" y="2092"/>
                <a:ext cx="958" cy="0"/>
              </a:xfrm>
              <a:prstGeom prst="line">
                <a:avLst/>
              </a:prstGeom>
              <a:noFill/>
              <a:ln w="25400">
                <a:solidFill>
                  <a:schemeClr val="tx1"/>
                </a:solidFill>
                <a:round/>
                <a:headEnd/>
                <a:tailEnd type="triangle" w="lg" len="lg"/>
              </a:ln>
              <a:effectLst/>
            </p:spPr>
            <p:txBody>
              <a:bodyPr/>
              <a:lstStyle/>
              <a:p>
                <a:endParaRPr lang="en-US" dirty="0">
                  <a:latin typeface="AUdimat" pitchFamily="2" charset="0"/>
                </a:endParaRPr>
              </a:p>
            </p:txBody>
          </p:sp>
        </p:grpSp>
      </p:grpSp>
      <p:grpSp>
        <p:nvGrpSpPr>
          <p:cNvPr id="29" name="Group 25">
            <a:extLst>
              <a:ext uri="{FF2B5EF4-FFF2-40B4-BE49-F238E27FC236}">
                <a16:creationId xmlns:a16="http://schemas.microsoft.com/office/drawing/2014/main" id="{22CAE99B-CC5D-209F-EDCE-AEB7EAF2B9F3}"/>
              </a:ext>
            </a:extLst>
          </p:cNvPr>
          <p:cNvGrpSpPr>
            <a:grpSpLocks/>
          </p:cNvGrpSpPr>
          <p:nvPr/>
        </p:nvGrpSpPr>
        <p:grpSpPr bwMode="auto">
          <a:xfrm>
            <a:off x="3892672" y="3487106"/>
            <a:ext cx="1979493" cy="376238"/>
            <a:chOff x="2592" y="2656"/>
            <a:chExt cx="1287" cy="237"/>
          </a:xfrm>
        </p:grpSpPr>
        <p:sp>
          <p:nvSpPr>
            <p:cNvPr id="30" name="AutoShape 26">
              <a:extLst>
                <a:ext uri="{FF2B5EF4-FFF2-40B4-BE49-F238E27FC236}">
                  <a16:creationId xmlns:a16="http://schemas.microsoft.com/office/drawing/2014/main" id="{DE882799-7F5A-2A26-DA36-6E1F09D53D56}"/>
                </a:ext>
              </a:extLst>
            </p:cNvPr>
            <p:cNvSpPr>
              <a:spLocks noChangeArrowheads="1"/>
            </p:cNvSpPr>
            <p:nvPr/>
          </p:nvSpPr>
          <p:spPr bwMode="auto">
            <a:xfrm>
              <a:off x="3552" y="2656"/>
              <a:ext cx="327" cy="237"/>
            </a:xfrm>
            <a:prstGeom prst="roundRect">
              <a:avLst>
                <a:gd name="adj" fmla="val 16667"/>
              </a:avLst>
            </a:prstGeom>
            <a:solidFill>
              <a:srgbClr val="0000FF"/>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latin typeface="AUdimat" pitchFamily="2" charset="0"/>
                </a:rPr>
                <a:t>98.0%</a:t>
              </a:r>
            </a:p>
          </p:txBody>
        </p:sp>
        <p:sp>
          <p:nvSpPr>
            <p:cNvPr id="31" name="Line 27">
              <a:extLst>
                <a:ext uri="{FF2B5EF4-FFF2-40B4-BE49-F238E27FC236}">
                  <a16:creationId xmlns:a16="http://schemas.microsoft.com/office/drawing/2014/main" id="{E01F31D5-EDF8-859E-2912-9E25A6C08A86}"/>
                </a:ext>
              </a:extLst>
            </p:cNvPr>
            <p:cNvSpPr>
              <a:spLocks noChangeShapeType="1"/>
            </p:cNvSpPr>
            <p:nvPr/>
          </p:nvSpPr>
          <p:spPr bwMode="auto">
            <a:xfrm flipH="1">
              <a:off x="2592" y="2784"/>
              <a:ext cx="960" cy="0"/>
            </a:xfrm>
            <a:prstGeom prst="line">
              <a:avLst/>
            </a:prstGeom>
            <a:noFill/>
            <a:ln w="25400">
              <a:solidFill>
                <a:schemeClr val="tx1"/>
              </a:solidFill>
              <a:round/>
              <a:headEnd/>
              <a:tailEnd type="triangle" w="lg" len="lg"/>
            </a:ln>
            <a:effectLst/>
          </p:spPr>
          <p:txBody>
            <a:bodyPr/>
            <a:lstStyle/>
            <a:p>
              <a:endParaRPr lang="en-US">
                <a:latin typeface="AUdimat" pitchFamily="2" charset="0"/>
              </a:endParaRPr>
            </a:p>
          </p:txBody>
        </p:sp>
      </p:grpSp>
      <p:grpSp>
        <p:nvGrpSpPr>
          <p:cNvPr id="32" name="Group 28">
            <a:extLst>
              <a:ext uri="{FF2B5EF4-FFF2-40B4-BE49-F238E27FC236}">
                <a16:creationId xmlns:a16="http://schemas.microsoft.com/office/drawing/2014/main" id="{7A1A546D-C4D5-38B4-464E-5A11C1A8F7E6}"/>
              </a:ext>
            </a:extLst>
          </p:cNvPr>
          <p:cNvGrpSpPr>
            <a:grpSpLocks/>
          </p:cNvGrpSpPr>
          <p:nvPr/>
        </p:nvGrpSpPr>
        <p:grpSpPr bwMode="auto">
          <a:xfrm>
            <a:off x="3892673" y="4302544"/>
            <a:ext cx="2011363" cy="376238"/>
            <a:chOff x="2592" y="3248"/>
            <a:chExt cx="1267" cy="237"/>
          </a:xfrm>
        </p:grpSpPr>
        <p:sp>
          <p:nvSpPr>
            <p:cNvPr id="33" name="AutoShape 29">
              <a:extLst>
                <a:ext uri="{FF2B5EF4-FFF2-40B4-BE49-F238E27FC236}">
                  <a16:creationId xmlns:a16="http://schemas.microsoft.com/office/drawing/2014/main" id="{91D58531-5166-A704-EE75-7BE5701D7FBE}"/>
                </a:ext>
              </a:extLst>
            </p:cNvPr>
            <p:cNvSpPr>
              <a:spLocks noChangeArrowheads="1"/>
            </p:cNvSpPr>
            <p:nvPr/>
          </p:nvSpPr>
          <p:spPr bwMode="auto">
            <a:xfrm>
              <a:off x="3552" y="3248"/>
              <a:ext cx="307" cy="237"/>
            </a:xfrm>
            <a:prstGeom prst="roundRect">
              <a:avLst>
                <a:gd name="adj" fmla="val 16667"/>
              </a:avLst>
            </a:prstGeom>
            <a:solidFill>
              <a:srgbClr val="FF000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dirty="0">
                  <a:solidFill>
                    <a:srgbClr val="FFFFFF"/>
                  </a:solidFill>
                  <a:effectLst>
                    <a:outerShdw blurRad="38100" dist="38100" dir="2700000" algn="tl">
                      <a:srgbClr val="000000"/>
                    </a:outerShdw>
                  </a:effectLst>
                  <a:latin typeface="AUdimat" pitchFamily="2" charset="0"/>
                </a:rPr>
                <a:t>00.0</a:t>
              </a:r>
              <a:r>
                <a:rPr lang="en-US" b="1" dirty="0">
                  <a:solidFill>
                    <a:srgbClr val="FFFFFF"/>
                  </a:solidFill>
                  <a:effectLst>
                    <a:outerShdw blurRad="38100" dist="38100" dir="2700000" algn="tl">
                      <a:srgbClr val="000000"/>
                    </a:outerShdw>
                  </a:effectLst>
                  <a:latin typeface="AUdimat" pitchFamily="2" charset="0"/>
                </a:rPr>
                <a:t>%</a:t>
              </a:r>
            </a:p>
          </p:txBody>
        </p:sp>
        <p:sp>
          <p:nvSpPr>
            <p:cNvPr id="34" name="Line 30">
              <a:extLst>
                <a:ext uri="{FF2B5EF4-FFF2-40B4-BE49-F238E27FC236}">
                  <a16:creationId xmlns:a16="http://schemas.microsoft.com/office/drawing/2014/main" id="{F59F2614-F2BF-C6CD-99F3-51CC772E7B68}"/>
                </a:ext>
              </a:extLst>
            </p:cNvPr>
            <p:cNvSpPr>
              <a:spLocks noChangeShapeType="1"/>
            </p:cNvSpPr>
            <p:nvPr/>
          </p:nvSpPr>
          <p:spPr bwMode="auto">
            <a:xfrm flipH="1">
              <a:off x="2592" y="3360"/>
              <a:ext cx="960" cy="0"/>
            </a:xfrm>
            <a:prstGeom prst="line">
              <a:avLst/>
            </a:prstGeom>
            <a:noFill/>
            <a:ln w="25400">
              <a:solidFill>
                <a:schemeClr val="tx1"/>
              </a:solidFill>
              <a:round/>
              <a:headEnd/>
              <a:tailEnd type="triangle" w="lg" len="lg"/>
            </a:ln>
            <a:effectLst/>
          </p:spPr>
          <p:txBody>
            <a:bodyPr/>
            <a:lstStyle/>
            <a:p>
              <a:endParaRPr lang="en-US">
                <a:latin typeface="AUdimat" pitchFamily="2" charset="0"/>
              </a:endParaRPr>
            </a:p>
          </p:txBody>
        </p:sp>
      </p:grpSp>
    </p:spTree>
    <p:extLst>
      <p:ext uri="{BB962C8B-B14F-4D97-AF65-F5344CB8AC3E}">
        <p14:creationId xmlns:p14="http://schemas.microsoft.com/office/powerpoint/2010/main" val="332905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401A1-9DCF-2EB5-79B8-968903253AA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CA2AF-F589-92B2-3EAF-1DC5646A6102}"/>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95AE2839-BF1D-D966-92A7-ED4D910498F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FFB4ADDD-63E1-F705-B599-97E74498412C}"/>
              </a:ext>
            </a:extLst>
          </p:cNvPr>
          <p:cNvSpPr txBox="1">
            <a:spLocks/>
          </p:cNvSpPr>
          <p:nvPr/>
        </p:nvSpPr>
        <p:spPr>
          <a:xfrm>
            <a:off x="640078" y="855798"/>
            <a:ext cx="7734274" cy="4470968"/>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One-Bit Is not enough!</a:t>
            </a:r>
          </a:p>
          <a:p>
            <a:pPr lvl="1" indent="0">
              <a:buNone/>
            </a:pPr>
            <a:r>
              <a:rPr lang="en-US" sz="2000" dirty="0"/>
              <a:t>Example: short loop (8 iterations)</a:t>
            </a:r>
          </a:p>
          <a:p>
            <a:pPr lvl="2"/>
            <a:r>
              <a:rPr lang="en-US" sz="1800" dirty="0"/>
              <a:t>Taken 7 times, then not taken once</a:t>
            </a:r>
          </a:p>
          <a:p>
            <a:pPr lvl="2"/>
            <a:r>
              <a:rPr lang="en-US" sz="1800" dirty="0"/>
              <a:t>Act:   TTTTTTTNTTTTTTNTTTTTTTNT…</a:t>
            </a:r>
          </a:p>
          <a:p>
            <a:pPr lvl="2"/>
            <a:r>
              <a:rPr lang="en-US" sz="1800" dirty="0"/>
              <a:t>Pred: XTTTTTT</a:t>
            </a:r>
            <a:r>
              <a:rPr lang="en-US" sz="1800" dirty="0">
                <a:solidFill>
                  <a:srgbClr val="FF0000"/>
                </a:solidFill>
              </a:rPr>
              <a:t>TN</a:t>
            </a:r>
            <a:r>
              <a:rPr lang="en-US" sz="1800" dirty="0"/>
              <a:t>TTTTT</a:t>
            </a:r>
            <a:r>
              <a:rPr lang="en-US" sz="1800" dirty="0">
                <a:solidFill>
                  <a:srgbClr val="FF0000"/>
                </a:solidFill>
              </a:rPr>
              <a:t>TN</a:t>
            </a:r>
            <a:r>
              <a:rPr lang="en-US" sz="1800" dirty="0"/>
              <a:t>TTTTTT</a:t>
            </a:r>
            <a:r>
              <a:rPr lang="en-US" sz="1800" dirty="0">
                <a:solidFill>
                  <a:srgbClr val="FF0000"/>
                </a:solidFill>
              </a:rPr>
              <a:t>TN</a:t>
            </a:r>
          </a:p>
          <a:p>
            <a:pPr lvl="2"/>
            <a:r>
              <a:rPr lang="en-US" sz="1800" dirty="0"/>
              <a:t>Corr:  </a:t>
            </a:r>
            <a:r>
              <a:rPr lang="en-US" sz="1800" dirty="0" err="1"/>
              <a:t>Xoooooo</a:t>
            </a:r>
            <a:r>
              <a:rPr lang="en-US" sz="1800" dirty="0" err="1">
                <a:solidFill>
                  <a:srgbClr val="FF0000"/>
                </a:solidFill>
              </a:rPr>
              <a:t>MM</a:t>
            </a:r>
            <a:r>
              <a:rPr lang="en-US" sz="1800" dirty="0" err="1"/>
              <a:t>oooooo</a:t>
            </a:r>
            <a:r>
              <a:rPr lang="en-US" sz="1800" dirty="0" err="1">
                <a:solidFill>
                  <a:srgbClr val="FF0000"/>
                </a:solidFill>
              </a:rPr>
              <a:t>MM</a:t>
            </a:r>
            <a:r>
              <a:rPr lang="en-US" sz="1800" dirty="0" err="1"/>
              <a:t>oooooo</a:t>
            </a:r>
            <a:r>
              <a:rPr lang="en-US" sz="1800" dirty="0" err="1">
                <a:solidFill>
                  <a:srgbClr val="FF0000"/>
                </a:solidFill>
              </a:rPr>
              <a:t>MM</a:t>
            </a:r>
            <a:endParaRPr lang="en-US" sz="1800" dirty="0">
              <a:solidFill>
                <a:srgbClr val="FF0000"/>
              </a:solidFill>
            </a:endParaRPr>
          </a:p>
          <a:p>
            <a:pPr lvl="2"/>
            <a:r>
              <a:rPr lang="en-US" sz="1800" dirty="0"/>
              <a:t>Misprediction rate: 2/8 = 25% </a:t>
            </a:r>
          </a:p>
          <a:p>
            <a:pPr lvl="1" indent="0">
              <a:buNone/>
            </a:pPr>
            <a:r>
              <a:rPr lang="en-US" sz="2000" dirty="0"/>
              <a:t>Execute the same loop again</a:t>
            </a:r>
          </a:p>
          <a:p>
            <a:pPr lvl="2"/>
            <a:r>
              <a:rPr lang="en-US" sz="1800" dirty="0"/>
              <a:t>First always </a:t>
            </a:r>
            <a:r>
              <a:rPr lang="en-US" sz="1800" dirty="0" err="1"/>
              <a:t>mispredicted</a:t>
            </a:r>
            <a:r>
              <a:rPr lang="en-US" sz="1800" dirty="0"/>
              <a:t> (previous outcome was not taken)</a:t>
            </a:r>
          </a:p>
          <a:p>
            <a:pPr lvl="2"/>
            <a:r>
              <a:rPr lang="en-US" sz="1800" dirty="0"/>
              <a:t>Then 6 predicted correctly</a:t>
            </a:r>
          </a:p>
          <a:p>
            <a:pPr lvl="2"/>
            <a:r>
              <a:rPr lang="en-US" sz="1800" dirty="0"/>
              <a:t>Then last one </a:t>
            </a:r>
            <a:r>
              <a:rPr lang="en-US" sz="1800" dirty="0" err="1"/>
              <a:t>mispredicted</a:t>
            </a:r>
            <a:r>
              <a:rPr lang="en-US" sz="1800" dirty="0"/>
              <a:t> again</a:t>
            </a:r>
          </a:p>
          <a:p>
            <a:pPr lvl="1" indent="0">
              <a:buNone/>
            </a:pPr>
            <a:r>
              <a:rPr lang="en-US" sz="2000" dirty="0">
                <a:solidFill>
                  <a:srgbClr val="FF0000"/>
                </a:solidFill>
              </a:rPr>
              <a:t>Each fluke/anomaly results in two </a:t>
            </a:r>
            <a:r>
              <a:rPr lang="en-US" sz="2000" dirty="0" err="1">
                <a:solidFill>
                  <a:srgbClr val="FF0000"/>
                </a:solidFill>
              </a:rPr>
              <a:t>mispredicts</a:t>
            </a:r>
            <a:r>
              <a:rPr lang="en-US" sz="2000" dirty="0">
                <a:solidFill>
                  <a:srgbClr val="FF0000"/>
                </a:solidFill>
              </a:rPr>
              <a:t> per loop</a:t>
            </a:r>
          </a:p>
          <a:p>
            <a:pPr marL="1008126" lvl="2" indent="-285750"/>
            <a:endParaRPr lang="en-US" sz="2000" dirty="0"/>
          </a:p>
          <a:p>
            <a:pPr marL="733806" lvl="1" indent="-285750"/>
            <a:endParaRPr lang="en-US" sz="2400" dirty="0"/>
          </a:p>
        </p:txBody>
      </p:sp>
      <p:sp>
        <p:nvSpPr>
          <p:cNvPr id="16" name="Footer Placeholder 3">
            <a:extLst>
              <a:ext uri="{FF2B5EF4-FFF2-40B4-BE49-F238E27FC236}">
                <a16:creationId xmlns:a16="http://schemas.microsoft.com/office/drawing/2014/main" id="{6EF8B1C8-39BB-39B5-B029-017C5F659B75}"/>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372216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29870-3A4F-0232-6B09-4D586528A2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1CF69E-47AB-5D8C-3A6A-E365C1C82ED5}"/>
              </a:ext>
            </a:extLst>
          </p:cNvPr>
          <p:cNvSpPr>
            <a:spLocks noGrp="1"/>
          </p:cNvSpPr>
          <p:nvPr>
            <p:ph type="sldNum" sz="quarter" idx="19"/>
          </p:nvPr>
        </p:nvSpPr>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759979AA-E449-1686-9440-5858AB12FC0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EF40AACD-126F-5607-750A-46E463D330D9}"/>
              </a:ext>
            </a:extLst>
          </p:cNvPr>
          <p:cNvSpPr txBox="1">
            <a:spLocks/>
          </p:cNvSpPr>
          <p:nvPr/>
        </p:nvSpPr>
        <p:spPr>
          <a:xfrm>
            <a:off x="640077" y="1000549"/>
            <a:ext cx="8157755" cy="36933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Two-Bit Branch Predictor</a:t>
            </a:r>
          </a:p>
        </p:txBody>
      </p:sp>
      <p:sp>
        <p:nvSpPr>
          <p:cNvPr id="16" name="Footer Placeholder 3">
            <a:extLst>
              <a:ext uri="{FF2B5EF4-FFF2-40B4-BE49-F238E27FC236}">
                <a16:creationId xmlns:a16="http://schemas.microsoft.com/office/drawing/2014/main" id="{24736C06-CADC-CDA8-2C7B-AF1927DC642C}"/>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3" name="Oval 3">
            <a:extLst>
              <a:ext uri="{FF2B5EF4-FFF2-40B4-BE49-F238E27FC236}">
                <a16:creationId xmlns:a16="http://schemas.microsoft.com/office/drawing/2014/main" id="{678F4A94-DC5B-E15E-A610-867E23B93EFE}"/>
              </a:ext>
            </a:extLst>
          </p:cNvPr>
          <p:cNvSpPr>
            <a:spLocks noChangeArrowheads="1"/>
          </p:cNvSpPr>
          <p:nvPr/>
        </p:nvSpPr>
        <p:spPr bwMode="auto">
          <a:xfrm>
            <a:off x="1991335" y="3090731"/>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0</a:t>
            </a:r>
          </a:p>
        </p:txBody>
      </p:sp>
      <p:sp>
        <p:nvSpPr>
          <p:cNvPr id="7" name="Oval 4">
            <a:extLst>
              <a:ext uri="{FF2B5EF4-FFF2-40B4-BE49-F238E27FC236}">
                <a16:creationId xmlns:a16="http://schemas.microsoft.com/office/drawing/2014/main" id="{4D1AFEFD-E739-756D-6153-50B178AC75BF}"/>
              </a:ext>
            </a:extLst>
          </p:cNvPr>
          <p:cNvSpPr>
            <a:spLocks noChangeArrowheads="1"/>
          </p:cNvSpPr>
          <p:nvPr/>
        </p:nvSpPr>
        <p:spPr bwMode="auto">
          <a:xfrm>
            <a:off x="3058135" y="3090731"/>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cxnSp>
        <p:nvCxnSpPr>
          <p:cNvPr id="8" name="AutoShape 5">
            <a:extLst>
              <a:ext uri="{FF2B5EF4-FFF2-40B4-BE49-F238E27FC236}">
                <a16:creationId xmlns:a16="http://schemas.microsoft.com/office/drawing/2014/main" id="{14630D47-2718-5009-5680-867E60C8ADB5}"/>
              </a:ext>
            </a:extLst>
          </p:cNvPr>
          <p:cNvCxnSpPr>
            <a:cxnSpLocks noChangeShapeType="1"/>
            <a:stCxn id="3" idx="5"/>
            <a:endCxn id="7" idx="3"/>
          </p:cNvCxnSpPr>
          <p:nvPr/>
        </p:nvCxnSpPr>
        <p:spPr bwMode="auto">
          <a:xfrm rot="16200000" flipH="1">
            <a:off x="2752541" y="3110575"/>
            <a:ext cx="1588" cy="742950"/>
          </a:xfrm>
          <a:prstGeom prst="curvedConnector3">
            <a:avLst>
              <a:gd name="adj1" fmla="val 18600000"/>
            </a:avLst>
          </a:prstGeom>
          <a:noFill/>
          <a:ln w="19050">
            <a:solidFill>
              <a:srgbClr val="008000"/>
            </a:solidFill>
            <a:round/>
            <a:headEnd/>
            <a:tailEnd type="triangle" w="med" len="med"/>
          </a:ln>
          <a:effectLst/>
        </p:spPr>
      </p:cxnSp>
      <p:cxnSp>
        <p:nvCxnSpPr>
          <p:cNvPr id="9" name="AutoShape 6">
            <a:extLst>
              <a:ext uri="{FF2B5EF4-FFF2-40B4-BE49-F238E27FC236}">
                <a16:creationId xmlns:a16="http://schemas.microsoft.com/office/drawing/2014/main" id="{AA42BD26-13F6-8874-E9A2-707619530C27}"/>
              </a:ext>
            </a:extLst>
          </p:cNvPr>
          <p:cNvCxnSpPr>
            <a:cxnSpLocks noChangeShapeType="1"/>
            <a:stCxn id="7" idx="1"/>
            <a:endCxn id="3" idx="7"/>
          </p:cNvCxnSpPr>
          <p:nvPr/>
        </p:nvCxnSpPr>
        <p:spPr bwMode="auto">
          <a:xfrm rot="16200000" flipH="1" flipV="1">
            <a:off x="2752541" y="2786725"/>
            <a:ext cx="1588" cy="742950"/>
          </a:xfrm>
          <a:prstGeom prst="curvedConnector3">
            <a:avLst>
              <a:gd name="adj1" fmla="val -18600000"/>
            </a:avLst>
          </a:prstGeom>
          <a:noFill/>
          <a:ln w="19050">
            <a:solidFill>
              <a:srgbClr val="FF0000"/>
            </a:solidFill>
            <a:round/>
            <a:headEnd/>
            <a:tailEnd type="triangle" w="med" len="med"/>
          </a:ln>
          <a:effectLst/>
        </p:spPr>
      </p:cxnSp>
      <p:cxnSp>
        <p:nvCxnSpPr>
          <p:cNvPr id="10" name="AutoShape 7">
            <a:extLst>
              <a:ext uri="{FF2B5EF4-FFF2-40B4-BE49-F238E27FC236}">
                <a16:creationId xmlns:a16="http://schemas.microsoft.com/office/drawing/2014/main" id="{52FC9DDE-65B0-5502-3855-2974D70C8F3E}"/>
              </a:ext>
            </a:extLst>
          </p:cNvPr>
          <p:cNvCxnSpPr>
            <a:cxnSpLocks noChangeShapeType="1"/>
            <a:stCxn id="7" idx="5"/>
            <a:endCxn id="7" idx="7"/>
          </p:cNvCxnSpPr>
          <p:nvPr/>
        </p:nvCxnSpPr>
        <p:spPr bwMode="auto">
          <a:xfrm rot="5400000" flipH="1" flipV="1">
            <a:off x="3287529" y="3318537"/>
            <a:ext cx="323850" cy="1588"/>
          </a:xfrm>
          <a:prstGeom prst="curvedConnector5">
            <a:avLst>
              <a:gd name="adj1" fmla="val -17648"/>
              <a:gd name="adj2" fmla="val 28200000"/>
              <a:gd name="adj3" fmla="val 119606"/>
            </a:avLst>
          </a:prstGeom>
          <a:noFill/>
          <a:ln w="19050">
            <a:solidFill>
              <a:srgbClr val="008000"/>
            </a:solidFill>
            <a:round/>
            <a:headEnd/>
            <a:tailEnd type="triangle" w="med" len="med"/>
          </a:ln>
          <a:effectLst/>
        </p:spPr>
      </p:cxnSp>
      <p:cxnSp>
        <p:nvCxnSpPr>
          <p:cNvPr id="11" name="AutoShape 8">
            <a:extLst>
              <a:ext uri="{FF2B5EF4-FFF2-40B4-BE49-F238E27FC236}">
                <a16:creationId xmlns:a16="http://schemas.microsoft.com/office/drawing/2014/main" id="{99178730-9D22-B9DB-1E8F-7EB9604735B7}"/>
              </a:ext>
            </a:extLst>
          </p:cNvPr>
          <p:cNvCxnSpPr>
            <a:cxnSpLocks noChangeShapeType="1"/>
            <a:stCxn id="3" idx="1"/>
            <a:endCxn id="3" idx="3"/>
          </p:cNvCxnSpPr>
          <p:nvPr/>
        </p:nvCxnSpPr>
        <p:spPr bwMode="auto">
          <a:xfrm rot="5400000" flipV="1">
            <a:off x="1896879" y="3318537"/>
            <a:ext cx="323850" cy="1588"/>
          </a:xfrm>
          <a:prstGeom prst="curvedConnector5">
            <a:avLst>
              <a:gd name="adj1" fmla="val -12745"/>
              <a:gd name="adj2" fmla="val -27300000"/>
              <a:gd name="adj3" fmla="val 120588"/>
            </a:avLst>
          </a:prstGeom>
          <a:noFill/>
          <a:ln w="19050">
            <a:solidFill>
              <a:srgbClr val="FF0000"/>
            </a:solidFill>
            <a:round/>
            <a:headEnd/>
            <a:tailEnd type="triangle" w="med" len="med"/>
          </a:ln>
          <a:effectLst/>
        </p:spPr>
      </p:cxnSp>
      <p:sp>
        <p:nvSpPr>
          <p:cNvPr id="12" name="Text Box 9">
            <a:extLst>
              <a:ext uri="{FF2B5EF4-FFF2-40B4-BE49-F238E27FC236}">
                <a16:creationId xmlns:a16="http://schemas.microsoft.com/office/drawing/2014/main" id="{B38D6E50-7892-BBEE-117A-C5C906794DEE}"/>
              </a:ext>
            </a:extLst>
          </p:cNvPr>
          <p:cNvSpPr txBox="1">
            <a:spLocks noChangeArrowheads="1"/>
          </p:cNvSpPr>
          <p:nvPr/>
        </p:nvSpPr>
        <p:spPr bwMode="auto">
          <a:xfrm>
            <a:off x="1534135" y="3928931"/>
            <a:ext cx="2018501" cy="646331"/>
          </a:xfrm>
          <a:prstGeom prst="rect">
            <a:avLst/>
          </a:prstGeom>
          <a:noFill/>
          <a:ln w="9525">
            <a:noFill/>
            <a:miter lim="800000"/>
            <a:headEnd/>
            <a:tailEnd/>
          </a:ln>
          <a:effectLst/>
        </p:spPr>
        <p:txBody>
          <a:bodyPr wrap="none">
            <a:spAutoFit/>
          </a:bodyPr>
          <a:lstStyle/>
          <a:p>
            <a:pPr algn="ctr"/>
            <a:r>
              <a:rPr lang="en-US" dirty="0">
                <a:latin typeface="AUdimat" pitchFamily="2" charset="0"/>
              </a:rPr>
              <a:t>FSM for Last-time</a:t>
            </a:r>
          </a:p>
          <a:p>
            <a:pPr algn="ctr"/>
            <a:r>
              <a:rPr lang="en-US" dirty="0">
                <a:latin typeface="AUdimat" pitchFamily="2" charset="0"/>
              </a:rPr>
              <a:t>Prediction</a:t>
            </a:r>
          </a:p>
        </p:txBody>
      </p:sp>
      <p:grpSp>
        <p:nvGrpSpPr>
          <p:cNvPr id="13" name="Group 10">
            <a:extLst>
              <a:ext uri="{FF2B5EF4-FFF2-40B4-BE49-F238E27FC236}">
                <a16:creationId xmlns:a16="http://schemas.microsoft.com/office/drawing/2014/main" id="{27D102F5-3192-C7F9-944A-6592166FB84C}"/>
              </a:ext>
            </a:extLst>
          </p:cNvPr>
          <p:cNvGrpSpPr>
            <a:grpSpLocks/>
          </p:cNvGrpSpPr>
          <p:nvPr/>
        </p:nvGrpSpPr>
        <p:grpSpPr bwMode="auto">
          <a:xfrm>
            <a:off x="5401285" y="1979481"/>
            <a:ext cx="1752600" cy="2551113"/>
            <a:chOff x="3456" y="1584"/>
            <a:chExt cx="1104" cy="1607"/>
          </a:xfrm>
        </p:grpSpPr>
        <p:sp>
          <p:nvSpPr>
            <p:cNvPr id="14" name="Oval 11">
              <a:extLst>
                <a:ext uri="{FF2B5EF4-FFF2-40B4-BE49-F238E27FC236}">
                  <a16:creationId xmlns:a16="http://schemas.microsoft.com/office/drawing/2014/main" id="{259C800D-86C3-D27A-C10D-06B02965A9F0}"/>
                </a:ext>
              </a:extLst>
            </p:cNvPr>
            <p:cNvSpPr>
              <a:spLocks noChangeArrowheads="1"/>
            </p:cNvSpPr>
            <p:nvPr/>
          </p:nvSpPr>
          <p:spPr bwMode="auto">
            <a:xfrm>
              <a:off x="3504"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0</a:t>
              </a:r>
            </a:p>
          </p:txBody>
        </p:sp>
        <p:sp>
          <p:nvSpPr>
            <p:cNvPr id="15" name="Oval 12">
              <a:extLst>
                <a:ext uri="{FF2B5EF4-FFF2-40B4-BE49-F238E27FC236}">
                  <a16:creationId xmlns:a16="http://schemas.microsoft.com/office/drawing/2014/main" id="{4967A423-8443-4BB8-07B8-4B2D0515F410}"/>
                </a:ext>
              </a:extLst>
            </p:cNvPr>
            <p:cNvSpPr>
              <a:spLocks noChangeArrowheads="1"/>
            </p:cNvSpPr>
            <p:nvPr/>
          </p:nvSpPr>
          <p:spPr bwMode="auto">
            <a:xfrm>
              <a:off x="4272" y="2400"/>
              <a:ext cx="288" cy="288"/>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sp>
          <p:nvSpPr>
            <p:cNvPr id="17" name="Oval 13">
              <a:extLst>
                <a:ext uri="{FF2B5EF4-FFF2-40B4-BE49-F238E27FC236}">
                  <a16:creationId xmlns:a16="http://schemas.microsoft.com/office/drawing/2014/main" id="{EEF306BD-15C5-40DE-F121-87B438CAEB88}"/>
                </a:ext>
              </a:extLst>
            </p:cNvPr>
            <p:cNvSpPr>
              <a:spLocks noChangeArrowheads="1"/>
            </p:cNvSpPr>
            <p:nvPr/>
          </p:nvSpPr>
          <p:spPr bwMode="auto">
            <a:xfrm>
              <a:off x="3456"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2</a:t>
              </a:r>
            </a:p>
          </p:txBody>
        </p:sp>
        <p:sp>
          <p:nvSpPr>
            <p:cNvPr id="18" name="Oval 14">
              <a:extLst>
                <a:ext uri="{FF2B5EF4-FFF2-40B4-BE49-F238E27FC236}">
                  <a16:creationId xmlns:a16="http://schemas.microsoft.com/office/drawing/2014/main" id="{7C7F5630-510A-51D8-09EE-9D2D89C2BB98}"/>
                </a:ext>
              </a:extLst>
            </p:cNvPr>
            <p:cNvSpPr>
              <a:spLocks noChangeArrowheads="1"/>
            </p:cNvSpPr>
            <p:nvPr/>
          </p:nvSpPr>
          <p:spPr bwMode="auto">
            <a:xfrm>
              <a:off x="4224" y="1584"/>
              <a:ext cx="288" cy="288"/>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3</a:t>
              </a:r>
            </a:p>
          </p:txBody>
        </p:sp>
        <p:cxnSp>
          <p:nvCxnSpPr>
            <p:cNvPr id="19" name="AutoShape 15">
              <a:extLst>
                <a:ext uri="{FF2B5EF4-FFF2-40B4-BE49-F238E27FC236}">
                  <a16:creationId xmlns:a16="http://schemas.microsoft.com/office/drawing/2014/main" id="{D834777E-075F-6436-DD94-FF37C2213A00}"/>
                </a:ext>
              </a:extLst>
            </p:cNvPr>
            <p:cNvCxnSpPr>
              <a:cxnSpLocks noChangeShapeType="1"/>
              <a:stCxn id="14" idx="6"/>
              <a:endCxn id="15" idx="2"/>
            </p:cNvCxnSpPr>
            <p:nvPr/>
          </p:nvCxnSpPr>
          <p:spPr bwMode="auto">
            <a:xfrm>
              <a:off x="3792" y="2544"/>
              <a:ext cx="480" cy="0"/>
            </a:xfrm>
            <a:prstGeom prst="straightConnector1">
              <a:avLst/>
            </a:prstGeom>
            <a:noFill/>
            <a:ln w="19050">
              <a:solidFill>
                <a:srgbClr val="008000"/>
              </a:solidFill>
              <a:round/>
              <a:headEnd/>
              <a:tailEnd type="triangle" w="med" len="med"/>
            </a:ln>
            <a:effectLst/>
          </p:spPr>
        </p:cxnSp>
        <p:cxnSp>
          <p:nvCxnSpPr>
            <p:cNvPr id="20" name="AutoShape 16">
              <a:extLst>
                <a:ext uri="{FF2B5EF4-FFF2-40B4-BE49-F238E27FC236}">
                  <a16:creationId xmlns:a16="http://schemas.microsoft.com/office/drawing/2014/main" id="{43253F20-A800-0E61-B453-69F9977AB8FC}"/>
                </a:ext>
              </a:extLst>
            </p:cNvPr>
            <p:cNvCxnSpPr>
              <a:cxnSpLocks noChangeShapeType="1"/>
              <a:stCxn id="15" idx="0"/>
              <a:endCxn id="17" idx="5"/>
            </p:cNvCxnSpPr>
            <p:nvPr/>
          </p:nvCxnSpPr>
          <p:spPr bwMode="auto">
            <a:xfrm flipH="1" flipV="1">
              <a:off x="3702" y="1830"/>
              <a:ext cx="714" cy="570"/>
            </a:xfrm>
            <a:prstGeom prst="straightConnector1">
              <a:avLst/>
            </a:prstGeom>
            <a:noFill/>
            <a:ln w="19050">
              <a:solidFill>
                <a:srgbClr val="008000"/>
              </a:solidFill>
              <a:round/>
              <a:headEnd/>
              <a:tailEnd type="triangle" w="med" len="med"/>
            </a:ln>
            <a:effectLst/>
          </p:spPr>
        </p:cxnSp>
        <p:cxnSp>
          <p:nvCxnSpPr>
            <p:cNvPr id="21" name="AutoShape 17">
              <a:extLst>
                <a:ext uri="{FF2B5EF4-FFF2-40B4-BE49-F238E27FC236}">
                  <a16:creationId xmlns:a16="http://schemas.microsoft.com/office/drawing/2014/main" id="{0E87DD1A-39EA-0486-4886-C7117CB90413}"/>
                </a:ext>
              </a:extLst>
            </p:cNvPr>
            <p:cNvCxnSpPr>
              <a:cxnSpLocks noChangeShapeType="1"/>
              <a:stCxn id="17" idx="7"/>
              <a:endCxn id="18" idx="1"/>
            </p:cNvCxnSpPr>
            <p:nvPr/>
          </p:nvCxnSpPr>
          <p:spPr bwMode="auto">
            <a:xfrm>
              <a:off x="3702" y="1626"/>
              <a:ext cx="564" cy="0"/>
            </a:xfrm>
            <a:prstGeom prst="straightConnector1">
              <a:avLst/>
            </a:prstGeom>
            <a:noFill/>
            <a:ln w="19050">
              <a:solidFill>
                <a:srgbClr val="008000"/>
              </a:solidFill>
              <a:round/>
              <a:headEnd/>
              <a:tailEnd type="triangle" w="med" len="med"/>
            </a:ln>
            <a:effectLst/>
          </p:spPr>
        </p:cxnSp>
        <p:cxnSp>
          <p:nvCxnSpPr>
            <p:cNvPr id="22" name="AutoShape 18">
              <a:extLst>
                <a:ext uri="{FF2B5EF4-FFF2-40B4-BE49-F238E27FC236}">
                  <a16:creationId xmlns:a16="http://schemas.microsoft.com/office/drawing/2014/main" id="{971EBBB5-391F-A2C2-A8FD-41F7D4843385}"/>
                </a:ext>
              </a:extLst>
            </p:cNvPr>
            <p:cNvCxnSpPr>
              <a:cxnSpLocks noChangeShapeType="1"/>
              <a:stCxn id="15" idx="3"/>
              <a:endCxn id="14" idx="5"/>
            </p:cNvCxnSpPr>
            <p:nvPr/>
          </p:nvCxnSpPr>
          <p:spPr bwMode="auto">
            <a:xfrm flipH="1">
              <a:off x="3750" y="2646"/>
              <a:ext cx="564" cy="0"/>
            </a:xfrm>
            <a:prstGeom prst="straightConnector1">
              <a:avLst/>
            </a:prstGeom>
            <a:noFill/>
            <a:ln w="19050">
              <a:solidFill>
                <a:srgbClr val="FF0000"/>
              </a:solidFill>
              <a:round/>
              <a:headEnd/>
              <a:tailEnd type="triangle" w="med" len="med"/>
            </a:ln>
            <a:effectLst/>
          </p:spPr>
        </p:cxnSp>
        <p:cxnSp>
          <p:nvCxnSpPr>
            <p:cNvPr id="23" name="AutoShape 19">
              <a:extLst>
                <a:ext uri="{FF2B5EF4-FFF2-40B4-BE49-F238E27FC236}">
                  <a16:creationId xmlns:a16="http://schemas.microsoft.com/office/drawing/2014/main" id="{6A65E21B-9B01-E2A1-59F0-483362A07BB6}"/>
                </a:ext>
              </a:extLst>
            </p:cNvPr>
            <p:cNvCxnSpPr>
              <a:cxnSpLocks noChangeShapeType="1"/>
              <a:stCxn id="18" idx="2"/>
              <a:endCxn id="17" idx="6"/>
            </p:cNvCxnSpPr>
            <p:nvPr/>
          </p:nvCxnSpPr>
          <p:spPr bwMode="auto">
            <a:xfrm flipH="1">
              <a:off x="3744" y="1728"/>
              <a:ext cx="480" cy="0"/>
            </a:xfrm>
            <a:prstGeom prst="straightConnector1">
              <a:avLst/>
            </a:prstGeom>
            <a:noFill/>
            <a:ln w="19050">
              <a:solidFill>
                <a:srgbClr val="FF0000"/>
              </a:solidFill>
              <a:round/>
              <a:headEnd/>
              <a:tailEnd type="triangle" w="med" len="med"/>
            </a:ln>
            <a:effectLst/>
          </p:spPr>
        </p:cxnSp>
        <p:cxnSp>
          <p:nvCxnSpPr>
            <p:cNvPr id="24" name="AutoShape 20">
              <a:extLst>
                <a:ext uri="{FF2B5EF4-FFF2-40B4-BE49-F238E27FC236}">
                  <a16:creationId xmlns:a16="http://schemas.microsoft.com/office/drawing/2014/main" id="{B03A17CD-B123-89A3-E3FE-CB6128D25439}"/>
                </a:ext>
              </a:extLst>
            </p:cNvPr>
            <p:cNvCxnSpPr>
              <a:cxnSpLocks noChangeShapeType="1"/>
              <a:stCxn id="17" idx="4"/>
              <a:endCxn id="15" idx="1"/>
            </p:cNvCxnSpPr>
            <p:nvPr/>
          </p:nvCxnSpPr>
          <p:spPr bwMode="auto">
            <a:xfrm>
              <a:off x="3600" y="1872"/>
              <a:ext cx="714" cy="570"/>
            </a:xfrm>
            <a:prstGeom prst="straightConnector1">
              <a:avLst/>
            </a:prstGeom>
            <a:noFill/>
            <a:ln w="19050">
              <a:solidFill>
                <a:srgbClr val="FF0000"/>
              </a:solidFill>
              <a:round/>
              <a:headEnd/>
              <a:tailEnd type="triangle" w="med" len="med"/>
            </a:ln>
            <a:effectLst/>
          </p:spPr>
        </p:cxnSp>
        <p:cxnSp>
          <p:nvCxnSpPr>
            <p:cNvPr id="25" name="AutoShape 21">
              <a:extLst>
                <a:ext uri="{FF2B5EF4-FFF2-40B4-BE49-F238E27FC236}">
                  <a16:creationId xmlns:a16="http://schemas.microsoft.com/office/drawing/2014/main" id="{7DC8804D-37ED-8541-F72C-4271B1420FC1}"/>
                </a:ext>
              </a:extLst>
            </p:cNvPr>
            <p:cNvCxnSpPr>
              <a:cxnSpLocks noChangeShapeType="1"/>
              <a:stCxn id="18" idx="7"/>
              <a:endCxn id="18" idx="5"/>
            </p:cNvCxnSpPr>
            <p:nvPr/>
          </p:nvCxnSpPr>
          <p:spPr bwMode="auto">
            <a:xfrm rot="5400000" flipV="1">
              <a:off x="4369" y="1727"/>
              <a:ext cx="204" cy="1"/>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26" name="AutoShape 22">
              <a:extLst>
                <a:ext uri="{FF2B5EF4-FFF2-40B4-BE49-F238E27FC236}">
                  <a16:creationId xmlns:a16="http://schemas.microsoft.com/office/drawing/2014/main" id="{3B7D8BD2-964B-DFAF-9C4E-4B6FE74F7D27}"/>
                </a:ext>
              </a:extLst>
            </p:cNvPr>
            <p:cNvCxnSpPr>
              <a:cxnSpLocks noChangeShapeType="1"/>
              <a:stCxn id="14" idx="1"/>
              <a:endCxn id="14" idx="3"/>
            </p:cNvCxnSpPr>
            <p:nvPr/>
          </p:nvCxnSpPr>
          <p:spPr bwMode="auto">
            <a:xfrm rot="5400000" flipV="1">
              <a:off x="3445" y="2543"/>
              <a:ext cx="204" cy="1"/>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sp>
          <p:nvSpPr>
            <p:cNvPr id="27" name="Text Box 23">
              <a:extLst>
                <a:ext uri="{FF2B5EF4-FFF2-40B4-BE49-F238E27FC236}">
                  <a16:creationId xmlns:a16="http://schemas.microsoft.com/office/drawing/2014/main" id="{CB8145DD-5549-324B-5805-8A48E494F507}"/>
                </a:ext>
              </a:extLst>
            </p:cNvPr>
            <p:cNvSpPr txBox="1">
              <a:spLocks noChangeArrowheads="1"/>
            </p:cNvSpPr>
            <p:nvPr/>
          </p:nvSpPr>
          <p:spPr bwMode="auto">
            <a:xfrm>
              <a:off x="3492" y="2784"/>
              <a:ext cx="969" cy="407"/>
            </a:xfrm>
            <a:prstGeom prst="rect">
              <a:avLst/>
            </a:prstGeom>
            <a:noFill/>
            <a:ln w="9525">
              <a:noFill/>
              <a:miter lim="800000"/>
              <a:headEnd/>
              <a:tailEnd/>
            </a:ln>
            <a:effectLst/>
          </p:spPr>
          <p:txBody>
            <a:bodyPr wrap="none">
              <a:spAutoFit/>
            </a:bodyPr>
            <a:lstStyle/>
            <a:p>
              <a:pPr algn="ctr"/>
              <a:r>
                <a:rPr lang="en-US">
                  <a:latin typeface="AUdimat" pitchFamily="2" charset="0"/>
                </a:rPr>
                <a:t>FSM for 2bC</a:t>
              </a:r>
            </a:p>
            <a:p>
              <a:pPr algn="ctr"/>
              <a:r>
                <a:rPr lang="en-US">
                  <a:latin typeface="AUdimat" pitchFamily="2" charset="0"/>
                </a:rPr>
                <a:t>(</a:t>
              </a:r>
              <a:r>
                <a:rPr lang="en-US" b="1">
                  <a:solidFill>
                    <a:srgbClr val="0000FF"/>
                  </a:solidFill>
                  <a:latin typeface="AUdimat" pitchFamily="2" charset="0"/>
                </a:rPr>
                <a:t>2</a:t>
              </a:r>
              <a:r>
                <a:rPr lang="en-US">
                  <a:latin typeface="AUdimat" pitchFamily="2" charset="0"/>
                </a:rPr>
                <a:t>-</a:t>
              </a:r>
              <a:r>
                <a:rPr lang="en-US" b="1">
                  <a:solidFill>
                    <a:srgbClr val="0000FF"/>
                  </a:solidFill>
                  <a:latin typeface="AUdimat" pitchFamily="2" charset="0"/>
                </a:rPr>
                <a:t>b</a:t>
              </a:r>
              <a:r>
                <a:rPr lang="en-US">
                  <a:latin typeface="AUdimat" pitchFamily="2" charset="0"/>
                </a:rPr>
                <a:t>it </a:t>
              </a:r>
              <a:r>
                <a:rPr lang="en-US" b="1">
                  <a:solidFill>
                    <a:srgbClr val="0000FF"/>
                  </a:solidFill>
                  <a:latin typeface="AUdimat" pitchFamily="2" charset="0"/>
                </a:rPr>
                <a:t>C</a:t>
              </a:r>
              <a:r>
                <a:rPr lang="en-US">
                  <a:latin typeface="AUdimat" pitchFamily="2" charset="0"/>
                </a:rPr>
                <a:t>ounter)</a:t>
              </a:r>
            </a:p>
          </p:txBody>
        </p:sp>
      </p:grpSp>
      <p:sp>
        <p:nvSpPr>
          <p:cNvPr id="28" name="Oval 24">
            <a:extLst>
              <a:ext uri="{FF2B5EF4-FFF2-40B4-BE49-F238E27FC236}">
                <a16:creationId xmlns:a16="http://schemas.microsoft.com/office/drawing/2014/main" id="{4C10F16B-4F55-7B58-1ADE-F340390E70D9}"/>
              </a:ext>
            </a:extLst>
          </p:cNvPr>
          <p:cNvSpPr>
            <a:spLocks noChangeArrowheads="1"/>
          </p:cNvSpPr>
          <p:nvPr/>
        </p:nvSpPr>
        <p:spPr bwMode="auto">
          <a:xfrm>
            <a:off x="1438885" y="1434969"/>
            <a:ext cx="228600" cy="228600"/>
          </a:xfrm>
          <a:prstGeom prst="ellipse">
            <a:avLst/>
          </a:prstGeom>
          <a:solidFill>
            <a:srgbClr val="FF99CC"/>
          </a:solidFill>
          <a:ln w="9525">
            <a:solidFill>
              <a:schemeClr val="tx1"/>
            </a:solidFill>
            <a:round/>
            <a:headEnd/>
            <a:tailEnd/>
          </a:ln>
          <a:effectLst/>
        </p:spPr>
        <p:txBody>
          <a:bodyPr wrap="none" anchor="ctr"/>
          <a:lstStyle/>
          <a:p>
            <a:pPr algn="ctr"/>
            <a:endParaRPr lang="en-US">
              <a:solidFill>
                <a:schemeClr val="bg2"/>
              </a:solidFill>
              <a:latin typeface="AUdimat" pitchFamily="2" charset="0"/>
            </a:endParaRPr>
          </a:p>
        </p:txBody>
      </p:sp>
      <p:sp>
        <p:nvSpPr>
          <p:cNvPr id="29" name="Oval 25">
            <a:extLst>
              <a:ext uri="{FF2B5EF4-FFF2-40B4-BE49-F238E27FC236}">
                <a16:creationId xmlns:a16="http://schemas.microsoft.com/office/drawing/2014/main" id="{DDEB6260-F614-9A6B-FF4F-D6FC7C3DDAEC}"/>
              </a:ext>
            </a:extLst>
          </p:cNvPr>
          <p:cNvSpPr>
            <a:spLocks noChangeArrowheads="1"/>
          </p:cNvSpPr>
          <p:nvPr/>
        </p:nvSpPr>
        <p:spPr bwMode="auto">
          <a:xfrm>
            <a:off x="1438885" y="1739769"/>
            <a:ext cx="228600" cy="228600"/>
          </a:xfrm>
          <a:prstGeom prst="ellipse">
            <a:avLst/>
          </a:prstGeom>
          <a:solidFill>
            <a:srgbClr val="CCFFCC"/>
          </a:solidFill>
          <a:ln w="9525">
            <a:solidFill>
              <a:schemeClr val="tx1"/>
            </a:solidFill>
            <a:round/>
            <a:headEnd/>
            <a:tailEnd/>
          </a:ln>
          <a:effectLst/>
        </p:spPr>
        <p:txBody>
          <a:bodyPr wrap="none" anchor="ctr"/>
          <a:lstStyle/>
          <a:p>
            <a:pPr algn="ctr"/>
            <a:endParaRPr lang="en-US">
              <a:solidFill>
                <a:schemeClr val="bg2"/>
              </a:solidFill>
              <a:latin typeface="AUdimat" pitchFamily="2" charset="0"/>
            </a:endParaRPr>
          </a:p>
        </p:txBody>
      </p:sp>
      <p:sp>
        <p:nvSpPr>
          <p:cNvPr id="30" name="Text Box 26">
            <a:extLst>
              <a:ext uri="{FF2B5EF4-FFF2-40B4-BE49-F238E27FC236}">
                <a16:creationId xmlns:a16="http://schemas.microsoft.com/office/drawing/2014/main" id="{3D72D4C4-C6DC-8298-5A13-25568F6A6FDC}"/>
              </a:ext>
            </a:extLst>
          </p:cNvPr>
          <p:cNvSpPr txBox="1">
            <a:spLocks noChangeArrowheads="1"/>
          </p:cNvSpPr>
          <p:nvPr/>
        </p:nvSpPr>
        <p:spPr bwMode="auto">
          <a:xfrm>
            <a:off x="1804010" y="1369881"/>
            <a:ext cx="923651" cy="307777"/>
          </a:xfrm>
          <a:prstGeom prst="rect">
            <a:avLst/>
          </a:prstGeom>
          <a:noFill/>
          <a:ln w="9525">
            <a:noFill/>
            <a:miter lim="800000"/>
            <a:headEnd/>
            <a:tailEnd/>
          </a:ln>
          <a:effectLst/>
        </p:spPr>
        <p:txBody>
          <a:bodyPr wrap="none">
            <a:spAutoFit/>
          </a:bodyPr>
          <a:lstStyle/>
          <a:p>
            <a:r>
              <a:rPr lang="en-US" sz="1400">
                <a:latin typeface="AUdimat" pitchFamily="2" charset="0"/>
              </a:rPr>
              <a:t>Predict NT</a:t>
            </a:r>
          </a:p>
        </p:txBody>
      </p:sp>
      <p:sp>
        <p:nvSpPr>
          <p:cNvPr id="31" name="Text Box 27">
            <a:extLst>
              <a:ext uri="{FF2B5EF4-FFF2-40B4-BE49-F238E27FC236}">
                <a16:creationId xmlns:a16="http://schemas.microsoft.com/office/drawing/2014/main" id="{37E22B53-B835-8230-B856-9705C21D2E82}"/>
              </a:ext>
            </a:extLst>
          </p:cNvPr>
          <p:cNvSpPr txBox="1">
            <a:spLocks noChangeArrowheads="1"/>
          </p:cNvSpPr>
          <p:nvPr/>
        </p:nvSpPr>
        <p:spPr bwMode="auto">
          <a:xfrm>
            <a:off x="1819885" y="1663569"/>
            <a:ext cx="822661" cy="307777"/>
          </a:xfrm>
          <a:prstGeom prst="rect">
            <a:avLst/>
          </a:prstGeom>
          <a:noFill/>
          <a:ln w="9525">
            <a:noFill/>
            <a:miter lim="800000"/>
            <a:headEnd/>
            <a:tailEnd/>
          </a:ln>
          <a:effectLst/>
        </p:spPr>
        <p:txBody>
          <a:bodyPr wrap="none">
            <a:spAutoFit/>
          </a:bodyPr>
          <a:lstStyle/>
          <a:p>
            <a:r>
              <a:rPr lang="en-US" sz="1400">
                <a:latin typeface="AUdimat" pitchFamily="2" charset="0"/>
              </a:rPr>
              <a:t>Predict T</a:t>
            </a:r>
          </a:p>
        </p:txBody>
      </p:sp>
      <p:sp>
        <p:nvSpPr>
          <p:cNvPr id="32" name="Line 28">
            <a:extLst>
              <a:ext uri="{FF2B5EF4-FFF2-40B4-BE49-F238E27FC236}">
                <a16:creationId xmlns:a16="http://schemas.microsoft.com/office/drawing/2014/main" id="{9BD7CDAB-A167-D99D-B858-26B69BDDFDD3}"/>
              </a:ext>
            </a:extLst>
          </p:cNvPr>
          <p:cNvSpPr>
            <a:spLocks noChangeShapeType="1"/>
          </p:cNvSpPr>
          <p:nvPr/>
        </p:nvSpPr>
        <p:spPr bwMode="auto">
          <a:xfrm>
            <a:off x="1438885" y="2120769"/>
            <a:ext cx="228600" cy="0"/>
          </a:xfrm>
          <a:prstGeom prst="line">
            <a:avLst/>
          </a:prstGeom>
          <a:noFill/>
          <a:ln w="19050">
            <a:solidFill>
              <a:srgbClr val="008000"/>
            </a:solidFill>
            <a:round/>
            <a:headEnd/>
            <a:tailEnd type="triangle" w="med" len="med"/>
          </a:ln>
          <a:effectLst/>
        </p:spPr>
        <p:txBody>
          <a:bodyPr/>
          <a:lstStyle/>
          <a:p>
            <a:endParaRPr lang="en-US">
              <a:latin typeface="AUdimat" pitchFamily="2" charset="0"/>
            </a:endParaRPr>
          </a:p>
        </p:txBody>
      </p:sp>
      <p:sp>
        <p:nvSpPr>
          <p:cNvPr id="33" name="Text Box 29">
            <a:extLst>
              <a:ext uri="{FF2B5EF4-FFF2-40B4-BE49-F238E27FC236}">
                <a16:creationId xmlns:a16="http://schemas.microsoft.com/office/drawing/2014/main" id="{50A5DCCC-F480-D5D2-EB5F-37CD711597AB}"/>
              </a:ext>
            </a:extLst>
          </p:cNvPr>
          <p:cNvSpPr txBox="1">
            <a:spLocks noChangeArrowheads="1"/>
          </p:cNvSpPr>
          <p:nvPr/>
        </p:nvSpPr>
        <p:spPr bwMode="auto">
          <a:xfrm>
            <a:off x="1819885" y="1968369"/>
            <a:ext cx="1988750" cy="307777"/>
          </a:xfrm>
          <a:prstGeom prst="rect">
            <a:avLst/>
          </a:prstGeom>
          <a:noFill/>
          <a:ln w="9525">
            <a:noFill/>
            <a:miter lim="800000"/>
            <a:headEnd/>
            <a:tailEnd/>
          </a:ln>
          <a:effectLst/>
        </p:spPr>
        <p:txBody>
          <a:bodyPr wrap="none">
            <a:spAutoFit/>
          </a:bodyPr>
          <a:lstStyle/>
          <a:p>
            <a:r>
              <a:rPr lang="en-US" sz="1400" dirty="0" err="1">
                <a:latin typeface="AUdimat" pitchFamily="2" charset="0"/>
              </a:rPr>
              <a:t>Transistion</a:t>
            </a:r>
            <a:r>
              <a:rPr lang="en-US" sz="1400" dirty="0">
                <a:latin typeface="AUdimat" pitchFamily="2" charset="0"/>
              </a:rPr>
              <a:t> on T outcome</a:t>
            </a:r>
          </a:p>
        </p:txBody>
      </p:sp>
      <p:sp>
        <p:nvSpPr>
          <p:cNvPr id="34" name="Text Box 30">
            <a:extLst>
              <a:ext uri="{FF2B5EF4-FFF2-40B4-BE49-F238E27FC236}">
                <a16:creationId xmlns:a16="http://schemas.microsoft.com/office/drawing/2014/main" id="{CF285F94-0FF6-4098-B5A7-E90B2DC88B35}"/>
              </a:ext>
            </a:extLst>
          </p:cNvPr>
          <p:cNvSpPr txBox="1">
            <a:spLocks noChangeArrowheads="1"/>
          </p:cNvSpPr>
          <p:nvPr/>
        </p:nvSpPr>
        <p:spPr bwMode="auto">
          <a:xfrm>
            <a:off x="1819885" y="2273169"/>
            <a:ext cx="2089739" cy="307777"/>
          </a:xfrm>
          <a:prstGeom prst="rect">
            <a:avLst/>
          </a:prstGeom>
          <a:noFill/>
          <a:ln w="9525">
            <a:noFill/>
            <a:miter lim="800000"/>
            <a:headEnd/>
            <a:tailEnd/>
          </a:ln>
          <a:effectLst/>
        </p:spPr>
        <p:txBody>
          <a:bodyPr wrap="none">
            <a:spAutoFit/>
          </a:bodyPr>
          <a:lstStyle/>
          <a:p>
            <a:r>
              <a:rPr lang="en-US" sz="1400" dirty="0" err="1">
                <a:latin typeface="AUdimat" pitchFamily="2" charset="0"/>
              </a:rPr>
              <a:t>Transistion</a:t>
            </a:r>
            <a:r>
              <a:rPr lang="en-US" sz="1400" dirty="0">
                <a:latin typeface="AUdimat" pitchFamily="2" charset="0"/>
              </a:rPr>
              <a:t> on NT outcome</a:t>
            </a:r>
          </a:p>
        </p:txBody>
      </p:sp>
      <p:sp>
        <p:nvSpPr>
          <p:cNvPr id="35" name="Line 31">
            <a:extLst>
              <a:ext uri="{FF2B5EF4-FFF2-40B4-BE49-F238E27FC236}">
                <a16:creationId xmlns:a16="http://schemas.microsoft.com/office/drawing/2014/main" id="{09C0C283-B1F3-B9AB-EBB5-3545EE0C1AA9}"/>
              </a:ext>
            </a:extLst>
          </p:cNvPr>
          <p:cNvSpPr>
            <a:spLocks noChangeShapeType="1"/>
          </p:cNvSpPr>
          <p:nvPr/>
        </p:nvSpPr>
        <p:spPr bwMode="auto">
          <a:xfrm>
            <a:off x="1438885" y="2425569"/>
            <a:ext cx="228600" cy="0"/>
          </a:xfrm>
          <a:prstGeom prst="line">
            <a:avLst/>
          </a:prstGeom>
          <a:noFill/>
          <a:ln w="19050">
            <a:solidFill>
              <a:srgbClr val="FF0000"/>
            </a:solidFill>
            <a:round/>
            <a:headEnd/>
            <a:tailEnd type="triangle" w="med" len="med"/>
          </a:ln>
          <a:effectLst/>
        </p:spPr>
        <p:txBody>
          <a:bodyPr/>
          <a:lstStyle/>
          <a:p>
            <a:endParaRPr lang="en-US">
              <a:latin typeface="AUdimat" pitchFamily="2" charset="0"/>
            </a:endParaRPr>
          </a:p>
        </p:txBody>
      </p:sp>
      <p:sp>
        <p:nvSpPr>
          <p:cNvPr id="36" name="TextBox 35">
            <a:extLst>
              <a:ext uri="{FF2B5EF4-FFF2-40B4-BE49-F238E27FC236}">
                <a16:creationId xmlns:a16="http://schemas.microsoft.com/office/drawing/2014/main" id="{99325A51-1E95-13A8-4C6C-D1D30D5BF6FA}"/>
              </a:ext>
            </a:extLst>
          </p:cNvPr>
          <p:cNvSpPr txBox="1"/>
          <p:nvPr/>
        </p:nvSpPr>
        <p:spPr>
          <a:xfrm>
            <a:off x="5646566" y="4522787"/>
            <a:ext cx="2136775" cy="369332"/>
          </a:xfrm>
          <a:prstGeom prst="rect">
            <a:avLst/>
          </a:prstGeom>
          <a:noFill/>
        </p:spPr>
        <p:txBody>
          <a:bodyPr wrap="square" rtlCol="0">
            <a:spAutoFit/>
          </a:bodyPr>
          <a:lstStyle/>
          <a:p>
            <a:r>
              <a:rPr lang="en-US" b="1" dirty="0"/>
              <a:t>Smith, ISCA 1981</a:t>
            </a:r>
          </a:p>
        </p:txBody>
      </p:sp>
    </p:spTree>
    <p:extLst>
      <p:ext uri="{BB962C8B-B14F-4D97-AF65-F5344CB8AC3E}">
        <p14:creationId xmlns:p14="http://schemas.microsoft.com/office/powerpoint/2010/main" val="199840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5FC38-07E2-CDE5-3257-ABAF8A7B21F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2A630D-0FBB-0C58-697D-AE157A6824BB}"/>
              </a:ext>
            </a:extLst>
          </p:cNvPr>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84562A91-8ADD-1FCC-D801-5AF7B5B9BF2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65E40631-F248-37A1-705A-8C9D20F7AB6A}"/>
              </a:ext>
            </a:extLst>
          </p:cNvPr>
          <p:cNvSpPr txBox="1">
            <a:spLocks/>
          </p:cNvSpPr>
          <p:nvPr/>
        </p:nvSpPr>
        <p:spPr>
          <a:xfrm>
            <a:off x="597711" y="855979"/>
            <a:ext cx="8157755" cy="36933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Two-Bit Branch Predictor</a:t>
            </a:r>
          </a:p>
        </p:txBody>
      </p:sp>
      <p:sp>
        <p:nvSpPr>
          <p:cNvPr id="16" name="Footer Placeholder 3">
            <a:extLst>
              <a:ext uri="{FF2B5EF4-FFF2-40B4-BE49-F238E27FC236}">
                <a16:creationId xmlns:a16="http://schemas.microsoft.com/office/drawing/2014/main" id="{91BF6530-C6CF-76F5-CD48-76B21447F077}"/>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153" name="Picture 152" descr="A diagram of a diagram&#10;&#10;Description automatically generated">
            <a:extLst>
              <a:ext uri="{FF2B5EF4-FFF2-40B4-BE49-F238E27FC236}">
                <a16:creationId xmlns:a16="http://schemas.microsoft.com/office/drawing/2014/main" id="{9F699933-1223-872F-06D3-8364D50C5E55}"/>
              </a:ext>
            </a:extLst>
          </p:cNvPr>
          <p:cNvPicPr>
            <a:picLocks noChangeAspect="1"/>
          </p:cNvPicPr>
          <p:nvPr/>
        </p:nvPicPr>
        <p:blipFill>
          <a:blip r:embed="rId3"/>
          <a:stretch>
            <a:fillRect/>
          </a:stretch>
        </p:blipFill>
        <p:spPr>
          <a:xfrm>
            <a:off x="1895435" y="1230386"/>
            <a:ext cx="5261683" cy="3476942"/>
          </a:xfrm>
          <a:prstGeom prst="rect">
            <a:avLst/>
          </a:prstGeom>
        </p:spPr>
      </p:pic>
    </p:spTree>
    <p:extLst>
      <p:ext uri="{BB962C8B-B14F-4D97-AF65-F5344CB8AC3E}">
        <p14:creationId xmlns:p14="http://schemas.microsoft.com/office/powerpoint/2010/main" val="1495743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534E2-CBBF-7B87-1E4F-D81455D43DEF}"/>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EB7003B-74E0-2DFB-016C-C973362D5F6F}"/>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893356B3-5274-4950-1F18-66CA7AD7E328}"/>
              </a:ext>
            </a:extLst>
          </p:cNvPr>
          <p:cNvSpPr txBox="1">
            <a:spLocks/>
          </p:cNvSpPr>
          <p:nvPr/>
        </p:nvSpPr>
        <p:spPr>
          <a:xfrm>
            <a:off x="640077" y="1000549"/>
            <a:ext cx="8157755" cy="2585323"/>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Can we do better?</a:t>
            </a:r>
          </a:p>
          <a:p>
            <a:pPr marL="790956" lvl="1" indent="-342900"/>
            <a:r>
              <a:rPr lang="en-US" sz="2000" dirty="0"/>
              <a:t>1-BC and 2-BC predictors use last branch outcome to predict</a:t>
            </a:r>
          </a:p>
          <a:p>
            <a:pPr marL="790956" lvl="1" indent="-342900"/>
            <a:r>
              <a:rPr lang="en-US" sz="2000" dirty="0"/>
              <a:t>Observation1: global branch correlation</a:t>
            </a:r>
          </a:p>
          <a:p>
            <a:pPr marL="891540" lvl="3" indent="-342900">
              <a:lnSpc>
                <a:spcPct val="100000"/>
              </a:lnSpc>
              <a:spcBef>
                <a:spcPts val="750"/>
              </a:spcBef>
            </a:pPr>
            <a:r>
              <a:rPr lang="en-US" sz="1800" dirty="0">
                <a:latin typeface="Helvetica Regular" pitchFamily="2" charset="0"/>
              </a:rPr>
              <a:t>The branch outcome is correlated with outcome from previous branches</a:t>
            </a:r>
          </a:p>
          <a:p>
            <a:pPr marL="790956" lvl="1" indent="-342900"/>
            <a:r>
              <a:rPr lang="en-US" sz="2000" dirty="0"/>
              <a:t>Observation2: local branch correlation</a:t>
            </a:r>
          </a:p>
          <a:p>
            <a:pPr marL="891540" lvl="3" indent="-342900">
              <a:lnSpc>
                <a:spcPct val="100000"/>
              </a:lnSpc>
              <a:spcBef>
                <a:spcPts val="750"/>
              </a:spcBef>
            </a:pPr>
            <a:r>
              <a:rPr lang="en-US" sz="1800" dirty="0">
                <a:latin typeface="Helvetica Regular" pitchFamily="2" charset="0"/>
              </a:rPr>
              <a:t>The branch outcome is correlated with prior-outcome from same branch</a:t>
            </a:r>
          </a:p>
          <a:p>
            <a:pPr marL="285750" indent="-285750">
              <a:buFont typeface="Arial" panose="020B0604020202020204" pitchFamily="34" charset="0"/>
              <a:buChar char="•"/>
            </a:pPr>
            <a:endParaRPr lang="en-US" sz="2400" dirty="0"/>
          </a:p>
        </p:txBody>
      </p:sp>
      <p:sp>
        <p:nvSpPr>
          <p:cNvPr id="16" name="Footer Placeholder 3">
            <a:extLst>
              <a:ext uri="{FF2B5EF4-FFF2-40B4-BE49-F238E27FC236}">
                <a16:creationId xmlns:a16="http://schemas.microsoft.com/office/drawing/2014/main" id="{868B5687-1B1E-C129-C633-F1FC902A907B}"/>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2357837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69C8F-645A-4EDA-DF09-EE5C6643F26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25052914-535A-038A-7FC2-4A57D60B6D5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4AE8C8E8-C29C-1455-B5D2-3C166E7E2F60}"/>
              </a:ext>
            </a:extLst>
          </p:cNvPr>
          <p:cNvSpPr txBox="1">
            <a:spLocks/>
          </p:cNvSpPr>
          <p:nvPr/>
        </p:nvSpPr>
        <p:spPr>
          <a:xfrm>
            <a:off x="640077" y="1000549"/>
            <a:ext cx="8157755" cy="251350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Global branch correlation</a:t>
            </a:r>
          </a:p>
          <a:p>
            <a:endParaRPr lang="en-US" sz="2400" dirty="0"/>
          </a:p>
          <a:p>
            <a:endParaRPr lang="en-US" sz="2400" dirty="0"/>
          </a:p>
          <a:p>
            <a:endParaRPr lang="en-US" sz="2400" dirty="0"/>
          </a:p>
          <a:p>
            <a:r>
              <a:rPr lang="en-US" sz="2400" dirty="0"/>
              <a:t>Local branch correlation</a:t>
            </a:r>
          </a:p>
          <a:p>
            <a:pPr marL="285750" indent="-285750">
              <a:buFont typeface="Arial" panose="020B0604020202020204" pitchFamily="34" charset="0"/>
              <a:buChar char="•"/>
            </a:pPr>
            <a:endParaRPr lang="en-US" sz="1000" dirty="0"/>
          </a:p>
        </p:txBody>
      </p:sp>
      <p:sp>
        <p:nvSpPr>
          <p:cNvPr id="16" name="Footer Placeholder 3">
            <a:extLst>
              <a:ext uri="{FF2B5EF4-FFF2-40B4-BE49-F238E27FC236}">
                <a16:creationId xmlns:a16="http://schemas.microsoft.com/office/drawing/2014/main" id="{E995A405-94CB-2FE3-7CF6-0A08117C558F}"/>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3" name="TextBox 2">
            <a:extLst>
              <a:ext uri="{FF2B5EF4-FFF2-40B4-BE49-F238E27FC236}">
                <a16:creationId xmlns:a16="http://schemas.microsoft.com/office/drawing/2014/main" id="{D4F45DBB-4848-E3B4-9F9A-508BFF5E6AF6}"/>
              </a:ext>
            </a:extLst>
          </p:cNvPr>
          <p:cNvSpPr txBox="1"/>
          <p:nvPr/>
        </p:nvSpPr>
        <p:spPr>
          <a:xfrm>
            <a:off x="1055367" y="1358655"/>
            <a:ext cx="6615112" cy="1546577"/>
          </a:xfrm>
          <a:prstGeom prst="rect">
            <a:avLst/>
          </a:prstGeom>
          <a:noFill/>
        </p:spPr>
        <p:txBody>
          <a:bodyPr wrap="square" rtlCol="0">
            <a:spAutoFit/>
          </a:bodyPr>
          <a:lstStyle/>
          <a:p>
            <a:r>
              <a:rPr lang="en-US" dirty="0"/>
              <a:t>if (</a:t>
            </a:r>
            <a:r>
              <a:rPr lang="en-US" dirty="0">
                <a:solidFill>
                  <a:srgbClr val="FF0000"/>
                </a:solidFill>
              </a:rPr>
              <a:t>cond1</a:t>
            </a:r>
            <a:r>
              <a:rPr lang="en-US" dirty="0"/>
              <a:t>) {</a:t>
            </a:r>
            <a:br>
              <a:rPr lang="en-US" dirty="0"/>
            </a:br>
            <a:r>
              <a:rPr lang="en-US" dirty="0"/>
              <a:t>  --//--</a:t>
            </a:r>
            <a:br>
              <a:rPr lang="en-US" dirty="0"/>
            </a:br>
            <a:r>
              <a:rPr lang="en-US" dirty="0"/>
              <a:t>}</a:t>
            </a:r>
            <a:br>
              <a:rPr lang="en-US" dirty="0"/>
            </a:br>
            <a:r>
              <a:rPr lang="en-US" dirty="0"/>
              <a:t>if (</a:t>
            </a:r>
            <a:r>
              <a:rPr lang="en-US" dirty="0">
                <a:solidFill>
                  <a:srgbClr val="FF0000"/>
                </a:solidFill>
              </a:rPr>
              <a:t>cond1</a:t>
            </a:r>
            <a:r>
              <a:rPr lang="en-US" dirty="0"/>
              <a:t> and cond2) {</a:t>
            </a:r>
            <a:br>
              <a:rPr lang="en-US" dirty="0"/>
            </a:br>
            <a:r>
              <a:rPr lang="en-US" dirty="0"/>
              <a:t>  --//--</a:t>
            </a:r>
          </a:p>
          <a:p>
            <a:r>
              <a:rPr lang="en-US" dirty="0"/>
              <a:t>}</a:t>
            </a:r>
            <a:br>
              <a:rPr lang="en-US" dirty="0"/>
            </a:br>
            <a:endParaRPr lang="en-US" dirty="0"/>
          </a:p>
        </p:txBody>
      </p:sp>
      <p:sp>
        <p:nvSpPr>
          <p:cNvPr id="4" name="TextBox 3">
            <a:extLst>
              <a:ext uri="{FF2B5EF4-FFF2-40B4-BE49-F238E27FC236}">
                <a16:creationId xmlns:a16="http://schemas.microsoft.com/office/drawing/2014/main" id="{7B51EDB4-D6AE-E016-6143-BAF459435C80}"/>
              </a:ext>
            </a:extLst>
          </p:cNvPr>
          <p:cNvSpPr txBox="1"/>
          <p:nvPr/>
        </p:nvSpPr>
        <p:spPr>
          <a:xfrm>
            <a:off x="1030653" y="3203611"/>
            <a:ext cx="6615112" cy="923330"/>
          </a:xfrm>
          <a:prstGeom prst="rect">
            <a:avLst/>
          </a:prstGeom>
          <a:noFill/>
        </p:spPr>
        <p:txBody>
          <a:bodyPr wrap="square" rtlCol="0">
            <a:spAutoFit/>
          </a:bodyPr>
          <a:lstStyle/>
          <a:p>
            <a:r>
              <a:rPr lang="en-US" dirty="0"/>
              <a:t>for (x: 0 -&gt; 1023) {</a:t>
            </a:r>
          </a:p>
          <a:p>
            <a:r>
              <a:rPr lang="en-US" dirty="0"/>
              <a:t>   --//--</a:t>
            </a:r>
          </a:p>
          <a:p>
            <a:r>
              <a:rPr lang="en-US" dirty="0"/>
              <a:t>}</a:t>
            </a:r>
            <a:br>
              <a:rPr lang="en-US" dirty="0"/>
            </a:br>
            <a:endParaRPr lang="en-US" dirty="0"/>
          </a:p>
        </p:txBody>
      </p:sp>
    </p:spTree>
    <p:extLst>
      <p:ext uri="{BB962C8B-B14F-4D97-AF65-F5344CB8AC3E}">
        <p14:creationId xmlns:p14="http://schemas.microsoft.com/office/powerpoint/2010/main" val="3247036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75336-C06F-A93E-D855-5F1B7B269D6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9EC1E56B-44B3-A069-FBA0-803D6285D12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0E06D76A-1AEC-96F0-E169-37B36DB45565}"/>
              </a:ext>
            </a:extLst>
          </p:cNvPr>
          <p:cNvSpPr txBox="1">
            <a:spLocks/>
          </p:cNvSpPr>
          <p:nvPr/>
        </p:nvSpPr>
        <p:spPr>
          <a:xfrm>
            <a:off x="640077" y="1000549"/>
            <a:ext cx="8157755" cy="1190069"/>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Two-level Branch Predictor</a:t>
            </a:r>
          </a:p>
          <a:p>
            <a:pPr marL="342900" indent="-342900">
              <a:buFont typeface="Arial" panose="020B0604020202020204" pitchFamily="34" charset="0"/>
              <a:buChar char="•"/>
            </a:pPr>
            <a:r>
              <a:rPr lang="en-US" sz="2000" dirty="0"/>
              <a:t>Level1: history of last N branches</a:t>
            </a:r>
          </a:p>
          <a:p>
            <a:pPr marL="342900" indent="-342900">
              <a:buFont typeface="Arial" panose="020B0604020202020204" pitchFamily="34" charset="0"/>
              <a:buChar char="•"/>
            </a:pPr>
            <a:r>
              <a:rPr lang="en-US" sz="2000" dirty="0"/>
              <a:t>Level2: last direction the branch took</a:t>
            </a:r>
            <a:endParaRPr lang="en-US" sz="900" dirty="0"/>
          </a:p>
        </p:txBody>
      </p:sp>
      <p:sp>
        <p:nvSpPr>
          <p:cNvPr id="16" name="Footer Placeholder 3">
            <a:extLst>
              <a:ext uri="{FF2B5EF4-FFF2-40B4-BE49-F238E27FC236}">
                <a16:creationId xmlns:a16="http://schemas.microsoft.com/office/drawing/2014/main" id="{6A440DD2-9AED-1FEC-D5F0-DA76431A7552}"/>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6" name="Rectangle 5">
            <a:extLst>
              <a:ext uri="{FF2B5EF4-FFF2-40B4-BE49-F238E27FC236}">
                <a16:creationId xmlns:a16="http://schemas.microsoft.com/office/drawing/2014/main" id="{679876AC-203C-69B7-44EC-62578A251BE4}"/>
              </a:ext>
            </a:extLst>
          </p:cNvPr>
          <p:cNvSpPr/>
          <p:nvPr/>
        </p:nvSpPr>
        <p:spPr>
          <a:xfrm>
            <a:off x="2161182" y="2754596"/>
            <a:ext cx="25763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7F04E78D-0BA4-4FB6-A22A-EBB65F91B8C1}"/>
              </a:ext>
            </a:extLst>
          </p:cNvPr>
          <p:cNvSpPr/>
          <p:nvPr/>
        </p:nvSpPr>
        <p:spPr>
          <a:xfrm>
            <a:off x="818616" y="2754596"/>
            <a:ext cx="16002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1 ….. 1 0</a:t>
            </a:r>
          </a:p>
        </p:txBody>
      </p:sp>
      <p:sp>
        <p:nvSpPr>
          <p:cNvPr id="8" name="Rectangle 7">
            <a:extLst>
              <a:ext uri="{FF2B5EF4-FFF2-40B4-BE49-F238E27FC236}">
                <a16:creationId xmlns:a16="http://schemas.microsoft.com/office/drawing/2014/main" id="{40D05EE2-7A5D-A4C2-5C07-F4CF5ED5C2A5}"/>
              </a:ext>
            </a:extLst>
          </p:cNvPr>
          <p:cNvSpPr/>
          <p:nvPr/>
        </p:nvSpPr>
        <p:spPr>
          <a:xfrm>
            <a:off x="5623186" y="1729859"/>
            <a:ext cx="12192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C2B4D9D7-1CC6-E997-1BFB-84FF3BFCE748}"/>
              </a:ext>
            </a:extLst>
          </p:cNvPr>
          <p:cNvSpPr/>
          <p:nvPr/>
        </p:nvSpPr>
        <p:spPr>
          <a:xfrm>
            <a:off x="5623186" y="1729859"/>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54F258A-EE7C-C920-0FC9-6BBA709DC11B}"/>
              </a:ext>
            </a:extLst>
          </p:cNvPr>
          <p:cNvSpPr/>
          <p:nvPr/>
        </p:nvSpPr>
        <p:spPr>
          <a:xfrm>
            <a:off x="5623186" y="2110859"/>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535AB72C-CE28-C7B9-E3B8-AFEAF1F53DC1}"/>
              </a:ext>
            </a:extLst>
          </p:cNvPr>
          <p:cNvSpPr/>
          <p:nvPr/>
        </p:nvSpPr>
        <p:spPr>
          <a:xfrm>
            <a:off x="5623186" y="2568059"/>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C9F707B5-28FD-AF28-BADB-96DBEE20FC7B}"/>
              </a:ext>
            </a:extLst>
          </p:cNvPr>
          <p:cNvSpPr/>
          <p:nvPr/>
        </p:nvSpPr>
        <p:spPr>
          <a:xfrm>
            <a:off x="5623186" y="4396859"/>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F9CCB072-497C-D667-2B88-C2FD04FB42BD}"/>
              </a:ext>
            </a:extLst>
          </p:cNvPr>
          <p:cNvSpPr txBox="1"/>
          <p:nvPr/>
        </p:nvSpPr>
        <p:spPr>
          <a:xfrm>
            <a:off x="419069" y="2306689"/>
            <a:ext cx="3505200" cy="369332"/>
          </a:xfrm>
          <a:prstGeom prst="rect">
            <a:avLst/>
          </a:prstGeom>
          <a:noFill/>
        </p:spPr>
        <p:txBody>
          <a:bodyPr wrap="square" rtlCol="0">
            <a:spAutoFit/>
          </a:bodyPr>
          <a:lstStyle/>
          <a:p>
            <a:r>
              <a:rPr lang="en-US" b="1" dirty="0"/>
              <a:t>Branch History Register (BHR)</a:t>
            </a:r>
          </a:p>
        </p:txBody>
      </p:sp>
      <p:sp>
        <p:nvSpPr>
          <p:cNvPr id="14" name="TextBox 13">
            <a:extLst>
              <a:ext uri="{FF2B5EF4-FFF2-40B4-BE49-F238E27FC236}">
                <a16:creationId xmlns:a16="http://schemas.microsoft.com/office/drawing/2014/main" id="{38D8E159-6D31-2F88-0F65-D26AAF160DB6}"/>
              </a:ext>
            </a:extLst>
          </p:cNvPr>
          <p:cNvSpPr txBox="1"/>
          <p:nvPr/>
        </p:nvSpPr>
        <p:spPr>
          <a:xfrm>
            <a:off x="6842386" y="1719284"/>
            <a:ext cx="1120820" cy="369332"/>
          </a:xfrm>
          <a:prstGeom prst="rect">
            <a:avLst/>
          </a:prstGeom>
          <a:noFill/>
        </p:spPr>
        <p:txBody>
          <a:bodyPr wrap="none" rtlCol="0">
            <a:spAutoFit/>
          </a:bodyPr>
          <a:lstStyle/>
          <a:p>
            <a:r>
              <a:rPr lang="en-US" dirty="0"/>
              <a:t>00 …. 00</a:t>
            </a:r>
          </a:p>
        </p:txBody>
      </p:sp>
      <p:sp>
        <p:nvSpPr>
          <p:cNvPr id="15" name="TextBox 14">
            <a:extLst>
              <a:ext uri="{FF2B5EF4-FFF2-40B4-BE49-F238E27FC236}">
                <a16:creationId xmlns:a16="http://schemas.microsoft.com/office/drawing/2014/main" id="{C68B7166-C279-C3C3-4E5D-4B3F9F1602BA}"/>
              </a:ext>
            </a:extLst>
          </p:cNvPr>
          <p:cNvSpPr txBox="1"/>
          <p:nvPr/>
        </p:nvSpPr>
        <p:spPr>
          <a:xfrm>
            <a:off x="6849820" y="4080391"/>
            <a:ext cx="1120820" cy="369332"/>
          </a:xfrm>
          <a:prstGeom prst="rect">
            <a:avLst/>
          </a:prstGeom>
          <a:noFill/>
        </p:spPr>
        <p:txBody>
          <a:bodyPr wrap="none" rtlCol="0">
            <a:spAutoFit/>
          </a:bodyPr>
          <a:lstStyle/>
          <a:p>
            <a:r>
              <a:rPr lang="en-US" dirty="0"/>
              <a:t>00 …. 10</a:t>
            </a:r>
          </a:p>
        </p:txBody>
      </p:sp>
      <p:sp>
        <p:nvSpPr>
          <p:cNvPr id="17" name="TextBox 16">
            <a:extLst>
              <a:ext uri="{FF2B5EF4-FFF2-40B4-BE49-F238E27FC236}">
                <a16:creationId xmlns:a16="http://schemas.microsoft.com/office/drawing/2014/main" id="{407A59F8-A200-A47D-BBCC-D0B3E1E97CFB}"/>
              </a:ext>
            </a:extLst>
          </p:cNvPr>
          <p:cNvSpPr txBox="1"/>
          <p:nvPr/>
        </p:nvSpPr>
        <p:spPr>
          <a:xfrm>
            <a:off x="6878253" y="4494133"/>
            <a:ext cx="1150700" cy="369332"/>
          </a:xfrm>
          <a:prstGeom prst="rect">
            <a:avLst/>
          </a:prstGeom>
          <a:noFill/>
        </p:spPr>
        <p:txBody>
          <a:bodyPr wrap="none" rtlCol="0">
            <a:spAutoFit/>
          </a:bodyPr>
          <a:lstStyle/>
          <a:p>
            <a:r>
              <a:rPr lang="en-US" dirty="0"/>
              <a:t>11 ….  11</a:t>
            </a:r>
          </a:p>
        </p:txBody>
      </p:sp>
      <p:cxnSp>
        <p:nvCxnSpPr>
          <p:cNvPr id="18" name="Straight Arrow Connector 17">
            <a:extLst>
              <a:ext uri="{FF2B5EF4-FFF2-40B4-BE49-F238E27FC236}">
                <a16:creationId xmlns:a16="http://schemas.microsoft.com/office/drawing/2014/main" id="{DAA81D21-5AED-F2D7-8BCB-489ACDE86578}"/>
              </a:ext>
            </a:extLst>
          </p:cNvPr>
          <p:cNvCxnSpPr>
            <a:cxnSpLocks/>
            <a:stCxn id="7" idx="3"/>
            <a:endCxn id="11" idx="1"/>
          </p:cNvCxnSpPr>
          <p:nvPr/>
        </p:nvCxnSpPr>
        <p:spPr>
          <a:xfrm flipV="1">
            <a:off x="2418816" y="2796659"/>
            <a:ext cx="3204370" cy="1865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E0CCFE6D-96F6-747E-6703-D1141A55E5B6}"/>
              </a:ext>
            </a:extLst>
          </p:cNvPr>
          <p:cNvGrpSpPr/>
          <p:nvPr/>
        </p:nvGrpSpPr>
        <p:grpSpPr>
          <a:xfrm>
            <a:off x="7324860" y="2187059"/>
            <a:ext cx="1625852" cy="1828800"/>
            <a:chOff x="6172200" y="1905000"/>
            <a:chExt cx="2971800" cy="2590800"/>
          </a:xfrm>
        </p:grpSpPr>
        <p:sp>
          <p:nvSpPr>
            <p:cNvPr id="20" name="Oval 19">
              <a:extLst>
                <a:ext uri="{FF2B5EF4-FFF2-40B4-BE49-F238E27FC236}">
                  <a16:creationId xmlns:a16="http://schemas.microsoft.com/office/drawing/2014/main" id="{FC47FF93-57B1-26F1-D657-B68B3E0C06BF}"/>
                </a:ext>
              </a:extLst>
            </p:cNvPr>
            <p:cNvSpPr/>
            <p:nvPr/>
          </p:nvSpPr>
          <p:spPr>
            <a:xfrm>
              <a:off x="6172200" y="1905000"/>
              <a:ext cx="2971800"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1">
              <a:extLst>
                <a:ext uri="{FF2B5EF4-FFF2-40B4-BE49-F238E27FC236}">
                  <a16:creationId xmlns:a16="http://schemas.microsoft.com/office/drawing/2014/main" id="{41756EF0-2FFB-B47D-0464-3B75813570CC}"/>
                </a:ext>
              </a:extLst>
            </p:cNvPr>
            <p:cNvSpPr>
              <a:spLocks noChangeArrowheads="1"/>
            </p:cNvSpPr>
            <p:nvPr/>
          </p:nvSpPr>
          <p:spPr bwMode="auto">
            <a:xfrm>
              <a:off x="6781800" y="3657600"/>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0</a:t>
              </a:r>
            </a:p>
          </p:txBody>
        </p:sp>
        <p:sp>
          <p:nvSpPr>
            <p:cNvPr id="22" name="Oval 12">
              <a:extLst>
                <a:ext uri="{FF2B5EF4-FFF2-40B4-BE49-F238E27FC236}">
                  <a16:creationId xmlns:a16="http://schemas.microsoft.com/office/drawing/2014/main" id="{C339E449-0CF2-F0B2-2C77-B02D0D2CBD11}"/>
                </a:ext>
              </a:extLst>
            </p:cNvPr>
            <p:cNvSpPr>
              <a:spLocks noChangeArrowheads="1"/>
            </p:cNvSpPr>
            <p:nvPr/>
          </p:nvSpPr>
          <p:spPr bwMode="auto">
            <a:xfrm>
              <a:off x="8001000" y="3657600"/>
              <a:ext cx="457200" cy="457200"/>
            </a:xfrm>
            <a:prstGeom prst="ellipse">
              <a:avLst/>
            </a:prstGeom>
            <a:solidFill>
              <a:srgbClr val="FF99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1</a:t>
              </a:r>
            </a:p>
          </p:txBody>
        </p:sp>
        <p:sp>
          <p:nvSpPr>
            <p:cNvPr id="23" name="Oval 13">
              <a:extLst>
                <a:ext uri="{FF2B5EF4-FFF2-40B4-BE49-F238E27FC236}">
                  <a16:creationId xmlns:a16="http://schemas.microsoft.com/office/drawing/2014/main" id="{AE4DC6A5-5A22-D112-70DE-DB0BFD8F3CE1}"/>
                </a:ext>
              </a:extLst>
            </p:cNvPr>
            <p:cNvSpPr>
              <a:spLocks noChangeArrowheads="1"/>
            </p:cNvSpPr>
            <p:nvPr/>
          </p:nvSpPr>
          <p:spPr bwMode="auto">
            <a:xfrm>
              <a:off x="6705600" y="2362200"/>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dirty="0">
                  <a:latin typeface="AUdimat" pitchFamily="2" charset="0"/>
                </a:rPr>
                <a:t>2</a:t>
              </a:r>
            </a:p>
          </p:txBody>
        </p:sp>
        <p:sp>
          <p:nvSpPr>
            <p:cNvPr id="24" name="Oval 14">
              <a:extLst>
                <a:ext uri="{FF2B5EF4-FFF2-40B4-BE49-F238E27FC236}">
                  <a16:creationId xmlns:a16="http://schemas.microsoft.com/office/drawing/2014/main" id="{D478E8E5-5DCA-487A-6104-3863AE100917}"/>
                </a:ext>
              </a:extLst>
            </p:cNvPr>
            <p:cNvSpPr>
              <a:spLocks noChangeArrowheads="1"/>
            </p:cNvSpPr>
            <p:nvPr/>
          </p:nvSpPr>
          <p:spPr bwMode="auto">
            <a:xfrm>
              <a:off x="7924800" y="2362200"/>
              <a:ext cx="457200" cy="457200"/>
            </a:xfrm>
            <a:prstGeom prst="ellipse">
              <a:avLst/>
            </a:prstGeom>
            <a:solidFill>
              <a:srgbClr val="CCFFCC"/>
            </a:solidFill>
            <a:ln w="9525">
              <a:solidFill>
                <a:schemeClr val="tx1"/>
              </a:solid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atin typeface="AUdimat" pitchFamily="2" charset="0"/>
                </a:rPr>
                <a:t>3</a:t>
              </a:r>
            </a:p>
          </p:txBody>
        </p:sp>
        <p:cxnSp>
          <p:nvCxnSpPr>
            <p:cNvPr id="25" name="AutoShape 15">
              <a:extLst>
                <a:ext uri="{FF2B5EF4-FFF2-40B4-BE49-F238E27FC236}">
                  <a16:creationId xmlns:a16="http://schemas.microsoft.com/office/drawing/2014/main" id="{78AAA149-9DCA-0D9B-1E2D-4CCFDBF276FC}"/>
                </a:ext>
              </a:extLst>
            </p:cNvPr>
            <p:cNvCxnSpPr>
              <a:cxnSpLocks noChangeShapeType="1"/>
              <a:stCxn id="21" idx="6"/>
              <a:endCxn id="22" idx="2"/>
            </p:cNvCxnSpPr>
            <p:nvPr/>
          </p:nvCxnSpPr>
          <p:spPr bwMode="auto">
            <a:xfrm>
              <a:off x="7239000" y="3886200"/>
              <a:ext cx="762000" cy="0"/>
            </a:xfrm>
            <a:prstGeom prst="straightConnector1">
              <a:avLst/>
            </a:prstGeom>
            <a:noFill/>
            <a:ln w="19050">
              <a:solidFill>
                <a:srgbClr val="008000"/>
              </a:solidFill>
              <a:round/>
              <a:headEnd/>
              <a:tailEnd type="triangle" w="med" len="med"/>
            </a:ln>
            <a:effectLst/>
          </p:spPr>
        </p:cxnSp>
        <p:cxnSp>
          <p:nvCxnSpPr>
            <p:cNvPr id="26" name="AutoShape 16">
              <a:extLst>
                <a:ext uri="{FF2B5EF4-FFF2-40B4-BE49-F238E27FC236}">
                  <a16:creationId xmlns:a16="http://schemas.microsoft.com/office/drawing/2014/main" id="{7704E883-175C-AE2C-CA6B-34B08CE32A68}"/>
                </a:ext>
              </a:extLst>
            </p:cNvPr>
            <p:cNvCxnSpPr>
              <a:cxnSpLocks noChangeShapeType="1"/>
              <a:stCxn id="22" idx="0"/>
              <a:endCxn id="23" idx="5"/>
            </p:cNvCxnSpPr>
            <p:nvPr/>
          </p:nvCxnSpPr>
          <p:spPr bwMode="auto">
            <a:xfrm flipH="1" flipV="1">
              <a:off x="7096125" y="2752725"/>
              <a:ext cx="1133475" cy="904875"/>
            </a:xfrm>
            <a:prstGeom prst="straightConnector1">
              <a:avLst/>
            </a:prstGeom>
            <a:noFill/>
            <a:ln w="19050">
              <a:solidFill>
                <a:srgbClr val="008000"/>
              </a:solidFill>
              <a:round/>
              <a:headEnd/>
              <a:tailEnd type="triangle" w="med" len="med"/>
            </a:ln>
            <a:effectLst/>
          </p:spPr>
        </p:cxnSp>
        <p:cxnSp>
          <p:nvCxnSpPr>
            <p:cNvPr id="27" name="AutoShape 17">
              <a:extLst>
                <a:ext uri="{FF2B5EF4-FFF2-40B4-BE49-F238E27FC236}">
                  <a16:creationId xmlns:a16="http://schemas.microsoft.com/office/drawing/2014/main" id="{B26BE002-56F4-5286-CDE9-E69B40DCFC04}"/>
                </a:ext>
              </a:extLst>
            </p:cNvPr>
            <p:cNvCxnSpPr>
              <a:cxnSpLocks noChangeShapeType="1"/>
              <a:stCxn id="23" idx="7"/>
              <a:endCxn id="24" idx="1"/>
            </p:cNvCxnSpPr>
            <p:nvPr/>
          </p:nvCxnSpPr>
          <p:spPr bwMode="auto">
            <a:xfrm>
              <a:off x="7096125" y="2428875"/>
              <a:ext cx="895350" cy="0"/>
            </a:xfrm>
            <a:prstGeom prst="straightConnector1">
              <a:avLst/>
            </a:prstGeom>
            <a:noFill/>
            <a:ln w="19050">
              <a:solidFill>
                <a:srgbClr val="008000"/>
              </a:solidFill>
              <a:round/>
              <a:headEnd/>
              <a:tailEnd type="triangle" w="med" len="med"/>
            </a:ln>
            <a:effectLst/>
          </p:spPr>
        </p:cxnSp>
        <p:cxnSp>
          <p:nvCxnSpPr>
            <p:cNvPr id="28" name="AutoShape 18">
              <a:extLst>
                <a:ext uri="{FF2B5EF4-FFF2-40B4-BE49-F238E27FC236}">
                  <a16:creationId xmlns:a16="http://schemas.microsoft.com/office/drawing/2014/main" id="{6CD0426A-0BBC-D70B-87B2-3425649BED24}"/>
                </a:ext>
              </a:extLst>
            </p:cNvPr>
            <p:cNvCxnSpPr>
              <a:cxnSpLocks noChangeShapeType="1"/>
              <a:stCxn id="22" idx="3"/>
              <a:endCxn id="21" idx="5"/>
            </p:cNvCxnSpPr>
            <p:nvPr/>
          </p:nvCxnSpPr>
          <p:spPr bwMode="auto">
            <a:xfrm flipH="1">
              <a:off x="7172325" y="4048125"/>
              <a:ext cx="895350" cy="0"/>
            </a:xfrm>
            <a:prstGeom prst="straightConnector1">
              <a:avLst/>
            </a:prstGeom>
            <a:noFill/>
            <a:ln w="19050">
              <a:solidFill>
                <a:srgbClr val="FF0000"/>
              </a:solidFill>
              <a:round/>
              <a:headEnd/>
              <a:tailEnd type="triangle" w="med" len="med"/>
            </a:ln>
            <a:effectLst/>
          </p:spPr>
        </p:cxnSp>
        <p:cxnSp>
          <p:nvCxnSpPr>
            <p:cNvPr id="29" name="AutoShape 19">
              <a:extLst>
                <a:ext uri="{FF2B5EF4-FFF2-40B4-BE49-F238E27FC236}">
                  <a16:creationId xmlns:a16="http://schemas.microsoft.com/office/drawing/2014/main" id="{11D54A99-990A-691E-58C9-534E166ECF46}"/>
                </a:ext>
              </a:extLst>
            </p:cNvPr>
            <p:cNvCxnSpPr>
              <a:cxnSpLocks noChangeShapeType="1"/>
              <a:stCxn id="24" idx="2"/>
              <a:endCxn id="23" idx="6"/>
            </p:cNvCxnSpPr>
            <p:nvPr/>
          </p:nvCxnSpPr>
          <p:spPr bwMode="auto">
            <a:xfrm flipH="1">
              <a:off x="7162800" y="2590800"/>
              <a:ext cx="762000" cy="0"/>
            </a:xfrm>
            <a:prstGeom prst="straightConnector1">
              <a:avLst/>
            </a:prstGeom>
            <a:noFill/>
            <a:ln w="19050">
              <a:solidFill>
                <a:srgbClr val="FF0000"/>
              </a:solidFill>
              <a:round/>
              <a:headEnd/>
              <a:tailEnd type="triangle" w="med" len="med"/>
            </a:ln>
            <a:effectLst/>
          </p:spPr>
        </p:cxnSp>
        <p:cxnSp>
          <p:nvCxnSpPr>
            <p:cNvPr id="30" name="AutoShape 20">
              <a:extLst>
                <a:ext uri="{FF2B5EF4-FFF2-40B4-BE49-F238E27FC236}">
                  <a16:creationId xmlns:a16="http://schemas.microsoft.com/office/drawing/2014/main" id="{0141485D-DAD3-A65F-C09B-C906AA36D224}"/>
                </a:ext>
              </a:extLst>
            </p:cNvPr>
            <p:cNvCxnSpPr>
              <a:cxnSpLocks noChangeShapeType="1"/>
              <a:stCxn id="23" idx="4"/>
              <a:endCxn id="22" idx="1"/>
            </p:cNvCxnSpPr>
            <p:nvPr/>
          </p:nvCxnSpPr>
          <p:spPr bwMode="auto">
            <a:xfrm>
              <a:off x="6934200" y="2819400"/>
              <a:ext cx="1133475" cy="904875"/>
            </a:xfrm>
            <a:prstGeom prst="straightConnector1">
              <a:avLst/>
            </a:prstGeom>
            <a:noFill/>
            <a:ln w="19050">
              <a:solidFill>
                <a:srgbClr val="FF0000"/>
              </a:solidFill>
              <a:round/>
              <a:headEnd/>
              <a:tailEnd type="triangle" w="med" len="med"/>
            </a:ln>
            <a:effectLst/>
          </p:spPr>
        </p:cxnSp>
        <p:cxnSp>
          <p:nvCxnSpPr>
            <p:cNvPr id="31" name="AutoShape 21">
              <a:extLst>
                <a:ext uri="{FF2B5EF4-FFF2-40B4-BE49-F238E27FC236}">
                  <a16:creationId xmlns:a16="http://schemas.microsoft.com/office/drawing/2014/main" id="{FA57EB65-3E7A-9E4E-83C9-0950E710A2FD}"/>
                </a:ext>
              </a:extLst>
            </p:cNvPr>
            <p:cNvCxnSpPr>
              <a:cxnSpLocks noChangeShapeType="1"/>
              <a:stCxn id="24" idx="7"/>
              <a:endCxn id="24" idx="5"/>
            </p:cNvCxnSpPr>
            <p:nvPr/>
          </p:nvCxnSpPr>
          <p:spPr bwMode="auto">
            <a:xfrm rot="5400000" flipV="1">
              <a:off x="8154987" y="2589213"/>
              <a:ext cx="323850" cy="1588"/>
            </a:xfrm>
            <a:prstGeom prst="curvedConnector5">
              <a:avLst>
                <a:gd name="adj1" fmla="val -26963"/>
                <a:gd name="adj2" fmla="val 23900000"/>
                <a:gd name="adj3" fmla="val 117153"/>
              </a:avLst>
            </a:prstGeom>
            <a:noFill/>
            <a:ln w="19050">
              <a:solidFill>
                <a:srgbClr val="008000"/>
              </a:solidFill>
              <a:round/>
              <a:headEnd/>
              <a:tailEnd type="triangle" w="med" len="med"/>
            </a:ln>
            <a:effectLst/>
          </p:spPr>
        </p:cxnSp>
        <p:cxnSp>
          <p:nvCxnSpPr>
            <p:cNvPr id="32" name="AutoShape 22">
              <a:extLst>
                <a:ext uri="{FF2B5EF4-FFF2-40B4-BE49-F238E27FC236}">
                  <a16:creationId xmlns:a16="http://schemas.microsoft.com/office/drawing/2014/main" id="{8214B81A-43AB-E0C2-2098-2A16274C0D6F}"/>
                </a:ext>
              </a:extLst>
            </p:cNvPr>
            <p:cNvCxnSpPr>
              <a:cxnSpLocks noChangeShapeType="1"/>
              <a:stCxn id="21" idx="1"/>
              <a:endCxn id="21" idx="3"/>
            </p:cNvCxnSpPr>
            <p:nvPr/>
          </p:nvCxnSpPr>
          <p:spPr bwMode="auto">
            <a:xfrm rot="5400000" flipV="1">
              <a:off x="6688137" y="3884613"/>
              <a:ext cx="323850" cy="1588"/>
            </a:xfrm>
            <a:prstGeom prst="curvedConnector5">
              <a:avLst>
                <a:gd name="adj1" fmla="val -16667"/>
                <a:gd name="adj2" fmla="val -22500000"/>
                <a:gd name="adj3" fmla="val 117153"/>
              </a:avLst>
            </a:prstGeom>
            <a:noFill/>
            <a:ln w="19050">
              <a:solidFill>
                <a:srgbClr val="FF0000"/>
              </a:solidFill>
              <a:round/>
              <a:headEnd type="triangle" w="med" len="med"/>
              <a:tailEnd/>
            </a:ln>
            <a:effectLst/>
          </p:spPr>
        </p:cxnSp>
      </p:grpSp>
      <p:cxnSp>
        <p:nvCxnSpPr>
          <p:cNvPr id="33" name="Straight Connector 32">
            <a:extLst>
              <a:ext uri="{FF2B5EF4-FFF2-40B4-BE49-F238E27FC236}">
                <a16:creationId xmlns:a16="http://schemas.microsoft.com/office/drawing/2014/main" id="{3449FFBA-0167-F729-E0D4-228A70B8039E}"/>
              </a:ext>
            </a:extLst>
          </p:cNvPr>
          <p:cNvCxnSpPr>
            <a:cxnSpLocks/>
          </p:cNvCxnSpPr>
          <p:nvPr/>
        </p:nvCxnSpPr>
        <p:spPr>
          <a:xfrm flipV="1">
            <a:off x="6842386" y="2251591"/>
            <a:ext cx="810337" cy="316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45681A-58B7-4BBF-AACB-FCD7EFCAF35E}"/>
              </a:ext>
            </a:extLst>
          </p:cNvPr>
          <p:cNvCxnSpPr>
            <a:cxnSpLocks/>
          </p:cNvCxnSpPr>
          <p:nvPr/>
        </p:nvCxnSpPr>
        <p:spPr>
          <a:xfrm>
            <a:off x="6842386" y="3025259"/>
            <a:ext cx="768649" cy="908843"/>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798F3F47-2105-93D6-C094-B4217E2771B1}"/>
              </a:ext>
            </a:extLst>
          </p:cNvPr>
          <p:cNvSpPr txBox="1"/>
          <p:nvPr/>
        </p:nvSpPr>
        <p:spPr>
          <a:xfrm>
            <a:off x="4116629" y="2537954"/>
            <a:ext cx="736099" cy="369332"/>
          </a:xfrm>
          <a:prstGeom prst="rect">
            <a:avLst/>
          </a:prstGeom>
          <a:noFill/>
        </p:spPr>
        <p:txBody>
          <a:bodyPr wrap="none" rtlCol="0">
            <a:spAutoFit/>
          </a:bodyPr>
          <a:lstStyle/>
          <a:p>
            <a:r>
              <a:rPr lang="en-US" dirty="0"/>
              <a:t>index</a:t>
            </a:r>
          </a:p>
        </p:txBody>
      </p:sp>
      <p:sp>
        <p:nvSpPr>
          <p:cNvPr id="36" name="TextBox 35">
            <a:extLst>
              <a:ext uri="{FF2B5EF4-FFF2-40B4-BE49-F238E27FC236}">
                <a16:creationId xmlns:a16="http://schemas.microsoft.com/office/drawing/2014/main" id="{C5920035-85D6-7BCA-386E-F9DFDE95F85F}"/>
              </a:ext>
            </a:extLst>
          </p:cNvPr>
          <p:cNvSpPr txBox="1"/>
          <p:nvPr/>
        </p:nvSpPr>
        <p:spPr>
          <a:xfrm>
            <a:off x="5711825" y="1351218"/>
            <a:ext cx="1021433" cy="300082"/>
          </a:xfrm>
          <a:prstGeom prst="rect">
            <a:avLst/>
          </a:prstGeom>
          <a:noFill/>
        </p:spPr>
        <p:txBody>
          <a:bodyPr wrap="none" rtlCol="0">
            <a:spAutoFit/>
          </a:bodyPr>
          <a:lstStyle/>
          <a:p>
            <a:r>
              <a:rPr lang="en-US" b="1" dirty="0"/>
              <a:t>2-Bit BHT </a:t>
            </a:r>
          </a:p>
        </p:txBody>
      </p:sp>
      <p:sp>
        <p:nvSpPr>
          <p:cNvPr id="37" name="TextBox 36">
            <a:extLst>
              <a:ext uri="{FF2B5EF4-FFF2-40B4-BE49-F238E27FC236}">
                <a16:creationId xmlns:a16="http://schemas.microsoft.com/office/drawing/2014/main" id="{3F48D3AA-821C-EA8B-0A4A-5B8FC244F6E5}"/>
              </a:ext>
            </a:extLst>
          </p:cNvPr>
          <p:cNvSpPr txBox="1"/>
          <p:nvPr/>
        </p:nvSpPr>
        <p:spPr>
          <a:xfrm>
            <a:off x="1764629" y="3424188"/>
            <a:ext cx="1569660" cy="369332"/>
          </a:xfrm>
          <a:prstGeom prst="rect">
            <a:avLst/>
          </a:prstGeom>
          <a:noFill/>
        </p:spPr>
        <p:txBody>
          <a:bodyPr wrap="none" rtlCol="0">
            <a:spAutoFit/>
          </a:bodyPr>
          <a:lstStyle/>
          <a:p>
            <a:r>
              <a:rPr lang="en-US" dirty="0"/>
              <a:t>previous one </a:t>
            </a:r>
          </a:p>
        </p:txBody>
      </p:sp>
      <p:cxnSp>
        <p:nvCxnSpPr>
          <p:cNvPr id="38" name="Straight Arrow Connector 37">
            <a:extLst>
              <a:ext uri="{FF2B5EF4-FFF2-40B4-BE49-F238E27FC236}">
                <a16:creationId xmlns:a16="http://schemas.microsoft.com/office/drawing/2014/main" id="{3A2FCCE2-EA20-0D95-4C2C-859D0E0720EE}"/>
              </a:ext>
            </a:extLst>
          </p:cNvPr>
          <p:cNvCxnSpPr>
            <a:cxnSpLocks/>
          </p:cNvCxnSpPr>
          <p:nvPr/>
        </p:nvCxnSpPr>
        <p:spPr>
          <a:xfrm flipV="1">
            <a:off x="2271417" y="3204554"/>
            <a:ext cx="0" cy="26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616D2A2-D0E4-C7EC-BAF8-F31D2D442714}"/>
              </a:ext>
            </a:extLst>
          </p:cNvPr>
          <p:cNvSpPr txBox="1"/>
          <p:nvPr/>
        </p:nvSpPr>
        <p:spPr>
          <a:xfrm>
            <a:off x="7857607" y="4287262"/>
            <a:ext cx="1175386" cy="300082"/>
          </a:xfrm>
          <a:prstGeom prst="rect">
            <a:avLst/>
          </a:prstGeom>
          <a:noFill/>
        </p:spPr>
        <p:txBody>
          <a:bodyPr wrap="none" rtlCol="0">
            <a:spAutoFit/>
          </a:bodyPr>
          <a:lstStyle/>
          <a:p>
            <a:r>
              <a:rPr lang="en-US" b="1" dirty="0"/>
              <a:t>Yeh&amp;patt’92</a:t>
            </a:r>
          </a:p>
        </p:txBody>
      </p:sp>
    </p:spTree>
    <p:extLst>
      <p:ext uri="{BB962C8B-B14F-4D97-AF65-F5344CB8AC3E}">
        <p14:creationId xmlns:p14="http://schemas.microsoft.com/office/powerpoint/2010/main" val="20204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p:bldP spid="15" grpId="0"/>
      <p:bldP spid="17" grpId="0"/>
      <p:bldP spid="35" grpId="0"/>
      <p:bldP spid="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9660-6C06-5844-A6F2-F91E1462884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C10B1EBF-9084-7791-C7A4-234328AF859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A6BCB5DD-DBC3-78E9-AC95-C60987CEBD4D}"/>
              </a:ext>
            </a:extLst>
          </p:cNvPr>
          <p:cNvSpPr txBox="1">
            <a:spLocks/>
          </p:cNvSpPr>
          <p:nvPr/>
        </p:nvSpPr>
        <p:spPr>
          <a:xfrm>
            <a:off x="640077" y="1000549"/>
            <a:ext cx="8157755" cy="36933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Two-level Branch Predictor</a:t>
            </a:r>
          </a:p>
        </p:txBody>
      </p:sp>
      <p:sp>
        <p:nvSpPr>
          <p:cNvPr id="16" name="Footer Placeholder 3">
            <a:extLst>
              <a:ext uri="{FF2B5EF4-FFF2-40B4-BE49-F238E27FC236}">
                <a16:creationId xmlns:a16="http://schemas.microsoft.com/office/drawing/2014/main" id="{3011FA5C-61A7-0FFC-BA1A-7537904ED27B}"/>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3" name="TextBox 2">
            <a:extLst>
              <a:ext uri="{FF2B5EF4-FFF2-40B4-BE49-F238E27FC236}">
                <a16:creationId xmlns:a16="http://schemas.microsoft.com/office/drawing/2014/main" id="{B9A02952-0AC2-6647-FBDE-0930FFD2E6E7}"/>
              </a:ext>
            </a:extLst>
          </p:cNvPr>
          <p:cNvSpPr txBox="1"/>
          <p:nvPr/>
        </p:nvSpPr>
        <p:spPr>
          <a:xfrm>
            <a:off x="5188479" y="1996499"/>
            <a:ext cx="2990044" cy="1338828"/>
          </a:xfrm>
          <a:prstGeom prst="rect">
            <a:avLst/>
          </a:prstGeom>
          <a:noFill/>
          <a:ln w="12700">
            <a:solidFill>
              <a:schemeClr val="tx1"/>
            </a:solidFill>
          </a:ln>
        </p:spPr>
        <p:txBody>
          <a:bodyPr wrap="square" rtlCol="0">
            <a:spAutoFit/>
          </a:bodyPr>
          <a:lstStyle/>
          <a:p>
            <a:r>
              <a:rPr lang="en-US" b="1" dirty="0"/>
              <a:t>Example:</a:t>
            </a:r>
          </a:p>
          <a:p>
            <a:r>
              <a:rPr lang="en-US" dirty="0"/>
              <a:t>                                       BHR 00000 </a:t>
            </a:r>
          </a:p>
          <a:p>
            <a:r>
              <a:rPr lang="en-US" dirty="0"/>
              <a:t>Br1 : taken                 </a:t>
            </a:r>
            <a:r>
              <a:rPr lang="en-US" dirty="0">
                <a:sym typeface="Wingdings" pitchFamily="2" charset="2"/>
              </a:rPr>
              <a:t> BHR 00001 </a:t>
            </a:r>
            <a:endParaRPr lang="en-US" dirty="0"/>
          </a:p>
          <a:p>
            <a:r>
              <a:rPr lang="en-US" dirty="0"/>
              <a:t>Br2:  not-taken           </a:t>
            </a:r>
            <a:r>
              <a:rPr lang="en-US" dirty="0">
                <a:sym typeface="Wingdings" pitchFamily="2" charset="2"/>
              </a:rPr>
              <a:t> BHR 00010 </a:t>
            </a:r>
            <a:endParaRPr lang="en-US" dirty="0"/>
          </a:p>
          <a:p>
            <a:r>
              <a:rPr lang="en-US" dirty="0"/>
              <a:t>Br3:  taken                 </a:t>
            </a:r>
            <a:r>
              <a:rPr lang="en-US" dirty="0">
                <a:sym typeface="Wingdings" pitchFamily="2" charset="2"/>
              </a:rPr>
              <a:t> BHR 00101</a:t>
            </a:r>
            <a:r>
              <a:rPr lang="en-US" dirty="0"/>
              <a:t> </a:t>
            </a:r>
          </a:p>
          <a:p>
            <a:endParaRPr lang="en-US" dirty="0"/>
          </a:p>
        </p:txBody>
      </p:sp>
      <p:sp>
        <p:nvSpPr>
          <p:cNvPr id="4" name="TextBox 3">
            <a:extLst>
              <a:ext uri="{FF2B5EF4-FFF2-40B4-BE49-F238E27FC236}">
                <a16:creationId xmlns:a16="http://schemas.microsoft.com/office/drawing/2014/main" id="{33EB575F-1387-36F6-9DF6-89FD09187592}"/>
              </a:ext>
            </a:extLst>
          </p:cNvPr>
          <p:cNvSpPr txBox="1"/>
          <p:nvPr/>
        </p:nvSpPr>
        <p:spPr>
          <a:xfrm>
            <a:off x="642605" y="3206884"/>
            <a:ext cx="3841116" cy="369332"/>
          </a:xfrm>
          <a:prstGeom prst="rect">
            <a:avLst/>
          </a:prstGeom>
          <a:noFill/>
        </p:spPr>
        <p:txBody>
          <a:bodyPr wrap="none" rtlCol="0">
            <a:spAutoFit/>
          </a:bodyPr>
          <a:lstStyle/>
          <a:p>
            <a:r>
              <a:rPr lang="en-US" sz="1800" dirty="0"/>
              <a:t>New BHR  = old BHR&lt;&lt;1 | (</a:t>
            </a:r>
            <a:r>
              <a:rPr lang="en-US" sz="1800" dirty="0" err="1"/>
              <a:t>br_dir</a:t>
            </a:r>
            <a:r>
              <a:rPr lang="en-US" sz="1800" dirty="0"/>
              <a:t>); </a:t>
            </a:r>
          </a:p>
        </p:txBody>
      </p:sp>
      <p:sp>
        <p:nvSpPr>
          <p:cNvPr id="39" name="Rectangle 38">
            <a:extLst>
              <a:ext uri="{FF2B5EF4-FFF2-40B4-BE49-F238E27FC236}">
                <a16:creationId xmlns:a16="http://schemas.microsoft.com/office/drawing/2014/main" id="{E64F2A75-A21C-442F-45E5-F7293F9AABAA}"/>
              </a:ext>
            </a:extLst>
          </p:cNvPr>
          <p:cNvSpPr/>
          <p:nvPr/>
        </p:nvSpPr>
        <p:spPr>
          <a:xfrm>
            <a:off x="860301" y="2329879"/>
            <a:ext cx="1600200" cy="4572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0 0 0 0 0 0</a:t>
            </a:r>
          </a:p>
        </p:txBody>
      </p:sp>
      <p:cxnSp>
        <p:nvCxnSpPr>
          <p:cNvPr id="40" name="Straight Arrow Connector 39">
            <a:extLst>
              <a:ext uri="{FF2B5EF4-FFF2-40B4-BE49-F238E27FC236}">
                <a16:creationId xmlns:a16="http://schemas.microsoft.com/office/drawing/2014/main" id="{3BFF577A-D0D4-55DF-AA7C-FEC429128F28}"/>
              </a:ext>
            </a:extLst>
          </p:cNvPr>
          <p:cNvCxnSpPr/>
          <p:nvPr/>
        </p:nvCxnSpPr>
        <p:spPr>
          <a:xfrm>
            <a:off x="868437" y="2888088"/>
            <a:ext cx="1600200" cy="1588"/>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8A10260-F420-109A-53C7-4D4990AB2DB2}"/>
              </a:ext>
            </a:extLst>
          </p:cNvPr>
          <p:cNvSpPr txBox="1"/>
          <p:nvPr/>
        </p:nvSpPr>
        <p:spPr>
          <a:xfrm>
            <a:off x="1044158" y="2821255"/>
            <a:ext cx="1659429" cy="369332"/>
          </a:xfrm>
          <a:prstGeom prst="rect">
            <a:avLst/>
          </a:prstGeom>
          <a:noFill/>
        </p:spPr>
        <p:txBody>
          <a:bodyPr wrap="none" rtlCol="0">
            <a:spAutoFit/>
          </a:bodyPr>
          <a:lstStyle/>
          <a:p>
            <a:r>
              <a:rPr lang="en-US" dirty="0"/>
              <a:t>History length </a:t>
            </a:r>
          </a:p>
        </p:txBody>
      </p:sp>
      <p:sp>
        <p:nvSpPr>
          <p:cNvPr id="42" name="TextBox 41">
            <a:extLst>
              <a:ext uri="{FF2B5EF4-FFF2-40B4-BE49-F238E27FC236}">
                <a16:creationId xmlns:a16="http://schemas.microsoft.com/office/drawing/2014/main" id="{05491008-BB8B-F30C-D914-83446174759D}"/>
              </a:ext>
            </a:extLst>
          </p:cNvPr>
          <p:cNvSpPr txBox="1"/>
          <p:nvPr/>
        </p:nvSpPr>
        <p:spPr>
          <a:xfrm>
            <a:off x="609836" y="1741621"/>
            <a:ext cx="2877711" cy="369332"/>
          </a:xfrm>
          <a:prstGeom prst="rect">
            <a:avLst/>
          </a:prstGeom>
          <a:noFill/>
        </p:spPr>
        <p:txBody>
          <a:bodyPr wrap="none" rtlCol="0">
            <a:spAutoFit/>
          </a:bodyPr>
          <a:lstStyle/>
          <a:p>
            <a:r>
              <a:rPr lang="en-US" dirty="0"/>
              <a:t>Initialization value (0 or 1) </a:t>
            </a:r>
          </a:p>
        </p:txBody>
      </p:sp>
      <p:sp>
        <p:nvSpPr>
          <p:cNvPr id="43" name="TextBox 42">
            <a:extLst>
              <a:ext uri="{FF2B5EF4-FFF2-40B4-BE49-F238E27FC236}">
                <a16:creationId xmlns:a16="http://schemas.microsoft.com/office/drawing/2014/main" id="{654C83C4-3128-3ED0-F6E8-EC1927C717E6}"/>
              </a:ext>
            </a:extLst>
          </p:cNvPr>
          <p:cNvSpPr txBox="1"/>
          <p:nvPr/>
        </p:nvSpPr>
        <p:spPr>
          <a:xfrm>
            <a:off x="2691237" y="2329879"/>
            <a:ext cx="2454518" cy="646331"/>
          </a:xfrm>
          <a:prstGeom prst="rect">
            <a:avLst/>
          </a:prstGeom>
          <a:noFill/>
        </p:spPr>
        <p:txBody>
          <a:bodyPr wrap="none" rtlCol="0">
            <a:spAutoFit/>
          </a:bodyPr>
          <a:lstStyle/>
          <a:p>
            <a:r>
              <a:rPr lang="en-US" dirty="0"/>
              <a:t>1 : branch is taken </a:t>
            </a:r>
          </a:p>
          <a:p>
            <a:r>
              <a:rPr lang="en-US" dirty="0"/>
              <a:t>0: branch is not-taken </a:t>
            </a:r>
          </a:p>
        </p:txBody>
      </p:sp>
      <p:sp>
        <p:nvSpPr>
          <p:cNvPr id="44" name="TextBox 43">
            <a:extLst>
              <a:ext uri="{FF2B5EF4-FFF2-40B4-BE49-F238E27FC236}">
                <a16:creationId xmlns:a16="http://schemas.microsoft.com/office/drawing/2014/main" id="{C04868D4-C9E0-BBBA-3962-9F864CF2F495}"/>
              </a:ext>
            </a:extLst>
          </p:cNvPr>
          <p:cNvSpPr txBox="1"/>
          <p:nvPr/>
        </p:nvSpPr>
        <p:spPr>
          <a:xfrm>
            <a:off x="609836" y="2023401"/>
            <a:ext cx="530915" cy="300082"/>
          </a:xfrm>
          <a:prstGeom prst="rect">
            <a:avLst/>
          </a:prstGeom>
          <a:noFill/>
        </p:spPr>
        <p:txBody>
          <a:bodyPr wrap="none" rtlCol="0">
            <a:spAutoFit/>
          </a:bodyPr>
          <a:lstStyle/>
          <a:p>
            <a:r>
              <a:rPr lang="en-US" dirty="0"/>
              <a:t>Past</a:t>
            </a:r>
          </a:p>
        </p:txBody>
      </p:sp>
      <p:sp>
        <p:nvSpPr>
          <p:cNvPr id="45" name="TextBox 44">
            <a:extLst>
              <a:ext uri="{FF2B5EF4-FFF2-40B4-BE49-F238E27FC236}">
                <a16:creationId xmlns:a16="http://schemas.microsoft.com/office/drawing/2014/main" id="{C47D1CF9-05FC-A3AC-0914-A75C45F6F35B}"/>
              </a:ext>
            </a:extLst>
          </p:cNvPr>
          <p:cNvSpPr txBox="1"/>
          <p:nvPr/>
        </p:nvSpPr>
        <p:spPr>
          <a:xfrm>
            <a:off x="2172672" y="1995621"/>
            <a:ext cx="780983" cy="300082"/>
          </a:xfrm>
          <a:prstGeom prst="rect">
            <a:avLst/>
          </a:prstGeom>
          <a:noFill/>
        </p:spPr>
        <p:txBody>
          <a:bodyPr wrap="none" rtlCol="0">
            <a:spAutoFit/>
          </a:bodyPr>
          <a:lstStyle/>
          <a:p>
            <a:r>
              <a:rPr lang="en-US" dirty="0"/>
              <a:t>Present</a:t>
            </a:r>
          </a:p>
        </p:txBody>
      </p:sp>
    </p:spTree>
    <p:extLst>
      <p:ext uri="{BB962C8B-B14F-4D97-AF65-F5344CB8AC3E}">
        <p14:creationId xmlns:p14="http://schemas.microsoft.com/office/powerpoint/2010/main" val="737467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F69AE-F4BA-60C0-3888-DC677269D5C0}"/>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228A7A9-E39E-24C6-20A3-A40E9F8808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ADBA527D-2F81-9C30-6F4E-F327B605DF51}"/>
              </a:ext>
            </a:extLst>
          </p:cNvPr>
          <p:cNvSpPr txBox="1">
            <a:spLocks/>
          </p:cNvSpPr>
          <p:nvPr/>
        </p:nvSpPr>
        <p:spPr>
          <a:xfrm>
            <a:off x="640077" y="1000549"/>
            <a:ext cx="8157755" cy="178510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Two-level Branch Predictor</a:t>
            </a:r>
          </a:p>
          <a:p>
            <a:pPr>
              <a:buNone/>
            </a:pPr>
            <a:r>
              <a:rPr lang="en-US" sz="2400" dirty="0">
                <a:latin typeface="CordiaUPC" pitchFamily="34" charset="-34"/>
                <a:cs typeface="CordiaUPC" pitchFamily="34" charset="-34"/>
              </a:rPr>
              <a:t>Branch X: if (cond1)</a:t>
            </a:r>
          </a:p>
          <a:p>
            <a:pPr>
              <a:buNone/>
            </a:pPr>
            <a:r>
              <a:rPr lang="en-US" sz="2400" dirty="0">
                <a:latin typeface="CordiaUPC" pitchFamily="34" charset="-34"/>
                <a:cs typeface="CordiaUPC" pitchFamily="34" charset="-34"/>
              </a:rPr>
              <a:t>Branch Y: if (</a:t>
            </a:r>
            <a:r>
              <a:rPr lang="en-US" sz="2400" dirty="0" err="1">
                <a:latin typeface="CordiaUPC" pitchFamily="34" charset="-34"/>
                <a:cs typeface="CordiaUPC" pitchFamily="34" charset="-34"/>
              </a:rPr>
              <a:t>cond</a:t>
            </a:r>
            <a:r>
              <a:rPr lang="en-US" sz="2400" dirty="0">
                <a:latin typeface="CordiaUPC" pitchFamily="34" charset="-34"/>
                <a:cs typeface="CordiaUPC" pitchFamily="34" charset="-34"/>
              </a:rPr>
              <a:t> 2)</a:t>
            </a:r>
          </a:p>
          <a:p>
            <a:pPr>
              <a:buNone/>
            </a:pPr>
            <a:r>
              <a:rPr lang="en-US" sz="2400" dirty="0">
                <a:latin typeface="CordiaUPC" pitchFamily="34" charset="-34"/>
                <a:cs typeface="CordiaUPC" pitchFamily="34" charset="-34"/>
              </a:rPr>
              <a:t>Branch Z : if (</a:t>
            </a:r>
            <a:r>
              <a:rPr lang="en-US" sz="2400" dirty="0" err="1">
                <a:latin typeface="CordiaUPC" pitchFamily="34" charset="-34"/>
                <a:cs typeface="CordiaUPC" pitchFamily="34" charset="-34"/>
              </a:rPr>
              <a:t>cond</a:t>
            </a:r>
            <a:r>
              <a:rPr lang="en-US" sz="2400" dirty="0">
                <a:latin typeface="CordiaUPC" pitchFamily="34" charset="-34"/>
                <a:cs typeface="CordiaUPC" pitchFamily="34" charset="-34"/>
              </a:rPr>
              <a:t> 1 and </a:t>
            </a:r>
            <a:r>
              <a:rPr lang="en-US" sz="2400" dirty="0" err="1">
                <a:latin typeface="CordiaUPC" pitchFamily="34" charset="-34"/>
                <a:cs typeface="CordiaUPC" pitchFamily="34" charset="-34"/>
              </a:rPr>
              <a:t>cond</a:t>
            </a:r>
            <a:r>
              <a:rPr lang="en-US" sz="2400" dirty="0">
                <a:latin typeface="CordiaUPC" pitchFamily="34" charset="-34"/>
                <a:cs typeface="CordiaUPC" pitchFamily="34" charset="-34"/>
              </a:rPr>
              <a:t> 2)</a:t>
            </a:r>
            <a:endParaRPr lang="en-US" sz="2400" dirty="0"/>
          </a:p>
        </p:txBody>
      </p:sp>
      <p:sp>
        <p:nvSpPr>
          <p:cNvPr id="16" name="Footer Placeholder 3">
            <a:extLst>
              <a:ext uri="{FF2B5EF4-FFF2-40B4-BE49-F238E27FC236}">
                <a16:creationId xmlns:a16="http://schemas.microsoft.com/office/drawing/2014/main" id="{FF86A827-C699-2383-5B31-7A44D1DA74B5}"/>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6" name="Rectangle 5">
            <a:extLst>
              <a:ext uri="{FF2B5EF4-FFF2-40B4-BE49-F238E27FC236}">
                <a16:creationId xmlns:a16="http://schemas.microsoft.com/office/drawing/2014/main" id="{DA210240-A432-0381-F51E-2A1A0B785178}"/>
              </a:ext>
            </a:extLst>
          </p:cNvPr>
          <p:cNvSpPr/>
          <p:nvPr/>
        </p:nvSpPr>
        <p:spPr>
          <a:xfrm>
            <a:off x="4438723" y="2306835"/>
            <a:ext cx="1600200" cy="270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0</a:t>
            </a:r>
          </a:p>
        </p:txBody>
      </p:sp>
      <p:sp>
        <p:nvSpPr>
          <p:cNvPr id="7" name="TextBox 6">
            <a:extLst>
              <a:ext uri="{FF2B5EF4-FFF2-40B4-BE49-F238E27FC236}">
                <a16:creationId xmlns:a16="http://schemas.microsoft.com/office/drawing/2014/main" id="{71424B01-4DD7-1CE6-5898-A6D4C94F8C97}"/>
              </a:ext>
            </a:extLst>
          </p:cNvPr>
          <p:cNvSpPr txBox="1"/>
          <p:nvPr/>
        </p:nvSpPr>
        <p:spPr>
          <a:xfrm>
            <a:off x="4819723" y="1849635"/>
            <a:ext cx="671979" cy="300082"/>
          </a:xfrm>
          <a:prstGeom prst="rect">
            <a:avLst/>
          </a:prstGeom>
          <a:noFill/>
        </p:spPr>
        <p:txBody>
          <a:bodyPr wrap="square" rtlCol="0">
            <a:spAutoFit/>
          </a:bodyPr>
          <a:lstStyle/>
          <a:p>
            <a:r>
              <a:rPr lang="en-US" dirty="0"/>
              <a:t>BHR</a:t>
            </a:r>
          </a:p>
        </p:txBody>
      </p:sp>
      <p:sp>
        <p:nvSpPr>
          <p:cNvPr id="8" name="Rectangle 7">
            <a:extLst>
              <a:ext uri="{FF2B5EF4-FFF2-40B4-BE49-F238E27FC236}">
                <a16:creationId xmlns:a16="http://schemas.microsoft.com/office/drawing/2014/main" id="{4C41689C-F921-E50F-05F5-07AEBE9C202B}"/>
              </a:ext>
            </a:extLst>
          </p:cNvPr>
          <p:cNvSpPr/>
          <p:nvPr/>
        </p:nvSpPr>
        <p:spPr>
          <a:xfrm>
            <a:off x="4438723" y="2717492"/>
            <a:ext cx="1600200" cy="255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1</a:t>
            </a:r>
          </a:p>
        </p:txBody>
      </p:sp>
      <p:sp>
        <p:nvSpPr>
          <p:cNvPr id="9" name="Rectangle 8">
            <a:extLst>
              <a:ext uri="{FF2B5EF4-FFF2-40B4-BE49-F238E27FC236}">
                <a16:creationId xmlns:a16="http://schemas.microsoft.com/office/drawing/2014/main" id="{42684E47-CC1F-84CE-27D5-0BA6972A07C4}"/>
              </a:ext>
            </a:extLst>
          </p:cNvPr>
          <p:cNvSpPr/>
          <p:nvPr/>
        </p:nvSpPr>
        <p:spPr>
          <a:xfrm>
            <a:off x="4438723" y="3121272"/>
            <a:ext cx="1600200" cy="247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…….01</a:t>
            </a:r>
          </a:p>
        </p:txBody>
      </p:sp>
      <p:sp>
        <p:nvSpPr>
          <p:cNvPr id="10" name="Rectangle 9">
            <a:extLst>
              <a:ext uri="{FF2B5EF4-FFF2-40B4-BE49-F238E27FC236}">
                <a16:creationId xmlns:a16="http://schemas.microsoft.com/office/drawing/2014/main" id="{AD8F92E1-C709-4E8D-9555-A4588C9E822F}"/>
              </a:ext>
            </a:extLst>
          </p:cNvPr>
          <p:cNvSpPr/>
          <p:nvPr/>
        </p:nvSpPr>
        <p:spPr>
          <a:xfrm>
            <a:off x="4438723" y="3512779"/>
            <a:ext cx="1600200" cy="247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…….00</a:t>
            </a:r>
          </a:p>
        </p:txBody>
      </p:sp>
      <p:sp>
        <p:nvSpPr>
          <p:cNvPr id="11" name="Rectangle 10">
            <a:extLst>
              <a:ext uri="{FF2B5EF4-FFF2-40B4-BE49-F238E27FC236}">
                <a16:creationId xmlns:a16="http://schemas.microsoft.com/office/drawing/2014/main" id="{A01E348E-80FD-6AA8-DA5E-406E0527EFE1}"/>
              </a:ext>
            </a:extLst>
          </p:cNvPr>
          <p:cNvSpPr/>
          <p:nvPr/>
        </p:nvSpPr>
        <p:spPr>
          <a:xfrm>
            <a:off x="7334323" y="1392435"/>
            <a:ext cx="12192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C20FA43-6E1D-1B8B-16CD-6391CD0066D3}"/>
              </a:ext>
            </a:extLst>
          </p:cNvPr>
          <p:cNvSpPr/>
          <p:nvPr/>
        </p:nvSpPr>
        <p:spPr>
          <a:xfrm>
            <a:off x="7334323" y="1392435"/>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9C4F441-3D60-FEE1-B280-36CBDC347649}"/>
              </a:ext>
            </a:extLst>
          </p:cNvPr>
          <p:cNvSpPr/>
          <p:nvPr/>
        </p:nvSpPr>
        <p:spPr>
          <a:xfrm>
            <a:off x="7334323" y="1773435"/>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2D04D65-4874-7A26-EA96-764872DFD943}"/>
              </a:ext>
            </a:extLst>
          </p:cNvPr>
          <p:cNvSpPr/>
          <p:nvPr/>
        </p:nvSpPr>
        <p:spPr>
          <a:xfrm>
            <a:off x="7334323" y="2230635"/>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371A21B-0794-28EB-0B34-AED190CBF98E}"/>
              </a:ext>
            </a:extLst>
          </p:cNvPr>
          <p:cNvSpPr/>
          <p:nvPr/>
        </p:nvSpPr>
        <p:spPr>
          <a:xfrm>
            <a:off x="7334323" y="4059435"/>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130BE6D-11B2-9BD8-8AEA-EA9606914CA8}"/>
              </a:ext>
            </a:extLst>
          </p:cNvPr>
          <p:cNvCxnSpPr>
            <a:cxnSpLocks/>
            <a:stCxn id="6" idx="3"/>
            <a:endCxn id="12" idx="1"/>
          </p:cNvCxnSpPr>
          <p:nvPr/>
        </p:nvCxnSpPr>
        <p:spPr>
          <a:xfrm flipV="1">
            <a:off x="6038923" y="1621035"/>
            <a:ext cx="1295400" cy="821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7DBFA2-5BFA-CF5E-2292-F8FCB64EAEE5}"/>
              </a:ext>
            </a:extLst>
          </p:cNvPr>
          <p:cNvCxnSpPr>
            <a:cxnSpLocks/>
            <a:stCxn id="8" idx="3"/>
            <a:endCxn id="15" idx="1"/>
          </p:cNvCxnSpPr>
          <p:nvPr/>
        </p:nvCxnSpPr>
        <p:spPr>
          <a:xfrm>
            <a:off x="6038923" y="2845048"/>
            <a:ext cx="1295400" cy="14429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4006CFB-B810-13DD-53F2-382949E68CC4}"/>
              </a:ext>
            </a:extLst>
          </p:cNvPr>
          <p:cNvCxnSpPr>
            <a:cxnSpLocks/>
            <a:stCxn id="9" idx="3"/>
            <a:endCxn id="13" idx="1"/>
          </p:cNvCxnSpPr>
          <p:nvPr/>
        </p:nvCxnSpPr>
        <p:spPr>
          <a:xfrm flipV="1">
            <a:off x="6038923" y="2002035"/>
            <a:ext cx="1295400" cy="12429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F66660-7CCF-76E8-F1C8-E0326D9D115D}"/>
              </a:ext>
            </a:extLst>
          </p:cNvPr>
          <p:cNvCxnSpPr>
            <a:cxnSpLocks/>
            <a:stCxn id="10" idx="3"/>
            <a:endCxn id="11" idx="1"/>
          </p:cNvCxnSpPr>
          <p:nvPr/>
        </p:nvCxnSpPr>
        <p:spPr>
          <a:xfrm flipV="1">
            <a:off x="6038923" y="2954535"/>
            <a:ext cx="1295400" cy="6819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C2D5DC-1B08-3A3A-2C66-880FD08A2D65}"/>
              </a:ext>
            </a:extLst>
          </p:cNvPr>
          <p:cNvSpPr txBox="1"/>
          <p:nvPr/>
        </p:nvSpPr>
        <p:spPr>
          <a:xfrm>
            <a:off x="7620757" y="1091416"/>
            <a:ext cx="646331" cy="300082"/>
          </a:xfrm>
          <a:prstGeom prst="rect">
            <a:avLst/>
          </a:prstGeom>
          <a:noFill/>
        </p:spPr>
        <p:txBody>
          <a:bodyPr wrap="square" rtlCol="0">
            <a:spAutoFit/>
          </a:bodyPr>
          <a:lstStyle/>
          <a:p>
            <a:r>
              <a:rPr lang="en-US" dirty="0"/>
              <a:t>BHT</a:t>
            </a:r>
          </a:p>
        </p:txBody>
      </p:sp>
      <p:graphicFrame>
        <p:nvGraphicFramePr>
          <p:cNvPr id="31" name="Table 30">
            <a:extLst>
              <a:ext uri="{FF2B5EF4-FFF2-40B4-BE49-F238E27FC236}">
                <a16:creationId xmlns:a16="http://schemas.microsoft.com/office/drawing/2014/main" id="{DB6D07A0-D7C2-4360-E96D-4C1AF0340D94}"/>
              </a:ext>
            </a:extLst>
          </p:cNvPr>
          <p:cNvGraphicFramePr>
            <a:graphicFrameLocks noGrp="1"/>
          </p:cNvGraphicFramePr>
          <p:nvPr>
            <p:extLst>
              <p:ext uri="{D42A27DB-BD31-4B8C-83A1-F6EECF244321}">
                <p14:modId xmlns:p14="http://schemas.microsoft.com/office/powerpoint/2010/main" val="3032304927"/>
              </p:ext>
            </p:extLst>
          </p:nvPr>
        </p:nvGraphicFramePr>
        <p:xfrm>
          <a:off x="626638" y="2947473"/>
          <a:ext cx="3011985" cy="1610140"/>
        </p:xfrm>
        <a:graphic>
          <a:graphicData uri="http://schemas.openxmlformats.org/drawingml/2006/table">
            <a:tbl>
              <a:tblPr firstRow="1" bandRow="1">
                <a:tableStyleId>{85BE263C-DBD7-4A20-BB59-AAB30ACAA65A}</a:tableStyleId>
              </a:tblPr>
              <a:tblGrid>
                <a:gridCol w="1003995">
                  <a:extLst>
                    <a:ext uri="{9D8B030D-6E8A-4147-A177-3AD203B41FA5}">
                      <a16:colId xmlns:a16="http://schemas.microsoft.com/office/drawing/2014/main" val="20000"/>
                    </a:ext>
                  </a:extLst>
                </a:gridCol>
                <a:gridCol w="1003995">
                  <a:extLst>
                    <a:ext uri="{9D8B030D-6E8A-4147-A177-3AD203B41FA5}">
                      <a16:colId xmlns:a16="http://schemas.microsoft.com/office/drawing/2014/main" val="20001"/>
                    </a:ext>
                  </a:extLst>
                </a:gridCol>
                <a:gridCol w="1003995">
                  <a:extLst>
                    <a:ext uri="{9D8B030D-6E8A-4147-A177-3AD203B41FA5}">
                      <a16:colId xmlns:a16="http://schemas.microsoft.com/office/drawing/2014/main" val="20002"/>
                    </a:ext>
                  </a:extLst>
                </a:gridCol>
              </a:tblGrid>
              <a:tr h="322028">
                <a:tc>
                  <a:txBody>
                    <a:bodyPr/>
                    <a:lstStyle/>
                    <a:p>
                      <a:r>
                        <a:rPr lang="en-US" dirty="0"/>
                        <a:t>Branch X</a:t>
                      </a:r>
                    </a:p>
                  </a:txBody>
                  <a:tcPr/>
                </a:tc>
                <a:tc>
                  <a:txBody>
                    <a:bodyPr/>
                    <a:lstStyle/>
                    <a:p>
                      <a:r>
                        <a:rPr lang="en-US" dirty="0"/>
                        <a:t>Branch</a:t>
                      </a:r>
                      <a:r>
                        <a:rPr lang="en-US" baseline="0" dirty="0"/>
                        <a:t> Y </a:t>
                      </a:r>
                      <a:endParaRPr lang="en-US" dirty="0"/>
                    </a:p>
                  </a:txBody>
                  <a:tcPr/>
                </a:tc>
                <a:tc>
                  <a:txBody>
                    <a:bodyPr/>
                    <a:lstStyle/>
                    <a:p>
                      <a:r>
                        <a:rPr lang="en-US" dirty="0"/>
                        <a:t>Branch</a:t>
                      </a:r>
                      <a:r>
                        <a:rPr lang="en-US" baseline="0" dirty="0"/>
                        <a:t> Z</a:t>
                      </a:r>
                      <a:endParaRPr lang="en-US" dirty="0"/>
                    </a:p>
                  </a:txBody>
                  <a:tcPr/>
                </a:tc>
                <a:extLst>
                  <a:ext uri="{0D108BD9-81ED-4DB2-BD59-A6C34878D82A}">
                    <a16:rowId xmlns:a16="http://schemas.microsoft.com/office/drawing/2014/main" val="10000"/>
                  </a:ext>
                </a:extLst>
              </a:tr>
              <a:tr h="322028">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1"/>
                  </a:ext>
                </a:extLst>
              </a:tr>
              <a:tr h="322028">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22028">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32202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259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animBg="1"/>
      <p:bldP spid="12" grpId="0" animBg="1"/>
      <p:bldP spid="13" grpId="0" animBg="1"/>
      <p:bldP spid="14" grpId="0" animBg="1"/>
      <p:bldP spid="15"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A2DD7-CD00-2D34-01EC-D94A61006BA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47A3296-D226-A495-57A6-ADD014EAF4F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8105ACEB-3743-7329-38F2-5F3062065F4A}"/>
              </a:ext>
            </a:extLst>
          </p:cNvPr>
          <p:cNvSpPr txBox="1">
            <a:spLocks/>
          </p:cNvSpPr>
          <p:nvPr/>
        </p:nvSpPr>
        <p:spPr>
          <a:xfrm>
            <a:off x="640077" y="1000549"/>
            <a:ext cx="8157755" cy="149784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err="1"/>
              <a:t>Gshare</a:t>
            </a:r>
            <a:r>
              <a:rPr lang="en-US" sz="2400" dirty="0"/>
              <a:t> Branch Predictor</a:t>
            </a:r>
          </a:p>
          <a:p>
            <a:pPr marL="342900" indent="-342900">
              <a:buFont typeface="Arial" panose="020B0604020202020204" pitchFamily="34" charset="0"/>
              <a:buChar char="•"/>
            </a:pPr>
            <a:r>
              <a:rPr lang="en-US" sz="2000" dirty="0"/>
              <a:t>Different branches may see the same history but have different outcome</a:t>
            </a:r>
          </a:p>
          <a:p>
            <a:pPr marL="342900" indent="-342900">
              <a:buFont typeface="Arial" panose="020B0604020202020204" pitchFamily="34" charset="0"/>
              <a:buChar char="•"/>
            </a:pPr>
            <a:r>
              <a:rPr lang="en-US" sz="2000" dirty="0"/>
              <a:t>Need additional context</a:t>
            </a:r>
          </a:p>
        </p:txBody>
      </p:sp>
      <p:sp>
        <p:nvSpPr>
          <p:cNvPr id="16" name="Footer Placeholder 3">
            <a:extLst>
              <a:ext uri="{FF2B5EF4-FFF2-40B4-BE49-F238E27FC236}">
                <a16:creationId xmlns:a16="http://schemas.microsoft.com/office/drawing/2014/main" id="{8FF7093A-9A2E-E0AD-A064-DB6C47B9AD13}"/>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
        <p:nvSpPr>
          <p:cNvPr id="3" name="Rectangle 2">
            <a:extLst>
              <a:ext uri="{FF2B5EF4-FFF2-40B4-BE49-F238E27FC236}">
                <a16:creationId xmlns:a16="http://schemas.microsoft.com/office/drawing/2014/main" id="{78BBCC0E-11E2-529B-AEAD-972732CC17AF}"/>
              </a:ext>
            </a:extLst>
          </p:cNvPr>
          <p:cNvSpPr/>
          <p:nvPr/>
        </p:nvSpPr>
        <p:spPr>
          <a:xfrm>
            <a:off x="4840316" y="2512845"/>
            <a:ext cx="1151135" cy="24929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1 ….. 1 0</a:t>
            </a:r>
          </a:p>
        </p:txBody>
      </p:sp>
      <p:sp>
        <p:nvSpPr>
          <p:cNvPr id="4" name="Rectangle 3">
            <a:extLst>
              <a:ext uri="{FF2B5EF4-FFF2-40B4-BE49-F238E27FC236}">
                <a16:creationId xmlns:a16="http://schemas.microsoft.com/office/drawing/2014/main" id="{C4C03027-1751-3935-CF32-2458FD9C6BCC}"/>
              </a:ext>
            </a:extLst>
          </p:cNvPr>
          <p:cNvSpPr/>
          <p:nvPr/>
        </p:nvSpPr>
        <p:spPr>
          <a:xfrm>
            <a:off x="7670604" y="1770360"/>
            <a:ext cx="1219200" cy="3124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B94655DF-D8E8-EF14-E796-80DF7D96F293}"/>
              </a:ext>
            </a:extLst>
          </p:cNvPr>
          <p:cNvSpPr/>
          <p:nvPr/>
        </p:nvSpPr>
        <p:spPr>
          <a:xfrm>
            <a:off x="7670604" y="177036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2bc</a:t>
            </a:r>
          </a:p>
        </p:txBody>
      </p:sp>
      <p:sp>
        <p:nvSpPr>
          <p:cNvPr id="23" name="Rectangle 22">
            <a:extLst>
              <a:ext uri="{FF2B5EF4-FFF2-40B4-BE49-F238E27FC236}">
                <a16:creationId xmlns:a16="http://schemas.microsoft.com/office/drawing/2014/main" id="{A6A7B228-A527-D43D-E813-B4CB94A5E441}"/>
              </a:ext>
            </a:extLst>
          </p:cNvPr>
          <p:cNvSpPr/>
          <p:nvPr/>
        </p:nvSpPr>
        <p:spPr>
          <a:xfrm>
            <a:off x="7670604" y="215136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2bc</a:t>
            </a:r>
          </a:p>
        </p:txBody>
      </p:sp>
      <p:sp>
        <p:nvSpPr>
          <p:cNvPr id="24" name="Rectangle 23">
            <a:extLst>
              <a:ext uri="{FF2B5EF4-FFF2-40B4-BE49-F238E27FC236}">
                <a16:creationId xmlns:a16="http://schemas.microsoft.com/office/drawing/2014/main" id="{D8300F34-CD52-6029-146E-EC7F62D25D50}"/>
              </a:ext>
            </a:extLst>
          </p:cNvPr>
          <p:cNvSpPr/>
          <p:nvPr/>
        </p:nvSpPr>
        <p:spPr>
          <a:xfrm>
            <a:off x="7670604" y="260856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2bc</a:t>
            </a:r>
          </a:p>
        </p:txBody>
      </p:sp>
      <p:sp>
        <p:nvSpPr>
          <p:cNvPr id="25" name="Rectangle 24">
            <a:extLst>
              <a:ext uri="{FF2B5EF4-FFF2-40B4-BE49-F238E27FC236}">
                <a16:creationId xmlns:a16="http://schemas.microsoft.com/office/drawing/2014/main" id="{A65C8C3D-B44F-5EF8-9CD8-931A2E3E415F}"/>
              </a:ext>
            </a:extLst>
          </p:cNvPr>
          <p:cNvSpPr/>
          <p:nvPr/>
        </p:nvSpPr>
        <p:spPr>
          <a:xfrm>
            <a:off x="7670604" y="443736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2bc</a:t>
            </a:r>
          </a:p>
        </p:txBody>
      </p:sp>
      <p:sp>
        <p:nvSpPr>
          <p:cNvPr id="26" name="TextBox 25">
            <a:extLst>
              <a:ext uri="{FF2B5EF4-FFF2-40B4-BE49-F238E27FC236}">
                <a16:creationId xmlns:a16="http://schemas.microsoft.com/office/drawing/2014/main" id="{6CD233C8-CA1B-705C-5DFD-8C7B05EF594E}"/>
              </a:ext>
            </a:extLst>
          </p:cNvPr>
          <p:cNvSpPr txBox="1"/>
          <p:nvPr/>
        </p:nvSpPr>
        <p:spPr>
          <a:xfrm>
            <a:off x="4342290" y="2491430"/>
            <a:ext cx="547533" cy="300082"/>
          </a:xfrm>
          <a:prstGeom prst="rect">
            <a:avLst/>
          </a:prstGeom>
          <a:noFill/>
        </p:spPr>
        <p:txBody>
          <a:bodyPr wrap="square" rtlCol="0">
            <a:spAutoFit/>
          </a:bodyPr>
          <a:lstStyle/>
          <a:p>
            <a:r>
              <a:rPr lang="en-US" dirty="0"/>
              <a:t>BHR</a:t>
            </a:r>
          </a:p>
        </p:txBody>
      </p:sp>
      <p:cxnSp>
        <p:nvCxnSpPr>
          <p:cNvPr id="27" name="Straight Arrow Connector 26">
            <a:extLst>
              <a:ext uri="{FF2B5EF4-FFF2-40B4-BE49-F238E27FC236}">
                <a16:creationId xmlns:a16="http://schemas.microsoft.com/office/drawing/2014/main" id="{D09F6DAD-4128-6C9D-C5A4-61B873028543}"/>
              </a:ext>
            </a:extLst>
          </p:cNvPr>
          <p:cNvCxnSpPr>
            <a:cxnSpLocks/>
            <a:stCxn id="3" idx="3"/>
            <a:endCxn id="33" idx="1"/>
          </p:cNvCxnSpPr>
          <p:nvPr/>
        </p:nvCxnSpPr>
        <p:spPr>
          <a:xfrm>
            <a:off x="5991451" y="2637495"/>
            <a:ext cx="201404" cy="380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25185BD-07A9-2706-6080-12E4E2E1C01C}"/>
              </a:ext>
            </a:extLst>
          </p:cNvPr>
          <p:cNvSpPr txBox="1"/>
          <p:nvPr/>
        </p:nvSpPr>
        <p:spPr>
          <a:xfrm>
            <a:off x="6885295" y="2586233"/>
            <a:ext cx="736099" cy="369332"/>
          </a:xfrm>
          <a:prstGeom prst="rect">
            <a:avLst/>
          </a:prstGeom>
          <a:noFill/>
        </p:spPr>
        <p:txBody>
          <a:bodyPr wrap="none" rtlCol="0">
            <a:spAutoFit/>
          </a:bodyPr>
          <a:lstStyle/>
          <a:p>
            <a:r>
              <a:rPr lang="en-US" dirty="0"/>
              <a:t>index</a:t>
            </a:r>
          </a:p>
        </p:txBody>
      </p:sp>
      <p:sp>
        <p:nvSpPr>
          <p:cNvPr id="29" name="Rectangle 28">
            <a:extLst>
              <a:ext uri="{FF2B5EF4-FFF2-40B4-BE49-F238E27FC236}">
                <a16:creationId xmlns:a16="http://schemas.microsoft.com/office/drawing/2014/main" id="{4ADAC125-921B-71BD-8B8C-FCB853F062A3}"/>
              </a:ext>
            </a:extLst>
          </p:cNvPr>
          <p:cNvSpPr/>
          <p:nvPr/>
        </p:nvSpPr>
        <p:spPr>
          <a:xfrm>
            <a:off x="4840317" y="3122446"/>
            <a:ext cx="1132733" cy="27990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0x809000</a:t>
            </a:r>
          </a:p>
        </p:txBody>
      </p:sp>
      <p:sp>
        <p:nvSpPr>
          <p:cNvPr id="30" name="TextBox 29">
            <a:extLst>
              <a:ext uri="{FF2B5EF4-FFF2-40B4-BE49-F238E27FC236}">
                <a16:creationId xmlns:a16="http://schemas.microsoft.com/office/drawing/2014/main" id="{90FE1D54-D960-806E-C41D-06FEAA866D1B}"/>
              </a:ext>
            </a:extLst>
          </p:cNvPr>
          <p:cNvSpPr txBox="1"/>
          <p:nvPr/>
        </p:nvSpPr>
        <p:spPr>
          <a:xfrm>
            <a:off x="4441791" y="3121704"/>
            <a:ext cx="475893" cy="300082"/>
          </a:xfrm>
          <a:prstGeom prst="rect">
            <a:avLst/>
          </a:prstGeom>
          <a:noFill/>
        </p:spPr>
        <p:txBody>
          <a:bodyPr wrap="square" rtlCol="0">
            <a:spAutoFit/>
          </a:bodyPr>
          <a:lstStyle/>
          <a:p>
            <a:r>
              <a:rPr lang="en-US" dirty="0"/>
              <a:t>PC</a:t>
            </a:r>
          </a:p>
        </p:txBody>
      </p:sp>
      <p:cxnSp>
        <p:nvCxnSpPr>
          <p:cNvPr id="32" name="Straight Arrow Connector 31">
            <a:extLst>
              <a:ext uri="{FF2B5EF4-FFF2-40B4-BE49-F238E27FC236}">
                <a16:creationId xmlns:a16="http://schemas.microsoft.com/office/drawing/2014/main" id="{9B7ADD8F-D1D7-B359-4418-5E8B79BD66A1}"/>
              </a:ext>
            </a:extLst>
          </p:cNvPr>
          <p:cNvCxnSpPr>
            <a:cxnSpLocks/>
            <a:stCxn id="29" idx="3"/>
            <a:endCxn id="33" idx="3"/>
          </p:cNvCxnSpPr>
          <p:nvPr/>
        </p:nvCxnSpPr>
        <p:spPr>
          <a:xfrm flipV="1">
            <a:off x="5973050" y="3106559"/>
            <a:ext cx="219805" cy="1558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FEBFC4A5-48ED-5E03-85E4-33D37FF942BF}"/>
              </a:ext>
            </a:extLst>
          </p:cNvPr>
          <p:cNvSpPr/>
          <p:nvPr/>
        </p:nvSpPr>
        <p:spPr>
          <a:xfrm>
            <a:off x="6103581" y="2586233"/>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C6E4D0F-CF11-ECB2-7B0D-C663FE85D0FF}"/>
              </a:ext>
            </a:extLst>
          </p:cNvPr>
          <p:cNvSpPr txBox="1"/>
          <p:nvPr/>
        </p:nvSpPr>
        <p:spPr>
          <a:xfrm>
            <a:off x="6114435" y="2680928"/>
            <a:ext cx="684803" cy="369332"/>
          </a:xfrm>
          <a:prstGeom prst="rect">
            <a:avLst/>
          </a:prstGeom>
          <a:noFill/>
        </p:spPr>
        <p:txBody>
          <a:bodyPr wrap="none" rtlCol="0">
            <a:spAutoFit/>
          </a:bodyPr>
          <a:lstStyle/>
          <a:p>
            <a:r>
              <a:rPr lang="en-US" dirty="0"/>
              <a:t>XOR</a:t>
            </a:r>
          </a:p>
        </p:txBody>
      </p:sp>
      <p:cxnSp>
        <p:nvCxnSpPr>
          <p:cNvPr id="35" name="Straight Arrow Connector 34">
            <a:extLst>
              <a:ext uri="{FF2B5EF4-FFF2-40B4-BE49-F238E27FC236}">
                <a16:creationId xmlns:a16="http://schemas.microsoft.com/office/drawing/2014/main" id="{E623A0E3-675F-5F64-D97D-876006E80022}"/>
              </a:ext>
            </a:extLst>
          </p:cNvPr>
          <p:cNvCxnSpPr>
            <a:cxnSpLocks/>
            <a:stCxn id="34" idx="3"/>
            <a:endCxn id="24" idx="1"/>
          </p:cNvCxnSpPr>
          <p:nvPr/>
        </p:nvCxnSpPr>
        <p:spPr>
          <a:xfrm flipV="1">
            <a:off x="6799238" y="2837160"/>
            <a:ext cx="871366" cy="284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B88D7F9-1451-7A50-201C-4C259DC9A6AD}"/>
              </a:ext>
            </a:extLst>
          </p:cNvPr>
          <p:cNvSpPr txBox="1"/>
          <p:nvPr/>
        </p:nvSpPr>
        <p:spPr>
          <a:xfrm>
            <a:off x="5903519" y="4399972"/>
            <a:ext cx="1242648" cy="300082"/>
          </a:xfrm>
          <a:prstGeom prst="rect">
            <a:avLst/>
          </a:prstGeom>
          <a:noFill/>
        </p:spPr>
        <p:txBody>
          <a:bodyPr wrap="none" rtlCol="0">
            <a:spAutoFit/>
          </a:bodyPr>
          <a:lstStyle/>
          <a:p>
            <a:r>
              <a:rPr lang="en-US" b="1" dirty="0"/>
              <a:t>McFarling’93</a:t>
            </a:r>
          </a:p>
        </p:txBody>
      </p:sp>
      <p:sp>
        <p:nvSpPr>
          <p:cNvPr id="37" name="TextBox 36">
            <a:extLst>
              <a:ext uri="{FF2B5EF4-FFF2-40B4-BE49-F238E27FC236}">
                <a16:creationId xmlns:a16="http://schemas.microsoft.com/office/drawing/2014/main" id="{C3C8FB2D-BECA-99F6-0402-092107BDFEE6}"/>
              </a:ext>
            </a:extLst>
          </p:cNvPr>
          <p:cNvSpPr txBox="1"/>
          <p:nvPr/>
        </p:nvSpPr>
        <p:spPr>
          <a:xfrm>
            <a:off x="3646795" y="3561117"/>
            <a:ext cx="6477000" cy="369332"/>
          </a:xfrm>
          <a:prstGeom prst="rect">
            <a:avLst/>
          </a:prstGeom>
          <a:noFill/>
        </p:spPr>
        <p:txBody>
          <a:bodyPr wrap="square" rtlCol="0">
            <a:spAutoFit/>
          </a:bodyPr>
          <a:lstStyle/>
          <a:p>
            <a:r>
              <a:rPr lang="en-US" dirty="0"/>
              <a:t>Predictor size:  2^(history length)*2bit </a:t>
            </a:r>
          </a:p>
        </p:txBody>
      </p:sp>
    </p:spTree>
    <p:extLst>
      <p:ext uri="{BB962C8B-B14F-4D97-AF65-F5344CB8AC3E}">
        <p14:creationId xmlns:p14="http://schemas.microsoft.com/office/powerpoint/2010/main" val="962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3481-9028-924A-FCE5-592205D6D4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F3803D-5E66-2DF6-DA9D-E2A582E09DE3}"/>
              </a:ext>
            </a:extLst>
          </p:cNvPr>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7C7F3897-A4E9-8699-BB37-F776839F1C4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2C93A7AE-89EB-3CD8-8558-D038E967C8D4}"/>
              </a:ext>
            </a:extLst>
          </p:cNvPr>
          <p:cNvSpPr txBox="1">
            <a:spLocks/>
          </p:cNvSpPr>
          <p:nvPr/>
        </p:nvSpPr>
        <p:spPr>
          <a:xfrm>
            <a:off x="640077" y="1000549"/>
            <a:ext cx="8157755" cy="215443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Practical Branch stats</a:t>
            </a:r>
          </a:p>
          <a:p>
            <a:pPr marL="733806" lvl="1" indent="-285750"/>
            <a:r>
              <a:rPr lang="en-US" sz="2000" dirty="0"/>
              <a:t>About 20% of instructions is control-flow</a:t>
            </a:r>
          </a:p>
          <a:p>
            <a:pPr marL="1008126" lvl="2" indent="-285750"/>
            <a:r>
              <a:rPr lang="en-US" sz="2000" dirty="0"/>
              <a:t>50% of forward branches (if-then-else) are taken</a:t>
            </a:r>
          </a:p>
          <a:p>
            <a:pPr marL="1008126" lvl="2" indent="-285750"/>
            <a:r>
              <a:rPr lang="en-US" sz="2000" dirty="0"/>
              <a:t>90% of backward branches (loops) are taken</a:t>
            </a:r>
          </a:p>
          <a:p>
            <a:pPr marL="1008126" lvl="2" indent="-285750"/>
            <a:r>
              <a:rPr lang="en-US" sz="2000" dirty="0"/>
              <a:t>30% of all branches are not-taken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11573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C731F-AE52-1747-4220-C4D8DE6A3CD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BAC3772F-19BC-E792-7E4C-BFB431C87703}"/>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F115D90F-EA42-581D-42AC-328243BE68A2}"/>
              </a:ext>
            </a:extLst>
          </p:cNvPr>
          <p:cNvSpPr txBox="1">
            <a:spLocks/>
          </p:cNvSpPr>
          <p:nvPr/>
        </p:nvSpPr>
        <p:spPr>
          <a:xfrm>
            <a:off x="640077" y="1000549"/>
            <a:ext cx="5284105" cy="2975173"/>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err="1"/>
              <a:t>Gshare</a:t>
            </a:r>
            <a:r>
              <a:rPr lang="en-US" sz="2400" dirty="0"/>
              <a:t> Branch Predictor: algorithm</a:t>
            </a:r>
          </a:p>
          <a:p>
            <a:pPr>
              <a:buNone/>
            </a:pPr>
            <a:r>
              <a:rPr lang="en-US" sz="1200" b="1" dirty="0" err="1"/>
              <a:t>predict_func</a:t>
            </a:r>
            <a:r>
              <a:rPr lang="en-US" sz="1200" dirty="0"/>
              <a:t>(pc, </a:t>
            </a:r>
            <a:r>
              <a:rPr lang="en-US" sz="1200" dirty="0" err="1"/>
              <a:t>actual_dir</a:t>
            </a:r>
            <a:r>
              <a:rPr lang="en-US" sz="1200" dirty="0"/>
              <a:t>)  { </a:t>
            </a:r>
            <a:br>
              <a:rPr lang="en-US" sz="1200" dirty="0"/>
            </a:br>
            <a:r>
              <a:rPr lang="en-US" sz="1200" dirty="0"/>
              <a:t>  index = PC </a:t>
            </a:r>
            <a:r>
              <a:rPr lang="en-US" sz="1200" dirty="0" err="1">
                <a:solidFill>
                  <a:srgbClr val="002060"/>
                </a:solidFill>
              </a:rPr>
              <a:t>xor</a:t>
            </a:r>
            <a:r>
              <a:rPr lang="en-US" sz="1200" dirty="0">
                <a:solidFill>
                  <a:srgbClr val="002060"/>
                </a:solidFill>
              </a:rPr>
              <a:t> </a:t>
            </a:r>
            <a:r>
              <a:rPr lang="en-US" sz="1200" dirty="0"/>
              <a:t>BHR </a:t>
            </a:r>
            <a:br>
              <a:rPr lang="en-US" sz="1200" dirty="0"/>
            </a:br>
            <a:r>
              <a:rPr lang="en-US" sz="1200" dirty="0"/>
              <a:t>  taken = (2bit_counters[index] &gt;= 2) ? 1 : 0 </a:t>
            </a:r>
            <a:br>
              <a:rPr lang="en-US" sz="1200" dirty="0"/>
            </a:br>
            <a:r>
              <a:rPr lang="en-US" sz="1200" dirty="0"/>
              <a:t>  </a:t>
            </a:r>
            <a:r>
              <a:rPr lang="en-US" sz="1200" dirty="0" err="1"/>
              <a:t>correctly_predictied</a:t>
            </a:r>
            <a:r>
              <a:rPr lang="en-US" sz="1200" dirty="0"/>
              <a:t> = (</a:t>
            </a:r>
            <a:r>
              <a:rPr lang="en-US" sz="1200" dirty="0" err="1"/>
              <a:t>actual_dir</a:t>
            </a:r>
            <a:r>
              <a:rPr lang="en-US" sz="1200" dirty="0"/>
              <a:t> == taken) ? 1 : 0  // stats</a:t>
            </a:r>
            <a:br>
              <a:rPr lang="en-US" sz="1200" dirty="0"/>
            </a:br>
            <a:r>
              <a:rPr lang="en-US" sz="1200" dirty="0"/>
              <a:t>}</a:t>
            </a:r>
          </a:p>
          <a:p>
            <a:pPr>
              <a:buNone/>
            </a:pPr>
            <a:r>
              <a:rPr lang="en-US" sz="1200" b="1" dirty="0" err="1"/>
              <a:t>update_func</a:t>
            </a:r>
            <a:r>
              <a:rPr lang="en-US" sz="1200" dirty="0"/>
              <a:t>(pc, </a:t>
            </a:r>
            <a:r>
              <a:rPr lang="en-US" sz="1200" dirty="0" err="1"/>
              <a:t>actual_dir</a:t>
            </a:r>
            <a:r>
              <a:rPr lang="en-US" sz="1200" dirty="0"/>
              <a:t>) {</a:t>
            </a:r>
            <a:br>
              <a:rPr lang="en-US" sz="1200" dirty="0"/>
            </a:br>
            <a:r>
              <a:rPr lang="en-US" sz="1200" dirty="0"/>
              <a:t>  index = PC </a:t>
            </a:r>
            <a:r>
              <a:rPr lang="en-US" sz="1200" dirty="0" err="1"/>
              <a:t>xor</a:t>
            </a:r>
            <a:r>
              <a:rPr lang="en-US" sz="1200" dirty="0"/>
              <a:t> BHR </a:t>
            </a:r>
            <a:br>
              <a:rPr lang="en-US" sz="1200" dirty="0"/>
            </a:br>
            <a:r>
              <a:rPr lang="en-US" sz="1200" dirty="0"/>
              <a:t>  if (</a:t>
            </a:r>
            <a:r>
              <a:rPr lang="en-US" sz="1200" dirty="0" err="1"/>
              <a:t>actual_dir</a:t>
            </a:r>
            <a:r>
              <a:rPr lang="en-US" sz="1200" dirty="0"/>
              <a:t>) </a:t>
            </a:r>
            <a:br>
              <a:rPr lang="en-US" sz="1200" dirty="0"/>
            </a:br>
            <a:r>
              <a:rPr lang="en-US" sz="1200" dirty="0"/>
              <a:t>     INC_SAT(2bit_counter[index])</a:t>
            </a:r>
            <a:br>
              <a:rPr lang="en-US" sz="1200" dirty="0"/>
            </a:br>
            <a:r>
              <a:rPr lang="en-US" sz="1200" dirty="0"/>
              <a:t>  else </a:t>
            </a:r>
            <a:br>
              <a:rPr lang="en-US" sz="1200" dirty="0"/>
            </a:br>
            <a:r>
              <a:rPr lang="en-US" sz="1200" dirty="0"/>
              <a:t>     DEC_SAT(2bit_counter[index])</a:t>
            </a:r>
            <a:br>
              <a:rPr lang="en-US" sz="1200" dirty="0"/>
            </a:br>
            <a:r>
              <a:rPr lang="en-US" sz="1200" dirty="0"/>
              <a:t>  BHR = BHR &lt;&lt; 1 | </a:t>
            </a:r>
            <a:r>
              <a:rPr lang="en-US" sz="1200" dirty="0" err="1"/>
              <a:t>actual_dir</a:t>
            </a:r>
            <a:br>
              <a:rPr lang="en-US" sz="1200" dirty="0"/>
            </a:br>
            <a:r>
              <a:rPr lang="en-US" sz="1200" dirty="0"/>
              <a:t>}</a:t>
            </a:r>
            <a:endParaRPr lang="en-US" sz="3200" dirty="0"/>
          </a:p>
        </p:txBody>
      </p:sp>
      <p:sp>
        <p:nvSpPr>
          <p:cNvPr id="16" name="Footer Placeholder 3">
            <a:extLst>
              <a:ext uri="{FF2B5EF4-FFF2-40B4-BE49-F238E27FC236}">
                <a16:creationId xmlns:a16="http://schemas.microsoft.com/office/drawing/2014/main" id="{AA09CE07-6854-FF0F-0D7C-BF3D8B0800FE}"/>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323864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ECFCE-9709-C25C-64CD-3A4481CADBB0}"/>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9651C97-5D5E-D544-2702-B2AFD8A4AF3B}"/>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8344015E-3AB1-CDFF-F13D-30AEF72042B6}"/>
              </a:ext>
            </a:extLst>
          </p:cNvPr>
          <p:cNvSpPr txBox="1">
            <a:spLocks/>
          </p:cNvSpPr>
          <p:nvPr/>
        </p:nvSpPr>
        <p:spPr>
          <a:xfrm>
            <a:off x="640077" y="1000549"/>
            <a:ext cx="5284105" cy="151836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Improving Return Call Prediction</a:t>
            </a:r>
          </a:p>
          <a:p>
            <a:pPr marL="342900" indent="-342900">
              <a:buFont typeface="Arial" panose="020B0604020202020204" pitchFamily="34" charset="0"/>
              <a:buChar char="•"/>
            </a:pPr>
            <a:r>
              <a:rPr lang="en-US" sz="2000" dirty="0"/>
              <a:t>RISC-V JALR</a:t>
            </a:r>
          </a:p>
          <a:p>
            <a:pPr marL="790956" lvl="1" indent="-342900"/>
            <a:r>
              <a:rPr lang="en-US" sz="2000" dirty="0"/>
              <a:t>PC = R[rs1] + </a:t>
            </a:r>
            <a:r>
              <a:rPr lang="en-US" sz="2000" dirty="0" err="1"/>
              <a:t>imm</a:t>
            </a:r>
            <a:endParaRPr lang="en-US" sz="2000" dirty="0"/>
          </a:p>
          <a:p>
            <a:pPr marL="342900" indent="-342900">
              <a:buFont typeface="Arial" panose="020B0604020202020204" pitchFamily="34" charset="0"/>
              <a:buChar char="•"/>
            </a:pPr>
            <a:r>
              <a:rPr lang="en-US" sz="2000" dirty="0"/>
              <a:t>Target dependents on rs1</a:t>
            </a:r>
          </a:p>
        </p:txBody>
      </p:sp>
      <p:sp>
        <p:nvSpPr>
          <p:cNvPr id="16" name="Footer Placeholder 3">
            <a:extLst>
              <a:ext uri="{FF2B5EF4-FFF2-40B4-BE49-F238E27FC236}">
                <a16:creationId xmlns:a16="http://schemas.microsoft.com/office/drawing/2014/main" id="{AF1970E2-6454-5806-174F-04FFBB311971}"/>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4" name="Picture 3" descr="A table with text and numbers&#10;&#10;Description automatically generated">
            <a:extLst>
              <a:ext uri="{FF2B5EF4-FFF2-40B4-BE49-F238E27FC236}">
                <a16:creationId xmlns:a16="http://schemas.microsoft.com/office/drawing/2014/main" id="{F95C0507-CD76-54D0-E126-56124A5B1548}"/>
              </a:ext>
            </a:extLst>
          </p:cNvPr>
          <p:cNvPicPr>
            <a:picLocks noChangeAspect="1"/>
          </p:cNvPicPr>
          <p:nvPr/>
        </p:nvPicPr>
        <p:blipFill>
          <a:blip r:embed="rId3"/>
          <a:stretch>
            <a:fillRect/>
          </a:stretch>
        </p:blipFill>
        <p:spPr>
          <a:xfrm>
            <a:off x="4233070" y="1514776"/>
            <a:ext cx="4688163" cy="2704115"/>
          </a:xfrm>
          <a:prstGeom prst="rect">
            <a:avLst/>
          </a:prstGeom>
        </p:spPr>
      </p:pic>
    </p:spTree>
    <p:extLst>
      <p:ext uri="{BB962C8B-B14F-4D97-AF65-F5344CB8AC3E}">
        <p14:creationId xmlns:p14="http://schemas.microsoft.com/office/powerpoint/2010/main" val="889006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ADBDE-B1AC-7C17-637E-BC67729A3F9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5B9ED7D-1F7C-14A8-C050-EEC547D9C01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7FC12B78-6122-626C-31BE-A24307BBE2E7}"/>
              </a:ext>
            </a:extLst>
          </p:cNvPr>
          <p:cNvSpPr txBox="1">
            <a:spLocks/>
          </p:cNvSpPr>
          <p:nvPr/>
        </p:nvSpPr>
        <p:spPr>
          <a:xfrm>
            <a:off x="640077" y="1000549"/>
            <a:ext cx="5284105" cy="3322961"/>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Return Stack Buffer (RSB)</a:t>
            </a:r>
          </a:p>
          <a:p>
            <a:pPr marL="342900" indent="-342900">
              <a:buFont typeface="Arial" panose="020B0604020202020204" pitchFamily="34" charset="0"/>
              <a:buChar char="•"/>
            </a:pPr>
            <a:r>
              <a:rPr lang="en-US" sz="2000" dirty="0"/>
              <a:t>Use hardware stack</a:t>
            </a:r>
          </a:p>
          <a:p>
            <a:pPr marL="790956" lvl="1" indent="-342900"/>
            <a:r>
              <a:rPr lang="en-US" sz="2000" dirty="0"/>
              <a:t>About 4-8 entries</a:t>
            </a:r>
          </a:p>
          <a:p>
            <a:pPr marL="342900" indent="-342900">
              <a:buFont typeface="Arial" panose="020B0604020202020204" pitchFamily="34" charset="0"/>
              <a:buChar char="•"/>
            </a:pPr>
            <a:r>
              <a:rPr lang="en-US" sz="2000" dirty="0"/>
              <a:t>On function call:</a:t>
            </a:r>
          </a:p>
          <a:p>
            <a:pPr marL="790956" lvl="1" indent="-342900"/>
            <a:r>
              <a:rPr lang="en-US" sz="1800" dirty="0"/>
              <a:t>Push current return address</a:t>
            </a:r>
          </a:p>
          <a:p>
            <a:pPr marL="342900" indent="-342900">
              <a:buFont typeface="Arial" panose="020B0604020202020204" pitchFamily="34" charset="0"/>
              <a:buChar char="•"/>
            </a:pPr>
            <a:r>
              <a:rPr lang="en-US" sz="2000" dirty="0"/>
              <a:t>On function return:</a:t>
            </a:r>
          </a:p>
          <a:p>
            <a:pPr marL="790956" lvl="1" indent="-342900"/>
            <a:r>
              <a:rPr lang="en-US" sz="1800" dirty="0"/>
              <a:t>Pop last return address</a:t>
            </a:r>
          </a:p>
          <a:p>
            <a:pPr marL="790956" lvl="1" indent="-342900"/>
            <a:r>
              <a:rPr lang="en-US" sz="1800" dirty="0"/>
              <a:t>Use that for prediction</a:t>
            </a:r>
          </a:p>
          <a:p>
            <a:pPr marL="342900" indent="-342900"/>
            <a:endParaRPr lang="en-US" sz="2000" dirty="0"/>
          </a:p>
        </p:txBody>
      </p:sp>
      <p:sp>
        <p:nvSpPr>
          <p:cNvPr id="16" name="Footer Placeholder 3">
            <a:extLst>
              <a:ext uri="{FF2B5EF4-FFF2-40B4-BE49-F238E27FC236}">
                <a16:creationId xmlns:a16="http://schemas.microsoft.com/office/drawing/2014/main" id="{8DF7B740-3271-26CA-690D-D87C1B1AE76E}"/>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6" name="Picture 5" descr="A diagram of a call&#10;&#10;Description automatically generated">
            <a:extLst>
              <a:ext uri="{FF2B5EF4-FFF2-40B4-BE49-F238E27FC236}">
                <a16:creationId xmlns:a16="http://schemas.microsoft.com/office/drawing/2014/main" id="{2796A2F1-D4F1-ADCF-DAB1-CEC028B58553}"/>
              </a:ext>
            </a:extLst>
          </p:cNvPr>
          <p:cNvPicPr>
            <a:picLocks noChangeAspect="1"/>
          </p:cNvPicPr>
          <p:nvPr/>
        </p:nvPicPr>
        <p:blipFill>
          <a:blip r:embed="rId3"/>
          <a:stretch>
            <a:fillRect/>
          </a:stretch>
        </p:blipFill>
        <p:spPr>
          <a:xfrm>
            <a:off x="4967390" y="1921761"/>
            <a:ext cx="2953978" cy="1621694"/>
          </a:xfrm>
          <a:prstGeom prst="rect">
            <a:avLst/>
          </a:prstGeom>
        </p:spPr>
      </p:pic>
    </p:spTree>
    <p:extLst>
      <p:ext uri="{BB962C8B-B14F-4D97-AF65-F5344CB8AC3E}">
        <p14:creationId xmlns:p14="http://schemas.microsoft.com/office/powerpoint/2010/main" val="1968839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5154B-2B7A-B7F9-1E25-2B67F4E334F9}"/>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EE2BF6C-898C-4E3C-5B1E-1D80038DD8B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47B318AD-EA56-6F49-A0D8-FB767317F489}"/>
              </a:ext>
            </a:extLst>
          </p:cNvPr>
          <p:cNvSpPr txBox="1">
            <a:spLocks/>
          </p:cNvSpPr>
          <p:nvPr/>
        </p:nvSpPr>
        <p:spPr>
          <a:xfrm>
            <a:off x="640077" y="1000549"/>
            <a:ext cx="5284105" cy="2748445"/>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Return Stack Buffer (RSB)</a:t>
            </a:r>
          </a:p>
          <a:p>
            <a:pPr marL="342900" indent="-342900">
              <a:buFont typeface="Arial" panose="020B0604020202020204" pitchFamily="34" charset="0"/>
              <a:buChar char="•"/>
            </a:pPr>
            <a:r>
              <a:rPr lang="en-US" sz="2000" dirty="0"/>
              <a:t>Tail recursion optimization</a:t>
            </a:r>
          </a:p>
          <a:p>
            <a:pPr marL="790956" lvl="1" indent="-342900"/>
            <a:r>
              <a:rPr lang="en-US" sz="2000" dirty="0"/>
              <a:t>if (</a:t>
            </a:r>
            <a:r>
              <a:rPr lang="en-US" sz="2000" dirty="0" err="1"/>
              <a:t>stack.top</a:t>
            </a:r>
            <a:r>
              <a:rPr lang="en-US" sz="2000" dirty="0"/>
              <a:t> == </a:t>
            </a:r>
            <a:r>
              <a:rPr lang="en-US" sz="2000" dirty="0" err="1"/>
              <a:t>ra</a:t>
            </a:r>
            <a:r>
              <a:rPr lang="en-US" sz="2000" dirty="0"/>
              <a:t>) =&gt; skip</a:t>
            </a:r>
          </a:p>
          <a:p>
            <a:pPr marL="342900" indent="-342900">
              <a:buFont typeface="Arial" panose="020B0604020202020204" pitchFamily="34" charset="0"/>
              <a:buChar char="•"/>
            </a:pPr>
            <a:r>
              <a:rPr lang="en-US" sz="2000" dirty="0"/>
              <a:t>Integration with BTB:</a:t>
            </a:r>
          </a:p>
          <a:p>
            <a:pPr marL="790956" lvl="1" indent="-342900"/>
            <a:r>
              <a:rPr lang="en-US" sz="1800" dirty="0"/>
              <a:t>Predict </a:t>
            </a:r>
            <a:r>
              <a:rPr lang="en-US" sz="1800" dirty="0" err="1"/>
              <a:t>NextPC</a:t>
            </a:r>
            <a:r>
              <a:rPr lang="en-US" sz="1800" dirty="0"/>
              <a:t> from BTB or RSB</a:t>
            </a:r>
          </a:p>
          <a:p>
            <a:pPr marL="790956" lvl="1" indent="-342900"/>
            <a:r>
              <a:rPr lang="en-US" sz="1800" dirty="0"/>
              <a:t>How to choose?</a:t>
            </a:r>
          </a:p>
          <a:p>
            <a:pPr marL="1065276" lvl="2" indent="-342900"/>
            <a:r>
              <a:rPr lang="en-US" sz="1600" dirty="0"/>
              <a:t>Extend BTB with “</a:t>
            </a:r>
            <a:r>
              <a:rPr lang="en-US" sz="1600" dirty="0" err="1"/>
              <a:t>isRA</a:t>
            </a:r>
            <a:r>
              <a:rPr lang="en-US" sz="1600" dirty="0"/>
              <a:t>” column</a:t>
            </a:r>
          </a:p>
          <a:p>
            <a:pPr marL="790956" lvl="1" indent="-342900"/>
            <a:endParaRPr lang="en-US" sz="2000" dirty="0"/>
          </a:p>
        </p:txBody>
      </p:sp>
      <p:sp>
        <p:nvSpPr>
          <p:cNvPr id="16" name="Footer Placeholder 3">
            <a:extLst>
              <a:ext uri="{FF2B5EF4-FFF2-40B4-BE49-F238E27FC236}">
                <a16:creationId xmlns:a16="http://schemas.microsoft.com/office/drawing/2014/main" id="{29833AB5-A93E-4D13-5CE4-FE72BFD2E808}"/>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pic>
        <p:nvPicPr>
          <p:cNvPr id="6" name="Picture 5" descr="A diagram of a call&#10;&#10;Description automatically generated">
            <a:extLst>
              <a:ext uri="{FF2B5EF4-FFF2-40B4-BE49-F238E27FC236}">
                <a16:creationId xmlns:a16="http://schemas.microsoft.com/office/drawing/2014/main" id="{44F5554C-67ED-2546-E46A-E28F00B118A5}"/>
              </a:ext>
            </a:extLst>
          </p:cNvPr>
          <p:cNvPicPr>
            <a:picLocks noChangeAspect="1"/>
          </p:cNvPicPr>
          <p:nvPr/>
        </p:nvPicPr>
        <p:blipFill>
          <a:blip r:embed="rId3"/>
          <a:stretch>
            <a:fillRect/>
          </a:stretch>
        </p:blipFill>
        <p:spPr>
          <a:xfrm>
            <a:off x="4967390" y="1921761"/>
            <a:ext cx="2953978" cy="1621694"/>
          </a:xfrm>
          <a:prstGeom prst="rect">
            <a:avLst/>
          </a:prstGeom>
        </p:spPr>
      </p:pic>
    </p:spTree>
    <p:extLst>
      <p:ext uri="{BB962C8B-B14F-4D97-AF65-F5344CB8AC3E}">
        <p14:creationId xmlns:p14="http://schemas.microsoft.com/office/powerpoint/2010/main" val="3147066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B2741-C91E-F150-5D7D-98C9162BCBE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3A6CE-ADB9-4E32-4A2B-8A449605509E}"/>
              </a:ext>
            </a:extLst>
          </p:cNvPr>
          <p:cNvSpPr>
            <a:spLocks noGrp="1"/>
          </p:cNvSpPr>
          <p:nvPr>
            <p:ph type="sldNum" sz="quarter" idx="19"/>
          </p:nvPr>
        </p:nvSpPr>
        <p:spPr/>
        <p:txBody>
          <a:bodyPr/>
          <a:lstStyle/>
          <a:p>
            <a:fld id="{B6238B5B-F19C-E947-A0BC-87BD7983F871}" type="slidenum">
              <a:rPr lang="en-US" smtClean="0"/>
              <a:pPr/>
              <a:t>44</a:t>
            </a:fld>
            <a:endParaRPr lang="en-US" dirty="0"/>
          </a:p>
        </p:txBody>
      </p:sp>
      <p:sp>
        <p:nvSpPr>
          <p:cNvPr id="3" name="Text Placeholder 2">
            <a:extLst>
              <a:ext uri="{FF2B5EF4-FFF2-40B4-BE49-F238E27FC236}">
                <a16:creationId xmlns:a16="http://schemas.microsoft.com/office/drawing/2014/main" id="{A411566A-9CB8-1250-ECC8-3BB4943A5C43}"/>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7D11A4D9-388E-705E-C546-1ED1D2EF65A1}"/>
              </a:ext>
            </a:extLst>
          </p:cNvPr>
          <p:cNvSpPr>
            <a:spLocks noGrp="1"/>
          </p:cNvSpPr>
          <p:nvPr>
            <p:ph type="body" sz="quarter" idx="31"/>
          </p:nvPr>
        </p:nvSpPr>
        <p:spPr/>
        <p:txBody>
          <a:bodyPr/>
          <a:lstStyle/>
          <a:p>
            <a:pPr algn="ctr"/>
            <a:r>
              <a:rPr lang="en-US" dirty="0"/>
              <a:t>Project #1</a:t>
            </a:r>
          </a:p>
        </p:txBody>
      </p:sp>
    </p:spTree>
    <p:extLst>
      <p:ext uri="{BB962C8B-B14F-4D97-AF65-F5344CB8AC3E}">
        <p14:creationId xmlns:p14="http://schemas.microsoft.com/office/powerpoint/2010/main" val="2837497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88C06-6C34-A491-43B3-DDAD1702524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227CD61-661A-509E-90C0-AA2E9772D23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Project #1</a:t>
            </a:r>
          </a:p>
        </p:txBody>
      </p:sp>
      <p:sp>
        <p:nvSpPr>
          <p:cNvPr id="5" name="Text Placeholder 1">
            <a:extLst>
              <a:ext uri="{FF2B5EF4-FFF2-40B4-BE49-F238E27FC236}">
                <a16:creationId xmlns:a16="http://schemas.microsoft.com/office/drawing/2014/main" id="{B2793032-FAEA-9E60-3F0A-3C53B172492E}"/>
              </a:ext>
            </a:extLst>
          </p:cNvPr>
          <p:cNvSpPr txBox="1">
            <a:spLocks/>
          </p:cNvSpPr>
          <p:nvPr/>
        </p:nvSpPr>
        <p:spPr>
          <a:xfrm>
            <a:off x="640077" y="1000549"/>
            <a:ext cx="5926657" cy="4503797"/>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Deadline: Next week</a:t>
            </a:r>
          </a:p>
          <a:p>
            <a:pPr marL="342900" indent="-342900">
              <a:buFont typeface="Arial" panose="020B0604020202020204" pitchFamily="34" charset="0"/>
              <a:buChar char="•"/>
            </a:pPr>
            <a:r>
              <a:rPr lang="en-US" sz="2400" dirty="0"/>
              <a:t>What to do:</a:t>
            </a:r>
          </a:p>
          <a:p>
            <a:pPr marL="790956" lvl="1" indent="-342900"/>
            <a:r>
              <a:rPr lang="en-US" sz="2400" dirty="0"/>
              <a:t>decode &amp; execute</a:t>
            </a:r>
          </a:p>
          <a:p>
            <a:pPr marL="790956" lvl="1" indent="-342900"/>
            <a:r>
              <a:rPr lang="en-US" sz="2400" dirty="0"/>
              <a:t>data forwarding – handle stall cases</a:t>
            </a:r>
          </a:p>
          <a:p>
            <a:pPr marL="790956" lvl="1" indent="-342900"/>
            <a:r>
              <a:rPr lang="en-US" sz="2400" dirty="0"/>
              <a:t>3 cycles stall on branches</a:t>
            </a:r>
          </a:p>
          <a:p>
            <a:pPr marL="342900" indent="-342900">
              <a:buFont typeface="Arial" panose="020B0604020202020204" pitchFamily="34" charset="0"/>
              <a:buChar char="•"/>
            </a:pPr>
            <a:r>
              <a:rPr lang="en-US" sz="2400" dirty="0"/>
              <a:t>Help:</a:t>
            </a:r>
          </a:p>
          <a:p>
            <a:pPr marL="790956" lvl="1" indent="-342900"/>
            <a:r>
              <a:rPr lang="en-US" sz="2400" dirty="0"/>
              <a:t>README has a lot of info</a:t>
            </a:r>
          </a:p>
          <a:p>
            <a:pPr marL="790956" lvl="1" indent="-342900"/>
            <a:r>
              <a:rPr lang="en-US" sz="2400" dirty="0" err="1"/>
              <a:t>TA|me</a:t>
            </a:r>
            <a:r>
              <a:rPr lang="en-US" sz="2400" dirty="0"/>
              <a:t> office hours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lvl="1" indent="0">
              <a:buNone/>
            </a:pPr>
            <a:endParaRPr lang="en-US" sz="2000" dirty="0"/>
          </a:p>
        </p:txBody>
      </p:sp>
      <p:sp>
        <p:nvSpPr>
          <p:cNvPr id="16" name="Footer Placeholder 3">
            <a:extLst>
              <a:ext uri="{FF2B5EF4-FFF2-40B4-BE49-F238E27FC236}">
                <a16:creationId xmlns:a16="http://schemas.microsoft.com/office/drawing/2014/main" id="{6296AB17-428E-4BCA-9A2B-A7D9B5B53004}"/>
              </a:ext>
            </a:extLst>
          </p:cNvPr>
          <p:cNvSpPr txBox="1">
            <a:spLocks/>
          </p:cNvSpPr>
          <p:nvPr/>
        </p:nvSpPr>
        <p:spPr>
          <a:xfrm>
            <a:off x="1687513" y="6616700"/>
            <a:ext cx="4024312" cy="16510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a:t> </a:t>
            </a:r>
          </a:p>
        </p:txBody>
      </p:sp>
    </p:spTree>
    <p:extLst>
      <p:ext uri="{BB962C8B-B14F-4D97-AF65-F5344CB8AC3E}">
        <p14:creationId xmlns:p14="http://schemas.microsoft.com/office/powerpoint/2010/main" val="147701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9"/>
          </p:nvPr>
        </p:nvSpPr>
        <p:spPr/>
        <p:txBody>
          <a:bodyPr/>
          <a:lstStyle/>
          <a:p>
            <a:fld id="{B6238B5B-F19C-E947-A0BC-87BD7983F871}" type="slidenum">
              <a:rPr lang="en-US" smtClean="0"/>
              <a:pPr/>
              <a:t>46</a:t>
            </a:fld>
            <a:endParaRPr lang="en-US" dirty="0"/>
          </a:p>
        </p:txBody>
      </p:sp>
      <p:sp>
        <p:nvSpPr>
          <p:cNvPr id="3" name="Text Placeholder 2"/>
          <p:cNvSpPr>
            <a:spLocks noGrp="1"/>
          </p:cNvSpPr>
          <p:nvPr>
            <p:ph type="body" sz="quarter" idx="20"/>
          </p:nvPr>
        </p:nvSpPr>
        <p:spPr/>
        <p:txBody>
          <a:bodyPr/>
          <a:lstStyle/>
          <a:p>
            <a:endParaRPr lang="en-US"/>
          </a:p>
        </p:txBody>
      </p:sp>
      <p:sp>
        <p:nvSpPr>
          <p:cNvPr id="4" name="Text Placeholder 3"/>
          <p:cNvSpPr>
            <a:spLocks noGrp="1"/>
          </p:cNvSpPr>
          <p:nvPr>
            <p:ph type="body" sz="quarter" idx="31"/>
          </p:nvPr>
        </p:nvSpPr>
        <p:spPr/>
        <p:txBody>
          <a:bodyPr/>
          <a:lstStyle/>
          <a:p>
            <a:pPr algn="ctr"/>
            <a:r>
              <a:rPr lang="en-US" dirty="0"/>
              <a:t>Q&amp;A</a:t>
            </a:r>
          </a:p>
        </p:txBody>
      </p:sp>
    </p:spTree>
    <p:extLst>
      <p:ext uri="{BB962C8B-B14F-4D97-AF65-F5344CB8AC3E}">
        <p14:creationId xmlns:p14="http://schemas.microsoft.com/office/powerpoint/2010/main" val="1122030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DFE79-351B-2997-D66D-A25DD9EE18D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89E567-55EB-B112-54C2-CCC47ECE815E}"/>
              </a:ext>
            </a:extLst>
          </p:cNvPr>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2ACB7F28-FC67-8581-6856-34A94443908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62A82DB8-FB1D-4B87-B3A0-77EBAF0A7669}"/>
              </a:ext>
            </a:extLst>
          </p:cNvPr>
          <p:cNvSpPr txBox="1">
            <a:spLocks/>
          </p:cNvSpPr>
          <p:nvPr/>
        </p:nvSpPr>
        <p:spPr>
          <a:xfrm>
            <a:off x="640077" y="1000549"/>
            <a:ext cx="8157755" cy="215443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Practical Branch stats</a:t>
            </a:r>
          </a:p>
          <a:p>
            <a:pPr marL="733806" lvl="1" indent="-285750"/>
            <a:r>
              <a:rPr lang="en-US" sz="2000" dirty="0"/>
              <a:t>About 20% of instructions is control-flow</a:t>
            </a:r>
          </a:p>
          <a:p>
            <a:pPr marL="1008126" lvl="2" indent="-285750"/>
            <a:r>
              <a:rPr lang="en-US" sz="2000" dirty="0"/>
              <a:t>50% of forward branches (if-then-else) are taken</a:t>
            </a:r>
          </a:p>
          <a:p>
            <a:pPr marL="1008126" lvl="2" indent="-285750"/>
            <a:r>
              <a:rPr lang="en-US" sz="2000" dirty="0"/>
              <a:t>90% of backward branches (loops) are taken</a:t>
            </a:r>
          </a:p>
          <a:p>
            <a:pPr marL="1008126" lvl="2" indent="-285750"/>
            <a:r>
              <a:rPr lang="en-US" sz="2000" dirty="0"/>
              <a:t>30% of all branches are not-taken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8753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B0131-B957-F1CF-2FF3-4F359832169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65D3E5-B303-A7CC-AF34-96C545F78F3A}"/>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5B494F91-3752-656F-37AE-18FAB76489C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FF75B79C-356A-7A82-4B18-60D484F56055}"/>
              </a:ext>
            </a:extLst>
          </p:cNvPr>
          <p:cNvSpPr txBox="1">
            <a:spLocks/>
          </p:cNvSpPr>
          <p:nvPr/>
        </p:nvSpPr>
        <p:spPr>
          <a:xfrm>
            <a:off x="640077" y="1000549"/>
            <a:ext cx="8157755" cy="328295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Practical Branch stats</a:t>
            </a:r>
          </a:p>
          <a:p>
            <a:pPr marL="733806" lvl="1" indent="-285750"/>
            <a:r>
              <a:rPr lang="en-US" sz="2000" dirty="0"/>
              <a:t>About 20% of instructions is control-flow</a:t>
            </a:r>
          </a:p>
          <a:p>
            <a:pPr marL="1008126" lvl="2" indent="-285750"/>
            <a:r>
              <a:rPr lang="en-US" sz="2000" dirty="0"/>
              <a:t>50% of forward branches (if-then-else) are taken</a:t>
            </a:r>
          </a:p>
          <a:p>
            <a:pPr marL="1008126" lvl="2" indent="-285750"/>
            <a:r>
              <a:rPr lang="en-US" sz="2000" dirty="0"/>
              <a:t>90% of backward branches (loops) are taken</a:t>
            </a:r>
          </a:p>
          <a:p>
            <a:pPr marL="1008126" lvl="2" indent="-285750"/>
            <a:r>
              <a:rPr lang="en-US" sz="2000" dirty="0"/>
              <a:t>30% of all branches are not-taken</a:t>
            </a:r>
          </a:p>
          <a:p>
            <a:pPr marL="342900" indent="-342900">
              <a:buFont typeface="Arial" panose="020B0604020202020204" pitchFamily="34" charset="0"/>
              <a:buChar char="•"/>
            </a:pPr>
            <a:r>
              <a:rPr lang="en-US" sz="2400" dirty="0"/>
              <a:t>Not-taken prediction accuracy?</a:t>
            </a:r>
          </a:p>
          <a:p>
            <a:pPr marL="790956" lvl="1" indent="-342900"/>
            <a:r>
              <a:rPr lang="en-US" sz="2000" dirty="0"/>
              <a:t>Only 30%</a:t>
            </a:r>
          </a:p>
          <a:p>
            <a:pPr marL="790956" lvl="1" indent="-342900"/>
            <a:r>
              <a:rPr lang="en-US" sz="2000" dirty="0"/>
              <a:t>Cost: 3 cycles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237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A2B0-DB61-21AF-3FAC-4578D8050C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72E656-AACA-BCD4-9FF4-4F9CD6B093E0}"/>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0D666C77-2D0C-88F4-16B6-BDFEFCD1ED1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B9EEFDF0-13EA-E091-C898-DF12D0789C15}"/>
              </a:ext>
            </a:extLst>
          </p:cNvPr>
          <p:cNvSpPr txBox="1">
            <a:spLocks/>
          </p:cNvSpPr>
          <p:nvPr/>
        </p:nvSpPr>
        <p:spPr>
          <a:xfrm>
            <a:off x="640077" y="1000549"/>
            <a:ext cx="8157755" cy="244169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Always Taken</a:t>
            </a:r>
          </a:p>
          <a:p>
            <a:pPr marL="285750" indent="-285750">
              <a:buFont typeface="Arial" panose="020B0604020202020204" pitchFamily="34" charset="0"/>
              <a:buChar char="•"/>
            </a:pPr>
            <a:r>
              <a:rPr lang="en-US" sz="2400" dirty="0"/>
              <a:t>What do we need?</a:t>
            </a:r>
          </a:p>
          <a:p>
            <a:pPr marL="733806" lvl="1" indent="-285750"/>
            <a:r>
              <a:rPr lang="en-US" sz="2000" dirty="0"/>
              <a:t>Target: </a:t>
            </a:r>
            <a:r>
              <a:rPr lang="en-US" sz="2000" dirty="0" err="1"/>
              <a:t>NextPC</a:t>
            </a:r>
            <a:endParaRPr lang="en-US" sz="2000" dirty="0"/>
          </a:p>
          <a:p>
            <a:pPr marL="733806" lvl="1" indent="-285750"/>
            <a:r>
              <a:rPr lang="en-US" sz="2000" dirty="0"/>
              <a:t>Needed in IF stage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3" name="Picture 2" descr="A diagram of a machine&#10;&#10;Description automatically generated">
            <a:extLst>
              <a:ext uri="{FF2B5EF4-FFF2-40B4-BE49-F238E27FC236}">
                <a16:creationId xmlns:a16="http://schemas.microsoft.com/office/drawing/2014/main" id="{F15B089A-0D24-B4F0-F953-B88E2C7F7972}"/>
              </a:ext>
            </a:extLst>
          </p:cNvPr>
          <p:cNvPicPr>
            <a:picLocks noChangeAspect="1"/>
          </p:cNvPicPr>
          <p:nvPr/>
        </p:nvPicPr>
        <p:blipFill>
          <a:blip r:embed="rId3"/>
          <a:stretch>
            <a:fillRect/>
          </a:stretch>
        </p:blipFill>
        <p:spPr>
          <a:xfrm>
            <a:off x="3786464" y="1593866"/>
            <a:ext cx="5605728" cy="3281119"/>
          </a:xfrm>
          <a:prstGeom prst="rect">
            <a:avLst/>
          </a:prstGeom>
        </p:spPr>
      </p:pic>
      <p:sp>
        <p:nvSpPr>
          <p:cNvPr id="6" name="Oval 5">
            <a:extLst>
              <a:ext uri="{FF2B5EF4-FFF2-40B4-BE49-F238E27FC236}">
                <a16:creationId xmlns:a16="http://schemas.microsoft.com/office/drawing/2014/main" id="{C4CD9C53-877F-5D14-9294-16778C77D644}"/>
              </a:ext>
            </a:extLst>
          </p:cNvPr>
          <p:cNvSpPr/>
          <p:nvPr/>
        </p:nvSpPr>
        <p:spPr>
          <a:xfrm>
            <a:off x="5363028" y="2556328"/>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194322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E4E8E-F27F-F8EA-6AB6-09ACA7B762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C9B64-0129-0EA0-4DF7-7EDD5474C155}"/>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3E37307D-211E-379F-ED35-8B7914FA106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5A69CB34-D163-9810-D740-1006040105A1}"/>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Always Taken</a:t>
            </a:r>
          </a:p>
          <a:p>
            <a:pPr marL="733806" lvl="1" indent="-285750"/>
            <a:r>
              <a:rPr lang="en-US" sz="2000" dirty="0"/>
              <a:t>How to obtain the branch target?</a:t>
            </a:r>
          </a:p>
          <a:p>
            <a:pPr marL="733806" lvl="1" indent="-285750"/>
            <a:r>
              <a:rPr lang="en-US" sz="2000" dirty="0"/>
              <a:t>We can predict</a:t>
            </a:r>
          </a:p>
        </p:txBody>
      </p:sp>
      <p:pic>
        <p:nvPicPr>
          <p:cNvPr id="3" name="Picture 2" descr="A diagram of a machine&#10;&#10;Description automatically generated">
            <a:extLst>
              <a:ext uri="{FF2B5EF4-FFF2-40B4-BE49-F238E27FC236}">
                <a16:creationId xmlns:a16="http://schemas.microsoft.com/office/drawing/2014/main" id="{BAF472FC-ED41-7455-6C62-AA8F69389D9A}"/>
              </a:ext>
            </a:extLst>
          </p:cNvPr>
          <p:cNvPicPr>
            <a:picLocks noChangeAspect="1"/>
          </p:cNvPicPr>
          <p:nvPr/>
        </p:nvPicPr>
        <p:blipFill rotWithShape="1">
          <a:blip r:embed="rId3"/>
          <a:srcRect r="18311" b="41507"/>
          <a:stretch/>
        </p:blipFill>
        <p:spPr>
          <a:xfrm>
            <a:off x="4336142" y="2358712"/>
            <a:ext cx="4579258" cy="1919231"/>
          </a:xfrm>
          <a:prstGeom prst="rect">
            <a:avLst/>
          </a:prstGeom>
        </p:spPr>
      </p:pic>
      <p:sp>
        <p:nvSpPr>
          <p:cNvPr id="6" name="Oval 5">
            <a:extLst>
              <a:ext uri="{FF2B5EF4-FFF2-40B4-BE49-F238E27FC236}">
                <a16:creationId xmlns:a16="http://schemas.microsoft.com/office/drawing/2014/main" id="{ADC0A716-7167-1F3D-7AAE-50C332D264B3}"/>
              </a:ext>
            </a:extLst>
          </p:cNvPr>
          <p:cNvSpPr/>
          <p:nvPr/>
        </p:nvSpPr>
        <p:spPr>
          <a:xfrm>
            <a:off x="5885542" y="3318327"/>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152362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F5F46-F5CF-268C-8316-C28181B83BC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49216B-D758-25A8-F0F2-A87E00E0EC09}"/>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6C31485B-A916-1C3C-2E58-64DAFDA3195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9848E27B-8747-8AF5-88AB-3F1058C997F3}"/>
              </a:ext>
            </a:extLst>
          </p:cNvPr>
          <p:cNvSpPr txBox="1">
            <a:spLocks/>
          </p:cNvSpPr>
          <p:nvPr/>
        </p:nvSpPr>
        <p:spPr>
          <a:xfrm>
            <a:off x="640077" y="1000549"/>
            <a:ext cx="8157755" cy="159941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When do we know the branch target?</a:t>
            </a:r>
          </a:p>
          <a:p>
            <a:pPr marL="733806" lvl="1" indent="-285750"/>
            <a:r>
              <a:rPr lang="en-US" sz="1800" dirty="0"/>
              <a:t>Hard to </a:t>
            </a:r>
            <a:r>
              <a:rPr lang="en-US" sz="1800" dirty="0" err="1"/>
              <a:t>compute</a:t>
            </a:r>
            <a:r>
              <a:rPr lang="en-US" sz="2000" dirty="0" err="1"/>
              <a:t>Conditional</a:t>
            </a:r>
            <a:r>
              <a:rPr lang="en-US" sz="2000" dirty="0"/>
              <a:t> Branches: BEQ/BNE</a:t>
            </a:r>
          </a:p>
          <a:p>
            <a:pPr marL="1008126" lvl="2" indent="-285750"/>
            <a:r>
              <a:rPr lang="en-US" sz="1800" dirty="0"/>
              <a:t>PC = (R[rs1] ops R[rs2]) ? (</a:t>
            </a:r>
            <a:r>
              <a:rPr lang="en-US" sz="1800" dirty="0">
                <a:solidFill>
                  <a:srgbClr val="FF0000"/>
                </a:solidFill>
              </a:rPr>
              <a:t>PC + </a:t>
            </a:r>
            <a:r>
              <a:rPr lang="en-US" sz="1800" dirty="0" err="1">
                <a:solidFill>
                  <a:srgbClr val="FF0000"/>
                </a:solidFill>
              </a:rPr>
              <a:t>imm</a:t>
            </a:r>
            <a:r>
              <a:rPr lang="en-US" sz="1800" dirty="0"/>
              <a:t>) : PC + 4</a:t>
            </a:r>
          </a:p>
          <a:p>
            <a:pPr marL="1008126" lvl="2" indent="-285750"/>
            <a:r>
              <a:rPr lang="en-US" sz="1800" dirty="0"/>
              <a:t>In ID stage</a:t>
            </a:r>
          </a:p>
          <a:p>
            <a:pPr marL="1008126" lvl="2" indent="-285750"/>
            <a:r>
              <a:rPr lang="en-US" sz="1800" dirty="0"/>
              <a:t>Prediction accuracy: High</a:t>
            </a:r>
          </a:p>
        </p:txBody>
      </p:sp>
    </p:spTree>
    <p:extLst>
      <p:ext uri="{BB962C8B-B14F-4D97-AF65-F5344CB8AC3E}">
        <p14:creationId xmlns:p14="http://schemas.microsoft.com/office/powerpoint/2010/main" val="23118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8288</TotalTime>
  <Words>1921</Words>
  <Application>Microsoft Office PowerPoint</Application>
  <PresentationFormat>On-screen Show (16:9)</PresentationFormat>
  <Paragraphs>456</Paragraphs>
  <Slides>47</Slides>
  <Notes>43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Arial</vt:lpstr>
      <vt:lpstr>AUdimat</vt:lpstr>
      <vt:lpstr>Calibri</vt:lpstr>
      <vt:lpstr>CordiaUPC</vt:lpstr>
      <vt:lpstr>Helvetica</vt:lpstr>
      <vt:lpstr>Helvetica Regular</vt:lpstr>
      <vt:lpstr>Times New Roman</vt:lpstr>
      <vt:lpstr>Wingdings</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Tine, Blaise</cp:lastModifiedBy>
  <cp:revision>336</cp:revision>
  <dcterms:created xsi:type="dcterms:W3CDTF">2024-01-01T04:16:23Z</dcterms:created>
  <dcterms:modified xsi:type="dcterms:W3CDTF">2024-02-13T23:32:47Z</dcterms:modified>
</cp:coreProperties>
</file>