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61"/>
  </p:notesMasterIdLst>
  <p:handoutMasterIdLst>
    <p:handoutMasterId r:id="rId62"/>
  </p:handoutMasterIdLst>
  <p:sldIdLst>
    <p:sldId id="259" r:id="rId3"/>
    <p:sldId id="264" r:id="rId4"/>
    <p:sldId id="450" r:id="rId5"/>
    <p:sldId id="541" r:id="rId6"/>
    <p:sldId id="587" r:id="rId7"/>
    <p:sldId id="588" r:id="rId8"/>
    <p:sldId id="585" r:id="rId9"/>
    <p:sldId id="589" r:id="rId10"/>
    <p:sldId id="590" r:id="rId11"/>
    <p:sldId id="591" r:id="rId12"/>
    <p:sldId id="592" r:id="rId13"/>
    <p:sldId id="593" r:id="rId14"/>
    <p:sldId id="594" r:id="rId15"/>
    <p:sldId id="586" r:id="rId16"/>
    <p:sldId id="597" r:id="rId17"/>
    <p:sldId id="598" r:id="rId18"/>
    <p:sldId id="599" r:id="rId19"/>
    <p:sldId id="600" r:id="rId20"/>
    <p:sldId id="601" r:id="rId21"/>
    <p:sldId id="595" r:id="rId22"/>
    <p:sldId id="602" r:id="rId23"/>
    <p:sldId id="604" r:id="rId24"/>
    <p:sldId id="596" r:id="rId25"/>
    <p:sldId id="609" r:id="rId26"/>
    <p:sldId id="605" r:id="rId27"/>
    <p:sldId id="606" r:id="rId28"/>
    <p:sldId id="607" r:id="rId29"/>
    <p:sldId id="608" r:id="rId30"/>
    <p:sldId id="603" r:id="rId31"/>
    <p:sldId id="610" r:id="rId32"/>
    <p:sldId id="611" r:id="rId33"/>
    <p:sldId id="612" r:id="rId34"/>
    <p:sldId id="614" r:id="rId35"/>
    <p:sldId id="615" r:id="rId36"/>
    <p:sldId id="613" r:id="rId37"/>
    <p:sldId id="616" r:id="rId38"/>
    <p:sldId id="618" r:id="rId39"/>
    <p:sldId id="620" r:id="rId40"/>
    <p:sldId id="617" r:id="rId41"/>
    <p:sldId id="623" r:id="rId42"/>
    <p:sldId id="619" r:id="rId43"/>
    <p:sldId id="622" r:id="rId44"/>
    <p:sldId id="621" r:id="rId45"/>
    <p:sldId id="625" r:id="rId46"/>
    <p:sldId id="624" r:id="rId47"/>
    <p:sldId id="626" r:id="rId48"/>
    <p:sldId id="627" r:id="rId49"/>
    <p:sldId id="628" r:id="rId50"/>
    <p:sldId id="630" r:id="rId51"/>
    <p:sldId id="629" r:id="rId52"/>
    <p:sldId id="631" r:id="rId53"/>
    <p:sldId id="632" r:id="rId54"/>
    <p:sldId id="633" r:id="rId55"/>
    <p:sldId id="634" r:id="rId56"/>
    <p:sldId id="635" r:id="rId57"/>
    <p:sldId id="636" r:id="rId58"/>
    <p:sldId id="263" r:id="rId59"/>
    <p:sldId id="521" r:id="rId6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autoAdjust="0"/>
    <p:restoredTop sz="90408" autoAdjust="0"/>
  </p:normalViewPr>
  <p:slideViewPr>
    <p:cSldViewPr snapToGrid="0" snapToObjects="1">
      <p:cViewPr varScale="1">
        <p:scale>
          <a:sx n="154" d="100"/>
          <a:sy n="154" d="100"/>
        </p:scale>
        <p:origin x="1136" y="184"/>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2/15/24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F3C87-1B1C-3BBA-C060-5A34F0A6C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CF191-0D2C-0CF9-6C2D-62445A41E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F004D-C63B-BC83-9D77-51011DC761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A0718D-8A92-49F2-9024-37FAD848A1A9}"/>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320037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E8C36-995A-2603-44EF-DB53D17B7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59BD6-7CCD-D2C6-2067-ED0DA453B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DB421E-901B-62F5-D7B2-2B68F56AFA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0973F8-0631-F884-55BC-1396D94EDBAA}"/>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248904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4E314-715D-4599-662B-EF182E4503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CC1541-0797-3E60-4A59-0C2790BF7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5711B8-B281-EC3E-0E4D-D3941C3A1B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8D2551-2922-0ABE-5B41-F49086C8293D}"/>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405992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DEC13-7803-7472-60E8-CA454F5CA5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D48D4-8569-ACB4-7D2A-ACB5121614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0312A-DC49-8F33-998D-F765CB5B04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25833F-DB3E-9ACB-D38B-05735737F550}"/>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168508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1828-746D-B0C2-C64C-544869AD9F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D6833-3A41-B492-B880-7DE3A1B91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9A380-048E-677E-E3EE-562EB6EB2D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E30516-47FD-CB81-F7B9-70147B44D918}"/>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121133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71443-4A36-E2AF-05C5-818E02C08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491C4-E045-EE82-A11B-462147D253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BC84F-2117-6084-07AC-570A07CF45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993963-E686-EC4E-EA25-29D329406166}"/>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07073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E45B2-9493-8C55-ABB0-76BFFF8E0E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0BE2D-5C0F-2BF1-8D53-1EDBED32BD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D91E4-90F3-FB3A-2B8B-BECD626CC5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357A44-2D0D-EB92-275B-327F229FD12B}"/>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339324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7722C-EC3F-F2CE-6D30-211E5B5474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98EAE7-683B-4049-1518-57AE93415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11755-D2B7-21C4-F5C6-CA0F1E71AB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3E3238-0ED2-F6E1-4FBC-DFE682A6C420}"/>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2085189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E8B19-D614-4CE4-B50E-79E9F90F84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825525-F4E8-D439-3954-F9B0FB481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4463C-64BA-3591-82BB-6391B19922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6D69A-AFA4-F066-548E-1844EFDB6B5C}"/>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802420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BF115-CFA0-3C45-C2FC-F23D217739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DAFCF1-05BF-57E7-E776-683BB0FB9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70DCE-7281-B912-890E-18F8F65902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3BC5B-AE0A-62A4-FD94-19CF3C629016}"/>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7575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63F60-2699-9A7A-FB4B-24D0BCFFE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F051D-AC54-7182-1448-7026CF15A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84827-D251-59A3-E0B7-FBE477BF3D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B5C450-B91F-0E32-5400-A3288B3EA3DC}"/>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1949854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CF9BF-B010-583B-8FB1-44A802F59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138CB-C072-4BD1-8CB8-78C9C91B6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A4FB1-0C03-0DCF-A8A4-BDBB00A12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99C174-1F3D-60D7-CD96-5578A5E4DC3E}"/>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370034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C5C38-A0FB-1611-8D24-F7BD64160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2A937-9EDF-78B2-AC40-53151B39FC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DD059-7A7C-6B74-29BC-A650A8542F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97F52-57F6-DFF4-0949-72143AC3552A}"/>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4089758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D4785-A62F-7E63-B0D2-39CBDA37E6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E7CA65-578D-0F54-01E3-159DD54942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1ACB0-5598-31C4-06EB-F50C8B1A9A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2C3BB-AC86-EE27-3192-236153131119}"/>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879511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E806E-EADF-3960-2B41-C7EE60446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81353-E549-EB7C-9733-3794E9A61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3C530-63BA-9F25-7CFD-1B8CB5B8F8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BD99C1-72F4-F72B-E21F-7F8C9E667575}"/>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1728944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46F99-E9CF-F3E4-9CD1-D318E7301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BF30A-B540-5D29-1EA5-0BBDB14BF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DB0C9A-87F4-40C4-5CFF-8536855F03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B241E4-AEC9-B820-E498-25CA7EE7AD00}"/>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3718451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D0849-DA86-2556-55D6-44D716BDE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92C6C-238E-99E7-DC4A-F77BB62C3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F988A-4ED6-7AF5-6D2B-8FB3A5D827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1E1B6F-57E7-A723-7643-A275DCE0834C}"/>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125170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8B1DE-6E04-EF97-B795-1E7078DDE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BD121-08CB-E514-3636-2D5983B988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FD2FB-D084-3258-A379-D2C9A95284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657339-522C-455D-BCB6-11F1FD611724}"/>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2539392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5F91E-CCF0-BD95-8868-2353F1444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4D231-8CD5-684E-5E8D-1347E8AE8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06930-A587-6BE1-BD8F-173D333C2E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6CEA7E-4E35-DFAD-D57B-7A4DD461BD69}"/>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401483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E3F78-6169-F737-4FA9-D491FD05FB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76E858-E91A-4F67-D95A-F5DF500FD0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88ADC-CDC2-805C-1E4D-C6F6372EAAB5}"/>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F6DBEE4D-3383-3959-BCA7-57DDCC7E26FB}"/>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3221235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DF-DD5C-F801-32EF-FF5916E64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15704-A68F-C361-3672-E6ED38549F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0822D-76F6-E937-58F0-B0619A9EAF6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C15D9F0-162D-51B3-AED9-F3C51242A5C8}"/>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92535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0170C-15E3-7BCF-9654-5E2195A119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656F9-9626-BE22-B588-A358B959B1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1430D-C52A-3103-C072-9E48A8ED3C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0CE9A2-9D8C-6AFC-A841-19D07FB3E73A}"/>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3293565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531A-953E-13A2-F679-445571CEF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C6B18-E83A-64D6-F75F-2D21E8AA5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B5C486-CD1A-9B32-3A11-0045482C3C84}"/>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B08BA26-367D-11DF-8151-217329902EF9}"/>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3493382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79FF-682A-323C-172F-D349E099E1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3E0F1E-85C2-1ED5-6854-D7E4EEEB72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DD8C8-ABDD-3F90-7CDE-20E50453BE3F}"/>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ACA02C28-C327-DFD9-D132-4F66C9328BD7}"/>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4265153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8E1C1-A92D-B0BE-20C0-7B1F5042B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28A0A-74EE-62AF-A1E4-BA27D5F22C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EB4A2-7ED7-FB67-49ED-1C9CC98D02C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F0F8C7C-9AE5-27D0-8D7C-555C42179D1F}"/>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4223624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76F2A-C654-C597-F6FC-99A1A67224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903D04-6454-21D7-AF96-64C13912F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40E11-15D5-943F-2C1C-8AE80430EEBC}"/>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5142284B-663A-283E-FB29-AA7AEBC90761}"/>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142113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3FF4B-A614-732C-297C-E0B852E5C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EF436-A152-3E2D-FCD5-C94EA9F6E5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ACA304-DF6C-0B9D-B5F5-781679E7E247}"/>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CE5B9897-245B-6F06-609D-D0BB1A2B946F}"/>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1306061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9C863-3E1F-4C1D-FA00-82B71427EC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C018C-E731-99F2-0361-C38034A74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794D0E-0A6F-52F7-68EB-746B1EAA6417}"/>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426F2DEA-0BAA-7D10-1716-9DC9CCAC84A8}"/>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3924854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09F16-2FC8-18C2-B1D7-7B256AEA9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9A89B-92BD-92FF-221F-ACFFEC5289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DEA61F-42C0-1FE2-7F93-3CF503B35BEE}"/>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8B1EE1FB-6545-0158-CA7C-54068E802F7A}"/>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2684513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1A9B4-948F-5021-E8FE-1A50EC33C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3D839C-04D2-D3F5-6BE6-DF889281DF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B756F3-9E31-8061-1A67-36A3E6A9D814}"/>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F3771A93-563B-A2A2-EEF9-3B7BCA3D628A}"/>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2231292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34551-4205-E30D-1F3E-2730EC589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C2699-464C-3698-FA85-28221B48B4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CAFB59-9803-690B-099D-53B0E9F5147B}"/>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6F56A5E1-A20C-FB16-6C80-3BDEED1D4333}"/>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3706380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3B6C-423B-C7DD-2F8B-E8021404F5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14B87-F711-AB61-0C19-52CAFB538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69002-8F1A-3638-A1BE-A0CE27F98971}"/>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B985B56A-CAEB-6F4A-D713-B4D47C03E153}"/>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282299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0C893-9D1A-F58A-1B74-59BE798BE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67D05-6A2E-928F-F6D1-6080D1B0E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D3274-42E5-24F9-9350-FFE17DA19B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E062B3-B2F7-4DA8-D009-424688BDD7BB}"/>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606148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4E9C2-63C8-FF30-B167-4B9F3E13BF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31FE72-0AF2-45C7-7213-D3B07F733E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51C43-ACD5-1D10-4E08-5763A1B88669}"/>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38CAED6-A11E-75F0-93C9-608BB4E46C8C}"/>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976307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0160C-5DB0-2C99-B33A-A810095BFE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58192-9D0A-F405-7D5C-CD79DF663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C2ECD-F41E-0A4F-3608-14ACF3CDFAE0}"/>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4FCFCD4A-C1E9-BDCA-A1CE-FA698BAB188E}"/>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428851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9D2E8-660B-FC1D-AFD1-4B91D1CC41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759126-BD10-2CFC-8D4D-C46E24CE0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228E3-D6E5-EF1F-5464-288675FF5065}"/>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A9DF1F89-23DE-7998-7486-1CE829833257}"/>
              </a:ext>
            </a:extLst>
          </p:cNvPr>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4093161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D9FAC-C323-9106-267F-759C6A917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86D37-9BD7-936B-EF25-2FD9E3D45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C223BE-6544-40C8-73A3-FC588A6A238D}"/>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CE496F1-0D35-E697-0EA1-254028128076}"/>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3979894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590E1-8D83-E1A3-E3F1-3E2665EFEF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0BD03D-7E12-53A6-9855-44DFEFE75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A6C12-16C4-A81F-90B3-DD4E1DAF6B4C}"/>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ED1B1633-9150-FB8D-4D21-AE2D623C1A6F}"/>
              </a:ext>
            </a:extLst>
          </p:cNvPr>
          <p:cNvSpPr>
            <a:spLocks noGrp="1"/>
          </p:cNvSpPr>
          <p:nvPr>
            <p:ph type="sldNum" sz="quarter" idx="5"/>
          </p:nvPr>
        </p:nvSpPr>
        <p:spPr/>
        <p:txBody>
          <a:bodyPr/>
          <a:lstStyle/>
          <a:p>
            <a:fld id="{D82D2381-FA7F-3B4F-861F-D0662239D2ED}" type="slidenum">
              <a:rPr lang="en-US" smtClean="0"/>
              <a:t>46</a:t>
            </a:fld>
            <a:endParaRPr lang="en-US"/>
          </a:p>
        </p:txBody>
      </p:sp>
    </p:spTree>
    <p:extLst>
      <p:ext uri="{BB962C8B-B14F-4D97-AF65-F5344CB8AC3E}">
        <p14:creationId xmlns:p14="http://schemas.microsoft.com/office/powerpoint/2010/main" val="1458300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3A98-A3F4-76C4-2471-E2D965F8E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B6D5C-9752-A908-F3D6-4933F35F60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8E75F-6763-EFB0-8D8B-0568CEC42123}"/>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DE4E607-06BB-D19F-7735-952FFF916CC6}"/>
              </a:ext>
            </a:extLst>
          </p:cNvPr>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2749874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F9AFC-4C62-A02F-ED19-240FEE7F5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3AF7F8-6C63-B293-A366-08D64BC4E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39E4A9-7C4E-1DAF-F60C-485ED03E00AB}"/>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463FE9D-598B-ED00-BE9E-7BEEC03A5F22}"/>
              </a:ext>
            </a:extLst>
          </p:cNvPr>
          <p:cNvSpPr>
            <a:spLocks noGrp="1"/>
          </p:cNvSpPr>
          <p:nvPr>
            <p:ph type="sldNum" sz="quarter" idx="5"/>
          </p:nvPr>
        </p:nvSpPr>
        <p:spPr/>
        <p:txBody>
          <a:bodyPr/>
          <a:lstStyle/>
          <a:p>
            <a:fld id="{D82D2381-FA7F-3B4F-861F-D0662239D2ED}" type="slidenum">
              <a:rPr lang="en-US" smtClean="0"/>
              <a:t>48</a:t>
            </a:fld>
            <a:endParaRPr lang="en-US"/>
          </a:p>
        </p:txBody>
      </p:sp>
    </p:spTree>
    <p:extLst>
      <p:ext uri="{BB962C8B-B14F-4D97-AF65-F5344CB8AC3E}">
        <p14:creationId xmlns:p14="http://schemas.microsoft.com/office/powerpoint/2010/main" val="3319735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28653-FD2F-7578-E4B7-2C0D1652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6E7EE-D009-FA81-F2B9-4FA019F9E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7F00C-1AC7-1482-84BF-D39360816BFD}"/>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550B48A-29D2-31CA-CE1C-DD6F9C1ECF72}"/>
              </a:ext>
            </a:extLst>
          </p:cNvPr>
          <p:cNvSpPr>
            <a:spLocks noGrp="1"/>
          </p:cNvSpPr>
          <p:nvPr>
            <p:ph type="sldNum" sz="quarter" idx="5"/>
          </p:nvPr>
        </p:nvSpPr>
        <p:spPr/>
        <p:txBody>
          <a:bodyPr/>
          <a:lstStyle/>
          <a:p>
            <a:fld id="{D82D2381-FA7F-3B4F-861F-D0662239D2ED}" type="slidenum">
              <a:rPr lang="en-US" smtClean="0"/>
              <a:t>49</a:t>
            </a:fld>
            <a:endParaRPr lang="en-US"/>
          </a:p>
        </p:txBody>
      </p:sp>
    </p:spTree>
    <p:extLst>
      <p:ext uri="{BB962C8B-B14F-4D97-AF65-F5344CB8AC3E}">
        <p14:creationId xmlns:p14="http://schemas.microsoft.com/office/powerpoint/2010/main" val="4279377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19D2D-889A-6E88-6FB1-C9734A1BA7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B5DC4-5456-4C47-3CF8-CEC1ECF25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167A6-47D5-43A4-2AF6-F0C11828374D}"/>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CCE17ADE-5796-9343-0919-44E44854F00A}"/>
              </a:ext>
            </a:extLst>
          </p:cNvPr>
          <p:cNvSpPr>
            <a:spLocks noGrp="1"/>
          </p:cNvSpPr>
          <p:nvPr>
            <p:ph type="sldNum" sz="quarter" idx="5"/>
          </p:nvPr>
        </p:nvSpPr>
        <p:spPr/>
        <p:txBody>
          <a:bodyPr/>
          <a:lstStyle/>
          <a:p>
            <a:fld id="{D82D2381-FA7F-3B4F-861F-D0662239D2ED}" type="slidenum">
              <a:rPr lang="en-US" smtClean="0"/>
              <a:t>50</a:t>
            </a:fld>
            <a:endParaRPr lang="en-US"/>
          </a:p>
        </p:txBody>
      </p:sp>
    </p:spTree>
    <p:extLst>
      <p:ext uri="{BB962C8B-B14F-4D97-AF65-F5344CB8AC3E}">
        <p14:creationId xmlns:p14="http://schemas.microsoft.com/office/powerpoint/2010/main" val="938913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33046-ABA4-1B91-7572-0E081EBC3C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37284-26C6-BC4D-1EF3-064D5B144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6699A-AE90-8168-AABC-1952AD83AF4F}"/>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BB0AA4E8-64E3-C9DC-F221-CC360DC1D0D5}"/>
              </a:ext>
            </a:extLst>
          </p:cNvPr>
          <p:cNvSpPr>
            <a:spLocks noGrp="1"/>
          </p:cNvSpPr>
          <p:nvPr>
            <p:ph type="sldNum" sz="quarter" idx="5"/>
          </p:nvPr>
        </p:nvSpPr>
        <p:spPr/>
        <p:txBody>
          <a:bodyPr/>
          <a:lstStyle/>
          <a:p>
            <a:fld id="{D82D2381-FA7F-3B4F-861F-D0662239D2ED}" type="slidenum">
              <a:rPr lang="en-US" smtClean="0"/>
              <a:t>51</a:t>
            </a:fld>
            <a:endParaRPr lang="en-US"/>
          </a:p>
        </p:txBody>
      </p:sp>
    </p:spTree>
    <p:extLst>
      <p:ext uri="{BB962C8B-B14F-4D97-AF65-F5344CB8AC3E}">
        <p14:creationId xmlns:p14="http://schemas.microsoft.com/office/powerpoint/2010/main" val="3241318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9CA3E-C70D-BD4A-F695-1302ED532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BF6973-E6AE-DA2B-DF71-AEC6E9C61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DFA554-9E73-9B96-9648-AAEAF000E9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50328D-7D11-E2EE-1F5D-F050A7527A15}"/>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2396216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356F-9213-9785-2FE6-E028B8970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F4E4C-28D2-4DC4-560C-74A175405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02214A-3BA2-9B24-A9E2-A5F75F6B23DB}"/>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49349FE6-F6AA-4D03-BD55-77C996A90B65}"/>
              </a:ext>
            </a:extLst>
          </p:cNvPr>
          <p:cNvSpPr>
            <a:spLocks noGrp="1"/>
          </p:cNvSpPr>
          <p:nvPr>
            <p:ph type="sldNum" sz="quarter" idx="5"/>
          </p:nvPr>
        </p:nvSpPr>
        <p:spPr/>
        <p:txBody>
          <a:bodyPr/>
          <a:lstStyle/>
          <a:p>
            <a:fld id="{D82D2381-FA7F-3B4F-861F-D0662239D2ED}" type="slidenum">
              <a:rPr lang="en-US" smtClean="0"/>
              <a:t>52</a:t>
            </a:fld>
            <a:endParaRPr lang="en-US"/>
          </a:p>
        </p:txBody>
      </p:sp>
    </p:spTree>
    <p:extLst>
      <p:ext uri="{BB962C8B-B14F-4D97-AF65-F5344CB8AC3E}">
        <p14:creationId xmlns:p14="http://schemas.microsoft.com/office/powerpoint/2010/main" val="24233678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7356E-A511-87B0-3BB8-B1721208C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FF5C73-B197-BD81-9B2B-0DED0460CC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B92F4C-7B52-2458-2824-C73900AA1536}"/>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A6570903-6863-EA88-97F0-C6E5298B138F}"/>
              </a:ext>
            </a:extLst>
          </p:cNvPr>
          <p:cNvSpPr>
            <a:spLocks noGrp="1"/>
          </p:cNvSpPr>
          <p:nvPr>
            <p:ph type="sldNum" sz="quarter" idx="5"/>
          </p:nvPr>
        </p:nvSpPr>
        <p:spPr/>
        <p:txBody>
          <a:bodyPr/>
          <a:lstStyle/>
          <a:p>
            <a:fld id="{D82D2381-FA7F-3B4F-861F-D0662239D2ED}" type="slidenum">
              <a:rPr lang="en-US" smtClean="0"/>
              <a:t>53</a:t>
            </a:fld>
            <a:endParaRPr lang="en-US"/>
          </a:p>
        </p:txBody>
      </p:sp>
    </p:spTree>
    <p:extLst>
      <p:ext uri="{BB962C8B-B14F-4D97-AF65-F5344CB8AC3E}">
        <p14:creationId xmlns:p14="http://schemas.microsoft.com/office/powerpoint/2010/main" val="3532433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D750B-8367-9D7F-501F-A30E99028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15523-1F3F-6E1C-3805-344CF6755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CDDF5-9B48-2DF1-C19A-610190BE7477}"/>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DEB12D6-8A15-F541-66BB-A2E3E9D91A27}"/>
              </a:ext>
            </a:extLst>
          </p:cNvPr>
          <p:cNvSpPr>
            <a:spLocks noGrp="1"/>
          </p:cNvSpPr>
          <p:nvPr>
            <p:ph type="sldNum" sz="quarter" idx="5"/>
          </p:nvPr>
        </p:nvSpPr>
        <p:spPr/>
        <p:txBody>
          <a:bodyPr/>
          <a:lstStyle/>
          <a:p>
            <a:fld id="{D82D2381-FA7F-3B4F-861F-D0662239D2ED}" type="slidenum">
              <a:rPr lang="en-US" smtClean="0"/>
              <a:t>54</a:t>
            </a:fld>
            <a:endParaRPr lang="en-US"/>
          </a:p>
        </p:txBody>
      </p:sp>
    </p:spTree>
    <p:extLst>
      <p:ext uri="{BB962C8B-B14F-4D97-AF65-F5344CB8AC3E}">
        <p14:creationId xmlns:p14="http://schemas.microsoft.com/office/powerpoint/2010/main" val="2387885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D236C-2B05-C548-2458-98B498988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FC0CC4-3ADE-73F2-5371-B7F1BAD56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2C7EBE-E3EA-9FE0-5D68-D9BFE14FCFEF}"/>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FBA7C36A-1E32-2B7D-7294-B08530A0804A}"/>
              </a:ext>
            </a:extLst>
          </p:cNvPr>
          <p:cNvSpPr>
            <a:spLocks noGrp="1"/>
          </p:cNvSpPr>
          <p:nvPr>
            <p:ph type="sldNum" sz="quarter" idx="5"/>
          </p:nvPr>
        </p:nvSpPr>
        <p:spPr/>
        <p:txBody>
          <a:bodyPr/>
          <a:lstStyle/>
          <a:p>
            <a:fld id="{D82D2381-FA7F-3B4F-861F-D0662239D2ED}" type="slidenum">
              <a:rPr lang="en-US" smtClean="0"/>
              <a:t>55</a:t>
            </a:fld>
            <a:endParaRPr lang="en-US"/>
          </a:p>
        </p:txBody>
      </p:sp>
    </p:spTree>
    <p:extLst>
      <p:ext uri="{BB962C8B-B14F-4D97-AF65-F5344CB8AC3E}">
        <p14:creationId xmlns:p14="http://schemas.microsoft.com/office/powerpoint/2010/main" val="14894552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B3ABD-8C5C-ED0E-CDD7-0E3CB2F21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380C2D-5394-D5FF-87A6-F2C93645D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1C2D2-2220-EB31-E64B-4356AAC2D48D}"/>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B33A6AED-9CD3-CAE4-58B1-F4D7A08DD32F}"/>
              </a:ext>
            </a:extLst>
          </p:cNvPr>
          <p:cNvSpPr>
            <a:spLocks noGrp="1"/>
          </p:cNvSpPr>
          <p:nvPr>
            <p:ph type="sldNum" sz="quarter" idx="5"/>
          </p:nvPr>
        </p:nvSpPr>
        <p:spPr/>
        <p:txBody>
          <a:bodyPr/>
          <a:lstStyle/>
          <a:p>
            <a:fld id="{D82D2381-FA7F-3B4F-861F-D0662239D2ED}" type="slidenum">
              <a:rPr lang="en-US" smtClean="0"/>
              <a:t>56</a:t>
            </a:fld>
            <a:endParaRPr lang="en-US"/>
          </a:p>
        </p:txBody>
      </p:sp>
    </p:spTree>
    <p:extLst>
      <p:ext uri="{BB962C8B-B14F-4D97-AF65-F5344CB8AC3E}">
        <p14:creationId xmlns:p14="http://schemas.microsoft.com/office/powerpoint/2010/main" val="2688608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58</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5E48-E82E-6423-ACCD-0DDA451C7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52624-8D31-4C49-E927-BFFA048DD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1D64D4-B4F9-607A-B325-AC46925704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A67B4B-947F-8CD0-4174-AB5E4998DDF6}"/>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191450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25F6B-5292-35E1-DE0A-1E1303EAE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D13DC-640D-20B8-E44F-583BB2EAF5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77936-54A9-B816-6843-123531F43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BDD888-B8C4-85CA-4ED5-0120ECF5C233}"/>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363120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AD761-91BB-F3D9-4A90-FA8E2F50B2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0DC1CA-EEDE-623F-E2BB-E265C33F92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CD239D-7290-B05E-EF19-4DE332509E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286F7D-9885-8016-2F2F-424A9418FE87}"/>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109515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1FB6C-6744-620B-C3F4-0FD3FD2C5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FF550-19D3-079D-4E27-69302008F9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27D27-208B-A8CF-A747-FCBCC7BEE3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0D1E56-3C77-A633-AA17-8522DAAC52F3}"/>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4153861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15,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E5B2-D1C7-BE3C-4707-3BA219336A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81E946-3AE6-ADBD-19C6-9A7EAF22CEDD}"/>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A25CEC8A-72AF-FB81-0837-BB5E2C13984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DE8F43CC-273A-16D1-A9CE-04C8A6E5C0B3}"/>
              </a:ext>
            </a:extLst>
          </p:cNvPr>
          <p:cNvSpPr txBox="1">
            <a:spLocks/>
          </p:cNvSpPr>
          <p:nvPr/>
        </p:nvSpPr>
        <p:spPr>
          <a:xfrm>
            <a:off x="640077" y="1000549"/>
            <a:ext cx="8157755" cy="190821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More pipeline stages improve?</a:t>
            </a:r>
          </a:p>
          <a:p>
            <a:pPr marL="733806" lvl="1" indent="-285750"/>
            <a:r>
              <a:rPr lang="en-US" sz="2000" dirty="0"/>
              <a:t>Smaller CT</a:t>
            </a:r>
          </a:p>
          <a:p>
            <a:pPr marL="733806" lvl="1" indent="-285750"/>
            <a:r>
              <a:rPr lang="en-US" sz="2000" dirty="0"/>
              <a:t>Same CPI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742CA744-3A44-3A75-44DF-37901C4274BA}"/>
              </a:ext>
            </a:extLst>
          </p:cNvPr>
          <p:cNvSpPr txBox="1"/>
          <p:nvPr/>
        </p:nvSpPr>
        <p:spPr>
          <a:xfrm>
            <a:off x="1938312" y="2765857"/>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6868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F98DC-5B4E-5DCE-639A-E83E1CDB79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9BC16-2FC5-D5EF-4AF9-F8A9DF1223BC}"/>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6E24A021-EAC8-C507-B624-EFF45B4A1D6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1CF31864-FD18-40E4-9407-C75CF3F4BA77}"/>
              </a:ext>
            </a:extLst>
          </p:cNvPr>
          <p:cNvSpPr txBox="1">
            <a:spLocks/>
          </p:cNvSpPr>
          <p:nvPr/>
        </p:nvSpPr>
        <p:spPr>
          <a:xfrm>
            <a:off x="640077" y="1000549"/>
            <a:ext cx="8157755" cy="182614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Downside of more pipeline stages?</a:t>
            </a:r>
          </a:p>
          <a:p>
            <a:pPr marL="733806" lvl="1" indent="-285750"/>
            <a:r>
              <a:rPr lang="en-US" sz="2000" dirty="0"/>
              <a:t>CT reduction is limited</a:t>
            </a:r>
          </a:p>
          <a:p>
            <a:pPr marL="733806" lvl="1" indent="-285750"/>
            <a:r>
              <a:rPr lang="en-US" sz="2000" dirty="0">
                <a:solidFill>
                  <a:srgbClr val="FF0000"/>
                </a:solidFill>
              </a:rPr>
              <a:t>CPI will increase</a:t>
            </a:r>
            <a:r>
              <a:rPr lang="en-US" sz="2000" dirty="0"/>
              <a:t>: more pipeline hazards</a:t>
            </a:r>
          </a:p>
          <a:p>
            <a:pPr marL="733806" lvl="1" indent="-285750"/>
            <a:r>
              <a:rPr lang="en-US" sz="2000" dirty="0"/>
              <a:t>Hardware cost: more forwarding paths</a:t>
            </a:r>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E4F5E6C0-69D2-052B-E540-9B0FECEAF227}"/>
              </a:ext>
            </a:extLst>
          </p:cNvPr>
          <p:cNvSpPr txBox="1"/>
          <p:nvPr/>
        </p:nvSpPr>
        <p:spPr>
          <a:xfrm>
            <a:off x="2177798" y="3267994"/>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22854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561D-C15B-355E-812E-78404DFF28D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2AE51C-76CA-C267-DD13-BFC39F7D7866}"/>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14DFDED3-9D76-FA62-D6F6-C502A9D200C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AB0251F8-14C2-1F0F-F544-256889A8669B}"/>
              </a:ext>
            </a:extLst>
          </p:cNvPr>
          <p:cNvSpPr txBox="1">
            <a:spLocks/>
          </p:cNvSpPr>
          <p:nvPr/>
        </p:nvSpPr>
        <p:spPr>
          <a:xfrm>
            <a:off x="640077" y="1000549"/>
            <a:ext cx="8157755" cy="6976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How do we reduce CPI?</a:t>
            </a:r>
          </a:p>
          <a:p>
            <a:pPr marL="733806" lvl="1" indent="-285750"/>
            <a:r>
              <a:rPr lang="en-US" sz="2000" dirty="0"/>
              <a:t>Increase the instruction throughput</a:t>
            </a:r>
            <a:endParaRPr lang="en-US" sz="2400" dirty="0"/>
          </a:p>
        </p:txBody>
      </p:sp>
    </p:spTree>
    <p:extLst>
      <p:ext uri="{BB962C8B-B14F-4D97-AF65-F5344CB8AC3E}">
        <p14:creationId xmlns:p14="http://schemas.microsoft.com/office/powerpoint/2010/main" val="77033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4E3D6-8A86-E48F-BF69-4D5FE4D096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783F99-D04B-87F5-1BC9-9A33B065CB68}"/>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0D1FE800-E68C-7190-B515-B26F890D764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50536F64-332B-AF62-C72F-4D5FB2D40748}"/>
              </a:ext>
            </a:extLst>
          </p:cNvPr>
          <p:cNvSpPr txBox="1">
            <a:spLocks/>
          </p:cNvSpPr>
          <p:nvPr/>
        </p:nvSpPr>
        <p:spPr>
          <a:xfrm>
            <a:off x="640077" y="1000549"/>
            <a:ext cx="8157755" cy="206620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IPC: Instructions per cycle</a:t>
            </a:r>
          </a:p>
          <a:p>
            <a:pPr marL="733806" lvl="1" indent="-285750"/>
            <a:r>
              <a:rPr lang="en-US" sz="2000" dirty="0"/>
              <a:t>Instruction throughput</a:t>
            </a:r>
          </a:p>
          <a:p>
            <a:pPr marL="733806" lvl="1" indent="-285750"/>
            <a:r>
              <a:rPr lang="en-US" sz="2000" dirty="0"/>
              <a:t>IPC = 1 / CPI</a:t>
            </a:r>
          </a:p>
          <a:p>
            <a:pPr marL="733806" lvl="1" indent="-285750"/>
            <a:r>
              <a:rPr lang="en-US" sz="2000" dirty="0"/>
              <a:t>How many instructions to executed per cycle</a:t>
            </a:r>
          </a:p>
          <a:p>
            <a:pPr marL="733806" lvl="1" indent="-285750"/>
            <a:r>
              <a:rPr lang="en-US" sz="2000" dirty="0"/>
              <a:t>Higher is better</a:t>
            </a:r>
          </a:p>
          <a:p>
            <a:pPr marL="733806" lvl="1" indent="-285750"/>
            <a:endParaRPr lang="en-US" sz="2400" dirty="0"/>
          </a:p>
        </p:txBody>
      </p:sp>
      <p:sp>
        <p:nvSpPr>
          <p:cNvPr id="7" name="TextBox 6">
            <a:extLst>
              <a:ext uri="{FF2B5EF4-FFF2-40B4-BE49-F238E27FC236}">
                <a16:creationId xmlns:a16="http://schemas.microsoft.com/office/drawing/2014/main" id="{4081B98B-5D2D-45AF-7FB1-4ACCAC011DE9}"/>
              </a:ext>
            </a:extLst>
          </p:cNvPr>
          <p:cNvSpPr txBox="1"/>
          <p:nvPr/>
        </p:nvSpPr>
        <p:spPr>
          <a:xfrm>
            <a:off x="2177798" y="3267994"/>
            <a:ext cx="4572000" cy="1508105"/>
          </a:xfrm>
          <a:prstGeom prst="rect">
            <a:avLst/>
          </a:prstGeom>
          <a:noFill/>
        </p:spPr>
        <p:txBody>
          <a:bodyPr wrap="square">
            <a:spAutoFit/>
          </a:bodyPr>
          <a:lstStyle/>
          <a:p>
            <a:pPr algn="l"/>
            <a:r>
              <a:rPr lang="en-US" sz="2800" dirty="0"/>
              <a:t>CPU Time = (IC * CT) / IPC</a:t>
            </a:r>
          </a:p>
          <a:p>
            <a:pPr algn="l"/>
            <a:endParaRPr lang="en-US" sz="1600" dirty="0"/>
          </a:p>
          <a:p>
            <a:pPr algn="l"/>
            <a:r>
              <a:rPr lang="en-US" sz="1600" dirty="0"/>
              <a:t>IC:    instruction count</a:t>
            </a:r>
          </a:p>
          <a:p>
            <a:pPr algn="l"/>
            <a:r>
              <a:rPr lang="en-US" sz="1600" dirty="0"/>
              <a:t>IPC:  instructions per cycle</a:t>
            </a:r>
          </a:p>
          <a:p>
            <a:pPr algn="l"/>
            <a:r>
              <a:rPr lang="en-US" sz="1600" dirty="0"/>
              <a:t>CT:   clock cycle time</a:t>
            </a:r>
          </a:p>
        </p:txBody>
      </p:sp>
    </p:spTree>
    <p:extLst>
      <p:ext uri="{BB962C8B-B14F-4D97-AF65-F5344CB8AC3E}">
        <p14:creationId xmlns:p14="http://schemas.microsoft.com/office/powerpoint/2010/main" val="23497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4116-53F7-E190-C72F-4550967ED01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31263A-38BD-BF3E-864E-C8E37C1DE3E9}"/>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A8AE015A-31D1-F654-3334-32D544FE1E4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9E68BC2E-3E41-1F3D-88A6-113B2814C10F}"/>
              </a:ext>
            </a:extLst>
          </p:cNvPr>
          <p:cNvSpPr txBox="1">
            <a:spLocks/>
          </p:cNvSpPr>
          <p:nvPr/>
        </p:nvSpPr>
        <p:spPr>
          <a:xfrm>
            <a:off x="640077" y="1000549"/>
            <a:ext cx="8157755" cy="223651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CPU Paralleling Types</a:t>
            </a:r>
          </a:p>
          <a:p>
            <a:pPr marL="733806" lvl="1" indent="-285750"/>
            <a:r>
              <a:rPr lang="en-US" sz="2000" dirty="0"/>
              <a:t>ILP: instruction-level parallelism</a:t>
            </a:r>
          </a:p>
          <a:p>
            <a:pPr marL="733806" lvl="1" indent="-285750"/>
            <a:r>
              <a:rPr lang="en-US" sz="2000" dirty="0"/>
              <a:t>TLP:  thread-level parallelism</a:t>
            </a:r>
          </a:p>
          <a:p>
            <a:pPr marL="733806" lvl="1" indent="-285750"/>
            <a:r>
              <a:rPr lang="en-US" sz="2000" dirty="0"/>
              <a:t>MLP: memory-level parallelism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2647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D6AA-6155-5822-87C3-FDA71E31A8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32B66D-F828-B8E6-5A81-C29DA026ED52}"/>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3A502F9C-E913-D348-30C1-42454A46903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1C4C2634-A6B2-6794-9107-E9E480DA7ADA}"/>
              </a:ext>
            </a:extLst>
          </p:cNvPr>
          <p:cNvSpPr txBox="1">
            <a:spLocks/>
          </p:cNvSpPr>
          <p:nvPr/>
        </p:nvSpPr>
        <p:spPr>
          <a:xfrm>
            <a:off x="640077" y="1000549"/>
            <a:ext cx="8157755" cy="320292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a:t>
            </a:r>
          </a:p>
          <a:p>
            <a:pPr marL="285750" indent="-285750">
              <a:buFont typeface="Arial" panose="020B0604020202020204" pitchFamily="34" charset="0"/>
              <a:buChar char="•"/>
            </a:pPr>
            <a:r>
              <a:rPr lang="en-US" sz="2400" dirty="0"/>
              <a:t>IF Stage:</a:t>
            </a:r>
          </a:p>
          <a:p>
            <a:pPr marL="733806" lvl="1" indent="-285750"/>
            <a:r>
              <a:rPr lang="en-US" sz="2400" dirty="0"/>
              <a:t>PC</a:t>
            </a:r>
          </a:p>
          <a:p>
            <a:pPr marL="1008126" lvl="2" indent="-285750"/>
            <a:r>
              <a:rPr lang="en-US" sz="2000" dirty="0"/>
              <a:t>No replication</a:t>
            </a:r>
          </a:p>
          <a:p>
            <a:pPr marL="733806" lvl="1" indent="-285750"/>
            <a:r>
              <a:rPr lang="en-US" sz="2400" dirty="0"/>
              <a:t>Instruction Memory</a:t>
            </a:r>
          </a:p>
          <a:p>
            <a:pPr marL="1008126" lvl="2" indent="-285750"/>
            <a:r>
              <a:rPr lang="en-US" sz="2000" dirty="0">
                <a:solidFill>
                  <a:srgbClr val="FF0000"/>
                </a:solidFill>
              </a:rPr>
              <a:t>Multiple read ports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C2F2E865-3EDE-422F-1EE1-F284824D8B47}"/>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31813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B6D2B-586B-2649-FE1B-0B60313118D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F1A219-BC0A-8073-8373-D10B57633735}"/>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69417693-9A02-F7A6-3864-6B9272E196F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0F732501-4956-644A-96C1-25CCA001DB73}"/>
              </a:ext>
            </a:extLst>
          </p:cNvPr>
          <p:cNvSpPr txBox="1">
            <a:spLocks/>
          </p:cNvSpPr>
          <p:nvPr/>
        </p:nvSpPr>
        <p:spPr>
          <a:xfrm>
            <a:off x="640077" y="1000549"/>
            <a:ext cx="8157755" cy="320292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a:t>
            </a:r>
          </a:p>
          <a:p>
            <a:pPr marL="285750" indent="-285750">
              <a:buFont typeface="Arial" panose="020B0604020202020204" pitchFamily="34" charset="0"/>
              <a:buChar char="•"/>
            </a:pPr>
            <a:r>
              <a:rPr lang="en-US" sz="2400" dirty="0"/>
              <a:t>ID Stage:</a:t>
            </a:r>
          </a:p>
          <a:p>
            <a:pPr marL="733806" lvl="1" indent="-285750"/>
            <a:r>
              <a:rPr lang="en-US" sz="2400" dirty="0"/>
              <a:t>Decode</a:t>
            </a:r>
          </a:p>
          <a:p>
            <a:pPr marL="1008126" lvl="2" indent="-285750"/>
            <a:r>
              <a:rPr lang="en-US" sz="2000" dirty="0">
                <a:solidFill>
                  <a:srgbClr val="FF0000"/>
                </a:solidFill>
              </a:rPr>
              <a:t>Replication</a:t>
            </a:r>
          </a:p>
          <a:p>
            <a:pPr marL="733806" lvl="1" indent="-285750"/>
            <a:r>
              <a:rPr lang="en-US" sz="2400" dirty="0"/>
              <a:t>Register file</a:t>
            </a:r>
          </a:p>
          <a:p>
            <a:pPr marL="1008126" lvl="2" indent="-285750"/>
            <a:r>
              <a:rPr lang="en-US" sz="2000" dirty="0">
                <a:solidFill>
                  <a:srgbClr val="FF0000"/>
                </a:solidFill>
              </a:rPr>
              <a:t>Multiple read ports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EE69B2DB-3AE7-039D-3BA1-D79726801062}"/>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171445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A072F-A317-31D4-0BA5-4E5E42F6A54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CB88C0-2ADA-D54B-A332-969143C40147}"/>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CAF5B744-4DFF-323E-1C57-4B4D738E614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3F05D5DF-0294-FBAA-0708-2F6C1FD444BC}"/>
              </a:ext>
            </a:extLst>
          </p:cNvPr>
          <p:cNvSpPr txBox="1">
            <a:spLocks/>
          </p:cNvSpPr>
          <p:nvPr/>
        </p:nvSpPr>
        <p:spPr>
          <a:xfrm>
            <a:off x="640077" y="1000549"/>
            <a:ext cx="8157755" cy="235346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a:t>
            </a:r>
          </a:p>
          <a:p>
            <a:pPr marL="285750" indent="-285750">
              <a:buFont typeface="Arial" panose="020B0604020202020204" pitchFamily="34" charset="0"/>
              <a:buChar char="•"/>
            </a:pPr>
            <a:r>
              <a:rPr lang="en-US" sz="2400" dirty="0"/>
              <a:t>EX Stage:</a:t>
            </a:r>
          </a:p>
          <a:p>
            <a:pPr marL="733806" lvl="1" indent="-285750"/>
            <a:r>
              <a:rPr lang="en-US" sz="2400" dirty="0"/>
              <a:t>ALU</a:t>
            </a:r>
          </a:p>
          <a:p>
            <a:pPr marL="1008126" lvl="2" indent="-285750"/>
            <a:r>
              <a:rPr lang="en-US" sz="2000" dirty="0">
                <a:solidFill>
                  <a:srgbClr val="FF0000"/>
                </a:solidFill>
              </a:rPr>
              <a:t>Replication</a:t>
            </a:r>
          </a:p>
          <a:p>
            <a:pPr marL="1008126" lvl="2" indent="-285750"/>
            <a:r>
              <a:rPr lang="en-US" sz="2000" dirty="0">
                <a:solidFill>
                  <a:srgbClr val="FF0000"/>
                </a:solidFill>
              </a:rPr>
              <a:t>Partitioning</a:t>
            </a:r>
            <a:endParaRPr lang="en-US" sz="2000" dirty="0"/>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B0E568C2-88D4-A248-F4F9-4E183385BA77}"/>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39070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41AB6-304A-77F1-51B4-B2317CB3EE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185F7D-9609-E0CF-DBF7-097775DE8DAB}"/>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57AE262F-8E77-D422-ADC3-A51D895C4D6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2B6E36BC-2A01-6201-B3BE-E7F3DD120E40}"/>
              </a:ext>
            </a:extLst>
          </p:cNvPr>
          <p:cNvSpPr txBox="1">
            <a:spLocks/>
          </p:cNvSpPr>
          <p:nvPr/>
        </p:nvSpPr>
        <p:spPr>
          <a:xfrm>
            <a:off x="640077" y="1000549"/>
            <a:ext cx="8157755" cy="202517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a:t>
            </a:r>
          </a:p>
          <a:p>
            <a:pPr marL="285750" indent="-285750">
              <a:buFont typeface="Arial" panose="020B0604020202020204" pitchFamily="34" charset="0"/>
              <a:buChar char="•"/>
            </a:pPr>
            <a:r>
              <a:rPr lang="en-US" sz="2400" dirty="0"/>
              <a:t>MEM Stage:</a:t>
            </a:r>
          </a:p>
          <a:p>
            <a:pPr marL="733806" lvl="1" indent="-285750"/>
            <a:r>
              <a:rPr lang="en-US" sz="2400" dirty="0"/>
              <a:t>Data Memory</a:t>
            </a:r>
          </a:p>
          <a:p>
            <a:pPr marL="1008126" lvl="2" indent="-285750"/>
            <a:r>
              <a:rPr lang="en-US" sz="2000" dirty="0">
                <a:solidFill>
                  <a:schemeClr val="tx1"/>
                </a:solidFill>
              </a:rPr>
              <a:t>No replication</a:t>
            </a:r>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208C1203-D008-E293-B26F-5993329D81CE}"/>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16997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6CA61-6021-927A-0D0C-C84E326177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7E1BBA-7EC0-EAB1-40DF-B2893E4A4706}"/>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D7AF2886-6D80-6445-ECD5-A40A94DC4E7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67371DC6-71CF-FF2E-B186-91EC29CF00A3}"/>
              </a:ext>
            </a:extLst>
          </p:cNvPr>
          <p:cNvSpPr txBox="1">
            <a:spLocks/>
          </p:cNvSpPr>
          <p:nvPr/>
        </p:nvSpPr>
        <p:spPr>
          <a:xfrm>
            <a:off x="640077" y="1000549"/>
            <a:ext cx="8157755" cy="202517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a:t>
            </a:r>
          </a:p>
          <a:p>
            <a:pPr marL="285750" indent="-285750">
              <a:buFont typeface="Arial" panose="020B0604020202020204" pitchFamily="34" charset="0"/>
              <a:buChar char="•"/>
            </a:pPr>
            <a:r>
              <a:rPr lang="en-US" sz="2400" dirty="0"/>
              <a:t>WB Stage:</a:t>
            </a:r>
          </a:p>
          <a:p>
            <a:pPr marL="733806" lvl="1" indent="-285750"/>
            <a:r>
              <a:rPr lang="en-US" sz="2400" dirty="0"/>
              <a:t>Register File</a:t>
            </a:r>
          </a:p>
          <a:p>
            <a:pPr marL="1008126" lvl="2" indent="-285750"/>
            <a:r>
              <a:rPr lang="en-US" sz="2000" dirty="0">
                <a:solidFill>
                  <a:srgbClr val="FF0000"/>
                </a:solidFill>
              </a:rPr>
              <a:t>Multiple write ports</a:t>
            </a:r>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D1AB1AF4-CEBF-B6F0-3120-99A96E9E0A64}"/>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106729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D87A8-6D0E-A1DD-414A-683F83E223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7C6F29-B559-0138-888E-461AF41A445E}"/>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4991402E-5AD3-2EB8-4C42-40CA6E44D22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7AF00D97-54CD-74C0-7473-60C890C45EF4}"/>
              </a:ext>
            </a:extLst>
          </p:cNvPr>
          <p:cNvSpPr txBox="1">
            <a:spLocks/>
          </p:cNvSpPr>
          <p:nvPr/>
        </p:nvSpPr>
        <p:spPr>
          <a:xfrm>
            <a:off x="640077" y="1000549"/>
            <a:ext cx="8157755" cy="125162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 </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pic>
        <p:nvPicPr>
          <p:cNvPr id="6" name="Picture 5" descr="A diagram of a computer&#10;&#10;Description automatically generated">
            <a:extLst>
              <a:ext uri="{FF2B5EF4-FFF2-40B4-BE49-F238E27FC236}">
                <a16:creationId xmlns:a16="http://schemas.microsoft.com/office/drawing/2014/main" id="{BE8FAB72-3441-8AC0-48B9-4E70827955A1}"/>
              </a:ext>
            </a:extLst>
          </p:cNvPr>
          <p:cNvPicPr>
            <a:picLocks noChangeAspect="1"/>
          </p:cNvPicPr>
          <p:nvPr/>
        </p:nvPicPr>
        <p:blipFill>
          <a:blip r:embed="rId3"/>
          <a:stretch>
            <a:fillRect/>
          </a:stretch>
        </p:blipFill>
        <p:spPr>
          <a:xfrm>
            <a:off x="1135743" y="2334986"/>
            <a:ext cx="6872514" cy="1807965"/>
          </a:xfrm>
          <a:prstGeom prst="rect">
            <a:avLst/>
          </a:prstGeom>
        </p:spPr>
      </p:pic>
      <p:sp>
        <p:nvSpPr>
          <p:cNvPr id="7" name="TextBox 6">
            <a:extLst>
              <a:ext uri="{FF2B5EF4-FFF2-40B4-BE49-F238E27FC236}">
                <a16:creationId xmlns:a16="http://schemas.microsoft.com/office/drawing/2014/main" id="{0A825185-A9E5-52E0-D45B-B7918962CE57}"/>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spTree>
    <p:extLst>
      <p:ext uri="{BB962C8B-B14F-4D97-AF65-F5344CB8AC3E}">
        <p14:creationId xmlns:p14="http://schemas.microsoft.com/office/powerpoint/2010/main" val="96474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00B3A-686E-7643-5CCD-7AE2D49D2A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44B6E6-5B25-7C09-74A4-6A7D24A2105A}"/>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BE106671-4252-1C69-2E25-FA3544CF23C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1D825134-860A-A0CF-940F-107BF252AABA}"/>
              </a:ext>
            </a:extLst>
          </p:cNvPr>
          <p:cNvSpPr txBox="1">
            <a:spLocks/>
          </p:cNvSpPr>
          <p:nvPr/>
        </p:nvSpPr>
        <p:spPr>
          <a:xfrm>
            <a:off x="640077" y="1000549"/>
            <a:ext cx="8157755" cy="125162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Exercice</a:t>
            </a:r>
            <a:r>
              <a:rPr lang="en-US" sz="2400" dirty="0"/>
              <a:t>: How do we extend scalar pipeline for IPC=2? </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8344BF0B-BFAD-09EC-B8F4-54D339E0107C}"/>
              </a:ext>
            </a:extLst>
          </p:cNvPr>
          <p:cNvSpPr txBox="1"/>
          <p:nvPr/>
        </p:nvSpPr>
        <p:spPr>
          <a:xfrm>
            <a:off x="6429828" y="4209143"/>
            <a:ext cx="1923143" cy="215444"/>
          </a:xfrm>
          <a:prstGeom prst="rect">
            <a:avLst/>
          </a:prstGeom>
          <a:noFill/>
        </p:spPr>
        <p:txBody>
          <a:bodyPr wrap="square" lIns="0" tIns="0" rIns="0" bIns="0" rtlCol="0">
            <a:spAutoFit/>
          </a:bodyPr>
          <a:lstStyle/>
          <a:p>
            <a:pPr algn="l"/>
            <a:r>
              <a:rPr lang="en-US" sz="1400" dirty="0"/>
              <a:t>Nader ECE-M116C</a:t>
            </a:r>
          </a:p>
        </p:txBody>
      </p:sp>
      <p:pic>
        <p:nvPicPr>
          <p:cNvPr id="8" name="Picture 7" descr="A diagram of a clock cycle&#10;&#10;Description automatically generated">
            <a:extLst>
              <a:ext uri="{FF2B5EF4-FFF2-40B4-BE49-F238E27FC236}">
                <a16:creationId xmlns:a16="http://schemas.microsoft.com/office/drawing/2014/main" id="{6F760DBA-2A8E-D1F1-ECC5-C18C12C8CA5B}"/>
              </a:ext>
            </a:extLst>
          </p:cNvPr>
          <p:cNvPicPr>
            <a:picLocks noChangeAspect="1"/>
          </p:cNvPicPr>
          <p:nvPr/>
        </p:nvPicPr>
        <p:blipFill>
          <a:blip r:embed="rId3"/>
          <a:stretch>
            <a:fillRect/>
          </a:stretch>
        </p:blipFill>
        <p:spPr>
          <a:xfrm>
            <a:off x="1877420" y="1619929"/>
            <a:ext cx="5297714" cy="2589214"/>
          </a:xfrm>
          <a:prstGeom prst="rect">
            <a:avLst/>
          </a:prstGeom>
        </p:spPr>
      </p:pic>
    </p:spTree>
    <p:extLst>
      <p:ext uri="{BB962C8B-B14F-4D97-AF65-F5344CB8AC3E}">
        <p14:creationId xmlns:p14="http://schemas.microsoft.com/office/powerpoint/2010/main" val="93022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3D244-7C6F-D579-CB17-402B344146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EE05F8-55F9-C331-5A79-EA6C528A8957}"/>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95E59C8E-237E-BBF3-F326-399827E4065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39760DE1-E499-7611-E936-FDBCDBD33C4F}"/>
              </a:ext>
            </a:extLst>
          </p:cNvPr>
          <p:cNvSpPr txBox="1">
            <a:spLocks/>
          </p:cNvSpPr>
          <p:nvPr/>
        </p:nvSpPr>
        <p:spPr>
          <a:xfrm>
            <a:off x="640077" y="1000549"/>
            <a:ext cx="8157755" cy="273100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Hardware complexity</a:t>
            </a:r>
          </a:p>
          <a:p>
            <a:pPr marL="733806" lvl="1" indent="-285750"/>
            <a:r>
              <a:rPr lang="en-US" sz="2400" dirty="0"/>
              <a:t>Data forwarding cost</a:t>
            </a:r>
          </a:p>
          <a:p>
            <a:pPr marL="733806" lvl="1" indent="-285750"/>
            <a:r>
              <a:rPr lang="en-US" sz="2400" dirty="0"/>
              <a:t>Replicate the path</a:t>
            </a:r>
          </a:p>
          <a:p>
            <a:pPr marL="733806" lvl="1" indent="-285750"/>
            <a:endParaRPr lang="en-US" sz="2400" dirty="0"/>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7641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924B3-FF34-12FC-CBFA-C24B6008B4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BB5D44-A495-8BFE-7370-6416D69478D4}"/>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32E1DB10-C76E-3F7E-6EB2-4CBF54E1E54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FE362BD8-7E8E-F338-EE2B-AF746BBF259B}"/>
              </a:ext>
            </a:extLst>
          </p:cNvPr>
          <p:cNvSpPr txBox="1">
            <a:spLocks/>
          </p:cNvSpPr>
          <p:nvPr/>
        </p:nvSpPr>
        <p:spPr>
          <a:xfrm>
            <a:off x="640077" y="1000549"/>
            <a:ext cx="8157755" cy="294849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dependency issue? (N=2)</a:t>
            </a:r>
          </a:p>
          <a:p>
            <a:pPr marL="733806" lvl="1" indent="-285750"/>
            <a:r>
              <a:rPr lang="en-US" sz="2000" dirty="0"/>
              <a:t>ADD r1 &lt;- r1, r3</a:t>
            </a:r>
          </a:p>
          <a:p>
            <a:pPr marL="733806" lvl="1" indent="-285750"/>
            <a:r>
              <a:rPr lang="en-US" sz="2000" dirty="0"/>
              <a:t>ADD r6 &lt;- r4, r3</a:t>
            </a:r>
          </a:p>
          <a:p>
            <a:pPr marL="733806" lvl="1" indent="-285750"/>
            <a:r>
              <a:rPr lang="en-US" sz="2000" dirty="0">
                <a:solidFill>
                  <a:srgbClr val="00B050"/>
                </a:solidFill>
              </a:rPr>
              <a:t>No</a:t>
            </a:r>
          </a:p>
          <a:p>
            <a:pPr marL="733806" lvl="1" indent="-285750"/>
            <a:endParaRPr lang="en-US" sz="2400" dirty="0"/>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750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99229-077D-C8E7-4B79-76ADFF82F6C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0EF3CF-93D4-9669-AFB4-75F3F95DA200}"/>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A671E4D8-9C02-0293-60C6-B16F6D26E77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526480F5-E881-139F-BF55-B774D4F6958E}"/>
              </a:ext>
            </a:extLst>
          </p:cNvPr>
          <p:cNvSpPr txBox="1">
            <a:spLocks/>
          </p:cNvSpPr>
          <p:nvPr/>
        </p:nvSpPr>
        <p:spPr>
          <a:xfrm>
            <a:off x="640077" y="1000549"/>
            <a:ext cx="8157755" cy="289310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dependency issue? (N=2)</a:t>
            </a:r>
          </a:p>
          <a:p>
            <a:pPr marL="733806" lvl="1" indent="-285750"/>
            <a:r>
              <a:rPr lang="en-US" sz="2000" dirty="0"/>
              <a:t>ADD r3 &lt;- r1, r2</a:t>
            </a:r>
          </a:p>
          <a:p>
            <a:pPr marL="733806" lvl="1" indent="-285750"/>
            <a:r>
              <a:rPr lang="en-US" sz="2000" dirty="0"/>
              <a:t>ADD r3 &lt;- r4, r1</a:t>
            </a:r>
          </a:p>
          <a:p>
            <a:pPr marL="733806" lvl="1" indent="-285750"/>
            <a:r>
              <a:rPr lang="en-US" sz="2000" dirty="0">
                <a:solidFill>
                  <a:srgbClr val="FF0000"/>
                </a:solidFill>
              </a:rPr>
              <a:t>Yes: WAW: write ordering should be enforced</a:t>
            </a:r>
          </a:p>
          <a:p>
            <a:pPr marL="733806" lvl="1" indent="-285750"/>
            <a:r>
              <a:rPr lang="en-US" sz="2000" dirty="0">
                <a:solidFill>
                  <a:srgbClr val="FF0000"/>
                </a:solidFill>
              </a:rPr>
              <a:t>Delay the bottom write</a:t>
            </a:r>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224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244FE-F1A0-4238-F85B-7DE04C574C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080A3-23B9-0621-0EC3-C2274F44FADD}"/>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119F9438-AF5C-69F9-68DF-72B02B0D2E8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E46A14E8-AADF-1EE7-B13D-BA7942C5BFA9}"/>
              </a:ext>
            </a:extLst>
          </p:cNvPr>
          <p:cNvSpPr txBox="1">
            <a:spLocks/>
          </p:cNvSpPr>
          <p:nvPr/>
        </p:nvSpPr>
        <p:spPr>
          <a:xfrm>
            <a:off x="640077" y="1000549"/>
            <a:ext cx="8157755" cy="289310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dependency issue? (N=2)</a:t>
            </a:r>
          </a:p>
          <a:p>
            <a:pPr marL="733806" lvl="1" indent="-285750"/>
            <a:r>
              <a:rPr lang="en-US" sz="2000" dirty="0"/>
              <a:t>ADD r3 &lt;- r1, r2</a:t>
            </a:r>
          </a:p>
          <a:p>
            <a:pPr marL="733806" lvl="1" indent="-285750"/>
            <a:r>
              <a:rPr lang="en-US" sz="2000" dirty="0"/>
              <a:t>ADD r6 &lt;- r4, r3</a:t>
            </a:r>
          </a:p>
          <a:p>
            <a:pPr marL="733806" lvl="1" indent="-285750"/>
            <a:r>
              <a:rPr lang="en-US" sz="2000" dirty="0">
                <a:solidFill>
                  <a:srgbClr val="FF0000"/>
                </a:solidFill>
              </a:rPr>
              <a:t>Yes: RAW: r3 read before being written</a:t>
            </a:r>
          </a:p>
          <a:p>
            <a:pPr marL="733806" lvl="1" indent="-285750"/>
            <a:r>
              <a:rPr lang="en-US" sz="2000" dirty="0">
                <a:solidFill>
                  <a:srgbClr val="FF0000"/>
                </a:solidFill>
              </a:rPr>
              <a:t>Need expensive checks</a:t>
            </a:r>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2818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61C92-3540-D0DC-AAE0-EFA611FAE8F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30473E-7181-E73E-084C-E7FC6866530D}"/>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B249CF5D-F27D-9742-916E-593DB28FEDC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40FB014E-52F9-23F7-F560-B7D2C99A76BD}"/>
              </a:ext>
            </a:extLst>
          </p:cNvPr>
          <p:cNvSpPr txBox="1">
            <a:spLocks/>
          </p:cNvSpPr>
          <p:nvPr/>
        </p:nvSpPr>
        <p:spPr>
          <a:xfrm>
            <a:off x="640077" y="1000549"/>
            <a:ext cx="8157755" cy="352199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How many RAW checks? (N=4)</a:t>
            </a:r>
          </a:p>
          <a:p>
            <a:pPr marL="733806" lvl="1" indent="-285750"/>
            <a:r>
              <a:rPr lang="en-US" sz="2000" dirty="0"/>
              <a:t>ADD rd1 &lt;- rs1a, rs1b</a:t>
            </a:r>
          </a:p>
          <a:p>
            <a:pPr marL="733806" lvl="1" indent="-285750"/>
            <a:r>
              <a:rPr lang="en-US" sz="2000" dirty="0"/>
              <a:t>ADD rd2 &lt;- rs2a, rs2b</a:t>
            </a:r>
          </a:p>
          <a:p>
            <a:pPr marL="733806" lvl="1" indent="-285750"/>
            <a:r>
              <a:rPr lang="en-US" sz="2000" dirty="0"/>
              <a:t>ADD rd3 &lt;- rs3a, rs3b</a:t>
            </a:r>
            <a:endParaRPr lang="en-US" sz="1800" dirty="0"/>
          </a:p>
          <a:p>
            <a:pPr marL="733806" lvl="1" indent="-285750"/>
            <a:r>
              <a:rPr lang="en-US" sz="2000" dirty="0"/>
              <a:t>ADD rd4 &lt;- rs4a, rs4b</a:t>
            </a:r>
          </a:p>
          <a:p>
            <a:pPr marL="733806" lvl="1" indent="-285750"/>
            <a:r>
              <a:rPr lang="en-US" sz="2000" dirty="0">
                <a:solidFill>
                  <a:srgbClr val="FF0000"/>
                </a:solidFill>
              </a:rPr>
              <a:t>12 checks:   6 + 4 + 2</a:t>
            </a:r>
          </a:p>
          <a:p>
            <a:pPr marL="733806" lvl="1" indent="-285750"/>
            <a:endParaRPr lang="en-US" sz="1800" dirty="0">
              <a:solidFill>
                <a:srgbClr val="FF0000"/>
              </a:solidFill>
            </a:endParaRPr>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5640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C769-60F3-A4E3-9C4A-9E904315663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BE608-B472-FE63-52FB-5F3F64B5860F}"/>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17C063F4-886F-53A8-4D87-E517C4221F0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E51E24C9-E11D-3CD4-F88E-09BE7987BE59}"/>
              </a:ext>
            </a:extLst>
          </p:cNvPr>
          <p:cNvSpPr txBox="1">
            <a:spLocks/>
          </p:cNvSpPr>
          <p:nvPr/>
        </p:nvSpPr>
        <p:spPr>
          <a:xfrm>
            <a:off x="640077" y="1000549"/>
            <a:ext cx="8157755" cy="376718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Tradeoffs</a:t>
            </a:r>
          </a:p>
          <a:p>
            <a:pPr marL="733806" lvl="1" indent="-285750"/>
            <a:r>
              <a:rPr lang="en-US" sz="2000" dirty="0"/>
              <a:t>Pros: </a:t>
            </a:r>
          </a:p>
          <a:p>
            <a:pPr marL="1008126" lvl="2" indent="-285750"/>
            <a:r>
              <a:rPr lang="en-US" sz="2000" dirty="0"/>
              <a:t>Higher IPC</a:t>
            </a:r>
          </a:p>
          <a:p>
            <a:pPr marL="733806" lvl="1" indent="-285750"/>
            <a:r>
              <a:rPr lang="en-US" sz="2000" dirty="0"/>
              <a:t>Cons: </a:t>
            </a:r>
          </a:p>
          <a:p>
            <a:pPr marL="1008126" lvl="2" indent="-285750"/>
            <a:r>
              <a:rPr lang="en-US" sz="1800" dirty="0">
                <a:solidFill>
                  <a:schemeClr val="tx1"/>
                </a:solidFill>
              </a:rPr>
              <a:t>Hardware cost</a:t>
            </a:r>
          </a:p>
          <a:p>
            <a:pPr marL="1282446" lvl="3" indent="-285750"/>
            <a:r>
              <a:rPr lang="en-US" sz="1800" dirty="0">
                <a:solidFill>
                  <a:schemeClr val="tx1"/>
                </a:solidFill>
              </a:rPr>
              <a:t>Replication</a:t>
            </a:r>
          </a:p>
          <a:p>
            <a:pPr marL="1282446" lvl="3" indent="-285750"/>
            <a:r>
              <a:rPr lang="en-US" sz="1800" dirty="0">
                <a:solidFill>
                  <a:schemeClr val="tx1"/>
                </a:solidFill>
              </a:rPr>
              <a:t>Dependency checks</a:t>
            </a:r>
          </a:p>
          <a:p>
            <a:pPr marL="1008126" lvl="2" indent="-285750"/>
            <a:r>
              <a:rPr lang="en-US" sz="1800" dirty="0">
                <a:solidFill>
                  <a:srgbClr val="FF0000"/>
                </a:solidFill>
              </a:rPr>
              <a:t>Pipeline stalls limit IPC</a:t>
            </a:r>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1857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91AA-A787-441E-A9FF-91D73A78CF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F0A276-CD4B-AF4E-4CC2-8A7CEE8BF36A}"/>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26D5C108-AD05-8B98-1BBC-BA512E3C113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49261BF2-C056-1479-C67D-28F6E7482B9D}"/>
              </a:ext>
            </a:extLst>
          </p:cNvPr>
          <p:cNvSpPr txBox="1">
            <a:spLocks/>
          </p:cNvSpPr>
          <p:nvPr/>
        </p:nvSpPr>
        <p:spPr>
          <a:xfrm>
            <a:off x="640077" y="1000549"/>
            <a:ext cx="8157755" cy="289310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SuperScalar</a:t>
            </a:r>
            <a:r>
              <a:rPr lang="en-US" sz="2400" dirty="0"/>
              <a:t> best-case performance</a:t>
            </a:r>
          </a:p>
          <a:p>
            <a:pPr marL="733806" lvl="1" indent="-285750"/>
            <a:r>
              <a:rPr lang="en-US" sz="2000" dirty="0"/>
              <a:t>When instructions have no dependencies</a:t>
            </a:r>
          </a:p>
          <a:p>
            <a:pPr marL="733806" lvl="1" indent="-285750"/>
            <a:r>
              <a:rPr lang="en-US" sz="2000" dirty="0"/>
              <a:t>Doesn’t happen often enough</a:t>
            </a:r>
          </a:p>
          <a:p>
            <a:pPr marL="733806" lvl="1" indent="-285750"/>
            <a:r>
              <a:rPr lang="en-US" sz="2000" dirty="0"/>
              <a:t>Need to allow other non-dependent instructions to execute </a:t>
            </a:r>
          </a:p>
          <a:p>
            <a:pPr marL="733806" lvl="1" indent="-285750"/>
            <a:endParaRPr lang="en-US" sz="2000" dirty="0"/>
          </a:p>
          <a:p>
            <a:pPr marL="733806" lvl="1" indent="-285750"/>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45773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152A4-6043-FD4F-C40B-F141ECD491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62F2F7-59D1-3899-21F4-EEC5BCF8594C}"/>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743FBDF7-01D5-37E9-E69E-713C23B0EB6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SuperScalar</a:t>
            </a:r>
            <a:r>
              <a:rPr lang="en-US" dirty="0"/>
              <a:t> Processor</a:t>
            </a:r>
          </a:p>
        </p:txBody>
      </p:sp>
      <p:sp>
        <p:nvSpPr>
          <p:cNvPr id="5" name="Text Placeholder 1">
            <a:extLst>
              <a:ext uri="{FF2B5EF4-FFF2-40B4-BE49-F238E27FC236}">
                <a16:creationId xmlns:a16="http://schemas.microsoft.com/office/drawing/2014/main" id="{66772DE8-C2F2-80B2-C31F-5ECEED8B0069}"/>
              </a:ext>
            </a:extLst>
          </p:cNvPr>
          <p:cNvSpPr txBox="1">
            <a:spLocks/>
          </p:cNvSpPr>
          <p:nvPr/>
        </p:nvSpPr>
        <p:spPr>
          <a:xfrm>
            <a:off x="640077" y="1000549"/>
            <a:ext cx="8157755" cy="172354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Scalar: can process at most one instruction per cycle</a:t>
            </a:r>
          </a:p>
          <a:p>
            <a:pPr marL="285750" indent="-285750">
              <a:buFont typeface="Arial" panose="020B0604020202020204" pitchFamily="34" charset="0"/>
              <a:buChar char="•"/>
            </a:pPr>
            <a:r>
              <a:rPr lang="en-US" sz="2400" dirty="0" err="1"/>
              <a:t>SuperScalar</a:t>
            </a:r>
            <a:r>
              <a:rPr lang="en-US" sz="2400" dirty="0"/>
              <a:t>: can process at most N instructions per cycle </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1441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369332"/>
          </a:xfrm>
        </p:spPr>
        <p:txBody>
          <a:bodyPr/>
          <a:lstStyle/>
          <a:p>
            <a:pPr marL="285750" indent="-285750">
              <a:buFont typeface="Arial" panose="020B0604020202020204" pitchFamily="34" charset="0"/>
              <a:buChar char="•"/>
            </a:pPr>
            <a:r>
              <a:rPr lang="en-US" sz="2400" dirty="0"/>
              <a:t>Super Scalar Processors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A6B6D-D3FE-2E89-93A1-E98DCC7AFDE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6147E6-6852-3011-1900-81EB1D04C239}"/>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9E5ADAB7-BFE3-52A5-EA47-BB8328F2AD7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Out of Order Execution</a:t>
            </a:r>
          </a:p>
        </p:txBody>
      </p:sp>
      <p:sp>
        <p:nvSpPr>
          <p:cNvPr id="5" name="Text Placeholder 1">
            <a:extLst>
              <a:ext uri="{FF2B5EF4-FFF2-40B4-BE49-F238E27FC236}">
                <a16:creationId xmlns:a16="http://schemas.microsoft.com/office/drawing/2014/main" id="{CC371FED-6D15-6EFC-8889-F99018E8DB31}"/>
              </a:ext>
            </a:extLst>
          </p:cNvPr>
          <p:cNvSpPr txBox="1">
            <a:spLocks/>
          </p:cNvSpPr>
          <p:nvPr/>
        </p:nvSpPr>
        <p:spPr>
          <a:xfrm>
            <a:off x="640077" y="1000549"/>
            <a:ext cx="8157755" cy="121058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If the next instruction cannot move forwards due to dependencies, we skip it and pick  the next one.</a:t>
            </a:r>
            <a:endParaRPr lang="en-US" sz="2000" dirty="0"/>
          </a:p>
          <a:p>
            <a:pPr marL="285750" indent="-285750">
              <a:buFont typeface="Arial" panose="020B0604020202020204" pitchFamily="34" charset="0"/>
              <a:buChar char="•"/>
            </a:pPr>
            <a:r>
              <a:rPr lang="en-US" sz="2400" dirty="0"/>
              <a:t>The instruction window size determines pipeline utilization</a:t>
            </a:r>
          </a:p>
        </p:txBody>
      </p:sp>
    </p:spTree>
    <p:extLst>
      <p:ext uri="{BB962C8B-B14F-4D97-AF65-F5344CB8AC3E}">
        <p14:creationId xmlns:p14="http://schemas.microsoft.com/office/powerpoint/2010/main" val="1761278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5999D-D578-5D9F-BDD1-3A71F92D0E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7F1AC6-339C-91DA-B3EE-C28FCC440A6D}"/>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0FA42795-AC0F-4723-4079-1A13E59EB06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Out of Order Execution</a:t>
            </a:r>
          </a:p>
        </p:txBody>
      </p:sp>
      <p:sp>
        <p:nvSpPr>
          <p:cNvPr id="5" name="Text Placeholder 1">
            <a:extLst>
              <a:ext uri="{FF2B5EF4-FFF2-40B4-BE49-F238E27FC236}">
                <a16:creationId xmlns:a16="http://schemas.microsoft.com/office/drawing/2014/main" id="{F8757C12-51FF-F468-0264-1FD7E181126E}"/>
              </a:ext>
            </a:extLst>
          </p:cNvPr>
          <p:cNvSpPr txBox="1">
            <a:spLocks/>
          </p:cNvSpPr>
          <p:nvPr/>
        </p:nvSpPr>
        <p:spPr>
          <a:xfrm>
            <a:off x="640077" y="1000549"/>
            <a:ext cx="8157755" cy="233910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OoO</a:t>
            </a:r>
            <a:r>
              <a:rPr lang="en-US" sz="2400" dirty="0"/>
              <a:t> Design Challenges?</a:t>
            </a:r>
          </a:p>
          <a:p>
            <a:pPr marL="733806" lvl="1" indent="-285750"/>
            <a:r>
              <a:rPr lang="en-US" sz="2000" dirty="0"/>
              <a:t>Finding an available instruction</a:t>
            </a:r>
          </a:p>
          <a:p>
            <a:pPr marL="733806" lvl="1" indent="-285750"/>
            <a:r>
              <a:rPr lang="en-US" sz="2000" dirty="0"/>
              <a:t>How do we track dependencies when ordering is broken?</a:t>
            </a:r>
          </a:p>
          <a:p>
            <a:pPr marL="733806" lvl="1" indent="-285750"/>
            <a:r>
              <a:rPr lang="en-US" sz="2000" dirty="0"/>
              <a:t>How do we handle pipeline hazards?</a:t>
            </a:r>
          </a:p>
          <a:p>
            <a:pPr marL="733806" lvl="1" indent="-285750"/>
            <a:r>
              <a:rPr lang="en-US" sz="2000" dirty="0"/>
              <a:t>How do we preserve ordering for external states?</a:t>
            </a:r>
          </a:p>
          <a:p>
            <a:pPr marL="1008126" lvl="2" indent="-285750"/>
            <a:r>
              <a:rPr lang="en-US" sz="2000" dirty="0"/>
              <a:t>Register and memory</a:t>
            </a:r>
          </a:p>
          <a:p>
            <a:pPr marL="733806" lvl="1" indent="-285750"/>
            <a:endParaRPr lang="en-US" sz="2000" dirty="0"/>
          </a:p>
        </p:txBody>
      </p:sp>
    </p:spTree>
    <p:extLst>
      <p:ext uri="{BB962C8B-B14F-4D97-AF65-F5344CB8AC3E}">
        <p14:creationId xmlns:p14="http://schemas.microsoft.com/office/powerpoint/2010/main" val="121440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6C74A-79C4-E3C8-531C-3FD188BCE4C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CE910D-F9B8-90C9-D2D0-5716011BD681}"/>
              </a:ext>
            </a:extLst>
          </p:cNvPr>
          <p:cNvSpPr>
            <a:spLocks noGrp="1"/>
          </p:cNvSpPr>
          <p:nvPr>
            <p:ph type="sldNum" sz="quarter" idx="19"/>
          </p:nvPr>
        </p:nvSpPr>
        <p:spPr>
          <a:xfrm>
            <a:off x="9415565" y="4173068"/>
            <a:ext cx="457200" cy="365760"/>
          </a:xfrm>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421ACFB6-E667-A5F0-BDC9-E19FE85F04F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Static Scheduling</a:t>
            </a:r>
          </a:p>
        </p:txBody>
      </p:sp>
      <p:sp>
        <p:nvSpPr>
          <p:cNvPr id="5" name="Text Placeholder 1">
            <a:extLst>
              <a:ext uri="{FF2B5EF4-FFF2-40B4-BE49-F238E27FC236}">
                <a16:creationId xmlns:a16="http://schemas.microsoft.com/office/drawing/2014/main" id="{3DA36552-2313-46B0-920E-F3DE67F093CD}"/>
              </a:ext>
            </a:extLst>
          </p:cNvPr>
          <p:cNvSpPr txBox="1">
            <a:spLocks/>
          </p:cNvSpPr>
          <p:nvPr/>
        </p:nvSpPr>
        <p:spPr>
          <a:xfrm>
            <a:off x="640077" y="1000549"/>
            <a:ext cx="8157755" cy="246836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Compiler re-order the instruction</a:t>
            </a:r>
          </a:p>
          <a:p>
            <a:pPr lvl="1"/>
            <a:r>
              <a:rPr lang="en-US" sz="1800" dirty="0"/>
              <a:t>Internally track dependencies</a:t>
            </a:r>
          </a:p>
          <a:p>
            <a:pPr lvl="1"/>
            <a:r>
              <a:rPr lang="en-US" sz="1800" dirty="0"/>
              <a:t>Check register use</a:t>
            </a:r>
          </a:p>
          <a:p>
            <a:pPr marL="342900" indent="-342900">
              <a:buFont typeface="Arial" panose="020B0604020202020204" pitchFamily="34" charset="0"/>
              <a:buChar char="•"/>
            </a:pPr>
            <a:r>
              <a:rPr lang="en-US" sz="2000" dirty="0"/>
              <a:t>How do we do that in the compiler?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733806" lvl="1" indent="-285750"/>
            <a:endParaRPr lang="en-US" sz="2000" dirty="0"/>
          </a:p>
        </p:txBody>
      </p:sp>
      <p:grpSp>
        <p:nvGrpSpPr>
          <p:cNvPr id="3" name="Group 5">
            <a:extLst>
              <a:ext uri="{FF2B5EF4-FFF2-40B4-BE49-F238E27FC236}">
                <a16:creationId xmlns:a16="http://schemas.microsoft.com/office/drawing/2014/main" id="{6C25C459-F5BB-F8B0-A9E8-3008D0558E44}"/>
              </a:ext>
            </a:extLst>
          </p:cNvPr>
          <p:cNvGrpSpPr>
            <a:grpSpLocks/>
          </p:cNvGrpSpPr>
          <p:nvPr/>
        </p:nvGrpSpPr>
        <p:grpSpPr bwMode="auto">
          <a:xfrm>
            <a:off x="1440735" y="2931908"/>
            <a:ext cx="2323545" cy="1812682"/>
            <a:chOff x="407" y="1128"/>
            <a:chExt cx="1522" cy="2487"/>
          </a:xfrm>
        </p:grpSpPr>
        <p:sp>
          <p:nvSpPr>
            <p:cNvPr id="7" name="Line 7">
              <a:extLst>
                <a:ext uri="{FF2B5EF4-FFF2-40B4-BE49-F238E27FC236}">
                  <a16:creationId xmlns:a16="http://schemas.microsoft.com/office/drawing/2014/main" id="{1950A850-90AC-E252-3EDF-358A38E19435}"/>
                </a:ext>
              </a:extLst>
            </p:cNvPr>
            <p:cNvSpPr>
              <a:spLocks noChangeShapeType="1"/>
            </p:cNvSpPr>
            <p:nvPr/>
          </p:nvSpPr>
          <p:spPr bwMode="auto">
            <a:xfrm flipH="1">
              <a:off x="407" y="1128"/>
              <a:ext cx="28" cy="1630"/>
            </a:xfrm>
            <a:prstGeom prst="line">
              <a:avLst/>
            </a:prstGeom>
            <a:noFill/>
            <a:ln w="25400">
              <a:solidFill>
                <a:schemeClr val="tx1"/>
              </a:solidFill>
              <a:round/>
              <a:headEnd/>
              <a:tailEnd type="triangle" w="med" len="med"/>
            </a:ln>
            <a:effectLst/>
          </p:spPr>
          <p:txBody>
            <a:bodyPr wrap="none" anchor="ctr"/>
            <a:lstStyle/>
            <a:p>
              <a:pPr algn="l" rtl="0" eaLnBrk="0" fontAlgn="base" hangingPunct="0">
                <a:spcBef>
                  <a:spcPct val="50000"/>
                </a:spcBef>
                <a:spcAft>
                  <a:spcPct val="0"/>
                </a:spcAft>
              </a:pPr>
              <a:endParaRPr lang="en-US" sz="1600" b="1" kern="1200">
                <a:solidFill>
                  <a:srgbClr val="FC0128"/>
                </a:solidFill>
                <a:latin typeface="Arial" charset="0"/>
                <a:ea typeface="+mn-ea"/>
                <a:cs typeface="+mn-cs"/>
              </a:endParaRPr>
            </a:p>
          </p:txBody>
        </p:sp>
        <p:sp>
          <p:nvSpPr>
            <p:cNvPr id="8" name="Rectangle 8">
              <a:extLst>
                <a:ext uri="{FF2B5EF4-FFF2-40B4-BE49-F238E27FC236}">
                  <a16:creationId xmlns:a16="http://schemas.microsoft.com/office/drawing/2014/main" id="{FB4EEC02-A8D1-A7AF-94DD-6B4F9C408940}"/>
                </a:ext>
              </a:extLst>
            </p:cNvPr>
            <p:cNvSpPr>
              <a:spLocks noChangeArrowheads="1"/>
            </p:cNvSpPr>
            <p:nvPr/>
          </p:nvSpPr>
          <p:spPr bwMode="auto">
            <a:xfrm>
              <a:off x="1163" y="1143"/>
              <a:ext cx="766" cy="2472"/>
            </a:xfrm>
            <a:prstGeom prst="rect">
              <a:avLst/>
            </a:prstGeom>
            <a:solidFill>
              <a:schemeClr val="bg1"/>
            </a:solidFill>
            <a:ln w="28575">
              <a:solidFill>
                <a:schemeClr val="bg1"/>
              </a:solidFill>
              <a:miter lim="800000"/>
              <a:headEnd/>
              <a:tailEnd/>
            </a:ln>
            <a:effectLst/>
          </p:spPr>
          <p:txBody>
            <a:bodyPr wrap="none" anchor="ctr"/>
            <a:lstStyle/>
            <a:p>
              <a:pPr algn="l" rtl="0" eaLnBrk="0" fontAlgn="base" hangingPunct="0">
                <a:spcBef>
                  <a:spcPct val="50000"/>
                </a:spcBef>
                <a:spcAft>
                  <a:spcPct val="0"/>
                </a:spcAft>
              </a:pPr>
              <a:endParaRPr lang="en-US" sz="1600" b="1" kern="1200">
                <a:solidFill>
                  <a:srgbClr val="FC0128"/>
                </a:solidFill>
                <a:latin typeface="Arial" charset="0"/>
                <a:ea typeface="+mn-ea"/>
                <a:cs typeface="+mn-cs"/>
              </a:endParaRPr>
            </a:p>
          </p:txBody>
        </p:sp>
        <p:sp>
          <p:nvSpPr>
            <p:cNvPr id="9" name="Rectangle 9">
              <a:extLst>
                <a:ext uri="{FF2B5EF4-FFF2-40B4-BE49-F238E27FC236}">
                  <a16:creationId xmlns:a16="http://schemas.microsoft.com/office/drawing/2014/main" id="{1F3BF3E6-7B2A-F265-0EE4-FBD65698DFC7}"/>
                </a:ext>
              </a:extLst>
            </p:cNvPr>
            <p:cNvSpPr>
              <a:spLocks noChangeArrowheads="1"/>
            </p:cNvSpPr>
            <p:nvPr/>
          </p:nvSpPr>
          <p:spPr bwMode="auto">
            <a:xfrm>
              <a:off x="549" y="1280"/>
              <a:ext cx="1329" cy="929"/>
            </a:xfrm>
            <a:prstGeom prst="rect">
              <a:avLst/>
            </a:prstGeom>
            <a:solidFill>
              <a:schemeClr val="bg1"/>
            </a:solidFill>
            <a:ln w="12700">
              <a:noFill/>
              <a:miter lim="800000"/>
              <a:headEnd/>
              <a:tailEnd/>
            </a:ln>
            <a:effectLst/>
          </p:spPr>
          <p:txBody>
            <a:bodyPr wrap="square" lIns="90488" tIns="44450" rIns="90488" bIns="44450">
              <a:spAutoFit/>
            </a:bodyPr>
            <a:lstStyle/>
            <a:p>
              <a:pPr algn="r" rtl="0" eaLnBrk="0" fontAlgn="base" hangingPunct="0">
                <a:spcBef>
                  <a:spcPct val="0"/>
                </a:spcBef>
                <a:spcAft>
                  <a:spcPct val="0"/>
                </a:spcAft>
              </a:pPr>
              <a:r>
                <a:rPr lang="en-US" sz="2000" b="1" kern="1200" dirty="0">
                  <a:solidFill>
                    <a:srgbClr val="000000"/>
                  </a:solidFill>
                  <a:latin typeface="Courier New" pitchFamily="49" charset="0"/>
                  <a:ea typeface="+mn-ea"/>
                  <a:cs typeface="+mn-cs"/>
                </a:rPr>
                <a:t>add </a:t>
              </a:r>
              <a:r>
                <a:rPr lang="en-US" sz="2000" b="1" kern="1200" dirty="0">
                  <a:solidFill>
                    <a:srgbClr val="FF0000"/>
                  </a:solidFill>
                  <a:latin typeface="Courier New" pitchFamily="49" charset="0"/>
                  <a:ea typeface="+mn-ea"/>
                  <a:cs typeface="+mn-cs"/>
                </a:rPr>
                <a:t>r1</a:t>
              </a:r>
              <a:r>
                <a:rPr lang="en-US" sz="2000" b="1" kern="1200" dirty="0">
                  <a:solidFill>
                    <a:srgbClr val="000000"/>
                  </a:solidFill>
                  <a:latin typeface="Courier New" pitchFamily="49" charset="0"/>
                  <a:ea typeface="+mn-ea"/>
                  <a:cs typeface="+mn-cs"/>
                </a:rPr>
                <a:t>,r2,r3</a:t>
              </a:r>
            </a:p>
            <a:p>
              <a:pPr algn="r" eaLnBrk="0" fontAlgn="base" hangingPunct="0">
                <a:spcBef>
                  <a:spcPct val="0"/>
                </a:spcBef>
                <a:spcAft>
                  <a:spcPct val="0"/>
                </a:spcAft>
              </a:pPr>
              <a:r>
                <a:rPr lang="en-US" sz="2000" b="1" kern="1200" dirty="0">
                  <a:solidFill>
                    <a:srgbClr val="000000"/>
                  </a:solidFill>
                  <a:latin typeface="Courier New" pitchFamily="49" charset="0"/>
                  <a:ea typeface="+mn-ea"/>
                  <a:cs typeface="+mn-cs"/>
                </a:rPr>
                <a:t>sub r4,</a:t>
              </a:r>
              <a:r>
                <a:rPr lang="en-US" sz="2000" b="1" kern="1200" dirty="0">
                  <a:solidFill>
                    <a:srgbClr val="FF0000"/>
                  </a:solidFill>
                  <a:latin typeface="Courier New" pitchFamily="49" charset="0"/>
                  <a:ea typeface="+mn-ea"/>
                  <a:cs typeface="+mn-cs"/>
                </a:rPr>
                <a:t>r1</a:t>
              </a:r>
              <a:r>
                <a:rPr lang="en-US" sz="2000" b="1" kern="1200" dirty="0">
                  <a:solidFill>
                    <a:srgbClr val="000000"/>
                  </a:solidFill>
                  <a:latin typeface="Courier New" pitchFamily="49" charset="0"/>
                  <a:ea typeface="+mn-ea"/>
                  <a:cs typeface="+mn-cs"/>
                </a:rPr>
                <a:t>,r3</a:t>
              </a:r>
            </a:p>
            <a:p>
              <a:pPr algn="r" eaLnBrk="0" fontAlgn="base" hangingPunct="0">
                <a:spcBef>
                  <a:spcPct val="0"/>
                </a:spcBef>
                <a:spcAft>
                  <a:spcPct val="0"/>
                </a:spcAft>
              </a:pPr>
              <a:r>
                <a:rPr lang="en-US" sz="2000" b="1" kern="1200" dirty="0">
                  <a:solidFill>
                    <a:srgbClr val="000000"/>
                  </a:solidFill>
                  <a:latin typeface="Courier New" pitchFamily="49" charset="0"/>
                  <a:ea typeface="+mn-ea"/>
                  <a:cs typeface="+mn-cs"/>
                </a:rPr>
                <a:t>and r6,</a:t>
              </a:r>
              <a:r>
                <a:rPr lang="en-US" sz="2000" b="1" kern="1200" dirty="0">
                  <a:latin typeface="Courier New" pitchFamily="49" charset="0"/>
                  <a:ea typeface="+mn-ea"/>
                  <a:cs typeface="+mn-cs"/>
                </a:rPr>
                <a:t>r2</a:t>
              </a:r>
              <a:r>
                <a:rPr lang="en-US" sz="2000" b="1" kern="1200" dirty="0">
                  <a:solidFill>
                    <a:srgbClr val="000000"/>
                  </a:solidFill>
                  <a:latin typeface="Courier New" pitchFamily="49" charset="0"/>
                  <a:ea typeface="+mn-ea"/>
                  <a:cs typeface="+mn-cs"/>
                </a:rPr>
                <a:t>,r7</a:t>
              </a:r>
            </a:p>
          </p:txBody>
        </p:sp>
        <p:sp>
          <p:nvSpPr>
            <p:cNvPr id="10" name="Rectangle 10">
              <a:extLst>
                <a:ext uri="{FF2B5EF4-FFF2-40B4-BE49-F238E27FC236}">
                  <a16:creationId xmlns:a16="http://schemas.microsoft.com/office/drawing/2014/main" id="{789E8E27-33C2-4482-30E7-35BF2335D0B4}"/>
                </a:ext>
              </a:extLst>
            </p:cNvPr>
            <p:cNvSpPr>
              <a:spLocks noChangeArrowheads="1"/>
            </p:cNvSpPr>
            <p:nvPr/>
          </p:nvSpPr>
          <p:spPr bwMode="auto">
            <a:xfrm>
              <a:off x="1801" y="1806"/>
              <a:ext cx="120" cy="364"/>
            </a:xfrm>
            <a:prstGeom prst="rect">
              <a:avLst/>
            </a:prstGeom>
            <a:solidFill>
              <a:schemeClr val="bg1"/>
            </a:solidFill>
            <a:ln w="12700">
              <a:noFill/>
              <a:miter lim="800000"/>
              <a:headEnd/>
              <a:tailEnd/>
            </a:ln>
            <a:effectLst/>
          </p:spPr>
          <p:txBody>
            <a:bodyPr wrap="none" lIns="90488" tIns="44450" rIns="90488" bIns="44450">
              <a:spAutoFit/>
            </a:bodyPr>
            <a:lstStyle/>
            <a:p>
              <a:pPr algn="r" rtl="0" eaLnBrk="0" fontAlgn="base" hangingPunct="0">
                <a:spcBef>
                  <a:spcPct val="0"/>
                </a:spcBef>
                <a:spcAft>
                  <a:spcPct val="0"/>
                </a:spcAft>
              </a:pPr>
              <a:endParaRPr lang="en-US" sz="2000" b="1" kern="1200" dirty="0">
                <a:solidFill>
                  <a:srgbClr val="000000"/>
                </a:solidFill>
                <a:latin typeface="Courier New" pitchFamily="49" charset="0"/>
                <a:ea typeface="+mn-ea"/>
                <a:cs typeface="+mn-cs"/>
              </a:endParaRPr>
            </a:p>
          </p:txBody>
        </p:sp>
        <p:sp>
          <p:nvSpPr>
            <p:cNvPr id="11" name="Rectangle 11">
              <a:extLst>
                <a:ext uri="{FF2B5EF4-FFF2-40B4-BE49-F238E27FC236}">
                  <a16:creationId xmlns:a16="http://schemas.microsoft.com/office/drawing/2014/main" id="{5432B1B6-ACF7-663B-7D2D-8D0DC45C5CBD}"/>
                </a:ext>
              </a:extLst>
            </p:cNvPr>
            <p:cNvSpPr>
              <a:spLocks noChangeArrowheads="1"/>
            </p:cNvSpPr>
            <p:nvPr/>
          </p:nvSpPr>
          <p:spPr bwMode="auto">
            <a:xfrm>
              <a:off x="1801" y="2394"/>
              <a:ext cx="120" cy="364"/>
            </a:xfrm>
            <a:prstGeom prst="rect">
              <a:avLst/>
            </a:prstGeom>
            <a:solidFill>
              <a:schemeClr val="bg1"/>
            </a:solidFill>
            <a:ln w="12700">
              <a:noFill/>
              <a:miter lim="800000"/>
              <a:headEnd/>
              <a:tailEnd/>
            </a:ln>
            <a:effectLst/>
          </p:spPr>
          <p:txBody>
            <a:bodyPr wrap="none" lIns="90488" tIns="44450" rIns="90488" bIns="44450">
              <a:spAutoFit/>
            </a:bodyPr>
            <a:lstStyle/>
            <a:p>
              <a:pPr algn="r" rtl="0" eaLnBrk="0" fontAlgn="base" latinLnBrk="1" hangingPunct="0">
                <a:spcBef>
                  <a:spcPct val="0"/>
                </a:spcBef>
                <a:spcAft>
                  <a:spcPct val="0"/>
                </a:spcAft>
              </a:pPr>
              <a:endParaRPr lang="en-US" sz="2000" b="1" kern="1200" dirty="0">
                <a:solidFill>
                  <a:srgbClr val="000000"/>
                </a:solidFill>
                <a:latin typeface="Courier New" pitchFamily="49" charset="0"/>
                <a:ea typeface="+mn-ea"/>
                <a:cs typeface="+mn-cs"/>
              </a:endParaRPr>
            </a:p>
          </p:txBody>
        </p:sp>
      </p:grpSp>
      <p:sp>
        <p:nvSpPr>
          <p:cNvPr id="12" name="TextBox 11">
            <a:extLst>
              <a:ext uri="{FF2B5EF4-FFF2-40B4-BE49-F238E27FC236}">
                <a16:creationId xmlns:a16="http://schemas.microsoft.com/office/drawing/2014/main" id="{E5E708C1-37AD-7FC6-07D5-9F1AFA0794F0}"/>
              </a:ext>
            </a:extLst>
          </p:cNvPr>
          <p:cNvSpPr txBox="1"/>
          <p:nvPr/>
        </p:nvSpPr>
        <p:spPr>
          <a:xfrm flipH="1">
            <a:off x="2875136" y="4241701"/>
            <a:ext cx="2755538" cy="646331"/>
          </a:xfrm>
          <a:prstGeom prst="rect">
            <a:avLst/>
          </a:prstGeom>
          <a:noFill/>
        </p:spPr>
        <p:txBody>
          <a:bodyPr wrap="square" rtlCol="0">
            <a:spAutoFit/>
          </a:bodyPr>
          <a:lstStyle/>
          <a:p>
            <a:r>
              <a:rPr lang="en-US" dirty="0">
                <a:solidFill>
                  <a:srgbClr val="00B050"/>
                </a:solidFill>
              </a:rPr>
              <a:t>All sources are ready?</a:t>
            </a:r>
          </a:p>
          <a:p>
            <a:r>
              <a:rPr lang="en-US" dirty="0">
                <a:solidFill>
                  <a:srgbClr val="00B050"/>
                </a:solidFill>
              </a:rPr>
              <a:t>Why not execute them?  </a:t>
            </a:r>
          </a:p>
        </p:txBody>
      </p:sp>
      <p:cxnSp>
        <p:nvCxnSpPr>
          <p:cNvPr id="13" name="Straight Arrow Connector 12">
            <a:extLst>
              <a:ext uri="{FF2B5EF4-FFF2-40B4-BE49-F238E27FC236}">
                <a16:creationId xmlns:a16="http://schemas.microsoft.com/office/drawing/2014/main" id="{82FC1F0B-3845-9F20-0D11-03A05447C452}"/>
              </a:ext>
            </a:extLst>
          </p:cNvPr>
          <p:cNvCxnSpPr/>
          <p:nvPr/>
        </p:nvCxnSpPr>
        <p:spPr>
          <a:xfrm rot="16200000" flipV="1">
            <a:off x="3112446" y="3902791"/>
            <a:ext cx="478972" cy="4354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65F5FAD3-EB22-DD11-30E5-77D850B04542}"/>
              </a:ext>
            </a:extLst>
          </p:cNvPr>
          <p:cNvCxnSpPr/>
          <p:nvPr/>
        </p:nvCxnSpPr>
        <p:spPr>
          <a:xfrm rot="16200000" flipV="1">
            <a:off x="3526104" y="3968106"/>
            <a:ext cx="478971" cy="2757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5" name="Group 5">
            <a:extLst>
              <a:ext uri="{FF2B5EF4-FFF2-40B4-BE49-F238E27FC236}">
                <a16:creationId xmlns:a16="http://schemas.microsoft.com/office/drawing/2014/main" id="{9A73D954-C983-84B5-7E58-F0484FCEE7AB}"/>
              </a:ext>
            </a:extLst>
          </p:cNvPr>
          <p:cNvGrpSpPr>
            <a:grpSpLocks/>
          </p:cNvGrpSpPr>
          <p:nvPr/>
        </p:nvGrpSpPr>
        <p:grpSpPr bwMode="auto">
          <a:xfrm>
            <a:off x="5630674" y="2856098"/>
            <a:ext cx="2323545" cy="1727421"/>
            <a:chOff x="407" y="1128"/>
            <a:chExt cx="1522" cy="2487"/>
          </a:xfrm>
        </p:grpSpPr>
        <p:sp>
          <p:nvSpPr>
            <p:cNvPr id="17" name="Line 7">
              <a:extLst>
                <a:ext uri="{FF2B5EF4-FFF2-40B4-BE49-F238E27FC236}">
                  <a16:creationId xmlns:a16="http://schemas.microsoft.com/office/drawing/2014/main" id="{F5B5A4EB-72D1-ACC8-2CA8-807A3C611355}"/>
                </a:ext>
              </a:extLst>
            </p:cNvPr>
            <p:cNvSpPr>
              <a:spLocks noChangeShapeType="1"/>
            </p:cNvSpPr>
            <p:nvPr/>
          </p:nvSpPr>
          <p:spPr bwMode="auto">
            <a:xfrm flipH="1">
              <a:off x="407" y="1128"/>
              <a:ext cx="28" cy="1630"/>
            </a:xfrm>
            <a:prstGeom prst="line">
              <a:avLst/>
            </a:prstGeom>
            <a:noFill/>
            <a:ln w="25400">
              <a:solidFill>
                <a:schemeClr val="tx1"/>
              </a:solidFill>
              <a:round/>
              <a:headEnd/>
              <a:tailEnd type="triangle" w="med" len="med"/>
            </a:ln>
            <a:effectLst/>
          </p:spPr>
          <p:txBody>
            <a:bodyPr wrap="none" anchor="ctr"/>
            <a:lstStyle/>
            <a:p>
              <a:pPr algn="l" rtl="0" eaLnBrk="0" fontAlgn="base" hangingPunct="0">
                <a:spcBef>
                  <a:spcPct val="50000"/>
                </a:spcBef>
                <a:spcAft>
                  <a:spcPct val="0"/>
                </a:spcAft>
              </a:pPr>
              <a:endParaRPr lang="en-US" sz="1600" b="1" kern="1200">
                <a:solidFill>
                  <a:srgbClr val="FC0128"/>
                </a:solidFill>
                <a:latin typeface="Arial" charset="0"/>
                <a:ea typeface="+mn-ea"/>
                <a:cs typeface="+mn-cs"/>
              </a:endParaRPr>
            </a:p>
          </p:txBody>
        </p:sp>
        <p:sp>
          <p:nvSpPr>
            <p:cNvPr id="18" name="Rectangle 8">
              <a:extLst>
                <a:ext uri="{FF2B5EF4-FFF2-40B4-BE49-F238E27FC236}">
                  <a16:creationId xmlns:a16="http://schemas.microsoft.com/office/drawing/2014/main" id="{8D680C5F-FC44-EA7D-5213-1CA305EB6A9C}"/>
                </a:ext>
              </a:extLst>
            </p:cNvPr>
            <p:cNvSpPr>
              <a:spLocks noChangeArrowheads="1"/>
            </p:cNvSpPr>
            <p:nvPr/>
          </p:nvSpPr>
          <p:spPr bwMode="auto">
            <a:xfrm>
              <a:off x="1163" y="1143"/>
              <a:ext cx="766" cy="2472"/>
            </a:xfrm>
            <a:prstGeom prst="rect">
              <a:avLst/>
            </a:prstGeom>
            <a:solidFill>
              <a:schemeClr val="bg1"/>
            </a:solidFill>
            <a:ln w="28575">
              <a:solidFill>
                <a:schemeClr val="bg1"/>
              </a:solidFill>
              <a:miter lim="800000"/>
              <a:headEnd/>
              <a:tailEnd/>
            </a:ln>
            <a:effectLst/>
          </p:spPr>
          <p:txBody>
            <a:bodyPr wrap="none" anchor="ctr"/>
            <a:lstStyle/>
            <a:p>
              <a:pPr algn="l" rtl="0" eaLnBrk="0" fontAlgn="base" hangingPunct="0">
                <a:spcBef>
                  <a:spcPct val="50000"/>
                </a:spcBef>
                <a:spcAft>
                  <a:spcPct val="0"/>
                </a:spcAft>
              </a:pPr>
              <a:endParaRPr lang="en-US" sz="1600" b="1" kern="1200">
                <a:solidFill>
                  <a:srgbClr val="FC0128"/>
                </a:solidFill>
                <a:latin typeface="Arial" charset="0"/>
                <a:ea typeface="+mn-ea"/>
                <a:cs typeface="+mn-cs"/>
              </a:endParaRPr>
            </a:p>
          </p:txBody>
        </p:sp>
        <p:sp>
          <p:nvSpPr>
            <p:cNvPr id="19" name="Rectangle 9">
              <a:extLst>
                <a:ext uri="{FF2B5EF4-FFF2-40B4-BE49-F238E27FC236}">
                  <a16:creationId xmlns:a16="http://schemas.microsoft.com/office/drawing/2014/main" id="{0F088B31-5651-92B6-9BAE-B1076F545E48}"/>
                </a:ext>
              </a:extLst>
            </p:cNvPr>
            <p:cNvSpPr>
              <a:spLocks noChangeArrowheads="1"/>
            </p:cNvSpPr>
            <p:nvPr/>
          </p:nvSpPr>
          <p:spPr bwMode="auto">
            <a:xfrm>
              <a:off x="549" y="1280"/>
              <a:ext cx="1329" cy="956"/>
            </a:xfrm>
            <a:prstGeom prst="rect">
              <a:avLst/>
            </a:prstGeom>
            <a:solidFill>
              <a:schemeClr val="bg1"/>
            </a:solidFill>
            <a:ln w="12700">
              <a:noFill/>
              <a:miter lim="800000"/>
              <a:headEnd/>
              <a:tailEnd/>
            </a:ln>
            <a:effectLst/>
          </p:spPr>
          <p:txBody>
            <a:bodyPr wrap="square" lIns="90488" tIns="44450" rIns="90488" bIns="44450">
              <a:spAutoFit/>
            </a:bodyPr>
            <a:lstStyle/>
            <a:p>
              <a:pPr algn="r" rtl="0" eaLnBrk="0" fontAlgn="base" hangingPunct="0">
                <a:spcBef>
                  <a:spcPct val="0"/>
                </a:spcBef>
                <a:spcAft>
                  <a:spcPct val="0"/>
                </a:spcAft>
              </a:pPr>
              <a:r>
                <a:rPr lang="en-US" sz="2000" b="1" kern="1200" dirty="0">
                  <a:solidFill>
                    <a:srgbClr val="000000"/>
                  </a:solidFill>
                  <a:latin typeface="Courier New" pitchFamily="49" charset="0"/>
                  <a:ea typeface="+mn-ea"/>
                  <a:cs typeface="+mn-cs"/>
                </a:rPr>
                <a:t>add </a:t>
              </a:r>
              <a:r>
                <a:rPr lang="en-US" sz="2000" b="1" kern="1200" dirty="0">
                  <a:solidFill>
                    <a:srgbClr val="FF0000"/>
                  </a:solidFill>
                  <a:latin typeface="Courier New" pitchFamily="49" charset="0"/>
                  <a:ea typeface="+mn-ea"/>
                  <a:cs typeface="+mn-cs"/>
                </a:rPr>
                <a:t>r1</a:t>
              </a:r>
              <a:r>
                <a:rPr lang="en-US" sz="2000" b="1" kern="1200" dirty="0">
                  <a:solidFill>
                    <a:srgbClr val="000000"/>
                  </a:solidFill>
                  <a:latin typeface="Courier New" pitchFamily="49" charset="0"/>
                  <a:ea typeface="+mn-ea"/>
                  <a:cs typeface="+mn-cs"/>
                </a:rPr>
                <a:t>,r2,r3</a:t>
              </a:r>
            </a:p>
            <a:p>
              <a:pPr algn="r" eaLnBrk="0" fontAlgn="base" hangingPunct="0">
                <a:spcBef>
                  <a:spcPct val="0"/>
                </a:spcBef>
                <a:spcAft>
                  <a:spcPct val="0"/>
                </a:spcAft>
              </a:pPr>
              <a:r>
                <a:rPr lang="en-US" sz="2000" b="1" kern="1200" dirty="0">
                  <a:solidFill>
                    <a:srgbClr val="000000"/>
                  </a:solidFill>
                  <a:latin typeface="Courier New" pitchFamily="49" charset="0"/>
                  <a:ea typeface="+mn-ea"/>
                  <a:cs typeface="+mn-cs"/>
                </a:rPr>
                <a:t>and r6,</a:t>
              </a:r>
              <a:r>
                <a:rPr lang="en-US" sz="2000" b="1" kern="1200" dirty="0">
                  <a:latin typeface="Courier New" pitchFamily="49" charset="0"/>
                  <a:ea typeface="+mn-ea"/>
                  <a:cs typeface="+mn-cs"/>
                </a:rPr>
                <a:t>r2</a:t>
              </a:r>
              <a:r>
                <a:rPr lang="en-US" sz="2000" b="1" kern="1200" dirty="0">
                  <a:solidFill>
                    <a:srgbClr val="000000"/>
                  </a:solidFill>
                  <a:latin typeface="Courier New" pitchFamily="49" charset="0"/>
                  <a:ea typeface="+mn-ea"/>
                  <a:cs typeface="+mn-cs"/>
                </a:rPr>
                <a:t>,r7</a:t>
              </a:r>
            </a:p>
            <a:p>
              <a:pPr algn="r" eaLnBrk="0" fontAlgn="base" hangingPunct="0">
                <a:spcBef>
                  <a:spcPct val="0"/>
                </a:spcBef>
                <a:spcAft>
                  <a:spcPct val="0"/>
                </a:spcAft>
              </a:pPr>
              <a:r>
                <a:rPr lang="en-US" sz="2000" b="1" kern="1200" dirty="0">
                  <a:solidFill>
                    <a:srgbClr val="000000"/>
                  </a:solidFill>
                  <a:latin typeface="Courier New" pitchFamily="49" charset="0"/>
                  <a:ea typeface="+mn-ea"/>
                  <a:cs typeface="+mn-cs"/>
                </a:rPr>
                <a:t>sub r4,</a:t>
              </a:r>
              <a:r>
                <a:rPr lang="en-US" sz="2000" b="1" kern="1200" dirty="0">
                  <a:solidFill>
                    <a:srgbClr val="FF0000"/>
                  </a:solidFill>
                  <a:latin typeface="Courier New" pitchFamily="49" charset="0"/>
                  <a:ea typeface="+mn-ea"/>
                  <a:cs typeface="+mn-cs"/>
                </a:rPr>
                <a:t>r1</a:t>
              </a:r>
              <a:r>
                <a:rPr lang="en-US" sz="2000" b="1" kern="1200" dirty="0">
                  <a:solidFill>
                    <a:srgbClr val="000000"/>
                  </a:solidFill>
                  <a:latin typeface="Courier New" pitchFamily="49" charset="0"/>
                  <a:ea typeface="+mn-ea"/>
                  <a:cs typeface="+mn-cs"/>
                </a:rPr>
                <a:t>,r3</a:t>
              </a:r>
            </a:p>
          </p:txBody>
        </p:sp>
        <p:sp>
          <p:nvSpPr>
            <p:cNvPr id="20" name="Rectangle 10">
              <a:extLst>
                <a:ext uri="{FF2B5EF4-FFF2-40B4-BE49-F238E27FC236}">
                  <a16:creationId xmlns:a16="http://schemas.microsoft.com/office/drawing/2014/main" id="{1939F41A-8D3F-D9BC-2812-F4227BD2FC77}"/>
                </a:ext>
              </a:extLst>
            </p:cNvPr>
            <p:cNvSpPr>
              <a:spLocks noChangeArrowheads="1"/>
            </p:cNvSpPr>
            <p:nvPr/>
          </p:nvSpPr>
          <p:spPr bwMode="auto">
            <a:xfrm>
              <a:off x="1801" y="1806"/>
              <a:ext cx="120" cy="364"/>
            </a:xfrm>
            <a:prstGeom prst="rect">
              <a:avLst/>
            </a:prstGeom>
            <a:solidFill>
              <a:schemeClr val="bg1"/>
            </a:solidFill>
            <a:ln w="12700">
              <a:noFill/>
              <a:miter lim="800000"/>
              <a:headEnd/>
              <a:tailEnd/>
            </a:ln>
            <a:effectLst/>
          </p:spPr>
          <p:txBody>
            <a:bodyPr wrap="none" lIns="90488" tIns="44450" rIns="90488" bIns="44450">
              <a:spAutoFit/>
            </a:bodyPr>
            <a:lstStyle/>
            <a:p>
              <a:pPr algn="r" rtl="0" eaLnBrk="0" fontAlgn="base" hangingPunct="0">
                <a:spcBef>
                  <a:spcPct val="0"/>
                </a:spcBef>
                <a:spcAft>
                  <a:spcPct val="0"/>
                </a:spcAft>
              </a:pPr>
              <a:endParaRPr lang="en-US" sz="2000" b="1" kern="1200" dirty="0">
                <a:solidFill>
                  <a:srgbClr val="000000"/>
                </a:solidFill>
                <a:latin typeface="Courier New" pitchFamily="49" charset="0"/>
                <a:ea typeface="+mn-ea"/>
                <a:cs typeface="+mn-cs"/>
              </a:endParaRPr>
            </a:p>
          </p:txBody>
        </p:sp>
        <p:sp>
          <p:nvSpPr>
            <p:cNvPr id="21" name="Rectangle 11">
              <a:extLst>
                <a:ext uri="{FF2B5EF4-FFF2-40B4-BE49-F238E27FC236}">
                  <a16:creationId xmlns:a16="http://schemas.microsoft.com/office/drawing/2014/main" id="{11E9A170-7526-4F2E-1158-9970CD3BC0A8}"/>
                </a:ext>
              </a:extLst>
            </p:cNvPr>
            <p:cNvSpPr>
              <a:spLocks noChangeArrowheads="1"/>
            </p:cNvSpPr>
            <p:nvPr/>
          </p:nvSpPr>
          <p:spPr bwMode="auto">
            <a:xfrm>
              <a:off x="1801" y="2394"/>
              <a:ext cx="120" cy="364"/>
            </a:xfrm>
            <a:prstGeom prst="rect">
              <a:avLst/>
            </a:prstGeom>
            <a:solidFill>
              <a:schemeClr val="bg1"/>
            </a:solidFill>
            <a:ln w="12700">
              <a:noFill/>
              <a:miter lim="800000"/>
              <a:headEnd/>
              <a:tailEnd/>
            </a:ln>
            <a:effectLst/>
          </p:spPr>
          <p:txBody>
            <a:bodyPr wrap="none" lIns="90488" tIns="44450" rIns="90488" bIns="44450">
              <a:spAutoFit/>
            </a:bodyPr>
            <a:lstStyle/>
            <a:p>
              <a:pPr algn="r" rtl="0" eaLnBrk="0" fontAlgn="base" latinLnBrk="1" hangingPunct="0">
                <a:spcBef>
                  <a:spcPct val="0"/>
                </a:spcBef>
                <a:spcAft>
                  <a:spcPct val="0"/>
                </a:spcAft>
              </a:pPr>
              <a:endParaRPr lang="en-US" sz="2000" b="1" kern="1200" dirty="0">
                <a:solidFill>
                  <a:srgbClr val="000000"/>
                </a:solidFill>
                <a:latin typeface="Courier New" pitchFamily="49" charset="0"/>
                <a:ea typeface="+mn-ea"/>
                <a:cs typeface="+mn-cs"/>
              </a:endParaRPr>
            </a:p>
          </p:txBody>
        </p:sp>
      </p:grpSp>
      <p:sp>
        <p:nvSpPr>
          <p:cNvPr id="22" name="Arrow: Right 21">
            <a:extLst>
              <a:ext uri="{FF2B5EF4-FFF2-40B4-BE49-F238E27FC236}">
                <a16:creationId xmlns:a16="http://schemas.microsoft.com/office/drawing/2014/main" id="{AEDF4273-B6B5-B182-DD11-DBC2A966CD47}"/>
              </a:ext>
            </a:extLst>
          </p:cNvPr>
          <p:cNvSpPr/>
          <p:nvPr/>
        </p:nvSpPr>
        <p:spPr>
          <a:xfrm>
            <a:off x="4516035" y="3163731"/>
            <a:ext cx="562147" cy="758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18682879-D210-0225-9751-884A435CDC67}"/>
              </a:ext>
            </a:extLst>
          </p:cNvPr>
          <p:cNvCxnSpPr>
            <a:cxnSpLocks/>
          </p:cNvCxnSpPr>
          <p:nvPr/>
        </p:nvCxnSpPr>
        <p:spPr>
          <a:xfrm flipH="1">
            <a:off x="7816282" y="3422181"/>
            <a:ext cx="771078" cy="53919"/>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496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9FC3F-1ACB-5893-8937-FFC9567D82A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1C6D6D-5C01-283F-753D-9C99C3102511}"/>
              </a:ext>
            </a:extLst>
          </p:cNvPr>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7D0CA61A-BFCC-4A2F-328F-716B3CBC36B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5" name="Text Placeholder 1">
            <a:extLst>
              <a:ext uri="{FF2B5EF4-FFF2-40B4-BE49-F238E27FC236}">
                <a16:creationId xmlns:a16="http://schemas.microsoft.com/office/drawing/2014/main" id="{A6B6DB2A-BEAB-EE2D-D002-9C472F5CD0BA}"/>
              </a:ext>
            </a:extLst>
          </p:cNvPr>
          <p:cNvSpPr txBox="1">
            <a:spLocks/>
          </p:cNvSpPr>
          <p:nvPr/>
        </p:nvSpPr>
        <p:spPr>
          <a:xfrm>
            <a:off x="640077" y="1000549"/>
            <a:ext cx="8157755" cy="90281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How to reduce register dependencies?</a:t>
            </a:r>
          </a:p>
          <a:p>
            <a:pPr marL="342900" indent="-342900">
              <a:buFont typeface="Arial" panose="020B0604020202020204" pitchFamily="34" charset="0"/>
              <a:buChar char="•"/>
            </a:pPr>
            <a:endParaRPr lang="en-US" sz="3200" dirty="0"/>
          </a:p>
        </p:txBody>
      </p:sp>
    </p:spTree>
    <p:extLst>
      <p:ext uri="{BB962C8B-B14F-4D97-AF65-F5344CB8AC3E}">
        <p14:creationId xmlns:p14="http://schemas.microsoft.com/office/powerpoint/2010/main" val="4213723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19755-565E-45F3-7D95-26BF94ED68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507E1D-335B-77CF-708A-2FC0822811B6}"/>
              </a:ext>
            </a:extLst>
          </p:cNvPr>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DC5A7555-C81F-4608-6A7F-7983B767B03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5" name="Text Placeholder 1">
            <a:extLst>
              <a:ext uri="{FF2B5EF4-FFF2-40B4-BE49-F238E27FC236}">
                <a16:creationId xmlns:a16="http://schemas.microsoft.com/office/drawing/2014/main" id="{69B65931-8B73-81B2-C06E-9C4D701AC659}"/>
              </a:ext>
            </a:extLst>
          </p:cNvPr>
          <p:cNvSpPr txBox="1">
            <a:spLocks/>
          </p:cNvSpPr>
          <p:nvPr/>
        </p:nvSpPr>
        <p:spPr>
          <a:xfrm>
            <a:off x="640077" y="1000549"/>
            <a:ext cx="8157755" cy="63607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Can we increase the number of registers to work with?</a:t>
            </a:r>
          </a:p>
          <a:p>
            <a:pPr lvl="1"/>
            <a:r>
              <a:rPr lang="en-US" sz="2000" dirty="0">
                <a:solidFill>
                  <a:srgbClr val="FF0000"/>
                </a:solidFill>
              </a:rPr>
              <a:t>You cannot change the ISA (our S/W contract)</a:t>
            </a:r>
            <a:endParaRPr lang="en-US" sz="3200" dirty="0">
              <a:solidFill>
                <a:srgbClr val="FF0000"/>
              </a:solidFill>
            </a:endParaRPr>
          </a:p>
        </p:txBody>
      </p:sp>
    </p:spTree>
    <p:extLst>
      <p:ext uri="{BB962C8B-B14F-4D97-AF65-F5344CB8AC3E}">
        <p14:creationId xmlns:p14="http://schemas.microsoft.com/office/powerpoint/2010/main" val="101668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66656-9581-3385-1C45-79413896C4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8805B0-8C4A-16E8-5415-F6EF6A731E00}"/>
              </a:ext>
            </a:extLst>
          </p:cNvPr>
          <p:cNvSpPr>
            <a:spLocks noGrp="1"/>
          </p:cNvSpPr>
          <p:nvPr>
            <p:ph type="sldNum" sz="quarter" idx="19"/>
          </p:nvPr>
        </p:nvSpPr>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9029E391-874C-70D0-1B09-B849B457F5B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5" name="Text Placeholder 1">
            <a:extLst>
              <a:ext uri="{FF2B5EF4-FFF2-40B4-BE49-F238E27FC236}">
                <a16:creationId xmlns:a16="http://schemas.microsoft.com/office/drawing/2014/main" id="{19FF1E8C-D8E2-D28A-455F-1B7F401B181C}"/>
              </a:ext>
            </a:extLst>
          </p:cNvPr>
          <p:cNvSpPr txBox="1">
            <a:spLocks/>
          </p:cNvSpPr>
          <p:nvPr/>
        </p:nvSpPr>
        <p:spPr>
          <a:xfrm>
            <a:off x="640077" y="1000549"/>
            <a:ext cx="8157755" cy="129266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Solution:</a:t>
            </a:r>
          </a:p>
          <a:p>
            <a:pPr lvl="1"/>
            <a:r>
              <a:rPr lang="en-US" sz="2000" dirty="0"/>
              <a:t>Use internal registers: “</a:t>
            </a:r>
            <a:r>
              <a:rPr lang="en-US" sz="2000" dirty="0">
                <a:sym typeface="Wingdings" pitchFamily="2" charset="2"/>
              </a:rPr>
              <a:t>physical</a:t>
            </a:r>
            <a:r>
              <a:rPr lang="en-US" sz="2000" i="1" dirty="0">
                <a:sym typeface="Wingdings" pitchFamily="2" charset="2"/>
              </a:rPr>
              <a:t>”</a:t>
            </a:r>
            <a:r>
              <a:rPr lang="en-US" sz="2000" dirty="0">
                <a:sym typeface="Wingdings" pitchFamily="2" charset="2"/>
              </a:rPr>
              <a:t> registers</a:t>
            </a:r>
          </a:p>
          <a:p>
            <a:pPr lvl="1"/>
            <a:r>
              <a:rPr lang="en-US" sz="2000" dirty="0">
                <a:sym typeface="Wingdings" pitchFamily="2" charset="2"/>
              </a:rPr>
              <a:t>We will call ISA registers “logical” or “architected”</a:t>
            </a:r>
            <a:endParaRPr lang="en-US" sz="2000" dirty="0"/>
          </a:p>
          <a:p>
            <a:pPr lvl="1"/>
            <a:r>
              <a:rPr lang="en-US" sz="2000" dirty="0">
                <a:sym typeface="Wingdings" pitchFamily="2" charset="2"/>
              </a:rPr>
              <a:t>initially map logical registers to physical registers</a:t>
            </a:r>
            <a:endParaRPr lang="en-US" sz="3200" dirty="0"/>
          </a:p>
        </p:txBody>
      </p:sp>
    </p:spTree>
    <p:extLst>
      <p:ext uri="{BB962C8B-B14F-4D97-AF65-F5344CB8AC3E}">
        <p14:creationId xmlns:p14="http://schemas.microsoft.com/office/powerpoint/2010/main" val="1285359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4228D-F5F3-8341-DD2F-B4A1D3FC960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B5669E-69AA-D133-F1E0-3B8A51971F52}"/>
              </a:ext>
            </a:extLst>
          </p:cNvPr>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A245494A-F187-C48F-21C1-9F752BEFA89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29773C2F-A421-C0EC-9F5C-7EC28C14F152}"/>
              </a:ext>
            </a:extLst>
          </p:cNvPr>
          <p:cNvSpPr txBox="1">
            <a:spLocks/>
          </p:cNvSpPr>
          <p:nvPr/>
        </p:nvSpPr>
        <p:spPr>
          <a:xfrm>
            <a:off x="640077" y="1000549"/>
            <a:ext cx="8157755" cy="162095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sym typeface="Wingdings" pitchFamily="2" charset="2"/>
              </a:rPr>
              <a:t>Needed Features:</a:t>
            </a:r>
          </a:p>
          <a:p>
            <a:pPr lvl="1"/>
            <a:r>
              <a:rPr lang="en-US" sz="2000" dirty="0"/>
              <a:t>mapping mechanism</a:t>
            </a:r>
          </a:p>
          <a:p>
            <a:pPr lvl="1"/>
            <a:r>
              <a:rPr lang="en-US" sz="2000" dirty="0"/>
              <a:t>physical registers</a:t>
            </a:r>
          </a:p>
          <a:p>
            <a:pPr lvl="2"/>
            <a:r>
              <a:rPr lang="en-US" sz="2000" dirty="0"/>
              <a:t>allocation/deallocation mechanism</a:t>
            </a:r>
          </a:p>
          <a:p>
            <a:pPr lvl="2"/>
            <a:r>
              <a:rPr lang="en-US" sz="2000" dirty="0"/>
              <a:t>allocated vs. free registers</a:t>
            </a:r>
          </a:p>
        </p:txBody>
      </p:sp>
    </p:spTree>
    <p:extLst>
      <p:ext uri="{BB962C8B-B14F-4D97-AF65-F5344CB8AC3E}">
        <p14:creationId xmlns:p14="http://schemas.microsoft.com/office/powerpoint/2010/main" val="2071157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A3C87-3A87-C5D2-F2C8-FB6F12285B8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5FC6D-924D-621A-919F-297EFC7B076D}"/>
              </a:ext>
            </a:extLst>
          </p:cNvPr>
          <p:cNvSpPr>
            <a:spLocks noGrp="1"/>
          </p:cNvSpPr>
          <p:nvPr>
            <p:ph type="sldNum" sz="quarter" idx="19"/>
          </p:nvPr>
        </p:nvSpPr>
        <p:spPr/>
        <p:txBody>
          <a:bodyPr/>
          <a:lstStyle/>
          <a:p>
            <a:fld id="{B6238B5B-F19C-E947-A0BC-87BD7983F871}" type="slidenum">
              <a:rPr lang="en-US" smtClean="0"/>
              <a:pPr/>
              <a:t>37</a:t>
            </a:fld>
            <a:endParaRPr lang="en-US" dirty="0"/>
          </a:p>
        </p:txBody>
      </p:sp>
      <p:sp>
        <p:nvSpPr>
          <p:cNvPr id="2" name="Title 4">
            <a:extLst>
              <a:ext uri="{FF2B5EF4-FFF2-40B4-BE49-F238E27FC236}">
                <a16:creationId xmlns:a16="http://schemas.microsoft.com/office/drawing/2014/main" id="{7C82D8FE-2ECB-D273-DBE0-B801FA8A626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02D0AEED-CB45-FEC9-FBFA-F1EBA7B30B21}"/>
              </a:ext>
            </a:extLst>
          </p:cNvPr>
          <p:cNvSpPr txBox="1">
            <a:spLocks/>
          </p:cNvSpPr>
          <p:nvPr/>
        </p:nvSpPr>
        <p:spPr>
          <a:xfrm>
            <a:off x="640077" y="1000549"/>
            <a:ext cx="8157755" cy="60837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Exercise:</a:t>
            </a:r>
          </a:p>
          <a:p>
            <a:pPr lvl="1"/>
            <a:r>
              <a:rPr lang="en-US" sz="1800" dirty="0"/>
              <a:t>Identify all data dependencies</a:t>
            </a:r>
          </a:p>
        </p:txBody>
      </p:sp>
      <p:sp>
        <p:nvSpPr>
          <p:cNvPr id="3" name="Text Box 3">
            <a:extLst>
              <a:ext uri="{FF2B5EF4-FFF2-40B4-BE49-F238E27FC236}">
                <a16:creationId xmlns:a16="http://schemas.microsoft.com/office/drawing/2014/main" id="{6B2B0B7B-9BD6-BC56-C5C6-4F68E9F2F1BF}"/>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D4B5CE69-FEE6-9EDA-D2B2-F2BCF206D321}"/>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FBADC8B4-9053-4764-6C75-239EBBF62141}"/>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8" name="Text Box 6">
            <a:extLst>
              <a:ext uri="{FF2B5EF4-FFF2-40B4-BE49-F238E27FC236}">
                <a16:creationId xmlns:a16="http://schemas.microsoft.com/office/drawing/2014/main" id="{2FE26A6F-8942-831A-1EB2-A4C9D71740D3}"/>
              </a:ext>
            </a:extLst>
          </p:cNvPr>
          <p:cNvSpPr txBox="1">
            <a:spLocks noChangeArrowheads="1"/>
          </p:cNvSpPr>
          <p:nvPr/>
        </p:nvSpPr>
        <p:spPr bwMode="auto">
          <a:xfrm>
            <a:off x="5699950" y="2671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I4: OR  R8, R5, R2</a:t>
            </a:r>
          </a:p>
        </p:txBody>
      </p:sp>
      <p:sp>
        <p:nvSpPr>
          <p:cNvPr id="9" name="Text Box 7">
            <a:extLst>
              <a:ext uri="{FF2B5EF4-FFF2-40B4-BE49-F238E27FC236}">
                <a16:creationId xmlns:a16="http://schemas.microsoft.com/office/drawing/2014/main" id="{36FBBE23-AA2C-E712-8C16-7140ABC8A033}"/>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95D67C5C-D325-B095-B822-E90E306377C3}"/>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5" name="Line 14">
            <a:extLst>
              <a:ext uri="{FF2B5EF4-FFF2-40B4-BE49-F238E27FC236}">
                <a16:creationId xmlns:a16="http://schemas.microsoft.com/office/drawing/2014/main" id="{004FADE5-6C16-FC07-CD34-D086B3CF0FB6}"/>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8BE597E7-2463-EBCB-03CA-2083D69733EF}"/>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8AEB6F20-CBC6-A80B-720A-F3CB328BB1C9}"/>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E9B85F7D-D731-7A76-66A6-9B2688A92B31}"/>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Tree>
    <p:extLst>
      <p:ext uri="{BB962C8B-B14F-4D97-AF65-F5344CB8AC3E}">
        <p14:creationId xmlns:p14="http://schemas.microsoft.com/office/powerpoint/2010/main" val="321301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D325-979B-508F-D05E-770C04917AA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9E1138-9C7B-3F02-4993-194C71DF04F7}"/>
              </a:ext>
            </a:extLst>
          </p:cNvPr>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5E9F9664-5319-F72A-6C24-8F4C23EC5DD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4A51BBA9-1D72-A60E-0514-971AFEC8F5A8}"/>
              </a:ext>
            </a:extLst>
          </p:cNvPr>
          <p:cNvSpPr txBox="1">
            <a:spLocks/>
          </p:cNvSpPr>
          <p:nvPr/>
        </p:nvSpPr>
        <p:spPr>
          <a:xfrm>
            <a:off x="640077" y="1000549"/>
            <a:ext cx="8157755" cy="151015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Exercise</a:t>
            </a:r>
          </a:p>
          <a:p>
            <a:pPr lvl="1"/>
            <a:r>
              <a:rPr lang="en-US" sz="1800" dirty="0"/>
              <a:t>3 RAWs</a:t>
            </a:r>
          </a:p>
          <a:p>
            <a:pPr lvl="1"/>
            <a:r>
              <a:rPr lang="en-US" sz="1800" dirty="0"/>
              <a:t>1 WAR</a:t>
            </a:r>
          </a:p>
          <a:p>
            <a:pPr lvl="1"/>
            <a:r>
              <a:rPr lang="en-US" sz="1800" dirty="0"/>
              <a:t>1 WAW</a:t>
            </a:r>
          </a:p>
          <a:p>
            <a:pPr lvl="1"/>
            <a:r>
              <a:rPr lang="en-US" sz="1800" dirty="0"/>
              <a:t>Which instructions cannot be reordered?</a:t>
            </a:r>
          </a:p>
        </p:txBody>
      </p:sp>
      <p:sp>
        <p:nvSpPr>
          <p:cNvPr id="3" name="Text Box 3">
            <a:extLst>
              <a:ext uri="{FF2B5EF4-FFF2-40B4-BE49-F238E27FC236}">
                <a16:creationId xmlns:a16="http://schemas.microsoft.com/office/drawing/2014/main" id="{93907AA7-C5A7-91BF-9F45-EB2B0F1963DB}"/>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420272A3-5B8B-EFD9-59D2-EF51906B3A10}"/>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1024A02F-C7D4-2489-8F9E-3EB74F239881}"/>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8" name="Text Box 6">
            <a:extLst>
              <a:ext uri="{FF2B5EF4-FFF2-40B4-BE49-F238E27FC236}">
                <a16:creationId xmlns:a16="http://schemas.microsoft.com/office/drawing/2014/main" id="{EA088454-053E-5AC5-5E4E-5F314A70BDE6}"/>
              </a:ext>
            </a:extLst>
          </p:cNvPr>
          <p:cNvSpPr txBox="1">
            <a:spLocks noChangeArrowheads="1"/>
          </p:cNvSpPr>
          <p:nvPr/>
        </p:nvSpPr>
        <p:spPr bwMode="auto">
          <a:xfrm>
            <a:off x="5699950" y="2671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I4: OR  R8, R5, R2</a:t>
            </a:r>
          </a:p>
        </p:txBody>
      </p:sp>
      <p:sp>
        <p:nvSpPr>
          <p:cNvPr id="9" name="Text Box 7">
            <a:extLst>
              <a:ext uri="{FF2B5EF4-FFF2-40B4-BE49-F238E27FC236}">
                <a16:creationId xmlns:a16="http://schemas.microsoft.com/office/drawing/2014/main" id="{F6FA6525-5214-A634-9B97-D1DE706A05BE}"/>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E2B5A24C-A117-3D48-736E-35754E60D473}"/>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1" name="Line 9">
            <a:extLst>
              <a:ext uri="{FF2B5EF4-FFF2-40B4-BE49-F238E27FC236}">
                <a16:creationId xmlns:a16="http://schemas.microsoft.com/office/drawing/2014/main" id="{9C4BBF79-A59E-FC03-5497-714BA89BF472}"/>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2" name="Line 10">
            <a:extLst>
              <a:ext uri="{FF2B5EF4-FFF2-40B4-BE49-F238E27FC236}">
                <a16:creationId xmlns:a16="http://schemas.microsoft.com/office/drawing/2014/main" id="{727A1664-F589-57DA-F90E-37CF3DE07B7A}"/>
              </a:ext>
            </a:extLst>
          </p:cNvPr>
          <p:cNvSpPr>
            <a:spLocks noChangeShapeType="1"/>
          </p:cNvSpPr>
          <p:nvPr/>
        </p:nvSpPr>
        <p:spPr bwMode="auto">
          <a:xfrm flipH="1">
            <a:off x="6788182" y="2094648"/>
            <a:ext cx="628618" cy="315233"/>
          </a:xfrm>
          <a:prstGeom prst="line">
            <a:avLst/>
          </a:prstGeom>
          <a:noFill/>
          <a:ln w="76200">
            <a:solidFill>
              <a:srgbClr val="6600FF"/>
            </a:solidFill>
            <a:round/>
            <a:headEnd/>
            <a:tailEnd type="triangle" w="sm" len="sm"/>
          </a:ln>
          <a:effectLst/>
        </p:spPr>
        <p:txBody>
          <a:bodyPr/>
          <a:lstStyle/>
          <a:p>
            <a:endParaRPr lang="en-US"/>
          </a:p>
        </p:txBody>
      </p:sp>
      <p:sp>
        <p:nvSpPr>
          <p:cNvPr id="13" name="Line 12">
            <a:extLst>
              <a:ext uri="{FF2B5EF4-FFF2-40B4-BE49-F238E27FC236}">
                <a16:creationId xmlns:a16="http://schemas.microsoft.com/office/drawing/2014/main" id="{497247FD-2F27-395D-FE92-2C998D83865D}"/>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14" name="Line 13">
            <a:extLst>
              <a:ext uri="{FF2B5EF4-FFF2-40B4-BE49-F238E27FC236}">
                <a16:creationId xmlns:a16="http://schemas.microsoft.com/office/drawing/2014/main" id="{6D374930-B72F-378C-BB46-B702ED7FEDFD}"/>
              </a:ext>
            </a:extLst>
          </p:cNvPr>
          <p:cNvSpPr>
            <a:spLocks noChangeShapeType="1"/>
          </p:cNvSpPr>
          <p:nvPr/>
        </p:nvSpPr>
        <p:spPr bwMode="auto">
          <a:xfrm flipH="1">
            <a:off x="6687294" y="2192733"/>
            <a:ext cx="0" cy="906463"/>
          </a:xfrm>
          <a:prstGeom prst="line">
            <a:avLst/>
          </a:prstGeom>
          <a:noFill/>
          <a:ln w="38100">
            <a:solidFill>
              <a:srgbClr val="00FF00"/>
            </a:solidFill>
            <a:prstDash val="dash"/>
            <a:round/>
            <a:headEnd/>
            <a:tailEnd type="triangle" w="med" len="lg"/>
          </a:ln>
          <a:effectLst/>
        </p:spPr>
        <p:txBody>
          <a:bodyPr/>
          <a:lstStyle/>
          <a:p>
            <a:endParaRPr lang="en-US"/>
          </a:p>
        </p:txBody>
      </p:sp>
      <p:sp>
        <p:nvSpPr>
          <p:cNvPr id="15" name="Line 14">
            <a:extLst>
              <a:ext uri="{FF2B5EF4-FFF2-40B4-BE49-F238E27FC236}">
                <a16:creationId xmlns:a16="http://schemas.microsoft.com/office/drawing/2014/main" id="{57C46E71-E645-3E03-734E-4A41638F5434}"/>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131CC52D-FB35-8511-ED38-D6BC2BDE893E}"/>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5415F87D-BCBE-CB16-D819-9D0D0ED4AC64}"/>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7F3F9649-C7FE-EE4E-79D2-AB231F611E52}"/>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19" name="Line 9">
            <a:extLst>
              <a:ext uri="{FF2B5EF4-FFF2-40B4-BE49-F238E27FC236}">
                <a16:creationId xmlns:a16="http://schemas.microsoft.com/office/drawing/2014/main" id="{A16BE1DE-7286-AE80-A312-DAE974BE7220}"/>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363560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31E81-ABB4-81DA-E7A5-6E8524B05D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1AEF75-D5C4-461C-E856-8467728B0EEA}"/>
              </a:ext>
            </a:extLst>
          </p:cNvPr>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67C10DE7-42A1-11F0-7669-F2DFA3E921A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77E26163-B8F4-128A-7040-DD0443CACC7D}"/>
              </a:ext>
            </a:extLst>
          </p:cNvPr>
          <p:cNvSpPr txBox="1">
            <a:spLocks/>
          </p:cNvSpPr>
          <p:nvPr/>
        </p:nvSpPr>
        <p:spPr>
          <a:xfrm>
            <a:off x="640077" y="1000549"/>
            <a:ext cx="8157755" cy="165686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Exercise</a:t>
            </a:r>
          </a:p>
          <a:p>
            <a:pPr lvl="1"/>
            <a:r>
              <a:rPr lang="en-US" sz="1800" dirty="0"/>
              <a:t>I3 can not exec before I2 because</a:t>
            </a:r>
            <a:br>
              <a:rPr lang="en-US" sz="1800" dirty="0"/>
            </a:br>
            <a:r>
              <a:rPr lang="en-US" sz="1800" dirty="0"/>
              <a:t>I3 will overwrite R5</a:t>
            </a:r>
          </a:p>
          <a:p>
            <a:pPr lvl="1"/>
            <a:r>
              <a:rPr lang="en-US" sz="1800" dirty="0"/>
              <a:t>I5 can not go before I2 because</a:t>
            </a:r>
            <a:br>
              <a:rPr lang="en-US" sz="1800" dirty="0"/>
            </a:br>
            <a:r>
              <a:rPr lang="en-US" sz="1800" dirty="0"/>
              <a:t>I2, when it goes, will overwrite</a:t>
            </a:r>
            <a:br>
              <a:rPr lang="en-US" sz="1800" dirty="0"/>
            </a:br>
            <a:r>
              <a:rPr lang="en-US" sz="1800" dirty="0"/>
              <a:t>R2 with a stale value</a:t>
            </a:r>
          </a:p>
        </p:txBody>
      </p:sp>
      <p:sp>
        <p:nvSpPr>
          <p:cNvPr id="3" name="Text Box 3">
            <a:extLst>
              <a:ext uri="{FF2B5EF4-FFF2-40B4-BE49-F238E27FC236}">
                <a16:creationId xmlns:a16="http://schemas.microsoft.com/office/drawing/2014/main" id="{B7E1BAAA-4B1F-6285-8C8E-62B1A7A7118F}"/>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08B9232D-3249-03D9-F611-BE104D4C8AD2}"/>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71D2C14A-00DF-CCE3-443D-EEF28EC352D6}"/>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8" name="Text Box 6">
            <a:extLst>
              <a:ext uri="{FF2B5EF4-FFF2-40B4-BE49-F238E27FC236}">
                <a16:creationId xmlns:a16="http://schemas.microsoft.com/office/drawing/2014/main" id="{ADF70870-D8C3-53E7-FDE1-C64B8E9BF840}"/>
              </a:ext>
            </a:extLst>
          </p:cNvPr>
          <p:cNvSpPr txBox="1">
            <a:spLocks noChangeArrowheads="1"/>
          </p:cNvSpPr>
          <p:nvPr/>
        </p:nvSpPr>
        <p:spPr bwMode="auto">
          <a:xfrm>
            <a:off x="5699950" y="2671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I4: OR  R8, R5, R2</a:t>
            </a:r>
          </a:p>
        </p:txBody>
      </p:sp>
      <p:sp>
        <p:nvSpPr>
          <p:cNvPr id="9" name="Text Box 7">
            <a:extLst>
              <a:ext uri="{FF2B5EF4-FFF2-40B4-BE49-F238E27FC236}">
                <a16:creationId xmlns:a16="http://schemas.microsoft.com/office/drawing/2014/main" id="{CD25B525-B2E2-064A-1960-83A5BE57EF10}"/>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68D222DD-8B98-F9EA-2FA1-8A7EF9E1D50A}"/>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1" name="Line 9">
            <a:extLst>
              <a:ext uri="{FF2B5EF4-FFF2-40B4-BE49-F238E27FC236}">
                <a16:creationId xmlns:a16="http://schemas.microsoft.com/office/drawing/2014/main" id="{84599B5C-6A44-EE97-998F-F68EFD3D5941}"/>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2" name="Line 10">
            <a:extLst>
              <a:ext uri="{FF2B5EF4-FFF2-40B4-BE49-F238E27FC236}">
                <a16:creationId xmlns:a16="http://schemas.microsoft.com/office/drawing/2014/main" id="{13265241-1191-FD2C-1F11-769531FAD2DC}"/>
              </a:ext>
            </a:extLst>
          </p:cNvPr>
          <p:cNvSpPr>
            <a:spLocks noChangeShapeType="1"/>
          </p:cNvSpPr>
          <p:nvPr/>
        </p:nvSpPr>
        <p:spPr bwMode="auto">
          <a:xfrm flipH="1">
            <a:off x="6788182" y="2094648"/>
            <a:ext cx="628618" cy="315233"/>
          </a:xfrm>
          <a:prstGeom prst="line">
            <a:avLst/>
          </a:prstGeom>
          <a:noFill/>
          <a:ln w="76200">
            <a:solidFill>
              <a:srgbClr val="6600FF"/>
            </a:solidFill>
            <a:round/>
            <a:headEnd/>
            <a:tailEnd type="triangle" w="sm" len="sm"/>
          </a:ln>
          <a:effectLst/>
        </p:spPr>
        <p:txBody>
          <a:bodyPr/>
          <a:lstStyle/>
          <a:p>
            <a:endParaRPr lang="en-US"/>
          </a:p>
        </p:txBody>
      </p:sp>
      <p:sp>
        <p:nvSpPr>
          <p:cNvPr id="13" name="Line 12">
            <a:extLst>
              <a:ext uri="{FF2B5EF4-FFF2-40B4-BE49-F238E27FC236}">
                <a16:creationId xmlns:a16="http://schemas.microsoft.com/office/drawing/2014/main" id="{1C6440C8-E2C1-F282-CE8C-2F2D81B47F16}"/>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14" name="Line 13">
            <a:extLst>
              <a:ext uri="{FF2B5EF4-FFF2-40B4-BE49-F238E27FC236}">
                <a16:creationId xmlns:a16="http://schemas.microsoft.com/office/drawing/2014/main" id="{7A89705C-C43C-BD5F-ECBA-7BA6F799AB8B}"/>
              </a:ext>
            </a:extLst>
          </p:cNvPr>
          <p:cNvSpPr>
            <a:spLocks noChangeShapeType="1"/>
          </p:cNvSpPr>
          <p:nvPr/>
        </p:nvSpPr>
        <p:spPr bwMode="auto">
          <a:xfrm flipH="1">
            <a:off x="6687294" y="2192733"/>
            <a:ext cx="0" cy="906463"/>
          </a:xfrm>
          <a:prstGeom prst="line">
            <a:avLst/>
          </a:prstGeom>
          <a:noFill/>
          <a:ln w="38100">
            <a:solidFill>
              <a:srgbClr val="00FF00"/>
            </a:solidFill>
            <a:prstDash val="dash"/>
            <a:round/>
            <a:headEnd/>
            <a:tailEnd type="triangle" w="med" len="lg"/>
          </a:ln>
          <a:effectLst/>
        </p:spPr>
        <p:txBody>
          <a:bodyPr/>
          <a:lstStyle/>
          <a:p>
            <a:endParaRPr lang="en-US"/>
          </a:p>
        </p:txBody>
      </p:sp>
      <p:sp>
        <p:nvSpPr>
          <p:cNvPr id="15" name="Line 14">
            <a:extLst>
              <a:ext uri="{FF2B5EF4-FFF2-40B4-BE49-F238E27FC236}">
                <a16:creationId xmlns:a16="http://schemas.microsoft.com/office/drawing/2014/main" id="{C7C263EB-7086-00B8-BA32-A39BF517B86F}"/>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FC5862A4-BF3E-2E4E-494C-08C972B5ECA7}"/>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E0F5EECF-5377-BB6B-0F17-C4D2725FF91E}"/>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2E11760B-8CF6-D5D8-C598-607F4B2DD136}"/>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19" name="Line 9">
            <a:extLst>
              <a:ext uri="{FF2B5EF4-FFF2-40B4-BE49-F238E27FC236}">
                <a16:creationId xmlns:a16="http://schemas.microsoft.com/office/drawing/2014/main" id="{05828D29-D39F-A20F-DEBE-2464DD94E0A1}"/>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364888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3481-9028-924A-FCE5-592205D6D4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F3803D-5E66-2DF6-DA9D-E2A582E09DE3}"/>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7C7F3897-A4E9-8699-BB37-F776839F1C4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2C93A7AE-89EB-3CD8-8558-D038E967C8D4}"/>
              </a:ext>
            </a:extLst>
          </p:cNvPr>
          <p:cNvSpPr txBox="1">
            <a:spLocks/>
          </p:cNvSpPr>
          <p:nvPr/>
        </p:nvSpPr>
        <p:spPr>
          <a:xfrm>
            <a:off x="640077" y="1000549"/>
            <a:ext cx="8157755" cy="238013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Latency</a:t>
            </a:r>
          </a:p>
          <a:p>
            <a:pPr marL="733806" lvl="1" indent="-285750"/>
            <a:r>
              <a:rPr lang="en-US" sz="2000" dirty="0"/>
              <a:t>Time it takes to complete a task</a:t>
            </a:r>
          </a:p>
          <a:p>
            <a:pPr marL="285750" indent="-285750">
              <a:buFont typeface="Arial" panose="020B0604020202020204" pitchFamily="34" charset="0"/>
              <a:buChar char="•"/>
            </a:pPr>
            <a:r>
              <a:rPr lang="en-US" sz="2400" dirty="0"/>
              <a:t>Throughput</a:t>
            </a:r>
          </a:p>
          <a:p>
            <a:pPr marL="733806" lvl="1" indent="-285750"/>
            <a:r>
              <a:rPr lang="en-US" sz="2000" dirty="0"/>
              <a:t>Number of tasks completed per given time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11573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CE0D-1B9A-4823-51BA-5B2BCA1E33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403F36-ECBC-52E9-2086-B52ACD3C6400}"/>
              </a:ext>
            </a:extLst>
          </p:cNvPr>
          <p:cNvSpPr>
            <a:spLocks noGrp="1"/>
          </p:cNvSpPr>
          <p:nvPr>
            <p:ph type="sldNum" sz="quarter" idx="19"/>
          </p:nvPr>
        </p:nvSpPr>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77E225C8-B822-6D70-C8C7-9678D8135D0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E6C99685-6503-E91A-B1A0-817AE4BAFE35}"/>
              </a:ext>
            </a:extLst>
          </p:cNvPr>
          <p:cNvSpPr txBox="1">
            <a:spLocks/>
          </p:cNvSpPr>
          <p:nvPr/>
        </p:nvSpPr>
        <p:spPr>
          <a:xfrm>
            <a:off x="640077" y="1000549"/>
            <a:ext cx="8157755" cy="165686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Exercise</a:t>
            </a:r>
          </a:p>
          <a:p>
            <a:pPr lvl="1"/>
            <a:r>
              <a:rPr lang="en-US" sz="1800" dirty="0"/>
              <a:t>I3 can not exec before I2 because</a:t>
            </a:r>
            <a:br>
              <a:rPr lang="en-US" sz="1800" dirty="0"/>
            </a:br>
            <a:r>
              <a:rPr lang="en-US" sz="1800" dirty="0"/>
              <a:t>I3 will overwrite R5</a:t>
            </a:r>
          </a:p>
          <a:p>
            <a:pPr lvl="1"/>
            <a:r>
              <a:rPr lang="en-US" sz="1800" dirty="0"/>
              <a:t>I5 can not go before I2 because</a:t>
            </a:r>
            <a:br>
              <a:rPr lang="en-US" sz="1800" dirty="0"/>
            </a:br>
            <a:r>
              <a:rPr lang="en-US" sz="1800" dirty="0"/>
              <a:t>I2, when it goes, will overwrite</a:t>
            </a:r>
            <a:br>
              <a:rPr lang="en-US" sz="1800" dirty="0"/>
            </a:br>
            <a:r>
              <a:rPr lang="en-US" sz="1800" dirty="0"/>
              <a:t>R2 with a stale value</a:t>
            </a:r>
          </a:p>
        </p:txBody>
      </p:sp>
      <p:sp>
        <p:nvSpPr>
          <p:cNvPr id="3" name="Text Box 3">
            <a:extLst>
              <a:ext uri="{FF2B5EF4-FFF2-40B4-BE49-F238E27FC236}">
                <a16:creationId xmlns:a16="http://schemas.microsoft.com/office/drawing/2014/main" id="{40A0B4CA-8EE1-745B-A7FC-154A88293C7A}"/>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0D9ACF96-DFC7-08A8-956E-BD1DA0DE7E1B}"/>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3531DB84-8D76-5824-3F8E-F8C94F66E837}"/>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8" name="Text Box 6">
            <a:extLst>
              <a:ext uri="{FF2B5EF4-FFF2-40B4-BE49-F238E27FC236}">
                <a16:creationId xmlns:a16="http://schemas.microsoft.com/office/drawing/2014/main" id="{97F0761C-72C1-CFFD-5F51-A2125CDE733E}"/>
              </a:ext>
            </a:extLst>
          </p:cNvPr>
          <p:cNvSpPr txBox="1">
            <a:spLocks noChangeArrowheads="1"/>
          </p:cNvSpPr>
          <p:nvPr/>
        </p:nvSpPr>
        <p:spPr bwMode="auto">
          <a:xfrm>
            <a:off x="5699950" y="2671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I4: OR  R8, R5, R2</a:t>
            </a:r>
          </a:p>
        </p:txBody>
      </p:sp>
      <p:sp>
        <p:nvSpPr>
          <p:cNvPr id="9" name="Text Box 7">
            <a:extLst>
              <a:ext uri="{FF2B5EF4-FFF2-40B4-BE49-F238E27FC236}">
                <a16:creationId xmlns:a16="http://schemas.microsoft.com/office/drawing/2014/main" id="{C554463C-FD12-C369-C862-68B5C40A8704}"/>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ADBDE4A1-0CEC-55BD-257F-773FC53BEF5A}"/>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1" name="Line 9">
            <a:extLst>
              <a:ext uri="{FF2B5EF4-FFF2-40B4-BE49-F238E27FC236}">
                <a16:creationId xmlns:a16="http://schemas.microsoft.com/office/drawing/2014/main" id="{4F17DBE3-ECCF-30C8-97AC-259797EE6242}"/>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2" name="Line 10">
            <a:extLst>
              <a:ext uri="{FF2B5EF4-FFF2-40B4-BE49-F238E27FC236}">
                <a16:creationId xmlns:a16="http://schemas.microsoft.com/office/drawing/2014/main" id="{BEE7E3B8-3E40-8381-206B-D1A8D4EF2F2A}"/>
              </a:ext>
            </a:extLst>
          </p:cNvPr>
          <p:cNvSpPr>
            <a:spLocks noChangeShapeType="1"/>
          </p:cNvSpPr>
          <p:nvPr/>
        </p:nvSpPr>
        <p:spPr bwMode="auto">
          <a:xfrm flipH="1">
            <a:off x="6788182" y="2094648"/>
            <a:ext cx="628618" cy="315233"/>
          </a:xfrm>
          <a:prstGeom prst="line">
            <a:avLst/>
          </a:prstGeom>
          <a:noFill/>
          <a:ln w="76200">
            <a:solidFill>
              <a:srgbClr val="6600FF"/>
            </a:solidFill>
            <a:round/>
            <a:headEnd/>
            <a:tailEnd type="triangle" w="sm" len="sm"/>
          </a:ln>
          <a:effectLst/>
        </p:spPr>
        <p:txBody>
          <a:bodyPr/>
          <a:lstStyle/>
          <a:p>
            <a:endParaRPr lang="en-US"/>
          </a:p>
        </p:txBody>
      </p:sp>
      <p:sp>
        <p:nvSpPr>
          <p:cNvPr id="13" name="Line 12">
            <a:extLst>
              <a:ext uri="{FF2B5EF4-FFF2-40B4-BE49-F238E27FC236}">
                <a16:creationId xmlns:a16="http://schemas.microsoft.com/office/drawing/2014/main" id="{E75E40F7-CAFD-764D-E3AA-789C865EB0F5}"/>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14" name="Line 13">
            <a:extLst>
              <a:ext uri="{FF2B5EF4-FFF2-40B4-BE49-F238E27FC236}">
                <a16:creationId xmlns:a16="http://schemas.microsoft.com/office/drawing/2014/main" id="{A668C58E-602D-7F3D-62BF-B398A046CF6B}"/>
              </a:ext>
            </a:extLst>
          </p:cNvPr>
          <p:cNvSpPr>
            <a:spLocks noChangeShapeType="1"/>
          </p:cNvSpPr>
          <p:nvPr/>
        </p:nvSpPr>
        <p:spPr bwMode="auto">
          <a:xfrm flipH="1">
            <a:off x="6687294" y="2192733"/>
            <a:ext cx="0" cy="906463"/>
          </a:xfrm>
          <a:prstGeom prst="line">
            <a:avLst/>
          </a:prstGeom>
          <a:noFill/>
          <a:ln w="38100">
            <a:solidFill>
              <a:srgbClr val="00FF00"/>
            </a:solidFill>
            <a:prstDash val="dash"/>
            <a:round/>
            <a:headEnd/>
            <a:tailEnd type="triangle" w="med" len="lg"/>
          </a:ln>
          <a:effectLst/>
        </p:spPr>
        <p:txBody>
          <a:bodyPr/>
          <a:lstStyle/>
          <a:p>
            <a:endParaRPr lang="en-US"/>
          </a:p>
        </p:txBody>
      </p:sp>
      <p:sp>
        <p:nvSpPr>
          <p:cNvPr id="15" name="Line 14">
            <a:extLst>
              <a:ext uri="{FF2B5EF4-FFF2-40B4-BE49-F238E27FC236}">
                <a16:creationId xmlns:a16="http://schemas.microsoft.com/office/drawing/2014/main" id="{E4D19ED8-C794-7775-1550-B997E7E8D3FA}"/>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962457BA-279F-421B-7BA3-A667F13695A2}"/>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8367E929-9FC7-6021-6A81-0578D91F0605}"/>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FB41736E-85A0-B551-3F3D-D2D9E383EB8C}"/>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19" name="Line 9">
            <a:extLst>
              <a:ext uri="{FF2B5EF4-FFF2-40B4-BE49-F238E27FC236}">
                <a16:creationId xmlns:a16="http://schemas.microsoft.com/office/drawing/2014/main" id="{16A9B5BE-763E-0928-6E3C-FF8BCD37FD17}"/>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179176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84C0-5446-9AB8-8590-A5EBB037DF8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2723C8-D136-A17A-3CA9-A36163FCF681}"/>
              </a:ext>
            </a:extLst>
          </p:cNvPr>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08FC95DE-3B62-D529-DD12-385743011FA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332B13B2-0073-E394-9092-558A1A4AECBC}"/>
              </a:ext>
            </a:extLst>
          </p:cNvPr>
          <p:cNvSpPr txBox="1">
            <a:spLocks/>
          </p:cNvSpPr>
          <p:nvPr/>
        </p:nvSpPr>
        <p:spPr>
          <a:xfrm>
            <a:off x="640077" y="1000549"/>
            <a:ext cx="8157755" cy="120956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Example</a:t>
            </a:r>
          </a:p>
          <a:p>
            <a:pPr lvl="1"/>
            <a:r>
              <a:rPr lang="en-US" sz="1800" dirty="0"/>
              <a:t>Let’s rename R5 to decouple I2 and I3</a:t>
            </a:r>
          </a:p>
          <a:p>
            <a:pPr lvl="1"/>
            <a:r>
              <a:rPr lang="en-US" sz="1800" dirty="0"/>
              <a:t>R5 = S</a:t>
            </a:r>
          </a:p>
          <a:p>
            <a:pPr lvl="1"/>
            <a:r>
              <a:rPr lang="en-US" sz="1800" dirty="0"/>
              <a:t>Removed WAR</a:t>
            </a:r>
          </a:p>
        </p:txBody>
      </p:sp>
      <p:sp>
        <p:nvSpPr>
          <p:cNvPr id="3" name="Text Box 3">
            <a:extLst>
              <a:ext uri="{FF2B5EF4-FFF2-40B4-BE49-F238E27FC236}">
                <a16:creationId xmlns:a16="http://schemas.microsoft.com/office/drawing/2014/main" id="{9AD6A73F-03C3-9ACC-F873-6C363E317011}"/>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1CFD7DFD-B967-964E-D2AC-62958D64ADAC}"/>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F8410451-443B-35C9-E119-91B730AD2D97}"/>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8" name="Text Box 6">
            <a:extLst>
              <a:ext uri="{FF2B5EF4-FFF2-40B4-BE49-F238E27FC236}">
                <a16:creationId xmlns:a16="http://schemas.microsoft.com/office/drawing/2014/main" id="{237EA187-9C79-D409-6926-A77E43F98E7B}"/>
              </a:ext>
            </a:extLst>
          </p:cNvPr>
          <p:cNvSpPr txBox="1">
            <a:spLocks noChangeArrowheads="1"/>
          </p:cNvSpPr>
          <p:nvPr/>
        </p:nvSpPr>
        <p:spPr bwMode="auto">
          <a:xfrm>
            <a:off x="5699950" y="2671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I4: OR  R8, R5, R2</a:t>
            </a:r>
          </a:p>
        </p:txBody>
      </p:sp>
      <p:sp>
        <p:nvSpPr>
          <p:cNvPr id="9" name="Text Box 7">
            <a:extLst>
              <a:ext uri="{FF2B5EF4-FFF2-40B4-BE49-F238E27FC236}">
                <a16:creationId xmlns:a16="http://schemas.microsoft.com/office/drawing/2014/main" id="{C8F045CF-6CB5-C559-4481-B03EB7F16825}"/>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ECB5120F-4C00-9BBD-4265-7BA42915CE4E}"/>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1" name="Line 9">
            <a:extLst>
              <a:ext uri="{FF2B5EF4-FFF2-40B4-BE49-F238E27FC236}">
                <a16:creationId xmlns:a16="http://schemas.microsoft.com/office/drawing/2014/main" id="{D19FD881-B50C-A33C-8748-17F3A26D8855}"/>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5" name="Line 14">
            <a:extLst>
              <a:ext uri="{FF2B5EF4-FFF2-40B4-BE49-F238E27FC236}">
                <a16:creationId xmlns:a16="http://schemas.microsoft.com/office/drawing/2014/main" id="{F98A1E9F-23B2-0A5B-713D-F67F0032DF76}"/>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5B198EA6-E741-2AED-184E-9C15785EF179}"/>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58E9E088-74A5-A2C8-3AA8-90BE47717586}"/>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CA8992D3-50B6-CCA8-96C5-EE3BC29AB89B}"/>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20" name="Text Box 17">
            <a:extLst>
              <a:ext uri="{FF2B5EF4-FFF2-40B4-BE49-F238E27FC236}">
                <a16:creationId xmlns:a16="http://schemas.microsoft.com/office/drawing/2014/main" id="{5CC621EA-BC4E-C02E-1127-2EE23085C27D}"/>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13" name="Line 12">
            <a:extLst>
              <a:ext uri="{FF2B5EF4-FFF2-40B4-BE49-F238E27FC236}">
                <a16:creationId xmlns:a16="http://schemas.microsoft.com/office/drawing/2014/main" id="{C209BED8-A563-B0C0-6BA9-CB3B9F707680}"/>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19" name="Line 9">
            <a:extLst>
              <a:ext uri="{FF2B5EF4-FFF2-40B4-BE49-F238E27FC236}">
                <a16:creationId xmlns:a16="http://schemas.microsoft.com/office/drawing/2014/main" id="{6EC74DEB-8C9F-CABD-2E44-3452AEC7A5DD}"/>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4" name="Line 13">
            <a:extLst>
              <a:ext uri="{FF2B5EF4-FFF2-40B4-BE49-F238E27FC236}">
                <a16:creationId xmlns:a16="http://schemas.microsoft.com/office/drawing/2014/main" id="{4959B2E0-4D9C-5E87-7BA2-F974B631B09E}"/>
              </a:ext>
            </a:extLst>
          </p:cNvPr>
          <p:cNvSpPr>
            <a:spLocks noChangeShapeType="1"/>
          </p:cNvSpPr>
          <p:nvPr/>
        </p:nvSpPr>
        <p:spPr bwMode="auto">
          <a:xfrm flipH="1">
            <a:off x="6687294" y="2192733"/>
            <a:ext cx="0" cy="906463"/>
          </a:xfrm>
          <a:prstGeom prst="line">
            <a:avLst/>
          </a:prstGeom>
          <a:noFill/>
          <a:ln w="38100">
            <a:solidFill>
              <a:srgbClr val="00FF00"/>
            </a:solidFill>
            <a:prstDash val="dash"/>
            <a:round/>
            <a:headEnd/>
            <a:tailEnd type="triangle" w="med" len="lg"/>
          </a:ln>
          <a:effectLst/>
        </p:spPr>
        <p:txBody>
          <a:bodyPr/>
          <a:lstStyle/>
          <a:p>
            <a:endParaRPr lang="en-US" dirty="0"/>
          </a:p>
        </p:txBody>
      </p:sp>
    </p:spTree>
    <p:extLst>
      <p:ext uri="{BB962C8B-B14F-4D97-AF65-F5344CB8AC3E}">
        <p14:creationId xmlns:p14="http://schemas.microsoft.com/office/powerpoint/2010/main" val="2240126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1147-AC98-69EB-E968-3CE176BEADF9}"/>
            </a:ext>
          </a:extLst>
        </p:cNvPr>
        <p:cNvGrpSpPr/>
        <p:nvPr/>
      </p:nvGrpSpPr>
      <p:grpSpPr>
        <a:xfrm>
          <a:off x="0" y="0"/>
          <a:ext cx="0" cy="0"/>
          <a:chOff x="0" y="0"/>
          <a:chExt cx="0" cy="0"/>
        </a:xfrm>
      </p:grpSpPr>
      <p:sp>
        <p:nvSpPr>
          <p:cNvPr id="12" name="Text Box 19">
            <a:extLst>
              <a:ext uri="{FF2B5EF4-FFF2-40B4-BE49-F238E27FC236}">
                <a16:creationId xmlns:a16="http://schemas.microsoft.com/office/drawing/2014/main" id="{8CDC9C96-DFEF-AF70-1910-9E20838788D0}"/>
              </a:ext>
            </a:extLst>
          </p:cNvPr>
          <p:cNvSpPr txBox="1">
            <a:spLocks noChangeArrowheads="1"/>
          </p:cNvSpPr>
          <p:nvPr/>
        </p:nvSpPr>
        <p:spPr bwMode="auto">
          <a:xfrm>
            <a:off x="5699950" y="2665512"/>
            <a:ext cx="2665414"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I4: OR  R8, </a:t>
            </a:r>
            <a:r>
              <a:rPr lang="en-US" b="1" dirty="0">
                <a:solidFill>
                  <a:srgbClr val="FF0000"/>
                </a:solidFill>
                <a:latin typeface="Courier New" pitchFamily="49" charset="0"/>
              </a:rPr>
              <a:t>S</a:t>
            </a:r>
            <a:r>
              <a:rPr lang="en-US" b="1" dirty="0">
                <a:latin typeface="Courier New" pitchFamily="49" charset="0"/>
              </a:rPr>
              <a:t>,  R2</a:t>
            </a:r>
          </a:p>
        </p:txBody>
      </p:sp>
      <p:sp>
        <p:nvSpPr>
          <p:cNvPr id="4" name="Slide Number Placeholder 3">
            <a:extLst>
              <a:ext uri="{FF2B5EF4-FFF2-40B4-BE49-F238E27FC236}">
                <a16:creationId xmlns:a16="http://schemas.microsoft.com/office/drawing/2014/main" id="{5B2897D1-B7F9-6D2F-F2AA-8ACD08BA7989}"/>
              </a:ext>
            </a:extLst>
          </p:cNvPr>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6BC12898-4F7A-0FD0-C3CD-FF1C2019932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1C10692C-B24C-D706-1134-F7AF1D44F4F1}"/>
              </a:ext>
            </a:extLst>
          </p:cNvPr>
          <p:cNvSpPr txBox="1">
            <a:spLocks/>
          </p:cNvSpPr>
          <p:nvPr/>
        </p:nvSpPr>
        <p:spPr>
          <a:xfrm>
            <a:off x="640077" y="1000549"/>
            <a:ext cx="8157755" cy="60837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Example</a:t>
            </a:r>
          </a:p>
          <a:p>
            <a:pPr lvl="1"/>
            <a:r>
              <a:rPr lang="en-US" sz="1800" dirty="0"/>
              <a:t>I4 also needs to change since R5 is S</a:t>
            </a:r>
          </a:p>
        </p:txBody>
      </p:sp>
      <p:sp>
        <p:nvSpPr>
          <p:cNvPr id="3" name="Text Box 3">
            <a:extLst>
              <a:ext uri="{FF2B5EF4-FFF2-40B4-BE49-F238E27FC236}">
                <a16:creationId xmlns:a16="http://schemas.microsoft.com/office/drawing/2014/main" id="{709DE436-3F07-6C95-35BD-B6CD417C959B}"/>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6" name="Text Box 4">
            <a:extLst>
              <a:ext uri="{FF2B5EF4-FFF2-40B4-BE49-F238E27FC236}">
                <a16:creationId xmlns:a16="http://schemas.microsoft.com/office/drawing/2014/main" id="{C8AC0C25-A0AA-E3D7-9F7C-9AAF634D5E5E}"/>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7" name="Text Box 5">
            <a:extLst>
              <a:ext uri="{FF2B5EF4-FFF2-40B4-BE49-F238E27FC236}">
                <a16:creationId xmlns:a16="http://schemas.microsoft.com/office/drawing/2014/main" id="{F8C25F10-30A3-AEBF-4EBB-50032C43E2C2}"/>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9" name="Text Box 7">
            <a:extLst>
              <a:ext uri="{FF2B5EF4-FFF2-40B4-BE49-F238E27FC236}">
                <a16:creationId xmlns:a16="http://schemas.microsoft.com/office/drawing/2014/main" id="{988E52FC-1C9B-A6ED-D016-C8D02F68773D}"/>
              </a:ext>
            </a:extLst>
          </p:cNvPr>
          <p:cNvSpPr txBox="1">
            <a:spLocks noChangeArrowheads="1"/>
          </p:cNvSpPr>
          <p:nvPr/>
        </p:nvSpPr>
        <p:spPr bwMode="auto">
          <a:xfrm>
            <a:off x="5699950" y="3052733"/>
            <a:ext cx="2778125" cy="366713"/>
          </a:xfrm>
          <a:prstGeom prst="rect">
            <a:avLst/>
          </a:prstGeom>
          <a:noFill/>
          <a:ln w="9525">
            <a:noFill/>
            <a:miter lim="800000"/>
            <a:headEnd/>
            <a:tailEnd/>
          </a:ln>
          <a:effectLst/>
        </p:spPr>
        <p:txBody>
          <a:bodyPr wrap="none">
            <a:spAutoFit/>
          </a:bodyPr>
          <a:lstStyle/>
          <a:p>
            <a:r>
              <a:rPr lang="en-US" b="1">
                <a:latin typeface="Courier New" pitchFamily="49" charset="0"/>
              </a:rPr>
              <a:t>I5: XOR R2, R4, R11</a:t>
            </a:r>
          </a:p>
        </p:txBody>
      </p:sp>
      <p:sp>
        <p:nvSpPr>
          <p:cNvPr id="10" name="Text Box 8">
            <a:extLst>
              <a:ext uri="{FF2B5EF4-FFF2-40B4-BE49-F238E27FC236}">
                <a16:creationId xmlns:a16="http://schemas.microsoft.com/office/drawing/2014/main" id="{99FF70BF-9F26-0208-1F90-531B751F52D5}"/>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11" name="Line 9">
            <a:extLst>
              <a:ext uri="{FF2B5EF4-FFF2-40B4-BE49-F238E27FC236}">
                <a16:creationId xmlns:a16="http://schemas.microsoft.com/office/drawing/2014/main" id="{CC28CEDA-8365-C12F-E3A5-A5E4FAC562BC}"/>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5" name="Line 14">
            <a:extLst>
              <a:ext uri="{FF2B5EF4-FFF2-40B4-BE49-F238E27FC236}">
                <a16:creationId xmlns:a16="http://schemas.microsoft.com/office/drawing/2014/main" id="{DDCC2CC3-0AE3-BD08-16E9-B08723F0B4F8}"/>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16" name="Line 15">
            <a:extLst>
              <a:ext uri="{FF2B5EF4-FFF2-40B4-BE49-F238E27FC236}">
                <a16:creationId xmlns:a16="http://schemas.microsoft.com/office/drawing/2014/main" id="{BAEB5C95-F571-8354-DBE6-7DCC7B4C1032}"/>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17" name="Line 16">
            <a:extLst>
              <a:ext uri="{FF2B5EF4-FFF2-40B4-BE49-F238E27FC236}">
                <a16:creationId xmlns:a16="http://schemas.microsoft.com/office/drawing/2014/main" id="{000CB5AE-73A8-1E4C-CEE8-5662BCC9397D}"/>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18" name="Text Box 17">
            <a:extLst>
              <a:ext uri="{FF2B5EF4-FFF2-40B4-BE49-F238E27FC236}">
                <a16:creationId xmlns:a16="http://schemas.microsoft.com/office/drawing/2014/main" id="{68B20D46-B040-A833-147A-68C38FC272A8}"/>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20" name="Text Box 17">
            <a:extLst>
              <a:ext uri="{FF2B5EF4-FFF2-40B4-BE49-F238E27FC236}">
                <a16:creationId xmlns:a16="http://schemas.microsoft.com/office/drawing/2014/main" id="{113D211A-9BBF-E26B-03C7-9C05C6024B6D}"/>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13" name="Line 12">
            <a:extLst>
              <a:ext uri="{FF2B5EF4-FFF2-40B4-BE49-F238E27FC236}">
                <a16:creationId xmlns:a16="http://schemas.microsoft.com/office/drawing/2014/main" id="{8E71072A-F3C2-03AD-8540-5663BFBF2A50}"/>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19" name="Line 9">
            <a:extLst>
              <a:ext uri="{FF2B5EF4-FFF2-40B4-BE49-F238E27FC236}">
                <a16:creationId xmlns:a16="http://schemas.microsoft.com/office/drawing/2014/main" id="{2C695414-545D-F72D-CEEB-8776DBD427B1}"/>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
        <p:nvSpPr>
          <p:cNvPr id="14" name="Line 13">
            <a:extLst>
              <a:ext uri="{FF2B5EF4-FFF2-40B4-BE49-F238E27FC236}">
                <a16:creationId xmlns:a16="http://schemas.microsoft.com/office/drawing/2014/main" id="{6B798928-1B70-C3F4-83F0-04415F2836E2}"/>
              </a:ext>
            </a:extLst>
          </p:cNvPr>
          <p:cNvSpPr>
            <a:spLocks noChangeShapeType="1"/>
          </p:cNvSpPr>
          <p:nvPr/>
        </p:nvSpPr>
        <p:spPr bwMode="auto">
          <a:xfrm flipH="1">
            <a:off x="6687294" y="2192733"/>
            <a:ext cx="0" cy="906463"/>
          </a:xfrm>
          <a:prstGeom prst="line">
            <a:avLst/>
          </a:prstGeom>
          <a:noFill/>
          <a:ln w="38100">
            <a:solidFill>
              <a:srgbClr val="00FF00"/>
            </a:solidFill>
            <a:prstDash val="dash"/>
            <a:round/>
            <a:headEnd/>
            <a:tailEnd type="triangle" w="med" len="lg"/>
          </a:ln>
          <a:effectLst/>
        </p:spPr>
        <p:txBody>
          <a:bodyPr/>
          <a:lstStyle/>
          <a:p>
            <a:endParaRPr lang="en-US" dirty="0"/>
          </a:p>
        </p:txBody>
      </p:sp>
    </p:spTree>
    <p:extLst>
      <p:ext uri="{BB962C8B-B14F-4D97-AF65-F5344CB8AC3E}">
        <p14:creationId xmlns:p14="http://schemas.microsoft.com/office/powerpoint/2010/main" val="46804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757F4-1A99-C12B-C204-591782023F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E85E1-584A-F662-6A31-41EF06F5F317}"/>
              </a:ext>
            </a:extLst>
          </p:cNvPr>
          <p:cNvSpPr>
            <a:spLocks noGrp="1"/>
          </p:cNvSpPr>
          <p:nvPr>
            <p:ph type="sldNum" sz="quarter" idx="19"/>
          </p:nvPr>
        </p:nvSpPr>
        <p:spPr/>
        <p:txBody>
          <a:bodyPr/>
          <a:lstStyle/>
          <a:p>
            <a:fld id="{B6238B5B-F19C-E947-A0BC-87BD7983F871}" type="slidenum">
              <a:rPr lang="en-US" smtClean="0"/>
              <a:pPr/>
              <a:t>43</a:t>
            </a:fld>
            <a:endParaRPr lang="en-US" dirty="0"/>
          </a:p>
        </p:txBody>
      </p:sp>
      <p:sp>
        <p:nvSpPr>
          <p:cNvPr id="2" name="Title 4">
            <a:extLst>
              <a:ext uri="{FF2B5EF4-FFF2-40B4-BE49-F238E27FC236}">
                <a16:creationId xmlns:a16="http://schemas.microsoft.com/office/drawing/2014/main" id="{20365478-9080-FDCE-742A-7C6935D8A9F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DC516871-34DF-2E83-3CCE-19B42673178D}"/>
              </a:ext>
            </a:extLst>
          </p:cNvPr>
          <p:cNvSpPr txBox="1">
            <a:spLocks/>
          </p:cNvSpPr>
          <p:nvPr/>
        </p:nvSpPr>
        <p:spPr>
          <a:xfrm>
            <a:off x="640077" y="1000549"/>
            <a:ext cx="8157755" cy="120956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dirty="0"/>
              <a:t>Example</a:t>
            </a:r>
          </a:p>
          <a:p>
            <a:pPr lvl="1"/>
            <a:r>
              <a:rPr lang="en-US" sz="1800" dirty="0"/>
              <a:t>Let’s rename R2 to decouple I2 and I5</a:t>
            </a:r>
          </a:p>
          <a:p>
            <a:pPr lvl="1"/>
            <a:r>
              <a:rPr lang="en-US" sz="1800" dirty="0"/>
              <a:t>R2 = T</a:t>
            </a:r>
          </a:p>
          <a:p>
            <a:pPr lvl="1"/>
            <a:r>
              <a:rPr lang="en-US" sz="1800" dirty="0"/>
              <a:t>Removed WAW</a:t>
            </a:r>
          </a:p>
        </p:txBody>
      </p:sp>
      <p:sp>
        <p:nvSpPr>
          <p:cNvPr id="10" name="Text Box 8">
            <a:extLst>
              <a:ext uri="{FF2B5EF4-FFF2-40B4-BE49-F238E27FC236}">
                <a16:creationId xmlns:a16="http://schemas.microsoft.com/office/drawing/2014/main" id="{CF6E09C7-25BC-544B-A624-985832B2BFBE}"/>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20" name="Text Box 20">
            <a:extLst>
              <a:ext uri="{FF2B5EF4-FFF2-40B4-BE49-F238E27FC236}">
                <a16:creationId xmlns:a16="http://schemas.microsoft.com/office/drawing/2014/main" id="{E628E2C3-3406-FD8F-6397-642F314285C5}"/>
              </a:ext>
            </a:extLst>
          </p:cNvPr>
          <p:cNvSpPr txBox="1">
            <a:spLocks noChangeArrowheads="1"/>
          </p:cNvSpPr>
          <p:nvPr/>
        </p:nvSpPr>
        <p:spPr bwMode="auto">
          <a:xfrm>
            <a:off x="5696124" y="3030082"/>
            <a:ext cx="2778126" cy="366713"/>
          </a:xfrm>
          <a:prstGeom prst="rect">
            <a:avLst/>
          </a:prstGeom>
          <a:noFill/>
          <a:ln w="9525">
            <a:noFill/>
            <a:miter lim="800000"/>
            <a:headEnd/>
            <a:tailEnd/>
          </a:ln>
          <a:effectLst/>
        </p:spPr>
        <p:txBody>
          <a:bodyPr wrap="none">
            <a:spAutoFit/>
          </a:bodyPr>
          <a:lstStyle/>
          <a:p>
            <a:r>
              <a:rPr lang="en-US" b="1" dirty="0">
                <a:latin typeface="Courier New" pitchFamily="49" charset="0"/>
              </a:rPr>
              <a:t>I5: XOR </a:t>
            </a:r>
            <a:r>
              <a:rPr lang="en-US" b="1" dirty="0">
                <a:solidFill>
                  <a:srgbClr val="FF0000"/>
                </a:solidFill>
                <a:latin typeface="Courier New" pitchFamily="49" charset="0"/>
              </a:rPr>
              <a:t>T</a:t>
            </a:r>
            <a:r>
              <a:rPr lang="en-US" b="1" dirty="0">
                <a:latin typeface="Courier New" pitchFamily="49" charset="0"/>
              </a:rPr>
              <a:t>,  R4, R11</a:t>
            </a:r>
          </a:p>
        </p:txBody>
      </p:sp>
      <p:sp>
        <p:nvSpPr>
          <p:cNvPr id="21" name="Text Box 19">
            <a:extLst>
              <a:ext uri="{FF2B5EF4-FFF2-40B4-BE49-F238E27FC236}">
                <a16:creationId xmlns:a16="http://schemas.microsoft.com/office/drawing/2014/main" id="{4373EC32-2252-A3BB-4B2E-8D7DA4D76254}"/>
              </a:ext>
            </a:extLst>
          </p:cNvPr>
          <p:cNvSpPr txBox="1">
            <a:spLocks noChangeArrowheads="1"/>
          </p:cNvSpPr>
          <p:nvPr/>
        </p:nvSpPr>
        <p:spPr bwMode="auto">
          <a:xfrm>
            <a:off x="5699950" y="2665512"/>
            <a:ext cx="2665414"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I4: OR  R8, </a:t>
            </a:r>
            <a:r>
              <a:rPr lang="en-US" b="1" dirty="0">
                <a:solidFill>
                  <a:srgbClr val="FF0000"/>
                </a:solidFill>
                <a:latin typeface="Courier New" pitchFamily="49" charset="0"/>
              </a:rPr>
              <a:t>S</a:t>
            </a:r>
            <a:r>
              <a:rPr lang="en-US" b="1" dirty="0">
                <a:latin typeface="Courier New" pitchFamily="49" charset="0"/>
              </a:rPr>
              <a:t>,  R2</a:t>
            </a:r>
          </a:p>
        </p:txBody>
      </p:sp>
      <p:sp>
        <p:nvSpPr>
          <p:cNvPr id="22" name="Text Box 3">
            <a:extLst>
              <a:ext uri="{FF2B5EF4-FFF2-40B4-BE49-F238E27FC236}">
                <a16:creationId xmlns:a16="http://schemas.microsoft.com/office/drawing/2014/main" id="{3AD57241-6C1E-FA78-DC67-A09EFD16CBC8}"/>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23" name="Text Box 4">
            <a:extLst>
              <a:ext uri="{FF2B5EF4-FFF2-40B4-BE49-F238E27FC236}">
                <a16:creationId xmlns:a16="http://schemas.microsoft.com/office/drawing/2014/main" id="{D0FFD2BD-7E30-3936-2341-39FA0F38F33B}"/>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24" name="Text Box 5">
            <a:extLst>
              <a:ext uri="{FF2B5EF4-FFF2-40B4-BE49-F238E27FC236}">
                <a16:creationId xmlns:a16="http://schemas.microsoft.com/office/drawing/2014/main" id="{579F3F99-65F4-56ED-BECD-80ABFA4882B3}"/>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26" name="Line 9">
            <a:extLst>
              <a:ext uri="{FF2B5EF4-FFF2-40B4-BE49-F238E27FC236}">
                <a16:creationId xmlns:a16="http://schemas.microsoft.com/office/drawing/2014/main" id="{73E37573-FFF1-56FF-F33A-CD5F9DD7B43E}"/>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27" name="Line 14">
            <a:extLst>
              <a:ext uri="{FF2B5EF4-FFF2-40B4-BE49-F238E27FC236}">
                <a16:creationId xmlns:a16="http://schemas.microsoft.com/office/drawing/2014/main" id="{55D48E7F-DD33-C86A-1E46-D5CDBD9CC6F8}"/>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28" name="Line 15">
            <a:extLst>
              <a:ext uri="{FF2B5EF4-FFF2-40B4-BE49-F238E27FC236}">
                <a16:creationId xmlns:a16="http://schemas.microsoft.com/office/drawing/2014/main" id="{162B47DD-18F3-F2F7-D205-F6D5A9FF6D09}"/>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29" name="Line 16">
            <a:extLst>
              <a:ext uri="{FF2B5EF4-FFF2-40B4-BE49-F238E27FC236}">
                <a16:creationId xmlns:a16="http://schemas.microsoft.com/office/drawing/2014/main" id="{2669E342-43D6-3F34-B8BE-6849CA7FE7B1}"/>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30" name="Text Box 17">
            <a:extLst>
              <a:ext uri="{FF2B5EF4-FFF2-40B4-BE49-F238E27FC236}">
                <a16:creationId xmlns:a16="http://schemas.microsoft.com/office/drawing/2014/main" id="{531010B4-FE76-4724-DBD9-3EF490AE1169}"/>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31" name="Text Box 17">
            <a:extLst>
              <a:ext uri="{FF2B5EF4-FFF2-40B4-BE49-F238E27FC236}">
                <a16:creationId xmlns:a16="http://schemas.microsoft.com/office/drawing/2014/main" id="{D530B8AB-A5C4-B27B-1323-675C16C433A5}"/>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32" name="Line 12">
            <a:extLst>
              <a:ext uri="{FF2B5EF4-FFF2-40B4-BE49-F238E27FC236}">
                <a16:creationId xmlns:a16="http://schemas.microsoft.com/office/drawing/2014/main" id="{EBE2311F-8BBC-F122-D52E-E871E1121552}"/>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33" name="Line 9">
            <a:extLst>
              <a:ext uri="{FF2B5EF4-FFF2-40B4-BE49-F238E27FC236}">
                <a16:creationId xmlns:a16="http://schemas.microsoft.com/office/drawing/2014/main" id="{526963F0-96A0-D36A-EE4A-6B2F183D76DF}"/>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2580312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0793B-574E-ED08-3524-2A308370899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86E0C4-C53B-2368-CDD8-C3685E065702}"/>
              </a:ext>
            </a:extLst>
          </p:cNvPr>
          <p:cNvSpPr>
            <a:spLocks noGrp="1"/>
          </p:cNvSpPr>
          <p:nvPr>
            <p:ph type="sldNum" sz="quarter" idx="19"/>
          </p:nvPr>
        </p:nvSpPr>
        <p:spPr/>
        <p:txBody>
          <a:bodyPr/>
          <a:lstStyle/>
          <a:p>
            <a:fld id="{B6238B5B-F19C-E947-A0BC-87BD7983F871}" type="slidenum">
              <a:rPr lang="en-US" smtClean="0"/>
              <a:pPr/>
              <a:t>44</a:t>
            </a:fld>
            <a:endParaRPr lang="en-US" dirty="0"/>
          </a:p>
        </p:txBody>
      </p:sp>
      <p:sp>
        <p:nvSpPr>
          <p:cNvPr id="2" name="Title 4">
            <a:extLst>
              <a:ext uri="{FF2B5EF4-FFF2-40B4-BE49-F238E27FC236}">
                <a16:creationId xmlns:a16="http://schemas.microsoft.com/office/drawing/2014/main" id="{2F952416-A272-4582-F413-839E40A2949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134017E6-1F19-E18F-779A-6AE2FF81E4FE}"/>
              </a:ext>
            </a:extLst>
          </p:cNvPr>
          <p:cNvSpPr txBox="1">
            <a:spLocks/>
          </p:cNvSpPr>
          <p:nvPr/>
        </p:nvSpPr>
        <p:spPr>
          <a:xfrm>
            <a:off x="640077" y="1000549"/>
            <a:ext cx="8157755" cy="119006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Register renaming eliminates</a:t>
            </a:r>
          </a:p>
          <a:p>
            <a:pPr marL="342900" indent="-342900">
              <a:buFont typeface="Arial" panose="020B0604020202020204" pitchFamily="34" charset="0"/>
              <a:buChar char="•"/>
            </a:pPr>
            <a:r>
              <a:rPr lang="en-US" sz="2000" dirty="0"/>
              <a:t>WAR dependencies</a:t>
            </a:r>
          </a:p>
          <a:p>
            <a:pPr marL="342900" indent="-342900">
              <a:buFont typeface="Arial" panose="020B0604020202020204" pitchFamily="34" charset="0"/>
              <a:buChar char="•"/>
            </a:pPr>
            <a:r>
              <a:rPr lang="en-US" sz="2000" dirty="0"/>
              <a:t>WAW dependencies</a:t>
            </a:r>
            <a:endParaRPr lang="en-US" sz="1800" dirty="0"/>
          </a:p>
        </p:txBody>
      </p:sp>
      <p:sp>
        <p:nvSpPr>
          <p:cNvPr id="10" name="Text Box 8">
            <a:extLst>
              <a:ext uri="{FF2B5EF4-FFF2-40B4-BE49-F238E27FC236}">
                <a16:creationId xmlns:a16="http://schemas.microsoft.com/office/drawing/2014/main" id="{B157A96B-C0FF-1D53-92A8-21C93B803FE8}"/>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20" name="Text Box 20">
            <a:extLst>
              <a:ext uri="{FF2B5EF4-FFF2-40B4-BE49-F238E27FC236}">
                <a16:creationId xmlns:a16="http://schemas.microsoft.com/office/drawing/2014/main" id="{A6E82AB8-8F4A-ECA3-C425-B43EAAA48D53}"/>
              </a:ext>
            </a:extLst>
          </p:cNvPr>
          <p:cNvSpPr txBox="1">
            <a:spLocks noChangeArrowheads="1"/>
          </p:cNvSpPr>
          <p:nvPr/>
        </p:nvSpPr>
        <p:spPr bwMode="auto">
          <a:xfrm>
            <a:off x="5696124" y="3030082"/>
            <a:ext cx="2778126" cy="366713"/>
          </a:xfrm>
          <a:prstGeom prst="rect">
            <a:avLst/>
          </a:prstGeom>
          <a:noFill/>
          <a:ln w="9525">
            <a:noFill/>
            <a:miter lim="800000"/>
            <a:headEnd/>
            <a:tailEnd/>
          </a:ln>
          <a:effectLst/>
        </p:spPr>
        <p:txBody>
          <a:bodyPr wrap="none">
            <a:spAutoFit/>
          </a:bodyPr>
          <a:lstStyle/>
          <a:p>
            <a:r>
              <a:rPr lang="en-US" b="1" dirty="0">
                <a:latin typeface="Courier New" pitchFamily="49" charset="0"/>
              </a:rPr>
              <a:t>I5: XOR </a:t>
            </a:r>
            <a:r>
              <a:rPr lang="en-US" b="1" dirty="0">
                <a:solidFill>
                  <a:srgbClr val="FF0000"/>
                </a:solidFill>
                <a:latin typeface="Courier New" pitchFamily="49" charset="0"/>
              </a:rPr>
              <a:t>T</a:t>
            </a:r>
            <a:r>
              <a:rPr lang="en-US" b="1" dirty="0">
                <a:latin typeface="Courier New" pitchFamily="49" charset="0"/>
              </a:rPr>
              <a:t>,  R4, R11</a:t>
            </a:r>
          </a:p>
        </p:txBody>
      </p:sp>
      <p:sp>
        <p:nvSpPr>
          <p:cNvPr id="21" name="Text Box 19">
            <a:extLst>
              <a:ext uri="{FF2B5EF4-FFF2-40B4-BE49-F238E27FC236}">
                <a16:creationId xmlns:a16="http://schemas.microsoft.com/office/drawing/2014/main" id="{56503010-8371-25A7-F071-1C4033B83B71}"/>
              </a:ext>
            </a:extLst>
          </p:cNvPr>
          <p:cNvSpPr txBox="1">
            <a:spLocks noChangeArrowheads="1"/>
          </p:cNvSpPr>
          <p:nvPr/>
        </p:nvSpPr>
        <p:spPr bwMode="auto">
          <a:xfrm>
            <a:off x="5699950" y="2665512"/>
            <a:ext cx="2665414"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I4: OR  R8, </a:t>
            </a:r>
            <a:r>
              <a:rPr lang="en-US" b="1" dirty="0">
                <a:solidFill>
                  <a:srgbClr val="FF0000"/>
                </a:solidFill>
                <a:latin typeface="Courier New" pitchFamily="49" charset="0"/>
              </a:rPr>
              <a:t>S</a:t>
            </a:r>
            <a:r>
              <a:rPr lang="en-US" b="1" dirty="0">
                <a:latin typeface="Courier New" pitchFamily="49" charset="0"/>
              </a:rPr>
              <a:t>,  R2</a:t>
            </a:r>
          </a:p>
        </p:txBody>
      </p:sp>
      <p:sp>
        <p:nvSpPr>
          <p:cNvPr id="22" name="Text Box 3">
            <a:extLst>
              <a:ext uri="{FF2B5EF4-FFF2-40B4-BE49-F238E27FC236}">
                <a16:creationId xmlns:a16="http://schemas.microsoft.com/office/drawing/2014/main" id="{462B5CE3-0A0D-0C8D-19A6-71E878904364}"/>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23" name="Text Box 4">
            <a:extLst>
              <a:ext uri="{FF2B5EF4-FFF2-40B4-BE49-F238E27FC236}">
                <a16:creationId xmlns:a16="http://schemas.microsoft.com/office/drawing/2014/main" id="{7CB16182-C680-706A-242B-7A1BCE500E90}"/>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24" name="Text Box 5">
            <a:extLst>
              <a:ext uri="{FF2B5EF4-FFF2-40B4-BE49-F238E27FC236}">
                <a16:creationId xmlns:a16="http://schemas.microsoft.com/office/drawing/2014/main" id="{1F50F7BE-5C4E-7323-FAC3-AB8DEB95C359}"/>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26" name="Line 9">
            <a:extLst>
              <a:ext uri="{FF2B5EF4-FFF2-40B4-BE49-F238E27FC236}">
                <a16:creationId xmlns:a16="http://schemas.microsoft.com/office/drawing/2014/main" id="{289CB081-C17F-CAB0-A167-89F2CFBF34E9}"/>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27" name="Line 14">
            <a:extLst>
              <a:ext uri="{FF2B5EF4-FFF2-40B4-BE49-F238E27FC236}">
                <a16:creationId xmlns:a16="http://schemas.microsoft.com/office/drawing/2014/main" id="{2F021838-3D6D-87B3-E739-4BA67815DD53}"/>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28" name="Line 15">
            <a:extLst>
              <a:ext uri="{FF2B5EF4-FFF2-40B4-BE49-F238E27FC236}">
                <a16:creationId xmlns:a16="http://schemas.microsoft.com/office/drawing/2014/main" id="{99E456E9-74E4-8EA4-17D4-79F530892327}"/>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29" name="Line 16">
            <a:extLst>
              <a:ext uri="{FF2B5EF4-FFF2-40B4-BE49-F238E27FC236}">
                <a16:creationId xmlns:a16="http://schemas.microsoft.com/office/drawing/2014/main" id="{46EE5FCD-9A98-0431-73FA-80E1DCC4DF50}"/>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30" name="Text Box 17">
            <a:extLst>
              <a:ext uri="{FF2B5EF4-FFF2-40B4-BE49-F238E27FC236}">
                <a16:creationId xmlns:a16="http://schemas.microsoft.com/office/drawing/2014/main" id="{4B0891D7-D8BA-4C86-DEEA-17A3C316C112}"/>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31" name="Text Box 17">
            <a:extLst>
              <a:ext uri="{FF2B5EF4-FFF2-40B4-BE49-F238E27FC236}">
                <a16:creationId xmlns:a16="http://schemas.microsoft.com/office/drawing/2014/main" id="{C0361022-FBC4-D9A4-B142-7A111A3D5C87}"/>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32" name="Line 12">
            <a:extLst>
              <a:ext uri="{FF2B5EF4-FFF2-40B4-BE49-F238E27FC236}">
                <a16:creationId xmlns:a16="http://schemas.microsoft.com/office/drawing/2014/main" id="{7AF667C9-D43E-3533-1C56-5817F922E06E}"/>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33" name="Line 9">
            <a:extLst>
              <a:ext uri="{FF2B5EF4-FFF2-40B4-BE49-F238E27FC236}">
                <a16:creationId xmlns:a16="http://schemas.microsoft.com/office/drawing/2014/main" id="{C5DE16CD-1AC1-0703-96B1-EAD355F90D23}"/>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3768520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7D52-8E0F-D124-E2DD-AA82B417599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E91ED3-5780-0E0D-49A3-965F674538BC}"/>
              </a:ext>
            </a:extLst>
          </p:cNvPr>
          <p:cNvSpPr>
            <a:spLocks noGrp="1"/>
          </p:cNvSpPr>
          <p:nvPr>
            <p:ph type="sldNum" sz="quarter" idx="19"/>
          </p:nvPr>
        </p:nvSpPr>
        <p:spPr/>
        <p:txBody>
          <a:bodyPr/>
          <a:lstStyle/>
          <a:p>
            <a:fld id="{B6238B5B-F19C-E947-A0BC-87BD7983F871}" type="slidenum">
              <a:rPr lang="en-US" smtClean="0"/>
              <a:pPr/>
              <a:t>45</a:t>
            </a:fld>
            <a:endParaRPr lang="en-US" dirty="0"/>
          </a:p>
        </p:txBody>
      </p:sp>
      <p:sp>
        <p:nvSpPr>
          <p:cNvPr id="2" name="Title 4">
            <a:extLst>
              <a:ext uri="{FF2B5EF4-FFF2-40B4-BE49-F238E27FC236}">
                <a16:creationId xmlns:a16="http://schemas.microsoft.com/office/drawing/2014/main" id="{BD02739D-E3B2-BA0C-84C4-2A102626A69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270B767F-2051-3E8D-5A6D-9839A4B7AA67}"/>
              </a:ext>
            </a:extLst>
          </p:cNvPr>
          <p:cNvSpPr txBox="1">
            <a:spLocks/>
          </p:cNvSpPr>
          <p:nvPr/>
        </p:nvSpPr>
        <p:spPr>
          <a:xfrm>
            <a:off x="640077" y="1000549"/>
            <a:ext cx="8157755" cy="130292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Implementation</a:t>
            </a:r>
          </a:p>
          <a:p>
            <a:pPr lvl="1"/>
            <a:r>
              <a:rPr lang="en-US" sz="2000" dirty="0"/>
              <a:t>Space for </a:t>
            </a:r>
            <a:r>
              <a:rPr lang="en-US" sz="2000" dirty="0">
                <a:solidFill>
                  <a:srgbClr val="FF0000"/>
                </a:solidFill>
              </a:rPr>
              <a:t>S</a:t>
            </a:r>
            <a:r>
              <a:rPr lang="en-US" sz="2000" dirty="0"/>
              <a:t>, </a:t>
            </a:r>
            <a:r>
              <a:rPr lang="en-US" sz="2000" dirty="0">
                <a:solidFill>
                  <a:srgbClr val="FF0000"/>
                </a:solidFill>
              </a:rPr>
              <a:t>T</a:t>
            </a:r>
            <a:r>
              <a:rPr lang="en-US" sz="2000" dirty="0"/>
              <a:t>, etc.</a:t>
            </a:r>
          </a:p>
          <a:p>
            <a:pPr lvl="1"/>
            <a:r>
              <a:rPr lang="en-US" sz="2000" dirty="0"/>
              <a:t>How do we know when</a:t>
            </a:r>
            <a:br>
              <a:rPr lang="en-US" sz="2000" dirty="0"/>
            </a:br>
            <a:r>
              <a:rPr lang="en-US" sz="2000" dirty="0"/>
              <a:t>to rename a register?</a:t>
            </a:r>
          </a:p>
        </p:txBody>
      </p:sp>
      <p:sp>
        <p:nvSpPr>
          <p:cNvPr id="10" name="Text Box 8">
            <a:extLst>
              <a:ext uri="{FF2B5EF4-FFF2-40B4-BE49-F238E27FC236}">
                <a16:creationId xmlns:a16="http://schemas.microsoft.com/office/drawing/2014/main" id="{0EB12FA0-4BC4-F8C6-4D5D-43D8C5A69DB0}"/>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20" name="Text Box 20">
            <a:extLst>
              <a:ext uri="{FF2B5EF4-FFF2-40B4-BE49-F238E27FC236}">
                <a16:creationId xmlns:a16="http://schemas.microsoft.com/office/drawing/2014/main" id="{4BF96154-9A21-8D5E-D3A1-12079F52DF45}"/>
              </a:ext>
            </a:extLst>
          </p:cNvPr>
          <p:cNvSpPr txBox="1">
            <a:spLocks noChangeArrowheads="1"/>
          </p:cNvSpPr>
          <p:nvPr/>
        </p:nvSpPr>
        <p:spPr bwMode="auto">
          <a:xfrm>
            <a:off x="5696124" y="3030082"/>
            <a:ext cx="2778126" cy="366713"/>
          </a:xfrm>
          <a:prstGeom prst="rect">
            <a:avLst/>
          </a:prstGeom>
          <a:noFill/>
          <a:ln w="9525">
            <a:noFill/>
            <a:miter lim="800000"/>
            <a:headEnd/>
            <a:tailEnd/>
          </a:ln>
          <a:effectLst/>
        </p:spPr>
        <p:txBody>
          <a:bodyPr wrap="none">
            <a:spAutoFit/>
          </a:bodyPr>
          <a:lstStyle/>
          <a:p>
            <a:r>
              <a:rPr lang="en-US" b="1" dirty="0">
                <a:latin typeface="Courier New" pitchFamily="49" charset="0"/>
              </a:rPr>
              <a:t>I5: XOR </a:t>
            </a:r>
            <a:r>
              <a:rPr lang="en-US" b="1" dirty="0">
                <a:solidFill>
                  <a:srgbClr val="FF0000"/>
                </a:solidFill>
                <a:latin typeface="Courier New" pitchFamily="49" charset="0"/>
              </a:rPr>
              <a:t>T</a:t>
            </a:r>
            <a:r>
              <a:rPr lang="en-US" b="1" dirty="0">
                <a:latin typeface="Courier New" pitchFamily="49" charset="0"/>
              </a:rPr>
              <a:t>,  R4, R11</a:t>
            </a:r>
          </a:p>
        </p:txBody>
      </p:sp>
      <p:sp>
        <p:nvSpPr>
          <p:cNvPr id="21" name="Text Box 19">
            <a:extLst>
              <a:ext uri="{FF2B5EF4-FFF2-40B4-BE49-F238E27FC236}">
                <a16:creationId xmlns:a16="http://schemas.microsoft.com/office/drawing/2014/main" id="{90343FE7-A8B9-0D7E-6258-987C14B8CC3F}"/>
              </a:ext>
            </a:extLst>
          </p:cNvPr>
          <p:cNvSpPr txBox="1">
            <a:spLocks noChangeArrowheads="1"/>
          </p:cNvSpPr>
          <p:nvPr/>
        </p:nvSpPr>
        <p:spPr bwMode="auto">
          <a:xfrm>
            <a:off x="5699950" y="2665512"/>
            <a:ext cx="2665414"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I4: OR  R8, </a:t>
            </a:r>
            <a:r>
              <a:rPr lang="en-US" b="1" dirty="0">
                <a:solidFill>
                  <a:srgbClr val="FF0000"/>
                </a:solidFill>
                <a:latin typeface="Courier New" pitchFamily="49" charset="0"/>
              </a:rPr>
              <a:t>S</a:t>
            </a:r>
            <a:r>
              <a:rPr lang="en-US" b="1" dirty="0">
                <a:latin typeface="Courier New" pitchFamily="49" charset="0"/>
              </a:rPr>
              <a:t>,  R2</a:t>
            </a:r>
          </a:p>
        </p:txBody>
      </p:sp>
      <p:sp>
        <p:nvSpPr>
          <p:cNvPr id="22" name="Text Box 3">
            <a:extLst>
              <a:ext uri="{FF2B5EF4-FFF2-40B4-BE49-F238E27FC236}">
                <a16:creationId xmlns:a16="http://schemas.microsoft.com/office/drawing/2014/main" id="{B4112CAD-E7E1-FF91-D1BA-6C111CA489DF}"/>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23" name="Text Box 4">
            <a:extLst>
              <a:ext uri="{FF2B5EF4-FFF2-40B4-BE49-F238E27FC236}">
                <a16:creationId xmlns:a16="http://schemas.microsoft.com/office/drawing/2014/main" id="{54DA19D6-D3D5-ED0B-A1F4-F8820DDF4E5A}"/>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24" name="Text Box 5">
            <a:extLst>
              <a:ext uri="{FF2B5EF4-FFF2-40B4-BE49-F238E27FC236}">
                <a16:creationId xmlns:a16="http://schemas.microsoft.com/office/drawing/2014/main" id="{605F5A84-FE81-F3CB-4D7D-C719F1896BE7}"/>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26" name="Line 9">
            <a:extLst>
              <a:ext uri="{FF2B5EF4-FFF2-40B4-BE49-F238E27FC236}">
                <a16:creationId xmlns:a16="http://schemas.microsoft.com/office/drawing/2014/main" id="{DB0103CA-F335-CB82-7B62-368F743789A7}"/>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27" name="Line 14">
            <a:extLst>
              <a:ext uri="{FF2B5EF4-FFF2-40B4-BE49-F238E27FC236}">
                <a16:creationId xmlns:a16="http://schemas.microsoft.com/office/drawing/2014/main" id="{5B144560-75E3-173F-48B6-4366C048BFBF}"/>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28" name="Line 15">
            <a:extLst>
              <a:ext uri="{FF2B5EF4-FFF2-40B4-BE49-F238E27FC236}">
                <a16:creationId xmlns:a16="http://schemas.microsoft.com/office/drawing/2014/main" id="{2448C22C-4C54-D24A-42D0-E2BEB8AB9C28}"/>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29" name="Line 16">
            <a:extLst>
              <a:ext uri="{FF2B5EF4-FFF2-40B4-BE49-F238E27FC236}">
                <a16:creationId xmlns:a16="http://schemas.microsoft.com/office/drawing/2014/main" id="{0A56FB3A-37B9-25E9-64CC-89AEB468372E}"/>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30" name="Text Box 17">
            <a:extLst>
              <a:ext uri="{FF2B5EF4-FFF2-40B4-BE49-F238E27FC236}">
                <a16:creationId xmlns:a16="http://schemas.microsoft.com/office/drawing/2014/main" id="{8297FA88-A1DB-B275-2E78-069EABEA096E}"/>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31" name="Text Box 17">
            <a:extLst>
              <a:ext uri="{FF2B5EF4-FFF2-40B4-BE49-F238E27FC236}">
                <a16:creationId xmlns:a16="http://schemas.microsoft.com/office/drawing/2014/main" id="{A1776380-54C4-389A-8258-ADA4F3D624CA}"/>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32" name="Line 12">
            <a:extLst>
              <a:ext uri="{FF2B5EF4-FFF2-40B4-BE49-F238E27FC236}">
                <a16:creationId xmlns:a16="http://schemas.microsoft.com/office/drawing/2014/main" id="{6DB10B05-B2A4-53E4-11BE-3852E1087A2B}"/>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33" name="Line 9">
            <a:extLst>
              <a:ext uri="{FF2B5EF4-FFF2-40B4-BE49-F238E27FC236}">
                <a16:creationId xmlns:a16="http://schemas.microsoft.com/office/drawing/2014/main" id="{C33EF4EE-3985-5390-1A49-E7253BF7A421}"/>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123016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AB58E-49E4-11A2-9516-085C4EC9A9C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83BF64-DE07-B6B8-9FEF-EA017F82F3ED}"/>
              </a:ext>
            </a:extLst>
          </p:cNvPr>
          <p:cNvSpPr>
            <a:spLocks noGrp="1"/>
          </p:cNvSpPr>
          <p:nvPr>
            <p:ph type="sldNum" sz="quarter" idx="19"/>
          </p:nvPr>
        </p:nvSpPr>
        <p:spPr/>
        <p:txBody>
          <a:bodyPr/>
          <a:lstStyle/>
          <a:p>
            <a:fld id="{B6238B5B-F19C-E947-A0BC-87BD7983F871}" type="slidenum">
              <a:rPr lang="en-US" smtClean="0"/>
              <a:pPr/>
              <a:t>46</a:t>
            </a:fld>
            <a:endParaRPr lang="en-US" dirty="0"/>
          </a:p>
        </p:txBody>
      </p:sp>
      <p:sp>
        <p:nvSpPr>
          <p:cNvPr id="2" name="Title 4">
            <a:extLst>
              <a:ext uri="{FF2B5EF4-FFF2-40B4-BE49-F238E27FC236}">
                <a16:creationId xmlns:a16="http://schemas.microsoft.com/office/drawing/2014/main" id="{CC797D0A-87EE-8029-AB3E-D53821D0E75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732AB9A9-24F8-E1EB-4258-5E44EE110D40}"/>
              </a:ext>
            </a:extLst>
          </p:cNvPr>
          <p:cNvSpPr txBox="1">
            <a:spLocks/>
          </p:cNvSpPr>
          <p:nvPr/>
        </p:nvSpPr>
        <p:spPr>
          <a:xfrm>
            <a:off x="640077" y="1000549"/>
            <a:ext cx="8157755" cy="184665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000" b="1" dirty="0"/>
              <a:t>Simple Solution</a:t>
            </a:r>
          </a:p>
          <a:p>
            <a:pPr lvl="1"/>
            <a:r>
              <a:rPr lang="en-US" sz="2000" dirty="0"/>
              <a:t>Do renaming for every instruction</a:t>
            </a:r>
          </a:p>
          <a:p>
            <a:pPr lvl="1"/>
            <a:r>
              <a:rPr lang="en-US" sz="2000" dirty="0"/>
              <a:t>Change the name of a register</a:t>
            </a:r>
            <a:br>
              <a:rPr lang="en-US" sz="2000" dirty="0"/>
            </a:br>
            <a:r>
              <a:rPr lang="en-US" sz="2000" dirty="0"/>
              <a:t>each time we decode an</a:t>
            </a:r>
            <a:br>
              <a:rPr lang="en-US" sz="2000" dirty="0"/>
            </a:br>
            <a:r>
              <a:rPr lang="en-US" sz="2000" dirty="0"/>
              <a:t>instruction that will write to it.</a:t>
            </a:r>
          </a:p>
          <a:p>
            <a:pPr lvl="1"/>
            <a:r>
              <a:rPr lang="en-US" sz="2000" dirty="0"/>
              <a:t>Remember what name we gave it </a:t>
            </a:r>
            <a:r>
              <a:rPr lang="en-US" sz="2000" dirty="0">
                <a:sym typeface="Wingdings" pitchFamily="2" charset="2"/>
              </a:rPr>
              <a:t></a:t>
            </a:r>
            <a:endParaRPr lang="en-US" sz="3200" dirty="0"/>
          </a:p>
        </p:txBody>
      </p:sp>
      <p:sp>
        <p:nvSpPr>
          <p:cNvPr id="10" name="Text Box 8">
            <a:extLst>
              <a:ext uri="{FF2B5EF4-FFF2-40B4-BE49-F238E27FC236}">
                <a16:creationId xmlns:a16="http://schemas.microsoft.com/office/drawing/2014/main" id="{7DC7592F-8E6B-4611-C833-544666C88CEC}"/>
              </a:ext>
            </a:extLst>
          </p:cNvPr>
          <p:cNvSpPr txBox="1">
            <a:spLocks noChangeArrowheads="1"/>
          </p:cNvSpPr>
          <p:nvPr/>
        </p:nvSpPr>
        <p:spPr bwMode="auto">
          <a:xfrm>
            <a:off x="5776150" y="995333"/>
            <a:ext cx="1884363" cy="457200"/>
          </a:xfrm>
          <a:prstGeom prst="rect">
            <a:avLst/>
          </a:prstGeom>
          <a:noFill/>
          <a:ln w="9525">
            <a:noFill/>
            <a:miter lim="800000"/>
            <a:headEnd/>
            <a:tailEnd/>
          </a:ln>
          <a:effectLst/>
        </p:spPr>
        <p:txBody>
          <a:bodyPr wrap="none">
            <a:spAutoFit/>
          </a:bodyPr>
          <a:lstStyle/>
          <a:p>
            <a:r>
              <a:rPr lang="en-US" sz="2400" dirty="0">
                <a:latin typeface="+mn-lt"/>
              </a:rPr>
              <a:t>Program code</a:t>
            </a:r>
          </a:p>
        </p:txBody>
      </p:sp>
      <p:sp>
        <p:nvSpPr>
          <p:cNvPr id="20" name="Text Box 20">
            <a:extLst>
              <a:ext uri="{FF2B5EF4-FFF2-40B4-BE49-F238E27FC236}">
                <a16:creationId xmlns:a16="http://schemas.microsoft.com/office/drawing/2014/main" id="{913EF9C9-5DB4-9880-616F-328872F4E38A}"/>
              </a:ext>
            </a:extLst>
          </p:cNvPr>
          <p:cNvSpPr txBox="1">
            <a:spLocks noChangeArrowheads="1"/>
          </p:cNvSpPr>
          <p:nvPr/>
        </p:nvSpPr>
        <p:spPr bwMode="auto">
          <a:xfrm>
            <a:off x="5696124" y="3030082"/>
            <a:ext cx="2778126" cy="366713"/>
          </a:xfrm>
          <a:prstGeom prst="rect">
            <a:avLst/>
          </a:prstGeom>
          <a:noFill/>
          <a:ln w="9525">
            <a:noFill/>
            <a:miter lim="800000"/>
            <a:headEnd/>
            <a:tailEnd/>
          </a:ln>
          <a:effectLst/>
        </p:spPr>
        <p:txBody>
          <a:bodyPr wrap="none">
            <a:spAutoFit/>
          </a:bodyPr>
          <a:lstStyle/>
          <a:p>
            <a:r>
              <a:rPr lang="en-US" b="1" dirty="0">
                <a:latin typeface="Courier New" pitchFamily="49" charset="0"/>
              </a:rPr>
              <a:t>I5: XOR </a:t>
            </a:r>
            <a:r>
              <a:rPr lang="en-US" b="1" dirty="0">
                <a:solidFill>
                  <a:srgbClr val="FF0000"/>
                </a:solidFill>
                <a:latin typeface="Courier New" pitchFamily="49" charset="0"/>
              </a:rPr>
              <a:t>T</a:t>
            </a:r>
            <a:r>
              <a:rPr lang="en-US" b="1" dirty="0">
                <a:latin typeface="Courier New" pitchFamily="49" charset="0"/>
              </a:rPr>
              <a:t>,  R4, R11</a:t>
            </a:r>
          </a:p>
        </p:txBody>
      </p:sp>
      <p:sp>
        <p:nvSpPr>
          <p:cNvPr id="21" name="Text Box 19">
            <a:extLst>
              <a:ext uri="{FF2B5EF4-FFF2-40B4-BE49-F238E27FC236}">
                <a16:creationId xmlns:a16="http://schemas.microsoft.com/office/drawing/2014/main" id="{3C733E7C-A1F3-0DBF-7A1C-E9EF82CDB864}"/>
              </a:ext>
            </a:extLst>
          </p:cNvPr>
          <p:cNvSpPr txBox="1">
            <a:spLocks noChangeArrowheads="1"/>
          </p:cNvSpPr>
          <p:nvPr/>
        </p:nvSpPr>
        <p:spPr bwMode="auto">
          <a:xfrm>
            <a:off x="5699950" y="2665512"/>
            <a:ext cx="2665414"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I4: OR  R8, </a:t>
            </a:r>
            <a:r>
              <a:rPr lang="en-US" b="1" dirty="0">
                <a:solidFill>
                  <a:srgbClr val="FF0000"/>
                </a:solidFill>
                <a:latin typeface="Courier New" pitchFamily="49" charset="0"/>
              </a:rPr>
              <a:t>S</a:t>
            </a:r>
            <a:r>
              <a:rPr lang="en-US" b="1" dirty="0">
                <a:latin typeface="Courier New" pitchFamily="49" charset="0"/>
              </a:rPr>
              <a:t>,  R2</a:t>
            </a:r>
          </a:p>
        </p:txBody>
      </p:sp>
      <p:sp>
        <p:nvSpPr>
          <p:cNvPr id="22" name="Text Box 3">
            <a:extLst>
              <a:ext uri="{FF2B5EF4-FFF2-40B4-BE49-F238E27FC236}">
                <a16:creationId xmlns:a16="http://schemas.microsoft.com/office/drawing/2014/main" id="{0604977C-AF57-459B-147F-FE22CB2826B1}"/>
              </a:ext>
            </a:extLst>
          </p:cNvPr>
          <p:cNvSpPr txBox="1">
            <a:spLocks noChangeArrowheads="1"/>
          </p:cNvSpPr>
          <p:nvPr/>
        </p:nvSpPr>
        <p:spPr bwMode="auto">
          <a:xfrm>
            <a:off x="5699950" y="1528733"/>
            <a:ext cx="2641600" cy="366713"/>
          </a:xfrm>
          <a:prstGeom prst="rect">
            <a:avLst/>
          </a:prstGeom>
          <a:noFill/>
          <a:ln w="9525">
            <a:noFill/>
            <a:miter lim="800000"/>
            <a:headEnd/>
            <a:tailEnd/>
          </a:ln>
          <a:effectLst/>
        </p:spPr>
        <p:txBody>
          <a:bodyPr wrap="none">
            <a:spAutoFit/>
          </a:bodyPr>
          <a:lstStyle/>
          <a:p>
            <a:r>
              <a:rPr lang="en-US" b="1" dirty="0">
                <a:latin typeface="Courier New" pitchFamily="49" charset="0"/>
              </a:rPr>
              <a:t>I1: ADD R1, R2, R3</a:t>
            </a:r>
          </a:p>
        </p:txBody>
      </p:sp>
      <p:sp>
        <p:nvSpPr>
          <p:cNvPr id="23" name="Text Box 4">
            <a:extLst>
              <a:ext uri="{FF2B5EF4-FFF2-40B4-BE49-F238E27FC236}">
                <a16:creationId xmlns:a16="http://schemas.microsoft.com/office/drawing/2014/main" id="{464F86A2-96AC-B09A-8FC0-9A08D3CD29B1}"/>
              </a:ext>
            </a:extLst>
          </p:cNvPr>
          <p:cNvSpPr txBox="1">
            <a:spLocks noChangeArrowheads="1"/>
          </p:cNvSpPr>
          <p:nvPr/>
        </p:nvSpPr>
        <p:spPr bwMode="auto">
          <a:xfrm>
            <a:off x="5699950" y="1909733"/>
            <a:ext cx="2641600" cy="366713"/>
          </a:xfrm>
          <a:prstGeom prst="rect">
            <a:avLst/>
          </a:prstGeom>
          <a:noFill/>
          <a:ln w="9525">
            <a:noFill/>
            <a:miter lim="800000"/>
            <a:headEnd/>
            <a:tailEnd/>
          </a:ln>
          <a:effectLst/>
        </p:spPr>
        <p:txBody>
          <a:bodyPr wrap="none">
            <a:spAutoFit/>
          </a:bodyPr>
          <a:lstStyle/>
          <a:p>
            <a:r>
              <a:rPr lang="en-US" b="1">
                <a:latin typeface="Courier New" pitchFamily="49" charset="0"/>
              </a:rPr>
              <a:t>I2: SUB R2, R1, R5</a:t>
            </a:r>
          </a:p>
        </p:txBody>
      </p:sp>
      <p:sp>
        <p:nvSpPr>
          <p:cNvPr id="24" name="Text Box 5">
            <a:extLst>
              <a:ext uri="{FF2B5EF4-FFF2-40B4-BE49-F238E27FC236}">
                <a16:creationId xmlns:a16="http://schemas.microsoft.com/office/drawing/2014/main" id="{71F1FE8D-75DF-E705-E383-7DB23D13EB16}"/>
              </a:ext>
            </a:extLst>
          </p:cNvPr>
          <p:cNvSpPr txBox="1">
            <a:spLocks noChangeArrowheads="1"/>
          </p:cNvSpPr>
          <p:nvPr/>
        </p:nvSpPr>
        <p:spPr bwMode="auto">
          <a:xfrm>
            <a:off x="5699950" y="2290733"/>
            <a:ext cx="2803973" cy="369332"/>
          </a:xfrm>
          <a:prstGeom prst="rect">
            <a:avLst/>
          </a:prstGeom>
          <a:noFill/>
          <a:ln w="9525">
            <a:noFill/>
            <a:miter lim="800000"/>
            <a:headEnd/>
            <a:tailEnd/>
          </a:ln>
          <a:effectLst/>
        </p:spPr>
        <p:txBody>
          <a:bodyPr wrap="none">
            <a:spAutoFit/>
          </a:bodyPr>
          <a:lstStyle/>
          <a:p>
            <a:r>
              <a:rPr lang="en-US" b="1" dirty="0">
                <a:latin typeface="Courier New" pitchFamily="49" charset="0"/>
              </a:rPr>
              <a:t>I3: AND R5, R11, R7</a:t>
            </a:r>
          </a:p>
        </p:txBody>
      </p:sp>
      <p:sp>
        <p:nvSpPr>
          <p:cNvPr id="26" name="Line 9">
            <a:extLst>
              <a:ext uri="{FF2B5EF4-FFF2-40B4-BE49-F238E27FC236}">
                <a16:creationId xmlns:a16="http://schemas.microsoft.com/office/drawing/2014/main" id="{CB002705-2071-23B5-7472-C1FF8BD0E2EA}"/>
              </a:ext>
            </a:extLst>
          </p:cNvPr>
          <p:cNvSpPr>
            <a:spLocks noChangeShapeType="1"/>
          </p:cNvSpPr>
          <p:nvPr/>
        </p:nvSpPr>
        <p:spPr bwMode="auto">
          <a:xfrm>
            <a:off x="6718331" y="1780351"/>
            <a:ext cx="315912" cy="246063"/>
          </a:xfrm>
          <a:prstGeom prst="line">
            <a:avLst/>
          </a:prstGeom>
          <a:noFill/>
          <a:ln w="25400">
            <a:solidFill>
              <a:srgbClr val="0000FF"/>
            </a:solidFill>
            <a:round/>
            <a:headEnd/>
            <a:tailEnd type="arrow" w="med" len="lg"/>
          </a:ln>
          <a:effectLst/>
        </p:spPr>
        <p:txBody>
          <a:bodyPr/>
          <a:lstStyle/>
          <a:p>
            <a:endParaRPr lang="en-US"/>
          </a:p>
        </p:txBody>
      </p:sp>
      <p:sp>
        <p:nvSpPr>
          <p:cNvPr id="27" name="Line 14">
            <a:extLst>
              <a:ext uri="{FF2B5EF4-FFF2-40B4-BE49-F238E27FC236}">
                <a16:creationId xmlns:a16="http://schemas.microsoft.com/office/drawing/2014/main" id="{C3377F76-D42E-B0FC-1571-A97B02D3491B}"/>
              </a:ext>
            </a:extLst>
          </p:cNvPr>
          <p:cNvSpPr>
            <a:spLocks noChangeShapeType="1"/>
          </p:cNvSpPr>
          <p:nvPr/>
        </p:nvSpPr>
        <p:spPr bwMode="auto">
          <a:xfrm>
            <a:off x="6687294" y="3852382"/>
            <a:ext cx="655638" cy="0"/>
          </a:xfrm>
          <a:prstGeom prst="line">
            <a:avLst/>
          </a:prstGeom>
          <a:noFill/>
          <a:ln w="25400">
            <a:solidFill>
              <a:srgbClr val="0000FF"/>
            </a:solidFill>
            <a:round/>
            <a:headEnd/>
            <a:tailEnd type="arrow" w="med" len="lg"/>
          </a:ln>
          <a:effectLst/>
        </p:spPr>
        <p:txBody>
          <a:bodyPr/>
          <a:lstStyle/>
          <a:p>
            <a:endParaRPr lang="en-US" dirty="0"/>
          </a:p>
        </p:txBody>
      </p:sp>
      <p:sp>
        <p:nvSpPr>
          <p:cNvPr id="28" name="Line 15">
            <a:extLst>
              <a:ext uri="{FF2B5EF4-FFF2-40B4-BE49-F238E27FC236}">
                <a16:creationId xmlns:a16="http://schemas.microsoft.com/office/drawing/2014/main" id="{58EAA078-923E-029E-74C3-C586276C8D17}"/>
              </a:ext>
            </a:extLst>
          </p:cNvPr>
          <p:cNvSpPr>
            <a:spLocks noChangeShapeType="1"/>
          </p:cNvSpPr>
          <p:nvPr/>
        </p:nvSpPr>
        <p:spPr bwMode="auto">
          <a:xfrm>
            <a:off x="6687294" y="4045730"/>
            <a:ext cx="630238" cy="0"/>
          </a:xfrm>
          <a:prstGeom prst="line">
            <a:avLst/>
          </a:prstGeom>
          <a:noFill/>
          <a:ln w="76200">
            <a:solidFill>
              <a:srgbClr val="6600FF"/>
            </a:solidFill>
            <a:round/>
            <a:headEnd/>
            <a:tailEnd type="triangle" w="sm" len="sm"/>
          </a:ln>
          <a:effectLst/>
        </p:spPr>
        <p:txBody>
          <a:bodyPr/>
          <a:lstStyle/>
          <a:p>
            <a:endParaRPr lang="en-US"/>
          </a:p>
        </p:txBody>
      </p:sp>
      <p:sp>
        <p:nvSpPr>
          <p:cNvPr id="29" name="Line 16">
            <a:extLst>
              <a:ext uri="{FF2B5EF4-FFF2-40B4-BE49-F238E27FC236}">
                <a16:creationId xmlns:a16="http://schemas.microsoft.com/office/drawing/2014/main" id="{9FF96000-7E98-704F-EEF1-6293A4542507}"/>
              </a:ext>
            </a:extLst>
          </p:cNvPr>
          <p:cNvSpPr>
            <a:spLocks noChangeShapeType="1"/>
          </p:cNvSpPr>
          <p:nvPr/>
        </p:nvSpPr>
        <p:spPr bwMode="auto">
          <a:xfrm>
            <a:off x="6702600" y="4271382"/>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30" name="Text Box 17">
            <a:extLst>
              <a:ext uri="{FF2B5EF4-FFF2-40B4-BE49-F238E27FC236}">
                <a16:creationId xmlns:a16="http://schemas.microsoft.com/office/drawing/2014/main" id="{5E324206-9AB2-C668-D948-B26D97E79BA8}"/>
              </a:ext>
            </a:extLst>
          </p:cNvPr>
          <p:cNvSpPr txBox="1">
            <a:spLocks noChangeArrowheads="1"/>
          </p:cNvSpPr>
          <p:nvPr/>
        </p:nvSpPr>
        <p:spPr bwMode="auto">
          <a:xfrm>
            <a:off x="5969216" y="3681286"/>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31" name="Text Box 17">
            <a:extLst>
              <a:ext uri="{FF2B5EF4-FFF2-40B4-BE49-F238E27FC236}">
                <a16:creationId xmlns:a16="http://schemas.microsoft.com/office/drawing/2014/main" id="{610375A6-BCB7-4AAC-4419-B011FEAF1AFF}"/>
              </a:ext>
            </a:extLst>
          </p:cNvPr>
          <p:cNvSpPr txBox="1">
            <a:spLocks noChangeArrowheads="1"/>
          </p:cNvSpPr>
          <p:nvPr/>
        </p:nvSpPr>
        <p:spPr bwMode="auto">
          <a:xfrm>
            <a:off x="5701536" y="2296180"/>
            <a:ext cx="2665413" cy="369888"/>
          </a:xfrm>
          <a:prstGeom prst="rect">
            <a:avLst/>
          </a:prstGeom>
          <a:solidFill>
            <a:schemeClr val="bg1"/>
          </a:solidFill>
          <a:ln w="9525">
            <a:noFill/>
            <a:miter lim="800000"/>
            <a:headEnd/>
            <a:tailEnd/>
          </a:ln>
          <a:effectLst/>
        </p:spPr>
        <p:txBody>
          <a:bodyPr wrap="none">
            <a:spAutoFit/>
          </a:bodyPr>
          <a:lstStyle/>
          <a:p>
            <a:r>
              <a:rPr lang="en-US" b="1" dirty="0">
                <a:latin typeface="Courier New" pitchFamily="49" charset="0"/>
              </a:rPr>
              <a:t>I3: AND </a:t>
            </a:r>
            <a:r>
              <a:rPr lang="en-US" b="1" dirty="0">
                <a:solidFill>
                  <a:srgbClr val="FF0000"/>
                </a:solidFill>
                <a:latin typeface="Courier New" pitchFamily="49" charset="0"/>
              </a:rPr>
              <a:t>S</a:t>
            </a:r>
            <a:r>
              <a:rPr lang="en-US" b="1" dirty="0">
                <a:latin typeface="Courier New" pitchFamily="49" charset="0"/>
              </a:rPr>
              <a:t>, R11, R7</a:t>
            </a:r>
          </a:p>
        </p:txBody>
      </p:sp>
      <p:sp>
        <p:nvSpPr>
          <p:cNvPr id="32" name="Line 12">
            <a:extLst>
              <a:ext uri="{FF2B5EF4-FFF2-40B4-BE49-F238E27FC236}">
                <a16:creationId xmlns:a16="http://schemas.microsoft.com/office/drawing/2014/main" id="{D6AFB822-8DDA-908A-3863-C6DC69DF0D84}"/>
              </a:ext>
            </a:extLst>
          </p:cNvPr>
          <p:cNvSpPr>
            <a:spLocks noChangeShapeType="1"/>
          </p:cNvSpPr>
          <p:nvPr/>
        </p:nvSpPr>
        <p:spPr bwMode="auto">
          <a:xfrm>
            <a:off x="6702600" y="2108935"/>
            <a:ext cx="765175" cy="601662"/>
          </a:xfrm>
          <a:prstGeom prst="line">
            <a:avLst/>
          </a:prstGeom>
          <a:noFill/>
          <a:ln w="25400">
            <a:solidFill>
              <a:srgbClr val="0000FF"/>
            </a:solidFill>
            <a:round/>
            <a:headEnd/>
            <a:tailEnd type="arrow" w="med" len="lg"/>
          </a:ln>
          <a:effectLst/>
        </p:spPr>
        <p:txBody>
          <a:bodyPr/>
          <a:lstStyle/>
          <a:p>
            <a:endParaRPr lang="en-US"/>
          </a:p>
        </p:txBody>
      </p:sp>
      <p:sp>
        <p:nvSpPr>
          <p:cNvPr id="33" name="Line 9">
            <a:extLst>
              <a:ext uri="{FF2B5EF4-FFF2-40B4-BE49-F238E27FC236}">
                <a16:creationId xmlns:a16="http://schemas.microsoft.com/office/drawing/2014/main" id="{72644A2F-9DB8-A8E9-C5EE-411A09BFF910}"/>
              </a:ext>
            </a:extLst>
          </p:cNvPr>
          <p:cNvSpPr>
            <a:spLocks noChangeShapeType="1"/>
          </p:cNvSpPr>
          <p:nvPr/>
        </p:nvSpPr>
        <p:spPr bwMode="auto">
          <a:xfrm>
            <a:off x="6687294" y="2530446"/>
            <a:ext cx="315912" cy="246063"/>
          </a:xfrm>
          <a:prstGeom prst="line">
            <a:avLst/>
          </a:prstGeom>
          <a:noFill/>
          <a:ln w="25400">
            <a:solidFill>
              <a:srgbClr val="0000FF"/>
            </a:solidFill>
            <a:round/>
            <a:headEnd/>
            <a:tailEnd type="arrow" w="med" len="lg"/>
          </a:ln>
          <a:effectLst/>
        </p:spPr>
        <p:txBody>
          <a:bodyPr/>
          <a:lstStyle/>
          <a:p>
            <a:endParaRPr lang="en-US"/>
          </a:p>
        </p:txBody>
      </p:sp>
    </p:spTree>
    <p:extLst>
      <p:ext uri="{BB962C8B-B14F-4D97-AF65-F5344CB8AC3E}">
        <p14:creationId xmlns:p14="http://schemas.microsoft.com/office/powerpoint/2010/main" val="2226092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2A2A9-751F-018F-543F-BE60ABA98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3A5644-F4BD-2251-DAE9-C53428BAEB08}"/>
              </a:ext>
            </a:extLst>
          </p:cNvPr>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783A6184-4A12-7683-E713-F51B5D5D0EA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File Organization</a:t>
            </a:r>
          </a:p>
        </p:txBody>
      </p:sp>
      <p:sp>
        <p:nvSpPr>
          <p:cNvPr id="5" name="Text Placeholder 1">
            <a:extLst>
              <a:ext uri="{FF2B5EF4-FFF2-40B4-BE49-F238E27FC236}">
                <a16:creationId xmlns:a16="http://schemas.microsoft.com/office/drawing/2014/main" id="{7A545440-87C3-B083-D1D8-B9B62C915C8A}"/>
              </a:ext>
            </a:extLst>
          </p:cNvPr>
          <p:cNvSpPr txBox="1">
            <a:spLocks/>
          </p:cNvSpPr>
          <p:nvPr/>
        </p:nvSpPr>
        <p:spPr>
          <a:xfrm>
            <a:off x="640077" y="1000549"/>
            <a:ext cx="6305009" cy="66479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We need some physical structure to store the register values</a:t>
            </a:r>
          </a:p>
        </p:txBody>
      </p:sp>
      <p:sp>
        <p:nvSpPr>
          <p:cNvPr id="3" name="Rectangle 4">
            <a:extLst>
              <a:ext uri="{FF2B5EF4-FFF2-40B4-BE49-F238E27FC236}">
                <a16:creationId xmlns:a16="http://schemas.microsoft.com/office/drawing/2014/main" id="{F6B2F0F6-8C58-5B4F-3352-350C6FFE50AE}"/>
              </a:ext>
            </a:extLst>
          </p:cNvPr>
          <p:cNvSpPr>
            <a:spLocks noChangeArrowheads="1"/>
          </p:cNvSpPr>
          <p:nvPr/>
        </p:nvSpPr>
        <p:spPr bwMode="auto">
          <a:xfrm>
            <a:off x="2920245" y="2588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5">
            <a:extLst>
              <a:ext uri="{FF2B5EF4-FFF2-40B4-BE49-F238E27FC236}">
                <a16:creationId xmlns:a16="http://schemas.microsoft.com/office/drawing/2014/main" id="{35CF36D6-0AF4-CE2D-226B-91A38A4DFC55}"/>
              </a:ext>
            </a:extLst>
          </p:cNvPr>
          <p:cNvSpPr>
            <a:spLocks noChangeArrowheads="1"/>
          </p:cNvSpPr>
          <p:nvPr/>
        </p:nvSpPr>
        <p:spPr bwMode="auto">
          <a:xfrm>
            <a:off x="2920245" y="28175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 name="Rectangle 6">
            <a:extLst>
              <a:ext uri="{FF2B5EF4-FFF2-40B4-BE49-F238E27FC236}">
                <a16:creationId xmlns:a16="http://schemas.microsoft.com/office/drawing/2014/main" id="{26EFA2AB-6063-14FE-A4F8-D3B7A6D85088}"/>
              </a:ext>
            </a:extLst>
          </p:cNvPr>
          <p:cNvSpPr>
            <a:spLocks noChangeArrowheads="1"/>
          </p:cNvSpPr>
          <p:nvPr/>
        </p:nvSpPr>
        <p:spPr bwMode="auto">
          <a:xfrm>
            <a:off x="2920245" y="2741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7">
            <a:extLst>
              <a:ext uri="{FF2B5EF4-FFF2-40B4-BE49-F238E27FC236}">
                <a16:creationId xmlns:a16="http://schemas.microsoft.com/office/drawing/2014/main" id="{25626B34-879B-B8CA-9746-A1F4B002AB41}"/>
              </a:ext>
            </a:extLst>
          </p:cNvPr>
          <p:cNvSpPr>
            <a:spLocks noChangeArrowheads="1"/>
          </p:cNvSpPr>
          <p:nvPr/>
        </p:nvSpPr>
        <p:spPr bwMode="auto">
          <a:xfrm>
            <a:off x="2920245" y="2969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8">
            <a:extLst>
              <a:ext uri="{FF2B5EF4-FFF2-40B4-BE49-F238E27FC236}">
                <a16:creationId xmlns:a16="http://schemas.microsoft.com/office/drawing/2014/main" id="{96DAAFF9-76FB-3AD8-09B3-A0489ECF6691}"/>
              </a:ext>
            </a:extLst>
          </p:cNvPr>
          <p:cNvSpPr>
            <a:spLocks noChangeArrowheads="1"/>
          </p:cNvSpPr>
          <p:nvPr/>
        </p:nvSpPr>
        <p:spPr bwMode="auto">
          <a:xfrm>
            <a:off x="3606045" y="22841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9">
            <a:extLst>
              <a:ext uri="{FF2B5EF4-FFF2-40B4-BE49-F238E27FC236}">
                <a16:creationId xmlns:a16="http://schemas.microsoft.com/office/drawing/2014/main" id="{8E87FCC2-87BF-5CE2-F9FA-9450D3FBD416}"/>
              </a:ext>
            </a:extLst>
          </p:cNvPr>
          <p:cNvSpPr>
            <a:spLocks noChangeArrowheads="1"/>
          </p:cNvSpPr>
          <p:nvPr/>
        </p:nvSpPr>
        <p:spPr bwMode="auto">
          <a:xfrm>
            <a:off x="3606045" y="30461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10">
            <a:extLst>
              <a:ext uri="{FF2B5EF4-FFF2-40B4-BE49-F238E27FC236}">
                <a16:creationId xmlns:a16="http://schemas.microsoft.com/office/drawing/2014/main" id="{7BBF117E-971A-5CEF-5467-84C6A559903E}"/>
              </a:ext>
            </a:extLst>
          </p:cNvPr>
          <p:cNvSpPr>
            <a:spLocks noChangeArrowheads="1"/>
          </p:cNvSpPr>
          <p:nvPr/>
        </p:nvSpPr>
        <p:spPr bwMode="auto">
          <a:xfrm>
            <a:off x="3606045" y="1826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1">
            <a:extLst>
              <a:ext uri="{FF2B5EF4-FFF2-40B4-BE49-F238E27FC236}">
                <a16:creationId xmlns:a16="http://schemas.microsoft.com/office/drawing/2014/main" id="{8F211463-00C0-C14F-A4B9-93EEB2E0F253}"/>
              </a:ext>
            </a:extLst>
          </p:cNvPr>
          <p:cNvSpPr>
            <a:spLocks noChangeArrowheads="1"/>
          </p:cNvSpPr>
          <p:nvPr/>
        </p:nvSpPr>
        <p:spPr bwMode="auto">
          <a:xfrm>
            <a:off x="3606045" y="35795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14" name="AutoShape 12">
            <a:extLst>
              <a:ext uri="{FF2B5EF4-FFF2-40B4-BE49-F238E27FC236}">
                <a16:creationId xmlns:a16="http://schemas.microsoft.com/office/drawing/2014/main" id="{F4FA4901-EC33-F358-CFAB-D9015EC8F1C7}"/>
              </a:ext>
            </a:extLst>
          </p:cNvPr>
          <p:cNvCxnSpPr>
            <a:cxnSpLocks noChangeShapeType="1"/>
            <a:stCxn id="3" idx="3"/>
            <a:endCxn id="12" idx="1"/>
          </p:cNvCxnSpPr>
          <p:nvPr/>
        </p:nvCxnSpPr>
        <p:spPr bwMode="auto">
          <a:xfrm flipV="1">
            <a:off x="2996445" y="1865086"/>
            <a:ext cx="609600" cy="762000"/>
          </a:xfrm>
          <a:prstGeom prst="curvedConnector3">
            <a:avLst>
              <a:gd name="adj1" fmla="val 50000"/>
            </a:avLst>
          </a:prstGeom>
          <a:noFill/>
          <a:ln w="9525">
            <a:solidFill>
              <a:schemeClr val="tx1"/>
            </a:solidFill>
            <a:round/>
            <a:headEnd/>
            <a:tailEnd type="triangle" w="med" len="med"/>
          </a:ln>
          <a:effectLst/>
        </p:spPr>
      </p:cxnSp>
      <p:cxnSp>
        <p:nvCxnSpPr>
          <p:cNvPr id="15" name="AutoShape 13">
            <a:extLst>
              <a:ext uri="{FF2B5EF4-FFF2-40B4-BE49-F238E27FC236}">
                <a16:creationId xmlns:a16="http://schemas.microsoft.com/office/drawing/2014/main" id="{B4B39EB0-96F6-2337-719C-1222F5E80DA6}"/>
              </a:ext>
            </a:extLst>
          </p:cNvPr>
          <p:cNvCxnSpPr>
            <a:cxnSpLocks noChangeShapeType="1"/>
            <a:stCxn id="7" idx="3"/>
            <a:endCxn id="13" idx="1"/>
          </p:cNvCxnSpPr>
          <p:nvPr/>
        </p:nvCxnSpPr>
        <p:spPr bwMode="auto">
          <a:xfrm>
            <a:off x="2996445" y="2779486"/>
            <a:ext cx="609600" cy="838200"/>
          </a:xfrm>
          <a:prstGeom prst="curvedConnector3">
            <a:avLst>
              <a:gd name="adj1" fmla="val 50000"/>
            </a:avLst>
          </a:prstGeom>
          <a:noFill/>
          <a:ln w="9525">
            <a:solidFill>
              <a:schemeClr val="tx1"/>
            </a:solidFill>
            <a:round/>
            <a:headEnd/>
            <a:tailEnd type="triangle" w="med" len="med"/>
          </a:ln>
          <a:effectLst/>
        </p:spPr>
      </p:cxnSp>
      <p:cxnSp>
        <p:nvCxnSpPr>
          <p:cNvPr id="16" name="AutoShape 14">
            <a:extLst>
              <a:ext uri="{FF2B5EF4-FFF2-40B4-BE49-F238E27FC236}">
                <a16:creationId xmlns:a16="http://schemas.microsoft.com/office/drawing/2014/main" id="{2899C48D-67DA-20F9-14DF-AE2AC81F2A60}"/>
              </a:ext>
            </a:extLst>
          </p:cNvPr>
          <p:cNvCxnSpPr>
            <a:cxnSpLocks noChangeShapeType="1"/>
            <a:stCxn id="6" idx="3"/>
            <a:endCxn id="9" idx="1"/>
          </p:cNvCxnSpPr>
          <p:nvPr/>
        </p:nvCxnSpPr>
        <p:spPr bwMode="auto">
          <a:xfrm flipV="1">
            <a:off x="2996445" y="2322286"/>
            <a:ext cx="609600" cy="533400"/>
          </a:xfrm>
          <a:prstGeom prst="curvedConnector3">
            <a:avLst>
              <a:gd name="adj1" fmla="val 50000"/>
            </a:avLst>
          </a:prstGeom>
          <a:noFill/>
          <a:ln w="9525">
            <a:solidFill>
              <a:schemeClr val="tx1"/>
            </a:solidFill>
            <a:round/>
            <a:headEnd/>
            <a:tailEnd type="triangle" w="med" len="med"/>
          </a:ln>
          <a:effectLst/>
        </p:spPr>
      </p:cxnSp>
      <p:cxnSp>
        <p:nvCxnSpPr>
          <p:cNvPr id="17" name="AutoShape 15">
            <a:extLst>
              <a:ext uri="{FF2B5EF4-FFF2-40B4-BE49-F238E27FC236}">
                <a16:creationId xmlns:a16="http://schemas.microsoft.com/office/drawing/2014/main" id="{08A72713-7A7B-2A07-124F-B08307F63B94}"/>
              </a:ext>
            </a:extLst>
          </p:cNvPr>
          <p:cNvCxnSpPr>
            <a:cxnSpLocks noChangeShapeType="1"/>
            <a:stCxn id="8" idx="3"/>
            <a:endCxn id="11" idx="1"/>
          </p:cNvCxnSpPr>
          <p:nvPr/>
        </p:nvCxnSpPr>
        <p:spPr bwMode="auto">
          <a:xfrm>
            <a:off x="2996445" y="3008086"/>
            <a:ext cx="609600" cy="76200"/>
          </a:xfrm>
          <a:prstGeom prst="curvedConnector3">
            <a:avLst>
              <a:gd name="adj1" fmla="val 50000"/>
            </a:avLst>
          </a:prstGeom>
          <a:noFill/>
          <a:ln w="9525">
            <a:solidFill>
              <a:schemeClr val="tx1"/>
            </a:solidFill>
            <a:round/>
            <a:headEnd/>
            <a:tailEnd type="triangle" w="med" len="med"/>
          </a:ln>
          <a:effectLst/>
        </p:spPr>
      </p:cxnSp>
      <p:sp>
        <p:nvSpPr>
          <p:cNvPr id="18" name="Rectangle 16">
            <a:extLst>
              <a:ext uri="{FF2B5EF4-FFF2-40B4-BE49-F238E27FC236}">
                <a16:creationId xmlns:a16="http://schemas.microsoft.com/office/drawing/2014/main" id="{55E89A2D-5471-011F-C74B-471B15D48511}"/>
              </a:ext>
            </a:extLst>
          </p:cNvPr>
          <p:cNvSpPr>
            <a:spLocks noChangeArrowheads="1"/>
          </p:cNvSpPr>
          <p:nvPr/>
        </p:nvSpPr>
        <p:spPr bwMode="auto">
          <a:xfrm>
            <a:off x="2920245" y="3122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17">
            <a:extLst>
              <a:ext uri="{FF2B5EF4-FFF2-40B4-BE49-F238E27FC236}">
                <a16:creationId xmlns:a16="http://schemas.microsoft.com/office/drawing/2014/main" id="{59A9D307-EC5F-483F-6247-B8E98C2D774E}"/>
              </a:ext>
            </a:extLst>
          </p:cNvPr>
          <p:cNvSpPr>
            <a:spLocks noChangeArrowheads="1"/>
          </p:cNvSpPr>
          <p:nvPr/>
        </p:nvSpPr>
        <p:spPr bwMode="auto">
          <a:xfrm>
            <a:off x="3606045" y="4265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5" name="AutoShape 18">
            <a:extLst>
              <a:ext uri="{FF2B5EF4-FFF2-40B4-BE49-F238E27FC236}">
                <a16:creationId xmlns:a16="http://schemas.microsoft.com/office/drawing/2014/main" id="{5698EDA2-FD1E-A0FC-09BA-F4DEB4D5923E}"/>
              </a:ext>
            </a:extLst>
          </p:cNvPr>
          <p:cNvCxnSpPr>
            <a:cxnSpLocks noChangeShapeType="1"/>
            <a:stCxn id="18" idx="3"/>
            <a:endCxn id="19" idx="1"/>
          </p:cNvCxnSpPr>
          <p:nvPr/>
        </p:nvCxnSpPr>
        <p:spPr bwMode="auto">
          <a:xfrm>
            <a:off x="2996445" y="3160486"/>
            <a:ext cx="609600" cy="1143000"/>
          </a:xfrm>
          <a:prstGeom prst="curvedConnector3">
            <a:avLst>
              <a:gd name="adj1" fmla="val 50000"/>
            </a:avLst>
          </a:prstGeom>
          <a:noFill/>
          <a:ln w="9525">
            <a:solidFill>
              <a:schemeClr val="tx1"/>
            </a:solidFill>
            <a:round/>
            <a:headEnd/>
            <a:tailEnd type="triangle" w="med" len="med"/>
          </a:ln>
          <a:effectLst/>
        </p:spPr>
      </p:cxnSp>
      <p:sp>
        <p:nvSpPr>
          <p:cNvPr id="34" name="Rectangle 19">
            <a:extLst>
              <a:ext uri="{FF2B5EF4-FFF2-40B4-BE49-F238E27FC236}">
                <a16:creationId xmlns:a16="http://schemas.microsoft.com/office/drawing/2014/main" id="{685D75D7-B56E-A341-6D36-906ABEC405D9}"/>
              </a:ext>
            </a:extLst>
          </p:cNvPr>
          <p:cNvSpPr>
            <a:spLocks noChangeArrowheads="1"/>
          </p:cNvSpPr>
          <p:nvPr/>
        </p:nvSpPr>
        <p:spPr bwMode="auto">
          <a:xfrm>
            <a:off x="3606045" y="2969986"/>
            <a:ext cx="762000" cy="15240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PRF</a:t>
            </a:r>
          </a:p>
        </p:txBody>
      </p:sp>
      <p:sp>
        <p:nvSpPr>
          <p:cNvPr id="35" name="Rectangle 20">
            <a:extLst>
              <a:ext uri="{FF2B5EF4-FFF2-40B4-BE49-F238E27FC236}">
                <a16:creationId xmlns:a16="http://schemas.microsoft.com/office/drawing/2014/main" id="{F2AC8138-EBCE-9892-7F93-C96069BC539C}"/>
              </a:ext>
            </a:extLst>
          </p:cNvPr>
          <p:cNvSpPr>
            <a:spLocks noChangeArrowheads="1"/>
          </p:cNvSpPr>
          <p:nvPr/>
        </p:nvSpPr>
        <p:spPr bwMode="auto">
          <a:xfrm>
            <a:off x="3606045" y="1674586"/>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36" name="Rectangle 21">
            <a:extLst>
              <a:ext uri="{FF2B5EF4-FFF2-40B4-BE49-F238E27FC236}">
                <a16:creationId xmlns:a16="http://schemas.microsoft.com/office/drawing/2014/main" id="{B4ABCBEF-D1BD-6678-E16F-E3632F6265BD}"/>
              </a:ext>
            </a:extLst>
          </p:cNvPr>
          <p:cNvSpPr>
            <a:spLocks noChangeArrowheads="1"/>
          </p:cNvSpPr>
          <p:nvPr/>
        </p:nvSpPr>
        <p:spPr bwMode="auto">
          <a:xfrm>
            <a:off x="2396470" y="2436586"/>
            <a:ext cx="609600" cy="8382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RAT</a:t>
            </a:r>
          </a:p>
        </p:txBody>
      </p:sp>
      <p:sp>
        <p:nvSpPr>
          <p:cNvPr id="37" name="AutoShape 22">
            <a:extLst>
              <a:ext uri="{FF2B5EF4-FFF2-40B4-BE49-F238E27FC236}">
                <a16:creationId xmlns:a16="http://schemas.microsoft.com/office/drawing/2014/main" id="{DE2A45F4-D024-86E9-A4F9-5E7BAD54A25E}"/>
              </a:ext>
            </a:extLst>
          </p:cNvPr>
          <p:cNvSpPr>
            <a:spLocks noChangeArrowheads="1"/>
          </p:cNvSpPr>
          <p:nvPr/>
        </p:nvSpPr>
        <p:spPr bwMode="auto">
          <a:xfrm>
            <a:off x="1971753" y="3846286"/>
            <a:ext cx="948492" cy="815513"/>
          </a:xfrm>
          <a:prstGeom prst="wedgeRoundRectCallout">
            <a:avLst>
              <a:gd name="adj1" fmla="val 28662"/>
              <a:gd name="adj2" fmla="val -117468"/>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Register</a:t>
            </a:r>
          </a:p>
          <a:p>
            <a:pPr algn="ctr"/>
            <a:r>
              <a:rPr lang="en-US" dirty="0">
                <a:solidFill>
                  <a:schemeClr val="bg1"/>
                </a:solidFill>
                <a:latin typeface="+mn-lt"/>
              </a:rPr>
              <a:t>Alias</a:t>
            </a:r>
          </a:p>
          <a:p>
            <a:pPr algn="ctr"/>
            <a:r>
              <a:rPr lang="en-US" dirty="0">
                <a:solidFill>
                  <a:schemeClr val="bg1"/>
                </a:solidFill>
                <a:latin typeface="+mn-lt"/>
              </a:rPr>
              <a:t>Table</a:t>
            </a:r>
          </a:p>
        </p:txBody>
      </p:sp>
      <p:sp>
        <p:nvSpPr>
          <p:cNvPr id="38" name="AutoShape 23">
            <a:extLst>
              <a:ext uri="{FF2B5EF4-FFF2-40B4-BE49-F238E27FC236}">
                <a16:creationId xmlns:a16="http://schemas.microsoft.com/office/drawing/2014/main" id="{105F0303-3301-957E-5FD3-BB1B814EA7B4}"/>
              </a:ext>
            </a:extLst>
          </p:cNvPr>
          <p:cNvSpPr>
            <a:spLocks noChangeArrowheads="1"/>
          </p:cNvSpPr>
          <p:nvPr/>
        </p:nvSpPr>
        <p:spPr bwMode="auto">
          <a:xfrm>
            <a:off x="4572000" y="3960586"/>
            <a:ext cx="942975" cy="815513"/>
          </a:xfrm>
          <a:prstGeom prst="wedgeRoundRectCallout">
            <a:avLst>
              <a:gd name="adj1" fmla="val -73444"/>
              <a:gd name="adj2" fmla="val -88139"/>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Physical</a:t>
            </a:r>
          </a:p>
          <a:p>
            <a:pPr algn="ctr"/>
            <a:r>
              <a:rPr lang="en-US" dirty="0">
                <a:solidFill>
                  <a:schemeClr val="bg1"/>
                </a:solidFill>
                <a:latin typeface="+mn-lt"/>
              </a:rPr>
              <a:t>Register</a:t>
            </a:r>
          </a:p>
          <a:p>
            <a:pPr algn="ctr"/>
            <a:r>
              <a:rPr lang="en-US" dirty="0">
                <a:solidFill>
                  <a:schemeClr val="bg1"/>
                </a:solidFill>
                <a:latin typeface="+mn-lt"/>
              </a:rPr>
              <a:t>File</a:t>
            </a:r>
          </a:p>
        </p:txBody>
      </p:sp>
      <p:sp>
        <p:nvSpPr>
          <p:cNvPr id="39" name="AutoShape 24">
            <a:extLst>
              <a:ext uri="{FF2B5EF4-FFF2-40B4-BE49-F238E27FC236}">
                <a16:creationId xmlns:a16="http://schemas.microsoft.com/office/drawing/2014/main" id="{1B0807DC-B9CE-295B-A508-4E72FCE782B2}"/>
              </a:ext>
            </a:extLst>
          </p:cNvPr>
          <p:cNvSpPr>
            <a:spLocks noChangeArrowheads="1"/>
          </p:cNvSpPr>
          <p:nvPr/>
        </p:nvSpPr>
        <p:spPr bwMode="auto">
          <a:xfrm>
            <a:off x="5308715" y="1384074"/>
            <a:ext cx="1166660" cy="762000"/>
          </a:xfrm>
          <a:prstGeom prst="wedgeRoundRectCallout">
            <a:avLst>
              <a:gd name="adj1" fmla="val -129838"/>
              <a:gd name="adj2" fmla="val 50639"/>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Architected</a:t>
            </a:r>
          </a:p>
          <a:p>
            <a:pPr algn="ctr"/>
            <a:r>
              <a:rPr lang="en-US" dirty="0">
                <a:solidFill>
                  <a:schemeClr val="bg1"/>
                </a:solidFill>
                <a:latin typeface="+mn-lt"/>
              </a:rPr>
              <a:t>Register</a:t>
            </a:r>
          </a:p>
          <a:p>
            <a:pPr algn="ctr"/>
            <a:r>
              <a:rPr lang="en-US" dirty="0">
                <a:solidFill>
                  <a:schemeClr val="bg1"/>
                </a:solidFill>
                <a:latin typeface="+mn-lt"/>
              </a:rPr>
              <a:t>File</a:t>
            </a:r>
          </a:p>
        </p:txBody>
      </p:sp>
      <p:sp>
        <p:nvSpPr>
          <p:cNvPr id="40" name="Text Box 25">
            <a:extLst>
              <a:ext uri="{FF2B5EF4-FFF2-40B4-BE49-F238E27FC236}">
                <a16:creationId xmlns:a16="http://schemas.microsoft.com/office/drawing/2014/main" id="{2B9C5736-676F-A348-E875-556A103CD002}"/>
              </a:ext>
            </a:extLst>
          </p:cNvPr>
          <p:cNvSpPr txBox="1">
            <a:spLocks noChangeArrowheads="1"/>
          </p:cNvSpPr>
          <p:nvPr/>
        </p:nvSpPr>
        <p:spPr bwMode="auto">
          <a:xfrm>
            <a:off x="5815845" y="2984274"/>
            <a:ext cx="3328155" cy="369332"/>
          </a:xfrm>
          <a:prstGeom prst="rect">
            <a:avLst/>
          </a:prstGeom>
          <a:noFill/>
          <a:ln w="9525">
            <a:noFill/>
            <a:miter lim="800000"/>
            <a:headEnd/>
            <a:tailEnd/>
          </a:ln>
          <a:effectLst/>
        </p:spPr>
        <p:txBody>
          <a:bodyPr wrap="none">
            <a:spAutoFit/>
          </a:bodyPr>
          <a:lstStyle/>
          <a:p>
            <a:r>
              <a:rPr lang="en-US">
                <a:latin typeface="+mn-lt"/>
              </a:rPr>
              <a:t>One PREG per instruction in-flight</a:t>
            </a:r>
          </a:p>
        </p:txBody>
      </p:sp>
      <p:sp>
        <p:nvSpPr>
          <p:cNvPr id="41" name="Line 26">
            <a:extLst>
              <a:ext uri="{FF2B5EF4-FFF2-40B4-BE49-F238E27FC236}">
                <a16:creationId xmlns:a16="http://schemas.microsoft.com/office/drawing/2014/main" id="{018D79F2-1A81-E0EB-B8C0-C382F926DE6C}"/>
              </a:ext>
            </a:extLst>
          </p:cNvPr>
          <p:cNvSpPr>
            <a:spLocks noChangeShapeType="1"/>
          </p:cNvSpPr>
          <p:nvPr/>
        </p:nvSpPr>
        <p:spPr bwMode="auto">
          <a:xfrm flipH="1">
            <a:off x="4368045" y="3198586"/>
            <a:ext cx="1447800" cy="304800"/>
          </a:xfrm>
          <a:prstGeom prst="line">
            <a:avLst/>
          </a:prstGeom>
          <a:noFill/>
          <a:ln w="9525">
            <a:solidFill>
              <a:schemeClr val="tx1"/>
            </a:solidFill>
            <a:round/>
            <a:headEnd/>
            <a:tailEnd type="triangle" w="med" len="med"/>
          </a:ln>
          <a:effectLst/>
        </p:spPr>
        <p:txBody>
          <a:bodyPr/>
          <a:lstStyle/>
          <a:p>
            <a:endParaRPr lang="en-US"/>
          </a:p>
        </p:txBody>
      </p:sp>
      <p:sp>
        <p:nvSpPr>
          <p:cNvPr id="42" name="Text Box 27">
            <a:extLst>
              <a:ext uri="{FF2B5EF4-FFF2-40B4-BE49-F238E27FC236}">
                <a16:creationId xmlns:a16="http://schemas.microsoft.com/office/drawing/2014/main" id="{E24FDA3F-8877-C2D5-55D0-2551571E20C9}"/>
              </a:ext>
            </a:extLst>
          </p:cNvPr>
          <p:cNvSpPr txBox="1">
            <a:spLocks noChangeArrowheads="1"/>
          </p:cNvSpPr>
          <p:nvPr/>
        </p:nvSpPr>
        <p:spPr bwMode="auto">
          <a:xfrm>
            <a:off x="5892045" y="2222274"/>
            <a:ext cx="2871299" cy="369332"/>
          </a:xfrm>
          <a:prstGeom prst="rect">
            <a:avLst/>
          </a:prstGeom>
          <a:noFill/>
          <a:ln w="9525">
            <a:noFill/>
            <a:miter lim="800000"/>
            <a:headEnd/>
            <a:tailEnd/>
          </a:ln>
          <a:effectLst/>
        </p:spPr>
        <p:txBody>
          <a:bodyPr wrap="none">
            <a:spAutoFit/>
          </a:bodyPr>
          <a:lstStyle/>
          <a:p>
            <a:r>
              <a:rPr lang="en-US">
                <a:latin typeface="+mn-lt"/>
              </a:rPr>
              <a:t>“Outside” world sees the ARF</a:t>
            </a:r>
          </a:p>
        </p:txBody>
      </p:sp>
      <p:sp>
        <p:nvSpPr>
          <p:cNvPr id="43" name="Line 28">
            <a:extLst>
              <a:ext uri="{FF2B5EF4-FFF2-40B4-BE49-F238E27FC236}">
                <a16:creationId xmlns:a16="http://schemas.microsoft.com/office/drawing/2014/main" id="{749E0479-D2E1-6666-0A4A-4B6A733D02FB}"/>
              </a:ext>
            </a:extLst>
          </p:cNvPr>
          <p:cNvSpPr>
            <a:spLocks noChangeShapeType="1"/>
          </p:cNvSpPr>
          <p:nvPr/>
        </p:nvSpPr>
        <p:spPr bwMode="auto">
          <a:xfrm flipH="1" flipV="1">
            <a:off x="4368045" y="2284186"/>
            <a:ext cx="1447800" cy="762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729980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863F5-96DA-D7B8-8AF4-01DB664B348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5C74E22D-C7EB-0D72-7BCA-3B35EF32792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Putting it all together</a:t>
            </a:r>
          </a:p>
        </p:txBody>
      </p:sp>
      <p:sp>
        <p:nvSpPr>
          <p:cNvPr id="5" name="Text Placeholder 1">
            <a:extLst>
              <a:ext uri="{FF2B5EF4-FFF2-40B4-BE49-F238E27FC236}">
                <a16:creationId xmlns:a16="http://schemas.microsoft.com/office/drawing/2014/main" id="{ABB1E5C1-3E9D-3FF3-A46F-C7A857CC1B5A}"/>
              </a:ext>
            </a:extLst>
          </p:cNvPr>
          <p:cNvSpPr txBox="1">
            <a:spLocks/>
          </p:cNvSpPr>
          <p:nvPr/>
        </p:nvSpPr>
        <p:spPr>
          <a:xfrm>
            <a:off x="608694" y="880526"/>
            <a:ext cx="2364380" cy="227754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609600" indent="-609600">
              <a:buFontTx/>
              <a:buNone/>
            </a:pPr>
            <a:r>
              <a:rPr lang="en-US" sz="2000" dirty="0"/>
              <a:t>top:</a:t>
            </a:r>
          </a:p>
          <a:p>
            <a:pPr marL="1009650" lvl="1" indent="-609600">
              <a:buNone/>
            </a:pPr>
            <a:r>
              <a:rPr lang="en-US" sz="2000" dirty="0"/>
              <a:t>R1 = R2 + R3</a:t>
            </a:r>
          </a:p>
          <a:p>
            <a:pPr marL="1009650" lvl="1" indent="-609600">
              <a:buNone/>
            </a:pPr>
            <a:r>
              <a:rPr lang="en-US" sz="2000" dirty="0"/>
              <a:t>R2 = R4 – R1</a:t>
            </a:r>
          </a:p>
          <a:p>
            <a:pPr marL="1009650" lvl="1" indent="-609600">
              <a:buNone/>
            </a:pPr>
            <a:r>
              <a:rPr lang="en-US" sz="2000" dirty="0"/>
              <a:t>R1 = R3 * R6</a:t>
            </a:r>
          </a:p>
          <a:p>
            <a:pPr marL="1009650" lvl="1" indent="-609600">
              <a:buNone/>
            </a:pPr>
            <a:r>
              <a:rPr lang="en-US" sz="2000" dirty="0"/>
              <a:t>R2 = R1 + R2</a:t>
            </a:r>
          </a:p>
          <a:p>
            <a:pPr marL="1009650" lvl="1" indent="-609600">
              <a:buNone/>
            </a:pPr>
            <a:r>
              <a:rPr lang="en-US" sz="2000" dirty="0"/>
              <a:t>R3 = R1 &gt;&gt; </a:t>
            </a:r>
            <a:r>
              <a:rPr lang="en-US" sz="2000" i="1" dirty="0"/>
              <a:t>1</a:t>
            </a:r>
          </a:p>
          <a:p>
            <a:pPr marL="1009650" lvl="1" indent="-609600">
              <a:buNone/>
            </a:pPr>
            <a:r>
              <a:rPr lang="en-US" sz="2000" dirty="0"/>
              <a:t>BNEZ R3, top </a:t>
            </a:r>
          </a:p>
        </p:txBody>
      </p:sp>
      <p:sp>
        <p:nvSpPr>
          <p:cNvPr id="20" name="Rectangle 5">
            <a:extLst>
              <a:ext uri="{FF2B5EF4-FFF2-40B4-BE49-F238E27FC236}">
                <a16:creationId xmlns:a16="http://schemas.microsoft.com/office/drawing/2014/main" id="{3E015B68-75F4-E3E8-1675-959E37EB05DA}"/>
              </a:ext>
            </a:extLst>
          </p:cNvPr>
          <p:cNvSpPr>
            <a:spLocks noChangeArrowheads="1"/>
          </p:cNvSpPr>
          <p:nvPr/>
        </p:nvSpPr>
        <p:spPr bwMode="auto">
          <a:xfrm>
            <a:off x="6050277" y="13335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R1</a:t>
            </a:r>
          </a:p>
        </p:txBody>
      </p:sp>
      <p:sp>
        <p:nvSpPr>
          <p:cNvPr id="21" name="Rectangle 6">
            <a:extLst>
              <a:ext uri="{FF2B5EF4-FFF2-40B4-BE49-F238E27FC236}">
                <a16:creationId xmlns:a16="http://schemas.microsoft.com/office/drawing/2014/main" id="{AA05D7B6-9486-CDF1-4CED-1F09515355FA}"/>
              </a:ext>
            </a:extLst>
          </p:cNvPr>
          <p:cNvSpPr>
            <a:spLocks noChangeArrowheads="1"/>
          </p:cNvSpPr>
          <p:nvPr/>
        </p:nvSpPr>
        <p:spPr bwMode="auto">
          <a:xfrm>
            <a:off x="6050277" y="15621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R2</a:t>
            </a:r>
          </a:p>
        </p:txBody>
      </p:sp>
      <p:sp>
        <p:nvSpPr>
          <p:cNvPr id="22" name="Rectangle 7">
            <a:extLst>
              <a:ext uri="{FF2B5EF4-FFF2-40B4-BE49-F238E27FC236}">
                <a16:creationId xmlns:a16="http://schemas.microsoft.com/office/drawing/2014/main" id="{471C04C2-8BE3-1949-FECB-4683AFCC5D5B}"/>
              </a:ext>
            </a:extLst>
          </p:cNvPr>
          <p:cNvSpPr>
            <a:spLocks noChangeArrowheads="1"/>
          </p:cNvSpPr>
          <p:nvPr/>
        </p:nvSpPr>
        <p:spPr bwMode="auto">
          <a:xfrm>
            <a:off x="6050277" y="17907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R3</a:t>
            </a:r>
          </a:p>
        </p:txBody>
      </p:sp>
      <p:sp>
        <p:nvSpPr>
          <p:cNvPr id="23" name="Rectangle 8">
            <a:extLst>
              <a:ext uri="{FF2B5EF4-FFF2-40B4-BE49-F238E27FC236}">
                <a16:creationId xmlns:a16="http://schemas.microsoft.com/office/drawing/2014/main" id="{2CDC9D69-73A6-46A2-541D-A7666A88596A}"/>
              </a:ext>
            </a:extLst>
          </p:cNvPr>
          <p:cNvSpPr>
            <a:spLocks noChangeArrowheads="1"/>
          </p:cNvSpPr>
          <p:nvPr/>
        </p:nvSpPr>
        <p:spPr bwMode="auto">
          <a:xfrm>
            <a:off x="6050277" y="20193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R4</a:t>
            </a:r>
          </a:p>
        </p:txBody>
      </p:sp>
      <p:sp>
        <p:nvSpPr>
          <p:cNvPr id="24" name="Rectangle 9">
            <a:extLst>
              <a:ext uri="{FF2B5EF4-FFF2-40B4-BE49-F238E27FC236}">
                <a16:creationId xmlns:a16="http://schemas.microsoft.com/office/drawing/2014/main" id="{9179F51B-800C-5536-667A-3E8C05373DEA}"/>
              </a:ext>
            </a:extLst>
          </p:cNvPr>
          <p:cNvSpPr>
            <a:spLocks noChangeArrowheads="1"/>
          </p:cNvSpPr>
          <p:nvPr/>
        </p:nvSpPr>
        <p:spPr bwMode="auto">
          <a:xfrm>
            <a:off x="6050277" y="22479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R5</a:t>
            </a:r>
          </a:p>
        </p:txBody>
      </p:sp>
      <p:sp>
        <p:nvSpPr>
          <p:cNvPr id="26" name="Rectangle 10">
            <a:extLst>
              <a:ext uri="{FF2B5EF4-FFF2-40B4-BE49-F238E27FC236}">
                <a16:creationId xmlns:a16="http://schemas.microsoft.com/office/drawing/2014/main" id="{3F674016-6422-F985-587D-221C7D0D8383}"/>
              </a:ext>
            </a:extLst>
          </p:cNvPr>
          <p:cNvSpPr>
            <a:spLocks noChangeArrowheads="1"/>
          </p:cNvSpPr>
          <p:nvPr/>
        </p:nvSpPr>
        <p:spPr bwMode="auto">
          <a:xfrm>
            <a:off x="6050277" y="24765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R6</a:t>
            </a:r>
          </a:p>
        </p:txBody>
      </p:sp>
      <p:sp>
        <p:nvSpPr>
          <p:cNvPr id="27" name="Rectangle 12">
            <a:extLst>
              <a:ext uri="{FF2B5EF4-FFF2-40B4-BE49-F238E27FC236}">
                <a16:creationId xmlns:a16="http://schemas.microsoft.com/office/drawing/2014/main" id="{D3FF030B-0267-2E45-505E-C838AA0C83D9}"/>
              </a:ext>
            </a:extLst>
          </p:cNvPr>
          <p:cNvSpPr>
            <a:spLocks noChangeArrowheads="1"/>
          </p:cNvSpPr>
          <p:nvPr/>
        </p:nvSpPr>
        <p:spPr bwMode="auto">
          <a:xfrm>
            <a:off x="7498077" y="1333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a:t>
            </a:r>
          </a:p>
        </p:txBody>
      </p:sp>
      <p:sp>
        <p:nvSpPr>
          <p:cNvPr id="28" name="Rectangle 13">
            <a:extLst>
              <a:ext uri="{FF2B5EF4-FFF2-40B4-BE49-F238E27FC236}">
                <a16:creationId xmlns:a16="http://schemas.microsoft.com/office/drawing/2014/main" id="{86626D03-592C-D7A8-8A3A-B4E08A9C05C7}"/>
              </a:ext>
            </a:extLst>
          </p:cNvPr>
          <p:cNvSpPr>
            <a:spLocks noChangeArrowheads="1"/>
          </p:cNvSpPr>
          <p:nvPr/>
        </p:nvSpPr>
        <p:spPr bwMode="auto">
          <a:xfrm>
            <a:off x="7498077" y="1562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X2</a:t>
            </a:r>
          </a:p>
        </p:txBody>
      </p:sp>
      <p:sp>
        <p:nvSpPr>
          <p:cNvPr id="29" name="Rectangle 14">
            <a:extLst>
              <a:ext uri="{FF2B5EF4-FFF2-40B4-BE49-F238E27FC236}">
                <a16:creationId xmlns:a16="http://schemas.microsoft.com/office/drawing/2014/main" id="{8DA64256-8B41-1218-699B-9E01D2506286}"/>
              </a:ext>
            </a:extLst>
          </p:cNvPr>
          <p:cNvSpPr>
            <a:spLocks noChangeArrowheads="1"/>
          </p:cNvSpPr>
          <p:nvPr/>
        </p:nvSpPr>
        <p:spPr bwMode="auto">
          <a:xfrm>
            <a:off x="7498077" y="1790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X3</a:t>
            </a:r>
          </a:p>
        </p:txBody>
      </p:sp>
      <p:sp>
        <p:nvSpPr>
          <p:cNvPr id="30" name="Rectangle 15">
            <a:extLst>
              <a:ext uri="{FF2B5EF4-FFF2-40B4-BE49-F238E27FC236}">
                <a16:creationId xmlns:a16="http://schemas.microsoft.com/office/drawing/2014/main" id="{65AEC8F3-642E-72F1-F3E5-152825AF980F}"/>
              </a:ext>
            </a:extLst>
          </p:cNvPr>
          <p:cNvSpPr>
            <a:spLocks noChangeArrowheads="1"/>
          </p:cNvSpPr>
          <p:nvPr/>
        </p:nvSpPr>
        <p:spPr bwMode="auto">
          <a:xfrm>
            <a:off x="7498077" y="2019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X4</a:t>
            </a:r>
          </a:p>
        </p:txBody>
      </p:sp>
      <p:sp>
        <p:nvSpPr>
          <p:cNvPr id="31" name="Rectangle 16">
            <a:extLst>
              <a:ext uri="{FF2B5EF4-FFF2-40B4-BE49-F238E27FC236}">
                <a16:creationId xmlns:a16="http://schemas.microsoft.com/office/drawing/2014/main" id="{BCAE3082-A36B-37B6-6C81-6C71815311FA}"/>
              </a:ext>
            </a:extLst>
          </p:cNvPr>
          <p:cNvSpPr>
            <a:spLocks noChangeArrowheads="1"/>
          </p:cNvSpPr>
          <p:nvPr/>
        </p:nvSpPr>
        <p:spPr bwMode="auto">
          <a:xfrm>
            <a:off x="7498077" y="2247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X5</a:t>
            </a:r>
          </a:p>
        </p:txBody>
      </p:sp>
      <p:sp>
        <p:nvSpPr>
          <p:cNvPr id="32" name="Rectangle 17">
            <a:extLst>
              <a:ext uri="{FF2B5EF4-FFF2-40B4-BE49-F238E27FC236}">
                <a16:creationId xmlns:a16="http://schemas.microsoft.com/office/drawing/2014/main" id="{CB83937B-7FB0-FD9D-50CB-086D8CD5329D}"/>
              </a:ext>
            </a:extLst>
          </p:cNvPr>
          <p:cNvSpPr>
            <a:spLocks noChangeArrowheads="1"/>
          </p:cNvSpPr>
          <p:nvPr/>
        </p:nvSpPr>
        <p:spPr bwMode="auto">
          <a:xfrm>
            <a:off x="7498077" y="2476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X6</a:t>
            </a:r>
          </a:p>
        </p:txBody>
      </p:sp>
      <p:sp>
        <p:nvSpPr>
          <p:cNvPr id="33" name="Rectangle 18">
            <a:extLst>
              <a:ext uri="{FF2B5EF4-FFF2-40B4-BE49-F238E27FC236}">
                <a16:creationId xmlns:a16="http://schemas.microsoft.com/office/drawing/2014/main" id="{FB94037C-6127-A074-2F4B-B39F3B4D9B4B}"/>
              </a:ext>
            </a:extLst>
          </p:cNvPr>
          <p:cNvSpPr>
            <a:spLocks noChangeArrowheads="1"/>
          </p:cNvSpPr>
          <p:nvPr/>
        </p:nvSpPr>
        <p:spPr bwMode="auto">
          <a:xfrm>
            <a:off x="7498077" y="2705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X7</a:t>
            </a:r>
          </a:p>
        </p:txBody>
      </p:sp>
      <p:sp>
        <p:nvSpPr>
          <p:cNvPr id="44" name="Rectangle 19">
            <a:extLst>
              <a:ext uri="{FF2B5EF4-FFF2-40B4-BE49-F238E27FC236}">
                <a16:creationId xmlns:a16="http://schemas.microsoft.com/office/drawing/2014/main" id="{CF8D5A0C-9E42-50B1-E5F3-9D217347F0ED}"/>
              </a:ext>
            </a:extLst>
          </p:cNvPr>
          <p:cNvSpPr>
            <a:spLocks noChangeArrowheads="1"/>
          </p:cNvSpPr>
          <p:nvPr/>
        </p:nvSpPr>
        <p:spPr bwMode="auto">
          <a:xfrm>
            <a:off x="7498077" y="2933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X8</a:t>
            </a:r>
          </a:p>
        </p:txBody>
      </p:sp>
      <p:sp>
        <p:nvSpPr>
          <p:cNvPr id="45" name="Rectangle 20">
            <a:extLst>
              <a:ext uri="{FF2B5EF4-FFF2-40B4-BE49-F238E27FC236}">
                <a16:creationId xmlns:a16="http://schemas.microsoft.com/office/drawing/2014/main" id="{5B11C431-EF8A-6F2A-93AF-EC9C3AA26A6D}"/>
              </a:ext>
            </a:extLst>
          </p:cNvPr>
          <p:cNvSpPr>
            <a:spLocks noChangeArrowheads="1"/>
          </p:cNvSpPr>
          <p:nvPr/>
        </p:nvSpPr>
        <p:spPr bwMode="auto">
          <a:xfrm>
            <a:off x="7498077" y="3162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X9</a:t>
            </a:r>
          </a:p>
        </p:txBody>
      </p:sp>
      <p:sp>
        <p:nvSpPr>
          <p:cNvPr id="46" name="Rectangle 21">
            <a:extLst>
              <a:ext uri="{FF2B5EF4-FFF2-40B4-BE49-F238E27FC236}">
                <a16:creationId xmlns:a16="http://schemas.microsoft.com/office/drawing/2014/main" id="{FB36A481-C4B7-5A8B-7DCC-A2CBFD87F448}"/>
              </a:ext>
            </a:extLst>
          </p:cNvPr>
          <p:cNvSpPr>
            <a:spLocks noChangeArrowheads="1"/>
          </p:cNvSpPr>
          <p:nvPr/>
        </p:nvSpPr>
        <p:spPr bwMode="auto">
          <a:xfrm>
            <a:off x="7498077" y="3390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X10</a:t>
            </a:r>
          </a:p>
        </p:txBody>
      </p:sp>
      <p:sp>
        <p:nvSpPr>
          <p:cNvPr id="47" name="Rectangle 22">
            <a:extLst>
              <a:ext uri="{FF2B5EF4-FFF2-40B4-BE49-F238E27FC236}">
                <a16:creationId xmlns:a16="http://schemas.microsoft.com/office/drawing/2014/main" id="{391E1FEE-17A7-5713-6B3D-63C9083E6AA6}"/>
              </a:ext>
            </a:extLst>
          </p:cNvPr>
          <p:cNvSpPr>
            <a:spLocks noChangeArrowheads="1"/>
          </p:cNvSpPr>
          <p:nvPr/>
        </p:nvSpPr>
        <p:spPr bwMode="auto">
          <a:xfrm>
            <a:off x="7498077" y="3619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X11</a:t>
            </a:r>
          </a:p>
        </p:txBody>
      </p:sp>
      <p:sp>
        <p:nvSpPr>
          <p:cNvPr id="48" name="Rectangle 23">
            <a:extLst>
              <a:ext uri="{FF2B5EF4-FFF2-40B4-BE49-F238E27FC236}">
                <a16:creationId xmlns:a16="http://schemas.microsoft.com/office/drawing/2014/main" id="{E8827D7D-4CA6-FBA2-9B88-80E773934C62}"/>
              </a:ext>
            </a:extLst>
          </p:cNvPr>
          <p:cNvSpPr>
            <a:spLocks noChangeArrowheads="1"/>
          </p:cNvSpPr>
          <p:nvPr/>
        </p:nvSpPr>
        <p:spPr bwMode="auto">
          <a:xfrm>
            <a:off x="7498077" y="3848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X12</a:t>
            </a:r>
          </a:p>
        </p:txBody>
      </p:sp>
      <p:sp>
        <p:nvSpPr>
          <p:cNvPr id="49" name="Rectangle 24">
            <a:extLst>
              <a:ext uri="{FF2B5EF4-FFF2-40B4-BE49-F238E27FC236}">
                <a16:creationId xmlns:a16="http://schemas.microsoft.com/office/drawing/2014/main" id="{95F7CCA1-ACAC-CAFB-2F1F-673DAE475FF5}"/>
              </a:ext>
            </a:extLst>
          </p:cNvPr>
          <p:cNvSpPr>
            <a:spLocks noChangeArrowheads="1"/>
          </p:cNvSpPr>
          <p:nvPr/>
        </p:nvSpPr>
        <p:spPr bwMode="auto">
          <a:xfrm>
            <a:off x="7498077" y="4076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X13</a:t>
            </a:r>
          </a:p>
        </p:txBody>
      </p:sp>
      <p:sp>
        <p:nvSpPr>
          <p:cNvPr id="50" name="Rectangle 25">
            <a:extLst>
              <a:ext uri="{FF2B5EF4-FFF2-40B4-BE49-F238E27FC236}">
                <a16:creationId xmlns:a16="http://schemas.microsoft.com/office/drawing/2014/main" id="{D9631158-DF8C-5CAC-CA6B-2B0C2FA515DB}"/>
              </a:ext>
            </a:extLst>
          </p:cNvPr>
          <p:cNvSpPr>
            <a:spLocks noChangeArrowheads="1"/>
          </p:cNvSpPr>
          <p:nvPr/>
        </p:nvSpPr>
        <p:spPr bwMode="auto">
          <a:xfrm>
            <a:off x="7498077" y="4305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X14</a:t>
            </a:r>
          </a:p>
        </p:txBody>
      </p:sp>
      <p:sp>
        <p:nvSpPr>
          <p:cNvPr id="51" name="Rectangle 26">
            <a:extLst>
              <a:ext uri="{FF2B5EF4-FFF2-40B4-BE49-F238E27FC236}">
                <a16:creationId xmlns:a16="http://schemas.microsoft.com/office/drawing/2014/main" id="{AF5F8B39-0E90-645E-FB5F-2D21DE08434B}"/>
              </a:ext>
            </a:extLst>
          </p:cNvPr>
          <p:cNvSpPr>
            <a:spLocks noChangeArrowheads="1"/>
          </p:cNvSpPr>
          <p:nvPr/>
        </p:nvSpPr>
        <p:spPr bwMode="auto">
          <a:xfrm>
            <a:off x="7498077" y="4533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X15</a:t>
            </a:r>
          </a:p>
        </p:txBody>
      </p:sp>
      <p:sp>
        <p:nvSpPr>
          <p:cNvPr id="52" name="Rectangle 27">
            <a:extLst>
              <a:ext uri="{FF2B5EF4-FFF2-40B4-BE49-F238E27FC236}">
                <a16:creationId xmlns:a16="http://schemas.microsoft.com/office/drawing/2014/main" id="{9B6E94C1-F750-5355-EE98-93D19595968F}"/>
              </a:ext>
            </a:extLst>
          </p:cNvPr>
          <p:cNvSpPr>
            <a:spLocks noChangeArrowheads="1"/>
          </p:cNvSpPr>
          <p:nvPr/>
        </p:nvSpPr>
        <p:spPr bwMode="auto">
          <a:xfrm>
            <a:off x="7498077" y="4762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X16</a:t>
            </a:r>
          </a:p>
        </p:txBody>
      </p:sp>
      <p:sp>
        <p:nvSpPr>
          <p:cNvPr id="53" name="Rectangle 29">
            <a:extLst>
              <a:ext uri="{FF2B5EF4-FFF2-40B4-BE49-F238E27FC236}">
                <a16:creationId xmlns:a16="http://schemas.microsoft.com/office/drawing/2014/main" id="{9E841E28-D4C6-C8ED-9E15-2D49D00399FB}"/>
              </a:ext>
            </a:extLst>
          </p:cNvPr>
          <p:cNvSpPr>
            <a:spLocks noChangeArrowheads="1"/>
          </p:cNvSpPr>
          <p:nvPr/>
        </p:nvSpPr>
        <p:spPr bwMode="auto">
          <a:xfrm>
            <a:off x="6050277" y="33909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R1</a:t>
            </a:r>
          </a:p>
        </p:txBody>
      </p:sp>
      <p:sp>
        <p:nvSpPr>
          <p:cNvPr id="54" name="Rectangle 30">
            <a:extLst>
              <a:ext uri="{FF2B5EF4-FFF2-40B4-BE49-F238E27FC236}">
                <a16:creationId xmlns:a16="http://schemas.microsoft.com/office/drawing/2014/main" id="{FCE798E6-4DE5-9C8C-2821-6E93C5B505BB}"/>
              </a:ext>
            </a:extLst>
          </p:cNvPr>
          <p:cNvSpPr>
            <a:spLocks noChangeArrowheads="1"/>
          </p:cNvSpPr>
          <p:nvPr/>
        </p:nvSpPr>
        <p:spPr bwMode="auto">
          <a:xfrm>
            <a:off x="6050277" y="36195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R2</a:t>
            </a:r>
          </a:p>
        </p:txBody>
      </p:sp>
      <p:sp>
        <p:nvSpPr>
          <p:cNvPr id="55" name="Rectangle 31">
            <a:extLst>
              <a:ext uri="{FF2B5EF4-FFF2-40B4-BE49-F238E27FC236}">
                <a16:creationId xmlns:a16="http://schemas.microsoft.com/office/drawing/2014/main" id="{6397EBDB-FCDF-746F-C3C5-FDE238877792}"/>
              </a:ext>
            </a:extLst>
          </p:cNvPr>
          <p:cNvSpPr>
            <a:spLocks noChangeArrowheads="1"/>
          </p:cNvSpPr>
          <p:nvPr/>
        </p:nvSpPr>
        <p:spPr bwMode="auto">
          <a:xfrm>
            <a:off x="6050277" y="38481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R3</a:t>
            </a:r>
          </a:p>
        </p:txBody>
      </p:sp>
      <p:sp>
        <p:nvSpPr>
          <p:cNvPr id="56" name="Rectangle 32">
            <a:extLst>
              <a:ext uri="{FF2B5EF4-FFF2-40B4-BE49-F238E27FC236}">
                <a16:creationId xmlns:a16="http://schemas.microsoft.com/office/drawing/2014/main" id="{3900710B-6BA8-6855-E5F8-A789413EFCF4}"/>
              </a:ext>
            </a:extLst>
          </p:cNvPr>
          <p:cNvSpPr>
            <a:spLocks noChangeArrowheads="1"/>
          </p:cNvSpPr>
          <p:nvPr/>
        </p:nvSpPr>
        <p:spPr bwMode="auto">
          <a:xfrm>
            <a:off x="6050277" y="40767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R4</a:t>
            </a:r>
          </a:p>
        </p:txBody>
      </p:sp>
      <p:sp>
        <p:nvSpPr>
          <p:cNvPr id="57" name="Rectangle 33">
            <a:extLst>
              <a:ext uri="{FF2B5EF4-FFF2-40B4-BE49-F238E27FC236}">
                <a16:creationId xmlns:a16="http://schemas.microsoft.com/office/drawing/2014/main" id="{105F88CF-4BC0-7085-CCAB-4AB0FAFFFA56}"/>
              </a:ext>
            </a:extLst>
          </p:cNvPr>
          <p:cNvSpPr>
            <a:spLocks noChangeArrowheads="1"/>
          </p:cNvSpPr>
          <p:nvPr/>
        </p:nvSpPr>
        <p:spPr bwMode="auto">
          <a:xfrm>
            <a:off x="6050277" y="43053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R5</a:t>
            </a:r>
          </a:p>
        </p:txBody>
      </p:sp>
      <p:sp>
        <p:nvSpPr>
          <p:cNvPr id="58" name="Rectangle 34">
            <a:extLst>
              <a:ext uri="{FF2B5EF4-FFF2-40B4-BE49-F238E27FC236}">
                <a16:creationId xmlns:a16="http://schemas.microsoft.com/office/drawing/2014/main" id="{56072C05-36A8-ABBB-3413-D205BC13773B}"/>
              </a:ext>
            </a:extLst>
          </p:cNvPr>
          <p:cNvSpPr>
            <a:spLocks noChangeArrowheads="1"/>
          </p:cNvSpPr>
          <p:nvPr/>
        </p:nvSpPr>
        <p:spPr bwMode="auto">
          <a:xfrm>
            <a:off x="6050277" y="4533900"/>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R6</a:t>
            </a:r>
          </a:p>
        </p:txBody>
      </p:sp>
      <p:sp>
        <p:nvSpPr>
          <p:cNvPr id="59" name="Text Box 35">
            <a:extLst>
              <a:ext uri="{FF2B5EF4-FFF2-40B4-BE49-F238E27FC236}">
                <a16:creationId xmlns:a16="http://schemas.microsoft.com/office/drawing/2014/main" id="{A883BB95-86DF-8E7C-54EF-FE3CF7A4DD22}"/>
              </a:ext>
            </a:extLst>
          </p:cNvPr>
          <p:cNvSpPr txBox="1">
            <a:spLocks noChangeArrowheads="1"/>
          </p:cNvSpPr>
          <p:nvPr/>
        </p:nvSpPr>
        <p:spPr bwMode="auto">
          <a:xfrm>
            <a:off x="6170927" y="3024188"/>
            <a:ext cx="496803" cy="369332"/>
          </a:xfrm>
          <a:prstGeom prst="rect">
            <a:avLst/>
          </a:prstGeom>
          <a:noFill/>
          <a:ln w="9525">
            <a:noFill/>
            <a:miter lim="800000"/>
            <a:headEnd/>
            <a:tailEnd/>
          </a:ln>
          <a:effectLst/>
        </p:spPr>
        <p:txBody>
          <a:bodyPr wrap="none">
            <a:spAutoFit/>
          </a:bodyPr>
          <a:lstStyle/>
          <a:p>
            <a:r>
              <a:rPr lang="en-US">
                <a:latin typeface="+mn-lt"/>
              </a:rPr>
              <a:t>RAT</a:t>
            </a:r>
          </a:p>
        </p:txBody>
      </p:sp>
      <p:sp>
        <p:nvSpPr>
          <p:cNvPr id="60" name="Rectangle 37">
            <a:extLst>
              <a:ext uri="{FF2B5EF4-FFF2-40B4-BE49-F238E27FC236}">
                <a16:creationId xmlns:a16="http://schemas.microsoft.com/office/drawing/2014/main" id="{CD1F1BBB-7D1A-77A1-A553-5F0F63E1FA8B}"/>
              </a:ext>
            </a:extLst>
          </p:cNvPr>
          <p:cNvSpPr>
            <a:spLocks noChangeArrowheads="1"/>
          </p:cNvSpPr>
          <p:nvPr/>
        </p:nvSpPr>
        <p:spPr bwMode="auto">
          <a:xfrm>
            <a:off x="5593077" y="3390900"/>
            <a:ext cx="457200" cy="228600"/>
          </a:xfrm>
          <a:prstGeom prst="rect">
            <a:avLst/>
          </a:prstGeom>
          <a:noFill/>
          <a:ln w="9525">
            <a:noFill/>
            <a:miter lim="800000"/>
            <a:headEnd/>
            <a:tailEnd/>
          </a:ln>
          <a:effectLst/>
        </p:spPr>
        <p:txBody>
          <a:bodyPr wrap="none" anchor="ctr"/>
          <a:lstStyle/>
          <a:p>
            <a:pPr algn="ctr"/>
            <a:r>
              <a:rPr lang="en-US" sz="1600">
                <a:latin typeface="+mn-lt"/>
              </a:rPr>
              <a:t>R1</a:t>
            </a:r>
          </a:p>
        </p:txBody>
      </p:sp>
      <p:sp>
        <p:nvSpPr>
          <p:cNvPr id="61" name="Rectangle 38">
            <a:extLst>
              <a:ext uri="{FF2B5EF4-FFF2-40B4-BE49-F238E27FC236}">
                <a16:creationId xmlns:a16="http://schemas.microsoft.com/office/drawing/2014/main" id="{C163C81F-70D9-3AE7-9BD8-A4D55FFC4AC3}"/>
              </a:ext>
            </a:extLst>
          </p:cNvPr>
          <p:cNvSpPr>
            <a:spLocks noChangeArrowheads="1"/>
          </p:cNvSpPr>
          <p:nvPr/>
        </p:nvSpPr>
        <p:spPr bwMode="auto">
          <a:xfrm>
            <a:off x="5593077" y="3619500"/>
            <a:ext cx="457200" cy="228600"/>
          </a:xfrm>
          <a:prstGeom prst="rect">
            <a:avLst/>
          </a:prstGeom>
          <a:noFill/>
          <a:ln w="9525">
            <a:noFill/>
            <a:miter lim="800000"/>
            <a:headEnd/>
            <a:tailEnd/>
          </a:ln>
          <a:effectLst/>
        </p:spPr>
        <p:txBody>
          <a:bodyPr wrap="none" anchor="ctr"/>
          <a:lstStyle/>
          <a:p>
            <a:pPr algn="ctr"/>
            <a:r>
              <a:rPr lang="en-US" sz="1600">
                <a:latin typeface="+mn-lt"/>
              </a:rPr>
              <a:t>R2</a:t>
            </a:r>
          </a:p>
        </p:txBody>
      </p:sp>
      <p:sp>
        <p:nvSpPr>
          <p:cNvPr id="62" name="Rectangle 39">
            <a:extLst>
              <a:ext uri="{FF2B5EF4-FFF2-40B4-BE49-F238E27FC236}">
                <a16:creationId xmlns:a16="http://schemas.microsoft.com/office/drawing/2014/main" id="{A16D37FC-FEA8-7E86-57E0-CFD30CB483B0}"/>
              </a:ext>
            </a:extLst>
          </p:cNvPr>
          <p:cNvSpPr>
            <a:spLocks noChangeArrowheads="1"/>
          </p:cNvSpPr>
          <p:nvPr/>
        </p:nvSpPr>
        <p:spPr bwMode="auto">
          <a:xfrm>
            <a:off x="5593077" y="3848100"/>
            <a:ext cx="457200" cy="228600"/>
          </a:xfrm>
          <a:prstGeom prst="rect">
            <a:avLst/>
          </a:prstGeom>
          <a:noFill/>
          <a:ln w="9525">
            <a:noFill/>
            <a:miter lim="800000"/>
            <a:headEnd/>
            <a:tailEnd/>
          </a:ln>
          <a:effectLst/>
        </p:spPr>
        <p:txBody>
          <a:bodyPr wrap="none" anchor="ctr"/>
          <a:lstStyle/>
          <a:p>
            <a:pPr algn="ctr"/>
            <a:r>
              <a:rPr lang="en-US" sz="1600">
                <a:latin typeface="+mn-lt"/>
              </a:rPr>
              <a:t>R3</a:t>
            </a:r>
          </a:p>
        </p:txBody>
      </p:sp>
      <p:sp>
        <p:nvSpPr>
          <p:cNvPr id="63" name="Rectangle 40">
            <a:extLst>
              <a:ext uri="{FF2B5EF4-FFF2-40B4-BE49-F238E27FC236}">
                <a16:creationId xmlns:a16="http://schemas.microsoft.com/office/drawing/2014/main" id="{3A934BEB-6FE4-C98B-8069-9CED549390A1}"/>
              </a:ext>
            </a:extLst>
          </p:cNvPr>
          <p:cNvSpPr>
            <a:spLocks noChangeArrowheads="1"/>
          </p:cNvSpPr>
          <p:nvPr/>
        </p:nvSpPr>
        <p:spPr bwMode="auto">
          <a:xfrm>
            <a:off x="5593077" y="4076700"/>
            <a:ext cx="457200" cy="228600"/>
          </a:xfrm>
          <a:prstGeom prst="rect">
            <a:avLst/>
          </a:prstGeom>
          <a:noFill/>
          <a:ln w="9525">
            <a:noFill/>
            <a:miter lim="800000"/>
            <a:headEnd/>
            <a:tailEnd/>
          </a:ln>
          <a:effectLst/>
        </p:spPr>
        <p:txBody>
          <a:bodyPr wrap="none" anchor="ctr"/>
          <a:lstStyle/>
          <a:p>
            <a:pPr algn="ctr"/>
            <a:r>
              <a:rPr lang="en-US" sz="1600">
                <a:latin typeface="+mn-lt"/>
              </a:rPr>
              <a:t>R4</a:t>
            </a:r>
          </a:p>
        </p:txBody>
      </p:sp>
      <p:sp>
        <p:nvSpPr>
          <p:cNvPr id="64" name="Rectangle 41">
            <a:extLst>
              <a:ext uri="{FF2B5EF4-FFF2-40B4-BE49-F238E27FC236}">
                <a16:creationId xmlns:a16="http://schemas.microsoft.com/office/drawing/2014/main" id="{10B40BC3-BE8C-B6DD-8358-A073094B2A4A}"/>
              </a:ext>
            </a:extLst>
          </p:cNvPr>
          <p:cNvSpPr>
            <a:spLocks noChangeArrowheads="1"/>
          </p:cNvSpPr>
          <p:nvPr/>
        </p:nvSpPr>
        <p:spPr bwMode="auto">
          <a:xfrm>
            <a:off x="5593077" y="4305300"/>
            <a:ext cx="457200" cy="228600"/>
          </a:xfrm>
          <a:prstGeom prst="rect">
            <a:avLst/>
          </a:prstGeom>
          <a:noFill/>
          <a:ln w="9525">
            <a:noFill/>
            <a:miter lim="800000"/>
            <a:headEnd/>
            <a:tailEnd/>
          </a:ln>
          <a:effectLst/>
        </p:spPr>
        <p:txBody>
          <a:bodyPr wrap="none" anchor="ctr"/>
          <a:lstStyle/>
          <a:p>
            <a:pPr algn="ctr"/>
            <a:r>
              <a:rPr lang="en-US" sz="1600">
                <a:latin typeface="+mn-lt"/>
              </a:rPr>
              <a:t>R5</a:t>
            </a:r>
          </a:p>
        </p:txBody>
      </p:sp>
      <p:sp>
        <p:nvSpPr>
          <p:cNvPr id="65" name="Rectangle 42">
            <a:extLst>
              <a:ext uri="{FF2B5EF4-FFF2-40B4-BE49-F238E27FC236}">
                <a16:creationId xmlns:a16="http://schemas.microsoft.com/office/drawing/2014/main" id="{A53B7076-08F3-A501-C386-5B743DE894FE}"/>
              </a:ext>
            </a:extLst>
          </p:cNvPr>
          <p:cNvSpPr>
            <a:spLocks noChangeArrowheads="1"/>
          </p:cNvSpPr>
          <p:nvPr/>
        </p:nvSpPr>
        <p:spPr bwMode="auto">
          <a:xfrm>
            <a:off x="5593077" y="4533900"/>
            <a:ext cx="457200" cy="228600"/>
          </a:xfrm>
          <a:prstGeom prst="rect">
            <a:avLst/>
          </a:prstGeom>
          <a:noFill/>
          <a:ln w="9525">
            <a:noFill/>
            <a:miter lim="800000"/>
            <a:headEnd/>
            <a:tailEnd/>
          </a:ln>
          <a:effectLst/>
        </p:spPr>
        <p:txBody>
          <a:bodyPr wrap="none" anchor="ctr"/>
          <a:lstStyle/>
          <a:p>
            <a:pPr algn="ctr"/>
            <a:r>
              <a:rPr lang="en-US" sz="1600">
                <a:latin typeface="+mn-lt"/>
              </a:rPr>
              <a:t>R6</a:t>
            </a:r>
          </a:p>
        </p:txBody>
      </p:sp>
      <p:sp>
        <p:nvSpPr>
          <p:cNvPr id="101" name="AutoShape 36">
            <a:extLst>
              <a:ext uri="{FF2B5EF4-FFF2-40B4-BE49-F238E27FC236}">
                <a16:creationId xmlns:a16="http://schemas.microsoft.com/office/drawing/2014/main" id="{19E8FF3C-47FE-8F16-597F-2D41E81D62F2}"/>
              </a:ext>
            </a:extLst>
          </p:cNvPr>
          <p:cNvSpPr>
            <a:spLocks noChangeArrowheads="1"/>
          </p:cNvSpPr>
          <p:nvPr/>
        </p:nvSpPr>
        <p:spPr bwMode="auto">
          <a:xfrm>
            <a:off x="608694" y="3352799"/>
            <a:ext cx="3876220" cy="990601"/>
          </a:xfrm>
          <a:prstGeom prst="roundRect">
            <a:avLst>
              <a:gd name="adj" fmla="val 16667"/>
            </a:avLst>
          </a:prstGeom>
          <a:solidFill>
            <a:srgbClr val="CCFFCC"/>
          </a:solidFill>
          <a:ln w="9525">
            <a:solidFill>
              <a:schemeClr val="tx1"/>
            </a:solidFill>
            <a:round/>
            <a:headEnd/>
            <a:tailEnd/>
          </a:ln>
          <a:effectLst/>
        </p:spPr>
        <p:txBody>
          <a:bodyPr wrap="none" anchor="ctr"/>
          <a:lstStyle/>
          <a:p>
            <a:pPr marL="457200" indent="-457200">
              <a:buFontTx/>
              <a:buAutoNum type="arabicPeriod"/>
            </a:pPr>
            <a:r>
              <a:rPr lang="en-US" dirty="0">
                <a:latin typeface="+mn-lt"/>
              </a:rPr>
              <a:t>List all instructions for 2 loop iterations</a:t>
            </a:r>
          </a:p>
          <a:p>
            <a:pPr marL="457200" indent="-457200">
              <a:buFontTx/>
              <a:buAutoNum type="arabicPeriod"/>
            </a:pPr>
            <a:r>
              <a:rPr lang="en-US" dirty="0">
                <a:latin typeface="+mn-lt"/>
              </a:rPr>
              <a:t>Show graph when only RAW enforced</a:t>
            </a:r>
          </a:p>
          <a:p>
            <a:pPr marL="457200" indent="-457200">
              <a:buFontTx/>
              <a:buAutoNum type="arabicPeriod"/>
            </a:pPr>
            <a:r>
              <a:rPr lang="en-US" dirty="0">
                <a:latin typeface="+mn-lt"/>
              </a:rPr>
              <a:t>Show graph when all deps enforced</a:t>
            </a:r>
          </a:p>
          <a:p>
            <a:pPr marL="457200" indent="-457200">
              <a:buFontTx/>
              <a:buAutoNum type="arabicPeriod"/>
            </a:pPr>
            <a:r>
              <a:rPr lang="en-US" dirty="0">
                <a:latin typeface="+mn-lt"/>
              </a:rPr>
              <a:t>Rename the registers</a:t>
            </a:r>
          </a:p>
        </p:txBody>
      </p:sp>
      <p:sp>
        <p:nvSpPr>
          <p:cNvPr id="102" name="Rectangle 4">
            <a:extLst>
              <a:ext uri="{FF2B5EF4-FFF2-40B4-BE49-F238E27FC236}">
                <a16:creationId xmlns:a16="http://schemas.microsoft.com/office/drawing/2014/main" id="{B3927A48-55B1-3A88-76BE-D3AD7B6BB9E4}"/>
              </a:ext>
            </a:extLst>
          </p:cNvPr>
          <p:cNvSpPr>
            <a:spLocks noChangeArrowheads="1"/>
          </p:cNvSpPr>
          <p:nvPr/>
        </p:nvSpPr>
        <p:spPr bwMode="auto">
          <a:xfrm>
            <a:off x="3093724" y="863374"/>
            <a:ext cx="2603133" cy="1494206"/>
          </a:xfrm>
          <a:prstGeom prst="rect">
            <a:avLst/>
          </a:prstGeom>
          <a:noFill/>
          <a:ln w="9525">
            <a:noFill/>
            <a:miter lim="800000"/>
            <a:headEnd/>
            <a:tailEnd/>
          </a:ln>
          <a:effectLst/>
        </p:spPr>
        <p:txBody>
          <a:bodyPr/>
          <a:lstStyle/>
          <a:p>
            <a:pPr marL="609600" indent="-609600">
              <a:spcBef>
                <a:spcPct val="20000"/>
              </a:spcBef>
            </a:pPr>
            <a:r>
              <a:rPr lang="en-US" sz="2000" dirty="0">
                <a:latin typeface="+mn-lt"/>
              </a:rPr>
              <a:t>Free pool:</a:t>
            </a:r>
          </a:p>
          <a:p>
            <a:pPr marL="609600" indent="-609600">
              <a:spcBef>
                <a:spcPct val="20000"/>
              </a:spcBef>
            </a:pPr>
            <a:r>
              <a:rPr lang="en-US" sz="2000" dirty="0">
                <a:latin typeface="+mn-lt"/>
              </a:rPr>
              <a:t>X9, X11, X7, X2, X13, X4, X8, X12, X3, X5…</a:t>
            </a:r>
          </a:p>
        </p:txBody>
      </p:sp>
    </p:spTree>
    <p:extLst>
      <p:ext uri="{BB962C8B-B14F-4D97-AF65-F5344CB8AC3E}">
        <p14:creationId xmlns:p14="http://schemas.microsoft.com/office/powerpoint/2010/main" val="1535523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380A5-084C-8B25-361D-74747F4D42E2}"/>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CB1A215-7641-7A0F-1A73-CCC9E153B0F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Putting it all together</a:t>
            </a:r>
          </a:p>
        </p:txBody>
      </p:sp>
      <p:sp>
        <p:nvSpPr>
          <p:cNvPr id="3" name="Rectangle 3">
            <a:extLst>
              <a:ext uri="{FF2B5EF4-FFF2-40B4-BE49-F238E27FC236}">
                <a16:creationId xmlns:a16="http://schemas.microsoft.com/office/drawing/2014/main" id="{177A6D11-0DA6-EEF2-6805-B10CD5FF0998}"/>
              </a:ext>
            </a:extLst>
          </p:cNvPr>
          <p:cNvSpPr txBox="1">
            <a:spLocks noChangeArrowheads="1"/>
          </p:cNvSpPr>
          <p:nvPr/>
        </p:nvSpPr>
        <p:spPr>
          <a:xfrm>
            <a:off x="543605" y="1013052"/>
            <a:ext cx="3640137" cy="4564062"/>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609600" indent="-609600">
              <a:buFont typeface="Arial" panose="020B0604020202020204" pitchFamily="34" charset="0"/>
              <a:buNone/>
            </a:pPr>
            <a:r>
              <a:rPr lang="en-US" sz="1200" dirty="0"/>
              <a:t>R1 = R2 + R3</a:t>
            </a:r>
          </a:p>
          <a:p>
            <a:pPr marL="609600" indent="-609600">
              <a:buFont typeface="Arial" panose="020B0604020202020204" pitchFamily="34" charset="0"/>
              <a:buNone/>
            </a:pPr>
            <a:r>
              <a:rPr lang="en-US" sz="1200" dirty="0"/>
              <a:t>R2 = R4 – R1</a:t>
            </a:r>
          </a:p>
          <a:p>
            <a:pPr marL="609600" indent="-609600">
              <a:buFont typeface="Arial" panose="020B0604020202020204" pitchFamily="34" charset="0"/>
              <a:buNone/>
            </a:pPr>
            <a:r>
              <a:rPr lang="en-US" sz="1200" dirty="0"/>
              <a:t>R1 = R3 * R6</a:t>
            </a:r>
          </a:p>
          <a:p>
            <a:pPr marL="609600" indent="-609600">
              <a:buFont typeface="Arial" panose="020B0604020202020204" pitchFamily="34" charset="0"/>
              <a:buNone/>
            </a:pPr>
            <a:r>
              <a:rPr lang="en-US" sz="1200" dirty="0"/>
              <a:t>R2 = R1 + R2</a:t>
            </a:r>
          </a:p>
          <a:p>
            <a:pPr marL="609600" indent="-609600">
              <a:buFont typeface="Arial" panose="020B0604020202020204" pitchFamily="34" charset="0"/>
              <a:buNone/>
            </a:pPr>
            <a:r>
              <a:rPr lang="en-US" sz="1200" dirty="0"/>
              <a:t>R3 = R1 &gt;&gt; </a:t>
            </a:r>
            <a:r>
              <a:rPr lang="en-US" sz="1200" i="1" dirty="0"/>
              <a:t>1</a:t>
            </a:r>
          </a:p>
          <a:p>
            <a:pPr marL="609600" indent="-609600">
              <a:buFont typeface="Arial" panose="020B0604020202020204" pitchFamily="34" charset="0"/>
              <a:buNone/>
            </a:pPr>
            <a:r>
              <a:rPr lang="en-US" sz="1200" dirty="0"/>
              <a:t>BNEZ R3, top</a:t>
            </a:r>
          </a:p>
          <a:p>
            <a:pPr marL="609600" indent="-609600">
              <a:buFont typeface="Arial" panose="020B0604020202020204" pitchFamily="34" charset="0"/>
              <a:buNone/>
            </a:pPr>
            <a:r>
              <a:rPr lang="en-US" sz="1200" dirty="0"/>
              <a:t>R1 = R2 + R3</a:t>
            </a:r>
          </a:p>
          <a:p>
            <a:pPr marL="609600" indent="-609600">
              <a:buFont typeface="Arial" panose="020B0604020202020204" pitchFamily="34" charset="0"/>
              <a:buNone/>
            </a:pPr>
            <a:r>
              <a:rPr lang="en-US" sz="1200" dirty="0"/>
              <a:t>R2 = R4 – R1</a:t>
            </a:r>
          </a:p>
          <a:p>
            <a:pPr marL="609600" indent="-609600">
              <a:buFont typeface="Arial" panose="020B0604020202020204" pitchFamily="34" charset="0"/>
              <a:buNone/>
            </a:pPr>
            <a:r>
              <a:rPr lang="en-US" sz="1200" dirty="0"/>
              <a:t>R1 = R3 * R6</a:t>
            </a:r>
          </a:p>
          <a:p>
            <a:pPr marL="609600" indent="-609600">
              <a:buFont typeface="Arial" panose="020B0604020202020204" pitchFamily="34" charset="0"/>
              <a:buNone/>
            </a:pPr>
            <a:r>
              <a:rPr lang="en-US" sz="1200" dirty="0"/>
              <a:t>R2 = R1 + R2</a:t>
            </a:r>
          </a:p>
          <a:p>
            <a:pPr marL="609600" indent="-609600">
              <a:buFont typeface="Arial" panose="020B0604020202020204" pitchFamily="34" charset="0"/>
              <a:buNone/>
            </a:pPr>
            <a:r>
              <a:rPr lang="en-US" sz="1200" dirty="0"/>
              <a:t>R3 = R1 &gt;&gt; </a:t>
            </a:r>
            <a:r>
              <a:rPr lang="en-US" sz="1200" i="1" dirty="0"/>
              <a:t>1</a:t>
            </a:r>
          </a:p>
          <a:p>
            <a:pPr marL="609600" indent="-609600">
              <a:buFont typeface="Arial" panose="020B0604020202020204" pitchFamily="34" charset="0"/>
              <a:buNone/>
            </a:pPr>
            <a:r>
              <a:rPr lang="en-US" sz="1200" dirty="0"/>
              <a:t>BNEZ R3, top</a:t>
            </a:r>
          </a:p>
        </p:txBody>
      </p:sp>
      <p:sp>
        <p:nvSpPr>
          <p:cNvPr id="5" name="AutoShape 36">
            <a:extLst>
              <a:ext uri="{FF2B5EF4-FFF2-40B4-BE49-F238E27FC236}">
                <a16:creationId xmlns:a16="http://schemas.microsoft.com/office/drawing/2014/main" id="{64D4B278-24BD-37B9-C6EC-76D4A947DFE2}"/>
              </a:ext>
            </a:extLst>
          </p:cNvPr>
          <p:cNvSpPr>
            <a:spLocks noChangeArrowheads="1"/>
          </p:cNvSpPr>
          <p:nvPr/>
        </p:nvSpPr>
        <p:spPr bwMode="auto">
          <a:xfrm>
            <a:off x="2647045" y="1013052"/>
            <a:ext cx="4800600" cy="381000"/>
          </a:xfrm>
          <a:prstGeom prst="roundRect">
            <a:avLst>
              <a:gd name="adj" fmla="val 16667"/>
            </a:avLst>
          </a:prstGeom>
          <a:solidFill>
            <a:srgbClr val="CCFFCC"/>
          </a:solidFill>
          <a:ln w="9525">
            <a:solidFill>
              <a:schemeClr val="tx1"/>
            </a:solidFill>
            <a:round/>
            <a:headEnd/>
            <a:tailEnd/>
          </a:ln>
          <a:effectLst/>
        </p:spPr>
        <p:txBody>
          <a:bodyPr wrap="none" anchor="ctr"/>
          <a:lstStyle/>
          <a:p>
            <a:pPr marL="457200" indent="-457200">
              <a:buFontTx/>
              <a:buAutoNum type="arabicPeriod"/>
            </a:pPr>
            <a:r>
              <a:rPr lang="en-US" dirty="0">
                <a:latin typeface="+mn-lt"/>
              </a:rPr>
              <a:t>List all instructions for 2 loop iterations</a:t>
            </a:r>
          </a:p>
        </p:txBody>
      </p:sp>
    </p:spTree>
    <p:extLst>
      <p:ext uri="{BB962C8B-B14F-4D97-AF65-F5344CB8AC3E}">
        <p14:creationId xmlns:p14="http://schemas.microsoft.com/office/powerpoint/2010/main" val="373105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16F48-BDDB-F11C-4107-F47F165509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A75692-D36C-F87B-DC4B-4861C6CB4132}"/>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38FE628B-0E4B-7C06-08CA-276472BFB49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A825A043-68D6-1ADC-838F-6134F4270787}"/>
              </a:ext>
            </a:extLst>
          </p:cNvPr>
          <p:cNvSpPr txBox="1">
            <a:spLocks/>
          </p:cNvSpPr>
          <p:nvPr/>
        </p:nvSpPr>
        <p:spPr>
          <a:xfrm>
            <a:off x="640077" y="1000549"/>
            <a:ext cx="8157755" cy="190821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Example of throughput</a:t>
            </a:r>
          </a:p>
          <a:p>
            <a:pPr marL="733806" lvl="1" indent="-285750"/>
            <a:r>
              <a:rPr lang="en-US" sz="2000" dirty="0"/>
              <a:t>Computation capacity: FLOPS (floating-point operations per sec)</a:t>
            </a:r>
          </a:p>
          <a:p>
            <a:pPr marL="733806" lvl="1" indent="-285750"/>
            <a:r>
              <a:rPr lang="en-US" sz="2000" dirty="0"/>
              <a:t>Memory bandwidth: GB/s (memory bytes transfer per sec)</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900933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1D005-673E-BBE1-5153-1BE65462349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E693809-255C-44E6-E9A6-E4C9A096FDA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Putting it all together</a:t>
            </a:r>
          </a:p>
        </p:txBody>
      </p:sp>
      <p:pic>
        <p:nvPicPr>
          <p:cNvPr id="69" name="Picture 68" descr="A math equations with arrows&#10;&#10;Description automatically generated with medium confidence">
            <a:extLst>
              <a:ext uri="{FF2B5EF4-FFF2-40B4-BE49-F238E27FC236}">
                <a16:creationId xmlns:a16="http://schemas.microsoft.com/office/drawing/2014/main" id="{57D56C4D-F77F-49BF-BA5B-38B79C6FA6C3}"/>
              </a:ext>
            </a:extLst>
          </p:cNvPr>
          <p:cNvPicPr>
            <a:picLocks noChangeAspect="1"/>
          </p:cNvPicPr>
          <p:nvPr/>
        </p:nvPicPr>
        <p:blipFill>
          <a:blip r:embed="rId3"/>
          <a:stretch>
            <a:fillRect/>
          </a:stretch>
        </p:blipFill>
        <p:spPr>
          <a:xfrm>
            <a:off x="640077" y="914400"/>
            <a:ext cx="1540686" cy="3568700"/>
          </a:xfrm>
          <a:prstGeom prst="rect">
            <a:avLst/>
          </a:prstGeom>
        </p:spPr>
      </p:pic>
      <p:sp>
        <p:nvSpPr>
          <p:cNvPr id="70" name="AutoShape 36">
            <a:extLst>
              <a:ext uri="{FF2B5EF4-FFF2-40B4-BE49-F238E27FC236}">
                <a16:creationId xmlns:a16="http://schemas.microsoft.com/office/drawing/2014/main" id="{F734976E-EEDD-5A8A-0295-E200AA863B33}"/>
              </a:ext>
            </a:extLst>
          </p:cNvPr>
          <p:cNvSpPr>
            <a:spLocks noChangeArrowheads="1"/>
          </p:cNvSpPr>
          <p:nvPr/>
        </p:nvSpPr>
        <p:spPr bwMode="auto">
          <a:xfrm>
            <a:off x="2924629" y="1099457"/>
            <a:ext cx="4800600" cy="381000"/>
          </a:xfrm>
          <a:prstGeom prst="roundRect">
            <a:avLst>
              <a:gd name="adj" fmla="val 16667"/>
            </a:avLst>
          </a:prstGeom>
          <a:solidFill>
            <a:srgbClr val="CCFFCC"/>
          </a:solidFill>
          <a:ln w="9525">
            <a:solidFill>
              <a:schemeClr val="tx1"/>
            </a:solidFill>
            <a:round/>
            <a:headEnd/>
            <a:tailEnd/>
          </a:ln>
          <a:effectLst/>
        </p:spPr>
        <p:txBody>
          <a:bodyPr wrap="none" anchor="ctr"/>
          <a:lstStyle/>
          <a:p>
            <a:pPr marL="457200" indent="-457200"/>
            <a:r>
              <a:rPr lang="en-US" dirty="0">
                <a:latin typeface="+mn-lt"/>
              </a:rPr>
              <a:t>2.	Show graph when only RAW enforced</a:t>
            </a:r>
          </a:p>
        </p:txBody>
      </p:sp>
      <p:sp>
        <p:nvSpPr>
          <p:cNvPr id="71" name="Line 14">
            <a:extLst>
              <a:ext uri="{FF2B5EF4-FFF2-40B4-BE49-F238E27FC236}">
                <a16:creationId xmlns:a16="http://schemas.microsoft.com/office/drawing/2014/main" id="{2610EDC4-F900-02EE-D2EA-3D19A17DC5CB}"/>
              </a:ext>
            </a:extLst>
          </p:cNvPr>
          <p:cNvSpPr>
            <a:spLocks noChangeShapeType="1"/>
          </p:cNvSpPr>
          <p:nvPr/>
        </p:nvSpPr>
        <p:spPr bwMode="auto">
          <a:xfrm>
            <a:off x="6193971" y="3764940"/>
            <a:ext cx="655638" cy="0"/>
          </a:xfrm>
          <a:prstGeom prst="line">
            <a:avLst/>
          </a:prstGeom>
          <a:noFill/>
          <a:ln w="25400">
            <a:solidFill>
              <a:srgbClr val="0000FF"/>
            </a:solidFill>
            <a:round/>
            <a:headEnd/>
            <a:tailEnd type="arrow" w="med" len="lg"/>
          </a:ln>
          <a:effectLst/>
        </p:spPr>
        <p:txBody>
          <a:bodyPr/>
          <a:lstStyle/>
          <a:p>
            <a:endParaRPr lang="en-US"/>
          </a:p>
        </p:txBody>
      </p:sp>
      <p:sp>
        <p:nvSpPr>
          <p:cNvPr id="72" name="Line 15">
            <a:extLst>
              <a:ext uri="{FF2B5EF4-FFF2-40B4-BE49-F238E27FC236}">
                <a16:creationId xmlns:a16="http://schemas.microsoft.com/office/drawing/2014/main" id="{EA11E0AC-0DAB-9949-9F28-58CDB1CE87E9}"/>
              </a:ext>
            </a:extLst>
          </p:cNvPr>
          <p:cNvSpPr>
            <a:spLocks noChangeShapeType="1"/>
          </p:cNvSpPr>
          <p:nvPr/>
        </p:nvSpPr>
        <p:spPr bwMode="auto">
          <a:xfrm>
            <a:off x="6219371" y="4041165"/>
            <a:ext cx="630238" cy="0"/>
          </a:xfrm>
          <a:prstGeom prst="line">
            <a:avLst/>
          </a:prstGeom>
          <a:noFill/>
          <a:ln w="76200">
            <a:solidFill>
              <a:srgbClr val="6600FF"/>
            </a:solidFill>
            <a:round/>
            <a:headEnd/>
            <a:tailEnd type="triangle" w="sm" len="sm"/>
          </a:ln>
          <a:effectLst/>
        </p:spPr>
        <p:txBody>
          <a:bodyPr/>
          <a:lstStyle/>
          <a:p>
            <a:endParaRPr lang="en-US"/>
          </a:p>
        </p:txBody>
      </p:sp>
      <p:sp>
        <p:nvSpPr>
          <p:cNvPr id="73" name="Line 16">
            <a:extLst>
              <a:ext uri="{FF2B5EF4-FFF2-40B4-BE49-F238E27FC236}">
                <a16:creationId xmlns:a16="http://schemas.microsoft.com/office/drawing/2014/main" id="{4FBE5F6D-185D-6C8F-EA13-425908F4B9CA}"/>
              </a:ext>
            </a:extLst>
          </p:cNvPr>
          <p:cNvSpPr>
            <a:spLocks noChangeShapeType="1"/>
          </p:cNvSpPr>
          <p:nvPr/>
        </p:nvSpPr>
        <p:spPr bwMode="auto">
          <a:xfrm>
            <a:off x="6205084" y="4353903"/>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74" name="Text Box 17">
            <a:extLst>
              <a:ext uri="{FF2B5EF4-FFF2-40B4-BE49-F238E27FC236}">
                <a16:creationId xmlns:a16="http://schemas.microsoft.com/office/drawing/2014/main" id="{93DDD165-ABD8-418D-4F63-58A3A819F07C}"/>
              </a:ext>
            </a:extLst>
          </p:cNvPr>
          <p:cNvSpPr txBox="1">
            <a:spLocks noChangeArrowheads="1"/>
          </p:cNvSpPr>
          <p:nvPr/>
        </p:nvSpPr>
        <p:spPr bwMode="auto">
          <a:xfrm>
            <a:off x="5451021" y="3582378"/>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Tree>
    <p:extLst>
      <p:ext uri="{BB962C8B-B14F-4D97-AF65-F5344CB8AC3E}">
        <p14:creationId xmlns:p14="http://schemas.microsoft.com/office/powerpoint/2010/main" val="1762042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88E2-627E-7E80-F26C-BA582ACEB5E2}"/>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4FE02D6-2CFD-4768-0B24-466FCFB48FF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Putting it all together</a:t>
            </a:r>
          </a:p>
        </p:txBody>
      </p:sp>
      <p:sp>
        <p:nvSpPr>
          <p:cNvPr id="70" name="AutoShape 36">
            <a:extLst>
              <a:ext uri="{FF2B5EF4-FFF2-40B4-BE49-F238E27FC236}">
                <a16:creationId xmlns:a16="http://schemas.microsoft.com/office/drawing/2014/main" id="{0A3A27AC-BBD9-CF0E-E0E1-7A9EEBD5EDB3}"/>
              </a:ext>
            </a:extLst>
          </p:cNvPr>
          <p:cNvSpPr>
            <a:spLocks noChangeArrowheads="1"/>
          </p:cNvSpPr>
          <p:nvPr/>
        </p:nvSpPr>
        <p:spPr bwMode="auto">
          <a:xfrm>
            <a:off x="2924629" y="1099457"/>
            <a:ext cx="4800600" cy="381000"/>
          </a:xfrm>
          <a:prstGeom prst="roundRect">
            <a:avLst>
              <a:gd name="adj" fmla="val 16667"/>
            </a:avLst>
          </a:prstGeom>
          <a:solidFill>
            <a:srgbClr val="CCFFCC"/>
          </a:solidFill>
          <a:ln w="9525">
            <a:solidFill>
              <a:schemeClr val="tx1"/>
            </a:solidFill>
            <a:round/>
            <a:headEnd/>
            <a:tailEnd/>
          </a:ln>
          <a:effectLst/>
        </p:spPr>
        <p:txBody>
          <a:bodyPr wrap="none" anchor="ctr"/>
          <a:lstStyle/>
          <a:p>
            <a:pPr marL="457200" indent="-457200"/>
            <a:r>
              <a:rPr lang="en-US" dirty="0">
                <a:latin typeface="+mn-lt"/>
              </a:rPr>
              <a:t>3.	 Show graph when all deps enforced</a:t>
            </a:r>
          </a:p>
        </p:txBody>
      </p:sp>
      <p:sp>
        <p:nvSpPr>
          <p:cNvPr id="71" name="Line 14">
            <a:extLst>
              <a:ext uri="{FF2B5EF4-FFF2-40B4-BE49-F238E27FC236}">
                <a16:creationId xmlns:a16="http://schemas.microsoft.com/office/drawing/2014/main" id="{1B248183-7574-42BE-F28F-5156B60BE97E}"/>
              </a:ext>
            </a:extLst>
          </p:cNvPr>
          <p:cNvSpPr>
            <a:spLocks noChangeShapeType="1"/>
          </p:cNvSpPr>
          <p:nvPr/>
        </p:nvSpPr>
        <p:spPr bwMode="auto">
          <a:xfrm>
            <a:off x="6193971" y="3764940"/>
            <a:ext cx="655638" cy="0"/>
          </a:xfrm>
          <a:prstGeom prst="line">
            <a:avLst/>
          </a:prstGeom>
          <a:noFill/>
          <a:ln w="25400">
            <a:solidFill>
              <a:srgbClr val="0000FF"/>
            </a:solidFill>
            <a:round/>
            <a:headEnd/>
            <a:tailEnd type="arrow" w="med" len="lg"/>
          </a:ln>
          <a:effectLst/>
        </p:spPr>
        <p:txBody>
          <a:bodyPr/>
          <a:lstStyle/>
          <a:p>
            <a:endParaRPr lang="en-US"/>
          </a:p>
        </p:txBody>
      </p:sp>
      <p:sp>
        <p:nvSpPr>
          <p:cNvPr id="72" name="Line 15">
            <a:extLst>
              <a:ext uri="{FF2B5EF4-FFF2-40B4-BE49-F238E27FC236}">
                <a16:creationId xmlns:a16="http://schemas.microsoft.com/office/drawing/2014/main" id="{9C387387-413E-387A-DD69-75E4A3C696D9}"/>
              </a:ext>
            </a:extLst>
          </p:cNvPr>
          <p:cNvSpPr>
            <a:spLocks noChangeShapeType="1"/>
          </p:cNvSpPr>
          <p:nvPr/>
        </p:nvSpPr>
        <p:spPr bwMode="auto">
          <a:xfrm>
            <a:off x="6219371" y="4041165"/>
            <a:ext cx="630238" cy="0"/>
          </a:xfrm>
          <a:prstGeom prst="line">
            <a:avLst/>
          </a:prstGeom>
          <a:noFill/>
          <a:ln w="76200">
            <a:solidFill>
              <a:srgbClr val="6600FF"/>
            </a:solidFill>
            <a:round/>
            <a:headEnd/>
            <a:tailEnd type="triangle" w="sm" len="sm"/>
          </a:ln>
          <a:effectLst/>
        </p:spPr>
        <p:txBody>
          <a:bodyPr/>
          <a:lstStyle/>
          <a:p>
            <a:endParaRPr lang="en-US"/>
          </a:p>
        </p:txBody>
      </p:sp>
      <p:sp>
        <p:nvSpPr>
          <p:cNvPr id="73" name="Line 16">
            <a:extLst>
              <a:ext uri="{FF2B5EF4-FFF2-40B4-BE49-F238E27FC236}">
                <a16:creationId xmlns:a16="http://schemas.microsoft.com/office/drawing/2014/main" id="{6FA8AFDD-3201-595F-1EBE-E4E18C5B45AF}"/>
              </a:ext>
            </a:extLst>
          </p:cNvPr>
          <p:cNvSpPr>
            <a:spLocks noChangeShapeType="1"/>
          </p:cNvSpPr>
          <p:nvPr/>
        </p:nvSpPr>
        <p:spPr bwMode="auto">
          <a:xfrm>
            <a:off x="6205084" y="4353903"/>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74" name="Text Box 17">
            <a:extLst>
              <a:ext uri="{FF2B5EF4-FFF2-40B4-BE49-F238E27FC236}">
                <a16:creationId xmlns:a16="http://schemas.microsoft.com/office/drawing/2014/main" id="{7DB0844D-786A-2D48-70D4-C10CBD15CA5C}"/>
              </a:ext>
            </a:extLst>
          </p:cNvPr>
          <p:cNvSpPr txBox="1">
            <a:spLocks noChangeArrowheads="1"/>
          </p:cNvSpPr>
          <p:nvPr/>
        </p:nvSpPr>
        <p:spPr bwMode="auto">
          <a:xfrm>
            <a:off x="5451021" y="3582378"/>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pic>
        <p:nvPicPr>
          <p:cNvPr id="4" name="Picture 3" descr="A close-up of a graph&#10;&#10;Description automatically generated">
            <a:extLst>
              <a:ext uri="{FF2B5EF4-FFF2-40B4-BE49-F238E27FC236}">
                <a16:creationId xmlns:a16="http://schemas.microsoft.com/office/drawing/2014/main" id="{272BA2CD-B92C-82B7-061A-2C84716AAD44}"/>
              </a:ext>
            </a:extLst>
          </p:cNvPr>
          <p:cNvPicPr>
            <a:picLocks noChangeAspect="1"/>
          </p:cNvPicPr>
          <p:nvPr/>
        </p:nvPicPr>
        <p:blipFill>
          <a:blip r:embed="rId3"/>
          <a:stretch>
            <a:fillRect/>
          </a:stretch>
        </p:blipFill>
        <p:spPr>
          <a:xfrm>
            <a:off x="640077" y="915237"/>
            <a:ext cx="1417129" cy="3590471"/>
          </a:xfrm>
          <a:prstGeom prst="rect">
            <a:avLst/>
          </a:prstGeom>
        </p:spPr>
      </p:pic>
    </p:spTree>
    <p:extLst>
      <p:ext uri="{BB962C8B-B14F-4D97-AF65-F5344CB8AC3E}">
        <p14:creationId xmlns:p14="http://schemas.microsoft.com/office/powerpoint/2010/main" val="348431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1B1AB-7BFA-7341-3FA7-CAEF773034B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176971A-864E-3749-3B3F-FF4068ABA70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Putting it all together</a:t>
            </a:r>
          </a:p>
        </p:txBody>
      </p:sp>
      <p:sp>
        <p:nvSpPr>
          <p:cNvPr id="70" name="AutoShape 36">
            <a:extLst>
              <a:ext uri="{FF2B5EF4-FFF2-40B4-BE49-F238E27FC236}">
                <a16:creationId xmlns:a16="http://schemas.microsoft.com/office/drawing/2014/main" id="{EC98A724-79C0-58A0-251D-C82B757C2A1C}"/>
              </a:ext>
            </a:extLst>
          </p:cNvPr>
          <p:cNvSpPr>
            <a:spLocks noChangeArrowheads="1"/>
          </p:cNvSpPr>
          <p:nvPr/>
        </p:nvSpPr>
        <p:spPr bwMode="auto">
          <a:xfrm>
            <a:off x="2635024" y="933592"/>
            <a:ext cx="2400300" cy="381000"/>
          </a:xfrm>
          <a:prstGeom prst="roundRect">
            <a:avLst>
              <a:gd name="adj" fmla="val 16667"/>
            </a:avLst>
          </a:prstGeom>
          <a:solidFill>
            <a:srgbClr val="CCFFCC"/>
          </a:solidFill>
          <a:ln w="9525">
            <a:solidFill>
              <a:schemeClr val="tx1"/>
            </a:solidFill>
            <a:round/>
            <a:headEnd/>
            <a:tailEnd/>
          </a:ln>
          <a:effectLst/>
        </p:spPr>
        <p:txBody>
          <a:bodyPr wrap="none" anchor="ctr"/>
          <a:lstStyle/>
          <a:p>
            <a:pPr marL="457200" indent="-457200"/>
            <a:r>
              <a:rPr lang="en-US" dirty="0">
                <a:latin typeface="+mn-lt"/>
              </a:rPr>
              <a:t>4.	 Rename the registers</a:t>
            </a:r>
          </a:p>
        </p:txBody>
      </p:sp>
      <p:sp>
        <p:nvSpPr>
          <p:cNvPr id="71" name="Line 14">
            <a:extLst>
              <a:ext uri="{FF2B5EF4-FFF2-40B4-BE49-F238E27FC236}">
                <a16:creationId xmlns:a16="http://schemas.microsoft.com/office/drawing/2014/main" id="{9E3F4F3F-6028-D23F-FA4E-FB2B1F6DC2C0}"/>
              </a:ext>
            </a:extLst>
          </p:cNvPr>
          <p:cNvSpPr>
            <a:spLocks noChangeShapeType="1"/>
          </p:cNvSpPr>
          <p:nvPr/>
        </p:nvSpPr>
        <p:spPr bwMode="auto">
          <a:xfrm>
            <a:off x="4379686" y="3845606"/>
            <a:ext cx="655638" cy="0"/>
          </a:xfrm>
          <a:prstGeom prst="line">
            <a:avLst/>
          </a:prstGeom>
          <a:noFill/>
          <a:ln w="25400">
            <a:solidFill>
              <a:srgbClr val="0000FF"/>
            </a:solidFill>
            <a:round/>
            <a:headEnd/>
            <a:tailEnd type="arrow" w="med" len="lg"/>
          </a:ln>
          <a:effectLst/>
        </p:spPr>
        <p:txBody>
          <a:bodyPr/>
          <a:lstStyle/>
          <a:p>
            <a:endParaRPr lang="en-US"/>
          </a:p>
        </p:txBody>
      </p:sp>
      <p:sp>
        <p:nvSpPr>
          <p:cNvPr id="72" name="Line 15">
            <a:extLst>
              <a:ext uri="{FF2B5EF4-FFF2-40B4-BE49-F238E27FC236}">
                <a16:creationId xmlns:a16="http://schemas.microsoft.com/office/drawing/2014/main" id="{1B6BDD13-72EA-DF9A-E727-C490C339A187}"/>
              </a:ext>
            </a:extLst>
          </p:cNvPr>
          <p:cNvSpPr>
            <a:spLocks noChangeShapeType="1"/>
          </p:cNvSpPr>
          <p:nvPr/>
        </p:nvSpPr>
        <p:spPr bwMode="auto">
          <a:xfrm>
            <a:off x="4405086" y="4121831"/>
            <a:ext cx="630238" cy="0"/>
          </a:xfrm>
          <a:prstGeom prst="line">
            <a:avLst/>
          </a:prstGeom>
          <a:noFill/>
          <a:ln w="76200">
            <a:solidFill>
              <a:srgbClr val="6600FF"/>
            </a:solidFill>
            <a:round/>
            <a:headEnd/>
            <a:tailEnd type="triangle" w="sm" len="sm"/>
          </a:ln>
          <a:effectLst/>
        </p:spPr>
        <p:txBody>
          <a:bodyPr/>
          <a:lstStyle/>
          <a:p>
            <a:endParaRPr lang="en-US"/>
          </a:p>
        </p:txBody>
      </p:sp>
      <p:sp>
        <p:nvSpPr>
          <p:cNvPr id="73" name="Line 16">
            <a:extLst>
              <a:ext uri="{FF2B5EF4-FFF2-40B4-BE49-F238E27FC236}">
                <a16:creationId xmlns:a16="http://schemas.microsoft.com/office/drawing/2014/main" id="{2A85F467-DBAA-8D9F-F6CC-28170EEDB02F}"/>
              </a:ext>
            </a:extLst>
          </p:cNvPr>
          <p:cNvSpPr>
            <a:spLocks noChangeShapeType="1"/>
          </p:cNvSpPr>
          <p:nvPr/>
        </p:nvSpPr>
        <p:spPr bwMode="auto">
          <a:xfrm>
            <a:off x="4390799" y="4434569"/>
            <a:ext cx="644525" cy="0"/>
          </a:xfrm>
          <a:prstGeom prst="line">
            <a:avLst/>
          </a:prstGeom>
          <a:noFill/>
          <a:ln w="38100">
            <a:solidFill>
              <a:srgbClr val="00FF00"/>
            </a:solidFill>
            <a:prstDash val="dash"/>
            <a:round/>
            <a:headEnd/>
            <a:tailEnd type="triangle" w="med" len="lg"/>
          </a:ln>
          <a:effectLst/>
        </p:spPr>
        <p:txBody>
          <a:bodyPr/>
          <a:lstStyle/>
          <a:p>
            <a:endParaRPr lang="en-US"/>
          </a:p>
        </p:txBody>
      </p:sp>
      <p:sp>
        <p:nvSpPr>
          <p:cNvPr id="74" name="Text Box 17">
            <a:extLst>
              <a:ext uri="{FF2B5EF4-FFF2-40B4-BE49-F238E27FC236}">
                <a16:creationId xmlns:a16="http://schemas.microsoft.com/office/drawing/2014/main" id="{8D583C29-2C11-449E-7F24-B2230375D8D5}"/>
              </a:ext>
            </a:extLst>
          </p:cNvPr>
          <p:cNvSpPr txBox="1">
            <a:spLocks noChangeArrowheads="1"/>
          </p:cNvSpPr>
          <p:nvPr/>
        </p:nvSpPr>
        <p:spPr bwMode="auto">
          <a:xfrm>
            <a:off x="3636736" y="3663044"/>
            <a:ext cx="585417" cy="923330"/>
          </a:xfrm>
          <a:prstGeom prst="rect">
            <a:avLst/>
          </a:prstGeom>
          <a:noFill/>
          <a:ln w="9525">
            <a:noFill/>
            <a:miter lim="800000"/>
            <a:headEnd/>
            <a:tailEnd/>
          </a:ln>
          <a:effectLst/>
        </p:spPr>
        <p:txBody>
          <a:bodyPr wrap="none">
            <a:spAutoFit/>
          </a:bodyPr>
          <a:lstStyle/>
          <a:p>
            <a:r>
              <a:rPr lang="en-US">
                <a:latin typeface="+mn-lt"/>
              </a:rPr>
              <a:t>RAW</a:t>
            </a:r>
          </a:p>
          <a:p>
            <a:r>
              <a:rPr lang="en-US">
                <a:latin typeface="+mn-lt"/>
              </a:rPr>
              <a:t>WAR</a:t>
            </a:r>
          </a:p>
          <a:p>
            <a:r>
              <a:rPr lang="en-US">
                <a:latin typeface="+mn-lt"/>
              </a:rPr>
              <a:t>WAW</a:t>
            </a:r>
          </a:p>
        </p:txBody>
      </p:sp>
      <p:sp>
        <p:nvSpPr>
          <p:cNvPr id="3" name="Rectangle 5">
            <a:extLst>
              <a:ext uri="{FF2B5EF4-FFF2-40B4-BE49-F238E27FC236}">
                <a16:creationId xmlns:a16="http://schemas.microsoft.com/office/drawing/2014/main" id="{CEBD2B90-8A92-3435-7372-9EC863A2F186}"/>
              </a:ext>
            </a:extLst>
          </p:cNvPr>
          <p:cNvSpPr>
            <a:spLocks noChangeArrowheads="1"/>
          </p:cNvSpPr>
          <p:nvPr/>
        </p:nvSpPr>
        <p:spPr bwMode="auto">
          <a:xfrm>
            <a:off x="6050277" y="13335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R1</a:t>
            </a:r>
          </a:p>
        </p:txBody>
      </p:sp>
      <p:sp>
        <p:nvSpPr>
          <p:cNvPr id="5" name="Rectangle 6">
            <a:extLst>
              <a:ext uri="{FF2B5EF4-FFF2-40B4-BE49-F238E27FC236}">
                <a16:creationId xmlns:a16="http://schemas.microsoft.com/office/drawing/2014/main" id="{FD663EE3-BCDC-0119-EB05-0BB9967EA1D8}"/>
              </a:ext>
            </a:extLst>
          </p:cNvPr>
          <p:cNvSpPr>
            <a:spLocks noChangeArrowheads="1"/>
          </p:cNvSpPr>
          <p:nvPr/>
        </p:nvSpPr>
        <p:spPr bwMode="auto">
          <a:xfrm>
            <a:off x="6050277" y="15621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R2</a:t>
            </a:r>
          </a:p>
        </p:txBody>
      </p:sp>
      <p:sp>
        <p:nvSpPr>
          <p:cNvPr id="6" name="Rectangle 7">
            <a:extLst>
              <a:ext uri="{FF2B5EF4-FFF2-40B4-BE49-F238E27FC236}">
                <a16:creationId xmlns:a16="http://schemas.microsoft.com/office/drawing/2014/main" id="{F778EEF1-594C-AC86-D0EE-AE136A80DEB0}"/>
              </a:ext>
            </a:extLst>
          </p:cNvPr>
          <p:cNvSpPr>
            <a:spLocks noChangeArrowheads="1"/>
          </p:cNvSpPr>
          <p:nvPr/>
        </p:nvSpPr>
        <p:spPr bwMode="auto">
          <a:xfrm>
            <a:off x="6050277" y="17907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R3</a:t>
            </a:r>
          </a:p>
        </p:txBody>
      </p:sp>
      <p:sp>
        <p:nvSpPr>
          <p:cNvPr id="7" name="Rectangle 8">
            <a:extLst>
              <a:ext uri="{FF2B5EF4-FFF2-40B4-BE49-F238E27FC236}">
                <a16:creationId xmlns:a16="http://schemas.microsoft.com/office/drawing/2014/main" id="{8284DED6-A363-FCAB-2872-B29FA45D452C}"/>
              </a:ext>
            </a:extLst>
          </p:cNvPr>
          <p:cNvSpPr>
            <a:spLocks noChangeArrowheads="1"/>
          </p:cNvSpPr>
          <p:nvPr/>
        </p:nvSpPr>
        <p:spPr bwMode="auto">
          <a:xfrm>
            <a:off x="6050277" y="20193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R4</a:t>
            </a:r>
          </a:p>
        </p:txBody>
      </p:sp>
      <p:sp>
        <p:nvSpPr>
          <p:cNvPr id="8" name="Rectangle 9">
            <a:extLst>
              <a:ext uri="{FF2B5EF4-FFF2-40B4-BE49-F238E27FC236}">
                <a16:creationId xmlns:a16="http://schemas.microsoft.com/office/drawing/2014/main" id="{4E3CE8E5-B233-6A41-4089-7808F5E6F1EC}"/>
              </a:ext>
            </a:extLst>
          </p:cNvPr>
          <p:cNvSpPr>
            <a:spLocks noChangeArrowheads="1"/>
          </p:cNvSpPr>
          <p:nvPr/>
        </p:nvSpPr>
        <p:spPr bwMode="auto">
          <a:xfrm>
            <a:off x="6050277" y="22479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R5</a:t>
            </a:r>
          </a:p>
        </p:txBody>
      </p:sp>
      <p:sp>
        <p:nvSpPr>
          <p:cNvPr id="9" name="Rectangle 10">
            <a:extLst>
              <a:ext uri="{FF2B5EF4-FFF2-40B4-BE49-F238E27FC236}">
                <a16:creationId xmlns:a16="http://schemas.microsoft.com/office/drawing/2014/main" id="{40774552-08B8-7056-5C33-3210D1BD8CF4}"/>
              </a:ext>
            </a:extLst>
          </p:cNvPr>
          <p:cNvSpPr>
            <a:spLocks noChangeArrowheads="1"/>
          </p:cNvSpPr>
          <p:nvPr/>
        </p:nvSpPr>
        <p:spPr bwMode="auto">
          <a:xfrm>
            <a:off x="6050277" y="2476500"/>
            <a:ext cx="914400" cy="2286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R6</a:t>
            </a:r>
          </a:p>
        </p:txBody>
      </p:sp>
      <p:sp>
        <p:nvSpPr>
          <p:cNvPr id="10" name="Rectangle 12">
            <a:extLst>
              <a:ext uri="{FF2B5EF4-FFF2-40B4-BE49-F238E27FC236}">
                <a16:creationId xmlns:a16="http://schemas.microsoft.com/office/drawing/2014/main" id="{AEEBE01D-E022-D15D-0F63-9FA1CF8DC476}"/>
              </a:ext>
            </a:extLst>
          </p:cNvPr>
          <p:cNvSpPr>
            <a:spLocks noChangeArrowheads="1"/>
          </p:cNvSpPr>
          <p:nvPr/>
        </p:nvSpPr>
        <p:spPr bwMode="auto">
          <a:xfrm>
            <a:off x="7498077" y="1333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a:t>
            </a:r>
          </a:p>
        </p:txBody>
      </p:sp>
      <p:sp>
        <p:nvSpPr>
          <p:cNvPr id="11" name="Rectangle 13">
            <a:extLst>
              <a:ext uri="{FF2B5EF4-FFF2-40B4-BE49-F238E27FC236}">
                <a16:creationId xmlns:a16="http://schemas.microsoft.com/office/drawing/2014/main" id="{DB5A7817-C67C-9BFE-5FA7-C92457C0203E}"/>
              </a:ext>
            </a:extLst>
          </p:cNvPr>
          <p:cNvSpPr>
            <a:spLocks noChangeArrowheads="1"/>
          </p:cNvSpPr>
          <p:nvPr/>
        </p:nvSpPr>
        <p:spPr bwMode="auto">
          <a:xfrm>
            <a:off x="7498077" y="1562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X2</a:t>
            </a:r>
          </a:p>
        </p:txBody>
      </p:sp>
      <p:sp>
        <p:nvSpPr>
          <p:cNvPr id="12" name="Rectangle 14">
            <a:extLst>
              <a:ext uri="{FF2B5EF4-FFF2-40B4-BE49-F238E27FC236}">
                <a16:creationId xmlns:a16="http://schemas.microsoft.com/office/drawing/2014/main" id="{A2F7961D-DBEC-3E60-217E-D29824CACC99}"/>
              </a:ext>
            </a:extLst>
          </p:cNvPr>
          <p:cNvSpPr>
            <a:spLocks noChangeArrowheads="1"/>
          </p:cNvSpPr>
          <p:nvPr/>
        </p:nvSpPr>
        <p:spPr bwMode="auto">
          <a:xfrm>
            <a:off x="7498077" y="1790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X3</a:t>
            </a:r>
          </a:p>
        </p:txBody>
      </p:sp>
      <p:sp>
        <p:nvSpPr>
          <p:cNvPr id="13" name="Rectangle 15">
            <a:extLst>
              <a:ext uri="{FF2B5EF4-FFF2-40B4-BE49-F238E27FC236}">
                <a16:creationId xmlns:a16="http://schemas.microsoft.com/office/drawing/2014/main" id="{BFEEE322-5334-0AC2-9EC9-700E44371C30}"/>
              </a:ext>
            </a:extLst>
          </p:cNvPr>
          <p:cNvSpPr>
            <a:spLocks noChangeArrowheads="1"/>
          </p:cNvSpPr>
          <p:nvPr/>
        </p:nvSpPr>
        <p:spPr bwMode="auto">
          <a:xfrm>
            <a:off x="7498077" y="2019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X4</a:t>
            </a:r>
          </a:p>
        </p:txBody>
      </p:sp>
      <p:sp>
        <p:nvSpPr>
          <p:cNvPr id="14" name="Rectangle 16">
            <a:extLst>
              <a:ext uri="{FF2B5EF4-FFF2-40B4-BE49-F238E27FC236}">
                <a16:creationId xmlns:a16="http://schemas.microsoft.com/office/drawing/2014/main" id="{A0EFF8E2-8C44-E6A6-8139-F03A707BD932}"/>
              </a:ext>
            </a:extLst>
          </p:cNvPr>
          <p:cNvSpPr>
            <a:spLocks noChangeArrowheads="1"/>
          </p:cNvSpPr>
          <p:nvPr/>
        </p:nvSpPr>
        <p:spPr bwMode="auto">
          <a:xfrm>
            <a:off x="7498077" y="2247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X5</a:t>
            </a:r>
          </a:p>
        </p:txBody>
      </p:sp>
      <p:sp>
        <p:nvSpPr>
          <p:cNvPr id="15" name="Rectangle 17">
            <a:extLst>
              <a:ext uri="{FF2B5EF4-FFF2-40B4-BE49-F238E27FC236}">
                <a16:creationId xmlns:a16="http://schemas.microsoft.com/office/drawing/2014/main" id="{A722766E-7E37-E7C3-B682-4C87579ED7BE}"/>
              </a:ext>
            </a:extLst>
          </p:cNvPr>
          <p:cNvSpPr>
            <a:spLocks noChangeArrowheads="1"/>
          </p:cNvSpPr>
          <p:nvPr/>
        </p:nvSpPr>
        <p:spPr bwMode="auto">
          <a:xfrm>
            <a:off x="7498077" y="2476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X6</a:t>
            </a:r>
          </a:p>
        </p:txBody>
      </p:sp>
      <p:sp>
        <p:nvSpPr>
          <p:cNvPr id="16" name="Rectangle 18">
            <a:extLst>
              <a:ext uri="{FF2B5EF4-FFF2-40B4-BE49-F238E27FC236}">
                <a16:creationId xmlns:a16="http://schemas.microsoft.com/office/drawing/2014/main" id="{80D8589C-2517-617E-B815-416DE530333E}"/>
              </a:ext>
            </a:extLst>
          </p:cNvPr>
          <p:cNvSpPr>
            <a:spLocks noChangeArrowheads="1"/>
          </p:cNvSpPr>
          <p:nvPr/>
        </p:nvSpPr>
        <p:spPr bwMode="auto">
          <a:xfrm>
            <a:off x="7498077" y="2705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X7</a:t>
            </a:r>
          </a:p>
        </p:txBody>
      </p:sp>
      <p:sp>
        <p:nvSpPr>
          <p:cNvPr id="17" name="Rectangle 19">
            <a:extLst>
              <a:ext uri="{FF2B5EF4-FFF2-40B4-BE49-F238E27FC236}">
                <a16:creationId xmlns:a16="http://schemas.microsoft.com/office/drawing/2014/main" id="{20C5B3A7-EEF7-74CC-5B62-ED88C1333438}"/>
              </a:ext>
            </a:extLst>
          </p:cNvPr>
          <p:cNvSpPr>
            <a:spLocks noChangeArrowheads="1"/>
          </p:cNvSpPr>
          <p:nvPr/>
        </p:nvSpPr>
        <p:spPr bwMode="auto">
          <a:xfrm>
            <a:off x="7498077" y="2933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X8</a:t>
            </a:r>
          </a:p>
        </p:txBody>
      </p:sp>
      <p:sp>
        <p:nvSpPr>
          <p:cNvPr id="18" name="Rectangle 20">
            <a:extLst>
              <a:ext uri="{FF2B5EF4-FFF2-40B4-BE49-F238E27FC236}">
                <a16:creationId xmlns:a16="http://schemas.microsoft.com/office/drawing/2014/main" id="{32E28695-EEAF-3AB6-AA5B-8C75A4CE2952}"/>
              </a:ext>
            </a:extLst>
          </p:cNvPr>
          <p:cNvSpPr>
            <a:spLocks noChangeArrowheads="1"/>
          </p:cNvSpPr>
          <p:nvPr/>
        </p:nvSpPr>
        <p:spPr bwMode="auto">
          <a:xfrm>
            <a:off x="7498077" y="3162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X9</a:t>
            </a:r>
          </a:p>
        </p:txBody>
      </p:sp>
      <p:sp>
        <p:nvSpPr>
          <p:cNvPr id="19" name="Rectangle 21">
            <a:extLst>
              <a:ext uri="{FF2B5EF4-FFF2-40B4-BE49-F238E27FC236}">
                <a16:creationId xmlns:a16="http://schemas.microsoft.com/office/drawing/2014/main" id="{BB8C4F90-BE39-F905-B153-1660B75950F3}"/>
              </a:ext>
            </a:extLst>
          </p:cNvPr>
          <p:cNvSpPr>
            <a:spLocks noChangeArrowheads="1"/>
          </p:cNvSpPr>
          <p:nvPr/>
        </p:nvSpPr>
        <p:spPr bwMode="auto">
          <a:xfrm>
            <a:off x="7498077" y="3390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X10</a:t>
            </a:r>
          </a:p>
        </p:txBody>
      </p:sp>
      <p:sp>
        <p:nvSpPr>
          <p:cNvPr id="20" name="Rectangle 22">
            <a:extLst>
              <a:ext uri="{FF2B5EF4-FFF2-40B4-BE49-F238E27FC236}">
                <a16:creationId xmlns:a16="http://schemas.microsoft.com/office/drawing/2014/main" id="{DD420E7D-0C20-F2D4-3315-E7B0C46BBA7E}"/>
              </a:ext>
            </a:extLst>
          </p:cNvPr>
          <p:cNvSpPr>
            <a:spLocks noChangeArrowheads="1"/>
          </p:cNvSpPr>
          <p:nvPr/>
        </p:nvSpPr>
        <p:spPr bwMode="auto">
          <a:xfrm>
            <a:off x="7498077" y="3619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X11</a:t>
            </a:r>
          </a:p>
        </p:txBody>
      </p:sp>
      <p:sp>
        <p:nvSpPr>
          <p:cNvPr id="21" name="Rectangle 23">
            <a:extLst>
              <a:ext uri="{FF2B5EF4-FFF2-40B4-BE49-F238E27FC236}">
                <a16:creationId xmlns:a16="http://schemas.microsoft.com/office/drawing/2014/main" id="{B00ABCDE-F968-43A7-1AED-8C8C1A06CCEB}"/>
              </a:ext>
            </a:extLst>
          </p:cNvPr>
          <p:cNvSpPr>
            <a:spLocks noChangeArrowheads="1"/>
          </p:cNvSpPr>
          <p:nvPr/>
        </p:nvSpPr>
        <p:spPr bwMode="auto">
          <a:xfrm>
            <a:off x="7498077" y="38481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X12</a:t>
            </a:r>
          </a:p>
        </p:txBody>
      </p:sp>
      <p:sp>
        <p:nvSpPr>
          <p:cNvPr id="22" name="Rectangle 24">
            <a:extLst>
              <a:ext uri="{FF2B5EF4-FFF2-40B4-BE49-F238E27FC236}">
                <a16:creationId xmlns:a16="http://schemas.microsoft.com/office/drawing/2014/main" id="{3B089463-D1F1-FB73-F167-7D0FA381D3C7}"/>
              </a:ext>
            </a:extLst>
          </p:cNvPr>
          <p:cNvSpPr>
            <a:spLocks noChangeArrowheads="1"/>
          </p:cNvSpPr>
          <p:nvPr/>
        </p:nvSpPr>
        <p:spPr bwMode="auto">
          <a:xfrm>
            <a:off x="7498077" y="40767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X13</a:t>
            </a:r>
          </a:p>
        </p:txBody>
      </p:sp>
      <p:sp>
        <p:nvSpPr>
          <p:cNvPr id="23" name="Rectangle 25">
            <a:extLst>
              <a:ext uri="{FF2B5EF4-FFF2-40B4-BE49-F238E27FC236}">
                <a16:creationId xmlns:a16="http://schemas.microsoft.com/office/drawing/2014/main" id="{709826F2-7247-BB52-387D-DF4CC3029B8B}"/>
              </a:ext>
            </a:extLst>
          </p:cNvPr>
          <p:cNvSpPr>
            <a:spLocks noChangeArrowheads="1"/>
          </p:cNvSpPr>
          <p:nvPr/>
        </p:nvSpPr>
        <p:spPr bwMode="auto">
          <a:xfrm>
            <a:off x="7498077" y="43053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X14</a:t>
            </a:r>
          </a:p>
        </p:txBody>
      </p:sp>
      <p:sp>
        <p:nvSpPr>
          <p:cNvPr id="24" name="Rectangle 26">
            <a:extLst>
              <a:ext uri="{FF2B5EF4-FFF2-40B4-BE49-F238E27FC236}">
                <a16:creationId xmlns:a16="http://schemas.microsoft.com/office/drawing/2014/main" id="{E9FE3B5E-CFDE-F5E3-B940-10A61643A7F4}"/>
              </a:ext>
            </a:extLst>
          </p:cNvPr>
          <p:cNvSpPr>
            <a:spLocks noChangeArrowheads="1"/>
          </p:cNvSpPr>
          <p:nvPr/>
        </p:nvSpPr>
        <p:spPr bwMode="auto">
          <a:xfrm>
            <a:off x="7498077" y="45339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X15</a:t>
            </a:r>
          </a:p>
        </p:txBody>
      </p:sp>
      <p:sp>
        <p:nvSpPr>
          <p:cNvPr id="25" name="Rectangle 27">
            <a:extLst>
              <a:ext uri="{FF2B5EF4-FFF2-40B4-BE49-F238E27FC236}">
                <a16:creationId xmlns:a16="http://schemas.microsoft.com/office/drawing/2014/main" id="{68365B3D-E55E-888E-C434-31DA9A2E5D6B}"/>
              </a:ext>
            </a:extLst>
          </p:cNvPr>
          <p:cNvSpPr>
            <a:spLocks noChangeArrowheads="1"/>
          </p:cNvSpPr>
          <p:nvPr/>
        </p:nvSpPr>
        <p:spPr bwMode="auto">
          <a:xfrm>
            <a:off x="7498077" y="4762500"/>
            <a:ext cx="914400" cy="2286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600">
                <a:latin typeface="+mn-lt"/>
              </a:rPr>
              <a:t>X16</a:t>
            </a:r>
          </a:p>
        </p:txBody>
      </p:sp>
      <p:pic>
        <p:nvPicPr>
          <p:cNvPr id="40" name="Picture 39" descr="A math equations with arrows pointing to the top&#10;&#10;Description automatically generated with medium confidence">
            <a:extLst>
              <a:ext uri="{FF2B5EF4-FFF2-40B4-BE49-F238E27FC236}">
                <a16:creationId xmlns:a16="http://schemas.microsoft.com/office/drawing/2014/main" id="{79A60740-8084-F679-C0F0-45F754D58CD2}"/>
              </a:ext>
            </a:extLst>
          </p:cNvPr>
          <p:cNvPicPr>
            <a:picLocks noChangeAspect="1"/>
          </p:cNvPicPr>
          <p:nvPr/>
        </p:nvPicPr>
        <p:blipFill>
          <a:blip r:embed="rId3"/>
          <a:stretch>
            <a:fillRect/>
          </a:stretch>
        </p:blipFill>
        <p:spPr>
          <a:xfrm>
            <a:off x="640077" y="949778"/>
            <a:ext cx="1523601" cy="3510643"/>
          </a:xfrm>
          <a:prstGeom prst="rect">
            <a:avLst/>
          </a:prstGeom>
        </p:spPr>
      </p:pic>
      <p:sp>
        <p:nvSpPr>
          <p:cNvPr id="41" name="Rectangle 4">
            <a:extLst>
              <a:ext uri="{FF2B5EF4-FFF2-40B4-BE49-F238E27FC236}">
                <a16:creationId xmlns:a16="http://schemas.microsoft.com/office/drawing/2014/main" id="{38AD7D45-4C7F-DB76-1D15-BE2879D808A4}"/>
              </a:ext>
            </a:extLst>
          </p:cNvPr>
          <p:cNvSpPr>
            <a:spLocks noChangeArrowheads="1"/>
          </p:cNvSpPr>
          <p:nvPr/>
        </p:nvSpPr>
        <p:spPr bwMode="auto">
          <a:xfrm>
            <a:off x="2616797" y="1529982"/>
            <a:ext cx="2603133" cy="1494206"/>
          </a:xfrm>
          <a:prstGeom prst="rect">
            <a:avLst/>
          </a:prstGeom>
          <a:noFill/>
          <a:ln w="9525">
            <a:noFill/>
            <a:miter lim="800000"/>
            <a:headEnd/>
            <a:tailEnd/>
          </a:ln>
          <a:effectLst/>
        </p:spPr>
        <p:txBody>
          <a:bodyPr/>
          <a:lstStyle/>
          <a:p>
            <a:pPr marL="609600" indent="-609600">
              <a:spcBef>
                <a:spcPct val="20000"/>
              </a:spcBef>
            </a:pPr>
            <a:r>
              <a:rPr lang="en-US" sz="2000" dirty="0">
                <a:latin typeface="+mn-lt"/>
              </a:rPr>
              <a:t>Free pool:</a:t>
            </a:r>
          </a:p>
          <a:p>
            <a:pPr marL="609600" indent="-609600">
              <a:spcBef>
                <a:spcPct val="20000"/>
              </a:spcBef>
            </a:pPr>
            <a:r>
              <a:rPr lang="en-US" sz="2000" dirty="0">
                <a:latin typeface="+mn-lt"/>
              </a:rPr>
              <a:t>X9, X11, X7, X2, X13, X4, X8, X12, X3, X5…</a:t>
            </a:r>
          </a:p>
        </p:txBody>
      </p:sp>
      <p:sp>
        <p:nvSpPr>
          <p:cNvPr id="42" name="Rectangle 29">
            <a:extLst>
              <a:ext uri="{FF2B5EF4-FFF2-40B4-BE49-F238E27FC236}">
                <a16:creationId xmlns:a16="http://schemas.microsoft.com/office/drawing/2014/main" id="{0C3A01EF-8B79-ACB2-292A-C8F3730F67AD}"/>
              </a:ext>
            </a:extLst>
          </p:cNvPr>
          <p:cNvSpPr>
            <a:spLocks noChangeArrowheads="1"/>
          </p:cNvSpPr>
          <p:nvPr/>
        </p:nvSpPr>
        <p:spPr bwMode="auto">
          <a:xfrm>
            <a:off x="6016177" y="33963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R1</a:t>
            </a:r>
          </a:p>
        </p:txBody>
      </p:sp>
      <p:sp>
        <p:nvSpPr>
          <p:cNvPr id="43" name="Rectangle 30">
            <a:extLst>
              <a:ext uri="{FF2B5EF4-FFF2-40B4-BE49-F238E27FC236}">
                <a16:creationId xmlns:a16="http://schemas.microsoft.com/office/drawing/2014/main" id="{952F6BCB-A0B8-313B-43E7-AC7F9B236BF5}"/>
              </a:ext>
            </a:extLst>
          </p:cNvPr>
          <p:cNvSpPr>
            <a:spLocks noChangeArrowheads="1"/>
          </p:cNvSpPr>
          <p:nvPr/>
        </p:nvSpPr>
        <p:spPr bwMode="auto">
          <a:xfrm>
            <a:off x="6016177" y="36249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a:latin typeface="+mn-lt"/>
              </a:rPr>
              <a:t>R2</a:t>
            </a:r>
          </a:p>
        </p:txBody>
      </p:sp>
      <p:sp>
        <p:nvSpPr>
          <p:cNvPr id="44" name="Rectangle 31">
            <a:extLst>
              <a:ext uri="{FF2B5EF4-FFF2-40B4-BE49-F238E27FC236}">
                <a16:creationId xmlns:a16="http://schemas.microsoft.com/office/drawing/2014/main" id="{A57CB7DA-D787-0767-ACC1-137F405B84B6}"/>
              </a:ext>
            </a:extLst>
          </p:cNvPr>
          <p:cNvSpPr>
            <a:spLocks noChangeArrowheads="1"/>
          </p:cNvSpPr>
          <p:nvPr/>
        </p:nvSpPr>
        <p:spPr bwMode="auto">
          <a:xfrm>
            <a:off x="6016177" y="38535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a:latin typeface="+mn-lt"/>
              </a:rPr>
              <a:t>R3</a:t>
            </a:r>
          </a:p>
        </p:txBody>
      </p:sp>
      <p:sp>
        <p:nvSpPr>
          <p:cNvPr id="45" name="Rectangle 32">
            <a:extLst>
              <a:ext uri="{FF2B5EF4-FFF2-40B4-BE49-F238E27FC236}">
                <a16:creationId xmlns:a16="http://schemas.microsoft.com/office/drawing/2014/main" id="{58892909-DA94-93F0-C9D1-BA1D8D9CD995}"/>
              </a:ext>
            </a:extLst>
          </p:cNvPr>
          <p:cNvSpPr>
            <a:spLocks noChangeArrowheads="1"/>
          </p:cNvSpPr>
          <p:nvPr/>
        </p:nvSpPr>
        <p:spPr bwMode="auto">
          <a:xfrm>
            <a:off x="6016177" y="40821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a:latin typeface="+mn-lt"/>
              </a:rPr>
              <a:t>R4</a:t>
            </a:r>
          </a:p>
        </p:txBody>
      </p:sp>
      <p:sp>
        <p:nvSpPr>
          <p:cNvPr id="46" name="Rectangle 33">
            <a:extLst>
              <a:ext uri="{FF2B5EF4-FFF2-40B4-BE49-F238E27FC236}">
                <a16:creationId xmlns:a16="http://schemas.microsoft.com/office/drawing/2014/main" id="{7E53B814-614B-050C-134F-B3F25B2928AA}"/>
              </a:ext>
            </a:extLst>
          </p:cNvPr>
          <p:cNvSpPr>
            <a:spLocks noChangeArrowheads="1"/>
          </p:cNvSpPr>
          <p:nvPr/>
        </p:nvSpPr>
        <p:spPr bwMode="auto">
          <a:xfrm>
            <a:off x="6016177" y="43107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a:latin typeface="+mn-lt"/>
              </a:rPr>
              <a:t>R5</a:t>
            </a:r>
          </a:p>
        </p:txBody>
      </p:sp>
      <p:sp>
        <p:nvSpPr>
          <p:cNvPr id="47" name="Rectangle 34">
            <a:extLst>
              <a:ext uri="{FF2B5EF4-FFF2-40B4-BE49-F238E27FC236}">
                <a16:creationId xmlns:a16="http://schemas.microsoft.com/office/drawing/2014/main" id="{5BC6C1B9-AD1A-395A-97AE-EA7D18F0CE46}"/>
              </a:ext>
            </a:extLst>
          </p:cNvPr>
          <p:cNvSpPr>
            <a:spLocks noChangeArrowheads="1"/>
          </p:cNvSpPr>
          <p:nvPr/>
        </p:nvSpPr>
        <p:spPr bwMode="auto">
          <a:xfrm>
            <a:off x="6016177" y="453934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a:latin typeface="+mn-lt"/>
              </a:rPr>
              <a:t>R6</a:t>
            </a:r>
          </a:p>
        </p:txBody>
      </p:sp>
      <p:sp>
        <p:nvSpPr>
          <p:cNvPr id="48" name="Rectangle 37">
            <a:extLst>
              <a:ext uri="{FF2B5EF4-FFF2-40B4-BE49-F238E27FC236}">
                <a16:creationId xmlns:a16="http://schemas.microsoft.com/office/drawing/2014/main" id="{7095AF76-1995-E6EC-A9F4-0C223F44F444}"/>
              </a:ext>
            </a:extLst>
          </p:cNvPr>
          <p:cNvSpPr>
            <a:spLocks noChangeArrowheads="1"/>
          </p:cNvSpPr>
          <p:nvPr/>
        </p:nvSpPr>
        <p:spPr bwMode="auto">
          <a:xfrm>
            <a:off x="5558977" y="3396345"/>
            <a:ext cx="457200" cy="228600"/>
          </a:xfrm>
          <a:prstGeom prst="rect">
            <a:avLst/>
          </a:prstGeom>
          <a:noFill/>
          <a:ln w="9525">
            <a:noFill/>
            <a:miter lim="800000"/>
            <a:headEnd/>
            <a:tailEnd/>
          </a:ln>
          <a:effectLst/>
        </p:spPr>
        <p:txBody>
          <a:bodyPr wrap="none" anchor="ctr"/>
          <a:lstStyle/>
          <a:p>
            <a:pPr algn="ctr"/>
            <a:r>
              <a:rPr lang="en-US" sz="1600">
                <a:latin typeface="+mn-lt"/>
              </a:rPr>
              <a:t>R1</a:t>
            </a:r>
          </a:p>
        </p:txBody>
      </p:sp>
      <p:sp>
        <p:nvSpPr>
          <p:cNvPr id="49" name="Rectangle 38">
            <a:extLst>
              <a:ext uri="{FF2B5EF4-FFF2-40B4-BE49-F238E27FC236}">
                <a16:creationId xmlns:a16="http://schemas.microsoft.com/office/drawing/2014/main" id="{A96F1C10-245D-FDC8-9F02-B5FF6EBE0B1E}"/>
              </a:ext>
            </a:extLst>
          </p:cNvPr>
          <p:cNvSpPr>
            <a:spLocks noChangeArrowheads="1"/>
          </p:cNvSpPr>
          <p:nvPr/>
        </p:nvSpPr>
        <p:spPr bwMode="auto">
          <a:xfrm>
            <a:off x="5558977" y="3624945"/>
            <a:ext cx="457200" cy="228600"/>
          </a:xfrm>
          <a:prstGeom prst="rect">
            <a:avLst/>
          </a:prstGeom>
          <a:noFill/>
          <a:ln w="9525">
            <a:noFill/>
            <a:miter lim="800000"/>
            <a:headEnd/>
            <a:tailEnd/>
          </a:ln>
          <a:effectLst/>
        </p:spPr>
        <p:txBody>
          <a:bodyPr wrap="none" anchor="ctr"/>
          <a:lstStyle/>
          <a:p>
            <a:pPr algn="ctr"/>
            <a:r>
              <a:rPr lang="en-US" sz="1600">
                <a:latin typeface="+mn-lt"/>
              </a:rPr>
              <a:t>R2</a:t>
            </a:r>
          </a:p>
        </p:txBody>
      </p:sp>
      <p:sp>
        <p:nvSpPr>
          <p:cNvPr id="50" name="Rectangle 39">
            <a:extLst>
              <a:ext uri="{FF2B5EF4-FFF2-40B4-BE49-F238E27FC236}">
                <a16:creationId xmlns:a16="http://schemas.microsoft.com/office/drawing/2014/main" id="{5D4916ED-2800-7F28-7651-4FD306AABCCD}"/>
              </a:ext>
            </a:extLst>
          </p:cNvPr>
          <p:cNvSpPr>
            <a:spLocks noChangeArrowheads="1"/>
          </p:cNvSpPr>
          <p:nvPr/>
        </p:nvSpPr>
        <p:spPr bwMode="auto">
          <a:xfrm>
            <a:off x="5558977" y="3853545"/>
            <a:ext cx="457200" cy="228600"/>
          </a:xfrm>
          <a:prstGeom prst="rect">
            <a:avLst/>
          </a:prstGeom>
          <a:noFill/>
          <a:ln w="9525">
            <a:noFill/>
            <a:miter lim="800000"/>
            <a:headEnd/>
            <a:tailEnd/>
          </a:ln>
          <a:effectLst/>
        </p:spPr>
        <p:txBody>
          <a:bodyPr wrap="none" anchor="ctr"/>
          <a:lstStyle/>
          <a:p>
            <a:pPr algn="ctr"/>
            <a:r>
              <a:rPr lang="en-US" sz="1600">
                <a:latin typeface="+mn-lt"/>
              </a:rPr>
              <a:t>R3</a:t>
            </a:r>
          </a:p>
        </p:txBody>
      </p:sp>
      <p:sp>
        <p:nvSpPr>
          <p:cNvPr id="51" name="Rectangle 40">
            <a:extLst>
              <a:ext uri="{FF2B5EF4-FFF2-40B4-BE49-F238E27FC236}">
                <a16:creationId xmlns:a16="http://schemas.microsoft.com/office/drawing/2014/main" id="{59E89884-6460-C63C-997D-6F07757B62A1}"/>
              </a:ext>
            </a:extLst>
          </p:cNvPr>
          <p:cNvSpPr>
            <a:spLocks noChangeArrowheads="1"/>
          </p:cNvSpPr>
          <p:nvPr/>
        </p:nvSpPr>
        <p:spPr bwMode="auto">
          <a:xfrm>
            <a:off x="5558977" y="4082145"/>
            <a:ext cx="457200" cy="228600"/>
          </a:xfrm>
          <a:prstGeom prst="rect">
            <a:avLst/>
          </a:prstGeom>
          <a:noFill/>
          <a:ln w="9525">
            <a:noFill/>
            <a:miter lim="800000"/>
            <a:headEnd/>
            <a:tailEnd/>
          </a:ln>
          <a:effectLst/>
        </p:spPr>
        <p:txBody>
          <a:bodyPr wrap="none" anchor="ctr"/>
          <a:lstStyle/>
          <a:p>
            <a:pPr algn="ctr"/>
            <a:r>
              <a:rPr lang="en-US" sz="1600">
                <a:latin typeface="+mn-lt"/>
              </a:rPr>
              <a:t>R4</a:t>
            </a:r>
          </a:p>
        </p:txBody>
      </p:sp>
      <p:sp>
        <p:nvSpPr>
          <p:cNvPr id="52" name="Rectangle 41">
            <a:extLst>
              <a:ext uri="{FF2B5EF4-FFF2-40B4-BE49-F238E27FC236}">
                <a16:creationId xmlns:a16="http://schemas.microsoft.com/office/drawing/2014/main" id="{0A38718A-256D-8B0F-B700-39C2DA36A346}"/>
              </a:ext>
            </a:extLst>
          </p:cNvPr>
          <p:cNvSpPr>
            <a:spLocks noChangeArrowheads="1"/>
          </p:cNvSpPr>
          <p:nvPr/>
        </p:nvSpPr>
        <p:spPr bwMode="auto">
          <a:xfrm>
            <a:off x="5558977" y="4310745"/>
            <a:ext cx="457200" cy="228600"/>
          </a:xfrm>
          <a:prstGeom prst="rect">
            <a:avLst/>
          </a:prstGeom>
          <a:noFill/>
          <a:ln w="9525">
            <a:noFill/>
            <a:miter lim="800000"/>
            <a:headEnd/>
            <a:tailEnd/>
          </a:ln>
          <a:effectLst/>
        </p:spPr>
        <p:txBody>
          <a:bodyPr wrap="none" anchor="ctr"/>
          <a:lstStyle/>
          <a:p>
            <a:pPr algn="ctr"/>
            <a:r>
              <a:rPr lang="en-US" sz="1600">
                <a:latin typeface="+mn-lt"/>
              </a:rPr>
              <a:t>R5</a:t>
            </a:r>
          </a:p>
        </p:txBody>
      </p:sp>
      <p:sp>
        <p:nvSpPr>
          <p:cNvPr id="53" name="Rectangle 42">
            <a:extLst>
              <a:ext uri="{FF2B5EF4-FFF2-40B4-BE49-F238E27FC236}">
                <a16:creationId xmlns:a16="http://schemas.microsoft.com/office/drawing/2014/main" id="{5869F2DF-D4F4-881A-3C18-8A37176D9F45}"/>
              </a:ext>
            </a:extLst>
          </p:cNvPr>
          <p:cNvSpPr>
            <a:spLocks noChangeArrowheads="1"/>
          </p:cNvSpPr>
          <p:nvPr/>
        </p:nvSpPr>
        <p:spPr bwMode="auto">
          <a:xfrm>
            <a:off x="5558977" y="4539345"/>
            <a:ext cx="457200" cy="228600"/>
          </a:xfrm>
          <a:prstGeom prst="rect">
            <a:avLst/>
          </a:prstGeom>
          <a:noFill/>
          <a:ln w="9525">
            <a:noFill/>
            <a:miter lim="800000"/>
            <a:headEnd/>
            <a:tailEnd/>
          </a:ln>
          <a:effectLst/>
        </p:spPr>
        <p:txBody>
          <a:bodyPr wrap="none" anchor="ctr"/>
          <a:lstStyle/>
          <a:p>
            <a:pPr algn="ctr"/>
            <a:r>
              <a:rPr lang="en-US" sz="1600">
                <a:latin typeface="+mn-lt"/>
              </a:rPr>
              <a:t>R6</a:t>
            </a:r>
          </a:p>
        </p:txBody>
      </p:sp>
      <p:sp>
        <p:nvSpPr>
          <p:cNvPr id="54" name="Rectangle 29">
            <a:extLst>
              <a:ext uri="{FF2B5EF4-FFF2-40B4-BE49-F238E27FC236}">
                <a16:creationId xmlns:a16="http://schemas.microsoft.com/office/drawing/2014/main" id="{F50B076B-4459-7E1E-E21E-3C360DDF92F5}"/>
              </a:ext>
            </a:extLst>
          </p:cNvPr>
          <p:cNvSpPr>
            <a:spLocks noChangeArrowheads="1"/>
          </p:cNvSpPr>
          <p:nvPr/>
        </p:nvSpPr>
        <p:spPr bwMode="auto">
          <a:xfrm>
            <a:off x="6008920" y="3432631"/>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X9</a:t>
            </a:r>
          </a:p>
        </p:txBody>
      </p:sp>
      <p:sp>
        <p:nvSpPr>
          <p:cNvPr id="55" name="Rectangle 29">
            <a:extLst>
              <a:ext uri="{FF2B5EF4-FFF2-40B4-BE49-F238E27FC236}">
                <a16:creationId xmlns:a16="http://schemas.microsoft.com/office/drawing/2014/main" id="{B515AC7E-0107-493F-0099-F60D3AF45263}"/>
              </a:ext>
            </a:extLst>
          </p:cNvPr>
          <p:cNvSpPr>
            <a:spLocks noChangeArrowheads="1"/>
          </p:cNvSpPr>
          <p:nvPr/>
        </p:nvSpPr>
        <p:spPr bwMode="auto">
          <a:xfrm>
            <a:off x="5987149" y="3628574"/>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X11</a:t>
            </a:r>
          </a:p>
        </p:txBody>
      </p:sp>
      <p:sp>
        <p:nvSpPr>
          <p:cNvPr id="56" name="Rectangle 29">
            <a:extLst>
              <a:ext uri="{FF2B5EF4-FFF2-40B4-BE49-F238E27FC236}">
                <a16:creationId xmlns:a16="http://schemas.microsoft.com/office/drawing/2014/main" id="{277528AC-FE01-0699-3851-9A748C6979D0}"/>
              </a:ext>
            </a:extLst>
          </p:cNvPr>
          <p:cNvSpPr>
            <a:spLocks noChangeArrowheads="1"/>
          </p:cNvSpPr>
          <p:nvPr/>
        </p:nvSpPr>
        <p:spPr bwMode="auto">
          <a:xfrm>
            <a:off x="5979892" y="3432632"/>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X7</a:t>
            </a:r>
          </a:p>
        </p:txBody>
      </p:sp>
      <p:sp>
        <p:nvSpPr>
          <p:cNvPr id="57" name="Rectangle 29">
            <a:extLst>
              <a:ext uri="{FF2B5EF4-FFF2-40B4-BE49-F238E27FC236}">
                <a16:creationId xmlns:a16="http://schemas.microsoft.com/office/drawing/2014/main" id="{7BAFD243-C724-8D4F-C96B-098FB540C0B9}"/>
              </a:ext>
            </a:extLst>
          </p:cNvPr>
          <p:cNvSpPr>
            <a:spLocks noChangeArrowheads="1"/>
          </p:cNvSpPr>
          <p:nvPr/>
        </p:nvSpPr>
        <p:spPr bwMode="auto">
          <a:xfrm>
            <a:off x="5979892" y="3650347"/>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X2</a:t>
            </a:r>
          </a:p>
        </p:txBody>
      </p:sp>
      <p:sp>
        <p:nvSpPr>
          <p:cNvPr id="58" name="Rectangle 29">
            <a:extLst>
              <a:ext uri="{FF2B5EF4-FFF2-40B4-BE49-F238E27FC236}">
                <a16:creationId xmlns:a16="http://schemas.microsoft.com/office/drawing/2014/main" id="{375119AA-C560-3F77-9509-FA7CD961BEE1}"/>
              </a:ext>
            </a:extLst>
          </p:cNvPr>
          <p:cNvSpPr>
            <a:spLocks noChangeArrowheads="1"/>
          </p:cNvSpPr>
          <p:nvPr/>
        </p:nvSpPr>
        <p:spPr bwMode="auto">
          <a:xfrm>
            <a:off x="5987152" y="3846289"/>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X13</a:t>
            </a:r>
          </a:p>
        </p:txBody>
      </p:sp>
      <p:sp>
        <p:nvSpPr>
          <p:cNvPr id="59" name="Rectangle 29">
            <a:extLst>
              <a:ext uri="{FF2B5EF4-FFF2-40B4-BE49-F238E27FC236}">
                <a16:creationId xmlns:a16="http://schemas.microsoft.com/office/drawing/2014/main" id="{7BB7C7F4-3F0D-FF0B-0B90-1FC8FD02A1D5}"/>
              </a:ext>
            </a:extLst>
          </p:cNvPr>
          <p:cNvSpPr>
            <a:spLocks noChangeArrowheads="1"/>
          </p:cNvSpPr>
          <p:nvPr/>
        </p:nvSpPr>
        <p:spPr bwMode="auto">
          <a:xfrm>
            <a:off x="5987152" y="3454406"/>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X14</a:t>
            </a:r>
          </a:p>
        </p:txBody>
      </p:sp>
      <p:sp>
        <p:nvSpPr>
          <p:cNvPr id="60" name="Rectangle 29">
            <a:extLst>
              <a:ext uri="{FF2B5EF4-FFF2-40B4-BE49-F238E27FC236}">
                <a16:creationId xmlns:a16="http://schemas.microsoft.com/office/drawing/2014/main" id="{5C1D6D72-92D2-E2A5-ED86-D260F0B09111}"/>
              </a:ext>
            </a:extLst>
          </p:cNvPr>
          <p:cNvSpPr>
            <a:spLocks noChangeArrowheads="1"/>
          </p:cNvSpPr>
          <p:nvPr/>
        </p:nvSpPr>
        <p:spPr bwMode="auto">
          <a:xfrm>
            <a:off x="5994409" y="3650349"/>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X8</a:t>
            </a:r>
          </a:p>
        </p:txBody>
      </p:sp>
      <p:sp>
        <p:nvSpPr>
          <p:cNvPr id="61" name="Rectangle 29">
            <a:extLst>
              <a:ext uri="{FF2B5EF4-FFF2-40B4-BE49-F238E27FC236}">
                <a16:creationId xmlns:a16="http://schemas.microsoft.com/office/drawing/2014/main" id="{DDD19DCD-6FFB-0397-1EFC-32D34855475B}"/>
              </a:ext>
            </a:extLst>
          </p:cNvPr>
          <p:cNvSpPr>
            <a:spLocks noChangeArrowheads="1"/>
          </p:cNvSpPr>
          <p:nvPr/>
        </p:nvSpPr>
        <p:spPr bwMode="auto">
          <a:xfrm>
            <a:off x="5936354" y="3476175"/>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X12</a:t>
            </a:r>
          </a:p>
        </p:txBody>
      </p:sp>
      <p:sp>
        <p:nvSpPr>
          <p:cNvPr id="62" name="Rectangle 29">
            <a:extLst>
              <a:ext uri="{FF2B5EF4-FFF2-40B4-BE49-F238E27FC236}">
                <a16:creationId xmlns:a16="http://schemas.microsoft.com/office/drawing/2014/main" id="{9B3508E1-6611-252E-029D-793DAAA4506A}"/>
              </a:ext>
            </a:extLst>
          </p:cNvPr>
          <p:cNvSpPr>
            <a:spLocks noChangeArrowheads="1"/>
          </p:cNvSpPr>
          <p:nvPr/>
        </p:nvSpPr>
        <p:spPr bwMode="auto">
          <a:xfrm>
            <a:off x="5958127" y="3672123"/>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X3</a:t>
            </a:r>
          </a:p>
        </p:txBody>
      </p:sp>
      <p:sp>
        <p:nvSpPr>
          <p:cNvPr id="63" name="Rectangle 29">
            <a:extLst>
              <a:ext uri="{FF2B5EF4-FFF2-40B4-BE49-F238E27FC236}">
                <a16:creationId xmlns:a16="http://schemas.microsoft.com/office/drawing/2014/main" id="{24A95015-2ED8-F391-DB06-ED3F22A38D1F}"/>
              </a:ext>
            </a:extLst>
          </p:cNvPr>
          <p:cNvSpPr>
            <a:spLocks noChangeArrowheads="1"/>
          </p:cNvSpPr>
          <p:nvPr/>
        </p:nvSpPr>
        <p:spPr bwMode="auto">
          <a:xfrm>
            <a:off x="5979899" y="3882579"/>
            <a:ext cx="914400" cy="228600"/>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600" dirty="0">
                <a:latin typeface="+mn-lt"/>
              </a:rPr>
              <a:t>X5</a:t>
            </a:r>
          </a:p>
        </p:txBody>
      </p:sp>
    </p:spTree>
    <p:extLst>
      <p:ext uri="{BB962C8B-B14F-4D97-AF65-F5344CB8AC3E}">
        <p14:creationId xmlns:p14="http://schemas.microsoft.com/office/powerpoint/2010/main" val="338675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03588-EC50-6C34-61B4-7CD7A0DAF12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FB13A8-8426-26B1-593D-A4F44BC76C98}"/>
              </a:ext>
            </a:extLst>
          </p:cNvPr>
          <p:cNvSpPr>
            <a:spLocks noGrp="1"/>
          </p:cNvSpPr>
          <p:nvPr>
            <p:ph type="sldNum" sz="quarter" idx="19"/>
          </p:nvPr>
        </p:nvSpPr>
        <p:spPr/>
        <p:txBody>
          <a:bodyPr/>
          <a:lstStyle/>
          <a:p>
            <a:fld id="{B6238B5B-F19C-E947-A0BC-87BD7983F871}" type="slidenum">
              <a:rPr lang="en-US" smtClean="0"/>
              <a:pPr/>
              <a:t>53</a:t>
            </a:fld>
            <a:endParaRPr lang="en-US" dirty="0"/>
          </a:p>
        </p:txBody>
      </p:sp>
      <p:sp>
        <p:nvSpPr>
          <p:cNvPr id="2" name="Title 4">
            <a:extLst>
              <a:ext uri="{FF2B5EF4-FFF2-40B4-BE49-F238E27FC236}">
                <a16:creationId xmlns:a16="http://schemas.microsoft.com/office/drawing/2014/main" id="{5E9C7E1F-6059-E2D9-0032-A701E790DF1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A566B098-2973-9973-A82B-3EFA57870725}"/>
              </a:ext>
            </a:extLst>
          </p:cNvPr>
          <p:cNvSpPr txBox="1">
            <a:spLocks/>
          </p:cNvSpPr>
          <p:nvPr/>
        </p:nvSpPr>
        <p:spPr>
          <a:xfrm>
            <a:off x="640077" y="1000549"/>
            <a:ext cx="8157755" cy="93358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000" dirty="0"/>
              <a:t>We keep using new physical registers</a:t>
            </a:r>
          </a:p>
          <a:p>
            <a:pPr lvl="1">
              <a:lnSpc>
                <a:spcPct val="90000"/>
              </a:lnSpc>
            </a:pPr>
            <a:r>
              <a:rPr lang="en-US" sz="2000" dirty="0"/>
              <a:t>What happens when we run out?</a:t>
            </a:r>
          </a:p>
          <a:p>
            <a:pPr lvl="1">
              <a:lnSpc>
                <a:spcPct val="90000"/>
              </a:lnSpc>
            </a:pPr>
            <a:r>
              <a:rPr lang="en-US" sz="2000" dirty="0"/>
              <a:t>We stall the pipeline until they are freed</a:t>
            </a:r>
            <a:endParaRPr lang="en-US" sz="3200" dirty="0"/>
          </a:p>
        </p:txBody>
      </p:sp>
    </p:spTree>
    <p:extLst>
      <p:ext uri="{BB962C8B-B14F-4D97-AF65-F5344CB8AC3E}">
        <p14:creationId xmlns:p14="http://schemas.microsoft.com/office/powerpoint/2010/main" val="10621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5FFAF-7ABB-308A-F448-A705E8A0AC7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413A85-B339-0454-4BC2-A9EE7BDC02C0}"/>
              </a:ext>
            </a:extLst>
          </p:cNvPr>
          <p:cNvSpPr>
            <a:spLocks noGrp="1"/>
          </p:cNvSpPr>
          <p:nvPr>
            <p:ph type="sldNum" sz="quarter" idx="19"/>
          </p:nvPr>
        </p:nvSpPr>
        <p:spPr/>
        <p:txBody>
          <a:bodyPr/>
          <a:lstStyle/>
          <a:p>
            <a:fld id="{B6238B5B-F19C-E947-A0BC-87BD7983F871}" type="slidenum">
              <a:rPr lang="en-US" smtClean="0"/>
              <a:pPr/>
              <a:t>54</a:t>
            </a:fld>
            <a:endParaRPr lang="en-US" dirty="0"/>
          </a:p>
        </p:txBody>
      </p:sp>
      <p:sp>
        <p:nvSpPr>
          <p:cNvPr id="2" name="Title 4">
            <a:extLst>
              <a:ext uri="{FF2B5EF4-FFF2-40B4-BE49-F238E27FC236}">
                <a16:creationId xmlns:a16="http://schemas.microsoft.com/office/drawing/2014/main" id="{C3C3E99D-AE66-3FC9-BF93-CD246A36FB0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5" name="Text Placeholder 1">
            <a:extLst>
              <a:ext uri="{FF2B5EF4-FFF2-40B4-BE49-F238E27FC236}">
                <a16:creationId xmlns:a16="http://schemas.microsoft.com/office/drawing/2014/main" id="{0294614A-4177-520E-36CB-C75AF8E28EBA}"/>
              </a:ext>
            </a:extLst>
          </p:cNvPr>
          <p:cNvSpPr txBox="1">
            <a:spLocks/>
          </p:cNvSpPr>
          <p:nvPr/>
        </p:nvSpPr>
        <p:spPr>
          <a:xfrm>
            <a:off x="640077" y="1000549"/>
            <a:ext cx="5797009" cy="148758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000" dirty="0"/>
              <a:t>When do we recycle physical registers?</a:t>
            </a:r>
          </a:p>
          <a:p>
            <a:pPr lvl="1">
              <a:lnSpc>
                <a:spcPct val="90000"/>
              </a:lnSpc>
            </a:pPr>
            <a:r>
              <a:rPr lang="en-US" sz="2000" dirty="0"/>
              <a:t>When not needed any more, </a:t>
            </a:r>
            <a:r>
              <a:rPr lang="en-US" sz="2000" dirty="0" err="1"/>
              <a:t>i.e</a:t>
            </a:r>
            <a:r>
              <a:rPr lang="en-US" sz="2000" dirty="0"/>
              <a:t> we have given its value to all</a:t>
            </a:r>
            <a:br>
              <a:rPr lang="en-US" sz="2000" dirty="0"/>
            </a:br>
            <a:r>
              <a:rPr lang="en-US" sz="2000" dirty="0"/>
              <a:t>instructions that use it as a source operand!</a:t>
            </a:r>
          </a:p>
          <a:p>
            <a:pPr lvl="1"/>
            <a:r>
              <a:rPr lang="en-US" sz="2000" dirty="0"/>
              <a:t>Need to tracking mechanism</a:t>
            </a:r>
            <a:endParaRPr lang="en-US" sz="3200" dirty="0"/>
          </a:p>
        </p:txBody>
      </p:sp>
    </p:spTree>
    <p:extLst>
      <p:ext uri="{BB962C8B-B14F-4D97-AF65-F5344CB8AC3E}">
        <p14:creationId xmlns:p14="http://schemas.microsoft.com/office/powerpoint/2010/main" val="377708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04700-7B50-32B6-419F-23C9F6BF8D9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52504A-99E1-AB51-34FA-C94060E13987}"/>
              </a:ext>
            </a:extLst>
          </p:cNvPr>
          <p:cNvSpPr>
            <a:spLocks noGrp="1"/>
          </p:cNvSpPr>
          <p:nvPr>
            <p:ph type="sldNum" sz="quarter" idx="19"/>
          </p:nvPr>
        </p:nvSpPr>
        <p:spPr/>
        <p:txBody>
          <a:bodyPr/>
          <a:lstStyle/>
          <a:p>
            <a:fld id="{B6238B5B-F19C-E947-A0BC-87BD7983F871}" type="slidenum">
              <a:rPr lang="en-US" smtClean="0"/>
              <a:pPr/>
              <a:t>55</a:t>
            </a:fld>
            <a:endParaRPr lang="en-US" dirty="0"/>
          </a:p>
        </p:txBody>
      </p:sp>
      <p:sp>
        <p:nvSpPr>
          <p:cNvPr id="2" name="Title 4">
            <a:extLst>
              <a:ext uri="{FF2B5EF4-FFF2-40B4-BE49-F238E27FC236}">
                <a16:creationId xmlns:a16="http://schemas.microsoft.com/office/drawing/2014/main" id="{9F0182BA-F356-A95E-4915-19F745D3DE8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3" name="Text Box 11">
            <a:extLst>
              <a:ext uri="{FF2B5EF4-FFF2-40B4-BE49-F238E27FC236}">
                <a16:creationId xmlns:a16="http://schemas.microsoft.com/office/drawing/2014/main" id="{DB7BE961-73F2-BE35-19E6-5FCC42CF4EF6}"/>
              </a:ext>
            </a:extLst>
          </p:cNvPr>
          <p:cNvSpPr txBox="1">
            <a:spLocks noChangeArrowheads="1"/>
          </p:cNvSpPr>
          <p:nvPr/>
        </p:nvSpPr>
        <p:spPr bwMode="auto">
          <a:xfrm>
            <a:off x="4741182" y="961257"/>
            <a:ext cx="3587842" cy="707886"/>
          </a:xfrm>
          <a:prstGeom prst="rect">
            <a:avLst/>
          </a:prstGeom>
          <a:noFill/>
          <a:ln w="9525">
            <a:noFill/>
            <a:miter lim="800000"/>
            <a:headEnd/>
            <a:tailEnd/>
          </a:ln>
          <a:effectLst/>
        </p:spPr>
        <p:txBody>
          <a:bodyPr wrap="none">
            <a:spAutoFit/>
          </a:bodyPr>
          <a:lstStyle/>
          <a:p>
            <a:r>
              <a:rPr lang="en-US" sz="2000" dirty="0">
                <a:latin typeface="+mn-lt"/>
              </a:rPr>
              <a:t>Architected register file contains</a:t>
            </a:r>
          </a:p>
          <a:p>
            <a:r>
              <a:rPr lang="en-US" sz="2000" dirty="0">
                <a:latin typeface="+mn-lt"/>
              </a:rPr>
              <a:t>the “official” processor state</a:t>
            </a:r>
          </a:p>
        </p:txBody>
      </p:sp>
      <p:sp>
        <p:nvSpPr>
          <p:cNvPr id="6" name="Text Box 12">
            <a:extLst>
              <a:ext uri="{FF2B5EF4-FFF2-40B4-BE49-F238E27FC236}">
                <a16:creationId xmlns:a16="http://schemas.microsoft.com/office/drawing/2014/main" id="{7542E8F5-58AD-CA73-2E27-FBF701B8C618}"/>
              </a:ext>
            </a:extLst>
          </p:cNvPr>
          <p:cNvSpPr txBox="1">
            <a:spLocks noChangeArrowheads="1"/>
          </p:cNvSpPr>
          <p:nvPr/>
        </p:nvSpPr>
        <p:spPr bwMode="auto">
          <a:xfrm>
            <a:off x="4741182" y="1991545"/>
            <a:ext cx="3377848" cy="1015663"/>
          </a:xfrm>
          <a:prstGeom prst="rect">
            <a:avLst/>
          </a:prstGeom>
          <a:noFill/>
          <a:ln w="9525">
            <a:noFill/>
            <a:miter lim="800000"/>
            <a:headEnd/>
            <a:tailEnd/>
          </a:ln>
          <a:effectLst/>
        </p:spPr>
        <p:txBody>
          <a:bodyPr wrap="none">
            <a:spAutoFit/>
          </a:bodyPr>
          <a:lstStyle/>
          <a:p>
            <a:r>
              <a:rPr lang="en-US" sz="2000" dirty="0">
                <a:latin typeface="+mn-lt"/>
              </a:rPr>
              <a:t>When an instruction leaves the</a:t>
            </a:r>
          </a:p>
          <a:p>
            <a:r>
              <a:rPr lang="en-US" sz="2000" dirty="0">
                <a:latin typeface="+mn-lt"/>
              </a:rPr>
              <a:t>pipeline, it makes its result</a:t>
            </a:r>
          </a:p>
          <a:p>
            <a:r>
              <a:rPr lang="en-US" sz="2000" dirty="0">
                <a:latin typeface="+mn-lt"/>
              </a:rPr>
              <a:t>“official” by updating the ARF</a:t>
            </a:r>
          </a:p>
        </p:txBody>
      </p:sp>
      <p:sp>
        <p:nvSpPr>
          <p:cNvPr id="7" name="Text Box 14">
            <a:extLst>
              <a:ext uri="{FF2B5EF4-FFF2-40B4-BE49-F238E27FC236}">
                <a16:creationId xmlns:a16="http://schemas.microsoft.com/office/drawing/2014/main" id="{5F485E9E-6927-ECB3-1963-DA813BD19BEE}"/>
              </a:ext>
            </a:extLst>
          </p:cNvPr>
          <p:cNvSpPr txBox="1">
            <a:spLocks noChangeArrowheads="1"/>
          </p:cNvSpPr>
          <p:nvPr/>
        </p:nvSpPr>
        <p:spPr bwMode="auto">
          <a:xfrm>
            <a:off x="4757057" y="3134545"/>
            <a:ext cx="3205108" cy="707886"/>
          </a:xfrm>
          <a:prstGeom prst="rect">
            <a:avLst/>
          </a:prstGeom>
          <a:noFill/>
          <a:ln w="9525">
            <a:noFill/>
            <a:miter lim="800000"/>
            <a:headEnd/>
            <a:tailEnd/>
          </a:ln>
          <a:effectLst/>
        </p:spPr>
        <p:txBody>
          <a:bodyPr wrap="none">
            <a:spAutoFit/>
          </a:bodyPr>
          <a:lstStyle/>
          <a:p>
            <a:r>
              <a:rPr lang="en-US" sz="2000">
                <a:latin typeface="+mn-lt"/>
              </a:rPr>
              <a:t>The ARF now contains the</a:t>
            </a:r>
          </a:p>
          <a:p>
            <a:r>
              <a:rPr lang="en-US" sz="2000">
                <a:latin typeface="+mn-lt"/>
              </a:rPr>
              <a:t>correct value; update the RAT</a:t>
            </a:r>
          </a:p>
        </p:txBody>
      </p:sp>
      <p:sp>
        <p:nvSpPr>
          <p:cNvPr id="8" name="Text Box 16">
            <a:extLst>
              <a:ext uri="{FF2B5EF4-FFF2-40B4-BE49-F238E27FC236}">
                <a16:creationId xmlns:a16="http://schemas.microsoft.com/office/drawing/2014/main" id="{7ADB9A87-EBCF-2D03-CC8B-A62B9076B15F}"/>
              </a:ext>
            </a:extLst>
          </p:cNvPr>
          <p:cNvSpPr txBox="1">
            <a:spLocks noChangeArrowheads="1"/>
          </p:cNvSpPr>
          <p:nvPr/>
        </p:nvSpPr>
        <p:spPr bwMode="auto">
          <a:xfrm>
            <a:off x="4757057" y="4017195"/>
            <a:ext cx="3597460" cy="707886"/>
          </a:xfrm>
          <a:prstGeom prst="rect">
            <a:avLst/>
          </a:prstGeom>
          <a:noFill/>
          <a:ln w="9525">
            <a:noFill/>
            <a:miter lim="800000"/>
            <a:headEnd/>
            <a:tailEnd/>
          </a:ln>
          <a:effectLst/>
        </p:spPr>
        <p:txBody>
          <a:bodyPr wrap="none">
            <a:spAutoFit/>
          </a:bodyPr>
          <a:lstStyle/>
          <a:p>
            <a:r>
              <a:rPr lang="en-US" sz="2000">
                <a:latin typeface="+mn-lt"/>
              </a:rPr>
              <a:t>T42 is no longer needed, return</a:t>
            </a:r>
          </a:p>
          <a:p>
            <a:r>
              <a:rPr lang="en-US" sz="2000">
                <a:latin typeface="+mn-lt"/>
              </a:rPr>
              <a:t>to the physical register free pool</a:t>
            </a:r>
          </a:p>
        </p:txBody>
      </p:sp>
      <p:sp>
        <p:nvSpPr>
          <p:cNvPr id="9" name="Rectangle 4">
            <a:extLst>
              <a:ext uri="{FF2B5EF4-FFF2-40B4-BE49-F238E27FC236}">
                <a16:creationId xmlns:a16="http://schemas.microsoft.com/office/drawing/2014/main" id="{46F9D935-3EC1-2CA2-BAE5-321A6FC072D8}"/>
              </a:ext>
            </a:extLst>
          </p:cNvPr>
          <p:cNvSpPr>
            <a:spLocks noChangeArrowheads="1"/>
          </p:cNvSpPr>
          <p:nvPr/>
        </p:nvSpPr>
        <p:spPr bwMode="auto">
          <a:xfrm>
            <a:off x="2770683" y="1295400"/>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10" name="Rectangle 5">
            <a:extLst>
              <a:ext uri="{FF2B5EF4-FFF2-40B4-BE49-F238E27FC236}">
                <a16:creationId xmlns:a16="http://schemas.microsoft.com/office/drawing/2014/main" id="{85C31E70-2E5D-B03D-3275-408AF7320451}"/>
              </a:ext>
            </a:extLst>
          </p:cNvPr>
          <p:cNvSpPr>
            <a:spLocks noChangeArrowheads="1"/>
          </p:cNvSpPr>
          <p:nvPr/>
        </p:nvSpPr>
        <p:spPr bwMode="auto">
          <a:xfrm>
            <a:off x="2770683" y="1447800"/>
            <a:ext cx="762000" cy="152400"/>
          </a:xfrm>
          <a:prstGeom prst="rect">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R3</a:t>
            </a:r>
          </a:p>
        </p:txBody>
      </p:sp>
      <p:sp>
        <p:nvSpPr>
          <p:cNvPr id="11" name="Rectangle 6">
            <a:extLst>
              <a:ext uri="{FF2B5EF4-FFF2-40B4-BE49-F238E27FC236}">
                <a16:creationId xmlns:a16="http://schemas.microsoft.com/office/drawing/2014/main" id="{2EE4790A-F9E2-E5C0-0049-C99D546008D2}"/>
              </a:ext>
            </a:extLst>
          </p:cNvPr>
          <p:cNvSpPr>
            <a:spLocks noChangeArrowheads="1"/>
          </p:cNvSpPr>
          <p:nvPr/>
        </p:nvSpPr>
        <p:spPr bwMode="auto">
          <a:xfrm>
            <a:off x="1246683" y="2286000"/>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RAT</a:t>
            </a:r>
          </a:p>
        </p:txBody>
      </p:sp>
      <p:sp>
        <p:nvSpPr>
          <p:cNvPr id="12" name="Rectangle 7">
            <a:extLst>
              <a:ext uri="{FF2B5EF4-FFF2-40B4-BE49-F238E27FC236}">
                <a16:creationId xmlns:a16="http://schemas.microsoft.com/office/drawing/2014/main" id="{DE516518-F12B-EFF7-4544-B19DFAFC7452}"/>
              </a:ext>
            </a:extLst>
          </p:cNvPr>
          <p:cNvSpPr>
            <a:spLocks noChangeArrowheads="1"/>
          </p:cNvSpPr>
          <p:nvPr/>
        </p:nvSpPr>
        <p:spPr bwMode="auto">
          <a:xfrm>
            <a:off x="1246683" y="2438400"/>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R3</a:t>
            </a:r>
          </a:p>
        </p:txBody>
      </p:sp>
      <p:sp>
        <p:nvSpPr>
          <p:cNvPr id="13" name="Rectangle 8">
            <a:extLst>
              <a:ext uri="{FF2B5EF4-FFF2-40B4-BE49-F238E27FC236}">
                <a16:creationId xmlns:a16="http://schemas.microsoft.com/office/drawing/2014/main" id="{99A228D4-D29D-5755-AC08-F9D9F23D996A}"/>
              </a:ext>
            </a:extLst>
          </p:cNvPr>
          <p:cNvSpPr>
            <a:spLocks noChangeArrowheads="1"/>
          </p:cNvSpPr>
          <p:nvPr/>
        </p:nvSpPr>
        <p:spPr bwMode="auto">
          <a:xfrm>
            <a:off x="2770683" y="3048000"/>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PRF</a:t>
            </a:r>
          </a:p>
        </p:txBody>
      </p:sp>
      <p:sp>
        <p:nvSpPr>
          <p:cNvPr id="14" name="Rectangle 9">
            <a:extLst>
              <a:ext uri="{FF2B5EF4-FFF2-40B4-BE49-F238E27FC236}">
                <a16:creationId xmlns:a16="http://schemas.microsoft.com/office/drawing/2014/main" id="{0B40F831-BF0A-2646-DB31-A4576C304EFB}"/>
              </a:ext>
            </a:extLst>
          </p:cNvPr>
          <p:cNvSpPr>
            <a:spLocks noChangeArrowheads="1"/>
          </p:cNvSpPr>
          <p:nvPr/>
        </p:nvSpPr>
        <p:spPr bwMode="auto">
          <a:xfrm>
            <a:off x="2770683" y="3733800"/>
            <a:ext cx="762000" cy="152400"/>
          </a:xfrm>
          <a:prstGeom prst="rect">
            <a:avLst/>
          </a:prstGeom>
          <a:solidFill>
            <a:srgbClr val="CCFF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T42</a:t>
            </a:r>
          </a:p>
        </p:txBody>
      </p:sp>
      <p:cxnSp>
        <p:nvCxnSpPr>
          <p:cNvPr id="15" name="AutoShape 10">
            <a:extLst>
              <a:ext uri="{FF2B5EF4-FFF2-40B4-BE49-F238E27FC236}">
                <a16:creationId xmlns:a16="http://schemas.microsoft.com/office/drawing/2014/main" id="{8DEAE55F-7C88-C74D-3FC7-6BA0503A5ACC}"/>
              </a:ext>
            </a:extLst>
          </p:cNvPr>
          <p:cNvCxnSpPr>
            <a:cxnSpLocks noChangeShapeType="1"/>
            <a:stCxn id="12" idx="3"/>
            <a:endCxn id="14" idx="1"/>
          </p:cNvCxnSpPr>
          <p:nvPr/>
        </p:nvCxnSpPr>
        <p:spPr bwMode="auto">
          <a:xfrm>
            <a:off x="2008683" y="2514600"/>
            <a:ext cx="762000" cy="1295400"/>
          </a:xfrm>
          <a:prstGeom prst="curvedConnector3">
            <a:avLst>
              <a:gd name="adj1" fmla="val 50000"/>
            </a:avLst>
          </a:prstGeom>
          <a:noFill/>
          <a:ln w="9525">
            <a:solidFill>
              <a:schemeClr val="tx1"/>
            </a:solidFill>
            <a:round/>
            <a:headEnd/>
            <a:tailEnd type="triangle" w="med" len="med"/>
          </a:ln>
          <a:effectLst/>
        </p:spPr>
      </p:cxnSp>
      <p:cxnSp>
        <p:nvCxnSpPr>
          <p:cNvPr id="16" name="AutoShape 13">
            <a:extLst>
              <a:ext uri="{FF2B5EF4-FFF2-40B4-BE49-F238E27FC236}">
                <a16:creationId xmlns:a16="http://schemas.microsoft.com/office/drawing/2014/main" id="{CBBCBBF3-C7E0-7989-06EE-4627169A7ED1}"/>
              </a:ext>
            </a:extLst>
          </p:cNvPr>
          <p:cNvCxnSpPr>
            <a:cxnSpLocks noChangeShapeType="1"/>
            <a:stCxn id="14" idx="3"/>
            <a:endCxn id="10" idx="3"/>
          </p:cNvCxnSpPr>
          <p:nvPr/>
        </p:nvCxnSpPr>
        <p:spPr bwMode="auto">
          <a:xfrm flipV="1">
            <a:off x="3532683" y="1524000"/>
            <a:ext cx="1588" cy="2286000"/>
          </a:xfrm>
          <a:prstGeom prst="curvedConnector3">
            <a:avLst>
              <a:gd name="adj1" fmla="val 14400000"/>
            </a:avLst>
          </a:prstGeom>
          <a:noFill/>
          <a:ln w="9525">
            <a:solidFill>
              <a:schemeClr val="tx1"/>
            </a:solidFill>
            <a:round/>
            <a:headEnd/>
            <a:tailEnd type="triangle" w="med" len="med"/>
          </a:ln>
          <a:effectLst/>
        </p:spPr>
      </p:cxnSp>
      <p:cxnSp>
        <p:nvCxnSpPr>
          <p:cNvPr id="17" name="AutoShape 15">
            <a:extLst>
              <a:ext uri="{FF2B5EF4-FFF2-40B4-BE49-F238E27FC236}">
                <a16:creationId xmlns:a16="http://schemas.microsoft.com/office/drawing/2014/main" id="{FC8C33BE-7E3B-F02E-A9D4-3EA253554911}"/>
              </a:ext>
            </a:extLst>
          </p:cNvPr>
          <p:cNvCxnSpPr>
            <a:cxnSpLocks noChangeShapeType="1"/>
            <a:stCxn id="12" idx="3"/>
            <a:endCxn id="10" idx="1"/>
          </p:cNvCxnSpPr>
          <p:nvPr/>
        </p:nvCxnSpPr>
        <p:spPr bwMode="auto">
          <a:xfrm flipV="1">
            <a:off x="2008683" y="1524000"/>
            <a:ext cx="762000" cy="990600"/>
          </a:xfrm>
          <a:prstGeom prst="curvedConnector3">
            <a:avLst>
              <a:gd name="adj1" fmla="val 50000"/>
            </a:avLst>
          </a:prstGeom>
          <a:noFill/>
          <a:ln w="9525">
            <a:solidFill>
              <a:schemeClr val="tx1"/>
            </a:solidFill>
            <a:round/>
            <a:headEnd/>
            <a:tailEnd type="triangle" w="med" len="med"/>
          </a:ln>
          <a:effectLst/>
        </p:spPr>
      </p:cxnSp>
      <p:sp>
        <p:nvSpPr>
          <p:cNvPr id="18" name="Text Box 17">
            <a:extLst>
              <a:ext uri="{FF2B5EF4-FFF2-40B4-BE49-F238E27FC236}">
                <a16:creationId xmlns:a16="http://schemas.microsoft.com/office/drawing/2014/main" id="{4E9D0806-AF6C-EACB-2D7C-36D6B932F118}"/>
              </a:ext>
            </a:extLst>
          </p:cNvPr>
          <p:cNvSpPr txBox="1">
            <a:spLocks noChangeArrowheads="1"/>
          </p:cNvSpPr>
          <p:nvPr/>
        </p:nvSpPr>
        <p:spPr bwMode="auto">
          <a:xfrm>
            <a:off x="789483" y="3810000"/>
            <a:ext cx="1043876" cy="369332"/>
          </a:xfrm>
          <a:prstGeom prst="rect">
            <a:avLst/>
          </a:prstGeom>
          <a:noFill/>
          <a:ln w="9525">
            <a:noFill/>
            <a:miter lim="800000"/>
            <a:headEnd/>
            <a:tailEnd/>
          </a:ln>
          <a:effectLst/>
        </p:spPr>
        <p:txBody>
          <a:bodyPr wrap="none">
            <a:spAutoFit/>
          </a:bodyPr>
          <a:lstStyle/>
          <a:p>
            <a:pPr algn="ctr"/>
            <a:r>
              <a:rPr lang="en-US">
                <a:latin typeface="+mn-lt"/>
              </a:rPr>
              <a:t>Free Pool</a:t>
            </a:r>
          </a:p>
        </p:txBody>
      </p:sp>
    </p:spTree>
    <p:extLst>
      <p:ext uri="{BB962C8B-B14F-4D97-AF65-F5344CB8AC3E}">
        <p14:creationId xmlns:p14="http://schemas.microsoft.com/office/powerpoint/2010/main" val="38073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0"/>
                                        </p:tgtEl>
                                        <p:attrNameLst>
                                          <p:attrName>fillcolor</p:attrName>
                                        </p:attrNameLst>
                                      </p:cBhvr>
                                      <p:to>
                                        <a:srgbClr val="CCFFCC"/>
                                      </p:to>
                                    </p:animClr>
                                    <p:set>
                                      <p:cBhvr>
                                        <p:cTn id="19" dur="1000" fill="hold"/>
                                        <p:tgtEl>
                                          <p:spTgt spid="10"/>
                                        </p:tgtEl>
                                        <p:attrNameLst>
                                          <p:attrName>fill.type</p:attrName>
                                        </p:attrNameLst>
                                      </p:cBhvr>
                                      <p:to>
                                        <p:strVal val="solid"/>
                                      </p:to>
                                    </p:set>
                                    <p:set>
                                      <p:cBhvr>
                                        <p:cTn id="20" dur="1000" fill="hold"/>
                                        <p:tgtEl>
                                          <p:spTgt spid="10"/>
                                        </p:tgtEl>
                                        <p:attrNameLst>
                                          <p:attrName>fill.on</p:attrName>
                                        </p:attrNameLst>
                                      </p:cBhvr>
                                      <p:to>
                                        <p:strVal val="tru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1.94444E-6 -7.40741E-7 C -0.04132 0.00154 -0.08229 0.00309 -0.08837 0.01852 C -0.09445 0.03395 -0.01806 0.0784 -0.03663 0.09259 C -0.05521 0.1071 -0.12761 0.10556 -0.2 0.10463 " pathEditMode="relative" rAng="0" ptsTypes="AAAA">
                                      <p:cBhvr>
                                        <p:cTn id="28" dur="1000" fill="hold"/>
                                        <p:tgtEl>
                                          <p:spTgt spid="14"/>
                                        </p:tgtEl>
                                        <p:attrNameLst>
                                          <p:attrName>ppt_x</p:attrName>
                                          <p:attrName>ppt_y</p:attrName>
                                        </p:attrNameLst>
                                      </p:cBhvr>
                                      <p:rCtr x="-10000" y="5247"/>
                                    </p:animMotion>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4"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381FD-8ACF-9ED0-1011-99E51166020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9D7A34-5AA6-CE0A-94C3-64E0D4F61C42}"/>
              </a:ext>
            </a:extLst>
          </p:cNvPr>
          <p:cNvSpPr>
            <a:spLocks noGrp="1"/>
          </p:cNvSpPr>
          <p:nvPr>
            <p:ph type="sldNum" sz="quarter" idx="19"/>
          </p:nvPr>
        </p:nvSpPr>
        <p:spPr/>
        <p:txBody>
          <a:bodyPr/>
          <a:lstStyle/>
          <a:p>
            <a:fld id="{B6238B5B-F19C-E947-A0BC-87BD7983F871}" type="slidenum">
              <a:rPr lang="en-US" smtClean="0"/>
              <a:pPr/>
              <a:t>56</a:t>
            </a:fld>
            <a:endParaRPr lang="en-US" dirty="0"/>
          </a:p>
        </p:txBody>
      </p:sp>
      <p:sp>
        <p:nvSpPr>
          <p:cNvPr id="2" name="Title 4">
            <a:extLst>
              <a:ext uri="{FF2B5EF4-FFF2-40B4-BE49-F238E27FC236}">
                <a16:creationId xmlns:a16="http://schemas.microsoft.com/office/drawing/2014/main" id="{A2982820-530F-BA89-D2A1-ED88E7B3139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HW Register Renaming</a:t>
            </a:r>
          </a:p>
        </p:txBody>
      </p:sp>
      <p:sp>
        <p:nvSpPr>
          <p:cNvPr id="26" name="Rectangle 3">
            <a:extLst>
              <a:ext uri="{FF2B5EF4-FFF2-40B4-BE49-F238E27FC236}">
                <a16:creationId xmlns:a16="http://schemas.microsoft.com/office/drawing/2014/main" id="{304D84AC-56AD-5493-6AA7-2756BECE6A02}"/>
              </a:ext>
            </a:extLst>
          </p:cNvPr>
          <p:cNvSpPr>
            <a:spLocks noChangeArrowheads="1"/>
          </p:cNvSpPr>
          <p:nvPr/>
        </p:nvSpPr>
        <p:spPr bwMode="auto">
          <a:xfrm>
            <a:off x="4188866" y="928688"/>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27" name="Rectangle 4">
            <a:extLst>
              <a:ext uri="{FF2B5EF4-FFF2-40B4-BE49-F238E27FC236}">
                <a16:creationId xmlns:a16="http://schemas.microsoft.com/office/drawing/2014/main" id="{5A4989B7-4A1C-5526-137E-196D0D63E213}"/>
              </a:ext>
            </a:extLst>
          </p:cNvPr>
          <p:cNvSpPr>
            <a:spLocks noChangeArrowheads="1"/>
          </p:cNvSpPr>
          <p:nvPr/>
        </p:nvSpPr>
        <p:spPr bwMode="auto">
          <a:xfrm>
            <a:off x="4188866" y="1081088"/>
            <a:ext cx="762000" cy="152400"/>
          </a:xfrm>
          <a:prstGeom prst="rect">
            <a:avLst/>
          </a:prstGeom>
          <a:solidFill>
            <a:srgbClr val="99CC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R3</a:t>
            </a:r>
          </a:p>
        </p:txBody>
      </p:sp>
      <p:sp>
        <p:nvSpPr>
          <p:cNvPr id="28" name="Rectangle 5">
            <a:extLst>
              <a:ext uri="{FF2B5EF4-FFF2-40B4-BE49-F238E27FC236}">
                <a16:creationId xmlns:a16="http://schemas.microsoft.com/office/drawing/2014/main" id="{3BB95A53-5E38-81EF-41BE-E0894DA916B5}"/>
              </a:ext>
            </a:extLst>
          </p:cNvPr>
          <p:cNvSpPr>
            <a:spLocks noChangeArrowheads="1"/>
          </p:cNvSpPr>
          <p:nvPr/>
        </p:nvSpPr>
        <p:spPr bwMode="auto">
          <a:xfrm>
            <a:off x="2664866" y="1919288"/>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RAT</a:t>
            </a:r>
          </a:p>
        </p:txBody>
      </p:sp>
      <p:sp>
        <p:nvSpPr>
          <p:cNvPr id="29" name="Rectangle 6">
            <a:extLst>
              <a:ext uri="{FF2B5EF4-FFF2-40B4-BE49-F238E27FC236}">
                <a16:creationId xmlns:a16="http://schemas.microsoft.com/office/drawing/2014/main" id="{DE4E1FDE-B5BF-C501-462A-9710473FB1FC}"/>
              </a:ext>
            </a:extLst>
          </p:cNvPr>
          <p:cNvSpPr>
            <a:spLocks noChangeArrowheads="1"/>
          </p:cNvSpPr>
          <p:nvPr/>
        </p:nvSpPr>
        <p:spPr bwMode="auto">
          <a:xfrm>
            <a:off x="2664866" y="2071688"/>
            <a:ext cx="762000" cy="152400"/>
          </a:xfrm>
          <a:prstGeom prst="rect">
            <a:avLst/>
          </a:prstGeom>
          <a:solidFill>
            <a:srgbClr val="FFFF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R3</a:t>
            </a:r>
          </a:p>
        </p:txBody>
      </p:sp>
      <p:sp>
        <p:nvSpPr>
          <p:cNvPr id="30" name="Rectangle 7">
            <a:extLst>
              <a:ext uri="{FF2B5EF4-FFF2-40B4-BE49-F238E27FC236}">
                <a16:creationId xmlns:a16="http://schemas.microsoft.com/office/drawing/2014/main" id="{A30DA70C-4217-B135-88A8-0BBD5A357F38}"/>
              </a:ext>
            </a:extLst>
          </p:cNvPr>
          <p:cNvSpPr>
            <a:spLocks noChangeArrowheads="1"/>
          </p:cNvSpPr>
          <p:nvPr/>
        </p:nvSpPr>
        <p:spPr bwMode="auto">
          <a:xfrm>
            <a:off x="4188866" y="2681288"/>
            <a:ext cx="762000" cy="9906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PRF</a:t>
            </a:r>
          </a:p>
        </p:txBody>
      </p:sp>
      <p:cxnSp>
        <p:nvCxnSpPr>
          <p:cNvPr id="31" name="AutoShape 8">
            <a:extLst>
              <a:ext uri="{FF2B5EF4-FFF2-40B4-BE49-F238E27FC236}">
                <a16:creationId xmlns:a16="http://schemas.microsoft.com/office/drawing/2014/main" id="{1E50E199-B1F6-9130-56A6-1E4A3E85C645}"/>
              </a:ext>
            </a:extLst>
          </p:cNvPr>
          <p:cNvCxnSpPr>
            <a:cxnSpLocks noChangeShapeType="1"/>
            <a:stCxn id="29" idx="3"/>
          </p:cNvCxnSpPr>
          <p:nvPr/>
        </p:nvCxnSpPr>
        <p:spPr bwMode="auto">
          <a:xfrm>
            <a:off x="3426866" y="2147888"/>
            <a:ext cx="762000" cy="762000"/>
          </a:xfrm>
          <a:prstGeom prst="curvedConnector3">
            <a:avLst>
              <a:gd name="adj1" fmla="val 50000"/>
            </a:avLst>
          </a:prstGeom>
          <a:noFill/>
          <a:ln w="9525">
            <a:solidFill>
              <a:schemeClr val="tx1"/>
            </a:solidFill>
            <a:round/>
            <a:headEnd/>
            <a:tailEnd type="triangle" w="med" len="med"/>
          </a:ln>
          <a:effectLst/>
        </p:spPr>
      </p:cxnSp>
      <p:cxnSp>
        <p:nvCxnSpPr>
          <p:cNvPr id="32" name="AutoShape 9">
            <a:extLst>
              <a:ext uri="{FF2B5EF4-FFF2-40B4-BE49-F238E27FC236}">
                <a16:creationId xmlns:a16="http://schemas.microsoft.com/office/drawing/2014/main" id="{72A35411-41F7-4477-A3C1-E6FF8EA2AE89}"/>
              </a:ext>
            </a:extLst>
          </p:cNvPr>
          <p:cNvCxnSpPr>
            <a:cxnSpLocks noChangeShapeType="1"/>
            <a:endCxn id="27" idx="3"/>
          </p:cNvCxnSpPr>
          <p:nvPr/>
        </p:nvCxnSpPr>
        <p:spPr bwMode="auto">
          <a:xfrm flipV="1">
            <a:off x="4950866" y="1157288"/>
            <a:ext cx="1588" cy="2286000"/>
          </a:xfrm>
          <a:prstGeom prst="curvedConnector3">
            <a:avLst>
              <a:gd name="adj1" fmla="val 14400000"/>
            </a:avLst>
          </a:prstGeom>
          <a:noFill/>
          <a:ln w="9525">
            <a:solidFill>
              <a:schemeClr val="tx1"/>
            </a:solidFill>
            <a:round/>
            <a:headEnd/>
            <a:tailEnd type="triangle" w="med" len="med"/>
          </a:ln>
          <a:effectLst/>
        </p:spPr>
      </p:cxnSp>
      <p:cxnSp>
        <p:nvCxnSpPr>
          <p:cNvPr id="33" name="AutoShape 10">
            <a:extLst>
              <a:ext uri="{FF2B5EF4-FFF2-40B4-BE49-F238E27FC236}">
                <a16:creationId xmlns:a16="http://schemas.microsoft.com/office/drawing/2014/main" id="{7471D018-939B-F16B-4D44-AE118024AFFF}"/>
              </a:ext>
            </a:extLst>
          </p:cNvPr>
          <p:cNvCxnSpPr>
            <a:cxnSpLocks noChangeShapeType="1"/>
            <a:stCxn id="29" idx="3"/>
            <a:endCxn id="27" idx="1"/>
          </p:cNvCxnSpPr>
          <p:nvPr/>
        </p:nvCxnSpPr>
        <p:spPr bwMode="auto">
          <a:xfrm flipV="1">
            <a:off x="3426866" y="1157288"/>
            <a:ext cx="762000" cy="990600"/>
          </a:xfrm>
          <a:prstGeom prst="curvedConnector3">
            <a:avLst>
              <a:gd name="adj1" fmla="val 50000"/>
            </a:avLst>
          </a:prstGeom>
          <a:noFill/>
          <a:ln w="9525">
            <a:solidFill>
              <a:schemeClr val="tx1"/>
            </a:solidFill>
            <a:round/>
            <a:headEnd/>
            <a:tailEnd type="triangle" w="med" len="med"/>
          </a:ln>
          <a:effectLst/>
        </p:spPr>
      </p:cxnSp>
      <p:sp>
        <p:nvSpPr>
          <p:cNvPr id="35" name="Text Box 12">
            <a:extLst>
              <a:ext uri="{FF2B5EF4-FFF2-40B4-BE49-F238E27FC236}">
                <a16:creationId xmlns:a16="http://schemas.microsoft.com/office/drawing/2014/main" id="{83B9C170-AC62-ADDB-A056-3DC4A4D37E03}"/>
              </a:ext>
            </a:extLst>
          </p:cNvPr>
          <p:cNvSpPr txBox="1">
            <a:spLocks noChangeArrowheads="1"/>
          </p:cNvSpPr>
          <p:nvPr/>
        </p:nvSpPr>
        <p:spPr bwMode="auto">
          <a:xfrm>
            <a:off x="2207666" y="3443288"/>
            <a:ext cx="1043876" cy="369332"/>
          </a:xfrm>
          <a:prstGeom prst="rect">
            <a:avLst/>
          </a:prstGeom>
          <a:noFill/>
          <a:ln w="9525">
            <a:noFill/>
            <a:miter lim="800000"/>
            <a:headEnd/>
            <a:tailEnd/>
          </a:ln>
          <a:effectLst/>
        </p:spPr>
        <p:txBody>
          <a:bodyPr wrap="none">
            <a:spAutoFit/>
          </a:bodyPr>
          <a:lstStyle/>
          <a:p>
            <a:pPr algn="ctr"/>
            <a:r>
              <a:rPr lang="en-US">
                <a:latin typeface="+mn-lt"/>
              </a:rPr>
              <a:t>Free Pool</a:t>
            </a:r>
          </a:p>
        </p:txBody>
      </p:sp>
      <p:sp>
        <p:nvSpPr>
          <p:cNvPr id="36" name="Rectangle 13">
            <a:extLst>
              <a:ext uri="{FF2B5EF4-FFF2-40B4-BE49-F238E27FC236}">
                <a16:creationId xmlns:a16="http://schemas.microsoft.com/office/drawing/2014/main" id="{E33EF85A-0040-41B1-53ED-0C232168ECEE}"/>
              </a:ext>
            </a:extLst>
          </p:cNvPr>
          <p:cNvSpPr>
            <a:spLocks noChangeArrowheads="1"/>
          </p:cNvSpPr>
          <p:nvPr/>
        </p:nvSpPr>
        <p:spPr bwMode="auto">
          <a:xfrm>
            <a:off x="4188866" y="3367088"/>
            <a:ext cx="762000" cy="152400"/>
          </a:xfrm>
          <a:prstGeom prst="rect">
            <a:avLst/>
          </a:prstGeom>
          <a:solidFill>
            <a:srgbClr val="CCFF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T42</a:t>
            </a:r>
          </a:p>
        </p:txBody>
      </p:sp>
      <p:sp>
        <p:nvSpPr>
          <p:cNvPr id="37" name="Rectangle 14">
            <a:extLst>
              <a:ext uri="{FF2B5EF4-FFF2-40B4-BE49-F238E27FC236}">
                <a16:creationId xmlns:a16="http://schemas.microsoft.com/office/drawing/2014/main" id="{A9D8CD2D-4526-1129-0DAB-2ACD894611C9}"/>
              </a:ext>
            </a:extLst>
          </p:cNvPr>
          <p:cNvSpPr>
            <a:spLocks noChangeArrowheads="1"/>
          </p:cNvSpPr>
          <p:nvPr/>
        </p:nvSpPr>
        <p:spPr bwMode="auto">
          <a:xfrm>
            <a:off x="4188866" y="2833688"/>
            <a:ext cx="762000" cy="152400"/>
          </a:xfrm>
          <a:prstGeom prst="rect">
            <a:avLst/>
          </a:prstGeom>
          <a:solidFill>
            <a:srgbClr val="FF99CC"/>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mn-lt"/>
              </a:rPr>
              <a:t>T17</a:t>
            </a:r>
          </a:p>
        </p:txBody>
      </p:sp>
      <p:cxnSp>
        <p:nvCxnSpPr>
          <p:cNvPr id="38" name="AutoShape 15">
            <a:extLst>
              <a:ext uri="{FF2B5EF4-FFF2-40B4-BE49-F238E27FC236}">
                <a16:creationId xmlns:a16="http://schemas.microsoft.com/office/drawing/2014/main" id="{6C51D343-46D7-06DF-0BBC-B1F16596013B}"/>
              </a:ext>
            </a:extLst>
          </p:cNvPr>
          <p:cNvCxnSpPr>
            <a:cxnSpLocks noChangeShapeType="1"/>
            <a:stCxn id="37" idx="3"/>
            <a:endCxn id="27" idx="3"/>
          </p:cNvCxnSpPr>
          <p:nvPr/>
        </p:nvCxnSpPr>
        <p:spPr bwMode="auto">
          <a:xfrm flipV="1">
            <a:off x="4950866" y="1157288"/>
            <a:ext cx="1588" cy="1752600"/>
          </a:xfrm>
          <a:prstGeom prst="curvedConnector3">
            <a:avLst>
              <a:gd name="adj1" fmla="val 14400000"/>
            </a:avLst>
          </a:prstGeom>
          <a:noFill/>
          <a:ln w="9525">
            <a:solidFill>
              <a:schemeClr val="tx1"/>
            </a:solidFill>
            <a:round/>
            <a:headEnd/>
            <a:tailEnd type="triangle" w="med" len="med"/>
          </a:ln>
          <a:effectLst/>
        </p:spPr>
      </p:cxnSp>
      <p:sp>
        <p:nvSpPr>
          <p:cNvPr id="39" name="Text Box 16">
            <a:extLst>
              <a:ext uri="{FF2B5EF4-FFF2-40B4-BE49-F238E27FC236}">
                <a16:creationId xmlns:a16="http://schemas.microsoft.com/office/drawing/2014/main" id="{D3A8724B-8688-8C83-F3AF-383D116157E4}"/>
              </a:ext>
            </a:extLst>
          </p:cNvPr>
          <p:cNvSpPr txBox="1">
            <a:spLocks noChangeArrowheads="1"/>
          </p:cNvSpPr>
          <p:nvPr/>
        </p:nvSpPr>
        <p:spPr bwMode="auto">
          <a:xfrm>
            <a:off x="5620791" y="1344965"/>
            <a:ext cx="2064989" cy="369332"/>
          </a:xfrm>
          <a:prstGeom prst="rect">
            <a:avLst/>
          </a:prstGeom>
          <a:noFill/>
          <a:ln w="9525">
            <a:noFill/>
            <a:miter lim="800000"/>
            <a:headEnd/>
            <a:tailEnd/>
          </a:ln>
          <a:effectLst/>
        </p:spPr>
        <p:txBody>
          <a:bodyPr wrap="none">
            <a:spAutoFit/>
          </a:bodyPr>
          <a:lstStyle/>
          <a:p>
            <a:r>
              <a:rPr lang="en-US" dirty="0">
                <a:latin typeface="+mn-lt"/>
              </a:rPr>
              <a:t>Update ARF as usual</a:t>
            </a:r>
          </a:p>
        </p:txBody>
      </p:sp>
      <p:sp>
        <p:nvSpPr>
          <p:cNvPr id="40" name="Text Box 17">
            <a:extLst>
              <a:ext uri="{FF2B5EF4-FFF2-40B4-BE49-F238E27FC236}">
                <a16:creationId xmlns:a16="http://schemas.microsoft.com/office/drawing/2014/main" id="{8B9B575F-84E3-6B5D-5B30-69092C1E638E}"/>
              </a:ext>
            </a:extLst>
          </p:cNvPr>
          <p:cNvSpPr txBox="1">
            <a:spLocks noChangeArrowheads="1"/>
          </p:cNvSpPr>
          <p:nvPr/>
        </p:nvSpPr>
        <p:spPr bwMode="auto">
          <a:xfrm>
            <a:off x="5636666" y="1689452"/>
            <a:ext cx="2765501" cy="369332"/>
          </a:xfrm>
          <a:prstGeom prst="rect">
            <a:avLst/>
          </a:prstGeom>
          <a:noFill/>
          <a:ln w="9525">
            <a:noFill/>
            <a:miter lim="800000"/>
            <a:headEnd/>
            <a:tailEnd/>
          </a:ln>
          <a:effectLst/>
        </p:spPr>
        <p:txBody>
          <a:bodyPr wrap="none">
            <a:spAutoFit/>
          </a:bodyPr>
          <a:lstStyle/>
          <a:p>
            <a:r>
              <a:rPr lang="en-US">
                <a:latin typeface="+mn-lt"/>
              </a:rPr>
              <a:t>Deallocate physical register</a:t>
            </a:r>
          </a:p>
        </p:txBody>
      </p:sp>
      <p:sp>
        <p:nvSpPr>
          <p:cNvPr id="41" name="Text Box 18">
            <a:extLst>
              <a:ext uri="{FF2B5EF4-FFF2-40B4-BE49-F238E27FC236}">
                <a16:creationId xmlns:a16="http://schemas.microsoft.com/office/drawing/2014/main" id="{A755937C-249E-F522-302A-FF15A41D786F}"/>
              </a:ext>
            </a:extLst>
          </p:cNvPr>
          <p:cNvSpPr txBox="1">
            <a:spLocks noChangeArrowheads="1"/>
          </p:cNvSpPr>
          <p:nvPr/>
        </p:nvSpPr>
        <p:spPr bwMode="auto">
          <a:xfrm>
            <a:off x="5636666" y="2008540"/>
            <a:ext cx="2611612" cy="923330"/>
          </a:xfrm>
          <a:prstGeom prst="rect">
            <a:avLst/>
          </a:prstGeom>
          <a:noFill/>
          <a:ln w="9525">
            <a:noFill/>
            <a:miter lim="800000"/>
            <a:headEnd/>
            <a:tailEnd/>
          </a:ln>
          <a:effectLst/>
        </p:spPr>
        <p:txBody>
          <a:bodyPr wrap="none">
            <a:spAutoFit/>
          </a:bodyPr>
          <a:lstStyle/>
          <a:p>
            <a:r>
              <a:rPr lang="en-US" dirty="0">
                <a:latin typeface="+mn-lt"/>
              </a:rPr>
              <a:t>Don’t touch the RAT!</a:t>
            </a:r>
          </a:p>
          <a:p>
            <a:r>
              <a:rPr lang="en-US" dirty="0">
                <a:latin typeface="+mn-lt"/>
              </a:rPr>
              <a:t>(Someone else is the most</a:t>
            </a:r>
          </a:p>
          <a:p>
            <a:r>
              <a:rPr lang="en-US" dirty="0">
                <a:latin typeface="+mn-lt"/>
              </a:rPr>
              <a:t>  recent writer to R3)</a:t>
            </a:r>
          </a:p>
        </p:txBody>
      </p:sp>
      <p:sp>
        <p:nvSpPr>
          <p:cNvPr id="42" name="Text Box 19">
            <a:extLst>
              <a:ext uri="{FF2B5EF4-FFF2-40B4-BE49-F238E27FC236}">
                <a16:creationId xmlns:a16="http://schemas.microsoft.com/office/drawing/2014/main" id="{3C758D30-41F4-D43A-6A5E-9CAE61411E4E}"/>
              </a:ext>
            </a:extLst>
          </p:cNvPr>
          <p:cNvSpPr txBox="1">
            <a:spLocks noChangeArrowheads="1"/>
          </p:cNvSpPr>
          <p:nvPr/>
        </p:nvSpPr>
        <p:spPr bwMode="auto">
          <a:xfrm>
            <a:off x="5636666" y="2984852"/>
            <a:ext cx="2807179" cy="646331"/>
          </a:xfrm>
          <a:prstGeom prst="rect">
            <a:avLst/>
          </a:prstGeom>
          <a:noFill/>
          <a:ln w="9525">
            <a:noFill/>
            <a:miter lim="800000"/>
            <a:headEnd/>
            <a:tailEnd/>
          </a:ln>
          <a:effectLst/>
        </p:spPr>
        <p:txBody>
          <a:bodyPr wrap="none">
            <a:spAutoFit/>
          </a:bodyPr>
          <a:lstStyle/>
          <a:p>
            <a:r>
              <a:rPr lang="en-US">
                <a:latin typeface="+mn-lt"/>
              </a:rPr>
              <a:t>At some point in the future,</a:t>
            </a:r>
          </a:p>
          <a:p>
            <a:r>
              <a:rPr lang="en-US">
                <a:latin typeface="+mn-lt"/>
              </a:rPr>
              <a:t>the newer writer of R3 exits</a:t>
            </a:r>
          </a:p>
        </p:txBody>
      </p:sp>
      <p:sp>
        <p:nvSpPr>
          <p:cNvPr id="43" name="Text Box 20">
            <a:extLst>
              <a:ext uri="{FF2B5EF4-FFF2-40B4-BE49-F238E27FC236}">
                <a16:creationId xmlns:a16="http://schemas.microsoft.com/office/drawing/2014/main" id="{A4953D8C-4447-2ACF-F421-3D5EC6795F4B}"/>
              </a:ext>
            </a:extLst>
          </p:cNvPr>
          <p:cNvSpPr txBox="1">
            <a:spLocks noChangeArrowheads="1"/>
          </p:cNvSpPr>
          <p:nvPr/>
        </p:nvSpPr>
        <p:spPr bwMode="auto">
          <a:xfrm>
            <a:off x="5636666" y="4356452"/>
            <a:ext cx="2765501" cy="369332"/>
          </a:xfrm>
          <a:prstGeom prst="rect">
            <a:avLst/>
          </a:prstGeom>
          <a:noFill/>
          <a:ln w="9525">
            <a:noFill/>
            <a:miter lim="800000"/>
            <a:headEnd/>
            <a:tailEnd/>
          </a:ln>
          <a:effectLst/>
        </p:spPr>
        <p:txBody>
          <a:bodyPr wrap="none">
            <a:spAutoFit/>
          </a:bodyPr>
          <a:lstStyle/>
          <a:p>
            <a:r>
              <a:rPr lang="en-US">
                <a:latin typeface="+mn-lt"/>
              </a:rPr>
              <a:t>Deallocate physical register</a:t>
            </a:r>
          </a:p>
        </p:txBody>
      </p:sp>
      <p:sp>
        <p:nvSpPr>
          <p:cNvPr id="44" name="Text Box 21">
            <a:extLst>
              <a:ext uri="{FF2B5EF4-FFF2-40B4-BE49-F238E27FC236}">
                <a16:creationId xmlns:a16="http://schemas.microsoft.com/office/drawing/2014/main" id="{45ABBBE7-78AC-44B4-C8EA-E301566BAF90}"/>
              </a:ext>
            </a:extLst>
          </p:cNvPr>
          <p:cNvSpPr txBox="1">
            <a:spLocks noChangeArrowheads="1"/>
          </p:cNvSpPr>
          <p:nvPr/>
        </p:nvSpPr>
        <p:spPr bwMode="auto">
          <a:xfrm>
            <a:off x="5636666" y="3670652"/>
            <a:ext cx="3361369" cy="646331"/>
          </a:xfrm>
          <a:prstGeom prst="rect">
            <a:avLst/>
          </a:prstGeom>
          <a:noFill/>
          <a:ln w="9525">
            <a:noFill/>
            <a:miter lim="800000"/>
            <a:headEnd/>
            <a:tailEnd/>
          </a:ln>
          <a:effectLst/>
        </p:spPr>
        <p:txBody>
          <a:bodyPr wrap="none">
            <a:spAutoFit/>
          </a:bodyPr>
          <a:lstStyle/>
          <a:p>
            <a:r>
              <a:rPr lang="en-US">
                <a:latin typeface="+mn-lt"/>
              </a:rPr>
              <a:t>This instruction was the most</a:t>
            </a:r>
          </a:p>
          <a:p>
            <a:r>
              <a:rPr lang="en-US">
                <a:latin typeface="+mn-lt"/>
              </a:rPr>
              <a:t>recent writer, </a:t>
            </a:r>
            <a:r>
              <a:rPr lang="en-US" i="1">
                <a:latin typeface="+mn-lt"/>
              </a:rPr>
              <a:t>now</a:t>
            </a:r>
            <a:r>
              <a:rPr lang="en-US">
                <a:latin typeface="+mn-lt"/>
              </a:rPr>
              <a:t> update the RAT</a:t>
            </a:r>
          </a:p>
        </p:txBody>
      </p:sp>
      <p:sp>
        <p:nvSpPr>
          <p:cNvPr id="45" name="Text Placeholder 1">
            <a:extLst>
              <a:ext uri="{FF2B5EF4-FFF2-40B4-BE49-F238E27FC236}">
                <a16:creationId xmlns:a16="http://schemas.microsoft.com/office/drawing/2014/main" id="{D3311840-20C4-8A8E-A0AA-DDF312E374EE}"/>
              </a:ext>
            </a:extLst>
          </p:cNvPr>
          <p:cNvSpPr txBox="1">
            <a:spLocks/>
          </p:cNvSpPr>
          <p:nvPr/>
        </p:nvSpPr>
        <p:spPr>
          <a:xfrm>
            <a:off x="364174" y="950616"/>
            <a:ext cx="2966856" cy="55399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000" dirty="0"/>
              <a:t>R3 could be using a different PRF at commit</a:t>
            </a:r>
            <a:endParaRPr lang="en-US" sz="3200" dirty="0"/>
          </a:p>
        </p:txBody>
      </p:sp>
    </p:spTree>
    <p:extLst>
      <p:ext uri="{BB962C8B-B14F-4D97-AF65-F5344CB8AC3E}">
        <p14:creationId xmlns:p14="http://schemas.microsoft.com/office/powerpoint/2010/main" val="39483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7"/>
                                        </p:tgtEl>
                                        <p:attrNameLst>
                                          <p:attrName>fillcolor</p:attrName>
                                        </p:attrNameLst>
                                      </p:cBhvr>
                                      <p:to>
                                        <a:srgbClr val="CCFFCC"/>
                                      </p:to>
                                    </p:animClr>
                                    <p:set>
                                      <p:cBhvr>
                                        <p:cTn id="7" dur="1000" fill="hold"/>
                                        <p:tgtEl>
                                          <p:spTgt spid="27"/>
                                        </p:tgtEl>
                                        <p:attrNameLst>
                                          <p:attrName>fill.type</p:attrName>
                                        </p:attrNameLst>
                                      </p:cBhvr>
                                      <p:to>
                                        <p:strVal val="solid"/>
                                      </p:to>
                                    </p:set>
                                    <p:set>
                                      <p:cBhvr>
                                        <p:cTn id="8" dur="1000" fill="hold"/>
                                        <p:tgtEl>
                                          <p:spTgt spid="27"/>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0" presetClass="path" presetSubtype="0" accel="50000" decel="50000" fill="hold" grpId="0" nodeType="withEffect">
                                  <p:stCondLst>
                                    <p:cond delay="0"/>
                                  </p:stCondLst>
                                  <p:childTnLst>
                                    <p:animMotion origin="layout" path="M 3.61111E-6 -4.44444E-6 C -0.04132 0.00155 -0.0823 0.00371 -0.08837 0.02284 C -0.09445 0.04198 -0.01806 0.09723 -0.03664 0.11513 C -0.05521 0.13334 -0.12761 0.13149 -0.2 0.12994 " pathEditMode="relative" rAng="0" ptsTypes="AAAA">
                                      <p:cBhvr>
                                        <p:cTn id="18" dur="1000" fill="hold"/>
                                        <p:tgtEl>
                                          <p:spTgt spid="36"/>
                                        </p:tgtEl>
                                        <p:attrNameLst>
                                          <p:attrName>ppt_x</p:attrName>
                                          <p:attrName>ppt_y</p:attrName>
                                        </p:attrNameLst>
                                      </p:cBhvr>
                                      <p:rCtr x="-10000" y="6512"/>
                                    </p:animMotion>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mph" presetSubtype="2" fill="hold" nodeType="withEffect">
                                  <p:stCondLst>
                                    <p:cond delay="0"/>
                                  </p:stCondLst>
                                  <p:childTnLst>
                                    <p:animClr clrSpc="rgb" dir="cw">
                                      <p:cBhvr>
                                        <p:cTn id="30" dur="1000" fill="hold"/>
                                        <p:tgtEl>
                                          <p:spTgt spid="27"/>
                                        </p:tgtEl>
                                        <p:attrNameLst>
                                          <p:attrName>fillcolor</p:attrName>
                                        </p:attrNameLst>
                                      </p:cBhvr>
                                      <p:to>
                                        <a:srgbClr val="FF99CC"/>
                                      </p:to>
                                    </p:animClr>
                                    <p:set>
                                      <p:cBhvr>
                                        <p:cTn id="31" dur="1000" fill="hold"/>
                                        <p:tgtEl>
                                          <p:spTgt spid="27"/>
                                        </p:tgtEl>
                                        <p:attrNameLst>
                                          <p:attrName>fill.type</p:attrName>
                                        </p:attrNameLst>
                                      </p:cBhvr>
                                      <p:to>
                                        <p:strVal val="solid"/>
                                      </p:to>
                                    </p:set>
                                    <p:set>
                                      <p:cBhvr>
                                        <p:cTn id="32" dur="1000" fill="hold"/>
                                        <p:tgtEl>
                                          <p:spTgt spid="27"/>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3.61111E-6 -7.40741E-7 C -0.04132 0.00185 -0.0823 0.00432 -0.08837 0.02685 C -0.09445 0.04938 -0.01806 0.11389 -0.03664 0.13457 C -0.05521 0.15556 -0.12761 0.1534 -0.2 0.15185 " pathEditMode="relative" rAng="0" ptsTypes="AAAA">
                                      <p:cBhvr>
                                        <p:cTn id="48" dur="1000" fill="hold"/>
                                        <p:tgtEl>
                                          <p:spTgt spid="37"/>
                                        </p:tgtEl>
                                        <p:attrNameLst>
                                          <p:attrName>ppt_x</p:attrName>
                                          <p:attrName>ppt_y</p:attrName>
                                        </p:attrNameLst>
                                      </p:cBhvr>
                                      <p:rCtr x="-10000" y="7623"/>
                                    </p:animMotion>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p:bldP spid="40" grpId="0"/>
      <p:bldP spid="41" grpId="0"/>
      <p:bldP spid="42" grpId="0"/>
      <p:bldP spid="43" grpId="0"/>
      <p:bldP spid="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p>
            <a:fld id="{B6238B5B-F19C-E947-A0BC-87BD7983F871}" type="slidenum">
              <a:rPr lang="en-US" smtClean="0"/>
              <a:pPr/>
              <a:t>57</a:t>
            </a:fld>
            <a:endParaRPr lang="en-US" dirty="0"/>
          </a:p>
        </p:txBody>
      </p:sp>
      <p:sp>
        <p:nvSpPr>
          <p:cNvPr id="3" name="Text Placeholder 2"/>
          <p:cNvSpPr>
            <a:spLocks noGrp="1"/>
          </p:cNvSpPr>
          <p:nvPr>
            <p:ph type="body" sz="quarter" idx="20"/>
          </p:nvPr>
        </p:nvSpPr>
        <p:spPr/>
        <p:txBody>
          <a:bodyPr/>
          <a:lstStyle/>
          <a:p>
            <a:endParaRPr lang="en-US"/>
          </a:p>
        </p:txBody>
      </p:sp>
      <p:sp>
        <p:nvSpPr>
          <p:cNvPr id="4" name="Text Placeholder 3"/>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122030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58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D3ED8-6ED9-42A3-EC35-F6B5FA1F71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EB35C9-8704-9D99-1C4C-886B667EC383}"/>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230540BA-28C7-8683-B991-766E1E98652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BF3C7C27-4FFC-1133-590C-B2519387EBD7}"/>
              </a:ext>
            </a:extLst>
          </p:cNvPr>
          <p:cNvSpPr txBox="1">
            <a:spLocks/>
          </p:cNvSpPr>
          <p:nvPr/>
        </p:nvSpPr>
        <p:spPr>
          <a:xfrm>
            <a:off x="640077" y="1000549"/>
            <a:ext cx="8157755" cy="125162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How do we improve CPU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0210EBBE-28D6-D330-F409-D3365A29C854}"/>
              </a:ext>
            </a:extLst>
          </p:cNvPr>
          <p:cNvSpPr txBox="1"/>
          <p:nvPr/>
        </p:nvSpPr>
        <p:spPr>
          <a:xfrm>
            <a:off x="1822197" y="1714554"/>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216837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A3AF-99C7-E35E-0BDD-B5F49965B28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16E7DD-6AC4-DF17-9F19-0B0B0DA21BB6}"/>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FEC5692A-BF19-3C59-6BD4-9CD904BD5EA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C2BE1926-A510-581E-6D4B-D2C00B17CB43}"/>
              </a:ext>
            </a:extLst>
          </p:cNvPr>
          <p:cNvSpPr txBox="1">
            <a:spLocks/>
          </p:cNvSpPr>
          <p:nvPr/>
        </p:nvSpPr>
        <p:spPr>
          <a:xfrm>
            <a:off x="640077" y="1000549"/>
            <a:ext cx="8157755" cy="125162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Review: How do we improve CPU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97539732-44DA-18DB-EA72-91EDC11827C1}"/>
              </a:ext>
            </a:extLst>
          </p:cNvPr>
          <p:cNvSpPr txBox="1"/>
          <p:nvPr/>
        </p:nvSpPr>
        <p:spPr>
          <a:xfrm>
            <a:off x="1909283" y="2468606"/>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125241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3C5F6-5E61-2B2A-73B8-6FA264A547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67011F-8E94-7B5F-54C3-1007DCEDDBD8}"/>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EC022F00-BF4F-1165-16F1-15AE952BB55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BAF6D7A7-BF3C-B499-DB05-573709A7DD7E}"/>
              </a:ext>
            </a:extLst>
          </p:cNvPr>
          <p:cNvSpPr txBox="1">
            <a:spLocks/>
          </p:cNvSpPr>
          <p:nvPr/>
        </p:nvSpPr>
        <p:spPr>
          <a:xfrm>
            <a:off x="640077" y="1000549"/>
            <a:ext cx="8157755" cy="256480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Multi-cycle architecture affect?</a:t>
            </a:r>
          </a:p>
          <a:p>
            <a:pPr marL="733806" lvl="1" indent="-285750"/>
            <a:r>
              <a:rPr lang="en-US" sz="2000" dirty="0"/>
              <a:t>smaller CT</a:t>
            </a:r>
          </a:p>
          <a:p>
            <a:pPr marL="733806" lvl="1" indent="-285750"/>
            <a:r>
              <a:rPr lang="en-US" sz="2000" dirty="0"/>
              <a:t>Why?</a:t>
            </a:r>
          </a:p>
          <a:p>
            <a:pPr marL="733806" lvl="1" indent="-285750"/>
            <a:r>
              <a:rPr lang="en-US" sz="2000" dirty="0"/>
              <a:t>Any downside?</a:t>
            </a:r>
          </a:p>
          <a:p>
            <a:pPr marL="733806" lvl="1" indent="-285750"/>
            <a:r>
              <a:rPr lang="en-US" sz="2000" dirty="0"/>
              <a:t>CPI increases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A5DD3D55-899E-B067-C5AB-DB6B6F0B94A7}"/>
              </a:ext>
            </a:extLst>
          </p:cNvPr>
          <p:cNvSpPr txBox="1"/>
          <p:nvPr/>
        </p:nvSpPr>
        <p:spPr>
          <a:xfrm>
            <a:off x="1938312" y="2765857"/>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3948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30E74-4868-2CAD-9464-E8C1A57DA3A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A0A99F-5800-86B0-6E1B-B312C16E139D}"/>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B638B96E-8785-77DC-A3AE-380D723927E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CPU Performance</a:t>
            </a:r>
          </a:p>
        </p:txBody>
      </p:sp>
      <p:sp>
        <p:nvSpPr>
          <p:cNvPr id="5" name="Text Placeholder 1">
            <a:extLst>
              <a:ext uri="{FF2B5EF4-FFF2-40B4-BE49-F238E27FC236}">
                <a16:creationId xmlns:a16="http://schemas.microsoft.com/office/drawing/2014/main" id="{298060EA-471A-869D-306A-600B7ADDC289}"/>
              </a:ext>
            </a:extLst>
          </p:cNvPr>
          <p:cNvSpPr txBox="1">
            <a:spLocks/>
          </p:cNvSpPr>
          <p:nvPr/>
        </p:nvSpPr>
        <p:spPr>
          <a:xfrm>
            <a:off x="640077" y="1000549"/>
            <a:ext cx="8157755" cy="190821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Pipeline architecture improve?</a:t>
            </a:r>
          </a:p>
          <a:p>
            <a:pPr marL="733806" lvl="1" indent="-285750"/>
            <a:r>
              <a:rPr lang="en-US" sz="2000" dirty="0"/>
              <a:t>Smaller CT</a:t>
            </a:r>
          </a:p>
          <a:p>
            <a:pPr marL="733806" lvl="1" indent="-285750"/>
            <a:r>
              <a:rPr lang="en-US" sz="2000" dirty="0"/>
              <a:t>Smaller CPI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923FDCAB-D903-CB44-EC90-447226AE8CF6}"/>
              </a:ext>
            </a:extLst>
          </p:cNvPr>
          <p:cNvSpPr txBox="1"/>
          <p:nvPr/>
        </p:nvSpPr>
        <p:spPr>
          <a:xfrm>
            <a:off x="1938312" y="2765857"/>
            <a:ext cx="4572000" cy="1508105"/>
          </a:xfrm>
          <a:prstGeom prst="rect">
            <a:avLst/>
          </a:prstGeom>
          <a:noFill/>
        </p:spPr>
        <p:txBody>
          <a:bodyPr wrap="square">
            <a:spAutoFit/>
          </a:bodyPr>
          <a:lstStyle/>
          <a:p>
            <a:pPr algn="l"/>
            <a:r>
              <a:rPr lang="en-US" sz="2800" dirty="0"/>
              <a:t>CPU Time = IC * CPI * CT</a:t>
            </a:r>
          </a:p>
          <a:p>
            <a:pPr algn="l"/>
            <a:endParaRPr lang="en-US" sz="1600" dirty="0"/>
          </a:p>
          <a:p>
            <a:pPr algn="l"/>
            <a:r>
              <a:rPr lang="en-US" sz="1600" dirty="0"/>
              <a:t>IC:    instruction count</a:t>
            </a:r>
          </a:p>
          <a:p>
            <a:pPr algn="l"/>
            <a:r>
              <a:rPr lang="en-US" sz="1600" dirty="0"/>
              <a:t>CPI: cycles per instructions</a:t>
            </a:r>
          </a:p>
          <a:p>
            <a:pPr algn="l"/>
            <a:r>
              <a:rPr lang="en-US" sz="1600" dirty="0"/>
              <a:t>CT:   clock cycle time</a:t>
            </a:r>
          </a:p>
        </p:txBody>
      </p:sp>
    </p:spTree>
    <p:extLst>
      <p:ext uri="{BB962C8B-B14F-4D97-AF65-F5344CB8AC3E}">
        <p14:creationId xmlns:p14="http://schemas.microsoft.com/office/powerpoint/2010/main" val="264219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8622</TotalTime>
  <Words>2552</Words>
  <Application>Microsoft Macintosh PowerPoint</Application>
  <PresentationFormat>On-screen Show (16:9)</PresentationFormat>
  <Paragraphs>688</Paragraphs>
  <Slides>58</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Courier New</vt:lpstr>
      <vt:lpstr>Helvetica</vt:lpstr>
      <vt:lpstr>Helvetica Regular</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371</cp:revision>
  <dcterms:created xsi:type="dcterms:W3CDTF">2024-01-01T04:16:23Z</dcterms:created>
  <dcterms:modified xsi:type="dcterms:W3CDTF">2024-02-16T01:46:26Z</dcterms:modified>
</cp:coreProperties>
</file>