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12" r:id="rId1"/>
    <p:sldMasterId id="2147483810" r:id="rId2"/>
  </p:sldMasterIdLst>
  <p:notesMasterIdLst>
    <p:notesMasterId r:id="rId47"/>
  </p:notesMasterIdLst>
  <p:handoutMasterIdLst>
    <p:handoutMasterId r:id="rId48"/>
  </p:handoutMasterIdLst>
  <p:sldIdLst>
    <p:sldId id="259" r:id="rId3"/>
    <p:sldId id="264" r:id="rId4"/>
    <p:sldId id="450" r:id="rId5"/>
    <p:sldId id="603" r:id="rId6"/>
    <p:sldId id="638" r:id="rId7"/>
    <p:sldId id="639" r:id="rId8"/>
    <p:sldId id="611" r:id="rId9"/>
    <p:sldId id="640" r:id="rId10"/>
    <p:sldId id="627" r:id="rId11"/>
    <p:sldId id="641" r:id="rId12"/>
    <p:sldId id="642" r:id="rId13"/>
    <p:sldId id="643" r:id="rId14"/>
    <p:sldId id="644" r:id="rId15"/>
    <p:sldId id="647" r:id="rId16"/>
    <p:sldId id="652" r:id="rId17"/>
    <p:sldId id="650" r:id="rId18"/>
    <p:sldId id="648" r:id="rId19"/>
    <p:sldId id="651" r:id="rId20"/>
    <p:sldId id="649" r:id="rId21"/>
    <p:sldId id="653" r:id="rId22"/>
    <p:sldId id="654" r:id="rId23"/>
    <p:sldId id="659" r:id="rId24"/>
    <p:sldId id="656" r:id="rId25"/>
    <p:sldId id="657" r:id="rId26"/>
    <p:sldId id="658" r:id="rId27"/>
    <p:sldId id="660" r:id="rId28"/>
    <p:sldId id="661" r:id="rId29"/>
    <p:sldId id="662" r:id="rId30"/>
    <p:sldId id="663" r:id="rId31"/>
    <p:sldId id="664" r:id="rId32"/>
    <p:sldId id="665" r:id="rId33"/>
    <p:sldId id="666" r:id="rId34"/>
    <p:sldId id="667" r:id="rId35"/>
    <p:sldId id="668" r:id="rId36"/>
    <p:sldId id="669" r:id="rId37"/>
    <p:sldId id="670" r:id="rId38"/>
    <p:sldId id="671" r:id="rId39"/>
    <p:sldId id="672" r:id="rId40"/>
    <p:sldId id="673" r:id="rId41"/>
    <p:sldId id="674" r:id="rId42"/>
    <p:sldId id="675" r:id="rId43"/>
    <p:sldId id="676" r:id="rId44"/>
    <p:sldId id="263" r:id="rId45"/>
    <p:sldId id="521" r:id="rId46"/>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E7F4"/>
    <a:srgbClr val="2774AE"/>
    <a:srgbClr val="FC28FC"/>
    <a:srgbClr val="898989"/>
    <a:srgbClr val="DBE7F5"/>
    <a:srgbClr val="58595B"/>
    <a:srgbClr val="D2DDE8"/>
    <a:srgbClr val="2C75AC"/>
    <a:srgbClr val="00578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29" autoAdjust="0"/>
    <p:restoredTop sz="90408" autoAdjust="0"/>
  </p:normalViewPr>
  <p:slideViewPr>
    <p:cSldViewPr snapToGrid="0" snapToObjects="1">
      <p:cViewPr varScale="1">
        <p:scale>
          <a:sx n="154" d="100"/>
          <a:sy n="154" d="100"/>
        </p:scale>
        <p:origin x="1136" y="184"/>
      </p:cViewPr>
      <p:guideLst/>
    </p:cSldViewPr>
  </p:slideViewPr>
  <p:notesTextViewPr>
    <p:cViewPr>
      <p:scale>
        <a:sx n="200" d="100"/>
        <a:sy n="200" d="100"/>
      </p:scale>
      <p:origin x="0" y="0"/>
    </p:cViewPr>
  </p:notesTextViewPr>
  <p:notesViewPr>
    <p:cSldViewPr snapToGrid="0" snapToObjects="1" showGuides="1">
      <p:cViewPr varScale="1">
        <p:scale>
          <a:sx n="109" d="100"/>
          <a:sy n="109" d="100"/>
        </p:scale>
        <p:origin x="4312" y="1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3FE8772-A332-C74F-AD00-23D5DB85E6B5}" type="slidenum">
              <a:rPr lang="en-US" smtClean="0"/>
              <a:t>‹#›</a:t>
            </a:fld>
            <a:endParaRPr lang="en-US"/>
          </a:p>
        </p:txBody>
      </p:sp>
      <p:sp>
        <p:nvSpPr>
          <p:cNvPr id="6" name="Date Placeholder 5"/>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8B3CDA7-AE1F-B443-9CC8-18CAE676597E}" type="datetimeFigureOut">
              <a:rPr lang="en-US" smtClean="0"/>
              <a:t>2/22/24</a:t>
            </a:fld>
            <a:endParaRPr lang="en-US"/>
          </a:p>
        </p:txBody>
      </p:sp>
    </p:spTree>
    <p:extLst>
      <p:ext uri="{BB962C8B-B14F-4D97-AF65-F5344CB8AC3E}">
        <p14:creationId xmlns:p14="http://schemas.microsoft.com/office/powerpoint/2010/main" val="21299026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3A5E37-3A67-EE46-AE6F-745A0EEF17F3}" type="datetimeFigureOut">
              <a:rPr lang="en-US" smtClean="0"/>
              <a:t>2/22/24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2D2381-FA7F-3B4F-861F-D0662239D2ED}" type="slidenum">
              <a:rPr lang="en-US" smtClean="0"/>
              <a:t>‹#›</a:t>
            </a:fld>
            <a:endParaRPr lang="en-US"/>
          </a:p>
        </p:txBody>
      </p:sp>
    </p:spTree>
    <p:extLst>
      <p:ext uri="{BB962C8B-B14F-4D97-AF65-F5344CB8AC3E}">
        <p14:creationId xmlns:p14="http://schemas.microsoft.com/office/powerpoint/2010/main" val="199642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2D2381-FA7F-3B4F-861F-D0662239D2ED}" type="slidenum">
              <a:rPr lang="en-US" smtClean="0"/>
              <a:t>3</a:t>
            </a:fld>
            <a:endParaRPr lang="en-US"/>
          </a:p>
        </p:txBody>
      </p:sp>
    </p:spTree>
    <p:extLst>
      <p:ext uri="{BB962C8B-B14F-4D97-AF65-F5344CB8AC3E}">
        <p14:creationId xmlns:p14="http://schemas.microsoft.com/office/powerpoint/2010/main" val="3137674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EDE310-9AC1-87C6-EE1A-FBFF946E690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D5D8AB-1F40-8812-E7EE-34F2CA412B3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6A5D063-C79D-86E5-7E93-71E24C2157A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C008EA0-7943-14A9-0D57-D4FC2E2651C5}"/>
              </a:ext>
            </a:extLst>
          </p:cNvPr>
          <p:cNvSpPr>
            <a:spLocks noGrp="1"/>
          </p:cNvSpPr>
          <p:nvPr>
            <p:ph type="sldNum" sz="quarter" idx="5"/>
          </p:nvPr>
        </p:nvSpPr>
        <p:spPr/>
        <p:txBody>
          <a:bodyPr/>
          <a:lstStyle/>
          <a:p>
            <a:fld id="{D82D2381-FA7F-3B4F-861F-D0662239D2ED}" type="slidenum">
              <a:rPr lang="en-US" smtClean="0"/>
              <a:t>12</a:t>
            </a:fld>
            <a:endParaRPr lang="en-US"/>
          </a:p>
        </p:txBody>
      </p:sp>
    </p:spTree>
    <p:extLst>
      <p:ext uri="{BB962C8B-B14F-4D97-AF65-F5344CB8AC3E}">
        <p14:creationId xmlns:p14="http://schemas.microsoft.com/office/powerpoint/2010/main" val="26493192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CCEF83-1EE1-0739-6553-DCC1E2B082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82C0904-A52D-C829-2C44-175E69556D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B199487-77ED-E0E0-C8A3-3E877CA4507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3EAA528-61CB-A2C7-FB00-A3A29C40A2A8}"/>
              </a:ext>
            </a:extLst>
          </p:cNvPr>
          <p:cNvSpPr>
            <a:spLocks noGrp="1"/>
          </p:cNvSpPr>
          <p:nvPr>
            <p:ph type="sldNum" sz="quarter" idx="5"/>
          </p:nvPr>
        </p:nvSpPr>
        <p:spPr/>
        <p:txBody>
          <a:bodyPr/>
          <a:lstStyle/>
          <a:p>
            <a:fld id="{D82D2381-FA7F-3B4F-861F-D0662239D2ED}" type="slidenum">
              <a:rPr lang="en-US" smtClean="0"/>
              <a:t>13</a:t>
            </a:fld>
            <a:endParaRPr lang="en-US"/>
          </a:p>
        </p:txBody>
      </p:sp>
    </p:spTree>
    <p:extLst>
      <p:ext uri="{BB962C8B-B14F-4D97-AF65-F5344CB8AC3E}">
        <p14:creationId xmlns:p14="http://schemas.microsoft.com/office/powerpoint/2010/main" val="29434002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32ABF0-6085-9958-A5EE-27B2C66B98E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5D4B5A7-CA13-F23A-4FD4-D21A452113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8CF8BAA-CD06-F72D-265F-AFD217927F9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0E407A2-8CAB-B9F8-2B8B-4F4FF9867948}"/>
              </a:ext>
            </a:extLst>
          </p:cNvPr>
          <p:cNvSpPr>
            <a:spLocks noGrp="1"/>
          </p:cNvSpPr>
          <p:nvPr>
            <p:ph type="sldNum" sz="quarter" idx="5"/>
          </p:nvPr>
        </p:nvSpPr>
        <p:spPr/>
        <p:txBody>
          <a:bodyPr/>
          <a:lstStyle/>
          <a:p>
            <a:fld id="{D82D2381-FA7F-3B4F-861F-D0662239D2ED}" type="slidenum">
              <a:rPr lang="en-US" smtClean="0"/>
              <a:t>14</a:t>
            </a:fld>
            <a:endParaRPr lang="en-US"/>
          </a:p>
        </p:txBody>
      </p:sp>
    </p:spTree>
    <p:extLst>
      <p:ext uri="{BB962C8B-B14F-4D97-AF65-F5344CB8AC3E}">
        <p14:creationId xmlns:p14="http://schemas.microsoft.com/office/powerpoint/2010/main" val="1631304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F05A07-75DF-A98E-F672-A01408BC583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DF2695B-8D6D-57C4-28DE-15D0DF40304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D6C6918-3F84-B90A-9EF3-AAED46FC7A4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F3B9E10-7A0B-0E5C-0D30-5145A078BD4C}"/>
              </a:ext>
            </a:extLst>
          </p:cNvPr>
          <p:cNvSpPr>
            <a:spLocks noGrp="1"/>
          </p:cNvSpPr>
          <p:nvPr>
            <p:ph type="sldNum" sz="quarter" idx="5"/>
          </p:nvPr>
        </p:nvSpPr>
        <p:spPr/>
        <p:txBody>
          <a:bodyPr/>
          <a:lstStyle/>
          <a:p>
            <a:fld id="{D82D2381-FA7F-3B4F-861F-D0662239D2ED}" type="slidenum">
              <a:rPr lang="en-US" smtClean="0"/>
              <a:t>15</a:t>
            </a:fld>
            <a:endParaRPr lang="en-US"/>
          </a:p>
        </p:txBody>
      </p:sp>
    </p:spTree>
    <p:extLst>
      <p:ext uri="{BB962C8B-B14F-4D97-AF65-F5344CB8AC3E}">
        <p14:creationId xmlns:p14="http://schemas.microsoft.com/office/powerpoint/2010/main" val="40229376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BE9D29-F78B-B1A2-6425-C62158928DF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52B0E39-5740-6909-57A6-73179B8594F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5BE2686-ABC8-2A79-5359-972E2F57335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51DF2EB-5295-60BA-92EE-41B8A3C90055}"/>
              </a:ext>
            </a:extLst>
          </p:cNvPr>
          <p:cNvSpPr>
            <a:spLocks noGrp="1"/>
          </p:cNvSpPr>
          <p:nvPr>
            <p:ph type="sldNum" sz="quarter" idx="5"/>
          </p:nvPr>
        </p:nvSpPr>
        <p:spPr/>
        <p:txBody>
          <a:bodyPr/>
          <a:lstStyle/>
          <a:p>
            <a:fld id="{D82D2381-FA7F-3B4F-861F-D0662239D2ED}" type="slidenum">
              <a:rPr lang="en-US" smtClean="0"/>
              <a:t>16</a:t>
            </a:fld>
            <a:endParaRPr lang="en-US"/>
          </a:p>
        </p:txBody>
      </p:sp>
    </p:spTree>
    <p:extLst>
      <p:ext uri="{BB962C8B-B14F-4D97-AF65-F5344CB8AC3E}">
        <p14:creationId xmlns:p14="http://schemas.microsoft.com/office/powerpoint/2010/main" val="28724051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5864F3-8094-4445-C6E2-198EAC07DC6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76EEE3-9C81-358A-AC85-D23AE4B2A71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6B2113D-0F9E-C471-866B-E9FE7C1035D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6970EF-8082-AF69-01C5-EFF060A8A755}"/>
              </a:ext>
            </a:extLst>
          </p:cNvPr>
          <p:cNvSpPr>
            <a:spLocks noGrp="1"/>
          </p:cNvSpPr>
          <p:nvPr>
            <p:ph type="sldNum" sz="quarter" idx="5"/>
          </p:nvPr>
        </p:nvSpPr>
        <p:spPr/>
        <p:txBody>
          <a:bodyPr/>
          <a:lstStyle/>
          <a:p>
            <a:fld id="{D82D2381-FA7F-3B4F-861F-D0662239D2ED}" type="slidenum">
              <a:rPr lang="en-US" smtClean="0"/>
              <a:t>17</a:t>
            </a:fld>
            <a:endParaRPr lang="en-US"/>
          </a:p>
        </p:txBody>
      </p:sp>
    </p:spTree>
    <p:extLst>
      <p:ext uri="{BB962C8B-B14F-4D97-AF65-F5344CB8AC3E}">
        <p14:creationId xmlns:p14="http://schemas.microsoft.com/office/powerpoint/2010/main" val="22807822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711AF7-95C7-29B2-FAE0-44D771C0D7D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6AD852A-3093-EF0C-1539-EB5BB5B0A46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4D0CCF4-DF49-FA39-D086-AEC4E082251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D2A9CEF-77E2-3D96-2FFE-BA68AE8C0106}"/>
              </a:ext>
            </a:extLst>
          </p:cNvPr>
          <p:cNvSpPr>
            <a:spLocks noGrp="1"/>
          </p:cNvSpPr>
          <p:nvPr>
            <p:ph type="sldNum" sz="quarter" idx="5"/>
          </p:nvPr>
        </p:nvSpPr>
        <p:spPr/>
        <p:txBody>
          <a:bodyPr/>
          <a:lstStyle/>
          <a:p>
            <a:fld id="{D82D2381-FA7F-3B4F-861F-D0662239D2ED}" type="slidenum">
              <a:rPr lang="en-US" smtClean="0"/>
              <a:t>18</a:t>
            </a:fld>
            <a:endParaRPr lang="en-US"/>
          </a:p>
        </p:txBody>
      </p:sp>
    </p:spTree>
    <p:extLst>
      <p:ext uri="{BB962C8B-B14F-4D97-AF65-F5344CB8AC3E}">
        <p14:creationId xmlns:p14="http://schemas.microsoft.com/office/powerpoint/2010/main" val="2493062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12B96B-5E81-C8D0-08E5-81A80B505DC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B057FD-D2C4-5467-4514-818BEBF556B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D9F2226-B02C-C791-289F-6370FADE070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0C37C66-3FAF-7399-4756-A896783F20A2}"/>
              </a:ext>
            </a:extLst>
          </p:cNvPr>
          <p:cNvSpPr>
            <a:spLocks noGrp="1"/>
          </p:cNvSpPr>
          <p:nvPr>
            <p:ph type="sldNum" sz="quarter" idx="5"/>
          </p:nvPr>
        </p:nvSpPr>
        <p:spPr/>
        <p:txBody>
          <a:bodyPr/>
          <a:lstStyle/>
          <a:p>
            <a:fld id="{D82D2381-FA7F-3B4F-861F-D0662239D2ED}" type="slidenum">
              <a:rPr lang="en-US" smtClean="0"/>
              <a:t>19</a:t>
            </a:fld>
            <a:endParaRPr lang="en-US"/>
          </a:p>
        </p:txBody>
      </p:sp>
    </p:spTree>
    <p:extLst>
      <p:ext uri="{BB962C8B-B14F-4D97-AF65-F5344CB8AC3E}">
        <p14:creationId xmlns:p14="http://schemas.microsoft.com/office/powerpoint/2010/main" val="8497941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514C2A-C10A-FA6C-4698-C29A49FC090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C4FC035-EABF-C35D-6D85-A993D6D1CC5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FD07D2-8C65-2BF4-14C6-2D436E64697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08210BF-28B3-F575-7C28-2C70DFA0B5BB}"/>
              </a:ext>
            </a:extLst>
          </p:cNvPr>
          <p:cNvSpPr>
            <a:spLocks noGrp="1"/>
          </p:cNvSpPr>
          <p:nvPr>
            <p:ph type="sldNum" sz="quarter" idx="5"/>
          </p:nvPr>
        </p:nvSpPr>
        <p:spPr/>
        <p:txBody>
          <a:bodyPr/>
          <a:lstStyle/>
          <a:p>
            <a:fld id="{D82D2381-FA7F-3B4F-861F-D0662239D2ED}" type="slidenum">
              <a:rPr lang="en-US" smtClean="0"/>
              <a:t>20</a:t>
            </a:fld>
            <a:endParaRPr lang="en-US"/>
          </a:p>
        </p:txBody>
      </p:sp>
    </p:spTree>
    <p:extLst>
      <p:ext uri="{BB962C8B-B14F-4D97-AF65-F5344CB8AC3E}">
        <p14:creationId xmlns:p14="http://schemas.microsoft.com/office/powerpoint/2010/main" val="20740320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FD8583-84CD-570F-6095-441D83D3885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21CFFC0-CAE2-B4D0-8FDE-F6BC21AD29C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4451873-4324-77CE-3F9E-EBF5E156530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93FDB40-D36C-CFA2-E33F-2E1FE7FFFD85}"/>
              </a:ext>
            </a:extLst>
          </p:cNvPr>
          <p:cNvSpPr>
            <a:spLocks noGrp="1"/>
          </p:cNvSpPr>
          <p:nvPr>
            <p:ph type="sldNum" sz="quarter" idx="5"/>
          </p:nvPr>
        </p:nvSpPr>
        <p:spPr/>
        <p:txBody>
          <a:bodyPr/>
          <a:lstStyle/>
          <a:p>
            <a:fld id="{D82D2381-FA7F-3B4F-861F-D0662239D2ED}" type="slidenum">
              <a:rPr lang="en-US" smtClean="0"/>
              <a:t>21</a:t>
            </a:fld>
            <a:endParaRPr lang="en-US"/>
          </a:p>
        </p:txBody>
      </p:sp>
    </p:spTree>
    <p:extLst>
      <p:ext uri="{BB962C8B-B14F-4D97-AF65-F5344CB8AC3E}">
        <p14:creationId xmlns:p14="http://schemas.microsoft.com/office/powerpoint/2010/main" val="4011096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35F91E-CCF0-BD95-8868-2353F144450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6F4D231-8CD5-684E-5E8D-1347E8AE868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5706930-A587-6BE1-BD8F-173D333C2E7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76CEA7E-4E35-DFAD-D57B-7A4DD461BD69}"/>
              </a:ext>
            </a:extLst>
          </p:cNvPr>
          <p:cNvSpPr>
            <a:spLocks noGrp="1"/>
          </p:cNvSpPr>
          <p:nvPr>
            <p:ph type="sldNum" sz="quarter" idx="5"/>
          </p:nvPr>
        </p:nvSpPr>
        <p:spPr/>
        <p:txBody>
          <a:bodyPr/>
          <a:lstStyle/>
          <a:p>
            <a:fld id="{D82D2381-FA7F-3B4F-861F-D0662239D2ED}" type="slidenum">
              <a:rPr lang="en-US" smtClean="0"/>
              <a:t>4</a:t>
            </a:fld>
            <a:endParaRPr lang="en-US"/>
          </a:p>
        </p:txBody>
      </p:sp>
    </p:spTree>
    <p:extLst>
      <p:ext uri="{BB962C8B-B14F-4D97-AF65-F5344CB8AC3E}">
        <p14:creationId xmlns:p14="http://schemas.microsoft.com/office/powerpoint/2010/main" val="24014833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A138F7-2BED-75E4-7354-2DE366BEB91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5AEA526-546F-07FC-9213-C26849C8141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B5E7BA2-ED53-F4AF-FE64-8425C6CA014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3FC7579-033C-61DF-D08C-A4B5632B357B}"/>
              </a:ext>
            </a:extLst>
          </p:cNvPr>
          <p:cNvSpPr>
            <a:spLocks noGrp="1"/>
          </p:cNvSpPr>
          <p:nvPr>
            <p:ph type="sldNum" sz="quarter" idx="5"/>
          </p:nvPr>
        </p:nvSpPr>
        <p:spPr/>
        <p:txBody>
          <a:bodyPr/>
          <a:lstStyle/>
          <a:p>
            <a:fld id="{D82D2381-FA7F-3B4F-861F-D0662239D2ED}" type="slidenum">
              <a:rPr lang="en-US" smtClean="0"/>
              <a:t>22</a:t>
            </a:fld>
            <a:endParaRPr lang="en-US"/>
          </a:p>
        </p:txBody>
      </p:sp>
    </p:spTree>
    <p:extLst>
      <p:ext uri="{BB962C8B-B14F-4D97-AF65-F5344CB8AC3E}">
        <p14:creationId xmlns:p14="http://schemas.microsoft.com/office/powerpoint/2010/main" val="7744268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16670D-BB98-53AC-89AA-17DA78FEB2B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9D33D3-9BB6-2A95-3E1D-5E034A7C361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A88F0B2-3EF2-D107-B813-D30DD528741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4C91732-7B9C-0157-D921-B2965361FE2F}"/>
              </a:ext>
            </a:extLst>
          </p:cNvPr>
          <p:cNvSpPr>
            <a:spLocks noGrp="1"/>
          </p:cNvSpPr>
          <p:nvPr>
            <p:ph type="sldNum" sz="quarter" idx="5"/>
          </p:nvPr>
        </p:nvSpPr>
        <p:spPr/>
        <p:txBody>
          <a:bodyPr/>
          <a:lstStyle/>
          <a:p>
            <a:fld id="{D82D2381-FA7F-3B4F-861F-D0662239D2ED}" type="slidenum">
              <a:rPr lang="en-US" smtClean="0"/>
              <a:t>23</a:t>
            </a:fld>
            <a:endParaRPr lang="en-US"/>
          </a:p>
        </p:txBody>
      </p:sp>
    </p:spTree>
    <p:extLst>
      <p:ext uri="{BB962C8B-B14F-4D97-AF65-F5344CB8AC3E}">
        <p14:creationId xmlns:p14="http://schemas.microsoft.com/office/powerpoint/2010/main" val="1828046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EFA9E6-1056-690E-8B6F-74584D5B3C3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B4B6A7A-B2D0-2C04-2E2A-E72C8BA8EDF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36F4985-821C-07D4-CD72-21D0411157F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8D2D752-B075-277C-A8B3-633EAC704D74}"/>
              </a:ext>
            </a:extLst>
          </p:cNvPr>
          <p:cNvSpPr>
            <a:spLocks noGrp="1"/>
          </p:cNvSpPr>
          <p:nvPr>
            <p:ph type="sldNum" sz="quarter" idx="5"/>
          </p:nvPr>
        </p:nvSpPr>
        <p:spPr/>
        <p:txBody>
          <a:bodyPr/>
          <a:lstStyle/>
          <a:p>
            <a:fld id="{D82D2381-FA7F-3B4F-861F-D0662239D2ED}" type="slidenum">
              <a:rPr lang="en-US" smtClean="0"/>
              <a:t>24</a:t>
            </a:fld>
            <a:endParaRPr lang="en-US"/>
          </a:p>
        </p:txBody>
      </p:sp>
    </p:spTree>
    <p:extLst>
      <p:ext uri="{BB962C8B-B14F-4D97-AF65-F5344CB8AC3E}">
        <p14:creationId xmlns:p14="http://schemas.microsoft.com/office/powerpoint/2010/main" val="30730970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7A8DBF-ACBC-A46B-77EF-CC5433439B6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C0E5BF1-B443-D761-7BA6-36E753D4C8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B5B92E3-D341-924C-13C4-34E2A4C1A2E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49EC95A-8082-6E15-6292-CE9992A25D8D}"/>
              </a:ext>
            </a:extLst>
          </p:cNvPr>
          <p:cNvSpPr>
            <a:spLocks noGrp="1"/>
          </p:cNvSpPr>
          <p:nvPr>
            <p:ph type="sldNum" sz="quarter" idx="5"/>
          </p:nvPr>
        </p:nvSpPr>
        <p:spPr/>
        <p:txBody>
          <a:bodyPr/>
          <a:lstStyle/>
          <a:p>
            <a:fld id="{D82D2381-FA7F-3B4F-861F-D0662239D2ED}" type="slidenum">
              <a:rPr lang="en-US" smtClean="0"/>
              <a:t>25</a:t>
            </a:fld>
            <a:endParaRPr lang="en-US"/>
          </a:p>
        </p:txBody>
      </p:sp>
    </p:spTree>
    <p:extLst>
      <p:ext uri="{BB962C8B-B14F-4D97-AF65-F5344CB8AC3E}">
        <p14:creationId xmlns:p14="http://schemas.microsoft.com/office/powerpoint/2010/main" val="17263674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E8A325-788E-4453-2DD8-79C396056CB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DE46BF9-63B2-93AF-7606-04C94B4521C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D24C602-27E9-FA4C-73D4-9CA8E59AD3B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9A9DE5F-BC39-5C69-D10A-D6EEEE2F34A0}"/>
              </a:ext>
            </a:extLst>
          </p:cNvPr>
          <p:cNvSpPr>
            <a:spLocks noGrp="1"/>
          </p:cNvSpPr>
          <p:nvPr>
            <p:ph type="sldNum" sz="quarter" idx="5"/>
          </p:nvPr>
        </p:nvSpPr>
        <p:spPr/>
        <p:txBody>
          <a:bodyPr/>
          <a:lstStyle/>
          <a:p>
            <a:fld id="{D82D2381-FA7F-3B4F-861F-D0662239D2ED}" type="slidenum">
              <a:rPr lang="en-US" smtClean="0"/>
              <a:t>26</a:t>
            </a:fld>
            <a:endParaRPr lang="en-US"/>
          </a:p>
        </p:txBody>
      </p:sp>
    </p:spTree>
    <p:extLst>
      <p:ext uri="{BB962C8B-B14F-4D97-AF65-F5344CB8AC3E}">
        <p14:creationId xmlns:p14="http://schemas.microsoft.com/office/powerpoint/2010/main" val="35776559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055D8C-BAD1-D64E-EE2C-03FC19BBE9C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29F3664-0ECE-955F-78E0-BD9C71C18DA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0DBCE66-41B9-79A2-F1FE-6ADEE493EA0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7B45A1D-B285-E230-C211-A9593D8402A2}"/>
              </a:ext>
            </a:extLst>
          </p:cNvPr>
          <p:cNvSpPr>
            <a:spLocks noGrp="1"/>
          </p:cNvSpPr>
          <p:nvPr>
            <p:ph type="sldNum" sz="quarter" idx="5"/>
          </p:nvPr>
        </p:nvSpPr>
        <p:spPr/>
        <p:txBody>
          <a:bodyPr/>
          <a:lstStyle/>
          <a:p>
            <a:fld id="{D82D2381-FA7F-3B4F-861F-D0662239D2ED}" type="slidenum">
              <a:rPr lang="en-US" smtClean="0"/>
              <a:t>27</a:t>
            </a:fld>
            <a:endParaRPr lang="en-US"/>
          </a:p>
        </p:txBody>
      </p:sp>
    </p:spTree>
    <p:extLst>
      <p:ext uri="{BB962C8B-B14F-4D97-AF65-F5344CB8AC3E}">
        <p14:creationId xmlns:p14="http://schemas.microsoft.com/office/powerpoint/2010/main" val="18569927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3D98AC-43BC-9D11-62C4-3EF8CEC18C6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4AB38F-36F6-0487-D525-0EFE9ECEC53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CF39FA4-51E1-5207-CE39-C06DDE5B48A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B2A5A1A-222C-AF05-43C9-201451D9AB08}"/>
              </a:ext>
            </a:extLst>
          </p:cNvPr>
          <p:cNvSpPr>
            <a:spLocks noGrp="1"/>
          </p:cNvSpPr>
          <p:nvPr>
            <p:ph type="sldNum" sz="quarter" idx="5"/>
          </p:nvPr>
        </p:nvSpPr>
        <p:spPr/>
        <p:txBody>
          <a:bodyPr/>
          <a:lstStyle/>
          <a:p>
            <a:fld id="{D82D2381-FA7F-3B4F-861F-D0662239D2ED}" type="slidenum">
              <a:rPr lang="en-US" smtClean="0"/>
              <a:t>28</a:t>
            </a:fld>
            <a:endParaRPr lang="en-US"/>
          </a:p>
        </p:txBody>
      </p:sp>
    </p:spTree>
    <p:extLst>
      <p:ext uri="{BB962C8B-B14F-4D97-AF65-F5344CB8AC3E}">
        <p14:creationId xmlns:p14="http://schemas.microsoft.com/office/powerpoint/2010/main" val="13368223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A47870-DF0D-9017-310C-62307FA4F9C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2B97976-1B2C-3819-02EE-8DDF5099416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F5AE23F-9548-043E-E5EC-F8CDC5C9732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3AB6302-C54F-E7F7-0355-921588F62766}"/>
              </a:ext>
            </a:extLst>
          </p:cNvPr>
          <p:cNvSpPr>
            <a:spLocks noGrp="1"/>
          </p:cNvSpPr>
          <p:nvPr>
            <p:ph type="sldNum" sz="quarter" idx="5"/>
          </p:nvPr>
        </p:nvSpPr>
        <p:spPr/>
        <p:txBody>
          <a:bodyPr/>
          <a:lstStyle/>
          <a:p>
            <a:fld id="{D82D2381-FA7F-3B4F-861F-D0662239D2ED}" type="slidenum">
              <a:rPr lang="en-US" smtClean="0"/>
              <a:t>29</a:t>
            </a:fld>
            <a:endParaRPr lang="en-US"/>
          </a:p>
        </p:txBody>
      </p:sp>
    </p:spTree>
    <p:extLst>
      <p:ext uri="{BB962C8B-B14F-4D97-AF65-F5344CB8AC3E}">
        <p14:creationId xmlns:p14="http://schemas.microsoft.com/office/powerpoint/2010/main" val="3722591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241C54-0AFA-AC3A-B1E3-439E0E7D1DC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E054936-E731-AF2A-A4E1-0587692B7F7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4D053F7-038D-D005-BA4E-E238E859408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7FC4940-5B2D-2AB1-28CD-4D5DFEC89B28}"/>
              </a:ext>
            </a:extLst>
          </p:cNvPr>
          <p:cNvSpPr>
            <a:spLocks noGrp="1"/>
          </p:cNvSpPr>
          <p:nvPr>
            <p:ph type="sldNum" sz="quarter" idx="5"/>
          </p:nvPr>
        </p:nvSpPr>
        <p:spPr/>
        <p:txBody>
          <a:bodyPr/>
          <a:lstStyle/>
          <a:p>
            <a:fld id="{D82D2381-FA7F-3B4F-861F-D0662239D2ED}" type="slidenum">
              <a:rPr lang="en-US" smtClean="0"/>
              <a:t>30</a:t>
            </a:fld>
            <a:endParaRPr lang="en-US"/>
          </a:p>
        </p:txBody>
      </p:sp>
    </p:spTree>
    <p:extLst>
      <p:ext uri="{BB962C8B-B14F-4D97-AF65-F5344CB8AC3E}">
        <p14:creationId xmlns:p14="http://schemas.microsoft.com/office/powerpoint/2010/main" val="31465942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E286D2-D272-DE6C-F5B5-EC1761E6452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0D7A413-DC54-33D0-D75D-6D0207D8A22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0AA19F-5BEF-1782-9E58-57524817C2E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03AC31A-594A-B12F-6011-A3EDD50F989D}"/>
              </a:ext>
            </a:extLst>
          </p:cNvPr>
          <p:cNvSpPr>
            <a:spLocks noGrp="1"/>
          </p:cNvSpPr>
          <p:nvPr>
            <p:ph type="sldNum" sz="quarter" idx="5"/>
          </p:nvPr>
        </p:nvSpPr>
        <p:spPr/>
        <p:txBody>
          <a:bodyPr/>
          <a:lstStyle/>
          <a:p>
            <a:fld id="{D82D2381-FA7F-3B4F-861F-D0662239D2ED}" type="slidenum">
              <a:rPr lang="en-US" smtClean="0"/>
              <a:t>31</a:t>
            </a:fld>
            <a:endParaRPr lang="en-US"/>
          </a:p>
        </p:txBody>
      </p:sp>
    </p:spTree>
    <p:extLst>
      <p:ext uri="{BB962C8B-B14F-4D97-AF65-F5344CB8AC3E}">
        <p14:creationId xmlns:p14="http://schemas.microsoft.com/office/powerpoint/2010/main" val="491961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98CC0C-216B-8B78-73DB-967A30D554D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B91D7E-8CD9-7B16-973F-C2CB3CCCC5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DE392FB-4F47-C297-F630-B2033B6D45E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6D6DDB8-A3D6-84F7-81F9-902F81C113E4}"/>
              </a:ext>
            </a:extLst>
          </p:cNvPr>
          <p:cNvSpPr>
            <a:spLocks noGrp="1"/>
          </p:cNvSpPr>
          <p:nvPr>
            <p:ph type="sldNum" sz="quarter" idx="5"/>
          </p:nvPr>
        </p:nvSpPr>
        <p:spPr/>
        <p:txBody>
          <a:bodyPr/>
          <a:lstStyle/>
          <a:p>
            <a:fld id="{D82D2381-FA7F-3B4F-861F-D0662239D2ED}" type="slidenum">
              <a:rPr lang="en-US" smtClean="0"/>
              <a:t>5</a:t>
            </a:fld>
            <a:endParaRPr lang="en-US"/>
          </a:p>
        </p:txBody>
      </p:sp>
    </p:spTree>
    <p:extLst>
      <p:ext uri="{BB962C8B-B14F-4D97-AF65-F5344CB8AC3E}">
        <p14:creationId xmlns:p14="http://schemas.microsoft.com/office/powerpoint/2010/main" val="26019323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F33F91-AC76-B2C6-C497-2A3C7ECA181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490AB56-706A-E86F-3520-9C49C76AA31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EC8BAFB-CA3B-217F-6B24-28B59162514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E206944-2527-ACA0-ED07-EF474D988F12}"/>
              </a:ext>
            </a:extLst>
          </p:cNvPr>
          <p:cNvSpPr>
            <a:spLocks noGrp="1"/>
          </p:cNvSpPr>
          <p:nvPr>
            <p:ph type="sldNum" sz="quarter" idx="5"/>
          </p:nvPr>
        </p:nvSpPr>
        <p:spPr/>
        <p:txBody>
          <a:bodyPr/>
          <a:lstStyle/>
          <a:p>
            <a:fld id="{D82D2381-FA7F-3B4F-861F-D0662239D2ED}" type="slidenum">
              <a:rPr lang="en-US" smtClean="0"/>
              <a:t>32</a:t>
            </a:fld>
            <a:endParaRPr lang="en-US"/>
          </a:p>
        </p:txBody>
      </p:sp>
    </p:spTree>
    <p:extLst>
      <p:ext uri="{BB962C8B-B14F-4D97-AF65-F5344CB8AC3E}">
        <p14:creationId xmlns:p14="http://schemas.microsoft.com/office/powerpoint/2010/main" val="2368419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8BCD83-AD8D-07D3-BC86-AE67946AADF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5691A4E-51E0-FDEA-9589-03BD77DBA1F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6D0F83A-6632-A4C6-8EFC-61AE9292F08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6C80475-9D31-E34B-6023-C6E8BBB07612}"/>
              </a:ext>
            </a:extLst>
          </p:cNvPr>
          <p:cNvSpPr>
            <a:spLocks noGrp="1"/>
          </p:cNvSpPr>
          <p:nvPr>
            <p:ph type="sldNum" sz="quarter" idx="5"/>
          </p:nvPr>
        </p:nvSpPr>
        <p:spPr/>
        <p:txBody>
          <a:bodyPr/>
          <a:lstStyle/>
          <a:p>
            <a:fld id="{D82D2381-FA7F-3B4F-861F-D0662239D2ED}" type="slidenum">
              <a:rPr lang="en-US" smtClean="0"/>
              <a:t>33</a:t>
            </a:fld>
            <a:endParaRPr lang="en-US"/>
          </a:p>
        </p:txBody>
      </p:sp>
    </p:spTree>
    <p:extLst>
      <p:ext uri="{BB962C8B-B14F-4D97-AF65-F5344CB8AC3E}">
        <p14:creationId xmlns:p14="http://schemas.microsoft.com/office/powerpoint/2010/main" val="19337501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6201EC-268F-5524-10C7-7D74DB9854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A8A1902-E8C6-F51E-5407-9758C81C442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B7D29BF-2BD9-A777-6D9C-FB754FE59EA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EE8BA8C-2DC3-439C-6CD0-DEA7868C15CE}"/>
              </a:ext>
            </a:extLst>
          </p:cNvPr>
          <p:cNvSpPr>
            <a:spLocks noGrp="1"/>
          </p:cNvSpPr>
          <p:nvPr>
            <p:ph type="sldNum" sz="quarter" idx="5"/>
          </p:nvPr>
        </p:nvSpPr>
        <p:spPr/>
        <p:txBody>
          <a:bodyPr/>
          <a:lstStyle/>
          <a:p>
            <a:fld id="{D82D2381-FA7F-3B4F-861F-D0662239D2ED}" type="slidenum">
              <a:rPr lang="en-US" smtClean="0"/>
              <a:t>34</a:t>
            </a:fld>
            <a:endParaRPr lang="en-US"/>
          </a:p>
        </p:txBody>
      </p:sp>
    </p:spTree>
    <p:extLst>
      <p:ext uri="{BB962C8B-B14F-4D97-AF65-F5344CB8AC3E}">
        <p14:creationId xmlns:p14="http://schemas.microsoft.com/office/powerpoint/2010/main" val="6353212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401965-60FA-0ACA-428E-B54D6B74159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5AFBA46-4AE0-9CD5-90F9-D88E07AB8F7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7F3A95D-5DBC-6041-B5D2-05F90413016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B1F56BF-8C2C-18B2-C635-24B49600D3DC}"/>
              </a:ext>
            </a:extLst>
          </p:cNvPr>
          <p:cNvSpPr>
            <a:spLocks noGrp="1"/>
          </p:cNvSpPr>
          <p:nvPr>
            <p:ph type="sldNum" sz="quarter" idx="5"/>
          </p:nvPr>
        </p:nvSpPr>
        <p:spPr/>
        <p:txBody>
          <a:bodyPr/>
          <a:lstStyle/>
          <a:p>
            <a:fld id="{D82D2381-FA7F-3B4F-861F-D0662239D2ED}" type="slidenum">
              <a:rPr lang="en-US" smtClean="0"/>
              <a:t>35</a:t>
            </a:fld>
            <a:endParaRPr lang="en-US"/>
          </a:p>
        </p:txBody>
      </p:sp>
    </p:spTree>
    <p:extLst>
      <p:ext uri="{BB962C8B-B14F-4D97-AF65-F5344CB8AC3E}">
        <p14:creationId xmlns:p14="http://schemas.microsoft.com/office/powerpoint/2010/main" val="23801166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3498F7-4B71-AF45-2184-916829F82C3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6B92741-8AC9-329B-854B-2AA9C86C2EE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63BB36B-2575-2C9C-5836-FD2D1147893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A3E77F2-D94C-8454-C79D-8339925FDE67}"/>
              </a:ext>
            </a:extLst>
          </p:cNvPr>
          <p:cNvSpPr>
            <a:spLocks noGrp="1"/>
          </p:cNvSpPr>
          <p:nvPr>
            <p:ph type="sldNum" sz="quarter" idx="5"/>
          </p:nvPr>
        </p:nvSpPr>
        <p:spPr/>
        <p:txBody>
          <a:bodyPr/>
          <a:lstStyle/>
          <a:p>
            <a:fld id="{D82D2381-FA7F-3B4F-861F-D0662239D2ED}" type="slidenum">
              <a:rPr lang="en-US" smtClean="0"/>
              <a:t>36</a:t>
            </a:fld>
            <a:endParaRPr lang="en-US"/>
          </a:p>
        </p:txBody>
      </p:sp>
    </p:spTree>
    <p:extLst>
      <p:ext uri="{BB962C8B-B14F-4D97-AF65-F5344CB8AC3E}">
        <p14:creationId xmlns:p14="http://schemas.microsoft.com/office/powerpoint/2010/main" val="8866229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B2F9D2-9EB2-A47B-1BA5-2DA3ED25B3A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F1A708C-0C33-DE83-1E1C-02F49677581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568B2CC-FA3B-E5CC-7914-CE5AF557DDA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1CC2D48-8F35-98CB-B43B-C811DECA503C}"/>
              </a:ext>
            </a:extLst>
          </p:cNvPr>
          <p:cNvSpPr>
            <a:spLocks noGrp="1"/>
          </p:cNvSpPr>
          <p:nvPr>
            <p:ph type="sldNum" sz="quarter" idx="5"/>
          </p:nvPr>
        </p:nvSpPr>
        <p:spPr/>
        <p:txBody>
          <a:bodyPr/>
          <a:lstStyle/>
          <a:p>
            <a:fld id="{D82D2381-FA7F-3B4F-861F-D0662239D2ED}" type="slidenum">
              <a:rPr lang="en-US" smtClean="0"/>
              <a:t>37</a:t>
            </a:fld>
            <a:endParaRPr lang="en-US"/>
          </a:p>
        </p:txBody>
      </p:sp>
    </p:spTree>
    <p:extLst>
      <p:ext uri="{BB962C8B-B14F-4D97-AF65-F5344CB8AC3E}">
        <p14:creationId xmlns:p14="http://schemas.microsoft.com/office/powerpoint/2010/main" val="1044957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659FE0-4ED9-64F2-8057-2C30759CAF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833F1D5-ADFB-D4C7-630D-947F037C266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D26A05-D4A2-E15F-8161-8D2388AF9EA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0A76200-5BDB-88F6-1223-C7C093064EC0}"/>
              </a:ext>
            </a:extLst>
          </p:cNvPr>
          <p:cNvSpPr>
            <a:spLocks noGrp="1"/>
          </p:cNvSpPr>
          <p:nvPr>
            <p:ph type="sldNum" sz="quarter" idx="5"/>
          </p:nvPr>
        </p:nvSpPr>
        <p:spPr/>
        <p:txBody>
          <a:bodyPr/>
          <a:lstStyle/>
          <a:p>
            <a:fld id="{D82D2381-FA7F-3B4F-861F-D0662239D2ED}" type="slidenum">
              <a:rPr lang="en-US" smtClean="0"/>
              <a:t>38</a:t>
            </a:fld>
            <a:endParaRPr lang="en-US"/>
          </a:p>
        </p:txBody>
      </p:sp>
    </p:spTree>
    <p:extLst>
      <p:ext uri="{BB962C8B-B14F-4D97-AF65-F5344CB8AC3E}">
        <p14:creationId xmlns:p14="http://schemas.microsoft.com/office/powerpoint/2010/main" val="13055546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4671AA-3483-FFAA-E03E-430B71483DF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63F1C64-1BF2-957E-AE95-74E27418326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22915C1-25F6-06F6-C6FC-3665CD9E2C4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F63D2F8-A991-5981-D998-59C7539EA629}"/>
              </a:ext>
            </a:extLst>
          </p:cNvPr>
          <p:cNvSpPr>
            <a:spLocks noGrp="1"/>
          </p:cNvSpPr>
          <p:nvPr>
            <p:ph type="sldNum" sz="quarter" idx="5"/>
          </p:nvPr>
        </p:nvSpPr>
        <p:spPr/>
        <p:txBody>
          <a:bodyPr/>
          <a:lstStyle/>
          <a:p>
            <a:fld id="{D82D2381-FA7F-3B4F-861F-D0662239D2ED}" type="slidenum">
              <a:rPr lang="en-US" smtClean="0"/>
              <a:t>39</a:t>
            </a:fld>
            <a:endParaRPr lang="en-US"/>
          </a:p>
        </p:txBody>
      </p:sp>
    </p:spTree>
    <p:extLst>
      <p:ext uri="{BB962C8B-B14F-4D97-AF65-F5344CB8AC3E}">
        <p14:creationId xmlns:p14="http://schemas.microsoft.com/office/powerpoint/2010/main" val="267572141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954C91-E9E0-4294-31B7-D5E72AEABD1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1D0CE4D-32DA-8B40-E3EF-9680D1439BA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44C2A30-4F7C-D918-F66A-1C3AA9D9B52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3FA8858-E514-99AD-6A71-1E55C51BA408}"/>
              </a:ext>
            </a:extLst>
          </p:cNvPr>
          <p:cNvSpPr>
            <a:spLocks noGrp="1"/>
          </p:cNvSpPr>
          <p:nvPr>
            <p:ph type="sldNum" sz="quarter" idx="5"/>
          </p:nvPr>
        </p:nvSpPr>
        <p:spPr/>
        <p:txBody>
          <a:bodyPr/>
          <a:lstStyle/>
          <a:p>
            <a:fld id="{D82D2381-FA7F-3B4F-861F-D0662239D2ED}" type="slidenum">
              <a:rPr lang="en-US" smtClean="0"/>
              <a:t>40</a:t>
            </a:fld>
            <a:endParaRPr lang="en-US"/>
          </a:p>
        </p:txBody>
      </p:sp>
    </p:spTree>
    <p:extLst>
      <p:ext uri="{BB962C8B-B14F-4D97-AF65-F5344CB8AC3E}">
        <p14:creationId xmlns:p14="http://schemas.microsoft.com/office/powerpoint/2010/main" val="38414181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801FDC-57AE-D915-39B0-B63FADE91FE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E9D40F6-7452-439E-9F7E-E0B14CA00C3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FE3A870-CFDF-E5D2-C72A-8A274785180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C5AE48F-AE40-CA96-9E09-A2728CBB4147}"/>
              </a:ext>
            </a:extLst>
          </p:cNvPr>
          <p:cNvSpPr>
            <a:spLocks noGrp="1"/>
          </p:cNvSpPr>
          <p:nvPr>
            <p:ph type="sldNum" sz="quarter" idx="5"/>
          </p:nvPr>
        </p:nvSpPr>
        <p:spPr/>
        <p:txBody>
          <a:bodyPr/>
          <a:lstStyle/>
          <a:p>
            <a:fld id="{D82D2381-FA7F-3B4F-861F-D0662239D2ED}" type="slidenum">
              <a:rPr lang="en-US" smtClean="0"/>
              <a:t>41</a:t>
            </a:fld>
            <a:endParaRPr lang="en-US"/>
          </a:p>
        </p:txBody>
      </p:sp>
    </p:spTree>
    <p:extLst>
      <p:ext uri="{BB962C8B-B14F-4D97-AF65-F5344CB8AC3E}">
        <p14:creationId xmlns:p14="http://schemas.microsoft.com/office/powerpoint/2010/main" val="40891608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9AA17A-6716-031C-B59C-5F981B550F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D3FD38A-EB58-6C7B-8F0A-6B7ABDA3F51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509CBD-D7EF-0EED-6B67-BD0165F4C7A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7803771-062D-F199-31B0-FAD550BFC161}"/>
              </a:ext>
            </a:extLst>
          </p:cNvPr>
          <p:cNvSpPr>
            <a:spLocks noGrp="1"/>
          </p:cNvSpPr>
          <p:nvPr>
            <p:ph type="sldNum" sz="quarter" idx="5"/>
          </p:nvPr>
        </p:nvSpPr>
        <p:spPr/>
        <p:txBody>
          <a:bodyPr/>
          <a:lstStyle/>
          <a:p>
            <a:fld id="{D82D2381-FA7F-3B4F-861F-D0662239D2ED}" type="slidenum">
              <a:rPr lang="en-US" smtClean="0"/>
              <a:t>6</a:t>
            </a:fld>
            <a:endParaRPr lang="en-US"/>
          </a:p>
        </p:txBody>
      </p:sp>
    </p:spTree>
    <p:extLst>
      <p:ext uri="{BB962C8B-B14F-4D97-AF65-F5344CB8AC3E}">
        <p14:creationId xmlns:p14="http://schemas.microsoft.com/office/powerpoint/2010/main" val="32051983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35D034-A40D-2F60-B1DB-29AD8A79D30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44B8571-9E18-BE04-61B2-4C8E9FCBC24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7D639E0-1589-643E-576C-847B0DA41E5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74CB439-35AC-1885-7473-3A1186D6064A}"/>
              </a:ext>
            </a:extLst>
          </p:cNvPr>
          <p:cNvSpPr>
            <a:spLocks noGrp="1"/>
          </p:cNvSpPr>
          <p:nvPr>
            <p:ph type="sldNum" sz="quarter" idx="5"/>
          </p:nvPr>
        </p:nvSpPr>
        <p:spPr/>
        <p:txBody>
          <a:bodyPr/>
          <a:lstStyle/>
          <a:p>
            <a:fld id="{D82D2381-FA7F-3B4F-861F-D0662239D2ED}" type="slidenum">
              <a:rPr lang="en-US" smtClean="0"/>
              <a:t>42</a:t>
            </a:fld>
            <a:endParaRPr lang="en-US"/>
          </a:p>
        </p:txBody>
      </p:sp>
    </p:spTree>
    <p:extLst>
      <p:ext uri="{BB962C8B-B14F-4D97-AF65-F5344CB8AC3E}">
        <p14:creationId xmlns:p14="http://schemas.microsoft.com/office/powerpoint/2010/main" val="44913983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2D2381-FA7F-3B4F-861F-D0662239D2ED}" type="slidenum">
              <a:rPr lang="en-US" smtClean="0"/>
              <a:t>44</a:t>
            </a:fld>
            <a:endParaRPr lang="en-US"/>
          </a:p>
        </p:txBody>
      </p:sp>
    </p:spTree>
    <p:extLst>
      <p:ext uri="{BB962C8B-B14F-4D97-AF65-F5344CB8AC3E}">
        <p14:creationId xmlns:p14="http://schemas.microsoft.com/office/powerpoint/2010/main" val="3723611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2364DF-DD5C-F801-32EF-FF5916E64DE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BD15704-A68F-C361-3672-E6ED38549FD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920822D-76F6-E937-58F0-B0619A9EAF68}"/>
              </a:ext>
            </a:extLst>
          </p:cNvPr>
          <p:cNvSpPr>
            <a:spLocks noGrp="1"/>
          </p:cNvSpPr>
          <p:nvPr>
            <p:ph type="body" idx="1"/>
          </p:nvPr>
        </p:nvSpPr>
        <p:spPr/>
        <p:txBody>
          <a:bodyPr/>
          <a:lstStyle/>
          <a:p>
            <a:r>
              <a:rPr lang="en-US" dirty="0" err="1"/>
              <a:t>Instr</a:t>
            </a:r>
            <a:r>
              <a:rPr lang="en-US" dirty="0"/>
              <a:t> window = range of instructions to search</a:t>
            </a:r>
          </a:p>
        </p:txBody>
      </p:sp>
      <p:sp>
        <p:nvSpPr>
          <p:cNvPr id="4" name="Slide Number Placeholder 3">
            <a:extLst>
              <a:ext uri="{FF2B5EF4-FFF2-40B4-BE49-F238E27FC236}">
                <a16:creationId xmlns:a16="http://schemas.microsoft.com/office/drawing/2014/main" id="{0C15D9F0-162D-51B3-AED9-F3C51242A5C8}"/>
              </a:ext>
            </a:extLst>
          </p:cNvPr>
          <p:cNvSpPr>
            <a:spLocks noGrp="1"/>
          </p:cNvSpPr>
          <p:nvPr>
            <p:ph type="sldNum" sz="quarter" idx="5"/>
          </p:nvPr>
        </p:nvSpPr>
        <p:spPr/>
        <p:txBody>
          <a:bodyPr/>
          <a:lstStyle/>
          <a:p>
            <a:fld id="{D82D2381-FA7F-3B4F-861F-D0662239D2ED}" type="slidenum">
              <a:rPr lang="en-US" smtClean="0"/>
              <a:t>7</a:t>
            </a:fld>
            <a:endParaRPr lang="en-US"/>
          </a:p>
        </p:txBody>
      </p:sp>
    </p:spTree>
    <p:extLst>
      <p:ext uri="{BB962C8B-B14F-4D97-AF65-F5344CB8AC3E}">
        <p14:creationId xmlns:p14="http://schemas.microsoft.com/office/powerpoint/2010/main" val="9253552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CD7206-DD72-53D6-C50F-6B7784CA07F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BC30D68-685F-3439-60FA-4A1D4C4B40B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93D7871-1DB8-363E-C522-D0B55B516FC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05E5BB3-E801-3522-B59D-D6B861C2298D}"/>
              </a:ext>
            </a:extLst>
          </p:cNvPr>
          <p:cNvSpPr>
            <a:spLocks noGrp="1"/>
          </p:cNvSpPr>
          <p:nvPr>
            <p:ph type="sldNum" sz="quarter" idx="5"/>
          </p:nvPr>
        </p:nvSpPr>
        <p:spPr/>
        <p:txBody>
          <a:bodyPr/>
          <a:lstStyle/>
          <a:p>
            <a:fld id="{D82D2381-FA7F-3B4F-861F-D0662239D2ED}" type="slidenum">
              <a:rPr lang="en-US" smtClean="0"/>
              <a:t>8</a:t>
            </a:fld>
            <a:endParaRPr lang="en-US"/>
          </a:p>
        </p:txBody>
      </p:sp>
    </p:spTree>
    <p:extLst>
      <p:ext uri="{BB962C8B-B14F-4D97-AF65-F5344CB8AC3E}">
        <p14:creationId xmlns:p14="http://schemas.microsoft.com/office/powerpoint/2010/main" val="38083395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1D3A98-A3F4-76C4-2471-E2D965F8EF9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C4B6D5C-9752-A908-F3D6-4933F35F60C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8B8E75F-6763-EFB0-8D8B-0568CEC42123}"/>
              </a:ext>
            </a:extLst>
          </p:cNvPr>
          <p:cNvSpPr>
            <a:spLocks noGrp="1"/>
          </p:cNvSpPr>
          <p:nvPr>
            <p:ph type="body" idx="1"/>
          </p:nvPr>
        </p:nvSpPr>
        <p:spPr/>
        <p:txBody>
          <a:bodyPr/>
          <a:lstStyle/>
          <a:p>
            <a:r>
              <a:rPr lang="en-US" dirty="0" err="1"/>
              <a:t>Instr</a:t>
            </a:r>
            <a:r>
              <a:rPr lang="en-US" dirty="0"/>
              <a:t> window = range of instructions to search</a:t>
            </a:r>
          </a:p>
        </p:txBody>
      </p:sp>
      <p:sp>
        <p:nvSpPr>
          <p:cNvPr id="4" name="Slide Number Placeholder 3">
            <a:extLst>
              <a:ext uri="{FF2B5EF4-FFF2-40B4-BE49-F238E27FC236}">
                <a16:creationId xmlns:a16="http://schemas.microsoft.com/office/drawing/2014/main" id="{7DE4E607-06BB-D19F-7735-952FFF916CC6}"/>
              </a:ext>
            </a:extLst>
          </p:cNvPr>
          <p:cNvSpPr>
            <a:spLocks noGrp="1"/>
          </p:cNvSpPr>
          <p:nvPr>
            <p:ph type="sldNum" sz="quarter" idx="5"/>
          </p:nvPr>
        </p:nvSpPr>
        <p:spPr/>
        <p:txBody>
          <a:bodyPr/>
          <a:lstStyle/>
          <a:p>
            <a:fld id="{D82D2381-FA7F-3B4F-861F-D0662239D2ED}" type="slidenum">
              <a:rPr lang="en-US" smtClean="0"/>
              <a:t>9</a:t>
            </a:fld>
            <a:endParaRPr lang="en-US"/>
          </a:p>
        </p:txBody>
      </p:sp>
    </p:spTree>
    <p:extLst>
      <p:ext uri="{BB962C8B-B14F-4D97-AF65-F5344CB8AC3E}">
        <p14:creationId xmlns:p14="http://schemas.microsoft.com/office/powerpoint/2010/main" val="27498749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19FA38-BD8C-7AE1-07FF-0846A198B23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D8B63A3-EEA2-F71F-0E3A-42EE6B2CCF7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AB549C-A3A2-282A-C560-6FF4D19207E6}"/>
              </a:ext>
            </a:extLst>
          </p:cNvPr>
          <p:cNvSpPr>
            <a:spLocks noGrp="1"/>
          </p:cNvSpPr>
          <p:nvPr>
            <p:ph type="body" idx="1"/>
          </p:nvPr>
        </p:nvSpPr>
        <p:spPr/>
        <p:txBody>
          <a:bodyPr/>
          <a:lstStyle/>
          <a:p>
            <a:r>
              <a:rPr lang="en-US" dirty="0" err="1"/>
              <a:t>Instr</a:t>
            </a:r>
            <a:r>
              <a:rPr lang="en-US" dirty="0"/>
              <a:t> window = range of instructions to search</a:t>
            </a:r>
          </a:p>
        </p:txBody>
      </p:sp>
      <p:sp>
        <p:nvSpPr>
          <p:cNvPr id="4" name="Slide Number Placeholder 3">
            <a:extLst>
              <a:ext uri="{FF2B5EF4-FFF2-40B4-BE49-F238E27FC236}">
                <a16:creationId xmlns:a16="http://schemas.microsoft.com/office/drawing/2014/main" id="{99C230A8-402A-8C99-59FA-482981D7D4FB}"/>
              </a:ext>
            </a:extLst>
          </p:cNvPr>
          <p:cNvSpPr>
            <a:spLocks noGrp="1"/>
          </p:cNvSpPr>
          <p:nvPr>
            <p:ph type="sldNum" sz="quarter" idx="5"/>
          </p:nvPr>
        </p:nvSpPr>
        <p:spPr/>
        <p:txBody>
          <a:bodyPr/>
          <a:lstStyle/>
          <a:p>
            <a:fld id="{D82D2381-FA7F-3B4F-861F-D0662239D2ED}" type="slidenum">
              <a:rPr lang="en-US" smtClean="0"/>
              <a:t>10</a:t>
            </a:fld>
            <a:endParaRPr lang="en-US"/>
          </a:p>
        </p:txBody>
      </p:sp>
    </p:spTree>
    <p:extLst>
      <p:ext uri="{BB962C8B-B14F-4D97-AF65-F5344CB8AC3E}">
        <p14:creationId xmlns:p14="http://schemas.microsoft.com/office/powerpoint/2010/main" val="4482193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CFB94E-BA16-A44F-704B-7B90773FBA6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92A51FF-6A19-D408-5A29-97D10B95DC2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E3C36D-D4EC-53B5-E3D9-4AD2E8903D2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1DD1FB9-3247-D913-5DE6-3A4CA69A562E}"/>
              </a:ext>
            </a:extLst>
          </p:cNvPr>
          <p:cNvSpPr>
            <a:spLocks noGrp="1"/>
          </p:cNvSpPr>
          <p:nvPr>
            <p:ph type="sldNum" sz="quarter" idx="5"/>
          </p:nvPr>
        </p:nvSpPr>
        <p:spPr/>
        <p:txBody>
          <a:bodyPr/>
          <a:lstStyle/>
          <a:p>
            <a:fld id="{D82D2381-FA7F-3B4F-861F-D0662239D2ED}" type="slidenum">
              <a:rPr lang="en-US" smtClean="0"/>
              <a:t>11</a:t>
            </a:fld>
            <a:endParaRPr lang="en-US"/>
          </a:p>
        </p:txBody>
      </p:sp>
    </p:spTree>
    <p:extLst>
      <p:ext uri="{BB962C8B-B14F-4D97-AF65-F5344CB8AC3E}">
        <p14:creationId xmlns:p14="http://schemas.microsoft.com/office/powerpoint/2010/main" val="18703900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pener">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a:xfrm>
            <a:off x="7407534" y="4754880"/>
            <a:ext cx="941832" cy="365760"/>
          </a:xfrm>
          <a:prstGeom prst="rect">
            <a:avLst/>
          </a:prstGeom>
        </p:spPr>
        <p:txBody>
          <a:bodyPr/>
          <a:lstStyle/>
          <a:p>
            <a:fld id="{12331DAD-76C8-D143-940A-1249F810C751}" type="datetime4">
              <a:rPr lang="en-US" smtClean="0"/>
              <a:t>February 22, 2024</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5" name="Background">
            <a:extLst>
              <a:ext uri="{FF2B5EF4-FFF2-40B4-BE49-F238E27FC236}">
                <a16:creationId xmlns:a16="http://schemas.microsoft.com/office/drawing/2014/main" id="{4C1E4286-FD2F-814C-A4E5-B50094C0B6DB}"/>
              </a:ext>
            </a:extLst>
          </p:cNvPr>
          <p:cNvSpPr>
            <a:spLocks noChangeAspect="1"/>
          </p:cNvSpPr>
          <p:nvPr/>
        </p:nvSpPr>
        <p:spPr>
          <a:xfrm>
            <a:off x="0" y="0"/>
            <a:ext cx="9144000" cy="51513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4000" b="0" i="0" dirty="0">
              <a:latin typeface="Helvetica Regular" pitchFamily="2" charset="0"/>
            </a:endParaRPr>
          </a:p>
        </p:txBody>
      </p:sp>
      <p:sp>
        <p:nvSpPr>
          <p:cNvPr id="26" name="Content Placeholder 22">
            <a:extLst>
              <a:ext uri="{FF2B5EF4-FFF2-40B4-BE49-F238E27FC236}">
                <a16:creationId xmlns:a16="http://schemas.microsoft.com/office/drawing/2014/main" id="{C424A90F-84FD-434F-AF04-DB8738AB4794}"/>
              </a:ext>
            </a:extLst>
          </p:cNvPr>
          <p:cNvSpPr>
            <a:spLocks noGrp="1"/>
          </p:cNvSpPr>
          <p:nvPr>
            <p:ph sz="quarter" idx="22" hasCustomPrompt="1"/>
          </p:nvPr>
        </p:nvSpPr>
        <p:spPr>
          <a:xfrm>
            <a:off x="640080" y="4663376"/>
            <a:ext cx="1726178" cy="167097"/>
          </a:xfrm>
          <a:prstGeom prst="rect">
            <a:avLst/>
          </a:prstGeom>
        </p:spPr>
        <p:txBody>
          <a:bodyPr wrap="none" lIns="9144" tIns="0" bIns="0" anchor="b" anchorCtr="0">
            <a:spAutoFit/>
          </a:bodyPr>
          <a:lstStyle>
            <a:lvl1pPr marL="0" indent="0">
              <a:spcBef>
                <a:spcPts val="300"/>
              </a:spcBef>
              <a:buFontTx/>
              <a:buNone/>
              <a:defRPr sz="1200" b="0" i="0">
                <a:solidFill>
                  <a:srgbClr val="898989"/>
                </a:solidFill>
                <a:latin typeface="Helvetica Regular" pitchFamily="2" charset="0"/>
              </a:defRPr>
            </a:lvl1pPr>
            <a:lvl2pPr>
              <a:defRPr sz="1200"/>
            </a:lvl2pPr>
            <a:lvl3pPr>
              <a:defRPr sz="1200"/>
            </a:lvl3pPr>
            <a:lvl4pPr>
              <a:defRPr sz="1200"/>
            </a:lvl4pPr>
            <a:lvl5pPr>
              <a:defRPr sz="1200"/>
            </a:lvl5pPr>
          </a:lstStyle>
          <a:p>
            <a:r>
              <a:rPr lang="en-US" sz="1200" dirty="0">
                <a:solidFill>
                  <a:srgbClr val="58595B"/>
                </a:solidFill>
                <a:latin typeface="Helvetica" pitchFamily="2" charset="0"/>
              </a:rPr>
              <a:t>Title, Department Name</a:t>
            </a:r>
          </a:p>
        </p:txBody>
      </p:sp>
      <p:sp>
        <p:nvSpPr>
          <p:cNvPr id="28" name="Content Placeholder 22">
            <a:extLst>
              <a:ext uri="{FF2B5EF4-FFF2-40B4-BE49-F238E27FC236}">
                <a16:creationId xmlns:a16="http://schemas.microsoft.com/office/drawing/2014/main" id="{6013CCDF-D30B-8B49-870C-487BC9166588}"/>
              </a:ext>
            </a:extLst>
          </p:cNvPr>
          <p:cNvSpPr>
            <a:spLocks noGrp="1"/>
          </p:cNvSpPr>
          <p:nvPr>
            <p:ph sz="quarter" idx="23" hasCustomPrompt="1"/>
          </p:nvPr>
        </p:nvSpPr>
        <p:spPr>
          <a:xfrm>
            <a:off x="640080" y="4480496"/>
            <a:ext cx="1188720" cy="167097"/>
          </a:xfrm>
          <a:prstGeom prst="rect">
            <a:avLst/>
          </a:prstGeom>
        </p:spPr>
        <p:txBody>
          <a:bodyPr wrap="none" lIns="9144" tIns="0" bIns="0" anchor="b" anchorCtr="0">
            <a:spAutoFit/>
          </a:bodyPr>
          <a:lstStyle>
            <a:lvl1pPr marL="0" indent="0">
              <a:spcBef>
                <a:spcPts val="300"/>
              </a:spcBef>
              <a:buFontTx/>
              <a:buNone/>
              <a:defRPr sz="1200" b="0" i="0">
                <a:solidFill>
                  <a:srgbClr val="898989"/>
                </a:solidFill>
                <a:latin typeface="Helvetica Regular" pitchFamily="2" charset="0"/>
              </a:defRPr>
            </a:lvl1pPr>
            <a:lvl2pPr>
              <a:defRPr sz="1200"/>
            </a:lvl2pPr>
            <a:lvl3pPr>
              <a:defRPr sz="1200"/>
            </a:lvl3pPr>
            <a:lvl4pPr>
              <a:defRPr sz="1200"/>
            </a:lvl4pPr>
            <a:lvl5pPr>
              <a:defRPr sz="1200"/>
            </a:lvl5pPr>
          </a:lstStyle>
          <a:p>
            <a:r>
              <a:rPr lang="en-US" sz="1200" dirty="0">
                <a:solidFill>
                  <a:srgbClr val="58595B"/>
                </a:solidFill>
                <a:latin typeface="Helvetica" pitchFamily="2" charset="0"/>
              </a:rPr>
              <a:t>Presenter Name</a:t>
            </a:r>
          </a:p>
        </p:txBody>
      </p:sp>
      <p:sp>
        <p:nvSpPr>
          <p:cNvPr id="15" name="Header rule">
            <a:extLst>
              <a:ext uri="{FF2B5EF4-FFF2-40B4-BE49-F238E27FC236}">
                <a16:creationId xmlns:a16="http://schemas.microsoft.com/office/drawing/2014/main" id="{9D6D4E19-3FBE-DF40-B8C1-98D35A8D9F51}"/>
              </a:ext>
            </a:extLst>
          </p:cNvPr>
          <p:cNvSpPr/>
          <p:nvPr/>
        </p:nvSpPr>
        <p:spPr>
          <a:xfrm>
            <a:off x="640080" y="3017520"/>
            <a:ext cx="7772400" cy="36576"/>
          </a:xfrm>
          <a:prstGeom prst="rect">
            <a:avLst/>
          </a:prstGeom>
          <a:solidFill>
            <a:srgbClr val="2C75A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sp>
        <p:nvSpPr>
          <p:cNvPr id="7" name="Header rule">
            <a:extLst>
              <a:ext uri="{FF2B5EF4-FFF2-40B4-BE49-F238E27FC236}">
                <a16:creationId xmlns:a16="http://schemas.microsoft.com/office/drawing/2014/main" id="{09B1960F-507A-E84C-8B64-1891B754A975}"/>
              </a:ext>
            </a:extLst>
          </p:cNvPr>
          <p:cNvSpPr/>
          <p:nvPr/>
        </p:nvSpPr>
        <p:spPr>
          <a:xfrm>
            <a:off x="640080" y="1828800"/>
            <a:ext cx="7772400" cy="36576"/>
          </a:xfrm>
          <a:prstGeom prst="rect">
            <a:avLst/>
          </a:prstGeom>
          <a:solidFill>
            <a:srgbClr val="2C75A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pic>
        <p:nvPicPr>
          <p:cNvPr id="3" name="logo lockup" hidden="1">
            <a:extLst>
              <a:ext uri="{FF2B5EF4-FFF2-40B4-BE49-F238E27FC236}">
                <a16:creationId xmlns:a16="http://schemas.microsoft.com/office/drawing/2014/main" id="{A0682890-AF0C-4247-AD31-1CB6F62F7850}"/>
              </a:ext>
            </a:extLst>
          </p:cNvPr>
          <p:cNvPicPr>
            <a:picLocks noChangeAspect="1"/>
          </p:cNvPicPr>
          <p:nvPr/>
        </p:nvPicPr>
        <p:blipFill>
          <a:blip r:embed="rId2"/>
          <a:stretch>
            <a:fillRect/>
          </a:stretch>
        </p:blipFill>
        <p:spPr>
          <a:xfrm>
            <a:off x="640080" y="473625"/>
            <a:ext cx="3429000" cy="381000"/>
          </a:xfrm>
          <a:prstGeom prst="rect">
            <a:avLst/>
          </a:prstGeom>
        </p:spPr>
      </p:pic>
      <p:sp>
        <p:nvSpPr>
          <p:cNvPr id="13" name="Picture Placeholder 5">
            <a:extLst>
              <a:ext uri="{FF2B5EF4-FFF2-40B4-BE49-F238E27FC236}">
                <a16:creationId xmlns:a16="http://schemas.microsoft.com/office/drawing/2014/main" id="{4C1BE7FB-0098-1444-898A-9FEDB68EF2C5}"/>
              </a:ext>
            </a:extLst>
          </p:cNvPr>
          <p:cNvSpPr>
            <a:spLocks noGrp="1"/>
          </p:cNvSpPr>
          <p:nvPr>
            <p:ph type="pic" sz="quarter" idx="24" hasCustomPrompt="1"/>
          </p:nvPr>
        </p:nvSpPr>
        <p:spPr>
          <a:xfrm>
            <a:off x="647698" y="476251"/>
            <a:ext cx="5564638" cy="1031639"/>
          </a:xfrm>
          <a:prstGeom prst="rect">
            <a:avLst/>
          </a:prstGeom>
        </p:spPr>
        <p:txBody>
          <a:bodyPr wrap="square" lIns="0" tIns="0" rIns="0" anchor="t" anchorCtr="0">
            <a:noAutofit/>
          </a:bodyPr>
          <a:lstStyle>
            <a:lvl1pPr marL="0" indent="0" algn="l">
              <a:buNone/>
              <a:defRPr sz="1000" u="none"/>
            </a:lvl1pPr>
          </a:lstStyle>
          <a:p>
            <a:r>
              <a:rPr lang="en-US" dirty="0"/>
              <a:t>Click the icon to insert the </a:t>
            </a:r>
            <a:r>
              <a:rPr lang="en-US" dirty="0" err="1"/>
              <a:t>Bxd-blk</a:t>
            </a:r>
            <a:r>
              <a:rPr lang="en-US" dirty="0"/>
              <a:t> or Boxed-</a:t>
            </a:r>
            <a:r>
              <a:rPr lang="en-US" dirty="0" err="1"/>
              <a:t>BlackType</a:t>
            </a:r>
            <a:r>
              <a:rPr lang="en-US" dirty="0"/>
              <a:t>, </a:t>
            </a:r>
            <a:r>
              <a:rPr lang="en-US" dirty="0" err="1"/>
              <a:t>svg</a:t>
            </a:r>
            <a:r>
              <a:rPr lang="en-US" dirty="0"/>
              <a:t> or </a:t>
            </a:r>
            <a:r>
              <a:rPr lang="en-US" dirty="0" err="1"/>
              <a:t>png</a:t>
            </a:r>
            <a:r>
              <a:rPr lang="en-US" dirty="0"/>
              <a:t> format version of your department logo. Follow the pink instructions.</a:t>
            </a:r>
          </a:p>
        </p:txBody>
      </p:sp>
      <p:sp>
        <p:nvSpPr>
          <p:cNvPr id="12" name="TextBox 11" hidden="1">
            <a:extLst>
              <a:ext uri="{FF2B5EF4-FFF2-40B4-BE49-F238E27FC236}">
                <a16:creationId xmlns:a16="http://schemas.microsoft.com/office/drawing/2014/main" id="{992A067E-6CB9-C14C-9A18-33F98E6EF3A7}"/>
              </a:ext>
            </a:extLst>
          </p:cNvPr>
          <p:cNvSpPr txBox="1"/>
          <p:nvPr/>
        </p:nvSpPr>
        <p:spPr>
          <a:xfrm>
            <a:off x="649224" y="475488"/>
            <a:ext cx="800100" cy="374904"/>
          </a:xfrm>
          <a:prstGeom prst="rect">
            <a:avLst/>
          </a:prstGeom>
          <a:solidFill>
            <a:srgbClr val="FF00FF"/>
          </a:solidFill>
          <a:ln w="6350">
            <a:noFill/>
          </a:ln>
        </p:spPr>
        <p:txBody>
          <a:bodyPr wrap="square" lIns="18288" tIns="9144" rIns="18288" bIns="0" rtlCol="0" anchor="ctr" anchorCtr="1">
            <a:normAutofit fontScale="92500" lnSpcReduction="20000"/>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800" dirty="0">
                <a:solidFill>
                  <a:schemeClr val="bg1"/>
                </a:solidFill>
              </a:rPr>
              <a:t>Resize the UCLA logo to match the size &amp; position of this box</a:t>
            </a:r>
          </a:p>
        </p:txBody>
      </p:sp>
      <p:sp>
        <p:nvSpPr>
          <p:cNvPr id="2" name="TextBox 1">
            <a:extLst>
              <a:ext uri="{FF2B5EF4-FFF2-40B4-BE49-F238E27FC236}">
                <a16:creationId xmlns:a16="http://schemas.microsoft.com/office/drawing/2014/main" id="{E2AB141D-50D8-B545-AC99-DA856384CC54}"/>
              </a:ext>
            </a:extLst>
          </p:cNvPr>
          <p:cNvSpPr txBox="1"/>
          <p:nvPr/>
        </p:nvSpPr>
        <p:spPr>
          <a:xfrm>
            <a:off x="6594764" y="304800"/>
            <a:ext cx="1427018" cy="1373504"/>
          </a:xfrm>
          <a:prstGeom prst="rect">
            <a:avLst/>
          </a:prstGeom>
          <a:noFill/>
        </p:spPr>
        <p:txBody>
          <a:bodyPr wrap="square" rtlCol="0">
            <a:spAutoFit/>
          </a:bodyPr>
          <a:lstStyle/>
          <a:p>
            <a:endParaRPr lang="en-US" dirty="0"/>
          </a:p>
        </p:txBody>
      </p:sp>
      <p:sp>
        <p:nvSpPr>
          <p:cNvPr id="8" name="Text Placeholder 7">
            <a:extLst>
              <a:ext uri="{FF2B5EF4-FFF2-40B4-BE49-F238E27FC236}">
                <a16:creationId xmlns:a16="http://schemas.microsoft.com/office/drawing/2014/main" id="{2FA6F6D3-C084-D543-B260-D6C73FE285CF}"/>
              </a:ext>
            </a:extLst>
          </p:cNvPr>
          <p:cNvSpPr>
            <a:spLocks noGrp="1"/>
          </p:cNvSpPr>
          <p:nvPr>
            <p:ph type="body" sz="quarter" idx="31" hasCustomPrompt="1"/>
          </p:nvPr>
        </p:nvSpPr>
        <p:spPr>
          <a:xfrm>
            <a:off x="640080" y="1892808"/>
            <a:ext cx="7772400" cy="1102546"/>
          </a:xfrm>
          <a:prstGeom prst="rect">
            <a:avLst/>
          </a:prstGeom>
        </p:spPr>
        <p:txBody>
          <a:bodyPr wrap="square" anchor="ctr" anchorCtr="0">
            <a:spAutoFit/>
          </a:bodyPr>
          <a:lstStyle>
            <a:lvl1pPr marL="0" indent="0">
              <a:buNone/>
              <a:defRPr sz="3600" b="1">
                <a:latin typeface="+mj-lt"/>
              </a:defRPr>
            </a:lvl1pPr>
            <a:lvl2pPr marL="0" indent="0">
              <a:buFont typeface="Arial" panose="020B0604020202020204" pitchFamily="34" charset="0"/>
              <a:buNone/>
              <a:defRPr sz="3600" b="1">
                <a:latin typeface="+mj-lt"/>
              </a:defRPr>
            </a:lvl2pPr>
            <a:lvl3pPr marL="363474" indent="0">
              <a:buNone/>
              <a:defRPr sz="3600" b="1">
                <a:latin typeface="+mj-lt"/>
              </a:defRPr>
            </a:lvl3pPr>
            <a:lvl4pPr marL="0" indent="0">
              <a:buNone/>
              <a:defRPr sz="3600" b="1">
                <a:latin typeface="+mj-lt"/>
              </a:defRPr>
            </a:lvl4pPr>
            <a:lvl5pPr marL="0" indent="0">
              <a:buNone/>
              <a:defRPr sz="3600" b="1">
                <a:latin typeface="+mj-lt"/>
              </a:defRPr>
            </a:lvl5pPr>
          </a:lstStyle>
          <a:p>
            <a:pPr lvl="0"/>
            <a:r>
              <a:rPr lang="en-US" dirty="0"/>
              <a:t>Presentation Opener Title</a:t>
            </a:r>
          </a:p>
          <a:p>
            <a:pPr lvl="0"/>
            <a:r>
              <a:rPr lang="en-US" dirty="0"/>
              <a:t>Goes Here</a:t>
            </a:r>
          </a:p>
        </p:txBody>
      </p:sp>
      <p:sp>
        <p:nvSpPr>
          <p:cNvPr id="19" name="TextBox 18" hidden="1">
            <a:extLst>
              <a:ext uri="{FF2B5EF4-FFF2-40B4-BE49-F238E27FC236}">
                <a16:creationId xmlns:a16="http://schemas.microsoft.com/office/drawing/2014/main" id="{DAEABCCE-008D-444A-9E36-5D3414A07090}"/>
              </a:ext>
            </a:extLst>
          </p:cNvPr>
          <p:cNvSpPr txBox="1"/>
          <p:nvPr/>
        </p:nvSpPr>
        <p:spPr>
          <a:xfrm>
            <a:off x="649224" y="475488"/>
            <a:ext cx="800100" cy="374904"/>
          </a:xfrm>
          <a:prstGeom prst="rect">
            <a:avLst/>
          </a:prstGeom>
          <a:solidFill>
            <a:srgbClr val="FF00FF"/>
          </a:solidFill>
          <a:ln w="6350">
            <a:noFill/>
          </a:ln>
        </p:spPr>
        <p:txBody>
          <a:bodyPr wrap="square" lIns="18288" tIns="9144" rIns="18288" bIns="0" rtlCol="0" anchor="ctr" anchorCtr="1">
            <a:normAutofit fontScale="92500" lnSpcReduction="20000"/>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800" dirty="0">
                <a:solidFill>
                  <a:schemeClr val="bg1"/>
                </a:solidFill>
              </a:rPr>
              <a:t>Resize the UCLA logo to match the size &amp; position of this box</a:t>
            </a:r>
          </a:p>
        </p:txBody>
      </p:sp>
      <p:sp>
        <p:nvSpPr>
          <p:cNvPr id="20" name="TextBox 19">
            <a:extLst>
              <a:ext uri="{FF2B5EF4-FFF2-40B4-BE49-F238E27FC236}">
                <a16:creationId xmlns:a16="http://schemas.microsoft.com/office/drawing/2014/main" id="{7B98486D-C649-D848-B5F6-E86CD5336334}"/>
              </a:ext>
            </a:extLst>
          </p:cNvPr>
          <p:cNvSpPr txBox="1"/>
          <p:nvPr/>
        </p:nvSpPr>
        <p:spPr>
          <a:xfrm>
            <a:off x="6594764" y="304800"/>
            <a:ext cx="1427018" cy="1373504"/>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2167777195"/>
      </p:ext>
    </p:extLst>
  </p:cSld>
  <p:clrMapOvr>
    <a:masterClrMapping/>
  </p:clrMapOvr>
  <p:extLst>
    <p:ext uri="{DCECCB84-F9BA-43D5-87BE-67443E8EF086}">
      <p15:sldGuideLst xmlns:p15="http://schemas.microsoft.com/office/powerpoint/2012/main">
        <p15:guide id="5" orient="horz" pos="300">
          <p15:clr>
            <a:srgbClr val="FBAE40"/>
          </p15:clr>
        </p15:guide>
        <p15:guide id="6" orient="horz" pos="540">
          <p15:clr>
            <a:srgbClr val="FBAE40"/>
          </p15:clr>
        </p15:guide>
        <p15:guide id="7" pos="40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header w/two captioned images captions">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a:xfrm>
            <a:off x="8686800" y="4754880"/>
            <a:ext cx="457200" cy="365760"/>
          </a:xfrm>
        </p:spPr>
        <p:txBody>
          <a:bodyPr/>
          <a:lstStyle/>
          <a:p>
            <a:fld id="{B6238B5B-F19C-E947-A0BC-87BD7983F871}" type="slidenum">
              <a:rPr lang="en-US" smtClean="0"/>
              <a:pPr/>
              <a:t>‹#›</a:t>
            </a:fld>
            <a:endParaRPr lang="en-US" dirty="0"/>
          </a:p>
        </p:txBody>
      </p:sp>
      <p:sp>
        <p:nvSpPr>
          <p:cNvPr id="2" name="Rectangle 1">
            <a:extLst>
              <a:ext uri="{FF2B5EF4-FFF2-40B4-BE49-F238E27FC236}">
                <a16:creationId xmlns:a16="http://schemas.microsoft.com/office/drawing/2014/main" id="{3735DA87-8D0D-5646-9263-BA8534F57B0F}"/>
              </a:ext>
            </a:extLst>
          </p:cNvPr>
          <p:cNvSpPr/>
          <p:nvPr/>
        </p:nvSpPr>
        <p:spPr>
          <a:xfrm>
            <a:off x="0" y="0"/>
            <a:ext cx="9144000" cy="11689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itle 1">
            <a:extLst>
              <a:ext uri="{FF2B5EF4-FFF2-40B4-BE49-F238E27FC236}">
                <a16:creationId xmlns:a16="http://schemas.microsoft.com/office/drawing/2014/main" id="{CD6FC555-1AA9-E647-94A1-A53C5C1DD7CF}"/>
              </a:ext>
            </a:extLst>
          </p:cNvPr>
          <p:cNvSpPr txBox="1">
            <a:spLocks/>
          </p:cNvSpPr>
          <p:nvPr/>
        </p:nvSpPr>
        <p:spPr>
          <a:xfrm>
            <a:off x="640079" y="365760"/>
            <a:ext cx="7772400" cy="274320"/>
          </a:xfrm>
          <a:prstGeom prst="rect">
            <a:avLst/>
          </a:prstGeom>
        </p:spPr>
        <p:txBody>
          <a:bodyPr vert="horz" wrap="none" lIns="0" tIns="0" rIns="0" bIns="0" rtlCol="0" anchor="t" anchorCtr="0">
            <a:no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sz="1800" dirty="0"/>
              <a:t>Small Header w/two captioned images</a:t>
            </a:r>
          </a:p>
        </p:txBody>
      </p:sp>
      <p:sp>
        <p:nvSpPr>
          <p:cNvPr id="6" name="Header rule">
            <a:extLst>
              <a:ext uri="{FF2B5EF4-FFF2-40B4-BE49-F238E27FC236}">
                <a16:creationId xmlns:a16="http://schemas.microsoft.com/office/drawing/2014/main" id="{A64E2F76-6F70-6E41-8E67-76251B3CBB36}"/>
              </a:ext>
            </a:extLst>
          </p:cNvPr>
          <p:cNvSpPr/>
          <p:nvPr/>
        </p:nvSpPr>
        <p:spPr>
          <a:xfrm>
            <a:off x="640080" y="673649"/>
            <a:ext cx="7772400" cy="36576"/>
          </a:xfrm>
          <a:prstGeom prst="rect">
            <a:avLst/>
          </a:prstGeom>
          <a:solidFill>
            <a:srgbClr val="2774A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sp>
        <p:nvSpPr>
          <p:cNvPr id="9" name="Text Placeholder 8">
            <a:extLst>
              <a:ext uri="{FF2B5EF4-FFF2-40B4-BE49-F238E27FC236}">
                <a16:creationId xmlns:a16="http://schemas.microsoft.com/office/drawing/2014/main" id="{8D21123F-3052-7448-8323-EBC781A2C598}"/>
              </a:ext>
            </a:extLst>
          </p:cNvPr>
          <p:cNvSpPr>
            <a:spLocks noGrp="1"/>
          </p:cNvSpPr>
          <p:nvPr>
            <p:ph type="body" sz="quarter" idx="24" hasCustomPrompt="1"/>
          </p:nvPr>
        </p:nvSpPr>
        <p:spPr>
          <a:xfrm>
            <a:off x="639950" y="4114800"/>
            <a:ext cx="3749039" cy="134139"/>
          </a:xfrm>
          <a:prstGeom prst="rect">
            <a:avLst/>
          </a:prstGeom>
        </p:spPr>
        <p:txBody>
          <a:bodyPr wrap="square" anchor="t" anchorCtr="0">
            <a:spAutoFit/>
          </a:bodyPr>
          <a:lstStyle>
            <a:lvl1pPr marL="0" indent="0">
              <a:lnSpc>
                <a:spcPts val="1100"/>
              </a:lnSpc>
              <a:buNone/>
              <a:defRPr sz="800">
                <a:latin typeface="+mn-lt"/>
              </a:defRPr>
            </a:lvl1pPr>
            <a:lvl2pPr>
              <a:defRPr sz="800">
                <a:latin typeface="+mn-lt"/>
              </a:defRPr>
            </a:lvl2pPr>
            <a:lvl3pPr>
              <a:defRPr sz="800">
                <a:latin typeface="+mn-lt"/>
              </a:defRPr>
            </a:lvl3pPr>
            <a:lvl4pPr>
              <a:defRPr sz="800">
                <a:latin typeface="+mn-lt"/>
              </a:defRPr>
            </a:lvl4pPr>
            <a:lvl5pPr>
              <a:defRPr sz="800">
                <a:latin typeface="+mn-lt"/>
              </a:defRPr>
            </a:lvl5pPr>
          </a:lstStyle>
          <a:p>
            <a:pPr lvl="0"/>
            <a:r>
              <a:rPr lang="en-US" dirty="0"/>
              <a:t>Caption goes here, one line recommended, two lines max. lorem ipsum</a:t>
            </a:r>
          </a:p>
        </p:txBody>
      </p:sp>
      <p:sp>
        <p:nvSpPr>
          <p:cNvPr id="11" name="Rectangle 10">
            <a:extLst>
              <a:ext uri="{FF2B5EF4-FFF2-40B4-BE49-F238E27FC236}">
                <a16:creationId xmlns:a16="http://schemas.microsoft.com/office/drawing/2014/main" id="{15ECEDA9-F4E9-D546-AADD-9E9431B373F9}"/>
              </a:ext>
            </a:extLst>
          </p:cNvPr>
          <p:cNvSpPr/>
          <p:nvPr/>
        </p:nvSpPr>
        <p:spPr>
          <a:xfrm>
            <a:off x="0" y="0"/>
            <a:ext cx="9144000" cy="11689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30B111C0-E62E-C246-80CF-91DB63D57A70}"/>
              </a:ext>
            </a:extLst>
          </p:cNvPr>
          <p:cNvSpPr txBox="1">
            <a:spLocks/>
          </p:cNvSpPr>
          <p:nvPr/>
        </p:nvSpPr>
        <p:spPr>
          <a:xfrm>
            <a:off x="640079" y="365760"/>
            <a:ext cx="7772400" cy="274320"/>
          </a:xfrm>
          <a:prstGeom prst="rect">
            <a:avLst/>
          </a:prstGeom>
        </p:spPr>
        <p:txBody>
          <a:bodyPr vert="horz" wrap="none" lIns="0" tIns="0" rIns="0" bIns="0" rtlCol="0" anchor="t" anchorCtr="0">
            <a:no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sz="1800" dirty="0"/>
              <a:t>Small Header w/two captioned images</a:t>
            </a:r>
          </a:p>
        </p:txBody>
      </p:sp>
      <p:sp>
        <p:nvSpPr>
          <p:cNvPr id="13" name="Header rule">
            <a:extLst>
              <a:ext uri="{FF2B5EF4-FFF2-40B4-BE49-F238E27FC236}">
                <a16:creationId xmlns:a16="http://schemas.microsoft.com/office/drawing/2014/main" id="{89329647-72E2-B74F-AFC5-F88F766072F0}"/>
              </a:ext>
            </a:extLst>
          </p:cNvPr>
          <p:cNvSpPr/>
          <p:nvPr/>
        </p:nvSpPr>
        <p:spPr>
          <a:xfrm>
            <a:off x="640080" y="673649"/>
            <a:ext cx="7772400" cy="36576"/>
          </a:xfrm>
          <a:prstGeom prst="rect">
            <a:avLst/>
          </a:prstGeom>
          <a:solidFill>
            <a:srgbClr val="2774A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sp>
        <p:nvSpPr>
          <p:cNvPr id="10" name="Picture Placeholder 2">
            <a:extLst>
              <a:ext uri="{FF2B5EF4-FFF2-40B4-BE49-F238E27FC236}">
                <a16:creationId xmlns:a16="http://schemas.microsoft.com/office/drawing/2014/main" id="{3B0E2BCC-7E9A-8848-B8C5-2789C328FDF4}"/>
              </a:ext>
            </a:extLst>
          </p:cNvPr>
          <p:cNvSpPr>
            <a:spLocks noGrp="1"/>
          </p:cNvSpPr>
          <p:nvPr>
            <p:ph type="pic" sz="quarter" idx="23"/>
          </p:nvPr>
        </p:nvSpPr>
        <p:spPr>
          <a:xfrm>
            <a:off x="639951" y="1038977"/>
            <a:ext cx="3749039" cy="3017520"/>
          </a:xfrm>
          <a:prstGeom prst="rect">
            <a:avLst/>
          </a:prstGeom>
          <a:solidFill>
            <a:srgbClr val="DBE7F5"/>
          </a:solidFill>
        </p:spPr>
        <p:txBody>
          <a:bodyPr wrap="none" tIns="182880" anchor="t" anchorCtr="1">
            <a:noAutofit/>
          </a:bodyPr>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6" name="Text Placeholder 8">
            <a:extLst>
              <a:ext uri="{FF2B5EF4-FFF2-40B4-BE49-F238E27FC236}">
                <a16:creationId xmlns:a16="http://schemas.microsoft.com/office/drawing/2014/main" id="{B9DA235E-5166-4A4E-85BC-FDE49E99E6E3}"/>
              </a:ext>
            </a:extLst>
          </p:cNvPr>
          <p:cNvSpPr>
            <a:spLocks noGrp="1"/>
          </p:cNvSpPr>
          <p:nvPr>
            <p:ph type="body" sz="quarter" idx="25" hasCustomPrompt="1"/>
          </p:nvPr>
        </p:nvSpPr>
        <p:spPr>
          <a:xfrm>
            <a:off x="4663439" y="4114800"/>
            <a:ext cx="3749039" cy="134139"/>
          </a:xfrm>
          <a:prstGeom prst="rect">
            <a:avLst/>
          </a:prstGeom>
        </p:spPr>
        <p:txBody>
          <a:bodyPr wrap="square" anchor="t" anchorCtr="0">
            <a:spAutoFit/>
          </a:bodyPr>
          <a:lstStyle>
            <a:lvl1pPr marL="0" indent="0">
              <a:lnSpc>
                <a:spcPts val="1100"/>
              </a:lnSpc>
              <a:buNone/>
              <a:defRPr sz="800">
                <a:latin typeface="+mn-lt"/>
              </a:defRPr>
            </a:lvl1pPr>
            <a:lvl2pPr>
              <a:defRPr sz="800">
                <a:latin typeface="+mn-lt"/>
              </a:defRPr>
            </a:lvl2pPr>
            <a:lvl3pPr>
              <a:defRPr sz="800">
                <a:latin typeface="+mn-lt"/>
              </a:defRPr>
            </a:lvl3pPr>
            <a:lvl4pPr>
              <a:defRPr sz="800">
                <a:latin typeface="+mn-lt"/>
              </a:defRPr>
            </a:lvl4pPr>
            <a:lvl5pPr>
              <a:defRPr sz="800">
                <a:latin typeface="+mn-lt"/>
              </a:defRPr>
            </a:lvl5pPr>
          </a:lstStyle>
          <a:p>
            <a:pPr lvl="0"/>
            <a:r>
              <a:rPr lang="en-US" dirty="0"/>
              <a:t>Caption goes here, one line recommended, two lines max. lorem ipsum</a:t>
            </a:r>
          </a:p>
        </p:txBody>
      </p:sp>
      <p:sp>
        <p:nvSpPr>
          <p:cNvPr id="17" name="Picture Placeholder 2">
            <a:extLst>
              <a:ext uri="{FF2B5EF4-FFF2-40B4-BE49-F238E27FC236}">
                <a16:creationId xmlns:a16="http://schemas.microsoft.com/office/drawing/2014/main" id="{2298A9C0-48AD-FD43-A59A-12E1524D052B}"/>
              </a:ext>
            </a:extLst>
          </p:cNvPr>
          <p:cNvSpPr>
            <a:spLocks noGrp="1"/>
          </p:cNvSpPr>
          <p:nvPr>
            <p:ph type="pic" sz="quarter" idx="26"/>
          </p:nvPr>
        </p:nvSpPr>
        <p:spPr>
          <a:xfrm>
            <a:off x="4663440" y="1038977"/>
            <a:ext cx="3749039" cy="3017520"/>
          </a:xfrm>
          <a:prstGeom prst="rect">
            <a:avLst/>
          </a:prstGeom>
          <a:solidFill>
            <a:srgbClr val="DBE7F5"/>
          </a:solidFill>
        </p:spPr>
        <p:txBody>
          <a:bodyPr wrap="none" tIns="182880" anchor="t" anchorCtr="1">
            <a:noAutofit/>
          </a:bodyPr>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Tree>
    <p:extLst>
      <p:ext uri="{BB962C8B-B14F-4D97-AF65-F5344CB8AC3E}">
        <p14:creationId xmlns:p14="http://schemas.microsoft.com/office/powerpoint/2010/main" val="2335768712"/>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eader w/three images">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639952" y="1188720"/>
            <a:ext cx="2468880" cy="2057400"/>
          </a:xfrm>
          <a:prstGeom prst="rect">
            <a:avLst/>
          </a:prstGeom>
          <a:solidFill>
            <a:srgbClr val="DBE7F5"/>
          </a:solidFill>
        </p:spPr>
        <p:txBody>
          <a:bodyPr wrap="none"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6" name="Text Placeholder 19">
            <a:extLst>
              <a:ext uri="{FF2B5EF4-FFF2-40B4-BE49-F238E27FC236}">
                <a16:creationId xmlns:a16="http://schemas.microsoft.com/office/drawing/2014/main" id="{D690DD6C-A294-D34A-8F02-8254600AA0CF}"/>
              </a:ext>
            </a:extLst>
          </p:cNvPr>
          <p:cNvSpPr>
            <a:spLocks noGrp="1"/>
          </p:cNvSpPr>
          <p:nvPr>
            <p:ph type="body" sz="quarter" idx="24" hasCustomPrompt="1"/>
          </p:nvPr>
        </p:nvSpPr>
        <p:spPr>
          <a:xfrm>
            <a:off x="5943600" y="3291840"/>
            <a:ext cx="2468880" cy="1005840"/>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
        <p:nvSpPr>
          <p:cNvPr id="17" name="Picture Placeholder 2">
            <a:extLst>
              <a:ext uri="{FF2B5EF4-FFF2-40B4-BE49-F238E27FC236}">
                <a16:creationId xmlns:a16="http://schemas.microsoft.com/office/drawing/2014/main" id="{4893D48C-9A05-6D48-AEBE-B035AC90CB7B}"/>
              </a:ext>
            </a:extLst>
          </p:cNvPr>
          <p:cNvSpPr>
            <a:spLocks noGrp="1"/>
          </p:cNvSpPr>
          <p:nvPr>
            <p:ph type="pic" sz="quarter" idx="25"/>
          </p:nvPr>
        </p:nvSpPr>
        <p:spPr>
          <a:xfrm>
            <a:off x="5943600" y="1188720"/>
            <a:ext cx="2468880" cy="205740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8" name="Text Placeholder 19">
            <a:extLst>
              <a:ext uri="{FF2B5EF4-FFF2-40B4-BE49-F238E27FC236}">
                <a16:creationId xmlns:a16="http://schemas.microsoft.com/office/drawing/2014/main" id="{8415C831-E177-844F-9712-8A40A7EF2C79}"/>
              </a:ext>
            </a:extLst>
          </p:cNvPr>
          <p:cNvSpPr>
            <a:spLocks noGrp="1"/>
          </p:cNvSpPr>
          <p:nvPr>
            <p:ph type="body" sz="quarter" idx="26" hasCustomPrompt="1"/>
          </p:nvPr>
        </p:nvSpPr>
        <p:spPr>
          <a:xfrm>
            <a:off x="3291840" y="3291840"/>
            <a:ext cx="2468880" cy="1005840"/>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
        <p:nvSpPr>
          <p:cNvPr id="19" name="Picture Placeholder 2">
            <a:extLst>
              <a:ext uri="{FF2B5EF4-FFF2-40B4-BE49-F238E27FC236}">
                <a16:creationId xmlns:a16="http://schemas.microsoft.com/office/drawing/2014/main" id="{2A52D487-6A99-CB44-ADDA-84E2583B5DE2}"/>
              </a:ext>
            </a:extLst>
          </p:cNvPr>
          <p:cNvSpPr>
            <a:spLocks noGrp="1"/>
          </p:cNvSpPr>
          <p:nvPr>
            <p:ph type="pic" sz="quarter" idx="27"/>
          </p:nvPr>
        </p:nvSpPr>
        <p:spPr>
          <a:xfrm>
            <a:off x="3291776" y="1188720"/>
            <a:ext cx="2468880" cy="205740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2" name="Text Placeholder 19">
            <a:extLst>
              <a:ext uri="{FF2B5EF4-FFF2-40B4-BE49-F238E27FC236}">
                <a16:creationId xmlns:a16="http://schemas.microsoft.com/office/drawing/2014/main" id="{1F4621DD-0EC3-7B40-9C5B-544E9945AB7E}"/>
              </a:ext>
            </a:extLst>
          </p:cNvPr>
          <p:cNvSpPr>
            <a:spLocks noGrp="1"/>
          </p:cNvSpPr>
          <p:nvPr>
            <p:ph type="body" sz="quarter" idx="28" hasCustomPrompt="1"/>
          </p:nvPr>
        </p:nvSpPr>
        <p:spPr>
          <a:xfrm>
            <a:off x="640080" y="3291840"/>
            <a:ext cx="2468880" cy="1005840"/>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
        <p:nvSpPr>
          <p:cNvPr id="2" name="Title 1">
            <a:extLst>
              <a:ext uri="{FF2B5EF4-FFF2-40B4-BE49-F238E27FC236}">
                <a16:creationId xmlns:a16="http://schemas.microsoft.com/office/drawing/2014/main" id="{83A7ADB9-B0E1-624C-B3FB-2E094D93977F}"/>
              </a:ext>
            </a:extLst>
          </p:cNvPr>
          <p:cNvSpPr>
            <a:spLocks noGrp="1"/>
          </p:cNvSpPr>
          <p:nvPr>
            <p:ph type="title" hasCustomPrompt="1"/>
          </p:nvPr>
        </p:nvSpPr>
        <p:spPr/>
        <p:txBody>
          <a:bodyPr/>
          <a:lstStyle/>
          <a:p>
            <a:r>
              <a:rPr lang="en-US" dirty="0"/>
              <a:t>Header w/three images</a:t>
            </a:r>
          </a:p>
        </p:txBody>
      </p:sp>
    </p:spTree>
    <p:extLst>
      <p:ext uri="{BB962C8B-B14F-4D97-AF65-F5344CB8AC3E}">
        <p14:creationId xmlns:p14="http://schemas.microsoft.com/office/powerpoint/2010/main" val="947093498"/>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eader/wide image">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640080" y="3657600"/>
            <a:ext cx="7772400" cy="640080"/>
          </a:xfrm>
          <a:prstGeom prst="rect">
            <a:avLst/>
          </a:prstGeom>
        </p:spPr>
        <p:txBody>
          <a:bodyPr lIns="0" tIns="18288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a:t>
            </a:r>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640080" y="1188720"/>
            <a:ext cx="7772400" cy="242316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2" name="Title 1">
            <a:extLst>
              <a:ext uri="{FF2B5EF4-FFF2-40B4-BE49-F238E27FC236}">
                <a16:creationId xmlns:a16="http://schemas.microsoft.com/office/drawing/2014/main" id="{786BA509-2CC8-C04F-8CC6-05C0F1AD7FCC}"/>
              </a:ext>
            </a:extLst>
          </p:cNvPr>
          <p:cNvSpPr>
            <a:spLocks noGrp="1"/>
          </p:cNvSpPr>
          <p:nvPr>
            <p:ph type="title" hasCustomPrompt="1"/>
          </p:nvPr>
        </p:nvSpPr>
        <p:spPr/>
        <p:txBody>
          <a:bodyPr/>
          <a:lstStyle/>
          <a:p>
            <a:r>
              <a:rPr lang="en-US" dirty="0"/>
              <a:t>Header w/wide image</a:t>
            </a:r>
          </a:p>
        </p:txBody>
      </p:sp>
    </p:spTree>
    <p:extLst>
      <p:ext uri="{BB962C8B-B14F-4D97-AF65-F5344CB8AC3E}">
        <p14:creationId xmlns:p14="http://schemas.microsoft.com/office/powerpoint/2010/main" val="307966649"/>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Header w/video">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1828800" y="1188720"/>
            <a:ext cx="5486400" cy="301752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2" name="Title 1">
            <a:extLst>
              <a:ext uri="{FF2B5EF4-FFF2-40B4-BE49-F238E27FC236}">
                <a16:creationId xmlns:a16="http://schemas.microsoft.com/office/drawing/2014/main" id="{786BA509-2CC8-C04F-8CC6-05C0F1AD7FCC}"/>
              </a:ext>
            </a:extLst>
          </p:cNvPr>
          <p:cNvSpPr>
            <a:spLocks noGrp="1"/>
          </p:cNvSpPr>
          <p:nvPr>
            <p:ph type="title" hasCustomPrompt="1"/>
          </p:nvPr>
        </p:nvSpPr>
        <p:spPr/>
        <p:txBody>
          <a:bodyPr/>
          <a:lstStyle/>
          <a:p>
            <a:r>
              <a:rPr lang="en-US" dirty="0"/>
              <a:t>Header w/video</a:t>
            </a:r>
          </a:p>
        </p:txBody>
      </p:sp>
    </p:spTree>
    <p:extLst>
      <p:ext uri="{BB962C8B-B14F-4D97-AF65-F5344CB8AC3E}">
        <p14:creationId xmlns:p14="http://schemas.microsoft.com/office/powerpoint/2010/main" val="623239317"/>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Header w/video and copy">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5669280" y="1554480"/>
            <a:ext cx="2743200" cy="1005840"/>
          </a:xfrm>
          <a:prstGeom prst="rect">
            <a:avLst/>
          </a:prstGeom>
        </p:spPr>
        <p:txBody>
          <a:bodyPr lIns="365760" r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5669280" y="1188720"/>
            <a:ext cx="2743200" cy="215444"/>
          </a:xfrm>
          <a:prstGeom prst="rect">
            <a:avLst/>
          </a:prstGeom>
        </p:spPr>
        <p:txBody>
          <a:bodyPr lIns="365760" rIns="0"/>
          <a:lstStyle>
            <a:lvl1pPr marL="0" indent="0">
              <a:lnSpc>
                <a:spcPct val="100000"/>
              </a:lnSpc>
              <a:buFontTx/>
              <a:buNone/>
              <a:defRPr b="1" i="0" cap="all" baseline="0">
                <a:latin typeface="Helvetica" pitchFamily="2" charset="0"/>
              </a:defRPr>
            </a:lvl1pPr>
          </a:lstStyle>
          <a:p>
            <a:pPr lvl="0"/>
            <a:r>
              <a:rPr lang="en-US" dirty="0"/>
              <a:t>SUBHEAD</a:t>
            </a:r>
          </a:p>
        </p:txBody>
      </p:sp>
      <p:sp>
        <p:nvSpPr>
          <p:cNvPr id="4" name="Media Placeholder 3">
            <a:extLst>
              <a:ext uri="{FF2B5EF4-FFF2-40B4-BE49-F238E27FC236}">
                <a16:creationId xmlns:a16="http://schemas.microsoft.com/office/drawing/2014/main" id="{EDEC991D-2A90-BD44-8865-BCD7365AA034}"/>
              </a:ext>
            </a:extLst>
          </p:cNvPr>
          <p:cNvSpPr>
            <a:spLocks noGrp="1"/>
          </p:cNvSpPr>
          <p:nvPr>
            <p:ph type="media" sz="quarter" idx="23"/>
          </p:nvPr>
        </p:nvSpPr>
        <p:spPr>
          <a:xfrm>
            <a:off x="640080" y="1188720"/>
            <a:ext cx="5029200" cy="283464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media</a:t>
            </a:r>
            <a:endParaRPr lang="en-US" dirty="0"/>
          </a:p>
        </p:txBody>
      </p:sp>
      <p:sp>
        <p:nvSpPr>
          <p:cNvPr id="2" name="Title 1">
            <a:extLst>
              <a:ext uri="{FF2B5EF4-FFF2-40B4-BE49-F238E27FC236}">
                <a16:creationId xmlns:a16="http://schemas.microsoft.com/office/drawing/2014/main" id="{B215D343-E871-2D4D-89DF-1CBE83C41245}"/>
              </a:ext>
            </a:extLst>
          </p:cNvPr>
          <p:cNvSpPr>
            <a:spLocks noGrp="1"/>
          </p:cNvSpPr>
          <p:nvPr>
            <p:ph type="title" hasCustomPrompt="1"/>
          </p:nvPr>
        </p:nvSpPr>
        <p:spPr/>
        <p:txBody>
          <a:bodyPr/>
          <a:lstStyle/>
          <a:p>
            <a:r>
              <a:rPr lang="en-US" dirty="0"/>
              <a:t>Header w/video and copy</a:t>
            </a:r>
          </a:p>
        </p:txBody>
      </p:sp>
    </p:spTree>
    <p:extLst>
      <p:ext uri="{BB962C8B-B14F-4D97-AF65-F5344CB8AC3E}">
        <p14:creationId xmlns:p14="http://schemas.microsoft.com/office/powerpoint/2010/main" val="1741474523"/>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tatement w/white background">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4C1E4286-FD2F-814C-A4E5-B50094C0B6DB}"/>
              </a:ext>
            </a:extLst>
          </p:cNvPr>
          <p:cNvSpPr/>
          <p:nvPr/>
        </p:nvSpPr>
        <p:spPr>
          <a:xfrm>
            <a:off x="0" y="1"/>
            <a:ext cx="9144000" cy="4599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4000" b="0" i="0" dirty="0">
              <a:latin typeface="Helvetica Regular" pitchFamily="2" charset="0"/>
            </a:endParaRPr>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6" name="Title 3" hidden="1">
            <a:extLst>
              <a:ext uri="{FF2B5EF4-FFF2-40B4-BE49-F238E27FC236}">
                <a16:creationId xmlns:a16="http://schemas.microsoft.com/office/drawing/2014/main" id="{47BA5E82-2DE4-214E-A6B1-6C2A16953F79}"/>
              </a:ext>
            </a:extLst>
          </p:cNvPr>
          <p:cNvSpPr txBox="1">
            <a:spLocks/>
          </p:cNvSpPr>
          <p:nvPr/>
        </p:nvSpPr>
        <p:spPr>
          <a:xfrm>
            <a:off x="1371600" y="1371600"/>
            <a:ext cx="6400800" cy="1846659"/>
          </a:xfrm>
          <a:prstGeom prst="rect">
            <a:avLst/>
          </a:prstGeom>
          <a:solidFill>
            <a:schemeClr val="bg1"/>
          </a:solidFill>
        </p:spPr>
        <p:txBody>
          <a:bodyPr vert="horz" wrap="square" lIns="0" tIns="0" rIns="0" bIns="0" rtlCol="0" anchor="ctr" anchorCtr="1">
            <a:sp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nSpc>
                <a:spcPct val="100000"/>
              </a:lnSpc>
              <a:spcBef>
                <a:spcPts val="0"/>
              </a:spcBef>
            </a:pPr>
            <a:r>
              <a:rPr lang="en-US" sz="4000" b="0" i="0" dirty="0">
                <a:solidFill>
                  <a:srgbClr val="2774AE"/>
                </a:solidFill>
                <a:latin typeface="Helvetica Regular" pitchFamily="2" charset="0"/>
              </a:rPr>
              <a:t>Lorem ipsum dolor sit </a:t>
            </a:r>
            <a:r>
              <a:rPr lang="en-US" sz="4000" b="0" i="0" dirty="0" err="1">
                <a:solidFill>
                  <a:srgbClr val="2774AE"/>
                </a:solidFill>
                <a:latin typeface="Helvetica Regular" pitchFamily="2" charset="0"/>
              </a:rPr>
              <a:t>amet</a:t>
            </a:r>
            <a:r>
              <a:rPr lang="en-US" sz="4000" b="0" i="0" dirty="0">
                <a:solidFill>
                  <a:srgbClr val="2774AE"/>
                </a:solidFill>
                <a:latin typeface="Helvetica Regular" pitchFamily="2" charset="0"/>
              </a:rPr>
              <a:t> ex </a:t>
            </a:r>
            <a:r>
              <a:rPr lang="en-US" sz="4000" b="0" i="0" dirty="0" err="1">
                <a:solidFill>
                  <a:srgbClr val="2774AE"/>
                </a:solidFill>
                <a:latin typeface="Helvetica Regular" pitchFamily="2" charset="0"/>
              </a:rPr>
              <a:t>eum</a:t>
            </a:r>
            <a:r>
              <a:rPr lang="en-US" sz="4000" b="0" i="0" dirty="0">
                <a:solidFill>
                  <a:srgbClr val="2774AE"/>
                </a:solidFill>
                <a:latin typeface="Helvetica Regular" pitchFamily="2" charset="0"/>
              </a:rPr>
              <a:t> </a:t>
            </a:r>
            <a:r>
              <a:rPr lang="en-US" sz="4000" b="0" i="0" dirty="0" err="1">
                <a:solidFill>
                  <a:srgbClr val="2774AE"/>
                </a:solidFill>
                <a:latin typeface="Helvetica Regular" pitchFamily="2" charset="0"/>
              </a:rPr>
              <a:t>reque</a:t>
            </a:r>
            <a:r>
              <a:rPr lang="en-US" sz="4000" b="0" i="0" dirty="0">
                <a:solidFill>
                  <a:srgbClr val="2774AE"/>
                </a:solidFill>
                <a:latin typeface="Helvetica Regular" pitchFamily="2" charset="0"/>
              </a:rPr>
              <a:t> </a:t>
            </a:r>
            <a:r>
              <a:rPr lang="en-US" sz="4000" b="0" i="0" dirty="0" err="1">
                <a:solidFill>
                  <a:srgbClr val="2774AE"/>
                </a:solidFill>
                <a:latin typeface="Helvetica Regular" pitchFamily="2" charset="0"/>
              </a:rPr>
              <a:t>graece</a:t>
            </a:r>
            <a:r>
              <a:rPr lang="en-US" sz="4000" b="0" i="0" dirty="0">
                <a:solidFill>
                  <a:srgbClr val="2774AE"/>
                </a:solidFill>
                <a:latin typeface="Helvetica Regular" pitchFamily="2" charset="0"/>
              </a:rPr>
              <a:t> </a:t>
            </a:r>
            <a:r>
              <a:rPr lang="en-US" sz="4000" b="0" i="0" dirty="0" err="1">
                <a:solidFill>
                  <a:srgbClr val="2774AE"/>
                </a:solidFill>
                <a:latin typeface="Helvetica Regular" pitchFamily="2" charset="0"/>
              </a:rPr>
              <a:t>nam</a:t>
            </a:r>
            <a:r>
              <a:rPr lang="en-US" sz="4000" b="0" i="0" dirty="0">
                <a:solidFill>
                  <a:srgbClr val="2774AE"/>
                </a:solidFill>
                <a:latin typeface="Helvetica Regular" pitchFamily="2" charset="0"/>
              </a:rPr>
              <a:t> </a:t>
            </a:r>
            <a:r>
              <a:rPr lang="en-US" sz="4000" b="0" i="0" dirty="0" err="1">
                <a:solidFill>
                  <a:srgbClr val="2774AE"/>
                </a:solidFill>
                <a:latin typeface="Helvetica Regular" pitchFamily="2" charset="0"/>
              </a:rPr>
              <a:t>harum</a:t>
            </a:r>
            <a:r>
              <a:rPr lang="en-US" sz="4000" b="0" i="0" dirty="0">
                <a:solidFill>
                  <a:srgbClr val="2774AE"/>
                </a:solidFill>
                <a:latin typeface="Helvetica Regular" pitchFamily="2" charset="0"/>
              </a:rPr>
              <a:t> </a:t>
            </a:r>
            <a:r>
              <a:rPr lang="en-US" sz="4000" b="0" i="0" dirty="0" err="1">
                <a:solidFill>
                  <a:srgbClr val="2774AE"/>
                </a:solidFill>
                <a:latin typeface="Helvetica Regular" pitchFamily="2" charset="0"/>
              </a:rPr>
              <a:t>vonsequat</a:t>
            </a:r>
            <a:endParaRPr lang="en-US" sz="4000" b="0" i="0" dirty="0">
              <a:solidFill>
                <a:srgbClr val="2774AE"/>
              </a:solidFill>
              <a:latin typeface="Helvetica Regular" pitchFamily="2" charset="0"/>
            </a:endParaRPr>
          </a:p>
        </p:txBody>
      </p:sp>
      <p:sp>
        <p:nvSpPr>
          <p:cNvPr id="4" name="Text Placeholder 3">
            <a:extLst>
              <a:ext uri="{FF2B5EF4-FFF2-40B4-BE49-F238E27FC236}">
                <a16:creationId xmlns:a16="http://schemas.microsoft.com/office/drawing/2014/main" id="{9D1F839A-7F1F-7444-AF82-48ECCE4F3858}"/>
              </a:ext>
            </a:extLst>
          </p:cNvPr>
          <p:cNvSpPr>
            <a:spLocks noGrp="1"/>
          </p:cNvSpPr>
          <p:nvPr>
            <p:ph type="body" sz="quarter" idx="21" hasCustomPrompt="1"/>
          </p:nvPr>
        </p:nvSpPr>
        <p:spPr>
          <a:xfrm>
            <a:off x="1371600" y="1371600"/>
            <a:ext cx="6400800" cy="1665071"/>
          </a:xfrm>
        </p:spPr>
        <p:txBody>
          <a:bodyPr anchor="ctr" anchorCtr="0"/>
          <a:lstStyle>
            <a:lvl1pPr marL="0" indent="0" algn="ctr">
              <a:buNone/>
              <a:defRPr sz="4000">
                <a:solidFill>
                  <a:srgbClr val="2774AE"/>
                </a:solidFill>
              </a:defRPr>
            </a:lvl1pPr>
            <a:lvl2pPr marL="274320" indent="0" algn="ctr">
              <a:buNone/>
              <a:defRPr sz="4000">
                <a:solidFill>
                  <a:srgbClr val="2774AE"/>
                </a:solidFill>
              </a:defRPr>
            </a:lvl2pPr>
            <a:lvl3pPr marL="548640" indent="0" algn="ctr">
              <a:buNone/>
              <a:defRPr sz="4000">
                <a:solidFill>
                  <a:srgbClr val="2774AE"/>
                </a:solidFill>
              </a:defRPr>
            </a:lvl3pPr>
            <a:lvl4pPr marL="822960" indent="0" algn="ctr">
              <a:buNone/>
              <a:defRPr sz="4000">
                <a:solidFill>
                  <a:srgbClr val="2774AE"/>
                </a:solidFill>
              </a:defRPr>
            </a:lvl4pPr>
            <a:lvl5pPr marL="1097280" indent="0" algn="ctr">
              <a:buNone/>
              <a:defRPr sz="4000">
                <a:solidFill>
                  <a:srgbClr val="2774AE"/>
                </a:solidFill>
              </a:defRPr>
            </a:lvl5pPr>
          </a:lstStyle>
          <a:p>
            <a:pPr lvl="0"/>
            <a:r>
              <a:rPr lang="en-US" dirty="0"/>
              <a:t>Lorem ipsum dolor sit </a:t>
            </a:r>
            <a:r>
              <a:rPr lang="en-US" dirty="0" err="1"/>
              <a:t>amet</a:t>
            </a:r>
            <a:r>
              <a:rPr lang="en-US" dirty="0"/>
              <a:t> ex </a:t>
            </a:r>
            <a:r>
              <a:rPr lang="en-US" dirty="0" err="1"/>
              <a:t>eum</a:t>
            </a:r>
            <a:r>
              <a:rPr lang="en-US" dirty="0"/>
              <a:t> </a:t>
            </a:r>
            <a:r>
              <a:rPr lang="en-US" dirty="0" err="1"/>
              <a:t>reque</a:t>
            </a:r>
            <a:r>
              <a:rPr lang="en-US" dirty="0"/>
              <a:t> </a:t>
            </a:r>
            <a:r>
              <a:rPr lang="en-US" dirty="0" err="1"/>
              <a:t>graece</a:t>
            </a:r>
            <a:r>
              <a:rPr lang="en-US" dirty="0"/>
              <a:t> </a:t>
            </a:r>
            <a:r>
              <a:rPr lang="en-US" dirty="0" err="1"/>
              <a:t>nam</a:t>
            </a:r>
            <a:r>
              <a:rPr lang="en-US" dirty="0"/>
              <a:t> </a:t>
            </a:r>
            <a:r>
              <a:rPr lang="en-US" dirty="0" err="1"/>
              <a:t>harum</a:t>
            </a:r>
            <a:r>
              <a:rPr lang="en-US" dirty="0"/>
              <a:t> </a:t>
            </a:r>
            <a:r>
              <a:rPr lang="en-US" dirty="0" err="1"/>
              <a:t>vonsequat</a:t>
            </a:r>
            <a:endParaRPr lang="en-US" dirty="0"/>
          </a:p>
        </p:txBody>
      </p:sp>
    </p:spTree>
    <p:extLst>
      <p:ext uri="{BB962C8B-B14F-4D97-AF65-F5344CB8AC3E}">
        <p14:creationId xmlns:p14="http://schemas.microsoft.com/office/powerpoint/2010/main" val="3417811289"/>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4C1E4286-FD2F-814C-A4E5-B50094C0B6DB}"/>
              </a:ext>
            </a:extLst>
          </p:cNvPr>
          <p:cNvSpPr/>
          <p:nvPr/>
        </p:nvSpPr>
        <p:spPr>
          <a:xfrm>
            <a:off x="0" y="0"/>
            <a:ext cx="9144000" cy="45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4000" b="0" i="0" dirty="0">
              <a:latin typeface="Helvetica Regular" pitchFamily="2" charset="0"/>
            </a:endParaRPr>
          </a:p>
        </p:txBody>
      </p:sp>
      <p:graphicFrame>
        <p:nvGraphicFramePr>
          <p:cNvPr id="11" name="Table 10" hidden="1">
            <a:extLst>
              <a:ext uri="{FF2B5EF4-FFF2-40B4-BE49-F238E27FC236}">
                <a16:creationId xmlns:a16="http://schemas.microsoft.com/office/drawing/2014/main" id="{A59B268B-FC1E-1745-BAE9-3F02C5965F2C}"/>
              </a:ext>
            </a:extLst>
          </p:cNvPr>
          <p:cNvGraphicFramePr>
            <a:graphicFrameLocks noGrp="1"/>
          </p:cNvGraphicFramePr>
          <p:nvPr>
            <p:extLst>
              <p:ext uri="{D42A27DB-BD31-4B8C-83A1-F6EECF244321}">
                <p14:modId xmlns:p14="http://schemas.microsoft.com/office/powerpoint/2010/main" val="1736718671"/>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3" name="TextBox 2">
            <a:extLst>
              <a:ext uri="{FF2B5EF4-FFF2-40B4-BE49-F238E27FC236}">
                <a16:creationId xmlns:a16="http://schemas.microsoft.com/office/drawing/2014/main" id="{5F64B9DE-6557-C54A-BF36-8E798604EA3F}"/>
              </a:ext>
            </a:extLst>
          </p:cNvPr>
          <p:cNvSpPr txBox="1"/>
          <p:nvPr/>
        </p:nvSpPr>
        <p:spPr>
          <a:xfrm>
            <a:off x="640080" y="1874520"/>
            <a:ext cx="7772400" cy="553998"/>
          </a:xfrm>
          <a:prstGeom prst="rect">
            <a:avLst/>
          </a:prstGeom>
          <a:noFill/>
        </p:spPr>
        <p:txBody>
          <a:bodyPr wrap="square" lIns="0" tIns="0" rIns="0" bIns="0" rtlCol="0" anchor="b" anchorCtr="0">
            <a:spAutoFit/>
          </a:bodyPr>
          <a:lstStyle/>
          <a:p>
            <a:pPr algn="ctr"/>
            <a:r>
              <a:rPr lang="en-US" sz="3600" b="1" i="0" baseline="0" dirty="0">
                <a:solidFill>
                  <a:srgbClr val="58595B"/>
                </a:solidFill>
                <a:latin typeface="Helvetica" pitchFamily="2" charset="0"/>
              </a:rPr>
              <a:t>Q&amp;A</a:t>
            </a:r>
          </a:p>
        </p:txBody>
      </p:sp>
      <p:sp>
        <p:nvSpPr>
          <p:cNvPr id="7" name="Header rule">
            <a:extLst>
              <a:ext uri="{FF2B5EF4-FFF2-40B4-BE49-F238E27FC236}">
                <a16:creationId xmlns:a16="http://schemas.microsoft.com/office/drawing/2014/main" id="{09B1960F-507A-E84C-8B64-1891B754A975}"/>
              </a:ext>
            </a:extLst>
          </p:cNvPr>
          <p:cNvSpPr/>
          <p:nvPr/>
        </p:nvSpPr>
        <p:spPr>
          <a:xfrm>
            <a:off x="640080" y="2468880"/>
            <a:ext cx="7772400" cy="36576"/>
          </a:xfrm>
          <a:prstGeom prst="rect">
            <a:avLst/>
          </a:prstGeom>
          <a:solidFill>
            <a:srgbClr val="2C75A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graphicFrame>
        <p:nvGraphicFramePr>
          <p:cNvPr id="8" name="Table 7" hidden="1">
            <a:extLst>
              <a:ext uri="{FF2B5EF4-FFF2-40B4-BE49-F238E27FC236}">
                <a16:creationId xmlns:a16="http://schemas.microsoft.com/office/drawing/2014/main" id="{3E58A6EC-219D-294A-BBEF-94C49557B0E2}"/>
              </a:ext>
            </a:extLst>
          </p:cNvPr>
          <p:cNvGraphicFramePr>
            <a:graphicFrameLocks noGrp="1"/>
          </p:cNvGraphicFramePr>
          <p:nvPr>
            <p:extLst>
              <p:ext uri="{D42A27DB-BD31-4B8C-83A1-F6EECF244321}">
                <p14:modId xmlns:p14="http://schemas.microsoft.com/office/powerpoint/2010/main" val="42495035"/>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graphicFrame>
        <p:nvGraphicFramePr>
          <p:cNvPr id="10" name="Table 9" hidden="1">
            <a:extLst>
              <a:ext uri="{FF2B5EF4-FFF2-40B4-BE49-F238E27FC236}">
                <a16:creationId xmlns:a16="http://schemas.microsoft.com/office/drawing/2014/main" id="{C425352E-7739-E248-9E50-3F3E8D851A47}"/>
              </a:ext>
            </a:extLst>
          </p:cNvPr>
          <p:cNvGraphicFramePr>
            <a:graphicFrameLocks noGrp="1"/>
          </p:cNvGraphicFramePr>
          <p:nvPr>
            <p:extLst>
              <p:ext uri="{D42A27DB-BD31-4B8C-83A1-F6EECF244321}">
                <p14:modId xmlns:p14="http://schemas.microsoft.com/office/powerpoint/2010/main" val="2393666196"/>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Tree>
    <p:extLst>
      <p:ext uri="{BB962C8B-B14F-4D97-AF65-F5344CB8AC3E}">
        <p14:creationId xmlns:p14="http://schemas.microsoft.com/office/powerpoint/2010/main" val="361908255"/>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Thank You">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4C1E4286-FD2F-814C-A4E5-B50094C0B6DB}"/>
              </a:ext>
            </a:extLst>
          </p:cNvPr>
          <p:cNvSpPr/>
          <p:nvPr/>
        </p:nvSpPr>
        <p:spPr>
          <a:xfrm>
            <a:off x="0" y="0"/>
            <a:ext cx="9144000" cy="45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4000" b="0" i="0" dirty="0">
              <a:latin typeface="Helvetica Regular" pitchFamily="2" charset="0"/>
            </a:endParaRPr>
          </a:p>
        </p:txBody>
      </p:sp>
      <p:graphicFrame>
        <p:nvGraphicFramePr>
          <p:cNvPr id="11" name="Table 10" hidden="1">
            <a:extLst>
              <a:ext uri="{FF2B5EF4-FFF2-40B4-BE49-F238E27FC236}">
                <a16:creationId xmlns:a16="http://schemas.microsoft.com/office/drawing/2014/main" id="{A59B268B-FC1E-1745-BAE9-3F02C5965F2C}"/>
              </a:ext>
            </a:extLst>
          </p:cNvPr>
          <p:cNvGraphicFramePr>
            <a:graphicFrameLocks noGrp="1"/>
          </p:cNvGraphicFramePr>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graphicFrame>
        <p:nvGraphicFramePr>
          <p:cNvPr id="8" name="Table 7" hidden="1">
            <a:extLst>
              <a:ext uri="{FF2B5EF4-FFF2-40B4-BE49-F238E27FC236}">
                <a16:creationId xmlns:a16="http://schemas.microsoft.com/office/drawing/2014/main" id="{3E58A6EC-219D-294A-BBEF-94C49557B0E2}"/>
              </a:ext>
            </a:extLst>
          </p:cNvPr>
          <p:cNvGraphicFramePr>
            <a:graphicFrameLocks noGrp="1"/>
          </p:cNvGraphicFramePr>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graphicFrame>
        <p:nvGraphicFramePr>
          <p:cNvPr id="10" name="Table 9" hidden="1">
            <a:extLst>
              <a:ext uri="{FF2B5EF4-FFF2-40B4-BE49-F238E27FC236}">
                <a16:creationId xmlns:a16="http://schemas.microsoft.com/office/drawing/2014/main" id="{C425352E-7739-E248-9E50-3F3E8D851A47}"/>
              </a:ext>
            </a:extLst>
          </p:cNvPr>
          <p:cNvGraphicFramePr>
            <a:graphicFrameLocks noGrp="1"/>
          </p:cNvGraphicFramePr>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pic>
        <p:nvPicPr>
          <p:cNvPr id="2" name="Picture 1"/>
          <p:cNvPicPr>
            <a:picLocks noChangeAspect="1"/>
          </p:cNvPicPr>
          <p:nvPr userDrawn="1"/>
        </p:nvPicPr>
        <p:blipFill>
          <a:blip r:embed="rId2"/>
          <a:stretch>
            <a:fillRect/>
          </a:stretch>
        </p:blipFill>
        <p:spPr>
          <a:xfrm>
            <a:off x="2281646" y="2282017"/>
            <a:ext cx="4580708" cy="579466"/>
          </a:xfrm>
          <a:prstGeom prst="rect">
            <a:avLst/>
          </a:prstGeom>
        </p:spPr>
      </p:pic>
    </p:spTree>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tatement w/dark background">
    <p:spTree>
      <p:nvGrpSpPr>
        <p:cNvPr id="1" name=""/>
        <p:cNvGrpSpPr/>
        <p:nvPr/>
      </p:nvGrpSpPr>
      <p:grpSpPr>
        <a:xfrm>
          <a:off x="0" y="0"/>
          <a:ext cx="0" cy="0"/>
          <a:chOff x="0" y="0"/>
          <a:chExt cx="0" cy="0"/>
        </a:xfrm>
      </p:grpSpPr>
      <p:sp>
        <p:nvSpPr>
          <p:cNvPr id="3" name="Text Placeholder 3">
            <a:extLst>
              <a:ext uri="{FF2B5EF4-FFF2-40B4-BE49-F238E27FC236}">
                <a16:creationId xmlns:a16="http://schemas.microsoft.com/office/drawing/2014/main" id="{7C5EC3F5-808B-184C-A89B-4B25F801B6AC}"/>
              </a:ext>
            </a:extLst>
          </p:cNvPr>
          <p:cNvSpPr>
            <a:spLocks noGrp="1"/>
          </p:cNvSpPr>
          <p:nvPr>
            <p:ph type="body" sz="quarter" idx="21" hasCustomPrompt="1"/>
          </p:nvPr>
        </p:nvSpPr>
        <p:spPr>
          <a:xfrm>
            <a:off x="1371600" y="1407743"/>
            <a:ext cx="6400800" cy="1665071"/>
          </a:xfrm>
          <a:prstGeom prst="rect">
            <a:avLst/>
          </a:prstGeom>
        </p:spPr>
        <p:txBody>
          <a:bodyPr lIns="0" tIns="0" rIns="0" bIns="0" anchor="ctr" anchorCtr="0">
            <a:spAutoFit/>
          </a:bodyPr>
          <a:lstStyle>
            <a:lvl1pPr marL="0" indent="0" algn="ctr">
              <a:buNone/>
              <a:defRPr sz="4000">
                <a:solidFill>
                  <a:schemeClr val="bg1"/>
                </a:solidFill>
              </a:defRPr>
            </a:lvl1pPr>
            <a:lvl2pPr marL="274320" indent="0" algn="ctr">
              <a:buNone/>
              <a:defRPr sz="4000">
                <a:solidFill>
                  <a:srgbClr val="2774AE"/>
                </a:solidFill>
              </a:defRPr>
            </a:lvl2pPr>
            <a:lvl3pPr marL="548640" indent="0" algn="ctr">
              <a:buNone/>
              <a:defRPr sz="4000">
                <a:solidFill>
                  <a:srgbClr val="2774AE"/>
                </a:solidFill>
              </a:defRPr>
            </a:lvl3pPr>
            <a:lvl4pPr marL="822960" indent="0" algn="ctr">
              <a:buNone/>
              <a:defRPr sz="4000">
                <a:solidFill>
                  <a:srgbClr val="2774AE"/>
                </a:solidFill>
              </a:defRPr>
            </a:lvl4pPr>
            <a:lvl5pPr marL="1097280" indent="0" algn="ctr">
              <a:buNone/>
              <a:defRPr sz="4000">
                <a:solidFill>
                  <a:srgbClr val="2774AE"/>
                </a:solidFill>
              </a:defRPr>
            </a:lvl5pPr>
          </a:lstStyle>
          <a:p>
            <a:pPr lvl="0"/>
            <a:r>
              <a:rPr lang="en-US" dirty="0"/>
              <a:t>Lorem ipsum dolor sit </a:t>
            </a:r>
            <a:r>
              <a:rPr lang="en-US" dirty="0" err="1"/>
              <a:t>amet</a:t>
            </a:r>
            <a:r>
              <a:rPr lang="en-US" dirty="0"/>
              <a:t> ex </a:t>
            </a:r>
            <a:r>
              <a:rPr lang="en-US" dirty="0" err="1"/>
              <a:t>eum</a:t>
            </a:r>
            <a:r>
              <a:rPr lang="en-US" dirty="0"/>
              <a:t> </a:t>
            </a:r>
            <a:r>
              <a:rPr lang="en-US" dirty="0" err="1"/>
              <a:t>reque</a:t>
            </a:r>
            <a:r>
              <a:rPr lang="en-US" dirty="0"/>
              <a:t> </a:t>
            </a:r>
            <a:r>
              <a:rPr lang="en-US" dirty="0" err="1"/>
              <a:t>graece</a:t>
            </a:r>
            <a:r>
              <a:rPr lang="en-US" dirty="0"/>
              <a:t> </a:t>
            </a:r>
            <a:r>
              <a:rPr lang="en-US" dirty="0" err="1"/>
              <a:t>nam</a:t>
            </a:r>
            <a:r>
              <a:rPr lang="en-US" dirty="0"/>
              <a:t> </a:t>
            </a:r>
            <a:r>
              <a:rPr lang="en-US" dirty="0" err="1"/>
              <a:t>harum</a:t>
            </a:r>
            <a:r>
              <a:rPr lang="en-US" dirty="0"/>
              <a:t> </a:t>
            </a:r>
            <a:r>
              <a:rPr lang="en-US" dirty="0" err="1"/>
              <a:t>vonsequat</a:t>
            </a:r>
            <a:endParaRPr lang="en-US" dirty="0"/>
          </a:p>
        </p:txBody>
      </p:sp>
    </p:spTree>
    <p:extLst>
      <p:ext uri="{BB962C8B-B14F-4D97-AF65-F5344CB8AC3E}">
        <p14:creationId xmlns:p14="http://schemas.microsoft.com/office/powerpoint/2010/main" val="2898377615"/>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4C1E4286-FD2F-814C-A4E5-B50094C0B6DB}"/>
              </a:ext>
            </a:extLst>
          </p:cNvPr>
          <p:cNvSpPr/>
          <p:nvPr/>
        </p:nvSpPr>
        <p:spPr>
          <a:xfrm>
            <a:off x="0" y="0"/>
            <a:ext cx="9144000" cy="45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4000" b="0" i="0" dirty="0">
              <a:latin typeface="Helvetica Regular" pitchFamily="2" charset="0"/>
            </a:endParaRPr>
          </a:p>
        </p:txBody>
      </p:sp>
      <p:graphicFrame>
        <p:nvGraphicFramePr>
          <p:cNvPr id="11" name="Table 10" hidden="1">
            <a:extLst>
              <a:ext uri="{FF2B5EF4-FFF2-40B4-BE49-F238E27FC236}">
                <a16:creationId xmlns:a16="http://schemas.microsoft.com/office/drawing/2014/main" id="{A59B268B-FC1E-1745-BAE9-3F02C5965F2C}"/>
              </a:ext>
            </a:extLst>
          </p:cNvPr>
          <p:cNvGraphicFramePr>
            <a:graphicFrameLocks noGrp="1"/>
          </p:cNvGraphicFramePr>
          <p:nvPr>
            <p:extLst>
              <p:ext uri="{D42A27DB-BD31-4B8C-83A1-F6EECF244321}">
                <p14:modId xmlns:p14="http://schemas.microsoft.com/office/powerpoint/2010/main" val="3113960386"/>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4" name="Text Placeholder 3">
            <a:extLst>
              <a:ext uri="{FF2B5EF4-FFF2-40B4-BE49-F238E27FC236}">
                <a16:creationId xmlns:a16="http://schemas.microsoft.com/office/drawing/2014/main" id="{DF2C5F55-93C0-9344-9E3D-94935F3D2760}"/>
              </a:ext>
            </a:extLst>
          </p:cNvPr>
          <p:cNvSpPr>
            <a:spLocks noGrp="1"/>
          </p:cNvSpPr>
          <p:nvPr>
            <p:ph type="body" sz="quarter" idx="20" hasCustomPrompt="1"/>
          </p:nvPr>
        </p:nvSpPr>
        <p:spPr>
          <a:xfrm>
            <a:off x="640079" y="2651760"/>
            <a:ext cx="7772400" cy="274320"/>
          </a:xfrm>
          <a:prstGeom prst="rect">
            <a:avLst/>
          </a:prstGeom>
        </p:spPr>
        <p:txBody>
          <a:bodyPr>
            <a:spAutoFit/>
          </a:bodyPr>
          <a:lstStyle>
            <a:lvl1pPr marL="0" indent="0">
              <a:buFontTx/>
              <a:buNone/>
              <a:defRPr sz="1600" b="1" i="0" cap="all" baseline="0">
                <a:latin typeface="Helvetica" pitchFamily="2" charset="0"/>
              </a:defRPr>
            </a:lvl1pPr>
            <a:lvl2pPr>
              <a:buFontTx/>
              <a:buNone/>
              <a:defRPr b="1"/>
            </a:lvl2pPr>
            <a:lvl3pPr marL="685800" indent="0">
              <a:buFontTx/>
              <a:buNone/>
              <a:defRPr b="1"/>
            </a:lvl3pPr>
            <a:lvl4pPr marL="1028700" indent="0">
              <a:buFontTx/>
              <a:buNone/>
              <a:defRPr b="1"/>
            </a:lvl4pPr>
            <a:lvl5pPr marL="1371600" indent="0">
              <a:buFontTx/>
              <a:buNone/>
              <a:defRPr b="1"/>
            </a:lvl5pPr>
          </a:lstStyle>
          <a:p>
            <a:pPr lvl="0"/>
            <a:r>
              <a:rPr lang="en-US" dirty="0"/>
              <a:t>ADDITIONAL TEXT GOES HERE </a:t>
            </a:r>
          </a:p>
        </p:txBody>
      </p:sp>
      <p:sp>
        <p:nvSpPr>
          <p:cNvPr id="7" name="Header rule">
            <a:extLst>
              <a:ext uri="{FF2B5EF4-FFF2-40B4-BE49-F238E27FC236}">
                <a16:creationId xmlns:a16="http://schemas.microsoft.com/office/drawing/2014/main" id="{09B1960F-507A-E84C-8B64-1891B754A975}"/>
              </a:ext>
            </a:extLst>
          </p:cNvPr>
          <p:cNvSpPr/>
          <p:nvPr/>
        </p:nvSpPr>
        <p:spPr>
          <a:xfrm>
            <a:off x="640080" y="2468880"/>
            <a:ext cx="7772400" cy="36576"/>
          </a:xfrm>
          <a:prstGeom prst="rect">
            <a:avLst/>
          </a:prstGeom>
          <a:solidFill>
            <a:srgbClr val="2C75A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graphicFrame>
        <p:nvGraphicFramePr>
          <p:cNvPr id="9" name="Table 8" hidden="1">
            <a:extLst>
              <a:ext uri="{FF2B5EF4-FFF2-40B4-BE49-F238E27FC236}">
                <a16:creationId xmlns:a16="http://schemas.microsoft.com/office/drawing/2014/main" id="{D23CA481-98CA-0745-833B-EFD0DBCDDA4E}"/>
              </a:ext>
            </a:extLst>
          </p:cNvPr>
          <p:cNvGraphicFramePr>
            <a:graphicFrameLocks noGrp="1"/>
          </p:cNvGraphicFramePr>
          <p:nvPr>
            <p:extLst>
              <p:ext uri="{D42A27DB-BD31-4B8C-83A1-F6EECF244321}">
                <p14:modId xmlns:p14="http://schemas.microsoft.com/office/powerpoint/2010/main" val="3279498072"/>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graphicFrame>
        <p:nvGraphicFramePr>
          <p:cNvPr id="12" name="Table 11" hidden="1">
            <a:extLst>
              <a:ext uri="{FF2B5EF4-FFF2-40B4-BE49-F238E27FC236}">
                <a16:creationId xmlns:a16="http://schemas.microsoft.com/office/drawing/2014/main" id="{EF7DC21F-99F8-4F48-9203-63793CFF7D9C}"/>
              </a:ext>
            </a:extLst>
          </p:cNvPr>
          <p:cNvGraphicFramePr>
            <a:graphicFrameLocks noGrp="1"/>
          </p:cNvGraphicFramePr>
          <p:nvPr>
            <p:extLst>
              <p:ext uri="{D42A27DB-BD31-4B8C-83A1-F6EECF244321}">
                <p14:modId xmlns:p14="http://schemas.microsoft.com/office/powerpoint/2010/main" val="4083986431"/>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
        <p:nvSpPr>
          <p:cNvPr id="14" name="Text Placeholder 7">
            <a:extLst>
              <a:ext uri="{FF2B5EF4-FFF2-40B4-BE49-F238E27FC236}">
                <a16:creationId xmlns:a16="http://schemas.microsoft.com/office/drawing/2014/main" id="{2FA6F6D3-C084-D543-B260-D6C73FE285CF}"/>
              </a:ext>
            </a:extLst>
          </p:cNvPr>
          <p:cNvSpPr>
            <a:spLocks noGrp="1"/>
          </p:cNvSpPr>
          <p:nvPr>
            <p:ph type="body" sz="quarter" idx="31" hasCustomPrompt="1"/>
          </p:nvPr>
        </p:nvSpPr>
        <p:spPr>
          <a:xfrm>
            <a:off x="640080" y="1897130"/>
            <a:ext cx="7772400" cy="498598"/>
          </a:xfrm>
          <a:prstGeom prst="rect">
            <a:avLst/>
          </a:prstGeom>
        </p:spPr>
        <p:txBody>
          <a:bodyPr wrap="square" anchor="ctr" anchorCtr="0">
            <a:spAutoFit/>
          </a:bodyPr>
          <a:lstStyle>
            <a:lvl1pPr marL="0" indent="0">
              <a:buNone/>
              <a:defRPr sz="3600" b="1">
                <a:latin typeface="+mj-lt"/>
              </a:defRPr>
            </a:lvl1pPr>
            <a:lvl2pPr marL="0" indent="0">
              <a:buFont typeface="Arial" panose="020B0604020202020204" pitchFamily="34" charset="0"/>
              <a:buNone/>
              <a:defRPr sz="3600" b="1">
                <a:latin typeface="+mj-lt"/>
              </a:defRPr>
            </a:lvl2pPr>
            <a:lvl3pPr marL="363474" indent="0">
              <a:buNone/>
              <a:defRPr sz="3600" b="1">
                <a:latin typeface="+mj-lt"/>
              </a:defRPr>
            </a:lvl3pPr>
            <a:lvl4pPr marL="0" indent="0">
              <a:buNone/>
              <a:defRPr sz="3600" b="1">
                <a:latin typeface="+mj-lt"/>
              </a:defRPr>
            </a:lvl4pPr>
            <a:lvl5pPr marL="0" indent="0">
              <a:buNone/>
              <a:defRPr sz="3600" b="1">
                <a:latin typeface="+mj-lt"/>
              </a:defRPr>
            </a:lvl5pPr>
          </a:lstStyle>
          <a:p>
            <a:pPr lvl="0"/>
            <a:r>
              <a:rPr lang="en-US"/>
              <a:t>Section Divider</a:t>
            </a:r>
            <a:endParaRPr lang="en-US" dirty="0"/>
          </a:p>
        </p:txBody>
      </p:sp>
    </p:spTree>
    <p:extLst>
      <p:ext uri="{BB962C8B-B14F-4D97-AF65-F5344CB8AC3E}">
        <p14:creationId xmlns:p14="http://schemas.microsoft.com/office/powerpoint/2010/main" val="2156785673"/>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Header w/copy">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BA3E27AB-E22C-2E4F-A3EA-44DAE3ABD63C}"/>
              </a:ext>
            </a:extLst>
          </p:cNvPr>
          <p:cNvSpPr>
            <a:spLocks noGrp="1"/>
          </p:cNvSpPr>
          <p:nvPr>
            <p:ph type="body" sz="quarter" idx="13" hasCustomPrompt="1"/>
          </p:nvPr>
        </p:nvSpPr>
        <p:spPr>
          <a:xfrm>
            <a:off x="1097280" y="1554480"/>
            <a:ext cx="6858000" cy="582788"/>
          </a:xfrm>
          <a:prstGeom prst="rect">
            <a:avLst/>
          </a:prstGeom>
        </p:spPr>
        <p:txBody>
          <a:bodyPr>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24" name="Text Placeholder 23">
            <a:extLst>
              <a:ext uri="{FF2B5EF4-FFF2-40B4-BE49-F238E27FC236}">
                <a16:creationId xmlns:a16="http://schemas.microsoft.com/office/drawing/2014/main" id="{B75E8B6C-2945-AB43-B572-F1D51C630C53}"/>
              </a:ext>
            </a:extLst>
          </p:cNvPr>
          <p:cNvSpPr>
            <a:spLocks noGrp="1"/>
          </p:cNvSpPr>
          <p:nvPr>
            <p:ph type="body" sz="quarter" idx="15" hasCustomPrompt="1"/>
          </p:nvPr>
        </p:nvSpPr>
        <p:spPr>
          <a:xfrm>
            <a:off x="1097280" y="1188720"/>
            <a:ext cx="6858000" cy="215444"/>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SUBHEAD</a:t>
            </a:r>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3" name="Title 2">
            <a:extLst>
              <a:ext uri="{FF2B5EF4-FFF2-40B4-BE49-F238E27FC236}">
                <a16:creationId xmlns:a16="http://schemas.microsoft.com/office/drawing/2014/main" id="{8B117F2E-F782-844A-A783-F9F40B77A93D}"/>
              </a:ext>
            </a:extLst>
          </p:cNvPr>
          <p:cNvSpPr>
            <a:spLocks noGrp="1"/>
          </p:cNvSpPr>
          <p:nvPr>
            <p:ph type="title" hasCustomPrompt="1"/>
          </p:nvPr>
        </p:nvSpPr>
        <p:spPr>
          <a:xfrm>
            <a:off x="640077" y="367401"/>
            <a:ext cx="7772400" cy="389979"/>
          </a:xfrm>
        </p:spPr>
        <p:txBody>
          <a:bodyPr anchor="b" anchorCtr="0"/>
          <a:lstStyle/>
          <a:p>
            <a:r>
              <a:rPr lang="en-US" dirty="0"/>
              <a:t>Header w/copy</a:t>
            </a:r>
          </a:p>
        </p:txBody>
      </p:sp>
    </p:spTree>
    <p:extLst>
      <p:ext uri="{BB962C8B-B14F-4D97-AF65-F5344CB8AC3E}">
        <p14:creationId xmlns:p14="http://schemas.microsoft.com/office/powerpoint/2010/main" val="4147832771"/>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Header w/bullets">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BA3E27AB-E22C-2E4F-A3EA-44DAE3ABD63C}"/>
              </a:ext>
            </a:extLst>
          </p:cNvPr>
          <p:cNvSpPr>
            <a:spLocks noGrp="1"/>
          </p:cNvSpPr>
          <p:nvPr>
            <p:ph type="body" sz="quarter" idx="13" hasCustomPrompt="1"/>
          </p:nvPr>
        </p:nvSpPr>
        <p:spPr>
          <a:xfrm>
            <a:off x="1097280" y="1554480"/>
            <a:ext cx="6858000" cy="582788"/>
          </a:xfrm>
          <a:prstGeom prst="rect">
            <a:avLst/>
          </a:prstGeom>
        </p:spPr>
        <p:txBody>
          <a:bodyPr>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24" name="Text Placeholder 23">
            <a:extLst>
              <a:ext uri="{FF2B5EF4-FFF2-40B4-BE49-F238E27FC236}">
                <a16:creationId xmlns:a16="http://schemas.microsoft.com/office/drawing/2014/main" id="{B75E8B6C-2945-AB43-B572-F1D51C630C53}"/>
              </a:ext>
            </a:extLst>
          </p:cNvPr>
          <p:cNvSpPr>
            <a:spLocks noGrp="1"/>
          </p:cNvSpPr>
          <p:nvPr>
            <p:ph type="body" sz="quarter" idx="15" hasCustomPrompt="1"/>
          </p:nvPr>
        </p:nvSpPr>
        <p:spPr>
          <a:xfrm>
            <a:off x="1097280" y="1188720"/>
            <a:ext cx="6858000" cy="215444"/>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SUBHEAD</a:t>
            </a:r>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4" name="Title 3">
            <a:extLst>
              <a:ext uri="{FF2B5EF4-FFF2-40B4-BE49-F238E27FC236}">
                <a16:creationId xmlns:a16="http://schemas.microsoft.com/office/drawing/2014/main" id="{34576D38-1D07-4944-9AE7-710415891258}"/>
              </a:ext>
            </a:extLst>
          </p:cNvPr>
          <p:cNvSpPr>
            <a:spLocks noGrp="1"/>
          </p:cNvSpPr>
          <p:nvPr>
            <p:ph type="title" hasCustomPrompt="1"/>
          </p:nvPr>
        </p:nvSpPr>
        <p:spPr/>
        <p:txBody>
          <a:bodyPr/>
          <a:lstStyle/>
          <a:p>
            <a:r>
              <a:rPr lang="en-US" dirty="0"/>
              <a:t>Header w/copy and bullets</a:t>
            </a:r>
          </a:p>
        </p:txBody>
      </p:sp>
      <p:sp>
        <p:nvSpPr>
          <p:cNvPr id="5" name="Text Placeholder 4">
            <a:extLst>
              <a:ext uri="{FF2B5EF4-FFF2-40B4-BE49-F238E27FC236}">
                <a16:creationId xmlns:a16="http://schemas.microsoft.com/office/drawing/2014/main" id="{FEB3799F-3DE7-0C45-B34C-091D879B69B2}"/>
              </a:ext>
            </a:extLst>
          </p:cNvPr>
          <p:cNvSpPr>
            <a:spLocks noGrp="1"/>
          </p:cNvSpPr>
          <p:nvPr>
            <p:ph type="body" sz="quarter" idx="21" hasCustomPrompt="1"/>
          </p:nvPr>
        </p:nvSpPr>
        <p:spPr>
          <a:xfrm>
            <a:off x="1097281" y="2286000"/>
            <a:ext cx="6858000" cy="388889"/>
          </a:xfrm>
        </p:spPr>
        <p:txBody>
          <a:bodyPr lIns="365760">
            <a:spAutoFit/>
          </a:bodyPr>
          <a:lstStyle>
            <a:lvl1pPr>
              <a:defRPr/>
            </a:lvl1pPr>
          </a:lstStyle>
          <a:p>
            <a:pPr lvl="0"/>
            <a:r>
              <a:rPr lang="en-US" dirty="0"/>
              <a:t>Most bulleted slides should have no more than 5 bullets with only about 5-6 words per bullet.</a:t>
            </a:r>
          </a:p>
        </p:txBody>
      </p:sp>
    </p:spTree>
    <p:extLst>
      <p:ext uri="{BB962C8B-B14F-4D97-AF65-F5344CB8AC3E}">
        <p14:creationId xmlns:p14="http://schemas.microsoft.com/office/powerpoint/2010/main" val="3105351815"/>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Header w/two columns">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BA3E27AB-E22C-2E4F-A3EA-44DAE3ABD63C}"/>
              </a:ext>
            </a:extLst>
          </p:cNvPr>
          <p:cNvSpPr>
            <a:spLocks noGrp="1"/>
          </p:cNvSpPr>
          <p:nvPr>
            <p:ph type="body" sz="quarter" idx="13" hasCustomPrompt="1"/>
          </p:nvPr>
        </p:nvSpPr>
        <p:spPr>
          <a:xfrm>
            <a:off x="1097280" y="1554480"/>
            <a:ext cx="3383280" cy="1205209"/>
          </a:xfrm>
          <a:prstGeom prst="rect">
            <a:avLst/>
          </a:prstGeom>
        </p:spPr>
        <p:txBody>
          <a:bodyPr>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24" name="Text Placeholder 23">
            <a:extLst>
              <a:ext uri="{FF2B5EF4-FFF2-40B4-BE49-F238E27FC236}">
                <a16:creationId xmlns:a16="http://schemas.microsoft.com/office/drawing/2014/main" id="{B75E8B6C-2945-AB43-B572-F1D51C630C53}"/>
              </a:ext>
            </a:extLst>
          </p:cNvPr>
          <p:cNvSpPr>
            <a:spLocks noGrp="1"/>
          </p:cNvSpPr>
          <p:nvPr>
            <p:ph type="body" sz="quarter" idx="15" hasCustomPrompt="1"/>
          </p:nvPr>
        </p:nvSpPr>
        <p:spPr>
          <a:xfrm>
            <a:off x="1097280" y="1188720"/>
            <a:ext cx="3383280" cy="215444"/>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Column One Subhead</a:t>
            </a:r>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5029200" y="1554480"/>
            <a:ext cx="3383280" cy="1205209"/>
          </a:xfrm>
          <a:prstGeom prst="rect">
            <a:avLst/>
          </a:prstGeom>
        </p:spPr>
        <p:txBody>
          <a:bodyPr>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5029200" y="1188720"/>
            <a:ext cx="3383280" cy="215444"/>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Column Two Subhead</a:t>
            </a:r>
          </a:p>
        </p:txBody>
      </p:sp>
      <p:sp>
        <p:nvSpPr>
          <p:cNvPr id="2" name="Title 1">
            <a:extLst>
              <a:ext uri="{FF2B5EF4-FFF2-40B4-BE49-F238E27FC236}">
                <a16:creationId xmlns:a16="http://schemas.microsoft.com/office/drawing/2014/main" id="{B3E3FFDB-27DF-174A-9ED2-F20F22E29A5C}"/>
              </a:ext>
            </a:extLst>
          </p:cNvPr>
          <p:cNvSpPr>
            <a:spLocks noGrp="1"/>
          </p:cNvSpPr>
          <p:nvPr>
            <p:ph type="title" hasCustomPrompt="1"/>
          </p:nvPr>
        </p:nvSpPr>
        <p:spPr/>
        <p:txBody>
          <a:bodyPr/>
          <a:lstStyle/>
          <a:p>
            <a:r>
              <a:rPr lang="en-US" dirty="0"/>
              <a:t>Header w/two columns</a:t>
            </a:r>
          </a:p>
        </p:txBody>
      </p:sp>
    </p:spTree>
    <p:extLst>
      <p:ext uri="{BB962C8B-B14F-4D97-AF65-F5344CB8AC3E}">
        <p14:creationId xmlns:p14="http://schemas.microsoft.com/office/powerpoint/2010/main" val="802737949"/>
      </p:ext>
    </p:extLst>
  </p:cSld>
  <p:clrMapOvr>
    <a:masterClrMapping/>
  </p:clrMapOvr>
  <p:extLst>
    <p:ext uri="{DCECCB84-F9BA-43D5-87BE-67443E8EF086}">
      <p15:sldGuideLst xmlns:p15="http://schemas.microsoft.com/office/powerpoint/2012/main">
        <p15:guide id="1" pos="2880">
          <p15:clr>
            <a:srgbClr val="FBAE40"/>
          </p15:clr>
        </p15:guide>
        <p15:guide id="2" pos="3096">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Header w/table">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3" name="Title 2">
            <a:extLst>
              <a:ext uri="{FF2B5EF4-FFF2-40B4-BE49-F238E27FC236}">
                <a16:creationId xmlns:a16="http://schemas.microsoft.com/office/drawing/2014/main" id="{3BE623E0-A664-AE40-BA0B-DD28927DB98C}"/>
              </a:ext>
            </a:extLst>
          </p:cNvPr>
          <p:cNvSpPr>
            <a:spLocks noGrp="1"/>
          </p:cNvSpPr>
          <p:nvPr>
            <p:ph type="title" hasCustomPrompt="1"/>
          </p:nvPr>
        </p:nvSpPr>
        <p:spPr/>
        <p:txBody>
          <a:bodyPr/>
          <a:lstStyle/>
          <a:p>
            <a:r>
              <a:rPr lang="en-US" dirty="0"/>
              <a:t>Header w/table</a:t>
            </a:r>
          </a:p>
        </p:txBody>
      </p:sp>
      <p:sp>
        <p:nvSpPr>
          <p:cNvPr id="4" name="Table Placeholder 3">
            <a:extLst>
              <a:ext uri="{FF2B5EF4-FFF2-40B4-BE49-F238E27FC236}">
                <a16:creationId xmlns:a16="http://schemas.microsoft.com/office/drawing/2014/main" id="{DC239404-90E7-C24E-AFE4-2269257F0B4F}"/>
              </a:ext>
            </a:extLst>
          </p:cNvPr>
          <p:cNvSpPr>
            <a:spLocks noGrp="1"/>
          </p:cNvSpPr>
          <p:nvPr>
            <p:ph type="tbl" sz="quarter" idx="20"/>
          </p:nvPr>
        </p:nvSpPr>
        <p:spPr>
          <a:xfrm>
            <a:off x="1097280" y="1188720"/>
            <a:ext cx="6400800" cy="3108960"/>
          </a:xfrm>
          <a:prstGeom prst="rect">
            <a:avLst/>
          </a:prstGeom>
          <a:solidFill>
            <a:srgbClr val="DBE7F5"/>
          </a:solidFill>
        </p:spPr>
        <p:txBody>
          <a:bodyPr anchor="t" anchorCtr="1"/>
          <a:lstStyle>
            <a:lvl1pPr marL="0" indent="0" algn="ctr">
              <a:buNone/>
              <a:defRPr>
                <a:solidFill>
                  <a:srgbClr val="898989"/>
                </a:solidFill>
              </a:defRPr>
            </a:lvl1pPr>
          </a:lstStyle>
          <a:p>
            <a:r>
              <a:rPr lang="en-US"/>
              <a:t>Click icon to add table</a:t>
            </a:r>
            <a:endParaRPr lang="en-US" dirty="0"/>
          </a:p>
        </p:txBody>
      </p:sp>
      <p:sp>
        <p:nvSpPr>
          <p:cNvPr id="7" name="Text Placeholder 3">
            <a:extLst>
              <a:ext uri="{FF2B5EF4-FFF2-40B4-BE49-F238E27FC236}">
                <a16:creationId xmlns:a16="http://schemas.microsoft.com/office/drawing/2014/main" id="{333AD3F6-9F07-D947-93D3-62C883A521CD}"/>
              </a:ext>
            </a:extLst>
          </p:cNvPr>
          <p:cNvSpPr>
            <a:spLocks noGrp="1"/>
          </p:cNvSpPr>
          <p:nvPr>
            <p:ph type="body" sz="quarter" idx="12" hasCustomPrompt="1"/>
          </p:nvPr>
        </p:nvSpPr>
        <p:spPr>
          <a:xfrm>
            <a:off x="7739809" y="1188720"/>
            <a:ext cx="946991" cy="1354217"/>
          </a:xfrm>
          <a:prstGeom prst="rect">
            <a:avLst/>
          </a:prstGeom>
        </p:spPr>
        <p:txBody>
          <a:bodyPr wrap="square" lIns="0">
            <a:spAutoFit/>
          </a:bodyPr>
          <a:lstStyle>
            <a:lvl1pPr marL="0" indent="0" algn="l">
              <a:lnSpc>
                <a:spcPct val="100000"/>
              </a:lnSpc>
              <a:buNone/>
              <a:defRPr sz="800" b="0">
                <a:solidFill>
                  <a:srgbClr val="FC28FC"/>
                </a:solidFill>
              </a:defRPr>
            </a:lvl1pPr>
            <a:lvl2pPr marL="342900" indent="0">
              <a:buNone/>
              <a:defRPr>
                <a:solidFill>
                  <a:srgbClr val="FF0000"/>
                </a:solidFill>
              </a:defRPr>
            </a:lvl2pPr>
            <a:lvl3pPr marL="685800" indent="0">
              <a:buNone/>
              <a:defRPr>
                <a:solidFill>
                  <a:srgbClr val="FF0000"/>
                </a:solidFill>
              </a:defRPr>
            </a:lvl3pPr>
            <a:lvl4pPr marL="1028700" indent="0">
              <a:buNone/>
              <a:defRPr>
                <a:solidFill>
                  <a:srgbClr val="FF0000"/>
                </a:solidFill>
              </a:defRPr>
            </a:lvl4pPr>
            <a:lvl5pPr marL="1371600" indent="0">
              <a:buNone/>
              <a:defRPr>
                <a:solidFill>
                  <a:srgbClr val="FF0000"/>
                </a:solidFill>
              </a:defRPr>
            </a:lvl5pPr>
          </a:lstStyle>
          <a:p>
            <a:pPr lvl="0"/>
            <a:r>
              <a:rPr lang="en-US" dirty="0"/>
              <a:t>Input data using the custom table. If you’re not sure you’ll need this table, we recommend HIDING the slide temporarily instead of deleting it. Once deleted, the custom table can be recovered from the master source file. </a:t>
            </a:r>
          </a:p>
        </p:txBody>
      </p:sp>
    </p:spTree>
    <p:extLst>
      <p:ext uri="{BB962C8B-B14F-4D97-AF65-F5344CB8AC3E}">
        <p14:creationId xmlns:p14="http://schemas.microsoft.com/office/powerpoint/2010/main" val="253984225"/>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Header w/one image on Left">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4572000" y="1554480"/>
            <a:ext cx="3840478" cy="1205209"/>
          </a:xfrm>
          <a:prstGeom prst="rect">
            <a:avLst/>
          </a:prstGeom>
        </p:spPr>
        <p:txBody>
          <a:bodyPr lIns="36576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4571999" y="1188720"/>
            <a:ext cx="3840479" cy="215444"/>
          </a:xfrm>
          <a:prstGeom prst="rect">
            <a:avLst/>
          </a:prstGeom>
        </p:spPr>
        <p:txBody>
          <a:bodyPr lIns="365760" rIns="0">
            <a:spAutoFit/>
          </a:bodyPr>
          <a:lstStyle>
            <a:lvl1pPr marL="0" indent="0">
              <a:lnSpc>
                <a:spcPct val="100000"/>
              </a:lnSpc>
              <a:buFontTx/>
              <a:buNone/>
              <a:defRPr b="1" i="0" cap="all" baseline="0">
                <a:latin typeface="Helvetica" pitchFamily="2" charset="0"/>
              </a:defRPr>
            </a:lvl1pPr>
          </a:lstStyle>
          <a:p>
            <a:pPr lvl="0"/>
            <a:r>
              <a:rPr lang="en-US" dirty="0"/>
              <a:t>SUBHEAD</a:t>
            </a:r>
          </a:p>
        </p:txBody>
      </p:sp>
      <p:sp>
        <p:nvSpPr>
          <p:cNvPr id="3" name="Picture Placeholder 2">
            <a:extLst>
              <a:ext uri="{FF2B5EF4-FFF2-40B4-BE49-F238E27FC236}">
                <a16:creationId xmlns:a16="http://schemas.microsoft.com/office/drawing/2014/main" id="{3567B317-BBC9-8047-B52F-0FE9612A42BF}"/>
              </a:ext>
            </a:extLst>
          </p:cNvPr>
          <p:cNvSpPr>
            <a:spLocks noGrp="1"/>
          </p:cNvSpPr>
          <p:nvPr>
            <p:ph type="pic" sz="quarter" idx="22"/>
          </p:nvPr>
        </p:nvSpPr>
        <p:spPr>
          <a:xfrm>
            <a:off x="640080" y="1188720"/>
            <a:ext cx="3931920" cy="329184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2" name="Title 1">
            <a:extLst>
              <a:ext uri="{FF2B5EF4-FFF2-40B4-BE49-F238E27FC236}">
                <a16:creationId xmlns:a16="http://schemas.microsoft.com/office/drawing/2014/main" id="{E9E129D3-DC40-9145-85FB-07D3D32FEFDC}"/>
              </a:ext>
            </a:extLst>
          </p:cNvPr>
          <p:cNvSpPr>
            <a:spLocks noGrp="1"/>
          </p:cNvSpPr>
          <p:nvPr>
            <p:ph type="title" hasCustomPrompt="1"/>
          </p:nvPr>
        </p:nvSpPr>
        <p:spPr/>
        <p:txBody>
          <a:bodyPr/>
          <a:lstStyle/>
          <a:p>
            <a:r>
              <a:rPr lang="en-US" dirty="0"/>
              <a:t>Header w/one image on left</a:t>
            </a:r>
          </a:p>
        </p:txBody>
      </p:sp>
    </p:spTree>
    <p:extLst>
      <p:ext uri="{BB962C8B-B14F-4D97-AF65-F5344CB8AC3E}">
        <p14:creationId xmlns:p14="http://schemas.microsoft.com/office/powerpoint/2010/main" val="3822431351"/>
      </p:ext>
    </p:extLst>
  </p:cSld>
  <p:clrMapOvr>
    <a:masterClrMapping/>
  </p:clrMapOvr>
  <p:extLst>
    <p:ext uri="{DCECCB84-F9BA-43D5-87BE-67443E8EF086}">
      <p15:sldGuideLst xmlns:p15="http://schemas.microsoft.com/office/powerpoint/2012/main">
        <p15:guide id="1" pos="2880">
          <p15:clr>
            <a:srgbClr val="FBAE40"/>
          </p15:clr>
        </p15:guide>
        <p15:guide id="2" pos="31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Header w/one image on Right">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640079" y="1554480"/>
            <a:ext cx="3840480" cy="1205209"/>
          </a:xfrm>
          <a:prstGeom prst="rect">
            <a:avLst/>
          </a:prstGeom>
        </p:spPr>
        <p:txBody>
          <a:bodyPr lIns="0" rIns="36576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640080" y="1188720"/>
            <a:ext cx="3840479" cy="219456"/>
          </a:xfrm>
          <a:prstGeom prst="rect">
            <a:avLst/>
          </a:prstGeom>
        </p:spPr>
        <p:txBody>
          <a:bodyPr lIns="0" rIns="365760"/>
          <a:lstStyle>
            <a:lvl1pPr marL="0" indent="0">
              <a:lnSpc>
                <a:spcPct val="100000"/>
              </a:lnSpc>
              <a:buFontTx/>
              <a:buNone/>
              <a:defRPr b="1" i="0" cap="all" baseline="0">
                <a:latin typeface="Helvetica" pitchFamily="2" charset="0"/>
              </a:defRPr>
            </a:lvl1pPr>
          </a:lstStyle>
          <a:p>
            <a:pPr lvl="0"/>
            <a:r>
              <a:rPr lang="en-US" dirty="0"/>
              <a:t>SUBHEAD</a:t>
            </a:r>
          </a:p>
        </p:txBody>
      </p:sp>
      <p:sp>
        <p:nvSpPr>
          <p:cNvPr id="3" name="Picture Placeholder 2">
            <a:extLst>
              <a:ext uri="{FF2B5EF4-FFF2-40B4-BE49-F238E27FC236}">
                <a16:creationId xmlns:a16="http://schemas.microsoft.com/office/drawing/2014/main" id="{3567B317-BBC9-8047-B52F-0FE9612A42BF}"/>
              </a:ext>
            </a:extLst>
          </p:cNvPr>
          <p:cNvSpPr>
            <a:spLocks noGrp="1"/>
          </p:cNvSpPr>
          <p:nvPr>
            <p:ph type="pic" sz="quarter" idx="22"/>
          </p:nvPr>
        </p:nvSpPr>
        <p:spPr>
          <a:xfrm>
            <a:off x="4480559" y="1188720"/>
            <a:ext cx="3931920" cy="329184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2" name="Title 1">
            <a:extLst>
              <a:ext uri="{FF2B5EF4-FFF2-40B4-BE49-F238E27FC236}">
                <a16:creationId xmlns:a16="http://schemas.microsoft.com/office/drawing/2014/main" id="{E9E129D3-DC40-9145-85FB-07D3D32FEFDC}"/>
              </a:ext>
            </a:extLst>
          </p:cNvPr>
          <p:cNvSpPr>
            <a:spLocks noGrp="1"/>
          </p:cNvSpPr>
          <p:nvPr>
            <p:ph type="title" hasCustomPrompt="1"/>
          </p:nvPr>
        </p:nvSpPr>
        <p:spPr/>
        <p:txBody>
          <a:bodyPr/>
          <a:lstStyle/>
          <a:p>
            <a:r>
              <a:rPr lang="en-US" dirty="0"/>
              <a:t>Header w/one image on right</a:t>
            </a:r>
          </a:p>
        </p:txBody>
      </p:sp>
    </p:spTree>
    <p:extLst>
      <p:ext uri="{BB962C8B-B14F-4D97-AF65-F5344CB8AC3E}">
        <p14:creationId xmlns:p14="http://schemas.microsoft.com/office/powerpoint/2010/main" val="407242905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Header w/two images">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639952" y="1188720"/>
            <a:ext cx="3749039" cy="2057400"/>
          </a:xfrm>
          <a:prstGeom prst="rect">
            <a:avLst/>
          </a:prstGeom>
          <a:solidFill>
            <a:srgbClr val="DBE7F5"/>
          </a:solidFill>
        </p:spPr>
        <p:txBody>
          <a:bodyPr wrap="none"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2" name="Text Placeholder 19">
            <a:extLst>
              <a:ext uri="{FF2B5EF4-FFF2-40B4-BE49-F238E27FC236}">
                <a16:creationId xmlns:a16="http://schemas.microsoft.com/office/drawing/2014/main" id="{1F4621DD-0EC3-7B40-9C5B-544E9945AB7E}"/>
              </a:ext>
            </a:extLst>
          </p:cNvPr>
          <p:cNvSpPr>
            <a:spLocks noGrp="1"/>
          </p:cNvSpPr>
          <p:nvPr>
            <p:ph type="body" sz="quarter" idx="28" hasCustomPrompt="1"/>
          </p:nvPr>
        </p:nvSpPr>
        <p:spPr>
          <a:xfrm>
            <a:off x="640080" y="3291840"/>
            <a:ext cx="3749039" cy="822960"/>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
        <p:nvSpPr>
          <p:cNvPr id="2" name="Title 1">
            <a:extLst>
              <a:ext uri="{FF2B5EF4-FFF2-40B4-BE49-F238E27FC236}">
                <a16:creationId xmlns:a16="http://schemas.microsoft.com/office/drawing/2014/main" id="{83A7ADB9-B0E1-624C-B3FB-2E094D93977F}"/>
              </a:ext>
            </a:extLst>
          </p:cNvPr>
          <p:cNvSpPr>
            <a:spLocks noGrp="1"/>
          </p:cNvSpPr>
          <p:nvPr>
            <p:ph type="title" hasCustomPrompt="1"/>
          </p:nvPr>
        </p:nvSpPr>
        <p:spPr/>
        <p:txBody>
          <a:bodyPr/>
          <a:lstStyle/>
          <a:p>
            <a:r>
              <a:rPr lang="en-US" dirty="0"/>
              <a:t>Header w/two images</a:t>
            </a:r>
          </a:p>
        </p:txBody>
      </p:sp>
      <p:sp>
        <p:nvSpPr>
          <p:cNvPr id="13" name="Picture Placeholder 2">
            <a:extLst>
              <a:ext uri="{FF2B5EF4-FFF2-40B4-BE49-F238E27FC236}">
                <a16:creationId xmlns:a16="http://schemas.microsoft.com/office/drawing/2014/main" id="{9C652879-E485-9847-B5DA-F17C66D89A13}"/>
              </a:ext>
            </a:extLst>
          </p:cNvPr>
          <p:cNvSpPr>
            <a:spLocks noGrp="1"/>
          </p:cNvSpPr>
          <p:nvPr>
            <p:ph type="pic" sz="quarter" idx="29"/>
          </p:nvPr>
        </p:nvSpPr>
        <p:spPr>
          <a:xfrm>
            <a:off x="4663440" y="1188720"/>
            <a:ext cx="3749039" cy="2057400"/>
          </a:xfrm>
          <a:prstGeom prst="rect">
            <a:avLst/>
          </a:prstGeom>
          <a:solidFill>
            <a:srgbClr val="DBE7F5"/>
          </a:solidFill>
        </p:spPr>
        <p:txBody>
          <a:bodyPr wrap="none"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4" name="Text Placeholder 19">
            <a:extLst>
              <a:ext uri="{FF2B5EF4-FFF2-40B4-BE49-F238E27FC236}">
                <a16:creationId xmlns:a16="http://schemas.microsoft.com/office/drawing/2014/main" id="{3075D6A2-6D65-FC47-AC64-35561CC02CFD}"/>
              </a:ext>
            </a:extLst>
          </p:cNvPr>
          <p:cNvSpPr>
            <a:spLocks noGrp="1"/>
          </p:cNvSpPr>
          <p:nvPr>
            <p:ph type="body" sz="quarter" idx="30" hasCustomPrompt="1"/>
          </p:nvPr>
        </p:nvSpPr>
        <p:spPr>
          <a:xfrm>
            <a:off x="4663440" y="3291840"/>
            <a:ext cx="3749039" cy="822960"/>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Tree>
    <p:extLst>
      <p:ext uri="{BB962C8B-B14F-4D97-AF65-F5344CB8AC3E}">
        <p14:creationId xmlns:p14="http://schemas.microsoft.com/office/powerpoint/2010/main" val="1883725414"/>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4" name="Brand logo">
            <a:extLst>
              <a:ext uri="{FF2B5EF4-FFF2-40B4-BE49-F238E27FC236}">
                <a16:creationId xmlns:a16="http://schemas.microsoft.com/office/drawing/2014/main" id="{B905BEBE-FC81-0D47-9AF4-9E3655228635}"/>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42900" y="4616606"/>
            <a:ext cx="1372689" cy="265966"/>
          </a:xfrm>
          <a:prstGeom prst="rect">
            <a:avLst/>
          </a:prstGeom>
        </p:spPr>
      </p:pic>
      <p:sp>
        <p:nvSpPr>
          <p:cNvPr id="17" name="Header rule">
            <a:extLst>
              <a:ext uri="{FF2B5EF4-FFF2-40B4-BE49-F238E27FC236}">
                <a16:creationId xmlns:a16="http://schemas.microsoft.com/office/drawing/2014/main" id="{98E6E0B5-9270-574F-A10E-09DA8982DB02}"/>
              </a:ext>
            </a:extLst>
          </p:cNvPr>
          <p:cNvSpPr/>
          <p:nvPr/>
        </p:nvSpPr>
        <p:spPr>
          <a:xfrm>
            <a:off x="640080" y="821642"/>
            <a:ext cx="7772400" cy="36576"/>
          </a:xfrm>
          <a:prstGeom prst="rect">
            <a:avLst/>
          </a:prstGeom>
          <a:solidFill>
            <a:srgbClr val="2774A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sp>
        <p:nvSpPr>
          <p:cNvPr id="22" name="Title Placeholder">
            <a:extLst>
              <a:ext uri="{FF2B5EF4-FFF2-40B4-BE49-F238E27FC236}">
                <a16:creationId xmlns:a16="http://schemas.microsoft.com/office/drawing/2014/main" id="{7143B24C-1C3A-8E4C-BD32-A8A3EF401E90}"/>
              </a:ext>
            </a:extLst>
          </p:cNvPr>
          <p:cNvSpPr>
            <a:spLocks noGrp="1"/>
          </p:cNvSpPr>
          <p:nvPr>
            <p:ph type="title"/>
          </p:nvPr>
        </p:nvSpPr>
        <p:spPr>
          <a:xfrm>
            <a:off x="640079" y="367401"/>
            <a:ext cx="7772400" cy="389979"/>
          </a:xfrm>
          <a:prstGeom prst="rect">
            <a:avLst/>
          </a:prstGeom>
        </p:spPr>
        <p:txBody>
          <a:bodyPr vert="horz" wrap="square" lIns="0" tIns="0" rIns="0" bIns="0" rtlCol="0" anchor="b" anchorCtr="0">
            <a:spAutoFit/>
          </a:bodyPr>
          <a:lstStyle/>
          <a:p>
            <a:r>
              <a:rPr lang="en-US" dirty="0"/>
              <a:t>Click to edit Master title</a:t>
            </a:r>
          </a:p>
        </p:txBody>
      </p:sp>
      <p:sp>
        <p:nvSpPr>
          <p:cNvPr id="27" name="Slide Number Placeholder">
            <a:extLst>
              <a:ext uri="{FF2B5EF4-FFF2-40B4-BE49-F238E27FC236}">
                <a16:creationId xmlns:a16="http://schemas.microsoft.com/office/drawing/2014/main" id="{BB99265C-2058-D148-A5A5-70540F68B968}"/>
              </a:ext>
            </a:extLst>
          </p:cNvPr>
          <p:cNvSpPr>
            <a:spLocks noGrp="1"/>
          </p:cNvSpPr>
          <p:nvPr>
            <p:ph type="sldNum" sz="quarter" idx="4"/>
          </p:nvPr>
        </p:nvSpPr>
        <p:spPr>
          <a:xfrm>
            <a:off x="8686800" y="4754880"/>
            <a:ext cx="457200" cy="365760"/>
          </a:xfrm>
          <a:prstGeom prst="rect">
            <a:avLst/>
          </a:prstGeom>
        </p:spPr>
        <p:txBody>
          <a:bodyPr vert="horz" wrap="square" lIns="0" tIns="0" rIns="0" bIns="256032" rtlCol="0" anchor="t" anchorCtr="0">
            <a:spAutoFit/>
          </a:bodyPr>
          <a:lstStyle>
            <a:lvl1pPr algn="l">
              <a:lnSpc>
                <a:spcPct val="100000"/>
              </a:lnSpc>
              <a:defRPr sz="800" b="0" i="0">
                <a:solidFill>
                  <a:srgbClr val="898989"/>
                </a:solidFill>
                <a:latin typeface="Helvetica Regular" pitchFamily="2" charset="0"/>
              </a:defRPr>
            </a:lvl1pPr>
          </a:lstStyle>
          <a:p>
            <a:fld id="{B6238B5B-F19C-E947-A0BC-87BD7983F871}" type="slidenum">
              <a:rPr lang="en-US" smtClean="0"/>
              <a:pPr/>
              <a:t>‹#›</a:t>
            </a:fld>
            <a:endParaRPr lang="en-US" dirty="0"/>
          </a:p>
        </p:txBody>
      </p:sp>
      <p:sp>
        <p:nvSpPr>
          <p:cNvPr id="4" name="Text Placeholder 3">
            <a:extLst>
              <a:ext uri="{FF2B5EF4-FFF2-40B4-BE49-F238E27FC236}">
                <a16:creationId xmlns:a16="http://schemas.microsoft.com/office/drawing/2014/main" id="{883B9C53-1485-764E-86F1-EF642FC86547}"/>
              </a:ext>
            </a:extLst>
          </p:cNvPr>
          <p:cNvSpPr>
            <a:spLocks noGrp="1"/>
          </p:cNvSpPr>
          <p:nvPr>
            <p:ph type="body" idx="1"/>
          </p:nvPr>
        </p:nvSpPr>
        <p:spPr>
          <a:xfrm>
            <a:off x="1097280" y="1188720"/>
            <a:ext cx="7315199" cy="1175771"/>
          </a:xfrm>
          <a:prstGeom prst="rect">
            <a:avLst/>
          </a:prstGeom>
        </p:spPr>
        <p:txBody>
          <a:bodyPr vert="horz"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7186469"/>
      </p:ext>
    </p:extLst>
  </p:cSld>
  <p:clrMap bg1="lt1" tx1="dk1" bg2="lt2" tx2="dk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 id="2147483824" r:id="rId12"/>
    <p:sldLayoutId id="2147483828" r:id="rId13"/>
    <p:sldLayoutId id="2147483825" r:id="rId14"/>
    <p:sldLayoutId id="2147483826" r:id="rId15"/>
    <p:sldLayoutId id="2147483827" r:id="rId16"/>
    <p:sldLayoutId id="2147483829" r:id="rId17"/>
  </p:sldLayoutIdLst>
  <p:hf hdr="0" ftr="0"/>
  <p:txStyles>
    <p:title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400" b="0" kern="1200">
          <a:solidFill>
            <a:srgbClr val="58595B"/>
          </a:solidFill>
          <a:latin typeface="+mn-lt"/>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00578B"/>
            </a:gs>
            <a:gs pos="100000">
              <a:srgbClr val="2774AE"/>
            </a:gs>
          </a:gsLst>
          <a:lin ang="0" scaled="0"/>
        </a:gradFill>
        <a:effectLst/>
      </p:bgPr>
    </p:bg>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37C7160C-D279-C84E-A714-5CF37C5CC49F}"/>
              </a:ext>
            </a:extLst>
          </p:cNvPr>
          <p:cNvSpPr/>
          <p:nvPr/>
        </p:nvSpPr>
        <p:spPr>
          <a:xfrm>
            <a:off x="0" y="0"/>
            <a:ext cx="9144000" cy="51365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Helvetica Regular" pitchFamily="2" charset="0"/>
            </a:endParaRPr>
          </a:p>
        </p:txBody>
      </p:sp>
      <p:graphicFrame>
        <p:nvGraphicFramePr>
          <p:cNvPr id="15" name="Table 14" hidden="1">
            <a:extLst>
              <a:ext uri="{FF2B5EF4-FFF2-40B4-BE49-F238E27FC236}">
                <a16:creationId xmlns:a16="http://schemas.microsoft.com/office/drawing/2014/main" id="{2684D85E-2681-5C44-AFBC-F0E79677A166}"/>
              </a:ext>
            </a:extLst>
          </p:cNvPr>
          <p:cNvGraphicFramePr>
            <a:graphicFrameLocks noGrp="1"/>
          </p:cNvGraphicFramePr>
          <p:nvPr>
            <p:extLst>
              <p:ext uri="{D42A27DB-BD31-4B8C-83A1-F6EECF244321}">
                <p14:modId xmlns:p14="http://schemas.microsoft.com/office/powerpoint/2010/main" val="1915787603"/>
              </p:ext>
            </p:extLst>
          </p:nvPr>
        </p:nvGraphicFramePr>
        <p:xfrm>
          <a:off x="685800" y="356673"/>
          <a:ext cx="7772400" cy="458139"/>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458139">
                <a:tc>
                  <a:txBody>
                    <a:bodyPr/>
                    <a:lstStyle/>
                    <a:p>
                      <a:pPr>
                        <a:lnSpc>
                          <a:spcPct val="100000"/>
                        </a:lnSpc>
                      </a:pPr>
                      <a:r>
                        <a:rPr lang="en-US" sz="2800" b="0" i="0" dirty="0">
                          <a:ln>
                            <a:noFill/>
                          </a:ln>
                          <a:solidFill>
                            <a:srgbClr val="58595B"/>
                          </a:solidFill>
                          <a:latin typeface="Helvetica Regular" pitchFamily="2" charset="0"/>
                          <a:cs typeface="Arial" panose="020B0604020202020204" pitchFamily="34" charset="0"/>
                        </a:rPr>
                        <a:t>Preferred Header Size</a:t>
                      </a:r>
                      <a:endParaRPr lang="en-US" sz="2800" b="0" i="0" dirty="0">
                        <a:ln>
                          <a:noFill/>
                        </a:ln>
                        <a:latin typeface="Helvetica Regular" pitchFamily="2" charset="0"/>
                      </a:endParaRPr>
                    </a:p>
                  </a:txBody>
                  <a:tcPr marL="0" marR="0" marT="0" marB="18288">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pic>
        <p:nvPicPr>
          <p:cNvPr id="9" name="brand logo-white">
            <a:extLst>
              <a:ext uri="{FF2B5EF4-FFF2-40B4-BE49-F238E27FC236}">
                <a16:creationId xmlns:a16="http://schemas.microsoft.com/office/drawing/2014/main" id="{51676347-45D6-CD47-AAC8-2B1B358153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 y="4614411"/>
            <a:ext cx="1375528" cy="280937"/>
          </a:xfrm>
          <a:prstGeom prst="rect">
            <a:avLst/>
          </a:prstGeom>
        </p:spPr>
      </p:pic>
      <p:sp>
        <p:nvSpPr>
          <p:cNvPr id="11" name="Slide Number Placeholder">
            <a:extLst>
              <a:ext uri="{FF2B5EF4-FFF2-40B4-BE49-F238E27FC236}">
                <a16:creationId xmlns:a16="http://schemas.microsoft.com/office/drawing/2014/main" id="{DA79644A-3B18-374D-AEC4-AF294BA47711}"/>
              </a:ext>
            </a:extLst>
          </p:cNvPr>
          <p:cNvSpPr txBox="1">
            <a:spLocks/>
          </p:cNvSpPr>
          <p:nvPr/>
        </p:nvSpPr>
        <p:spPr>
          <a:xfrm>
            <a:off x="8686800" y="4754880"/>
            <a:ext cx="457200" cy="381643"/>
          </a:xfrm>
          <a:prstGeom prst="rect">
            <a:avLst/>
          </a:prstGeom>
        </p:spPr>
        <p:txBody>
          <a:bodyPr vert="horz" wrap="square" lIns="0" tIns="0" rIns="0" bIns="256032" rtlCol="0" anchor="t" anchorCtr="0">
            <a:spAutoFit/>
          </a:bodyPr>
          <a:lstStyle>
            <a:defPPr>
              <a:defRPr lang="en-US"/>
            </a:defPPr>
            <a:lvl1pPr marL="0" algn="l" defTabSz="685800" rtl="0" eaLnBrk="1" latinLnBrk="0" hangingPunct="1">
              <a:lnSpc>
                <a:spcPct val="100000"/>
              </a:lnSpc>
              <a:defRPr sz="800" b="0" i="0" kern="1200">
                <a:solidFill>
                  <a:srgbClr val="898989"/>
                </a:solidFill>
                <a:latin typeface="Helvetica Regular" pitchFamily="2" charset="0"/>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B6238B5B-F19C-E947-A0BC-87BD7983F871}" type="slidenum">
              <a:rPr lang="en-US" smtClean="0">
                <a:solidFill>
                  <a:schemeClr val="bg1"/>
                </a:solidFill>
              </a:rPr>
              <a:pPr/>
              <a:t>‹#›</a:t>
            </a:fld>
            <a:endParaRPr lang="en-US" dirty="0">
              <a:solidFill>
                <a:schemeClr val="bg1"/>
              </a:solidFill>
            </a:endParaRPr>
          </a:p>
        </p:txBody>
      </p:sp>
    </p:spTree>
    <p:extLst>
      <p:ext uri="{BB962C8B-B14F-4D97-AF65-F5344CB8AC3E}">
        <p14:creationId xmlns:p14="http://schemas.microsoft.com/office/powerpoint/2010/main" val="1216462480"/>
      </p:ext>
    </p:extLst>
  </p:cSld>
  <p:clrMap bg1="lt1" tx1="dk1" bg2="lt2" tx2="dk2" accent1="accent1" accent2="accent2" accent3="accent3" accent4="accent4" accent5="accent5" accent6="accent6" hlink="hlink" folHlink="folHlink"/>
  <p:sldLayoutIdLst>
    <p:sldLayoutId id="2147483811" r:id="rId1"/>
  </p:sldLayoutIdLst>
  <p:hf hdr="0" ftr="0"/>
  <p:txStyles>
    <p:titleStyle>
      <a:lvl1pPr algn="l" defTabSz="685800" rtl="0" eaLnBrk="1" latinLnBrk="0" hangingPunct="1">
        <a:lnSpc>
          <a:spcPct val="90000"/>
        </a:lnSpc>
        <a:spcBef>
          <a:spcPct val="0"/>
        </a:spcBef>
        <a:buNone/>
        <a:defRPr sz="2800" b="1" i="0" kern="1200">
          <a:solidFill>
            <a:srgbClr val="58595B"/>
          </a:solidFill>
          <a:latin typeface="Helvetica" pitchFamily="2"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400" kern="1200">
          <a:solidFill>
            <a:srgbClr val="58595B"/>
          </a:solidFill>
          <a:latin typeface="Helvetica" pitchFamily="2" charset="0"/>
          <a:ea typeface="+mn-ea"/>
          <a:cs typeface="+mn-cs"/>
        </a:defRPr>
      </a:lvl1pPr>
      <a:lvl2pPr marL="342900" indent="0" algn="l" defTabSz="685800" rtl="0" eaLnBrk="1" latinLnBrk="0" hangingPunct="1">
        <a:lnSpc>
          <a:spcPct val="100000"/>
        </a:lnSpc>
        <a:spcBef>
          <a:spcPts val="375"/>
        </a:spcBef>
        <a:buFontTx/>
        <a:buNone/>
        <a:defRPr sz="1400" kern="1200">
          <a:solidFill>
            <a:srgbClr val="58595B"/>
          </a:solidFill>
          <a:latin typeface="Helvetica" pitchFamily="2"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400" kern="1200">
          <a:solidFill>
            <a:srgbClr val="58595B"/>
          </a:solidFill>
          <a:latin typeface="Helvetica" pitchFamily="2"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b="1" i="0" kern="1200">
          <a:solidFill>
            <a:srgbClr val="58595B"/>
          </a:solidFill>
          <a:latin typeface="Helvetica" pitchFamily="2"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rgbClr val="58595B"/>
          </a:solidFill>
          <a:latin typeface="Helvetica"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7EE1D15-EA9A-FA4A-BE1F-2B9CAA596498}"/>
              </a:ext>
            </a:extLst>
          </p:cNvPr>
          <p:cNvSpPr>
            <a:spLocks noGrp="1"/>
          </p:cNvSpPr>
          <p:nvPr>
            <p:ph sz="quarter" idx="22"/>
          </p:nvPr>
        </p:nvSpPr>
        <p:spPr>
          <a:xfrm>
            <a:off x="640080" y="4664274"/>
            <a:ext cx="1714380" cy="166199"/>
          </a:xfrm>
        </p:spPr>
        <p:txBody>
          <a:bodyPr/>
          <a:lstStyle/>
          <a:p>
            <a:r>
              <a:rPr lang="en-US" dirty="0"/>
              <a:t>UCLA Computer Science</a:t>
            </a:r>
          </a:p>
        </p:txBody>
      </p:sp>
      <p:sp>
        <p:nvSpPr>
          <p:cNvPr id="11" name="Content Placeholder 10">
            <a:extLst>
              <a:ext uri="{FF2B5EF4-FFF2-40B4-BE49-F238E27FC236}">
                <a16:creationId xmlns:a16="http://schemas.microsoft.com/office/drawing/2014/main" id="{5B4A7A6C-6FF2-5644-AE82-53B6FDD0682B}"/>
              </a:ext>
            </a:extLst>
          </p:cNvPr>
          <p:cNvSpPr>
            <a:spLocks noGrp="1"/>
          </p:cNvSpPr>
          <p:nvPr>
            <p:ph sz="quarter" idx="23"/>
          </p:nvPr>
        </p:nvSpPr>
        <p:spPr>
          <a:xfrm>
            <a:off x="640080" y="4481394"/>
            <a:ext cx="758990" cy="166199"/>
          </a:xfrm>
        </p:spPr>
        <p:txBody>
          <a:bodyPr/>
          <a:lstStyle/>
          <a:p>
            <a:r>
              <a:rPr lang="en-US" dirty="0"/>
              <a:t>Blaise Tine</a:t>
            </a:r>
          </a:p>
        </p:txBody>
      </p:sp>
      <p:pic>
        <p:nvPicPr>
          <p:cNvPr id="2" name="Picture Placeholder 1"/>
          <p:cNvPicPr>
            <a:picLocks noGrp="1" noChangeAspect="1"/>
          </p:cNvPicPr>
          <p:nvPr>
            <p:ph type="pic" sz="quarter" idx="24"/>
          </p:nvPr>
        </p:nvPicPr>
        <p:blipFill>
          <a:blip r:embed="rId2">
            <a:extLst>
              <a:ext uri="{28A0092B-C50C-407E-A947-70E740481C1C}">
                <a14:useLocalDpi xmlns:a14="http://schemas.microsoft.com/office/drawing/2010/main" val="0"/>
              </a:ext>
            </a:extLst>
          </a:blip>
          <a:stretch>
            <a:fillRect/>
          </a:stretch>
        </p:blipFill>
        <p:spPr>
          <a:xfrm>
            <a:off x="647700" y="481154"/>
            <a:ext cx="1992372" cy="386035"/>
          </a:xfrm>
        </p:spPr>
      </p:pic>
      <p:sp>
        <p:nvSpPr>
          <p:cNvPr id="10" name="Text Placeholder 9">
            <a:extLst>
              <a:ext uri="{FF2B5EF4-FFF2-40B4-BE49-F238E27FC236}">
                <a16:creationId xmlns:a16="http://schemas.microsoft.com/office/drawing/2014/main" id="{BBEAB19E-9D7C-FF4A-8C05-58A45714A95F}"/>
              </a:ext>
            </a:extLst>
          </p:cNvPr>
          <p:cNvSpPr>
            <a:spLocks noGrp="1"/>
          </p:cNvSpPr>
          <p:nvPr>
            <p:ph type="body" sz="quarter" idx="31"/>
          </p:nvPr>
        </p:nvSpPr>
        <p:spPr>
          <a:xfrm>
            <a:off x="640080" y="1894187"/>
            <a:ext cx="7772400" cy="1099788"/>
          </a:xfrm>
        </p:spPr>
        <p:txBody>
          <a:bodyPr/>
          <a:lstStyle/>
          <a:p>
            <a:pPr algn="ctr"/>
            <a:r>
              <a:rPr lang="en-US" dirty="0"/>
              <a:t>CS-M151B</a:t>
            </a:r>
          </a:p>
          <a:p>
            <a:pPr algn="ctr"/>
            <a:r>
              <a:rPr lang="en-US" dirty="0"/>
              <a:t> Computer Systems Architecture</a:t>
            </a:r>
          </a:p>
        </p:txBody>
      </p:sp>
    </p:spTree>
    <p:extLst>
      <p:ext uri="{BB962C8B-B14F-4D97-AF65-F5344CB8AC3E}">
        <p14:creationId xmlns:p14="http://schemas.microsoft.com/office/powerpoint/2010/main" val="922789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8DAE6D-41B6-93CA-C37B-62053B83B310}"/>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642BC70-9946-0425-E492-F4A32989F9FA}"/>
              </a:ext>
            </a:extLst>
          </p:cNvPr>
          <p:cNvSpPr>
            <a:spLocks noGrp="1"/>
          </p:cNvSpPr>
          <p:nvPr>
            <p:ph type="sldNum" sz="quarter" idx="19"/>
          </p:nvPr>
        </p:nvSpPr>
        <p:spPr/>
        <p:txBody>
          <a:bodyPr/>
          <a:lstStyle/>
          <a:p>
            <a:fld id="{B6238B5B-F19C-E947-A0BC-87BD7983F871}" type="slidenum">
              <a:rPr lang="en-US" smtClean="0"/>
              <a:pPr/>
              <a:t>10</a:t>
            </a:fld>
            <a:endParaRPr lang="en-US" dirty="0"/>
          </a:p>
        </p:txBody>
      </p:sp>
      <p:sp>
        <p:nvSpPr>
          <p:cNvPr id="2" name="Title 4">
            <a:extLst>
              <a:ext uri="{FF2B5EF4-FFF2-40B4-BE49-F238E27FC236}">
                <a16:creationId xmlns:a16="http://schemas.microsoft.com/office/drawing/2014/main" id="{4A1806AC-606F-F49C-F55F-C896E8F4B9AD}"/>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Register Renaming Summary</a:t>
            </a:r>
          </a:p>
        </p:txBody>
      </p:sp>
      <p:sp>
        <p:nvSpPr>
          <p:cNvPr id="5" name="Text Placeholder 1">
            <a:extLst>
              <a:ext uri="{FF2B5EF4-FFF2-40B4-BE49-F238E27FC236}">
                <a16:creationId xmlns:a16="http://schemas.microsoft.com/office/drawing/2014/main" id="{825F5C86-10CD-106F-9F8E-D63706259B72}"/>
              </a:ext>
            </a:extLst>
          </p:cNvPr>
          <p:cNvSpPr txBox="1">
            <a:spLocks/>
          </p:cNvSpPr>
          <p:nvPr/>
        </p:nvSpPr>
        <p:spPr>
          <a:xfrm>
            <a:off x="640077" y="1000549"/>
            <a:ext cx="8157755" cy="1881541"/>
          </a:xfrm>
          <a:prstGeom prst="rect">
            <a:avLst/>
          </a:prstGeom>
        </p:spPr>
        <p:txBody>
          <a:bodyPr vert="horz"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2400" dirty="0"/>
              <a:t>Advantages?</a:t>
            </a:r>
          </a:p>
          <a:p>
            <a:pPr marL="733806" lvl="1" indent="-285750"/>
            <a:r>
              <a:rPr lang="en-US" sz="2000" dirty="0"/>
              <a:t>Eliminate WAR data dependencies (anti-dep)</a:t>
            </a:r>
          </a:p>
          <a:p>
            <a:pPr marL="733806" lvl="1" indent="-285750"/>
            <a:r>
              <a:rPr lang="en-US" sz="2000" dirty="0"/>
              <a:t>Eliminate WAW data dependencies (output-dep)</a:t>
            </a:r>
          </a:p>
          <a:p>
            <a:pPr marL="342900" indent="-342900">
              <a:buFont typeface="Arial" panose="020B0604020202020204" pitchFamily="34" charset="0"/>
              <a:buChar char="•"/>
            </a:pPr>
            <a:r>
              <a:rPr lang="en-US" sz="2400" dirty="0"/>
              <a:t>Limitations</a:t>
            </a:r>
          </a:p>
          <a:p>
            <a:pPr marL="790956" lvl="1" indent="-342900"/>
            <a:r>
              <a:rPr lang="en-US" sz="2000" dirty="0"/>
              <a:t>Doesn’t remove RAW data dependencies (true-dep)</a:t>
            </a:r>
          </a:p>
        </p:txBody>
      </p:sp>
    </p:spTree>
    <p:extLst>
      <p:ext uri="{BB962C8B-B14F-4D97-AF65-F5344CB8AC3E}">
        <p14:creationId xmlns:p14="http://schemas.microsoft.com/office/powerpoint/2010/main" val="3351037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B5AA19-C1DF-FB04-A3BE-143D9E781ED9}"/>
            </a:ext>
          </a:extLst>
        </p:cNvPr>
        <p:cNvGrpSpPr/>
        <p:nvPr/>
      </p:nvGrpSpPr>
      <p:grpSpPr>
        <a:xfrm>
          <a:off x="0" y="0"/>
          <a:ext cx="0" cy="0"/>
          <a:chOff x="0" y="0"/>
          <a:chExt cx="0" cy="0"/>
        </a:xfrm>
      </p:grpSpPr>
      <p:sp>
        <p:nvSpPr>
          <p:cNvPr id="7" name="Rectangle 6">
            <a:extLst>
              <a:ext uri="{FF2B5EF4-FFF2-40B4-BE49-F238E27FC236}">
                <a16:creationId xmlns:a16="http://schemas.microsoft.com/office/drawing/2014/main" id="{B2C9A984-8F3C-98E0-8AE2-8429540C24C1}"/>
              </a:ext>
            </a:extLst>
          </p:cNvPr>
          <p:cNvSpPr/>
          <p:nvPr/>
        </p:nvSpPr>
        <p:spPr>
          <a:xfrm>
            <a:off x="1147413" y="2058282"/>
            <a:ext cx="2178320" cy="1966490"/>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b="1" dirty="0"/>
              <a:t>Issue (ID)</a:t>
            </a:r>
          </a:p>
        </p:txBody>
      </p:sp>
      <p:sp>
        <p:nvSpPr>
          <p:cNvPr id="4" name="Slide Number Placeholder 3">
            <a:extLst>
              <a:ext uri="{FF2B5EF4-FFF2-40B4-BE49-F238E27FC236}">
                <a16:creationId xmlns:a16="http://schemas.microsoft.com/office/drawing/2014/main" id="{588832E7-35D0-5912-5DAA-A2EF1FB249A5}"/>
              </a:ext>
            </a:extLst>
          </p:cNvPr>
          <p:cNvSpPr>
            <a:spLocks noGrp="1"/>
          </p:cNvSpPr>
          <p:nvPr>
            <p:ph type="sldNum" sz="quarter" idx="19"/>
          </p:nvPr>
        </p:nvSpPr>
        <p:spPr/>
        <p:txBody>
          <a:bodyPr/>
          <a:lstStyle/>
          <a:p>
            <a:fld id="{B6238B5B-F19C-E947-A0BC-87BD7983F871}" type="slidenum">
              <a:rPr lang="en-US" smtClean="0"/>
              <a:pPr/>
              <a:t>11</a:t>
            </a:fld>
            <a:endParaRPr lang="en-US" dirty="0"/>
          </a:p>
        </p:txBody>
      </p:sp>
      <p:sp>
        <p:nvSpPr>
          <p:cNvPr id="2" name="Title 4">
            <a:extLst>
              <a:ext uri="{FF2B5EF4-FFF2-40B4-BE49-F238E27FC236}">
                <a16:creationId xmlns:a16="http://schemas.microsoft.com/office/drawing/2014/main" id="{96A5C22A-53B9-6F47-14C7-64ABCFE0FE43}"/>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err="1"/>
              <a:t>Scoreboarding</a:t>
            </a:r>
            <a:endParaRPr lang="en-US" dirty="0"/>
          </a:p>
        </p:txBody>
      </p:sp>
      <p:sp>
        <p:nvSpPr>
          <p:cNvPr id="5" name="Text Placeholder 1">
            <a:extLst>
              <a:ext uri="{FF2B5EF4-FFF2-40B4-BE49-F238E27FC236}">
                <a16:creationId xmlns:a16="http://schemas.microsoft.com/office/drawing/2014/main" id="{4774EDD4-AC2B-ED86-A521-2E598F0F3BEB}"/>
              </a:ext>
            </a:extLst>
          </p:cNvPr>
          <p:cNvSpPr txBox="1">
            <a:spLocks/>
          </p:cNvSpPr>
          <p:nvPr/>
        </p:nvSpPr>
        <p:spPr>
          <a:xfrm>
            <a:off x="640077" y="1000549"/>
            <a:ext cx="8503923" cy="753027"/>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2400" dirty="0"/>
              <a:t>Resolving RAW dependencies</a:t>
            </a:r>
          </a:p>
          <a:p>
            <a:pPr marL="733806" lvl="1" indent="-285750"/>
            <a:endParaRPr lang="en-US" sz="2400" dirty="0"/>
          </a:p>
        </p:txBody>
      </p:sp>
      <p:sp>
        <p:nvSpPr>
          <p:cNvPr id="3" name="Rectangle 2">
            <a:extLst>
              <a:ext uri="{FF2B5EF4-FFF2-40B4-BE49-F238E27FC236}">
                <a16:creationId xmlns:a16="http://schemas.microsoft.com/office/drawing/2014/main" id="{C026ADA1-5B63-9A40-F98B-9CCD509A5437}"/>
              </a:ext>
            </a:extLst>
          </p:cNvPr>
          <p:cNvSpPr/>
          <p:nvPr/>
        </p:nvSpPr>
        <p:spPr>
          <a:xfrm>
            <a:off x="1288632" y="2392650"/>
            <a:ext cx="822607" cy="7530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Fetch</a:t>
            </a:r>
          </a:p>
        </p:txBody>
      </p:sp>
      <p:sp>
        <p:nvSpPr>
          <p:cNvPr id="6" name="Rectangle 5">
            <a:extLst>
              <a:ext uri="{FF2B5EF4-FFF2-40B4-BE49-F238E27FC236}">
                <a16:creationId xmlns:a16="http://schemas.microsoft.com/office/drawing/2014/main" id="{BE4D4B51-F03C-73DD-F4F1-CA9280611E57}"/>
              </a:ext>
            </a:extLst>
          </p:cNvPr>
          <p:cNvSpPr/>
          <p:nvPr/>
        </p:nvSpPr>
        <p:spPr>
          <a:xfrm>
            <a:off x="2351901" y="2392649"/>
            <a:ext cx="822607" cy="7530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Decode</a:t>
            </a:r>
          </a:p>
        </p:txBody>
      </p:sp>
      <p:sp>
        <p:nvSpPr>
          <p:cNvPr id="8" name="Rectangle 7">
            <a:extLst>
              <a:ext uri="{FF2B5EF4-FFF2-40B4-BE49-F238E27FC236}">
                <a16:creationId xmlns:a16="http://schemas.microsoft.com/office/drawing/2014/main" id="{2EEC4146-B76E-D320-0C4A-7C50C09AB8CB}"/>
              </a:ext>
            </a:extLst>
          </p:cNvPr>
          <p:cNvSpPr/>
          <p:nvPr/>
        </p:nvSpPr>
        <p:spPr>
          <a:xfrm>
            <a:off x="3534621" y="2058282"/>
            <a:ext cx="2178320" cy="1966489"/>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b="1" dirty="0"/>
              <a:t>Execute (EX, MEM, WB)</a:t>
            </a:r>
          </a:p>
        </p:txBody>
      </p:sp>
      <p:sp>
        <p:nvSpPr>
          <p:cNvPr id="9" name="Rectangle 8">
            <a:extLst>
              <a:ext uri="{FF2B5EF4-FFF2-40B4-BE49-F238E27FC236}">
                <a16:creationId xmlns:a16="http://schemas.microsoft.com/office/drawing/2014/main" id="{A2942227-B836-F6C5-93A3-7EDFE799E1AB}"/>
              </a:ext>
            </a:extLst>
          </p:cNvPr>
          <p:cNvSpPr/>
          <p:nvPr/>
        </p:nvSpPr>
        <p:spPr>
          <a:xfrm>
            <a:off x="5921829" y="2058283"/>
            <a:ext cx="2178320" cy="1239206"/>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b="1" dirty="0"/>
              <a:t>Retire</a:t>
            </a:r>
          </a:p>
        </p:txBody>
      </p:sp>
      <p:sp>
        <p:nvSpPr>
          <p:cNvPr id="11" name="Rectangle 10">
            <a:extLst>
              <a:ext uri="{FF2B5EF4-FFF2-40B4-BE49-F238E27FC236}">
                <a16:creationId xmlns:a16="http://schemas.microsoft.com/office/drawing/2014/main" id="{D096D9C8-6EAA-8C4C-9FF8-20FBDD18EC63}"/>
              </a:ext>
            </a:extLst>
          </p:cNvPr>
          <p:cNvSpPr/>
          <p:nvPr/>
        </p:nvSpPr>
        <p:spPr>
          <a:xfrm>
            <a:off x="3703670" y="2392648"/>
            <a:ext cx="822607" cy="7530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ALU</a:t>
            </a:r>
          </a:p>
        </p:txBody>
      </p:sp>
      <p:sp>
        <p:nvSpPr>
          <p:cNvPr id="12" name="Rectangle 11">
            <a:extLst>
              <a:ext uri="{FF2B5EF4-FFF2-40B4-BE49-F238E27FC236}">
                <a16:creationId xmlns:a16="http://schemas.microsoft.com/office/drawing/2014/main" id="{84887F0A-D437-1667-EC15-561140F5DAB0}"/>
              </a:ext>
            </a:extLst>
          </p:cNvPr>
          <p:cNvSpPr/>
          <p:nvPr/>
        </p:nvSpPr>
        <p:spPr>
          <a:xfrm>
            <a:off x="4708305" y="2392650"/>
            <a:ext cx="822607" cy="7530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LSU</a:t>
            </a:r>
          </a:p>
        </p:txBody>
      </p:sp>
      <p:sp>
        <p:nvSpPr>
          <p:cNvPr id="14" name="Arrow: Right 13">
            <a:extLst>
              <a:ext uri="{FF2B5EF4-FFF2-40B4-BE49-F238E27FC236}">
                <a16:creationId xmlns:a16="http://schemas.microsoft.com/office/drawing/2014/main" id="{AE20BAD2-401F-BD49-0858-3142952757B3}"/>
              </a:ext>
            </a:extLst>
          </p:cNvPr>
          <p:cNvSpPr/>
          <p:nvPr/>
        </p:nvSpPr>
        <p:spPr>
          <a:xfrm>
            <a:off x="3322376" y="2622645"/>
            <a:ext cx="211830" cy="293032"/>
          </a:xfrm>
          <a:prstGeom prst="rightArrow">
            <a:avLst/>
          </a:prstGeom>
          <a:solidFill>
            <a:schemeClr val="accent3">
              <a:lumMod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454A05E6-DB02-ADDC-BEC4-3A62C4C2E3A8}"/>
              </a:ext>
            </a:extLst>
          </p:cNvPr>
          <p:cNvSpPr/>
          <p:nvPr/>
        </p:nvSpPr>
        <p:spPr>
          <a:xfrm>
            <a:off x="5712941" y="2628529"/>
            <a:ext cx="211830" cy="293032"/>
          </a:xfrm>
          <a:prstGeom prst="rightArrow">
            <a:avLst/>
          </a:prstGeom>
          <a:solidFill>
            <a:schemeClr val="accent3">
              <a:lumMod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3F17292-EEF8-FBD0-0CE2-66D489C9CDC1}"/>
              </a:ext>
            </a:extLst>
          </p:cNvPr>
          <p:cNvSpPr/>
          <p:nvPr/>
        </p:nvSpPr>
        <p:spPr>
          <a:xfrm>
            <a:off x="6064018" y="2373231"/>
            <a:ext cx="822607" cy="75302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Register File</a:t>
            </a:r>
          </a:p>
        </p:txBody>
      </p:sp>
      <p:sp>
        <p:nvSpPr>
          <p:cNvPr id="18" name="Rectangle 17">
            <a:extLst>
              <a:ext uri="{FF2B5EF4-FFF2-40B4-BE49-F238E27FC236}">
                <a16:creationId xmlns:a16="http://schemas.microsoft.com/office/drawing/2014/main" id="{5E542230-C31F-E686-948D-C2FA59E81C6F}"/>
              </a:ext>
            </a:extLst>
          </p:cNvPr>
          <p:cNvSpPr/>
          <p:nvPr/>
        </p:nvSpPr>
        <p:spPr>
          <a:xfrm>
            <a:off x="7095513" y="2373230"/>
            <a:ext cx="822607" cy="75302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Data Memory</a:t>
            </a:r>
          </a:p>
        </p:txBody>
      </p:sp>
      <p:sp>
        <p:nvSpPr>
          <p:cNvPr id="19" name="TextBox 18">
            <a:extLst>
              <a:ext uri="{FF2B5EF4-FFF2-40B4-BE49-F238E27FC236}">
                <a16:creationId xmlns:a16="http://schemas.microsoft.com/office/drawing/2014/main" id="{A0A5CF83-0FFC-D233-ABA0-9DD5973620F0}"/>
              </a:ext>
            </a:extLst>
          </p:cNvPr>
          <p:cNvSpPr txBox="1"/>
          <p:nvPr/>
        </p:nvSpPr>
        <p:spPr>
          <a:xfrm>
            <a:off x="1878814" y="1753576"/>
            <a:ext cx="946174" cy="215444"/>
          </a:xfrm>
          <a:prstGeom prst="rect">
            <a:avLst/>
          </a:prstGeom>
          <a:noFill/>
        </p:spPr>
        <p:txBody>
          <a:bodyPr wrap="square" lIns="0" tIns="0" rIns="0" bIns="0" rtlCol="0">
            <a:spAutoFit/>
          </a:bodyPr>
          <a:lstStyle/>
          <a:p>
            <a:pPr algn="l"/>
            <a:r>
              <a:rPr lang="en-US" sz="1400" dirty="0"/>
              <a:t>In-order</a:t>
            </a:r>
          </a:p>
        </p:txBody>
      </p:sp>
      <p:sp>
        <p:nvSpPr>
          <p:cNvPr id="20" name="TextBox 19">
            <a:extLst>
              <a:ext uri="{FF2B5EF4-FFF2-40B4-BE49-F238E27FC236}">
                <a16:creationId xmlns:a16="http://schemas.microsoft.com/office/drawing/2014/main" id="{093529B9-1662-BA87-4591-DFDD3602A6A3}"/>
              </a:ext>
            </a:extLst>
          </p:cNvPr>
          <p:cNvSpPr txBox="1"/>
          <p:nvPr/>
        </p:nvSpPr>
        <p:spPr>
          <a:xfrm>
            <a:off x="4086452" y="1757257"/>
            <a:ext cx="1074657" cy="215444"/>
          </a:xfrm>
          <a:prstGeom prst="rect">
            <a:avLst/>
          </a:prstGeom>
          <a:noFill/>
        </p:spPr>
        <p:txBody>
          <a:bodyPr wrap="square" lIns="0" tIns="0" rIns="0" bIns="0" rtlCol="0">
            <a:spAutoFit/>
          </a:bodyPr>
          <a:lstStyle/>
          <a:p>
            <a:pPr algn="l"/>
            <a:r>
              <a:rPr lang="en-US" sz="1400" dirty="0"/>
              <a:t>Out-of-order</a:t>
            </a:r>
          </a:p>
        </p:txBody>
      </p:sp>
      <p:sp>
        <p:nvSpPr>
          <p:cNvPr id="21" name="TextBox 20">
            <a:extLst>
              <a:ext uri="{FF2B5EF4-FFF2-40B4-BE49-F238E27FC236}">
                <a16:creationId xmlns:a16="http://schemas.microsoft.com/office/drawing/2014/main" id="{2C743F86-B390-28FA-CE85-47257152EF90}"/>
              </a:ext>
            </a:extLst>
          </p:cNvPr>
          <p:cNvSpPr txBox="1"/>
          <p:nvPr/>
        </p:nvSpPr>
        <p:spPr>
          <a:xfrm>
            <a:off x="6679467" y="1760080"/>
            <a:ext cx="946174" cy="215444"/>
          </a:xfrm>
          <a:prstGeom prst="rect">
            <a:avLst/>
          </a:prstGeom>
          <a:noFill/>
        </p:spPr>
        <p:txBody>
          <a:bodyPr wrap="square" lIns="0" tIns="0" rIns="0" bIns="0" rtlCol="0">
            <a:spAutoFit/>
          </a:bodyPr>
          <a:lstStyle/>
          <a:p>
            <a:pPr algn="l"/>
            <a:r>
              <a:rPr lang="en-US" sz="1400" dirty="0"/>
              <a:t>In-order</a:t>
            </a:r>
          </a:p>
        </p:txBody>
      </p:sp>
      <p:sp>
        <p:nvSpPr>
          <p:cNvPr id="10" name="Rectangle 9">
            <a:extLst>
              <a:ext uri="{FF2B5EF4-FFF2-40B4-BE49-F238E27FC236}">
                <a16:creationId xmlns:a16="http://schemas.microsoft.com/office/drawing/2014/main" id="{179277AA-1181-CD76-D608-53C84244A4A4}"/>
              </a:ext>
            </a:extLst>
          </p:cNvPr>
          <p:cNvSpPr/>
          <p:nvPr/>
        </p:nvSpPr>
        <p:spPr>
          <a:xfrm>
            <a:off x="1767015" y="3391482"/>
            <a:ext cx="996189" cy="470887"/>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Register</a:t>
            </a:r>
          </a:p>
          <a:p>
            <a:pPr algn="ctr"/>
            <a:r>
              <a:rPr lang="en-US" dirty="0"/>
              <a:t>Renaming</a:t>
            </a:r>
          </a:p>
        </p:txBody>
      </p:sp>
      <p:sp>
        <p:nvSpPr>
          <p:cNvPr id="13" name="Rectangle 12">
            <a:extLst>
              <a:ext uri="{FF2B5EF4-FFF2-40B4-BE49-F238E27FC236}">
                <a16:creationId xmlns:a16="http://schemas.microsoft.com/office/drawing/2014/main" id="{32B45122-D290-1987-910B-97C5B62545FD}"/>
              </a:ext>
            </a:extLst>
          </p:cNvPr>
          <p:cNvSpPr/>
          <p:nvPr/>
        </p:nvSpPr>
        <p:spPr>
          <a:xfrm>
            <a:off x="4164920" y="3395601"/>
            <a:ext cx="1028448" cy="470887"/>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Scoreboad</a:t>
            </a:r>
            <a:endParaRPr lang="en-US" dirty="0"/>
          </a:p>
        </p:txBody>
      </p:sp>
    </p:spTree>
    <p:extLst>
      <p:ext uri="{BB962C8B-B14F-4D97-AF65-F5344CB8AC3E}">
        <p14:creationId xmlns:p14="http://schemas.microsoft.com/office/powerpoint/2010/main" val="1339606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C3080E-29DC-EF29-978A-D3BB40CDD9EF}"/>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0FC270B-6636-7F63-7193-98CE486D4D2B}"/>
              </a:ext>
            </a:extLst>
          </p:cNvPr>
          <p:cNvSpPr>
            <a:spLocks noGrp="1"/>
          </p:cNvSpPr>
          <p:nvPr>
            <p:ph type="sldNum" sz="quarter" idx="19"/>
          </p:nvPr>
        </p:nvSpPr>
        <p:spPr/>
        <p:txBody>
          <a:bodyPr/>
          <a:lstStyle/>
          <a:p>
            <a:fld id="{B6238B5B-F19C-E947-A0BC-87BD7983F871}" type="slidenum">
              <a:rPr lang="en-US" smtClean="0"/>
              <a:pPr/>
              <a:t>12</a:t>
            </a:fld>
            <a:endParaRPr lang="en-US" dirty="0"/>
          </a:p>
        </p:txBody>
      </p:sp>
      <p:sp>
        <p:nvSpPr>
          <p:cNvPr id="2" name="Title 4">
            <a:extLst>
              <a:ext uri="{FF2B5EF4-FFF2-40B4-BE49-F238E27FC236}">
                <a16:creationId xmlns:a16="http://schemas.microsoft.com/office/drawing/2014/main" id="{B786C886-65BB-04BA-CED0-09151926B6E6}"/>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err="1"/>
              <a:t>Scoreboarding</a:t>
            </a:r>
            <a:endParaRPr lang="en-US" dirty="0"/>
          </a:p>
        </p:txBody>
      </p:sp>
      <p:sp>
        <p:nvSpPr>
          <p:cNvPr id="5" name="Text Placeholder 1">
            <a:extLst>
              <a:ext uri="{FF2B5EF4-FFF2-40B4-BE49-F238E27FC236}">
                <a16:creationId xmlns:a16="http://schemas.microsoft.com/office/drawing/2014/main" id="{ECFDECB5-CF27-BF0C-DAAC-E78F51389AE6}"/>
              </a:ext>
            </a:extLst>
          </p:cNvPr>
          <p:cNvSpPr txBox="1">
            <a:spLocks/>
          </p:cNvSpPr>
          <p:nvPr/>
        </p:nvSpPr>
        <p:spPr>
          <a:xfrm>
            <a:off x="640077" y="1000549"/>
            <a:ext cx="8503923" cy="753027"/>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342900" indent="-342900">
              <a:buFont typeface="Arial" panose="020B0604020202020204" pitchFamily="34" charset="0"/>
              <a:buChar char="•"/>
            </a:pPr>
            <a:r>
              <a:rPr lang="en-US" sz="2400" dirty="0"/>
              <a:t>CDC6600’s scoreboard: first OOO processor! </a:t>
            </a:r>
          </a:p>
          <a:p>
            <a:pPr marL="790956" lvl="1" indent="-342900"/>
            <a:r>
              <a:rPr lang="en-US" sz="2400" dirty="0"/>
              <a:t>1964 - Seymour Cray from CDC</a:t>
            </a:r>
          </a:p>
        </p:txBody>
      </p:sp>
      <p:sp>
        <p:nvSpPr>
          <p:cNvPr id="16" name="TextBox 15">
            <a:extLst>
              <a:ext uri="{FF2B5EF4-FFF2-40B4-BE49-F238E27FC236}">
                <a16:creationId xmlns:a16="http://schemas.microsoft.com/office/drawing/2014/main" id="{092FCA5F-63AD-6750-1146-C5D5856D15B9}"/>
              </a:ext>
            </a:extLst>
          </p:cNvPr>
          <p:cNvSpPr txBox="1"/>
          <p:nvPr/>
        </p:nvSpPr>
        <p:spPr>
          <a:xfrm>
            <a:off x="2196854" y="4802413"/>
            <a:ext cx="5410200" cy="369332"/>
          </a:xfrm>
          <a:prstGeom prst="rect">
            <a:avLst/>
          </a:prstGeom>
          <a:noFill/>
        </p:spPr>
        <p:txBody>
          <a:bodyPr wrap="square" rtlCol="0">
            <a:spAutoFit/>
          </a:bodyPr>
          <a:lstStyle/>
          <a:p>
            <a:r>
              <a:rPr lang="en-US" dirty="0"/>
              <a:t>https://hackmd.io/@a5180352/S1FFbP6pz?type=view</a:t>
            </a:r>
          </a:p>
        </p:txBody>
      </p:sp>
      <p:pic>
        <p:nvPicPr>
          <p:cNvPr id="22" name="Picture 21" descr="Diagram&#10;&#10;Description automatically generated">
            <a:extLst>
              <a:ext uri="{FF2B5EF4-FFF2-40B4-BE49-F238E27FC236}">
                <a16:creationId xmlns:a16="http://schemas.microsoft.com/office/drawing/2014/main" id="{775A1A32-29A1-6BF0-60C3-2134C47F150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70932" y="2165875"/>
            <a:ext cx="3547939" cy="2520032"/>
          </a:xfrm>
          <a:prstGeom prst="rect">
            <a:avLst/>
          </a:prstGeom>
        </p:spPr>
      </p:pic>
    </p:spTree>
    <p:extLst>
      <p:ext uri="{BB962C8B-B14F-4D97-AF65-F5344CB8AC3E}">
        <p14:creationId xmlns:p14="http://schemas.microsoft.com/office/powerpoint/2010/main" val="2069432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FA4DFD-1B1B-6F47-DDFC-355A927248CF}"/>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EA4B0A4-7A67-1556-DF2D-0358952965BA}"/>
              </a:ext>
            </a:extLst>
          </p:cNvPr>
          <p:cNvSpPr>
            <a:spLocks noGrp="1"/>
          </p:cNvSpPr>
          <p:nvPr>
            <p:ph type="sldNum" sz="quarter" idx="19"/>
          </p:nvPr>
        </p:nvSpPr>
        <p:spPr/>
        <p:txBody>
          <a:bodyPr/>
          <a:lstStyle/>
          <a:p>
            <a:fld id="{B6238B5B-F19C-E947-A0BC-87BD7983F871}" type="slidenum">
              <a:rPr lang="en-US" smtClean="0"/>
              <a:pPr/>
              <a:t>13</a:t>
            </a:fld>
            <a:endParaRPr lang="en-US" dirty="0"/>
          </a:p>
        </p:txBody>
      </p:sp>
      <p:sp>
        <p:nvSpPr>
          <p:cNvPr id="2" name="Title 4">
            <a:extLst>
              <a:ext uri="{FF2B5EF4-FFF2-40B4-BE49-F238E27FC236}">
                <a16:creationId xmlns:a16="http://schemas.microsoft.com/office/drawing/2014/main" id="{061FD299-164D-5D1A-42A5-97B6E729F0CC}"/>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CDC6600 - </a:t>
            </a:r>
            <a:r>
              <a:rPr lang="en-US" dirty="0" err="1"/>
              <a:t>Scoreboarding</a:t>
            </a:r>
            <a:endParaRPr lang="en-US" dirty="0"/>
          </a:p>
        </p:txBody>
      </p:sp>
      <p:sp>
        <p:nvSpPr>
          <p:cNvPr id="5" name="Text Placeholder 1">
            <a:extLst>
              <a:ext uri="{FF2B5EF4-FFF2-40B4-BE49-F238E27FC236}">
                <a16:creationId xmlns:a16="http://schemas.microsoft.com/office/drawing/2014/main" id="{886AD8D5-B0BC-8CD4-571C-451CE55C1F35}"/>
              </a:ext>
            </a:extLst>
          </p:cNvPr>
          <p:cNvSpPr txBox="1">
            <a:spLocks/>
          </p:cNvSpPr>
          <p:nvPr/>
        </p:nvSpPr>
        <p:spPr>
          <a:xfrm>
            <a:off x="640077" y="1000549"/>
            <a:ext cx="8503923" cy="3139321"/>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342900" indent="-342900">
              <a:buFont typeface="Arial" panose="020B0604020202020204" pitchFamily="34" charset="0"/>
              <a:buChar char="•"/>
            </a:pPr>
            <a:r>
              <a:rPr lang="en-US" sz="2400" dirty="0"/>
              <a:t>Supporting multiple fixed-latency functional units</a:t>
            </a:r>
          </a:p>
          <a:p>
            <a:pPr marL="790956" lvl="1" indent="-342900"/>
            <a:r>
              <a:rPr lang="en-US" sz="2000" dirty="0"/>
              <a:t>FP Mult x2</a:t>
            </a:r>
          </a:p>
          <a:p>
            <a:pPr marL="790956" lvl="1" indent="-342900"/>
            <a:r>
              <a:rPr lang="en-US" sz="2000" dirty="0"/>
              <a:t>FP Div</a:t>
            </a:r>
          </a:p>
          <a:p>
            <a:pPr marL="790956" lvl="1" indent="-342900"/>
            <a:r>
              <a:rPr lang="en-US" sz="2000" dirty="0"/>
              <a:t>FP Add</a:t>
            </a:r>
          </a:p>
          <a:p>
            <a:pPr marL="790956" lvl="1" indent="-342900"/>
            <a:r>
              <a:rPr lang="en-US" sz="2000" dirty="0"/>
              <a:t>Integer</a:t>
            </a:r>
          </a:p>
          <a:p>
            <a:pPr marL="1065276" lvl="2" indent="-342900"/>
            <a:r>
              <a:rPr lang="en-US" sz="2000" dirty="0"/>
              <a:t>ALU</a:t>
            </a:r>
          </a:p>
          <a:p>
            <a:pPr marL="1065276" lvl="2" indent="-342900"/>
            <a:r>
              <a:rPr lang="en-US" sz="2000" dirty="0"/>
              <a:t>Branch</a:t>
            </a:r>
          </a:p>
          <a:p>
            <a:pPr marL="1065276" lvl="2" indent="-342900"/>
            <a:r>
              <a:rPr lang="en-US" sz="2000" dirty="0"/>
              <a:t>Mem</a:t>
            </a:r>
          </a:p>
          <a:p>
            <a:pPr marL="342900" indent="-342900">
              <a:buFont typeface="Arial" panose="020B0604020202020204" pitchFamily="34" charset="0"/>
              <a:buChar char="•"/>
            </a:pPr>
            <a:endParaRPr lang="en-US" sz="2400" dirty="0"/>
          </a:p>
        </p:txBody>
      </p:sp>
      <p:sp>
        <p:nvSpPr>
          <p:cNvPr id="16" name="TextBox 15">
            <a:extLst>
              <a:ext uri="{FF2B5EF4-FFF2-40B4-BE49-F238E27FC236}">
                <a16:creationId xmlns:a16="http://schemas.microsoft.com/office/drawing/2014/main" id="{D34B52FC-4728-1549-A358-CE4E706D24A2}"/>
              </a:ext>
            </a:extLst>
          </p:cNvPr>
          <p:cNvSpPr txBox="1"/>
          <p:nvPr/>
        </p:nvSpPr>
        <p:spPr>
          <a:xfrm>
            <a:off x="2196854" y="4802413"/>
            <a:ext cx="5410200" cy="369332"/>
          </a:xfrm>
          <a:prstGeom prst="rect">
            <a:avLst/>
          </a:prstGeom>
          <a:noFill/>
        </p:spPr>
        <p:txBody>
          <a:bodyPr wrap="square" rtlCol="0">
            <a:spAutoFit/>
          </a:bodyPr>
          <a:lstStyle/>
          <a:p>
            <a:r>
              <a:rPr lang="en-US" dirty="0"/>
              <a:t>https://hackmd.io/@a5180352/S1FFbP6pz?type=view</a:t>
            </a:r>
          </a:p>
        </p:txBody>
      </p:sp>
      <p:pic>
        <p:nvPicPr>
          <p:cNvPr id="22" name="Picture 21" descr="Diagram&#10;&#10;Description automatically generated">
            <a:extLst>
              <a:ext uri="{FF2B5EF4-FFF2-40B4-BE49-F238E27FC236}">
                <a16:creationId xmlns:a16="http://schemas.microsoft.com/office/drawing/2014/main" id="{7D579470-DF02-840B-3A95-F9B46143077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12709" y="1622919"/>
            <a:ext cx="3547939" cy="2520032"/>
          </a:xfrm>
          <a:prstGeom prst="rect">
            <a:avLst/>
          </a:prstGeom>
        </p:spPr>
      </p:pic>
    </p:spTree>
    <p:extLst>
      <p:ext uri="{BB962C8B-B14F-4D97-AF65-F5344CB8AC3E}">
        <p14:creationId xmlns:p14="http://schemas.microsoft.com/office/powerpoint/2010/main" val="2217255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0C365C-7879-FE1D-BFB5-D9E754143A8D}"/>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08F4D8F-A70C-25A8-39BA-B2C5A8AD31C5}"/>
              </a:ext>
            </a:extLst>
          </p:cNvPr>
          <p:cNvSpPr>
            <a:spLocks noGrp="1"/>
          </p:cNvSpPr>
          <p:nvPr>
            <p:ph type="sldNum" sz="quarter" idx="19"/>
          </p:nvPr>
        </p:nvSpPr>
        <p:spPr/>
        <p:txBody>
          <a:bodyPr/>
          <a:lstStyle/>
          <a:p>
            <a:fld id="{B6238B5B-F19C-E947-A0BC-87BD7983F871}" type="slidenum">
              <a:rPr lang="en-US" smtClean="0"/>
              <a:pPr/>
              <a:t>14</a:t>
            </a:fld>
            <a:endParaRPr lang="en-US" dirty="0"/>
          </a:p>
        </p:txBody>
      </p:sp>
      <p:sp>
        <p:nvSpPr>
          <p:cNvPr id="2" name="Title 4">
            <a:extLst>
              <a:ext uri="{FF2B5EF4-FFF2-40B4-BE49-F238E27FC236}">
                <a16:creationId xmlns:a16="http://schemas.microsoft.com/office/drawing/2014/main" id="{B32C286F-F1B5-02A1-7182-9E1314E9866E}"/>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CDC6600 – Four-Stages Pipeline</a:t>
            </a:r>
          </a:p>
        </p:txBody>
      </p:sp>
      <p:sp>
        <p:nvSpPr>
          <p:cNvPr id="5" name="Text Placeholder 1">
            <a:extLst>
              <a:ext uri="{FF2B5EF4-FFF2-40B4-BE49-F238E27FC236}">
                <a16:creationId xmlns:a16="http://schemas.microsoft.com/office/drawing/2014/main" id="{846A806B-9B5E-9C4D-2526-3637A367DF0D}"/>
              </a:ext>
            </a:extLst>
          </p:cNvPr>
          <p:cNvSpPr txBox="1">
            <a:spLocks/>
          </p:cNvSpPr>
          <p:nvPr/>
        </p:nvSpPr>
        <p:spPr>
          <a:xfrm>
            <a:off x="640077" y="1000549"/>
            <a:ext cx="8503923" cy="1600438"/>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342900" indent="-342900">
              <a:buFont typeface="Arial" panose="020B0604020202020204" pitchFamily="34" charset="0"/>
              <a:buChar char="•"/>
            </a:pPr>
            <a:r>
              <a:rPr lang="en-US" sz="2400" dirty="0"/>
              <a:t>Issue</a:t>
            </a:r>
          </a:p>
          <a:p>
            <a:pPr marL="342900" indent="-342900">
              <a:buFont typeface="Arial" panose="020B0604020202020204" pitchFamily="34" charset="0"/>
              <a:buChar char="•"/>
            </a:pPr>
            <a:r>
              <a:rPr lang="en-US" sz="2000" dirty="0"/>
              <a:t>Register Operands</a:t>
            </a:r>
          </a:p>
          <a:p>
            <a:pPr marL="342900" indent="-342900">
              <a:buFont typeface="Arial" panose="020B0604020202020204" pitchFamily="34" charset="0"/>
              <a:buChar char="•"/>
            </a:pPr>
            <a:r>
              <a:rPr lang="en-US" sz="2000" dirty="0"/>
              <a:t>Execute</a:t>
            </a:r>
          </a:p>
          <a:p>
            <a:pPr marL="342900" indent="-342900">
              <a:buFont typeface="Arial" panose="020B0604020202020204" pitchFamily="34" charset="0"/>
              <a:buChar char="•"/>
            </a:pPr>
            <a:r>
              <a:rPr lang="en-US" sz="2000" dirty="0"/>
              <a:t>Writeback</a:t>
            </a:r>
          </a:p>
        </p:txBody>
      </p:sp>
      <p:sp>
        <p:nvSpPr>
          <p:cNvPr id="16" name="TextBox 15">
            <a:extLst>
              <a:ext uri="{FF2B5EF4-FFF2-40B4-BE49-F238E27FC236}">
                <a16:creationId xmlns:a16="http://schemas.microsoft.com/office/drawing/2014/main" id="{0422DBDF-D2CD-7B32-C6B0-B69AC83F94A6}"/>
              </a:ext>
            </a:extLst>
          </p:cNvPr>
          <p:cNvSpPr txBox="1"/>
          <p:nvPr/>
        </p:nvSpPr>
        <p:spPr>
          <a:xfrm>
            <a:off x="2196854" y="4802413"/>
            <a:ext cx="5410200" cy="369332"/>
          </a:xfrm>
          <a:prstGeom prst="rect">
            <a:avLst/>
          </a:prstGeom>
          <a:noFill/>
        </p:spPr>
        <p:txBody>
          <a:bodyPr wrap="square" rtlCol="0">
            <a:spAutoFit/>
          </a:bodyPr>
          <a:lstStyle/>
          <a:p>
            <a:r>
              <a:rPr lang="en-US" dirty="0"/>
              <a:t>https://hackmd.io/@a5180352/S1FFbP6pz?type=view</a:t>
            </a:r>
          </a:p>
        </p:txBody>
      </p:sp>
    </p:spTree>
    <p:extLst>
      <p:ext uri="{BB962C8B-B14F-4D97-AF65-F5344CB8AC3E}">
        <p14:creationId xmlns:p14="http://schemas.microsoft.com/office/powerpoint/2010/main" val="2903665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D1B271-0994-134E-66ED-DCECE57AB20F}"/>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13686E1-BBDC-4746-C267-31CDDC18D35E}"/>
              </a:ext>
            </a:extLst>
          </p:cNvPr>
          <p:cNvSpPr>
            <a:spLocks noGrp="1"/>
          </p:cNvSpPr>
          <p:nvPr>
            <p:ph type="sldNum" sz="quarter" idx="19"/>
          </p:nvPr>
        </p:nvSpPr>
        <p:spPr/>
        <p:txBody>
          <a:bodyPr/>
          <a:lstStyle/>
          <a:p>
            <a:fld id="{B6238B5B-F19C-E947-A0BC-87BD7983F871}" type="slidenum">
              <a:rPr lang="en-US" smtClean="0"/>
              <a:pPr/>
              <a:t>15</a:t>
            </a:fld>
            <a:endParaRPr lang="en-US" dirty="0"/>
          </a:p>
        </p:txBody>
      </p:sp>
      <p:sp>
        <p:nvSpPr>
          <p:cNvPr id="2" name="Title 4">
            <a:extLst>
              <a:ext uri="{FF2B5EF4-FFF2-40B4-BE49-F238E27FC236}">
                <a16:creationId xmlns:a16="http://schemas.microsoft.com/office/drawing/2014/main" id="{4463FA8D-0A0B-A0DC-C4A5-12BF662E9696}"/>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CDC6600 – Four-Stages Pipeline</a:t>
            </a:r>
          </a:p>
        </p:txBody>
      </p:sp>
      <p:sp>
        <p:nvSpPr>
          <p:cNvPr id="5" name="Text Placeholder 1">
            <a:extLst>
              <a:ext uri="{FF2B5EF4-FFF2-40B4-BE49-F238E27FC236}">
                <a16:creationId xmlns:a16="http://schemas.microsoft.com/office/drawing/2014/main" id="{1571394A-CFF6-8E1E-5C2A-30D7000B2920}"/>
              </a:ext>
            </a:extLst>
          </p:cNvPr>
          <p:cNvSpPr txBox="1">
            <a:spLocks/>
          </p:cNvSpPr>
          <p:nvPr/>
        </p:nvSpPr>
        <p:spPr>
          <a:xfrm>
            <a:off x="640077" y="1000549"/>
            <a:ext cx="8503923" cy="3303468"/>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342900" indent="-342900">
              <a:buFont typeface="Arial" panose="020B0604020202020204" pitchFamily="34" charset="0"/>
              <a:buChar char="•"/>
            </a:pPr>
            <a:r>
              <a:rPr lang="en-US" sz="2400" dirty="0"/>
              <a:t>Issue</a:t>
            </a:r>
          </a:p>
          <a:p>
            <a:pPr marL="790956" lvl="1" indent="-342900"/>
            <a:r>
              <a:rPr lang="en-US" sz="2000" dirty="0"/>
              <a:t>Fetch next instruction</a:t>
            </a:r>
          </a:p>
          <a:p>
            <a:pPr marL="790956" lvl="1" indent="-342900"/>
            <a:r>
              <a:rPr lang="en-US" sz="2000" dirty="0"/>
              <a:t>Wait for no hazards</a:t>
            </a:r>
          </a:p>
          <a:p>
            <a:pPr marL="1065276" lvl="2" indent="-342900"/>
            <a:r>
              <a:rPr lang="en-US" sz="2000" dirty="0"/>
              <a:t>Data hazards: </a:t>
            </a:r>
          </a:p>
          <a:p>
            <a:pPr marL="1339596" lvl="3" indent="-342900"/>
            <a:r>
              <a:rPr lang="en-US" sz="2000" dirty="0"/>
              <a:t>WAR: check if previous instruction is writing to any of my source operands</a:t>
            </a:r>
          </a:p>
          <a:p>
            <a:pPr marL="1339596" lvl="3" indent="-342900"/>
            <a:r>
              <a:rPr lang="en-US" sz="2000" dirty="0"/>
              <a:t>WAW: check if previous instruction is writing to my destination operand</a:t>
            </a:r>
          </a:p>
          <a:p>
            <a:pPr marL="1065276" lvl="2" indent="-342900"/>
            <a:r>
              <a:rPr lang="en-US" sz="2000" dirty="0"/>
              <a:t>Structural hazards: check if functional unit not available</a:t>
            </a:r>
          </a:p>
          <a:p>
            <a:pPr marL="342900" indent="-342900">
              <a:buFont typeface="Arial" panose="020B0604020202020204" pitchFamily="34" charset="0"/>
              <a:buChar char="•"/>
            </a:pPr>
            <a:endParaRPr lang="en-US" sz="2000" dirty="0"/>
          </a:p>
        </p:txBody>
      </p:sp>
      <p:sp>
        <p:nvSpPr>
          <p:cNvPr id="16" name="TextBox 15">
            <a:extLst>
              <a:ext uri="{FF2B5EF4-FFF2-40B4-BE49-F238E27FC236}">
                <a16:creationId xmlns:a16="http://schemas.microsoft.com/office/drawing/2014/main" id="{85418F02-0649-397F-2B1A-7FC3AEAA67FA}"/>
              </a:ext>
            </a:extLst>
          </p:cNvPr>
          <p:cNvSpPr txBox="1"/>
          <p:nvPr/>
        </p:nvSpPr>
        <p:spPr>
          <a:xfrm>
            <a:off x="2196854" y="4802413"/>
            <a:ext cx="5410200" cy="369332"/>
          </a:xfrm>
          <a:prstGeom prst="rect">
            <a:avLst/>
          </a:prstGeom>
          <a:noFill/>
        </p:spPr>
        <p:txBody>
          <a:bodyPr wrap="square" rtlCol="0">
            <a:spAutoFit/>
          </a:bodyPr>
          <a:lstStyle/>
          <a:p>
            <a:r>
              <a:rPr lang="en-US" dirty="0"/>
              <a:t>https://hackmd.io/@a5180352/S1FFbP6pz?type=view</a:t>
            </a:r>
          </a:p>
        </p:txBody>
      </p:sp>
    </p:spTree>
    <p:extLst>
      <p:ext uri="{BB962C8B-B14F-4D97-AF65-F5344CB8AC3E}">
        <p14:creationId xmlns:p14="http://schemas.microsoft.com/office/powerpoint/2010/main" val="650575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DA0E89-7093-D022-EC3E-A8DDE9B03072}"/>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787FDC5-7608-21BA-E932-5AA033E10260}"/>
              </a:ext>
            </a:extLst>
          </p:cNvPr>
          <p:cNvSpPr>
            <a:spLocks noGrp="1"/>
          </p:cNvSpPr>
          <p:nvPr>
            <p:ph type="sldNum" sz="quarter" idx="19"/>
          </p:nvPr>
        </p:nvSpPr>
        <p:spPr/>
        <p:txBody>
          <a:bodyPr/>
          <a:lstStyle/>
          <a:p>
            <a:fld id="{B6238B5B-F19C-E947-A0BC-87BD7983F871}" type="slidenum">
              <a:rPr lang="en-US" smtClean="0"/>
              <a:pPr/>
              <a:t>16</a:t>
            </a:fld>
            <a:endParaRPr lang="en-US" dirty="0"/>
          </a:p>
        </p:txBody>
      </p:sp>
      <p:sp>
        <p:nvSpPr>
          <p:cNvPr id="2" name="Title 4">
            <a:extLst>
              <a:ext uri="{FF2B5EF4-FFF2-40B4-BE49-F238E27FC236}">
                <a16:creationId xmlns:a16="http://schemas.microsoft.com/office/drawing/2014/main" id="{DC1E71C8-C467-74CD-479A-1C76BFD3EC50}"/>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CDC6600 – Four-Stages Pipeline</a:t>
            </a:r>
          </a:p>
        </p:txBody>
      </p:sp>
      <p:sp>
        <p:nvSpPr>
          <p:cNvPr id="5" name="Text Placeholder 1">
            <a:extLst>
              <a:ext uri="{FF2B5EF4-FFF2-40B4-BE49-F238E27FC236}">
                <a16:creationId xmlns:a16="http://schemas.microsoft.com/office/drawing/2014/main" id="{A91D6EE3-A994-D777-F641-3FB4C1B04DE8}"/>
              </a:ext>
            </a:extLst>
          </p:cNvPr>
          <p:cNvSpPr txBox="1">
            <a:spLocks/>
          </p:cNvSpPr>
          <p:nvPr/>
        </p:nvSpPr>
        <p:spPr>
          <a:xfrm>
            <a:off x="640077" y="1000549"/>
            <a:ext cx="8503923" cy="1025922"/>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342900" indent="-342900">
              <a:buFont typeface="Arial" panose="020B0604020202020204" pitchFamily="34" charset="0"/>
              <a:buChar char="•"/>
            </a:pPr>
            <a:r>
              <a:rPr lang="en-US" sz="2400" dirty="0"/>
              <a:t>Read Operands</a:t>
            </a:r>
          </a:p>
          <a:p>
            <a:pPr marL="790956" lvl="1" indent="-342900"/>
            <a:r>
              <a:rPr lang="en-US" sz="2000" dirty="0"/>
              <a:t>Read register file</a:t>
            </a:r>
          </a:p>
          <a:p>
            <a:pPr marL="790956" lvl="1" indent="-342900"/>
            <a:r>
              <a:rPr lang="en-US" sz="2000" dirty="0"/>
              <a:t>Not check is needed</a:t>
            </a:r>
          </a:p>
        </p:txBody>
      </p:sp>
      <p:sp>
        <p:nvSpPr>
          <p:cNvPr id="16" name="TextBox 15">
            <a:extLst>
              <a:ext uri="{FF2B5EF4-FFF2-40B4-BE49-F238E27FC236}">
                <a16:creationId xmlns:a16="http://schemas.microsoft.com/office/drawing/2014/main" id="{CAD59594-ABD2-48B4-F669-6C32DFF9F9D3}"/>
              </a:ext>
            </a:extLst>
          </p:cNvPr>
          <p:cNvSpPr txBox="1"/>
          <p:nvPr/>
        </p:nvSpPr>
        <p:spPr>
          <a:xfrm>
            <a:off x="2196854" y="4802413"/>
            <a:ext cx="5410200" cy="369332"/>
          </a:xfrm>
          <a:prstGeom prst="rect">
            <a:avLst/>
          </a:prstGeom>
          <a:noFill/>
        </p:spPr>
        <p:txBody>
          <a:bodyPr wrap="square" rtlCol="0">
            <a:spAutoFit/>
          </a:bodyPr>
          <a:lstStyle/>
          <a:p>
            <a:r>
              <a:rPr lang="en-US" dirty="0"/>
              <a:t>https://hackmd.io/@a5180352/S1FFbP6pz?type=view</a:t>
            </a:r>
          </a:p>
        </p:txBody>
      </p:sp>
    </p:spTree>
    <p:extLst>
      <p:ext uri="{BB962C8B-B14F-4D97-AF65-F5344CB8AC3E}">
        <p14:creationId xmlns:p14="http://schemas.microsoft.com/office/powerpoint/2010/main" val="881372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9FE597-B5F0-8AF0-8255-36938E8F782E}"/>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4560CAF-CFCA-D606-FFF0-4872D82973B1}"/>
              </a:ext>
            </a:extLst>
          </p:cNvPr>
          <p:cNvSpPr>
            <a:spLocks noGrp="1"/>
          </p:cNvSpPr>
          <p:nvPr>
            <p:ph type="sldNum" sz="quarter" idx="19"/>
          </p:nvPr>
        </p:nvSpPr>
        <p:spPr/>
        <p:txBody>
          <a:bodyPr/>
          <a:lstStyle/>
          <a:p>
            <a:fld id="{B6238B5B-F19C-E947-A0BC-87BD7983F871}" type="slidenum">
              <a:rPr lang="en-US" smtClean="0"/>
              <a:pPr/>
              <a:t>17</a:t>
            </a:fld>
            <a:endParaRPr lang="en-US" dirty="0"/>
          </a:p>
        </p:txBody>
      </p:sp>
      <p:sp>
        <p:nvSpPr>
          <p:cNvPr id="2" name="Title 4">
            <a:extLst>
              <a:ext uri="{FF2B5EF4-FFF2-40B4-BE49-F238E27FC236}">
                <a16:creationId xmlns:a16="http://schemas.microsoft.com/office/drawing/2014/main" id="{31AAF559-5403-B7C8-F91E-C598BB98256E}"/>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CDC6600 – Four-Stages Pipeline</a:t>
            </a:r>
          </a:p>
        </p:txBody>
      </p:sp>
      <p:sp>
        <p:nvSpPr>
          <p:cNvPr id="5" name="Text Placeholder 1">
            <a:extLst>
              <a:ext uri="{FF2B5EF4-FFF2-40B4-BE49-F238E27FC236}">
                <a16:creationId xmlns:a16="http://schemas.microsoft.com/office/drawing/2014/main" id="{539DBAB8-A355-1BA6-9AE6-D9DEDF7BFB2E}"/>
              </a:ext>
            </a:extLst>
          </p:cNvPr>
          <p:cNvSpPr txBox="1">
            <a:spLocks/>
          </p:cNvSpPr>
          <p:nvPr/>
        </p:nvSpPr>
        <p:spPr>
          <a:xfrm>
            <a:off x="640077" y="1000549"/>
            <a:ext cx="8503923" cy="1354217"/>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342900" indent="-342900">
              <a:buFont typeface="Arial" panose="020B0604020202020204" pitchFamily="34" charset="0"/>
              <a:buChar char="•"/>
            </a:pPr>
            <a:r>
              <a:rPr lang="en-US" sz="2400" dirty="0"/>
              <a:t>Execute</a:t>
            </a:r>
          </a:p>
          <a:p>
            <a:pPr marL="790956" lvl="1" indent="-342900"/>
            <a:r>
              <a:rPr lang="en-US" sz="2000" dirty="0"/>
              <a:t>Each functional unit execute its issued instruction</a:t>
            </a:r>
          </a:p>
          <a:p>
            <a:pPr marL="790956" lvl="1" indent="-342900"/>
            <a:r>
              <a:rPr lang="en-US" sz="2000" dirty="0"/>
              <a:t>RAW data dependencies:</a:t>
            </a:r>
          </a:p>
          <a:p>
            <a:pPr marL="1065276" lvl="2" indent="-342900"/>
            <a:r>
              <a:rPr lang="en-US" sz="2000" dirty="0"/>
              <a:t>Wait until all source operands are available</a:t>
            </a:r>
          </a:p>
        </p:txBody>
      </p:sp>
      <p:sp>
        <p:nvSpPr>
          <p:cNvPr id="16" name="TextBox 15">
            <a:extLst>
              <a:ext uri="{FF2B5EF4-FFF2-40B4-BE49-F238E27FC236}">
                <a16:creationId xmlns:a16="http://schemas.microsoft.com/office/drawing/2014/main" id="{920512C7-A8A3-E981-3322-3DE13801EB84}"/>
              </a:ext>
            </a:extLst>
          </p:cNvPr>
          <p:cNvSpPr txBox="1"/>
          <p:nvPr/>
        </p:nvSpPr>
        <p:spPr>
          <a:xfrm>
            <a:off x="2196854" y="4802413"/>
            <a:ext cx="5410200" cy="369332"/>
          </a:xfrm>
          <a:prstGeom prst="rect">
            <a:avLst/>
          </a:prstGeom>
          <a:noFill/>
        </p:spPr>
        <p:txBody>
          <a:bodyPr wrap="square" rtlCol="0">
            <a:spAutoFit/>
          </a:bodyPr>
          <a:lstStyle/>
          <a:p>
            <a:r>
              <a:rPr lang="en-US" dirty="0"/>
              <a:t>https://hackmd.io/@a5180352/S1FFbP6pz?type=view</a:t>
            </a:r>
          </a:p>
        </p:txBody>
      </p:sp>
    </p:spTree>
    <p:extLst>
      <p:ext uri="{BB962C8B-B14F-4D97-AF65-F5344CB8AC3E}">
        <p14:creationId xmlns:p14="http://schemas.microsoft.com/office/powerpoint/2010/main" val="32374269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18CC7A-A6CD-F479-3ACD-7AC0FB98527C}"/>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A12D1AB-F4E3-CA89-F336-26BF03D5C618}"/>
              </a:ext>
            </a:extLst>
          </p:cNvPr>
          <p:cNvSpPr>
            <a:spLocks noGrp="1"/>
          </p:cNvSpPr>
          <p:nvPr>
            <p:ph type="sldNum" sz="quarter" idx="19"/>
          </p:nvPr>
        </p:nvSpPr>
        <p:spPr/>
        <p:txBody>
          <a:bodyPr/>
          <a:lstStyle/>
          <a:p>
            <a:fld id="{B6238B5B-F19C-E947-A0BC-87BD7983F871}" type="slidenum">
              <a:rPr lang="en-US" smtClean="0"/>
              <a:pPr/>
              <a:t>18</a:t>
            </a:fld>
            <a:endParaRPr lang="en-US" dirty="0"/>
          </a:p>
        </p:txBody>
      </p:sp>
      <p:sp>
        <p:nvSpPr>
          <p:cNvPr id="2" name="Title 4">
            <a:extLst>
              <a:ext uri="{FF2B5EF4-FFF2-40B4-BE49-F238E27FC236}">
                <a16:creationId xmlns:a16="http://schemas.microsoft.com/office/drawing/2014/main" id="{7032481A-5991-7C3E-1FA6-87BF30FE878E}"/>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CDC6600 – Four-Stages Pipeline</a:t>
            </a:r>
          </a:p>
        </p:txBody>
      </p:sp>
      <p:sp>
        <p:nvSpPr>
          <p:cNvPr id="5" name="Text Placeholder 1">
            <a:extLst>
              <a:ext uri="{FF2B5EF4-FFF2-40B4-BE49-F238E27FC236}">
                <a16:creationId xmlns:a16="http://schemas.microsoft.com/office/drawing/2014/main" id="{50176180-C2AA-F57F-0880-1367CB3291D3}"/>
              </a:ext>
            </a:extLst>
          </p:cNvPr>
          <p:cNvSpPr txBox="1">
            <a:spLocks/>
          </p:cNvSpPr>
          <p:nvPr/>
        </p:nvSpPr>
        <p:spPr>
          <a:xfrm>
            <a:off x="640077" y="1000549"/>
            <a:ext cx="8503923" cy="1631216"/>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342900" indent="-342900">
              <a:buFont typeface="Arial" panose="020B0604020202020204" pitchFamily="34" charset="0"/>
              <a:buChar char="•"/>
            </a:pPr>
            <a:r>
              <a:rPr lang="en-US" sz="2400" dirty="0"/>
              <a:t>Writeback</a:t>
            </a:r>
          </a:p>
          <a:p>
            <a:pPr marL="790956" lvl="1" indent="-342900"/>
            <a:r>
              <a:rPr lang="en-US" sz="2000" dirty="0"/>
              <a:t>Update register file</a:t>
            </a:r>
          </a:p>
          <a:p>
            <a:pPr marL="790956" lvl="1" indent="-342900"/>
            <a:r>
              <a:rPr lang="en-US" sz="2000" dirty="0"/>
              <a:t>Ensuring program ordering</a:t>
            </a:r>
          </a:p>
          <a:p>
            <a:pPr marL="1065276" lvl="2" indent="-342900"/>
            <a:r>
              <a:rPr lang="en-US" sz="2000" dirty="0"/>
              <a:t>Wait until all prior instructions have completed before serving current one using Instruction Status state</a:t>
            </a:r>
          </a:p>
        </p:txBody>
      </p:sp>
      <p:sp>
        <p:nvSpPr>
          <p:cNvPr id="16" name="TextBox 15">
            <a:extLst>
              <a:ext uri="{FF2B5EF4-FFF2-40B4-BE49-F238E27FC236}">
                <a16:creationId xmlns:a16="http://schemas.microsoft.com/office/drawing/2014/main" id="{333D9CFE-528A-CC44-A973-CA57C72ADD00}"/>
              </a:ext>
            </a:extLst>
          </p:cNvPr>
          <p:cNvSpPr txBox="1"/>
          <p:nvPr/>
        </p:nvSpPr>
        <p:spPr>
          <a:xfrm>
            <a:off x="2196854" y="4802413"/>
            <a:ext cx="5410200" cy="369332"/>
          </a:xfrm>
          <a:prstGeom prst="rect">
            <a:avLst/>
          </a:prstGeom>
          <a:noFill/>
        </p:spPr>
        <p:txBody>
          <a:bodyPr wrap="square" rtlCol="0">
            <a:spAutoFit/>
          </a:bodyPr>
          <a:lstStyle/>
          <a:p>
            <a:r>
              <a:rPr lang="en-US" dirty="0"/>
              <a:t>https://hackmd.io/@a5180352/S1FFbP6pz?type=view</a:t>
            </a:r>
          </a:p>
        </p:txBody>
      </p:sp>
    </p:spTree>
    <p:extLst>
      <p:ext uri="{BB962C8B-B14F-4D97-AF65-F5344CB8AC3E}">
        <p14:creationId xmlns:p14="http://schemas.microsoft.com/office/powerpoint/2010/main" val="37207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BF9BEC-4CD2-EEA9-5C57-E2AB0CB3AB75}"/>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A913FF6-6812-FA44-E766-8263EA75DFD9}"/>
              </a:ext>
            </a:extLst>
          </p:cNvPr>
          <p:cNvSpPr>
            <a:spLocks noGrp="1"/>
          </p:cNvSpPr>
          <p:nvPr>
            <p:ph type="sldNum" sz="quarter" idx="19"/>
          </p:nvPr>
        </p:nvSpPr>
        <p:spPr/>
        <p:txBody>
          <a:bodyPr/>
          <a:lstStyle/>
          <a:p>
            <a:fld id="{B6238B5B-F19C-E947-A0BC-87BD7983F871}" type="slidenum">
              <a:rPr lang="en-US" smtClean="0"/>
              <a:pPr/>
              <a:t>19</a:t>
            </a:fld>
            <a:endParaRPr lang="en-US" dirty="0"/>
          </a:p>
        </p:txBody>
      </p:sp>
      <p:sp>
        <p:nvSpPr>
          <p:cNvPr id="2" name="Title 4">
            <a:extLst>
              <a:ext uri="{FF2B5EF4-FFF2-40B4-BE49-F238E27FC236}">
                <a16:creationId xmlns:a16="http://schemas.microsoft.com/office/drawing/2014/main" id="{EF4C11AC-490B-75B1-6F55-8BFCF68F2093}"/>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CDC6600 – Scoreboard States</a:t>
            </a:r>
          </a:p>
        </p:txBody>
      </p:sp>
      <p:sp>
        <p:nvSpPr>
          <p:cNvPr id="5" name="Text Placeholder 1">
            <a:extLst>
              <a:ext uri="{FF2B5EF4-FFF2-40B4-BE49-F238E27FC236}">
                <a16:creationId xmlns:a16="http://schemas.microsoft.com/office/drawing/2014/main" id="{B461AD30-AA04-A296-2A8A-9716358166EE}"/>
              </a:ext>
            </a:extLst>
          </p:cNvPr>
          <p:cNvSpPr txBox="1">
            <a:spLocks/>
          </p:cNvSpPr>
          <p:nvPr/>
        </p:nvSpPr>
        <p:spPr>
          <a:xfrm>
            <a:off x="640077" y="1000549"/>
            <a:ext cx="8503923" cy="3611245"/>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342900" indent="-342900">
              <a:buFont typeface="Arial" panose="020B0604020202020204" pitchFamily="34" charset="0"/>
              <a:buChar char="•"/>
            </a:pPr>
            <a:r>
              <a:rPr lang="en-US" sz="2400" dirty="0"/>
              <a:t>Instruction Status: which pipeline stage it is in</a:t>
            </a:r>
          </a:p>
          <a:p>
            <a:pPr marL="342900" indent="-342900">
              <a:buFont typeface="Arial" panose="020B0604020202020204" pitchFamily="34" charset="0"/>
              <a:buChar char="•"/>
            </a:pPr>
            <a:r>
              <a:rPr lang="en-US" sz="2400" dirty="0"/>
              <a:t>Functional Units (FU) status</a:t>
            </a:r>
          </a:p>
          <a:p>
            <a:pPr lvl="1"/>
            <a:r>
              <a:rPr lang="en-US" sz="2000" dirty="0"/>
              <a:t>Busy - is busy</a:t>
            </a:r>
          </a:p>
          <a:p>
            <a:pPr lvl="1"/>
            <a:r>
              <a:rPr lang="en-US" sz="2000" dirty="0"/>
              <a:t>Op - operation to execute</a:t>
            </a:r>
          </a:p>
          <a:p>
            <a:pPr lvl="1"/>
            <a:r>
              <a:rPr lang="en-US" sz="2000" dirty="0"/>
              <a:t>Fi - destination register id</a:t>
            </a:r>
          </a:p>
          <a:p>
            <a:pPr lvl="1"/>
            <a:r>
              <a:rPr lang="en-US" sz="2000" dirty="0"/>
              <a:t>Fj, </a:t>
            </a:r>
            <a:r>
              <a:rPr lang="en-US" sz="2000" dirty="0" err="1"/>
              <a:t>Fk</a:t>
            </a:r>
            <a:r>
              <a:rPr lang="en-US" sz="2000" dirty="0"/>
              <a:t> - source register ids, </a:t>
            </a:r>
          </a:p>
          <a:p>
            <a:pPr lvl="1"/>
            <a:r>
              <a:rPr lang="en-US" sz="2000" dirty="0" err="1"/>
              <a:t>Qj</a:t>
            </a:r>
            <a:r>
              <a:rPr lang="en-US" sz="2000" dirty="0"/>
              <a:t>, </a:t>
            </a:r>
            <a:r>
              <a:rPr lang="en-US" sz="2000" dirty="0" err="1"/>
              <a:t>Qk</a:t>
            </a:r>
            <a:r>
              <a:rPr lang="en-US" sz="2000" dirty="0"/>
              <a:t> - FUs producing source registers</a:t>
            </a:r>
          </a:p>
          <a:p>
            <a:pPr lvl="1"/>
            <a:r>
              <a:rPr lang="en-US" sz="2000" dirty="0" err="1"/>
              <a:t>Rj</a:t>
            </a:r>
            <a:r>
              <a:rPr lang="en-US" sz="2000" dirty="0"/>
              <a:t>, </a:t>
            </a:r>
            <a:r>
              <a:rPr lang="en-US" sz="2000" dirty="0" err="1"/>
              <a:t>Rk</a:t>
            </a:r>
            <a:r>
              <a:rPr lang="en-US" sz="2000" dirty="0"/>
              <a:t> - FUs producing source registers are ready</a:t>
            </a:r>
          </a:p>
          <a:p>
            <a:pPr marL="342900" indent="-342900">
              <a:buFont typeface="Arial" panose="020B0604020202020204" pitchFamily="34" charset="0"/>
              <a:buChar char="•"/>
            </a:pPr>
            <a:r>
              <a:rPr lang="en-US" sz="2400" dirty="0"/>
              <a:t>Register result status: which FU is producing the register</a:t>
            </a:r>
          </a:p>
          <a:p>
            <a:pPr lvl="2"/>
            <a:endParaRPr lang="en-US" sz="2000" dirty="0"/>
          </a:p>
        </p:txBody>
      </p:sp>
      <p:sp>
        <p:nvSpPr>
          <p:cNvPr id="16" name="TextBox 15">
            <a:extLst>
              <a:ext uri="{FF2B5EF4-FFF2-40B4-BE49-F238E27FC236}">
                <a16:creationId xmlns:a16="http://schemas.microsoft.com/office/drawing/2014/main" id="{6F2E5D6D-37C3-317E-83CE-F6E824D78DA7}"/>
              </a:ext>
            </a:extLst>
          </p:cNvPr>
          <p:cNvSpPr txBox="1"/>
          <p:nvPr/>
        </p:nvSpPr>
        <p:spPr>
          <a:xfrm>
            <a:off x="2196854" y="4802413"/>
            <a:ext cx="5410200" cy="369332"/>
          </a:xfrm>
          <a:prstGeom prst="rect">
            <a:avLst/>
          </a:prstGeom>
          <a:noFill/>
        </p:spPr>
        <p:txBody>
          <a:bodyPr wrap="square" rtlCol="0">
            <a:spAutoFit/>
          </a:bodyPr>
          <a:lstStyle/>
          <a:p>
            <a:r>
              <a:rPr lang="en-US" dirty="0"/>
              <a:t>https://hackmd.io/@a5180352/S1FFbP6pz?type=view</a:t>
            </a:r>
          </a:p>
        </p:txBody>
      </p:sp>
    </p:spTree>
    <p:extLst>
      <p:ext uri="{BB962C8B-B14F-4D97-AF65-F5344CB8AC3E}">
        <p14:creationId xmlns:p14="http://schemas.microsoft.com/office/powerpoint/2010/main" val="4134125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9"/>
          </p:nvPr>
        </p:nvSpPr>
        <p:spPr/>
        <p:txBody>
          <a:bodyPr/>
          <a:lstStyle/>
          <a:p>
            <a:fld id="{B6238B5B-F19C-E947-A0BC-87BD7983F871}" type="slidenum">
              <a:rPr lang="en-US" smtClean="0"/>
              <a:pPr/>
              <a:t>2</a:t>
            </a:fld>
            <a:endParaRPr lang="en-US" dirty="0"/>
          </a:p>
        </p:txBody>
      </p:sp>
      <p:sp>
        <p:nvSpPr>
          <p:cNvPr id="5" name="Title 4"/>
          <p:cNvSpPr>
            <a:spLocks noGrp="1"/>
          </p:cNvSpPr>
          <p:nvPr>
            <p:ph type="title"/>
          </p:nvPr>
        </p:nvSpPr>
        <p:spPr/>
        <p:txBody>
          <a:bodyPr/>
          <a:lstStyle/>
          <a:p>
            <a:r>
              <a:rPr lang="en-US" dirty="0"/>
              <a:t>Attendance</a:t>
            </a:r>
          </a:p>
        </p:txBody>
      </p:sp>
      <p:pic>
        <p:nvPicPr>
          <p:cNvPr id="6" name="Picture 5" descr="A qr code with black squares&#10;&#10;Description automatically generated">
            <a:extLst>
              <a:ext uri="{FF2B5EF4-FFF2-40B4-BE49-F238E27FC236}">
                <a16:creationId xmlns:a16="http://schemas.microsoft.com/office/drawing/2014/main" id="{1D5E4594-FB04-739F-9449-7FF81A8635DC}"/>
              </a:ext>
            </a:extLst>
          </p:cNvPr>
          <p:cNvPicPr>
            <a:picLocks noChangeAspect="1"/>
          </p:cNvPicPr>
          <p:nvPr/>
        </p:nvPicPr>
        <p:blipFill>
          <a:blip r:embed="rId2"/>
          <a:stretch>
            <a:fillRect/>
          </a:stretch>
        </p:blipFill>
        <p:spPr>
          <a:xfrm>
            <a:off x="2853690" y="1192530"/>
            <a:ext cx="3196590" cy="3196590"/>
          </a:xfrm>
          <a:prstGeom prst="rect">
            <a:avLst/>
          </a:prstGeom>
        </p:spPr>
      </p:pic>
    </p:spTree>
    <p:extLst>
      <p:ext uri="{BB962C8B-B14F-4D97-AF65-F5344CB8AC3E}">
        <p14:creationId xmlns:p14="http://schemas.microsoft.com/office/powerpoint/2010/main" val="12951284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EB0AFC-7F77-710F-E69F-F79AFA1BC984}"/>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1D5B7F5-6303-69B4-8563-EFBD235CB746}"/>
              </a:ext>
            </a:extLst>
          </p:cNvPr>
          <p:cNvSpPr>
            <a:spLocks noGrp="1"/>
          </p:cNvSpPr>
          <p:nvPr>
            <p:ph type="sldNum" sz="quarter" idx="19"/>
          </p:nvPr>
        </p:nvSpPr>
        <p:spPr/>
        <p:txBody>
          <a:bodyPr/>
          <a:lstStyle/>
          <a:p>
            <a:fld id="{B6238B5B-F19C-E947-A0BC-87BD7983F871}" type="slidenum">
              <a:rPr lang="en-US" smtClean="0"/>
              <a:pPr/>
              <a:t>20</a:t>
            </a:fld>
            <a:endParaRPr lang="en-US" dirty="0"/>
          </a:p>
        </p:txBody>
      </p:sp>
      <p:sp>
        <p:nvSpPr>
          <p:cNvPr id="2" name="Title 4">
            <a:extLst>
              <a:ext uri="{FF2B5EF4-FFF2-40B4-BE49-F238E27FC236}">
                <a16:creationId xmlns:a16="http://schemas.microsoft.com/office/drawing/2014/main" id="{129E69F8-2BD0-A77C-83B1-1357835EDECA}"/>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CDC6600 – Scoreboard Example</a:t>
            </a:r>
          </a:p>
        </p:txBody>
      </p:sp>
      <p:sp>
        <p:nvSpPr>
          <p:cNvPr id="16" name="TextBox 15">
            <a:extLst>
              <a:ext uri="{FF2B5EF4-FFF2-40B4-BE49-F238E27FC236}">
                <a16:creationId xmlns:a16="http://schemas.microsoft.com/office/drawing/2014/main" id="{2C18E7F3-A919-9CD6-AA81-975972C35770}"/>
              </a:ext>
            </a:extLst>
          </p:cNvPr>
          <p:cNvSpPr txBox="1"/>
          <p:nvPr/>
        </p:nvSpPr>
        <p:spPr>
          <a:xfrm>
            <a:off x="2196854" y="4802413"/>
            <a:ext cx="5410200" cy="369332"/>
          </a:xfrm>
          <a:prstGeom prst="rect">
            <a:avLst/>
          </a:prstGeom>
          <a:noFill/>
        </p:spPr>
        <p:txBody>
          <a:bodyPr wrap="square" rtlCol="0">
            <a:spAutoFit/>
          </a:bodyPr>
          <a:lstStyle/>
          <a:p>
            <a:r>
              <a:rPr lang="en-US" dirty="0"/>
              <a:t>https://hackmd.io/@a5180352/S1FFbP6pz?type=view</a:t>
            </a:r>
          </a:p>
        </p:txBody>
      </p:sp>
      <p:sp>
        <p:nvSpPr>
          <p:cNvPr id="3" name="TextBox 2">
            <a:extLst>
              <a:ext uri="{FF2B5EF4-FFF2-40B4-BE49-F238E27FC236}">
                <a16:creationId xmlns:a16="http://schemas.microsoft.com/office/drawing/2014/main" id="{0FCA52CE-6D13-F8C5-BCAA-622F36C226B3}"/>
              </a:ext>
            </a:extLst>
          </p:cNvPr>
          <p:cNvSpPr txBox="1"/>
          <p:nvPr/>
        </p:nvSpPr>
        <p:spPr>
          <a:xfrm>
            <a:off x="640077" y="984278"/>
            <a:ext cx="1746717" cy="1077218"/>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sz="1400" dirty="0"/>
              <a:t>LD F6 34 R2</a:t>
            </a:r>
          </a:p>
          <a:p>
            <a:pPr marL="285750" indent="-285750">
              <a:buFont typeface="Arial" panose="020B0604020202020204" pitchFamily="34" charset="0"/>
              <a:buChar char="•"/>
            </a:pPr>
            <a:r>
              <a:rPr lang="en-US" sz="1400" dirty="0"/>
              <a:t>LD F2 45 R3</a:t>
            </a:r>
          </a:p>
          <a:p>
            <a:pPr marL="285750" indent="-285750">
              <a:buFont typeface="Arial" panose="020B0604020202020204" pitchFamily="34" charset="0"/>
              <a:buChar char="•"/>
            </a:pPr>
            <a:r>
              <a:rPr lang="en-US" sz="1400" dirty="0"/>
              <a:t>FMULT F0 F2 F4</a:t>
            </a:r>
          </a:p>
          <a:p>
            <a:pPr marL="285750" indent="-285750">
              <a:buFont typeface="Arial" panose="020B0604020202020204" pitchFamily="34" charset="0"/>
              <a:buChar char="•"/>
            </a:pPr>
            <a:r>
              <a:rPr lang="en-US" sz="1400" dirty="0"/>
              <a:t>FADD  F8 F6 F2</a:t>
            </a:r>
          </a:p>
          <a:p>
            <a:pPr marL="285750" indent="-285750">
              <a:buFont typeface="Arial" panose="020B0604020202020204" pitchFamily="34" charset="0"/>
              <a:buChar char="•"/>
            </a:pPr>
            <a:r>
              <a:rPr lang="en-US" sz="1400" dirty="0"/>
              <a:t>FDIV F10 F0 F6</a:t>
            </a:r>
          </a:p>
        </p:txBody>
      </p:sp>
      <p:graphicFrame>
        <p:nvGraphicFramePr>
          <p:cNvPr id="6" name="Table 5">
            <a:extLst>
              <a:ext uri="{FF2B5EF4-FFF2-40B4-BE49-F238E27FC236}">
                <a16:creationId xmlns:a16="http://schemas.microsoft.com/office/drawing/2014/main" id="{BA4C0611-6337-769C-045C-173493609228}"/>
              </a:ext>
            </a:extLst>
          </p:cNvPr>
          <p:cNvGraphicFramePr>
            <a:graphicFrameLocks noGrp="1"/>
          </p:cNvGraphicFramePr>
          <p:nvPr>
            <p:extLst>
              <p:ext uri="{D42A27DB-BD31-4B8C-83A1-F6EECF244321}">
                <p14:modId xmlns:p14="http://schemas.microsoft.com/office/powerpoint/2010/main" val="3525231373"/>
              </p:ext>
            </p:extLst>
          </p:nvPr>
        </p:nvGraphicFramePr>
        <p:xfrm>
          <a:off x="640077" y="2190465"/>
          <a:ext cx="1855470" cy="1783080"/>
        </p:xfrm>
        <a:graphic>
          <a:graphicData uri="http://schemas.openxmlformats.org/drawingml/2006/table">
            <a:tbl>
              <a:tblPr firstRow="1" bandRow="1">
                <a:tableStyleId>{5C22544A-7EE6-4342-B048-85BDC9FD1C3A}</a:tableStyleId>
              </a:tblPr>
              <a:tblGrid>
                <a:gridCol w="392430">
                  <a:extLst>
                    <a:ext uri="{9D8B030D-6E8A-4147-A177-3AD203B41FA5}">
                      <a16:colId xmlns:a16="http://schemas.microsoft.com/office/drawing/2014/main" val="1634692948"/>
                    </a:ext>
                  </a:extLst>
                </a:gridCol>
                <a:gridCol w="487680">
                  <a:extLst>
                    <a:ext uri="{9D8B030D-6E8A-4147-A177-3AD203B41FA5}">
                      <a16:colId xmlns:a16="http://schemas.microsoft.com/office/drawing/2014/main" val="3785208874"/>
                    </a:ext>
                  </a:extLst>
                </a:gridCol>
                <a:gridCol w="459105">
                  <a:extLst>
                    <a:ext uri="{9D8B030D-6E8A-4147-A177-3AD203B41FA5}">
                      <a16:colId xmlns:a16="http://schemas.microsoft.com/office/drawing/2014/main" val="3092798118"/>
                    </a:ext>
                  </a:extLst>
                </a:gridCol>
                <a:gridCol w="516255">
                  <a:extLst>
                    <a:ext uri="{9D8B030D-6E8A-4147-A177-3AD203B41FA5}">
                      <a16:colId xmlns:a16="http://schemas.microsoft.com/office/drawing/2014/main" val="3869845918"/>
                    </a:ext>
                  </a:extLst>
                </a:gridCol>
              </a:tblGrid>
              <a:tr h="231575">
                <a:tc>
                  <a:txBody>
                    <a:bodyPr/>
                    <a:lstStyle/>
                    <a:p>
                      <a:r>
                        <a:rPr lang="en-US" dirty="0"/>
                        <a:t>IS</a:t>
                      </a:r>
                    </a:p>
                  </a:txBody>
                  <a:tcPr/>
                </a:tc>
                <a:tc>
                  <a:txBody>
                    <a:bodyPr/>
                    <a:lstStyle/>
                    <a:p>
                      <a:r>
                        <a:rPr lang="en-US" dirty="0"/>
                        <a:t>RO</a:t>
                      </a:r>
                    </a:p>
                  </a:txBody>
                  <a:tcPr/>
                </a:tc>
                <a:tc>
                  <a:txBody>
                    <a:bodyPr/>
                    <a:lstStyle/>
                    <a:p>
                      <a:r>
                        <a:rPr lang="en-US" dirty="0"/>
                        <a:t>EX</a:t>
                      </a:r>
                    </a:p>
                  </a:txBody>
                  <a:tcPr/>
                </a:tc>
                <a:tc>
                  <a:txBody>
                    <a:bodyPr/>
                    <a:lstStyle/>
                    <a:p>
                      <a:r>
                        <a:rPr lang="en-US" dirty="0"/>
                        <a:t>WB</a:t>
                      </a:r>
                    </a:p>
                  </a:txBody>
                  <a:tcPr/>
                </a:tc>
                <a:extLst>
                  <a:ext uri="{0D108BD9-81ED-4DB2-BD59-A6C34878D82A}">
                    <a16:rowId xmlns:a16="http://schemas.microsoft.com/office/drawing/2014/main" val="1354422078"/>
                  </a:ext>
                </a:extLst>
              </a:tr>
              <a:tr h="231575">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798302158"/>
                  </a:ext>
                </a:extLst>
              </a:tr>
              <a:tr h="231575">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613473361"/>
                  </a:ext>
                </a:extLst>
              </a:tr>
              <a:tr h="231575">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202321528"/>
                  </a:ext>
                </a:extLst>
              </a:tr>
              <a:tr h="231575">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221228465"/>
                  </a:ext>
                </a:extLst>
              </a:tr>
              <a:tr h="231575">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778504369"/>
                  </a:ext>
                </a:extLst>
              </a:tr>
            </a:tbl>
          </a:graphicData>
        </a:graphic>
      </p:graphicFrame>
      <p:graphicFrame>
        <p:nvGraphicFramePr>
          <p:cNvPr id="7" name="Table 6">
            <a:extLst>
              <a:ext uri="{FF2B5EF4-FFF2-40B4-BE49-F238E27FC236}">
                <a16:creationId xmlns:a16="http://schemas.microsoft.com/office/drawing/2014/main" id="{BCCDE999-0797-E2DD-7C1C-F1935F3F16C6}"/>
              </a:ext>
            </a:extLst>
          </p:cNvPr>
          <p:cNvGraphicFramePr>
            <a:graphicFrameLocks noGrp="1"/>
          </p:cNvGraphicFramePr>
          <p:nvPr>
            <p:extLst>
              <p:ext uri="{D42A27DB-BD31-4B8C-83A1-F6EECF244321}">
                <p14:modId xmlns:p14="http://schemas.microsoft.com/office/powerpoint/2010/main" val="3593325173"/>
              </p:ext>
            </p:extLst>
          </p:nvPr>
        </p:nvGraphicFramePr>
        <p:xfrm>
          <a:off x="3562277" y="1060011"/>
          <a:ext cx="4791117" cy="1783080"/>
        </p:xfrm>
        <a:graphic>
          <a:graphicData uri="http://schemas.openxmlformats.org/drawingml/2006/table">
            <a:tbl>
              <a:tblPr firstRow="1" bandRow="1">
                <a:tableStyleId>{5C22544A-7EE6-4342-B048-85BDC9FD1C3A}</a:tableStyleId>
              </a:tblPr>
              <a:tblGrid>
                <a:gridCol w="649605">
                  <a:extLst>
                    <a:ext uri="{9D8B030D-6E8A-4147-A177-3AD203B41FA5}">
                      <a16:colId xmlns:a16="http://schemas.microsoft.com/office/drawing/2014/main" val="590675003"/>
                    </a:ext>
                  </a:extLst>
                </a:gridCol>
                <a:gridCol w="517689">
                  <a:extLst>
                    <a:ext uri="{9D8B030D-6E8A-4147-A177-3AD203B41FA5}">
                      <a16:colId xmlns:a16="http://schemas.microsoft.com/office/drawing/2014/main" val="71237376"/>
                    </a:ext>
                  </a:extLst>
                </a:gridCol>
                <a:gridCol w="517689">
                  <a:extLst>
                    <a:ext uri="{9D8B030D-6E8A-4147-A177-3AD203B41FA5}">
                      <a16:colId xmlns:a16="http://schemas.microsoft.com/office/drawing/2014/main" val="3956474497"/>
                    </a:ext>
                  </a:extLst>
                </a:gridCol>
                <a:gridCol w="517689">
                  <a:extLst>
                    <a:ext uri="{9D8B030D-6E8A-4147-A177-3AD203B41FA5}">
                      <a16:colId xmlns:a16="http://schemas.microsoft.com/office/drawing/2014/main" val="3818933861"/>
                    </a:ext>
                  </a:extLst>
                </a:gridCol>
                <a:gridCol w="517689">
                  <a:extLst>
                    <a:ext uri="{9D8B030D-6E8A-4147-A177-3AD203B41FA5}">
                      <a16:colId xmlns:a16="http://schemas.microsoft.com/office/drawing/2014/main" val="3450484777"/>
                    </a:ext>
                  </a:extLst>
                </a:gridCol>
                <a:gridCol w="517689">
                  <a:extLst>
                    <a:ext uri="{9D8B030D-6E8A-4147-A177-3AD203B41FA5}">
                      <a16:colId xmlns:a16="http://schemas.microsoft.com/office/drawing/2014/main" val="3583419759"/>
                    </a:ext>
                  </a:extLst>
                </a:gridCol>
                <a:gridCol w="517689">
                  <a:extLst>
                    <a:ext uri="{9D8B030D-6E8A-4147-A177-3AD203B41FA5}">
                      <a16:colId xmlns:a16="http://schemas.microsoft.com/office/drawing/2014/main" val="2882616700"/>
                    </a:ext>
                  </a:extLst>
                </a:gridCol>
                <a:gridCol w="517689">
                  <a:extLst>
                    <a:ext uri="{9D8B030D-6E8A-4147-A177-3AD203B41FA5}">
                      <a16:colId xmlns:a16="http://schemas.microsoft.com/office/drawing/2014/main" val="4045594724"/>
                    </a:ext>
                  </a:extLst>
                </a:gridCol>
                <a:gridCol w="517689">
                  <a:extLst>
                    <a:ext uri="{9D8B030D-6E8A-4147-A177-3AD203B41FA5}">
                      <a16:colId xmlns:a16="http://schemas.microsoft.com/office/drawing/2014/main" val="4118260260"/>
                    </a:ext>
                  </a:extLst>
                </a:gridCol>
              </a:tblGrid>
              <a:tr h="286945">
                <a:tc>
                  <a:txBody>
                    <a:bodyPr/>
                    <a:lstStyle/>
                    <a:p>
                      <a:r>
                        <a:rPr lang="en-US" dirty="0"/>
                        <a:t>Busy</a:t>
                      </a:r>
                    </a:p>
                  </a:txBody>
                  <a:tcPr/>
                </a:tc>
                <a:tc>
                  <a:txBody>
                    <a:bodyPr/>
                    <a:lstStyle/>
                    <a:p>
                      <a:r>
                        <a:rPr lang="en-US" dirty="0"/>
                        <a:t>Op</a:t>
                      </a:r>
                    </a:p>
                  </a:txBody>
                  <a:tcPr/>
                </a:tc>
                <a:tc>
                  <a:txBody>
                    <a:bodyPr/>
                    <a:lstStyle/>
                    <a:p>
                      <a:r>
                        <a:rPr lang="en-US" dirty="0"/>
                        <a:t>Fi</a:t>
                      </a:r>
                    </a:p>
                  </a:txBody>
                  <a:tcPr/>
                </a:tc>
                <a:tc>
                  <a:txBody>
                    <a:bodyPr/>
                    <a:lstStyle/>
                    <a:p>
                      <a:r>
                        <a:rPr lang="en-US" dirty="0"/>
                        <a:t>Fj</a:t>
                      </a:r>
                    </a:p>
                  </a:txBody>
                  <a:tcPr/>
                </a:tc>
                <a:tc>
                  <a:txBody>
                    <a:bodyPr/>
                    <a:lstStyle/>
                    <a:p>
                      <a:r>
                        <a:rPr lang="en-US" dirty="0" err="1"/>
                        <a:t>Fk</a:t>
                      </a:r>
                      <a:endParaRPr lang="en-US" dirty="0"/>
                    </a:p>
                  </a:txBody>
                  <a:tcPr/>
                </a:tc>
                <a:tc>
                  <a:txBody>
                    <a:bodyPr/>
                    <a:lstStyle/>
                    <a:p>
                      <a:r>
                        <a:rPr lang="en-US" dirty="0" err="1"/>
                        <a:t>Qj</a:t>
                      </a:r>
                      <a:endParaRPr lang="en-US" dirty="0"/>
                    </a:p>
                  </a:txBody>
                  <a:tcPr/>
                </a:tc>
                <a:tc>
                  <a:txBody>
                    <a:bodyPr/>
                    <a:lstStyle/>
                    <a:p>
                      <a:r>
                        <a:rPr lang="en-US" dirty="0" err="1"/>
                        <a:t>Qk</a:t>
                      </a:r>
                      <a:endParaRPr lang="en-US" dirty="0"/>
                    </a:p>
                  </a:txBody>
                  <a:tcPr/>
                </a:tc>
                <a:tc>
                  <a:txBody>
                    <a:bodyPr/>
                    <a:lstStyle/>
                    <a:p>
                      <a:r>
                        <a:rPr lang="en-US" dirty="0" err="1"/>
                        <a:t>Rj</a:t>
                      </a:r>
                      <a:endParaRPr lang="en-US" dirty="0"/>
                    </a:p>
                  </a:txBody>
                  <a:tcPr/>
                </a:tc>
                <a:tc>
                  <a:txBody>
                    <a:bodyPr/>
                    <a:lstStyle/>
                    <a:p>
                      <a:r>
                        <a:rPr lang="en-US" dirty="0" err="1"/>
                        <a:t>Rk</a:t>
                      </a:r>
                      <a:endParaRPr lang="en-US" dirty="0"/>
                    </a:p>
                  </a:txBody>
                  <a:tcPr/>
                </a:tc>
                <a:extLst>
                  <a:ext uri="{0D108BD9-81ED-4DB2-BD59-A6C34878D82A}">
                    <a16:rowId xmlns:a16="http://schemas.microsoft.com/office/drawing/2014/main" val="670744129"/>
                  </a:ext>
                </a:extLst>
              </a:tr>
              <a:tr h="286945">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514658733"/>
                  </a:ext>
                </a:extLst>
              </a:tr>
              <a:tr h="286945">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224346749"/>
                  </a:ext>
                </a:extLst>
              </a:tr>
              <a:tr h="286945">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119803337"/>
                  </a:ext>
                </a:extLst>
              </a:tr>
              <a:tr h="286945">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589082635"/>
                  </a:ext>
                </a:extLst>
              </a:tr>
              <a:tr h="286945">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239652028"/>
                  </a:ext>
                </a:extLst>
              </a:tr>
            </a:tbl>
          </a:graphicData>
        </a:graphic>
      </p:graphicFrame>
      <p:graphicFrame>
        <p:nvGraphicFramePr>
          <p:cNvPr id="8" name="Table 7">
            <a:extLst>
              <a:ext uri="{FF2B5EF4-FFF2-40B4-BE49-F238E27FC236}">
                <a16:creationId xmlns:a16="http://schemas.microsoft.com/office/drawing/2014/main" id="{0FFD7FDB-B678-D454-BC3B-352D22CD8DD9}"/>
              </a:ext>
            </a:extLst>
          </p:cNvPr>
          <p:cNvGraphicFramePr>
            <a:graphicFrameLocks noGrp="1"/>
          </p:cNvGraphicFramePr>
          <p:nvPr>
            <p:extLst>
              <p:ext uri="{D42A27DB-BD31-4B8C-83A1-F6EECF244321}">
                <p14:modId xmlns:p14="http://schemas.microsoft.com/office/powerpoint/2010/main" val="3911070832"/>
              </p:ext>
            </p:extLst>
          </p:nvPr>
        </p:nvGraphicFramePr>
        <p:xfrm>
          <a:off x="3737990" y="3462087"/>
          <a:ext cx="4439690" cy="741680"/>
        </p:xfrm>
        <a:graphic>
          <a:graphicData uri="http://schemas.openxmlformats.org/drawingml/2006/table">
            <a:tbl>
              <a:tblPr firstRow="1" bandRow="1">
                <a:tableStyleId>{5C22544A-7EE6-4342-B048-85BDC9FD1C3A}</a:tableStyleId>
              </a:tblPr>
              <a:tblGrid>
                <a:gridCol w="391391">
                  <a:extLst>
                    <a:ext uri="{9D8B030D-6E8A-4147-A177-3AD203B41FA5}">
                      <a16:colId xmlns:a16="http://schemas.microsoft.com/office/drawing/2014/main" val="2188167482"/>
                    </a:ext>
                  </a:extLst>
                </a:gridCol>
                <a:gridCol w="391391">
                  <a:extLst>
                    <a:ext uri="{9D8B030D-6E8A-4147-A177-3AD203B41FA5}">
                      <a16:colId xmlns:a16="http://schemas.microsoft.com/office/drawing/2014/main" val="2966992928"/>
                    </a:ext>
                  </a:extLst>
                </a:gridCol>
                <a:gridCol w="391391">
                  <a:extLst>
                    <a:ext uri="{9D8B030D-6E8A-4147-A177-3AD203B41FA5}">
                      <a16:colId xmlns:a16="http://schemas.microsoft.com/office/drawing/2014/main" val="3488856608"/>
                    </a:ext>
                  </a:extLst>
                </a:gridCol>
                <a:gridCol w="391391">
                  <a:extLst>
                    <a:ext uri="{9D8B030D-6E8A-4147-A177-3AD203B41FA5}">
                      <a16:colId xmlns:a16="http://schemas.microsoft.com/office/drawing/2014/main" val="1123328004"/>
                    </a:ext>
                  </a:extLst>
                </a:gridCol>
                <a:gridCol w="391391">
                  <a:extLst>
                    <a:ext uri="{9D8B030D-6E8A-4147-A177-3AD203B41FA5}">
                      <a16:colId xmlns:a16="http://schemas.microsoft.com/office/drawing/2014/main" val="2756957487"/>
                    </a:ext>
                  </a:extLst>
                </a:gridCol>
                <a:gridCol w="391391">
                  <a:extLst>
                    <a:ext uri="{9D8B030D-6E8A-4147-A177-3AD203B41FA5}">
                      <a16:colId xmlns:a16="http://schemas.microsoft.com/office/drawing/2014/main" val="189204040"/>
                    </a:ext>
                  </a:extLst>
                </a:gridCol>
                <a:gridCol w="391391">
                  <a:extLst>
                    <a:ext uri="{9D8B030D-6E8A-4147-A177-3AD203B41FA5}">
                      <a16:colId xmlns:a16="http://schemas.microsoft.com/office/drawing/2014/main" val="1821355202"/>
                    </a:ext>
                  </a:extLst>
                </a:gridCol>
                <a:gridCol w="391391">
                  <a:extLst>
                    <a:ext uri="{9D8B030D-6E8A-4147-A177-3AD203B41FA5}">
                      <a16:colId xmlns:a16="http://schemas.microsoft.com/office/drawing/2014/main" val="3411611837"/>
                    </a:ext>
                  </a:extLst>
                </a:gridCol>
                <a:gridCol w="391391">
                  <a:extLst>
                    <a:ext uri="{9D8B030D-6E8A-4147-A177-3AD203B41FA5}">
                      <a16:colId xmlns:a16="http://schemas.microsoft.com/office/drawing/2014/main" val="748713086"/>
                    </a:ext>
                  </a:extLst>
                </a:gridCol>
                <a:gridCol w="391391">
                  <a:extLst>
                    <a:ext uri="{9D8B030D-6E8A-4147-A177-3AD203B41FA5}">
                      <a16:colId xmlns:a16="http://schemas.microsoft.com/office/drawing/2014/main" val="3219135579"/>
                    </a:ext>
                  </a:extLst>
                </a:gridCol>
                <a:gridCol w="525780">
                  <a:extLst>
                    <a:ext uri="{9D8B030D-6E8A-4147-A177-3AD203B41FA5}">
                      <a16:colId xmlns:a16="http://schemas.microsoft.com/office/drawing/2014/main" val="4047958152"/>
                    </a:ext>
                  </a:extLst>
                </a:gridCol>
              </a:tblGrid>
              <a:tr h="370840">
                <a:tc>
                  <a:txBody>
                    <a:bodyPr/>
                    <a:lstStyle/>
                    <a:p>
                      <a:r>
                        <a:rPr lang="en-US" dirty="0"/>
                        <a:t>F0</a:t>
                      </a:r>
                    </a:p>
                  </a:txBody>
                  <a:tcPr/>
                </a:tc>
                <a:tc>
                  <a:txBody>
                    <a:bodyPr/>
                    <a:lstStyle/>
                    <a:p>
                      <a:r>
                        <a:rPr lang="en-US" dirty="0"/>
                        <a:t>F1</a:t>
                      </a:r>
                    </a:p>
                  </a:txBody>
                  <a:tcPr/>
                </a:tc>
                <a:tc>
                  <a:txBody>
                    <a:bodyPr/>
                    <a:lstStyle/>
                    <a:p>
                      <a:r>
                        <a:rPr lang="en-US" dirty="0"/>
                        <a:t>F2</a:t>
                      </a:r>
                    </a:p>
                  </a:txBody>
                  <a:tcPr/>
                </a:tc>
                <a:tc>
                  <a:txBody>
                    <a:bodyPr/>
                    <a:lstStyle/>
                    <a:p>
                      <a:r>
                        <a:rPr lang="en-US" dirty="0"/>
                        <a:t>F3</a:t>
                      </a:r>
                    </a:p>
                  </a:txBody>
                  <a:tcPr/>
                </a:tc>
                <a:tc>
                  <a:txBody>
                    <a:bodyPr/>
                    <a:lstStyle/>
                    <a:p>
                      <a:r>
                        <a:rPr lang="en-US" dirty="0"/>
                        <a:t>F4</a:t>
                      </a:r>
                    </a:p>
                  </a:txBody>
                  <a:tcPr/>
                </a:tc>
                <a:tc>
                  <a:txBody>
                    <a:bodyPr/>
                    <a:lstStyle/>
                    <a:p>
                      <a:r>
                        <a:rPr lang="en-US" dirty="0"/>
                        <a:t>F5</a:t>
                      </a:r>
                    </a:p>
                  </a:txBody>
                  <a:tcPr/>
                </a:tc>
                <a:tc>
                  <a:txBody>
                    <a:bodyPr/>
                    <a:lstStyle/>
                    <a:p>
                      <a:r>
                        <a:rPr lang="en-US" dirty="0"/>
                        <a:t>F6</a:t>
                      </a:r>
                    </a:p>
                  </a:txBody>
                  <a:tcPr/>
                </a:tc>
                <a:tc>
                  <a:txBody>
                    <a:bodyPr/>
                    <a:lstStyle/>
                    <a:p>
                      <a:r>
                        <a:rPr lang="en-US" dirty="0"/>
                        <a:t>F7</a:t>
                      </a:r>
                    </a:p>
                  </a:txBody>
                  <a:tcPr/>
                </a:tc>
                <a:tc>
                  <a:txBody>
                    <a:bodyPr/>
                    <a:lstStyle/>
                    <a:p>
                      <a:r>
                        <a:rPr lang="en-US" dirty="0"/>
                        <a:t>F8</a:t>
                      </a:r>
                    </a:p>
                  </a:txBody>
                  <a:tcPr/>
                </a:tc>
                <a:tc>
                  <a:txBody>
                    <a:bodyPr/>
                    <a:lstStyle/>
                    <a:p>
                      <a:r>
                        <a:rPr lang="en-US" dirty="0"/>
                        <a:t>F9</a:t>
                      </a:r>
                    </a:p>
                  </a:txBody>
                  <a:tcPr/>
                </a:tc>
                <a:tc>
                  <a:txBody>
                    <a:bodyPr/>
                    <a:lstStyle/>
                    <a:p>
                      <a:r>
                        <a:rPr lang="en-US" dirty="0"/>
                        <a:t>F10</a:t>
                      </a:r>
                    </a:p>
                  </a:txBody>
                  <a:tcPr/>
                </a:tc>
                <a:extLst>
                  <a:ext uri="{0D108BD9-81ED-4DB2-BD59-A6C34878D82A}">
                    <a16:rowId xmlns:a16="http://schemas.microsoft.com/office/drawing/2014/main" val="3630689191"/>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565845758"/>
                  </a:ext>
                </a:extLst>
              </a:tr>
            </a:tbl>
          </a:graphicData>
        </a:graphic>
      </p:graphicFrame>
      <p:sp>
        <p:nvSpPr>
          <p:cNvPr id="11" name="TextBox 10">
            <a:extLst>
              <a:ext uri="{FF2B5EF4-FFF2-40B4-BE49-F238E27FC236}">
                <a16:creationId xmlns:a16="http://schemas.microsoft.com/office/drawing/2014/main" id="{840661AA-D9A8-39D5-7165-7F27B2721B23}"/>
              </a:ext>
            </a:extLst>
          </p:cNvPr>
          <p:cNvSpPr txBox="1"/>
          <p:nvPr/>
        </p:nvSpPr>
        <p:spPr>
          <a:xfrm>
            <a:off x="8353394" y="1287044"/>
            <a:ext cx="709630" cy="1631216"/>
          </a:xfrm>
          <a:prstGeom prst="rect">
            <a:avLst/>
          </a:prstGeom>
          <a:noFill/>
        </p:spPr>
        <p:txBody>
          <a:bodyPr wrap="square">
            <a:spAutoFit/>
          </a:bodyPr>
          <a:lstStyle/>
          <a:p>
            <a:pPr algn="l"/>
            <a:r>
              <a:rPr lang="en-US" sz="2000" dirty="0"/>
              <a:t>INT</a:t>
            </a:r>
            <a:br>
              <a:rPr lang="en-US" sz="2000" dirty="0"/>
            </a:br>
            <a:r>
              <a:rPr lang="en-US" sz="2000" dirty="0"/>
              <a:t>FM1</a:t>
            </a:r>
            <a:br>
              <a:rPr lang="en-US" sz="2000" dirty="0"/>
            </a:br>
            <a:r>
              <a:rPr lang="en-US" sz="2000" dirty="0"/>
              <a:t>FM2</a:t>
            </a:r>
            <a:br>
              <a:rPr lang="en-US" sz="2000" dirty="0"/>
            </a:br>
            <a:r>
              <a:rPr lang="en-US" sz="2000" dirty="0"/>
              <a:t>FA</a:t>
            </a:r>
            <a:br>
              <a:rPr lang="en-US" sz="2000" dirty="0"/>
            </a:br>
            <a:r>
              <a:rPr lang="en-US" sz="2000" dirty="0"/>
              <a:t>FD</a:t>
            </a:r>
          </a:p>
        </p:txBody>
      </p:sp>
    </p:spTree>
    <p:extLst>
      <p:ext uri="{BB962C8B-B14F-4D97-AF65-F5344CB8AC3E}">
        <p14:creationId xmlns:p14="http://schemas.microsoft.com/office/powerpoint/2010/main" val="22137645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77CDE8-C777-0CAD-270B-827BEFC5DCD0}"/>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B3D279C-447B-321D-D0CD-C1F6D6D4184C}"/>
              </a:ext>
            </a:extLst>
          </p:cNvPr>
          <p:cNvSpPr>
            <a:spLocks noGrp="1"/>
          </p:cNvSpPr>
          <p:nvPr>
            <p:ph type="sldNum" sz="quarter" idx="19"/>
          </p:nvPr>
        </p:nvSpPr>
        <p:spPr/>
        <p:txBody>
          <a:bodyPr/>
          <a:lstStyle/>
          <a:p>
            <a:fld id="{B6238B5B-F19C-E947-A0BC-87BD7983F871}" type="slidenum">
              <a:rPr lang="en-US" smtClean="0"/>
              <a:pPr/>
              <a:t>21</a:t>
            </a:fld>
            <a:endParaRPr lang="en-US" dirty="0"/>
          </a:p>
        </p:txBody>
      </p:sp>
      <p:sp>
        <p:nvSpPr>
          <p:cNvPr id="2" name="Title 4">
            <a:extLst>
              <a:ext uri="{FF2B5EF4-FFF2-40B4-BE49-F238E27FC236}">
                <a16:creationId xmlns:a16="http://schemas.microsoft.com/office/drawing/2014/main" id="{54551581-F959-AE4B-0908-F02363734865}"/>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CDC6600 – Scoreboard Example</a:t>
            </a:r>
          </a:p>
        </p:txBody>
      </p:sp>
      <p:sp>
        <p:nvSpPr>
          <p:cNvPr id="16" name="TextBox 15">
            <a:extLst>
              <a:ext uri="{FF2B5EF4-FFF2-40B4-BE49-F238E27FC236}">
                <a16:creationId xmlns:a16="http://schemas.microsoft.com/office/drawing/2014/main" id="{C0F6FEED-B5CB-4597-6762-894C4DC3596F}"/>
              </a:ext>
            </a:extLst>
          </p:cNvPr>
          <p:cNvSpPr txBox="1"/>
          <p:nvPr/>
        </p:nvSpPr>
        <p:spPr>
          <a:xfrm>
            <a:off x="2196854" y="4802413"/>
            <a:ext cx="5410200" cy="369332"/>
          </a:xfrm>
          <a:prstGeom prst="rect">
            <a:avLst/>
          </a:prstGeom>
          <a:noFill/>
        </p:spPr>
        <p:txBody>
          <a:bodyPr wrap="square" rtlCol="0">
            <a:spAutoFit/>
          </a:bodyPr>
          <a:lstStyle/>
          <a:p>
            <a:r>
              <a:rPr lang="en-US" dirty="0"/>
              <a:t>https://hackmd.io/@a5180352/S1FFbP6pz?type=view</a:t>
            </a:r>
          </a:p>
        </p:txBody>
      </p:sp>
      <p:sp>
        <p:nvSpPr>
          <p:cNvPr id="3" name="TextBox 2">
            <a:extLst>
              <a:ext uri="{FF2B5EF4-FFF2-40B4-BE49-F238E27FC236}">
                <a16:creationId xmlns:a16="http://schemas.microsoft.com/office/drawing/2014/main" id="{9AA94F6F-C4C2-4FB2-0DC6-ED1E0CC65F63}"/>
              </a:ext>
            </a:extLst>
          </p:cNvPr>
          <p:cNvSpPr txBox="1"/>
          <p:nvPr/>
        </p:nvSpPr>
        <p:spPr>
          <a:xfrm>
            <a:off x="699160" y="1439727"/>
            <a:ext cx="1746717" cy="1077218"/>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sz="1400" dirty="0"/>
              <a:t>LD F6 34 R2</a:t>
            </a:r>
          </a:p>
          <a:p>
            <a:pPr marL="285750" indent="-285750">
              <a:buFont typeface="Arial" panose="020B0604020202020204" pitchFamily="34" charset="0"/>
              <a:buChar char="•"/>
            </a:pPr>
            <a:r>
              <a:rPr lang="en-US" sz="1400" dirty="0"/>
              <a:t>LD F2 45 R3</a:t>
            </a:r>
          </a:p>
          <a:p>
            <a:pPr marL="285750" indent="-285750">
              <a:buFont typeface="Arial" panose="020B0604020202020204" pitchFamily="34" charset="0"/>
              <a:buChar char="•"/>
            </a:pPr>
            <a:r>
              <a:rPr lang="en-US" sz="1400" dirty="0"/>
              <a:t>FMULT F0 F2 F4</a:t>
            </a:r>
          </a:p>
          <a:p>
            <a:pPr marL="285750" indent="-285750">
              <a:buFont typeface="Arial" panose="020B0604020202020204" pitchFamily="34" charset="0"/>
              <a:buChar char="•"/>
            </a:pPr>
            <a:r>
              <a:rPr lang="en-US" sz="1400" dirty="0"/>
              <a:t>FADD  F8 F6 F2</a:t>
            </a:r>
          </a:p>
          <a:p>
            <a:pPr marL="285750" indent="-285750">
              <a:buFont typeface="Arial" panose="020B0604020202020204" pitchFamily="34" charset="0"/>
              <a:buChar char="•"/>
            </a:pPr>
            <a:r>
              <a:rPr lang="en-US" sz="1400" dirty="0"/>
              <a:t>FDIV F10 F0 F6</a:t>
            </a:r>
          </a:p>
        </p:txBody>
      </p:sp>
      <p:graphicFrame>
        <p:nvGraphicFramePr>
          <p:cNvPr id="6" name="Table 5">
            <a:extLst>
              <a:ext uri="{FF2B5EF4-FFF2-40B4-BE49-F238E27FC236}">
                <a16:creationId xmlns:a16="http://schemas.microsoft.com/office/drawing/2014/main" id="{9DC6A3F5-B90C-DDBD-FE4C-FB1152195881}"/>
              </a:ext>
            </a:extLst>
          </p:cNvPr>
          <p:cNvGraphicFramePr>
            <a:graphicFrameLocks noGrp="1"/>
          </p:cNvGraphicFramePr>
          <p:nvPr>
            <p:extLst>
              <p:ext uri="{D42A27DB-BD31-4B8C-83A1-F6EECF244321}">
                <p14:modId xmlns:p14="http://schemas.microsoft.com/office/powerpoint/2010/main" val="1111756139"/>
              </p:ext>
            </p:extLst>
          </p:nvPr>
        </p:nvGraphicFramePr>
        <p:xfrm>
          <a:off x="1518142" y="2812572"/>
          <a:ext cx="1855470" cy="1783080"/>
        </p:xfrm>
        <a:graphic>
          <a:graphicData uri="http://schemas.openxmlformats.org/drawingml/2006/table">
            <a:tbl>
              <a:tblPr firstRow="1" bandRow="1">
                <a:tableStyleId>{5C22544A-7EE6-4342-B048-85BDC9FD1C3A}</a:tableStyleId>
              </a:tblPr>
              <a:tblGrid>
                <a:gridCol w="392430">
                  <a:extLst>
                    <a:ext uri="{9D8B030D-6E8A-4147-A177-3AD203B41FA5}">
                      <a16:colId xmlns:a16="http://schemas.microsoft.com/office/drawing/2014/main" val="1634692948"/>
                    </a:ext>
                  </a:extLst>
                </a:gridCol>
                <a:gridCol w="487680">
                  <a:extLst>
                    <a:ext uri="{9D8B030D-6E8A-4147-A177-3AD203B41FA5}">
                      <a16:colId xmlns:a16="http://schemas.microsoft.com/office/drawing/2014/main" val="3785208874"/>
                    </a:ext>
                  </a:extLst>
                </a:gridCol>
                <a:gridCol w="459105">
                  <a:extLst>
                    <a:ext uri="{9D8B030D-6E8A-4147-A177-3AD203B41FA5}">
                      <a16:colId xmlns:a16="http://schemas.microsoft.com/office/drawing/2014/main" val="3092798118"/>
                    </a:ext>
                  </a:extLst>
                </a:gridCol>
                <a:gridCol w="516255">
                  <a:extLst>
                    <a:ext uri="{9D8B030D-6E8A-4147-A177-3AD203B41FA5}">
                      <a16:colId xmlns:a16="http://schemas.microsoft.com/office/drawing/2014/main" val="3869845918"/>
                    </a:ext>
                  </a:extLst>
                </a:gridCol>
              </a:tblGrid>
              <a:tr h="231575">
                <a:tc>
                  <a:txBody>
                    <a:bodyPr/>
                    <a:lstStyle/>
                    <a:p>
                      <a:r>
                        <a:rPr lang="en-US" dirty="0"/>
                        <a:t>IS</a:t>
                      </a:r>
                    </a:p>
                  </a:txBody>
                  <a:tcPr/>
                </a:tc>
                <a:tc>
                  <a:txBody>
                    <a:bodyPr/>
                    <a:lstStyle/>
                    <a:p>
                      <a:r>
                        <a:rPr lang="en-US" dirty="0"/>
                        <a:t>RO</a:t>
                      </a:r>
                    </a:p>
                  </a:txBody>
                  <a:tcPr/>
                </a:tc>
                <a:tc>
                  <a:txBody>
                    <a:bodyPr/>
                    <a:lstStyle/>
                    <a:p>
                      <a:r>
                        <a:rPr lang="en-US" dirty="0"/>
                        <a:t>EX</a:t>
                      </a:r>
                    </a:p>
                  </a:txBody>
                  <a:tcPr/>
                </a:tc>
                <a:tc>
                  <a:txBody>
                    <a:bodyPr/>
                    <a:lstStyle/>
                    <a:p>
                      <a:r>
                        <a:rPr lang="en-US" dirty="0"/>
                        <a:t>WB</a:t>
                      </a:r>
                    </a:p>
                  </a:txBody>
                  <a:tcPr/>
                </a:tc>
                <a:extLst>
                  <a:ext uri="{0D108BD9-81ED-4DB2-BD59-A6C34878D82A}">
                    <a16:rowId xmlns:a16="http://schemas.microsoft.com/office/drawing/2014/main" val="1354422078"/>
                  </a:ext>
                </a:extLst>
              </a:tr>
              <a:tr h="231575">
                <a:tc>
                  <a:txBody>
                    <a:bodyPr/>
                    <a:lstStyle/>
                    <a:p>
                      <a:r>
                        <a:rPr lang="en-US" dirty="0"/>
                        <a:t>Y</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798302158"/>
                  </a:ext>
                </a:extLst>
              </a:tr>
              <a:tr h="231575">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613473361"/>
                  </a:ext>
                </a:extLst>
              </a:tr>
              <a:tr h="231575">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202321528"/>
                  </a:ext>
                </a:extLst>
              </a:tr>
              <a:tr h="231575">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221228465"/>
                  </a:ext>
                </a:extLst>
              </a:tr>
              <a:tr h="231575">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778504369"/>
                  </a:ext>
                </a:extLst>
              </a:tr>
            </a:tbl>
          </a:graphicData>
        </a:graphic>
      </p:graphicFrame>
      <p:graphicFrame>
        <p:nvGraphicFramePr>
          <p:cNvPr id="7" name="Table 6">
            <a:extLst>
              <a:ext uri="{FF2B5EF4-FFF2-40B4-BE49-F238E27FC236}">
                <a16:creationId xmlns:a16="http://schemas.microsoft.com/office/drawing/2014/main" id="{C4517E7C-F828-3B7C-44CE-468070F347A0}"/>
              </a:ext>
            </a:extLst>
          </p:cNvPr>
          <p:cNvGraphicFramePr>
            <a:graphicFrameLocks noGrp="1"/>
          </p:cNvGraphicFramePr>
          <p:nvPr>
            <p:extLst>
              <p:ext uri="{D42A27DB-BD31-4B8C-83A1-F6EECF244321}">
                <p14:modId xmlns:p14="http://schemas.microsoft.com/office/powerpoint/2010/main" val="3988947204"/>
              </p:ext>
            </p:extLst>
          </p:nvPr>
        </p:nvGraphicFramePr>
        <p:xfrm>
          <a:off x="3684097" y="1026821"/>
          <a:ext cx="4791117" cy="1783080"/>
        </p:xfrm>
        <a:graphic>
          <a:graphicData uri="http://schemas.openxmlformats.org/drawingml/2006/table">
            <a:tbl>
              <a:tblPr firstRow="1" bandRow="1">
                <a:tableStyleId>{5C22544A-7EE6-4342-B048-85BDC9FD1C3A}</a:tableStyleId>
              </a:tblPr>
              <a:tblGrid>
                <a:gridCol w="649605">
                  <a:extLst>
                    <a:ext uri="{9D8B030D-6E8A-4147-A177-3AD203B41FA5}">
                      <a16:colId xmlns:a16="http://schemas.microsoft.com/office/drawing/2014/main" val="590675003"/>
                    </a:ext>
                  </a:extLst>
                </a:gridCol>
                <a:gridCol w="517689">
                  <a:extLst>
                    <a:ext uri="{9D8B030D-6E8A-4147-A177-3AD203B41FA5}">
                      <a16:colId xmlns:a16="http://schemas.microsoft.com/office/drawing/2014/main" val="71237376"/>
                    </a:ext>
                  </a:extLst>
                </a:gridCol>
                <a:gridCol w="517689">
                  <a:extLst>
                    <a:ext uri="{9D8B030D-6E8A-4147-A177-3AD203B41FA5}">
                      <a16:colId xmlns:a16="http://schemas.microsoft.com/office/drawing/2014/main" val="3956474497"/>
                    </a:ext>
                  </a:extLst>
                </a:gridCol>
                <a:gridCol w="517689">
                  <a:extLst>
                    <a:ext uri="{9D8B030D-6E8A-4147-A177-3AD203B41FA5}">
                      <a16:colId xmlns:a16="http://schemas.microsoft.com/office/drawing/2014/main" val="3818933861"/>
                    </a:ext>
                  </a:extLst>
                </a:gridCol>
                <a:gridCol w="517689">
                  <a:extLst>
                    <a:ext uri="{9D8B030D-6E8A-4147-A177-3AD203B41FA5}">
                      <a16:colId xmlns:a16="http://schemas.microsoft.com/office/drawing/2014/main" val="3450484777"/>
                    </a:ext>
                  </a:extLst>
                </a:gridCol>
                <a:gridCol w="517689">
                  <a:extLst>
                    <a:ext uri="{9D8B030D-6E8A-4147-A177-3AD203B41FA5}">
                      <a16:colId xmlns:a16="http://schemas.microsoft.com/office/drawing/2014/main" val="3583419759"/>
                    </a:ext>
                  </a:extLst>
                </a:gridCol>
                <a:gridCol w="517689">
                  <a:extLst>
                    <a:ext uri="{9D8B030D-6E8A-4147-A177-3AD203B41FA5}">
                      <a16:colId xmlns:a16="http://schemas.microsoft.com/office/drawing/2014/main" val="2882616700"/>
                    </a:ext>
                  </a:extLst>
                </a:gridCol>
                <a:gridCol w="517689">
                  <a:extLst>
                    <a:ext uri="{9D8B030D-6E8A-4147-A177-3AD203B41FA5}">
                      <a16:colId xmlns:a16="http://schemas.microsoft.com/office/drawing/2014/main" val="4045594724"/>
                    </a:ext>
                  </a:extLst>
                </a:gridCol>
                <a:gridCol w="517689">
                  <a:extLst>
                    <a:ext uri="{9D8B030D-6E8A-4147-A177-3AD203B41FA5}">
                      <a16:colId xmlns:a16="http://schemas.microsoft.com/office/drawing/2014/main" val="4118260260"/>
                    </a:ext>
                  </a:extLst>
                </a:gridCol>
              </a:tblGrid>
              <a:tr h="286945">
                <a:tc>
                  <a:txBody>
                    <a:bodyPr/>
                    <a:lstStyle/>
                    <a:p>
                      <a:r>
                        <a:rPr lang="en-US" dirty="0"/>
                        <a:t>Busy</a:t>
                      </a:r>
                    </a:p>
                  </a:txBody>
                  <a:tcPr/>
                </a:tc>
                <a:tc>
                  <a:txBody>
                    <a:bodyPr/>
                    <a:lstStyle/>
                    <a:p>
                      <a:r>
                        <a:rPr lang="en-US" dirty="0"/>
                        <a:t>Op</a:t>
                      </a:r>
                    </a:p>
                  </a:txBody>
                  <a:tcPr/>
                </a:tc>
                <a:tc>
                  <a:txBody>
                    <a:bodyPr/>
                    <a:lstStyle/>
                    <a:p>
                      <a:r>
                        <a:rPr lang="en-US" dirty="0"/>
                        <a:t>Fi</a:t>
                      </a:r>
                    </a:p>
                  </a:txBody>
                  <a:tcPr/>
                </a:tc>
                <a:tc>
                  <a:txBody>
                    <a:bodyPr/>
                    <a:lstStyle/>
                    <a:p>
                      <a:r>
                        <a:rPr lang="en-US" dirty="0"/>
                        <a:t>Fj</a:t>
                      </a:r>
                    </a:p>
                  </a:txBody>
                  <a:tcPr/>
                </a:tc>
                <a:tc>
                  <a:txBody>
                    <a:bodyPr/>
                    <a:lstStyle/>
                    <a:p>
                      <a:r>
                        <a:rPr lang="en-US" dirty="0" err="1"/>
                        <a:t>Fk</a:t>
                      </a:r>
                      <a:endParaRPr lang="en-US" dirty="0"/>
                    </a:p>
                  </a:txBody>
                  <a:tcPr/>
                </a:tc>
                <a:tc>
                  <a:txBody>
                    <a:bodyPr/>
                    <a:lstStyle/>
                    <a:p>
                      <a:r>
                        <a:rPr lang="en-US" dirty="0" err="1"/>
                        <a:t>Qj</a:t>
                      </a:r>
                      <a:endParaRPr lang="en-US" dirty="0"/>
                    </a:p>
                  </a:txBody>
                  <a:tcPr/>
                </a:tc>
                <a:tc>
                  <a:txBody>
                    <a:bodyPr/>
                    <a:lstStyle/>
                    <a:p>
                      <a:r>
                        <a:rPr lang="en-US" dirty="0" err="1"/>
                        <a:t>Qk</a:t>
                      </a:r>
                      <a:endParaRPr lang="en-US" dirty="0"/>
                    </a:p>
                  </a:txBody>
                  <a:tcPr/>
                </a:tc>
                <a:tc>
                  <a:txBody>
                    <a:bodyPr/>
                    <a:lstStyle/>
                    <a:p>
                      <a:r>
                        <a:rPr lang="en-US" dirty="0" err="1"/>
                        <a:t>Rj</a:t>
                      </a:r>
                      <a:endParaRPr lang="en-US" dirty="0"/>
                    </a:p>
                  </a:txBody>
                  <a:tcPr/>
                </a:tc>
                <a:tc>
                  <a:txBody>
                    <a:bodyPr/>
                    <a:lstStyle/>
                    <a:p>
                      <a:r>
                        <a:rPr lang="en-US" dirty="0" err="1"/>
                        <a:t>Rk</a:t>
                      </a:r>
                      <a:endParaRPr lang="en-US" dirty="0"/>
                    </a:p>
                  </a:txBody>
                  <a:tcPr/>
                </a:tc>
                <a:extLst>
                  <a:ext uri="{0D108BD9-81ED-4DB2-BD59-A6C34878D82A}">
                    <a16:rowId xmlns:a16="http://schemas.microsoft.com/office/drawing/2014/main" val="670744129"/>
                  </a:ext>
                </a:extLst>
              </a:tr>
              <a:tr h="286945">
                <a:tc>
                  <a:txBody>
                    <a:bodyPr/>
                    <a:lstStyle/>
                    <a:p>
                      <a:r>
                        <a:rPr lang="en-US" dirty="0"/>
                        <a:t>Y</a:t>
                      </a:r>
                    </a:p>
                  </a:txBody>
                  <a:tcPr/>
                </a:tc>
                <a:tc>
                  <a:txBody>
                    <a:bodyPr/>
                    <a:lstStyle/>
                    <a:p>
                      <a:r>
                        <a:rPr lang="en-US" dirty="0"/>
                        <a:t>LD</a:t>
                      </a:r>
                    </a:p>
                  </a:txBody>
                  <a:tcPr/>
                </a:tc>
                <a:tc>
                  <a:txBody>
                    <a:bodyPr/>
                    <a:lstStyle/>
                    <a:p>
                      <a:r>
                        <a:rPr lang="en-US" dirty="0"/>
                        <a:t>F6</a:t>
                      </a:r>
                    </a:p>
                  </a:txBody>
                  <a:tcPr/>
                </a:tc>
                <a:tc>
                  <a:txBody>
                    <a:bodyPr/>
                    <a:lstStyle/>
                    <a:p>
                      <a:endParaRPr lang="en-US"/>
                    </a:p>
                  </a:txBody>
                  <a:tcPr/>
                </a:tc>
                <a:tc>
                  <a:txBody>
                    <a:bodyPr/>
                    <a:lstStyle/>
                    <a:p>
                      <a:r>
                        <a:rPr lang="en-US" dirty="0"/>
                        <a:t>R2</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r>
                        <a:rPr lang="en-US" dirty="0"/>
                        <a:t>Y</a:t>
                      </a:r>
                    </a:p>
                  </a:txBody>
                  <a:tcPr/>
                </a:tc>
                <a:extLst>
                  <a:ext uri="{0D108BD9-81ED-4DB2-BD59-A6C34878D82A}">
                    <a16:rowId xmlns:a16="http://schemas.microsoft.com/office/drawing/2014/main" val="2514658733"/>
                  </a:ext>
                </a:extLst>
              </a:tr>
              <a:tr h="286945">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224346749"/>
                  </a:ext>
                </a:extLst>
              </a:tr>
              <a:tr h="286945">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119803337"/>
                  </a:ext>
                </a:extLst>
              </a:tr>
              <a:tr h="286945">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589082635"/>
                  </a:ext>
                </a:extLst>
              </a:tr>
              <a:tr h="286945">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239652028"/>
                  </a:ext>
                </a:extLst>
              </a:tr>
            </a:tbl>
          </a:graphicData>
        </a:graphic>
      </p:graphicFrame>
      <p:graphicFrame>
        <p:nvGraphicFramePr>
          <p:cNvPr id="8" name="Table 7">
            <a:extLst>
              <a:ext uri="{FF2B5EF4-FFF2-40B4-BE49-F238E27FC236}">
                <a16:creationId xmlns:a16="http://schemas.microsoft.com/office/drawing/2014/main" id="{FE14DBB6-2F18-C79D-F3CF-0388D2204C36}"/>
              </a:ext>
            </a:extLst>
          </p:cNvPr>
          <p:cNvGraphicFramePr>
            <a:graphicFrameLocks noGrp="1"/>
          </p:cNvGraphicFramePr>
          <p:nvPr>
            <p:extLst>
              <p:ext uri="{D42A27DB-BD31-4B8C-83A1-F6EECF244321}">
                <p14:modId xmlns:p14="http://schemas.microsoft.com/office/powerpoint/2010/main" val="3089432913"/>
              </p:ext>
            </p:extLst>
          </p:nvPr>
        </p:nvGraphicFramePr>
        <p:xfrm>
          <a:off x="3684097" y="3849380"/>
          <a:ext cx="4555029" cy="741680"/>
        </p:xfrm>
        <a:graphic>
          <a:graphicData uri="http://schemas.openxmlformats.org/drawingml/2006/table">
            <a:tbl>
              <a:tblPr firstRow="1" bandRow="1">
                <a:tableStyleId>{5C22544A-7EE6-4342-B048-85BDC9FD1C3A}</a:tableStyleId>
              </a:tblPr>
              <a:tblGrid>
                <a:gridCol w="391391">
                  <a:extLst>
                    <a:ext uri="{9D8B030D-6E8A-4147-A177-3AD203B41FA5}">
                      <a16:colId xmlns:a16="http://schemas.microsoft.com/office/drawing/2014/main" val="2188167482"/>
                    </a:ext>
                  </a:extLst>
                </a:gridCol>
                <a:gridCol w="391391">
                  <a:extLst>
                    <a:ext uri="{9D8B030D-6E8A-4147-A177-3AD203B41FA5}">
                      <a16:colId xmlns:a16="http://schemas.microsoft.com/office/drawing/2014/main" val="2966992928"/>
                    </a:ext>
                  </a:extLst>
                </a:gridCol>
                <a:gridCol w="391391">
                  <a:extLst>
                    <a:ext uri="{9D8B030D-6E8A-4147-A177-3AD203B41FA5}">
                      <a16:colId xmlns:a16="http://schemas.microsoft.com/office/drawing/2014/main" val="3488856608"/>
                    </a:ext>
                  </a:extLst>
                </a:gridCol>
                <a:gridCol w="391391">
                  <a:extLst>
                    <a:ext uri="{9D8B030D-6E8A-4147-A177-3AD203B41FA5}">
                      <a16:colId xmlns:a16="http://schemas.microsoft.com/office/drawing/2014/main" val="1123328004"/>
                    </a:ext>
                  </a:extLst>
                </a:gridCol>
                <a:gridCol w="391391">
                  <a:extLst>
                    <a:ext uri="{9D8B030D-6E8A-4147-A177-3AD203B41FA5}">
                      <a16:colId xmlns:a16="http://schemas.microsoft.com/office/drawing/2014/main" val="2756957487"/>
                    </a:ext>
                  </a:extLst>
                </a:gridCol>
                <a:gridCol w="391391">
                  <a:extLst>
                    <a:ext uri="{9D8B030D-6E8A-4147-A177-3AD203B41FA5}">
                      <a16:colId xmlns:a16="http://schemas.microsoft.com/office/drawing/2014/main" val="189204040"/>
                    </a:ext>
                  </a:extLst>
                </a:gridCol>
                <a:gridCol w="506730">
                  <a:extLst>
                    <a:ext uri="{9D8B030D-6E8A-4147-A177-3AD203B41FA5}">
                      <a16:colId xmlns:a16="http://schemas.microsoft.com/office/drawing/2014/main" val="1821355202"/>
                    </a:ext>
                  </a:extLst>
                </a:gridCol>
                <a:gridCol w="391391">
                  <a:extLst>
                    <a:ext uri="{9D8B030D-6E8A-4147-A177-3AD203B41FA5}">
                      <a16:colId xmlns:a16="http://schemas.microsoft.com/office/drawing/2014/main" val="3411611837"/>
                    </a:ext>
                  </a:extLst>
                </a:gridCol>
                <a:gridCol w="391391">
                  <a:extLst>
                    <a:ext uri="{9D8B030D-6E8A-4147-A177-3AD203B41FA5}">
                      <a16:colId xmlns:a16="http://schemas.microsoft.com/office/drawing/2014/main" val="748713086"/>
                    </a:ext>
                  </a:extLst>
                </a:gridCol>
                <a:gridCol w="391391">
                  <a:extLst>
                    <a:ext uri="{9D8B030D-6E8A-4147-A177-3AD203B41FA5}">
                      <a16:colId xmlns:a16="http://schemas.microsoft.com/office/drawing/2014/main" val="3219135579"/>
                    </a:ext>
                  </a:extLst>
                </a:gridCol>
                <a:gridCol w="525780">
                  <a:extLst>
                    <a:ext uri="{9D8B030D-6E8A-4147-A177-3AD203B41FA5}">
                      <a16:colId xmlns:a16="http://schemas.microsoft.com/office/drawing/2014/main" val="4047958152"/>
                    </a:ext>
                  </a:extLst>
                </a:gridCol>
              </a:tblGrid>
              <a:tr h="370840">
                <a:tc>
                  <a:txBody>
                    <a:bodyPr/>
                    <a:lstStyle/>
                    <a:p>
                      <a:r>
                        <a:rPr lang="en-US" dirty="0"/>
                        <a:t>F0</a:t>
                      </a:r>
                    </a:p>
                  </a:txBody>
                  <a:tcPr/>
                </a:tc>
                <a:tc>
                  <a:txBody>
                    <a:bodyPr/>
                    <a:lstStyle/>
                    <a:p>
                      <a:r>
                        <a:rPr lang="en-US" dirty="0"/>
                        <a:t>F1</a:t>
                      </a:r>
                    </a:p>
                  </a:txBody>
                  <a:tcPr/>
                </a:tc>
                <a:tc>
                  <a:txBody>
                    <a:bodyPr/>
                    <a:lstStyle/>
                    <a:p>
                      <a:r>
                        <a:rPr lang="en-US" dirty="0"/>
                        <a:t>F2</a:t>
                      </a:r>
                    </a:p>
                  </a:txBody>
                  <a:tcPr/>
                </a:tc>
                <a:tc>
                  <a:txBody>
                    <a:bodyPr/>
                    <a:lstStyle/>
                    <a:p>
                      <a:r>
                        <a:rPr lang="en-US" dirty="0"/>
                        <a:t>F3</a:t>
                      </a:r>
                    </a:p>
                  </a:txBody>
                  <a:tcPr/>
                </a:tc>
                <a:tc>
                  <a:txBody>
                    <a:bodyPr/>
                    <a:lstStyle/>
                    <a:p>
                      <a:r>
                        <a:rPr lang="en-US" dirty="0"/>
                        <a:t>F4</a:t>
                      </a:r>
                    </a:p>
                  </a:txBody>
                  <a:tcPr/>
                </a:tc>
                <a:tc>
                  <a:txBody>
                    <a:bodyPr/>
                    <a:lstStyle/>
                    <a:p>
                      <a:r>
                        <a:rPr lang="en-US" dirty="0"/>
                        <a:t>F5</a:t>
                      </a:r>
                    </a:p>
                  </a:txBody>
                  <a:tcPr/>
                </a:tc>
                <a:tc>
                  <a:txBody>
                    <a:bodyPr/>
                    <a:lstStyle/>
                    <a:p>
                      <a:r>
                        <a:rPr lang="en-US" dirty="0"/>
                        <a:t>F6</a:t>
                      </a:r>
                    </a:p>
                  </a:txBody>
                  <a:tcPr/>
                </a:tc>
                <a:tc>
                  <a:txBody>
                    <a:bodyPr/>
                    <a:lstStyle/>
                    <a:p>
                      <a:r>
                        <a:rPr lang="en-US" dirty="0"/>
                        <a:t>F7</a:t>
                      </a:r>
                    </a:p>
                  </a:txBody>
                  <a:tcPr/>
                </a:tc>
                <a:tc>
                  <a:txBody>
                    <a:bodyPr/>
                    <a:lstStyle/>
                    <a:p>
                      <a:r>
                        <a:rPr lang="en-US" dirty="0"/>
                        <a:t>F8</a:t>
                      </a:r>
                    </a:p>
                  </a:txBody>
                  <a:tcPr/>
                </a:tc>
                <a:tc>
                  <a:txBody>
                    <a:bodyPr/>
                    <a:lstStyle/>
                    <a:p>
                      <a:r>
                        <a:rPr lang="en-US" dirty="0"/>
                        <a:t>F9</a:t>
                      </a:r>
                    </a:p>
                  </a:txBody>
                  <a:tcPr/>
                </a:tc>
                <a:tc>
                  <a:txBody>
                    <a:bodyPr/>
                    <a:lstStyle/>
                    <a:p>
                      <a:r>
                        <a:rPr lang="en-US" dirty="0"/>
                        <a:t>F10</a:t>
                      </a:r>
                    </a:p>
                  </a:txBody>
                  <a:tcPr/>
                </a:tc>
                <a:extLst>
                  <a:ext uri="{0D108BD9-81ED-4DB2-BD59-A6C34878D82A}">
                    <a16:rowId xmlns:a16="http://schemas.microsoft.com/office/drawing/2014/main" val="3630689191"/>
                  </a:ext>
                </a:extLst>
              </a:tr>
              <a:tr h="370840">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r>
                        <a:rPr lang="en-US" dirty="0"/>
                        <a:t>INT</a:t>
                      </a:r>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565845758"/>
                  </a:ext>
                </a:extLst>
              </a:tr>
            </a:tbl>
          </a:graphicData>
        </a:graphic>
      </p:graphicFrame>
      <p:sp>
        <p:nvSpPr>
          <p:cNvPr id="5" name="Text Placeholder 1">
            <a:extLst>
              <a:ext uri="{FF2B5EF4-FFF2-40B4-BE49-F238E27FC236}">
                <a16:creationId xmlns:a16="http://schemas.microsoft.com/office/drawing/2014/main" id="{B4F75003-1CF6-CC5F-A0E1-CAB6FB5D6A45}"/>
              </a:ext>
            </a:extLst>
          </p:cNvPr>
          <p:cNvSpPr txBox="1">
            <a:spLocks/>
          </p:cNvSpPr>
          <p:nvPr/>
        </p:nvSpPr>
        <p:spPr>
          <a:xfrm>
            <a:off x="731523" y="895214"/>
            <a:ext cx="8503923" cy="369332"/>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342900" indent="-342900">
              <a:buFont typeface="Arial" panose="020B0604020202020204" pitchFamily="34" charset="0"/>
              <a:buChar char="•"/>
            </a:pPr>
            <a:r>
              <a:rPr lang="en-US" sz="2400" dirty="0"/>
              <a:t>Cycle1</a:t>
            </a:r>
            <a:endParaRPr lang="en-US" sz="2000" dirty="0"/>
          </a:p>
        </p:txBody>
      </p:sp>
      <p:sp>
        <p:nvSpPr>
          <p:cNvPr id="9" name="TextBox 8">
            <a:extLst>
              <a:ext uri="{FF2B5EF4-FFF2-40B4-BE49-F238E27FC236}">
                <a16:creationId xmlns:a16="http://schemas.microsoft.com/office/drawing/2014/main" id="{9E2EAC77-64F4-8915-DFBB-E22A198ED3F6}"/>
              </a:ext>
            </a:extLst>
          </p:cNvPr>
          <p:cNvSpPr txBox="1"/>
          <p:nvPr/>
        </p:nvSpPr>
        <p:spPr>
          <a:xfrm>
            <a:off x="8444840" y="1243294"/>
            <a:ext cx="709630" cy="1631216"/>
          </a:xfrm>
          <a:prstGeom prst="rect">
            <a:avLst/>
          </a:prstGeom>
          <a:noFill/>
        </p:spPr>
        <p:txBody>
          <a:bodyPr wrap="square">
            <a:spAutoFit/>
          </a:bodyPr>
          <a:lstStyle/>
          <a:p>
            <a:pPr algn="l"/>
            <a:r>
              <a:rPr lang="en-US" sz="2000" dirty="0"/>
              <a:t>INT</a:t>
            </a:r>
            <a:br>
              <a:rPr lang="en-US" sz="2000" dirty="0"/>
            </a:br>
            <a:r>
              <a:rPr lang="en-US" sz="2000" dirty="0"/>
              <a:t>FM1</a:t>
            </a:r>
            <a:br>
              <a:rPr lang="en-US" sz="2000" dirty="0"/>
            </a:br>
            <a:r>
              <a:rPr lang="en-US" sz="2000" dirty="0"/>
              <a:t>FM2</a:t>
            </a:r>
            <a:br>
              <a:rPr lang="en-US" sz="2000" dirty="0"/>
            </a:br>
            <a:r>
              <a:rPr lang="en-US" sz="2000" dirty="0"/>
              <a:t>FA</a:t>
            </a:r>
            <a:br>
              <a:rPr lang="en-US" sz="2000" dirty="0"/>
            </a:br>
            <a:r>
              <a:rPr lang="en-US" sz="2000" dirty="0"/>
              <a:t>FD</a:t>
            </a:r>
          </a:p>
        </p:txBody>
      </p:sp>
    </p:spTree>
    <p:extLst>
      <p:ext uri="{BB962C8B-B14F-4D97-AF65-F5344CB8AC3E}">
        <p14:creationId xmlns:p14="http://schemas.microsoft.com/office/powerpoint/2010/main" val="19875857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9A1B8E-6DB1-F8B7-15F7-5F0AA4130A7A}"/>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490B466-A0DC-6770-FA4F-4CAB364E4028}"/>
              </a:ext>
            </a:extLst>
          </p:cNvPr>
          <p:cNvSpPr>
            <a:spLocks noGrp="1"/>
          </p:cNvSpPr>
          <p:nvPr>
            <p:ph type="sldNum" sz="quarter" idx="19"/>
          </p:nvPr>
        </p:nvSpPr>
        <p:spPr/>
        <p:txBody>
          <a:bodyPr/>
          <a:lstStyle/>
          <a:p>
            <a:fld id="{B6238B5B-F19C-E947-A0BC-87BD7983F871}" type="slidenum">
              <a:rPr lang="en-US" smtClean="0"/>
              <a:pPr/>
              <a:t>22</a:t>
            </a:fld>
            <a:endParaRPr lang="en-US" dirty="0"/>
          </a:p>
        </p:txBody>
      </p:sp>
      <p:sp>
        <p:nvSpPr>
          <p:cNvPr id="2" name="Title 4">
            <a:extLst>
              <a:ext uri="{FF2B5EF4-FFF2-40B4-BE49-F238E27FC236}">
                <a16:creationId xmlns:a16="http://schemas.microsoft.com/office/drawing/2014/main" id="{4D5793EF-2F57-1073-95B3-94E406E5C58A}"/>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CDC6600 – Scoreboard Example</a:t>
            </a:r>
          </a:p>
        </p:txBody>
      </p:sp>
      <p:sp>
        <p:nvSpPr>
          <p:cNvPr id="16" name="TextBox 15">
            <a:extLst>
              <a:ext uri="{FF2B5EF4-FFF2-40B4-BE49-F238E27FC236}">
                <a16:creationId xmlns:a16="http://schemas.microsoft.com/office/drawing/2014/main" id="{1EFB4725-B443-DEAF-4D48-4F68D0D9F852}"/>
              </a:ext>
            </a:extLst>
          </p:cNvPr>
          <p:cNvSpPr txBox="1"/>
          <p:nvPr/>
        </p:nvSpPr>
        <p:spPr>
          <a:xfrm>
            <a:off x="2196854" y="4802413"/>
            <a:ext cx="5410200" cy="369332"/>
          </a:xfrm>
          <a:prstGeom prst="rect">
            <a:avLst/>
          </a:prstGeom>
          <a:noFill/>
        </p:spPr>
        <p:txBody>
          <a:bodyPr wrap="square" rtlCol="0">
            <a:spAutoFit/>
          </a:bodyPr>
          <a:lstStyle/>
          <a:p>
            <a:r>
              <a:rPr lang="en-US" dirty="0"/>
              <a:t>https://hackmd.io/@a5180352/S1FFbP6pz?type=view</a:t>
            </a:r>
          </a:p>
        </p:txBody>
      </p:sp>
      <p:sp>
        <p:nvSpPr>
          <p:cNvPr id="3" name="TextBox 2">
            <a:extLst>
              <a:ext uri="{FF2B5EF4-FFF2-40B4-BE49-F238E27FC236}">
                <a16:creationId xmlns:a16="http://schemas.microsoft.com/office/drawing/2014/main" id="{85665157-2D12-1E35-EBC0-87337BD37890}"/>
              </a:ext>
            </a:extLst>
          </p:cNvPr>
          <p:cNvSpPr txBox="1"/>
          <p:nvPr/>
        </p:nvSpPr>
        <p:spPr>
          <a:xfrm>
            <a:off x="699160" y="1439727"/>
            <a:ext cx="1746717" cy="1077218"/>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sz="1400" dirty="0"/>
              <a:t>LD F6 34 R2</a:t>
            </a:r>
          </a:p>
          <a:p>
            <a:pPr marL="285750" indent="-285750">
              <a:buFont typeface="Arial" panose="020B0604020202020204" pitchFamily="34" charset="0"/>
              <a:buChar char="•"/>
            </a:pPr>
            <a:r>
              <a:rPr lang="en-US" sz="1400" dirty="0"/>
              <a:t>LD F2 45 R3</a:t>
            </a:r>
          </a:p>
          <a:p>
            <a:pPr marL="285750" indent="-285750">
              <a:buFont typeface="Arial" panose="020B0604020202020204" pitchFamily="34" charset="0"/>
              <a:buChar char="•"/>
            </a:pPr>
            <a:r>
              <a:rPr lang="en-US" sz="1400" dirty="0"/>
              <a:t>FMULT F0 F2 F4</a:t>
            </a:r>
          </a:p>
          <a:p>
            <a:pPr marL="285750" indent="-285750">
              <a:buFont typeface="Arial" panose="020B0604020202020204" pitchFamily="34" charset="0"/>
              <a:buChar char="•"/>
            </a:pPr>
            <a:r>
              <a:rPr lang="en-US" sz="1400" dirty="0"/>
              <a:t>FADD  F8 F6 F2</a:t>
            </a:r>
          </a:p>
          <a:p>
            <a:pPr marL="285750" indent="-285750">
              <a:buFont typeface="Arial" panose="020B0604020202020204" pitchFamily="34" charset="0"/>
              <a:buChar char="•"/>
            </a:pPr>
            <a:r>
              <a:rPr lang="en-US" sz="1400" dirty="0"/>
              <a:t>FDIV F10 F0 F6</a:t>
            </a:r>
          </a:p>
        </p:txBody>
      </p:sp>
      <p:graphicFrame>
        <p:nvGraphicFramePr>
          <p:cNvPr id="6" name="Table 5">
            <a:extLst>
              <a:ext uri="{FF2B5EF4-FFF2-40B4-BE49-F238E27FC236}">
                <a16:creationId xmlns:a16="http://schemas.microsoft.com/office/drawing/2014/main" id="{7E885288-859E-A03F-FF2F-56B759217CAE}"/>
              </a:ext>
            </a:extLst>
          </p:cNvPr>
          <p:cNvGraphicFramePr>
            <a:graphicFrameLocks noGrp="1"/>
          </p:cNvGraphicFramePr>
          <p:nvPr>
            <p:extLst>
              <p:ext uri="{D42A27DB-BD31-4B8C-83A1-F6EECF244321}">
                <p14:modId xmlns:p14="http://schemas.microsoft.com/office/powerpoint/2010/main" val="1131733970"/>
              </p:ext>
            </p:extLst>
          </p:nvPr>
        </p:nvGraphicFramePr>
        <p:xfrm>
          <a:off x="1518142" y="2812572"/>
          <a:ext cx="1855470" cy="1783080"/>
        </p:xfrm>
        <a:graphic>
          <a:graphicData uri="http://schemas.openxmlformats.org/drawingml/2006/table">
            <a:tbl>
              <a:tblPr firstRow="1" bandRow="1">
                <a:tableStyleId>{5C22544A-7EE6-4342-B048-85BDC9FD1C3A}</a:tableStyleId>
              </a:tblPr>
              <a:tblGrid>
                <a:gridCol w="392430">
                  <a:extLst>
                    <a:ext uri="{9D8B030D-6E8A-4147-A177-3AD203B41FA5}">
                      <a16:colId xmlns:a16="http://schemas.microsoft.com/office/drawing/2014/main" val="1634692948"/>
                    </a:ext>
                  </a:extLst>
                </a:gridCol>
                <a:gridCol w="487680">
                  <a:extLst>
                    <a:ext uri="{9D8B030D-6E8A-4147-A177-3AD203B41FA5}">
                      <a16:colId xmlns:a16="http://schemas.microsoft.com/office/drawing/2014/main" val="3785208874"/>
                    </a:ext>
                  </a:extLst>
                </a:gridCol>
                <a:gridCol w="459105">
                  <a:extLst>
                    <a:ext uri="{9D8B030D-6E8A-4147-A177-3AD203B41FA5}">
                      <a16:colId xmlns:a16="http://schemas.microsoft.com/office/drawing/2014/main" val="3092798118"/>
                    </a:ext>
                  </a:extLst>
                </a:gridCol>
                <a:gridCol w="516255">
                  <a:extLst>
                    <a:ext uri="{9D8B030D-6E8A-4147-A177-3AD203B41FA5}">
                      <a16:colId xmlns:a16="http://schemas.microsoft.com/office/drawing/2014/main" val="3869845918"/>
                    </a:ext>
                  </a:extLst>
                </a:gridCol>
              </a:tblGrid>
              <a:tr h="231575">
                <a:tc>
                  <a:txBody>
                    <a:bodyPr/>
                    <a:lstStyle/>
                    <a:p>
                      <a:r>
                        <a:rPr lang="en-US" dirty="0"/>
                        <a:t>IS</a:t>
                      </a:r>
                    </a:p>
                  </a:txBody>
                  <a:tcPr/>
                </a:tc>
                <a:tc>
                  <a:txBody>
                    <a:bodyPr/>
                    <a:lstStyle/>
                    <a:p>
                      <a:r>
                        <a:rPr lang="en-US" dirty="0"/>
                        <a:t>RO</a:t>
                      </a:r>
                    </a:p>
                  </a:txBody>
                  <a:tcPr/>
                </a:tc>
                <a:tc>
                  <a:txBody>
                    <a:bodyPr/>
                    <a:lstStyle/>
                    <a:p>
                      <a:r>
                        <a:rPr lang="en-US" dirty="0"/>
                        <a:t>EX</a:t>
                      </a:r>
                    </a:p>
                  </a:txBody>
                  <a:tcPr/>
                </a:tc>
                <a:tc>
                  <a:txBody>
                    <a:bodyPr/>
                    <a:lstStyle/>
                    <a:p>
                      <a:r>
                        <a:rPr lang="en-US" dirty="0"/>
                        <a:t>WB</a:t>
                      </a:r>
                    </a:p>
                  </a:txBody>
                  <a:tcPr/>
                </a:tc>
                <a:extLst>
                  <a:ext uri="{0D108BD9-81ED-4DB2-BD59-A6C34878D82A}">
                    <a16:rowId xmlns:a16="http://schemas.microsoft.com/office/drawing/2014/main" val="1354422078"/>
                  </a:ext>
                </a:extLst>
              </a:tr>
              <a:tr h="231575">
                <a:tc>
                  <a:txBody>
                    <a:bodyPr/>
                    <a:lstStyle/>
                    <a:p>
                      <a:r>
                        <a:rPr lang="en-US" dirty="0"/>
                        <a:t>Y</a:t>
                      </a:r>
                    </a:p>
                  </a:txBody>
                  <a:tcPr/>
                </a:tc>
                <a:tc>
                  <a:txBody>
                    <a:bodyPr/>
                    <a:lstStyle/>
                    <a:p>
                      <a:r>
                        <a:rPr lang="en-US" dirty="0"/>
                        <a:t>Y</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798302158"/>
                  </a:ext>
                </a:extLst>
              </a:tr>
              <a:tr h="231575">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613473361"/>
                  </a:ext>
                </a:extLst>
              </a:tr>
              <a:tr h="231575">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202321528"/>
                  </a:ext>
                </a:extLst>
              </a:tr>
              <a:tr h="231575">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221228465"/>
                  </a:ext>
                </a:extLst>
              </a:tr>
              <a:tr h="231575">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778504369"/>
                  </a:ext>
                </a:extLst>
              </a:tr>
            </a:tbl>
          </a:graphicData>
        </a:graphic>
      </p:graphicFrame>
      <p:graphicFrame>
        <p:nvGraphicFramePr>
          <p:cNvPr id="7" name="Table 6">
            <a:extLst>
              <a:ext uri="{FF2B5EF4-FFF2-40B4-BE49-F238E27FC236}">
                <a16:creationId xmlns:a16="http://schemas.microsoft.com/office/drawing/2014/main" id="{FA7C4702-1FFC-E5BB-833C-9E211D270345}"/>
              </a:ext>
            </a:extLst>
          </p:cNvPr>
          <p:cNvGraphicFramePr>
            <a:graphicFrameLocks noGrp="1"/>
          </p:cNvGraphicFramePr>
          <p:nvPr/>
        </p:nvGraphicFramePr>
        <p:xfrm>
          <a:off x="3621360" y="1451896"/>
          <a:ext cx="4791117" cy="1783080"/>
        </p:xfrm>
        <a:graphic>
          <a:graphicData uri="http://schemas.openxmlformats.org/drawingml/2006/table">
            <a:tbl>
              <a:tblPr firstRow="1" bandRow="1">
                <a:tableStyleId>{5C22544A-7EE6-4342-B048-85BDC9FD1C3A}</a:tableStyleId>
              </a:tblPr>
              <a:tblGrid>
                <a:gridCol w="649605">
                  <a:extLst>
                    <a:ext uri="{9D8B030D-6E8A-4147-A177-3AD203B41FA5}">
                      <a16:colId xmlns:a16="http://schemas.microsoft.com/office/drawing/2014/main" val="590675003"/>
                    </a:ext>
                  </a:extLst>
                </a:gridCol>
                <a:gridCol w="517689">
                  <a:extLst>
                    <a:ext uri="{9D8B030D-6E8A-4147-A177-3AD203B41FA5}">
                      <a16:colId xmlns:a16="http://schemas.microsoft.com/office/drawing/2014/main" val="71237376"/>
                    </a:ext>
                  </a:extLst>
                </a:gridCol>
                <a:gridCol w="517689">
                  <a:extLst>
                    <a:ext uri="{9D8B030D-6E8A-4147-A177-3AD203B41FA5}">
                      <a16:colId xmlns:a16="http://schemas.microsoft.com/office/drawing/2014/main" val="3956474497"/>
                    </a:ext>
                  </a:extLst>
                </a:gridCol>
                <a:gridCol w="517689">
                  <a:extLst>
                    <a:ext uri="{9D8B030D-6E8A-4147-A177-3AD203B41FA5}">
                      <a16:colId xmlns:a16="http://schemas.microsoft.com/office/drawing/2014/main" val="3818933861"/>
                    </a:ext>
                  </a:extLst>
                </a:gridCol>
                <a:gridCol w="517689">
                  <a:extLst>
                    <a:ext uri="{9D8B030D-6E8A-4147-A177-3AD203B41FA5}">
                      <a16:colId xmlns:a16="http://schemas.microsoft.com/office/drawing/2014/main" val="3450484777"/>
                    </a:ext>
                  </a:extLst>
                </a:gridCol>
                <a:gridCol w="517689">
                  <a:extLst>
                    <a:ext uri="{9D8B030D-6E8A-4147-A177-3AD203B41FA5}">
                      <a16:colId xmlns:a16="http://schemas.microsoft.com/office/drawing/2014/main" val="3583419759"/>
                    </a:ext>
                  </a:extLst>
                </a:gridCol>
                <a:gridCol w="517689">
                  <a:extLst>
                    <a:ext uri="{9D8B030D-6E8A-4147-A177-3AD203B41FA5}">
                      <a16:colId xmlns:a16="http://schemas.microsoft.com/office/drawing/2014/main" val="2882616700"/>
                    </a:ext>
                  </a:extLst>
                </a:gridCol>
                <a:gridCol w="517689">
                  <a:extLst>
                    <a:ext uri="{9D8B030D-6E8A-4147-A177-3AD203B41FA5}">
                      <a16:colId xmlns:a16="http://schemas.microsoft.com/office/drawing/2014/main" val="4045594724"/>
                    </a:ext>
                  </a:extLst>
                </a:gridCol>
                <a:gridCol w="517689">
                  <a:extLst>
                    <a:ext uri="{9D8B030D-6E8A-4147-A177-3AD203B41FA5}">
                      <a16:colId xmlns:a16="http://schemas.microsoft.com/office/drawing/2014/main" val="4118260260"/>
                    </a:ext>
                  </a:extLst>
                </a:gridCol>
              </a:tblGrid>
              <a:tr h="286945">
                <a:tc>
                  <a:txBody>
                    <a:bodyPr/>
                    <a:lstStyle/>
                    <a:p>
                      <a:r>
                        <a:rPr lang="en-US" dirty="0"/>
                        <a:t>Busy</a:t>
                      </a:r>
                    </a:p>
                  </a:txBody>
                  <a:tcPr/>
                </a:tc>
                <a:tc>
                  <a:txBody>
                    <a:bodyPr/>
                    <a:lstStyle/>
                    <a:p>
                      <a:r>
                        <a:rPr lang="en-US" dirty="0"/>
                        <a:t>Op</a:t>
                      </a:r>
                    </a:p>
                  </a:txBody>
                  <a:tcPr/>
                </a:tc>
                <a:tc>
                  <a:txBody>
                    <a:bodyPr/>
                    <a:lstStyle/>
                    <a:p>
                      <a:r>
                        <a:rPr lang="en-US" dirty="0"/>
                        <a:t>Fi</a:t>
                      </a:r>
                    </a:p>
                  </a:txBody>
                  <a:tcPr/>
                </a:tc>
                <a:tc>
                  <a:txBody>
                    <a:bodyPr/>
                    <a:lstStyle/>
                    <a:p>
                      <a:r>
                        <a:rPr lang="en-US" dirty="0"/>
                        <a:t>Fj</a:t>
                      </a:r>
                    </a:p>
                  </a:txBody>
                  <a:tcPr/>
                </a:tc>
                <a:tc>
                  <a:txBody>
                    <a:bodyPr/>
                    <a:lstStyle/>
                    <a:p>
                      <a:r>
                        <a:rPr lang="en-US" dirty="0" err="1"/>
                        <a:t>Fk</a:t>
                      </a:r>
                      <a:endParaRPr lang="en-US" dirty="0"/>
                    </a:p>
                  </a:txBody>
                  <a:tcPr/>
                </a:tc>
                <a:tc>
                  <a:txBody>
                    <a:bodyPr/>
                    <a:lstStyle/>
                    <a:p>
                      <a:r>
                        <a:rPr lang="en-US" dirty="0" err="1"/>
                        <a:t>Qj</a:t>
                      </a:r>
                      <a:endParaRPr lang="en-US" dirty="0"/>
                    </a:p>
                  </a:txBody>
                  <a:tcPr/>
                </a:tc>
                <a:tc>
                  <a:txBody>
                    <a:bodyPr/>
                    <a:lstStyle/>
                    <a:p>
                      <a:r>
                        <a:rPr lang="en-US" dirty="0" err="1"/>
                        <a:t>Qk</a:t>
                      </a:r>
                      <a:endParaRPr lang="en-US" dirty="0"/>
                    </a:p>
                  </a:txBody>
                  <a:tcPr/>
                </a:tc>
                <a:tc>
                  <a:txBody>
                    <a:bodyPr/>
                    <a:lstStyle/>
                    <a:p>
                      <a:r>
                        <a:rPr lang="en-US" dirty="0" err="1"/>
                        <a:t>Rj</a:t>
                      </a:r>
                      <a:endParaRPr lang="en-US" dirty="0"/>
                    </a:p>
                  </a:txBody>
                  <a:tcPr/>
                </a:tc>
                <a:tc>
                  <a:txBody>
                    <a:bodyPr/>
                    <a:lstStyle/>
                    <a:p>
                      <a:r>
                        <a:rPr lang="en-US" dirty="0" err="1"/>
                        <a:t>Rk</a:t>
                      </a:r>
                      <a:endParaRPr lang="en-US" dirty="0"/>
                    </a:p>
                  </a:txBody>
                  <a:tcPr/>
                </a:tc>
                <a:extLst>
                  <a:ext uri="{0D108BD9-81ED-4DB2-BD59-A6C34878D82A}">
                    <a16:rowId xmlns:a16="http://schemas.microsoft.com/office/drawing/2014/main" val="670744129"/>
                  </a:ext>
                </a:extLst>
              </a:tr>
              <a:tr h="286945">
                <a:tc>
                  <a:txBody>
                    <a:bodyPr/>
                    <a:lstStyle/>
                    <a:p>
                      <a:r>
                        <a:rPr lang="en-US" dirty="0"/>
                        <a:t>Y</a:t>
                      </a:r>
                    </a:p>
                  </a:txBody>
                  <a:tcPr/>
                </a:tc>
                <a:tc>
                  <a:txBody>
                    <a:bodyPr/>
                    <a:lstStyle/>
                    <a:p>
                      <a:r>
                        <a:rPr lang="en-US" dirty="0"/>
                        <a:t>LD</a:t>
                      </a:r>
                    </a:p>
                  </a:txBody>
                  <a:tcPr/>
                </a:tc>
                <a:tc>
                  <a:txBody>
                    <a:bodyPr/>
                    <a:lstStyle/>
                    <a:p>
                      <a:r>
                        <a:rPr lang="en-US" dirty="0"/>
                        <a:t>F6</a:t>
                      </a:r>
                    </a:p>
                  </a:txBody>
                  <a:tcPr/>
                </a:tc>
                <a:tc>
                  <a:txBody>
                    <a:bodyPr/>
                    <a:lstStyle/>
                    <a:p>
                      <a:endParaRPr lang="en-US"/>
                    </a:p>
                  </a:txBody>
                  <a:tcPr/>
                </a:tc>
                <a:tc>
                  <a:txBody>
                    <a:bodyPr/>
                    <a:lstStyle/>
                    <a:p>
                      <a:r>
                        <a:rPr lang="en-US" dirty="0"/>
                        <a:t>R2</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r>
                        <a:rPr lang="en-US" dirty="0"/>
                        <a:t>Y</a:t>
                      </a:r>
                    </a:p>
                  </a:txBody>
                  <a:tcPr/>
                </a:tc>
                <a:extLst>
                  <a:ext uri="{0D108BD9-81ED-4DB2-BD59-A6C34878D82A}">
                    <a16:rowId xmlns:a16="http://schemas.microsoft.com/office/drawing/2014/main" val="2514658733"/>
                  </a:ext>
                </a:extLst>
              </a:tr>
              <a:tr h="286945">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224346749"/>
                  </a:ext>
                </a:extLst>
              </a:tr>
              <a:tr h="286945">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119803337"/>
                  </a:ext>
                </a:extLst>
              </a:tr>
              <a:tr h="286945">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589082635"/>
                  </a:ext>
                </a:extLst>
              </a:tr>
              <a:tr h="286945">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239652028"/>
                  </a:ext>
                </a:extLst>
              </a:tr>
            </a:tbl>
          </a:graphicData>
        </a:graphic>
      </p:graphicFrame>
      <p:graphicFrame>
        <p:nvGraphicFramePr>
          <p:cNvPr id="8" name="Table 7">
            <a:extLst>
              <a:ext uri="{FF2B5EF4-FFF2-40B4-BE49-F238E27FC236}">
                <a16:creationId xmlns:a16="http://schemas.microsoft.com/office/drawing/2014/main" id="{E4D723F6-AC04-97DB-9A3A-FFE0DE256235}"/>
              </a:ext>
            </a:extLst>
          </p:cNvPr>
          <p:cNvGraphicFramePr>
            <a:graphicFrameLocks noGrp="1"/>
          </p:cNvGraphicFramePr>
          <p:nvPr/>
        </p:nvGraphicFramePr>
        <p:xfrm>
          <a:off x="3684097" y="3849380"/>
          <a:ext cx="4555029" cy="741680"/>
        </p:xfrm>
        <a:graphic>
          <a:graphicData uri="http://schemas.openxmlformats.org/drawingml/2006/table">
            <a:tbl>
              <a:tblPr firstRow="1" bandRow="1">
                <a:tableStyleId>{5C22544A-7EE6-4342-B048-85BDC9FD1C3A}</a:tableStyleId>
              </a:tblPr>
              <a:tblGrid>
                <a:gridCol w="391391">
                  <a:extLst>
                    <a:ext uri="{9D8B030D-6E8A-4147-A177-3AD203B41FA5}">
                      <a16:colId xmlns:a16="http://schemas.microsoft.com/office/drawing/2014/main" val="2188167482"/>
                    </a:ext>
                  </a:extLst>
                </a:gridCol>
                <a:gridCol w="391391">
                  <a:extLst>
                    <a:ext uri="{9D8B030D-6E8A-4147-A177-3AD203B41FA5}">
                      <a16:colId xmlns:a16="http://schemas.microsoft.com/office/drawing/2014/main" val="2966992928"/>
                    </a:ext>
                  </a:extLst>
                </a:gridCol>
                <a:gridCol w="391391">
                  <a:extLst>
                    <a:ext uri="{9D8B030D-6E8A-4147-A177-3AD203B41FA5}">
                      <a16:colId xmlns:a16="http://schemas.microsoft.com/office/drawing/2014/main" val="3488856608"/>
                    </a:ext>
                  </a:extLst>
                </a:gridCol>
                <a:gridCol w="391391">
                  <a:extLst>
                    <a:ext uri="{9D8B030D-6E8A-4147-A177-3AD203B41FA5}">
                      <a16:colId xmlns:a16="http://schemas.microsoft.com/office/drawing/2014/main" val="1123328004"/>
                    </a:ext>
                  </a:extLst>
                </a:gridCol>
                <a:gridCol w="391391">
                  <a:extLst>
                    <a:ext uri="{9D8B030D-6E8A-4147-A177-3AD203B41FA5}">
                      <a16:colId xmlns:a16="http://schemas.microsoft.com/office/drawing/2014/main" val="2756957487"/>
                    </a:ext>
                  </a:extLst>
                </a:gridCol>
                <a:gridCol w="391391">
                  <a:extLst>
                    <a:ext uri="{9D8B030D-6E8A-4147-A177-3AD203B41FA5}">
                      <a16:colId xmlns:a16="http://schemas.microsoft.com/office/drawing/2014/main" val="189204040"/>
                    </a:ext>
                  </a:extLst>
                </a:gridCol>
                <a:gridCol w="506730">
                  <a:extLst>
                    <a:ext uri="{9D8B030D-6E8A-4147-A177-3AD203B41FA5}">
                      <a16:colId xmlns:a16="http://schemas.microsoft.com/office/drawing/2014/main" val="1821355202"/>
                    </a:ext>
                  </a:extLst>
                </a:gridCol>
                <a:gridCol w="391391">
                  <a:extLst>
                    <a:ext uri="{9D8B030D-6E8A-4147-A177-3AD203B41FA5}">
                      <a16:colId xmlns:a16="http://schemas.microsoft.com/office/drawing/2014/main" val="3411611837"/>
                    </a:ext>
                  </a:extLst>
                </a:gridCol>
                <a:gridCol w="391391">
                  <a:extLst>
                    <a:ext uri="{9D8B030D-6E8A-4147-A177-3AD203B41FA5}">
                      <a16:colId xmlns:a16="http://schemas.microsoft.com/office/drawing/2014/main" val="748713086"/>
                    </a:ext>
                  </a:extLst>
                </a:gridCol>
                <a:gridCol w="391391">
                  <a:extLst>
                    <a:ext uri="{9D8B030D-6E8A-4147-A177-3AD203B41FA5}">
                      <a16:colId xmlns:a16="http://schemas.microsoft.com/office/drawing/2014/main" val="3219135579"/>
                    </a:ext>
                  </a:extLst>
                </a:gridCol>
                <a:gridCol w="525780">
                  <a:extLst>
                    <a:ext uri="{9D8B030D-6E8A-4147-A177-3AD203B41FA5}">
                      <a16:colId xmlns:a16="http://schemas.microsoft.com/office/drawing/2014/main" val="4047958152"/>
                    </a:ext>
                  </a:extLst>
                </a:gridCol>
              </a:tblGrid>
              <a:tr h="370840">
                <a:tc>
                  <a:txBody>
                    <a:bodyPr/>
                    <a:lstStyle/>
                    <a:p>
                      <a:r>
                        <a:rPr lang="en-US" dirty="0"/>
                        <a:t>F0</a:t>
                      </a:r>
                    </a:p>
                  </a:txBody>
                  <a:tcPr/>
                </a:tc>
                <a:tc>
                  <a:txBody>
                    <a:bodyPr/>
                    <a:lstStyle/>
                    <a:p>
                      <a:r>
                        <a:rPr lang="en-US" dirty="0"/>
                        <a:t>F1</a:t>
                      </a:r>
                    </a:p>
                  </a:txBody>
                  <a:tcPr/>
                </a:tc>
                <a:tc>
                  <a:txBody>
                    <a:bodyPr/>
                    <a:lstStyle/>
                    <a:p>
                      <a:r>
                        <a:rPr lang="en-US" dirty="0"/>
                        <a:t>F2</a:t>
                      </a:r>
                    </a:p>
                  </a:txBody>
                  <a:tcPr/>
                </a:tc>
                <a:tc>
                  <a:txBody>
                    <a:bodyPr/>
                    <a:lstStyle/>
                    <a:p>
                      <a:r>
                        <a:rPr lang="en-US" dirty="0"/>
                        <a:t>F3</a:t>
                      </a:r>
                    </a:p>
                  </a:txBody>
                  <a:tcPr/>
                </a:tc>
                <a:tc>
                  <a:txBody>
                    <a:bodyPr/>
                    <a:lstStyle/>
                    <a:p>
                      <a:r>
                        <a:rPr lang="en-US" dirty="0"/>
                        <a:t>F4</a:t>
                      </a:r>
                    </a:p>
                  </a:txBody>
                  <a:tcPr/>
                </a:tc>
                <a:tc>
                  <a:txBody>
                    <a:bodyPr/>
                    <a:lstStyle/>
                    <a:p>
                      <a:r>
                        <a:rPr lang="en-US" dirty="0"/>
                        <a:t>F5</a:t>
                      </a:r>
                    </a:p>
                  </a:txBody>
                  <a:tcPr/>
                </a:tc>
                <a:tc>
                  <a:txBody>
                    <a:bodyPr/>
                    <a:lstStyle/>
                    <a:p>
                      <a:r>
                        <a:rPr lang="en-US" dirty="0"/>
                        <a:t>F6</a:t>
                      </a:r>
                    </a:p>
                  </a:txBody>
                  <a:tcPr/>
                </a:tc>
                <a:tc>
                  <a:txBody>
                    <a:bodyPr/>
                    <a:lstStyle/>
                    <a:p>
                      <a:r>
                        <a:rPr lang="en-US" dirty="0"/>
                        <a:t>F7</a:t>
                      </a:r>
                    </a:p>
                  </a:txBody>
                  <a:tcPr/>
                </a:tc>
                <a:tc>
                  <a:txBody>
                    <a:bodyPr/>
                    <a:lstStyle/>
                    <a:p>
                      <a:r>
                        <a:rPr lang="en-US" dirty="0"/>
                        <a:t>F8</a:t>
                      </a:r>
                    </a:p>
                  </a:txBody>
                  <a:tcPr/>
                </a:tc>
                <a:tc>
                  <a:txBody>
                    <a:bodyPr/>
                    <a:lstStyle/>
                    <a:p>
                      <a:r>
                        <a:rPr lang="en-US" dirty="0"/>
                        <a:t>F9</a:t>
                      </a:r>
                    </a:p>
                  </a:txBody>
                  <a:tcPr/>
                </a:tc>
                <a:tc>
                  <a:txBody>
                    <a:bodyPr/>
                    <a:lstStyle/>
                    <a:p>
                      <a:r>
                        <a:rPr lang="en-US" dirty="0"/>
                        <a:t>F10</a:t>
                      </a:r>
                    </a:p>
                  </a:txBody>
                  <a:tcPr/>
                </a:tc>
                <a:extLst>
                  <a:ext uri="{0D108BD9-81ED-4DB2-BD59-A6C34878D82A}">
                    <a16:rowId xmlns:a16="http://schemas.microsoft.com/office/drawing/2014/main" val="3630689191"/>
                  </a:ext>
                </a:extLst>
              </a:tr>
              <a:tr h="370840">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r>
                        <a:rPr lang="en-US" dirty="0"/>
                        <a:t>INT</a:t>
                      </a:r>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565845758"/>
                  </a:ext>
                </a:extLst>
              </a:tr>
            </a:tbl>
          </a:graphicData>
        </a:graphic>
      </p:graphicFrame>
      <p:sp>
        <p:nvSpPr>
          <p:cNvPr id="5" name="Text Placeholder 1">
            <a:extLst>
              <a:ext uri="{FF2B5EF4-FFF2-40B4-BE49-F238E27FC236}">
                <a16:creationId xmlns:a16="http://schemas.microsoft.com/office/drawing/2014/main" id="{1B9C91B6-1F3D-481B-DA79-345E0A2FFCEE}"/>
              </a:ext>
            </a:extLst>
          </p:cNvPr>
          <p:cNvSpPr txBox="1">
            <a:spLocks/>
          </p:cNvSpPr>
          <p:nvPr/>
        </p:nvSpPr>
        <p:spPr>
          <a:xfrm>
            <a:off x="731523" y="895214"/>
            <a:ext cx="8503923" cy="369332"/>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342900" indent="-342900">
              <a:buFont typeface="Arial" panose="020B0604020202020204" pitchFamily="34" charset="0"/>
              <a:buChar char="•"/>
            </a:pPr>
            <a:r>
              <a:rPr lang="en-US" sz="2400" dirty="0"/>
              <a:t>Cycle2</a:t>
            </a:r>
            <a:endParaRPr lang="en-US" sz="2000" dirty="0"/>
          </a:p>
        </p:txBody>
      </p:sp>
      <p:cxnSp>
        <p:nvCxnSpPr>
          <p:cNvPr id="11" name="Straight Arrow Connector 10">
            <a:extLst>
              <a:ext uri="{FF2B5EF4-FFF2-40B4-BE49-F238E27FC236}">
                <a16:creationId xmlns:a16="http://schemas.microsoft.com/office/drawing/2014/main" id="{B45019EC-30A0-5E21-E8A5-97819AF2C9A7}"/>
              </a:ext>
            </a:extLst>
          </p:cNvPr>
          <p:cNvCxnSpPr/>
          <p:nvPr/>
        </p:nvCxnSpPr>
        <p:spPr>
          <a:xfrm>
            <a:off x="2125362" y="1744068"/>
            <a:ext cx="1398079" cy="134159"/>
          </a:xfrm>
          <a:prstGeom prst="straightConnector1">
            <a:avLst/>
          </a:prstGeom>
          <a:ln w="1905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TextBox 8">
            <a:extLst>
              <a:ext uri="{FF2B5EF4-FFF2-40B4-BE49-F238E27FC236}">
                <a16:creationId xmlns:a16="http://schemas.microsoft.com/office/drawing/2014/main" id="{6DEE8818-6595-88F3-1994-1C57B2165BEF}"/>
              </a:ext>
            </a:extLst>
          </p:cNvPr>
          <p:cNvSpPr txBox="1"/>
          <p:nvPr/>
        </p:nvSpPr>
        <p:spPr>
          <a:xfrm>
            <a:off x="8377882" y="1714862"/>
            <a:ext cx="709630" cy="1631216"/>
          </a:xfrm>
          <a:prstGeom prst="rect">
            <a:avLst/>
          </a:prstGeom>
          <a:noFill/>
        </p:spPr>
        <p:txBody>
          <a:bodyPr wrap="square">
            <a:spAutoFit/>
          </a:bodyPr>
          <a:lstStyle/>
          <a:p>
            <a:pPr algn="l"/>
            <a:r>
              <a:rPr lang="en-US" sz="2000" dirty="0"/>
              <a:t>INT</a:t>
            </a:r>
            <a:br>
              <a:rPr lang="en-US" sz="2000" dirty="0"/>
            </a:br>
            <a:r>
              <a:rPr lang="en-US" sz="2000" dirty="0"/>
              <a:t>FM1</a:t>
            </a:r>
            <a:br>
              <a:rPr lang="en-US" sz="2000" dirty="0"/>
            </a:br>
            <a:r>
              <a:rPr lang="en-US" sz="2000" dirty="0"/>
              <a:t>FM2</a:t>
            </a:r>
            <a:br>
              <a:rPr lang="en-US" sz="2000" dirty="0"/>
            </a:br>
            <a:r>
              <a:rPr lang="en-US" sz="2000" dirty="0"/>
              <a:t>FA</a:t>
            </a:r>
            <a:br>
              <a:rPr lang="en-US" sz="2000" dirty="0"/>
            </a:br>
            <a:r>
              <a:rPr lang="en-US" sz="2000" dirty="0"/>
              <a:t>FD</a:t>
            </a:r>
          </a:p>
        </p:txBody>
      </p:sp>
    </p:spTree>
    <p:extLst>
      <p:ext uri="{BB962C8B-B14F-4D97-AF65-F5344CB8AC3E}">
        <p14:creationId xmlns:p14="http://schemas.microsoft.com/office/powerpoint/2010/main" val="16977724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4C2529-FA79-04EE-257F-E0F9FACF0401}"/>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2564210-D267-96F5-A6E5-9861E18B37EF}"/>
              </a:ext>
            </a:extLst>
          </p:cNvPr>
          <p:cNvSpPr>
            <a:spLocks noGrp="1"/>
          </p:cNvSpPr>
          <p:nvPr>
            <p:ph type="sldNum" sz="quarter" idx="19"/>
          </p:nvPr>
        </p:nvSpPr>
        <p:spPr/>
        <p:txBody>
          <a:bodyPr/>
          <a:lstStyle/>
          <a:p>
            <a:fld id="{B6238B5B-F19C-E947-A0BC-87BD7983F871}" type="slidenum">
              <a:rPr lang="en-US" smtClean="0"/>
              <a:pPr/>
              <a:t>23</a:t>
            </a:fld>
            <a:endParaRPr lang="en-US" dirty="0"/>
          </a:p>
        </p:txBody>
      </p:sp>
      <p:sp>
        <p:nvSpPr>
          <p:cNvPr id="2" name="Title 4">
            <a:extLst>
              <a:ext uri="{FF2B5EF4-FFF2-40B4-BE49-F238E27FC236}">
                <a16:creationId xmlns:a16="http://schemas.microsoft.com/office/drawing/2014/main" id="{4F2327AC-F3D9-5304-B2F1-339612864B2E}"/>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CDC6600 – Scoreboard Example</a:t>
            </a:r>
          </a:p>
        </p:txBody>
      </p:sp>
      <p:sp>
        <p:nvSpPr>
          <p:cNvPr id="16" name="TextBox 15">
            <a:extLst>
              <a:ext uri="{FF2B5EF4-FFF2-40B4-BE49-F238E27FC236}">
                <a16:creationId xmlns:a16="http://schemas.microsoft.com/office/drawing/2014/main" id="{6851DDFF-2566-B463-8ABB-D07AB2AC735D}"/>
              </a:ext>
            </a:extLst>
          </p:cNvPr>
          <p:cNvSpPr txBox="1"/>
          <p:nvPr/>
        </p:nvSpPr>
        <p:spPr>
          <a:xfrm>
            <a:off x="2196854" y="4802413"/>
            <a:ext cx="5410200" cy="369332"/>
          </a:xfrm>
          <a:prstGeom prst="rect">
            <a:avLst/>
          </a:prstGeom>
          <a:noFill/>
        </p:spPr>
        <p:txBody>
          <a:bodyPr wrap="square" rtlCol="0">
            <a:spAutoFit/>
          </a:bodyPr>
          <a:lstStyle/>
          <a:p>
            <a:r>
              <a:rPr lang="en-US" dirty="0"/>
              <a:t>https://hackmd.io/@a5180352/S1FFbP6pz?type=view</a:t>
            </a:r>
          </a:p>
        </p:txBody>
      </p:sp>
      <p:sp>
        <p:nvSpPr>
          <p:cNvPr id="3" name="TextBox 2">
            <a:extLst>
              <a:ext uri="{FF2B5EF4-FFF2-40B4-BE49-F238E27FC236}">
                <a16:creationId xmlns:a16="http://schemas.microsoft.com/office/drawing/2014/main" id="{C5B59FB9-985E-5325-00C7-71BFBC0C6FA6}"/>
              </a:ext>
            </a:extLst>
          </p:cNvPr>
          <p:cNvSpPr txBox="1"/>
          <p:nvPr/>
        </p:nvSpPr>
        <p:spPr>
          <a:xfrm>
            <a:off x="699160" y="1439727"/>
            <a:ext cx="1746717" cy="1077218"/>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sz="1400" dirty="0"/>
              <a:t>LD F6 34 R2</a:t>
            </a:r>
          </a:p>
          <a:p>
            <a:pPr marL="285750" indent="-285750">
              <a:buFont typeface="Arial" panose="020B0604020202020204" pitchFamily="34" charset="0"/>
              <a:buChar char="•"/>
            </a:pPr>
            <a:r>
              <a:rPr lang="en-US" sz="1400" dirty="0"/>
              <a:t>LD F2 45 R3</a:t>
            </a:r>
          </a:p>
          <a:p>
            <a:pPr marL="285750" indent="-285750">
              <a:buFont typeface="Arial" panose="020B0604020202020204" pitchFamily="34" charset="0"/>
              <a:buChar char="•"/>
            </a:pPr>
            <a:r>
              <a:rPr lang="en-US" sz="1400" dirty="0"/>
              <a:t>FMULT F0 F2 F4</a:t>
            </a:r>
          </a:p>
          <a:p>
            <a:pPr marL="285750" indent="-285750">
              <a:buFont typeface="Arial" panose="020B0604020202020204" pitchFamily="34" charset="0"/>
              <a:buChar char="•"/>
            </a:pPr>
            <a:r>
              <a:rPr lang="en-US" sz="1400" dirty="0"/>
              <a:t>FADD  F8 F6 F2</a:t>
            </a:r>
          </a:p>
          <a:p>
            <a:pPr marL="285750" indent="-285750">
              <a:buFont typeface="Arial" panose="020B0604020202020204" pitchFamily="34" charset="0"/>
              <a:buChar char="•"/>
            </a:pPr>
            <a:r>
              <a:rPr lang="en-US" sz="1400" dirty="0"/>
              <a:t>FDIV F10 F0 F6</a:t>
            </a:r>
          </a:p>
        </p:txBody>
      </p:sp>
      <p:graphicFrame>
        <p:nvGraphicFramePr>
          <p:cNvPr id="6" name="Table 5">
            <a:extLst>
              <a:ext uri="{FF2B5EF4-FFF2-40B4-BE49-F238E27FC236}">
                <a16:creationId xmlns:a16="http://schemas.microsoft.com/office/drawing/2014/main" id="{DC926C90-35A9-23BB-0B45-1EF4057BC860}"/>
              </a:ext>
            </a:extLst>
          </p:cNvPr>
          <p:cNvGraphicFramePr>
            <a:graphicFrameLocks noGrp="1"/>
          </p:cNvGraphicFramePr>
          <p:nvPr>
            <p:extLst>
              <p:ext uri="{D42A27DB-BD31-4B8C-83A1-F6EECF244321}">
                <p14:modId xmlns:p14="http://schemas.microsoft.com/office/powerpoint/2010/main" val="2807937529"/>
              </p:ext>
            </p:extLst>
          </p:nvPr>
        </p:nvGraphicFramePr>
        <p:xfrm>
          <a:off x="1518142" y="2812572"/>
          <a:ext cx="1855470" cy="1783080"/>
        </p:xfrm>
        <a:graphic>
          <a:graphicData uri="http://schemas.openxmlformats.org/drawingml/2006/table">
            <a:tbl>
              <a:tblPr firstRow="1" bandRow="1">
                <a:tableStyleId>{5C22544A-7EE6-4342-B048-85BDC9FD1C3A}</a:tableStyleId>
              </a:tblPr>
              <a:tblGrid>
                <a:gridCol w="392430">
                  <a:extLst>
                    <a:ext uri="{9D8B030D-6E8A-4147-A177-3AD203B41FA5}">
                      <a16:colId xmlns:a16="http://schemas.microsoft.com/office/drawing/2014/main" val="1634692948"/>
                    </a:ext>
                  </a:extLst>
                </a:gridCol>
                <a:gridCol w="487680">
                  <a:extLst>
                    <a:ext uri="{9D8B030D-6E8A-4147-A177-3AD203B41FA5}">
                      <a16:colId xmlns:a16="http://schemas.microsoft.com/office/drawing/2014/main" val="3785208874"/>
                    </a:ext>
                  </a:extLst>
                </a:gridCol>
                <a:gridCol w="459105">
                  <a:extLst>
                    <a:ext uri="{9D8B030D-6E8A-4147-A177-3AD203B41FA5}">
                      <a16:colId xmlns:a16="http://schemas.microsoft.com/office/drawing/2014/main" val="3092798118"/>
                    </a:ext>
                  </a:extLst>
                </a:gridCol>
                <a:gridCol w="516255">
                  <a:extLst>
                    <a:ext uri="{9D8B030D-6E8A-4147-A177-3AD203B41FA5}">
                      <a16:colId xmlns:a16="http://schemas.microsoft.com/office/drawing/2014/main" val="3869845918"/>
                    </a:ext>
                  </a:extLst>
                </a:gridCol>
              </a:tblGrid>
              <a:tr h="231575">
                <a:tc>
                  <a:txBody>
                    <a:bodyPr/>
                    <a:lstStyle/>
                    <a:p>
                      <a:r>
                        <a:rPr lang="en-US" dirty="0"/>
                        <a:t>IS</a:t>
                      </a:r>
                    </a:p>
                  </a:txBody>
                  <a:tcPr/>
                </a:tc>
                <a:tc>
                  <a:txBody>
                    <a:bodyPr/>
                    <a:lstStyle/>
                    <a:p>
                      <a:r>
                        <a:rPr lang="en-US" dirty="0"/>
                        <a:t>RO</a:t>
                      </a:r>
                    </a:p>
                  </a:txBody>
                  <a:tcPr/>
                </a:tc>
                <a:tc>
                  <a:txBody>
                    <a:bodyPr/>
                    <a:lstStyle/>
                    <a:p>
                      <a:r>
                        <a:rPr lang="en-US" dirty="0"/>
                        <a:t>EX</a:t>
                      </a:r>
                    </a:p>
                  </a:txBody>
                  <a:tcPr/>
                </a:tc>
                <a:tc>
                  <a:txBody>
                    <a:bodyPr/>
                    <a:lstStyle/>
                    <a:p>
                      <a:r>
                        <a:rPr lang="en-US" dirty="0"/>
                        <a:t>WB</a:t>
                      </a:r>
                    </a:p>
                  </a:txBody>
                  <a:tcPr/>
                </a:tc>
                <a:extLst>
                  <a:ext uri="{0D108BD9-81ED-4DB2-BD59-A6C34878D82A}">
                    <a16:rowId xmlns:a16="http://schemas.microsoft.com/office/drawing/2014/main" val="1354422078"/>
                  </a:ext>
                </a:extLst>
              </a:tr>
              <a:tr h="231575">
                <a:tc>
                  <a:txBody>
                    <a:bodyPr/>
                    <a:lstStyle/>
                    <a:p>
                      <a:r>
                        <a:rPr lang="en-US" dirty="0"/>
                        <a:t>Y</a:t>
                      </a:r>
                    </a:p>
                  </a:txBody>
                  <a:tcPr/>
                </a:tc>
                <a:tc>
                  <a:txBody>
                    <a:bodyPr/>
                    <a:lstStyle/>
                    <a:p>
                      <a:r>
                        <a:rPr lang="en-US" dirty="0"/>
                        <a:t>Y</a:t>
                      </a:r>
                    </a:p>
                  </a:txBody>
                  <a:tcPr/>
                </a:tc>
                <a:tc>
                  <a:txBody>
                    <a:bodyPr/>
                    <a:lstStyle/>
                    <a:p>
                      <a:r>
                        <a:rPr lang="en-US" dirty="0"/>
                        <a:t>Y</a:t>
                      </a:r>
                    </a:p>
                  </a:txBody>
                  <a:tcPr/>
                </a:tc>
                <a:tc>
                  <a:txBody>
                    <a:bodyPr/>
                    <a:lstStyle/>
                    <a:p>
                      <a:endParaRPr lang="en-US"/>
                    </a:p>
                  </a:txBody>
                  <a:tcPr/>
                </a:tc>
                <a:extLst>
                  <a:ext uri="{0D108BD9-81ED-4DB2-BD59-A6C34878D82A}">
                    <a16:rowId xmlns:a16="http://schemas.microsoft.com/office/drawing/2014/main" val="1798302158"/>
                  </a:ext>
                </a:extLst>
              </a:tr>
              <a:tr h="231575">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613473361"/>
                  </a:ext>
                </a:extLst>
              </a:tr>
              <a:tr h="231575">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202321528"/>
                  </a:ext>
                </a:extLst>
              </a:tr>
              <a:tr h="231575">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221228465"/>
                  </a:ext>
                </a:extLst>
              </a:tr>
              <a:tr h="231575">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778504369"/>
                  </a:ext>
                </a:extLst>
              </a:tr>
            </a:tbl>
          </a:graphicData>
        </a:graphic>
      </p:graphicFrame>
      <p:graphicFrame>
        <p:nvGraphicFramePr>
          <p:cNvPr id="7" name="Table 6">
            <a:extLst>
              <a:ext uri="{FF2B5EF4-FFF2-40B4-BE49-F238E27FC236}">
                <a16:creationId xmlns:a16="http://schemas.microsoft.com/office/drawing/2014/main" id="{33BD97E3-E87C-EB28-D246-92C9B6B47E25}"/>
              </a:ext>
            </a:extLst>
          </p:cNvPr>
          <p:cNvGraphicFramePr>
            <a:graphicFrameLocks noGrp="1"/>
          </p:cNvGraphicFramePr>
          <p:nvPr/>
        </p:nvGraphicFramePr>
        <p:xfrm>
          <a:off x="3621360" y="1451896"/>
          <a:ext cx="4791117" cy="1783080"/>
        </p:xfrm>
        <a:graphic>
          <a:graphicData uri="http://schemas.openxmlformats.org/drawingml/2006/table">
            <a:tbl>
              <a:tblPr firstRow="1" bandRow="1">
                <a:tableStyleId>{5C22544A-7EE6-4342-B048-85BDC9FD1C3A}</a:tableStyleId>
              </a:tblPr>
              <a:tblGrid>
                <a:gridCol w="649605">
                  <a:extLst>
                    <a:ext uri="{9D8B030D-6E8A-4147-A177-3AD203B41FA5}">
                      <a16:colId xmlns:a16="http://schemas.microsoft.com/office/drawing/2014/main" val="590675003"/>
                    </a:ext>
                  </a:extLst>
                </a:gridCol>
                <a:gridCol w="517689">
                  <a:extLst>
                    <a:ext uri="{9D8B030D-6E8A-4147-A177-3AD203B41FA5}">
                      <a16:colId xmlns:a16="http://schemas.microsoft.com/office/drawing/2014/main" val="71237376"/>
                    </a:ext>
                  </a:extLst>
                </a:gridCol>
                <a:gridCol w="517689">
                  <a:extLst>
                    <a:ext uri="{9D8B030D-6E8A-4147-A177-3AD203B41FA5}">
                      <a16:colId xmlns:a16="http://schemas.microsoft.com/office/drawing/2014/main" val="3956474497"/>
                    </a:ext>
                  </a:extLst>
                </a:gridCol>
                <a:gridCol w="517689">
                  <a:extLst>
                    <a:ext uri="{9D8B030D-6E8A-4147-A177-3AD203B41FA5}">
                      <a16:colId xmlns:a16="http://schemas.microsoft.com/office/drawing/2014/main" val="3818933861"/>
                    </a:ext>
                  </a:extLst>
                </a:gridCol>
                <a:gridCol w="517689">
                  <a:extLst>
                    <a:ext uri="{9D8B030D-6E8A-4147-A177-3AD203B41FA5}">
                      <a16:colId xmlns:a16="http://schemas.microsoft.com/office/drawing/2014/main" val="3450484777"/>
                    </a:ext>
                  </a:extLst>
                </a:gridCol>
                <a:gridCol w="517689">
                  <a:extLst>
                    <a:ext uri="{9D8B030D-6E8A-4147-A177-3AD203B41FA5}">
                      <a16:colId xmlns:a16="http://schemas.microsoft.com/office/drawing/2014/main" val="3583419759"/>
                    </a:ext>
                  </a:extLst>
                </a:gridCol>
                <a:gridCol w="517689">
                  <a:extLst>
                    <a:ext uri="{9D8B030D-6E8A-4147-A177-3AD203B41FA5}">
                      <a16:colId xmlns:a16="http://schemas.microsoft.com/office/drawing/2014/main" val="2882616700"/>
                    </a:ext>
                  </a:extLst>
                </a:gridCol>
                <a:gridCol w="517689">
                  <a:extLst>
                    <a:ext uri="{9D8B030D-6E8A-4147-A177-3AD203B41FA5}">
                      <a16:colId xmlns:a16="http://schemas.microsoft.com/office/drawing/2014/main" val="4045594724"/>
                    </a:ext>
                  </a:extLst>
                </a:gridCol>
                <a:gridCol w="517689">
                  <a:extLst>
                    <a:ext uri="{9D8B030D-6E8A-4147-A177-3AD203B41FA5}">
                      <a16:colId xmlns:a16="http://schemas.microsoft.com/office/drawing/2014/main" val="4118260260"/>
                    </a:ext>
                  </a:extLst>
                </a:gridCol>
              </a:tblGrid>
              <a:tr h="286945">
                <a:tc>
                  <a:txBody>
                    <a:bodyPr/>
                    <a:lstStyle/>
                    <a:p>
                      <a:r>
                        <a:rPr lang="en-US" dirty="0"/>
                        <a:t>Busy</a:t>
                      </a:r>
                    </a:p>
                  </a:txBody>
                  <a:tcPr/>
                </a:tc>
                <a:tc>
                  <a:txBody>
                    <a:bodyPr/>
                    <a:lstStyle/>
                    <a:p>
                      <a:r>
                        <a:rPr lang="en-US" dirty="0"/>
                        <a:t>Op</a:t>
                      </a:r>
                    </a:p>
                  </a:txBody>
                  <a:tcPr/>
                </a:tc>
                <a:tc>
                  <a:txBody>
                    <a:bodyPr/>
                    <a:lstStyle/>
                    <a:p>
                      <a:r>
                        <a:rPr lang="en-US" dirty="0"/>
                        <a:t>Fi</a:t>
                      </a:r>
                    </a:p>
                  </a:txBody>
                  <a:tcPr/>
                </a:tc>
                <a:tc>
                  <a:txBody>
                    <a:bodyPr/>
                    <a:lstStyle/>
                    <a:p>
                      <a:r>
                        <a:rPr lang="en-US" dirty="0"/>
                        <a:t>Fj</a:t>
                      </a:r>
                    </a:p>
                  </a:txBody>
                  <a:tcPr/>
                </a:tc>
                <a:tc>
                  <a:txBody>
                    <a:bodyPr/>
                    <a:lstStyle/>
                    <a:p>
                      <a:r>
                        <a:rPr lang="en-US" dirty="0" err="1"/>
                        <a:t>Fk</a:t>
                      </a:r>
                      <a:endParaRPr lang="en-US" dirty="0"/>
                    </a:p>
                  </a:txBody>
                  <a:tcPr/>
                </a:tc>
                <a:tc>
                  <a:txBody>
                    <a:bodyPr/>
                    <a:lstStyle/>
                    <a:p>
                      <a:r>
                        <a:rPr lang="en-US" dirty="0" err="1"/>
                        <a:t>Qj</a:t>
                      </a:r>
                      <a:endParaRPr lang="en-US" dirty="0"/>
                    </a:p>
                  </a:txBody>
                  <a:tcPr/>
                </a:tc>
                <a:tc>
                  <a:txBody>
                    <a:bodyPr/>
                    <a:lstStyle/>
                    <a:p>
                      <a:r>
                        <a:rPr lang="en-US" dirty="0" err="1"/>
                        <a:t>Qk</a:t>
                      </a:r>
                      <a:endParaRPr lang="en-US" dirty="0"/>
                    </a:p>
                  </a:txBody>
                  <a:tcPr/>
                </a:tc>
                <a:tc>
                  <a:txBody>
                    <a:bodyPr/>
                    <a:lstStyle/>
                    <a:p>
                      <a:r>
                        <a:rPr lang="en-US" dirty="0" err="1"/>
                        <a:t>Rj</a:t>
                      </a:r>
                      <a:endParaRPr lang="en-US" dirty="0"/>
                    </a:p>
                  </a:txBody>
                  <a:tcPr/>
                </a:tc>
                <a:tc>
                  <a:txBody>
                    <a:bodyPr/>
                    <a:lstStyle/>
                    <a:p>
                      <a:r>
                        <a:rPr lang="en-US" dirty="0" err="1"/>
                        <a:t>Rk</a:t>
                      </a:r>
                      <a:endParaRPr lang="en-US" dirty="0"/>
                    </a:p>
                  </a:txBody>
                  <a:tcPr/>
                </a:tc>
                <a:extLst>
                  <a:ext uri="{0D108BD9-81ED-4DB2-BD59-A6C34878D82A}">
                    <a16:rowId xmlns:a16="http://schemas.microsoft.com/office/drawing/2014/main" val="670744129"/>
                  </a:ext>
                </a:extLst>
              </a:tr>
              <a:tr h="286945">
                <a:tc>
                  <a:txBody>
                    <a:bodyPr/>
                    <a:lstStyle/>
                    <a:p>
                      <a:r>
                        <a:rPr lang="en-US" dirty="0"/>
                        <a:t>Y</a:t>
                      </a:r>
                    </a:p>
                  </a:txBody>
                  <a:tcPr/>
                </a:tc>
                <a:tc>
                  <a:txBody>
                    <a:bodyPr/>
                    <a:lstStyle/>
                    <a:p>
                      <a:r>
                        <a:rPr lang="en-US" dirty="0"/>
                        <a:t>LD</a:t>
                      </a:r>
                    </a:p>
                  </a:txBody>
                  <a:tcPr/>
                </a:tc>
                <a:tc>
                  <a:txBody>
                    <a:bodyPr/>
                    <a:lstStyle/>
                    <a:p>
                      <a:r>
                        <a:rPr lang="en-US" dirty="0"/>
                        <a:t>F6</a:t>
                      </a:r>
                    </a:p>
                  </a:txBody>
                  <a:tcPr/>
                </a:tc>
                <a:tc>
                  <a:txBody>
                    <a:bodyPr/>
                    <a:lstStyle/>
                    <a:p>
                      <a:endParaRPr lang="en-US"/>
                    </a:p>
                  </a:txBody>
                  <a:tcPr/>
                </a:tc>
                <a:tc>
                  <a:txBody>
                    <a:bodyPr/>
                    <a:lstStyle/>
                    <a:p>
                      <a:r>
                        <a:rPr lang="en-US" dirty="0"/>
                        <a:t>R2</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r>
                        <a:rPr lang="en-US" dirty="0"/>
                        <a:t>Y</a:t>
                      </a:r>
                    </a:p>
                  </a:txBody>
                  <a:tcPr/>
                </a:tc>
                <a:extLst>
                  <a:ext uri="{0D108BD9-81ED-4DB2-BD59-A6C34878D82A}">
                    <a16:rowId xmlns:a16="http://schemas.microsoft.com/office/drawing/2014/main" val="2514658733"/>
                  </a:ext>
                </a:extLst>
              </a:tr>
              <a:tr h="286945">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224346749"/>
                  </a:ext>
                </a:extLst>
              </a:tr>
              <a:tr h="286945">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119803337"/>
                  </a:ext>
                </a:extLst>
              </a:tr>
              <a:tr h="286945">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589082635"/>
                  </a:ext>
                </a:extLst>
              </a:tr>
              <a:tr h="286945">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239652028"/>
                  </a:ext>
                </a:extLst>
              </a:tr>
            </a:tbl>
          </a:graphicData>
        </a:graphic>
      </p:graphicFrame>
      <p:graphicFrame>
        <p:nvGraphicFramePr>
          <p:cNvPr id="8" name="Table 7">
            <a:extLst>
              <a:ext uri="{FF2B5EF4-FFF2-40B4-BE49-F238E27FC236}">
                <a16:creationId xmlns:a16="http://schemas.microsoft.com/office/drawing/2014/main" id="{76E247D4-EF97-A1E8-1D71-FB14E07951A9}"/>
              </a:ext>
            </a:extLst>
          </p:cNvPr>
          <p:cNvGraphicFramePr>
            <a:graphicFrameLocks noGrp="1"/>
          </p:cNvGraphicFramePr>
          <p:nvPr/>
        </p:nvGraphicFramePr>
        <p:xfrm>
          <a:off x="3684097" y="3849380"/>
          <a:ext cx="4555029" cy="741680"/>
        </p:xfrm>
        <a:graphic>
          <a:graphicData uri="http://schemas.openxmlformats.org/drawingml/2006/table">
            <a:tbl>
              <a:tblPr firstRow="1" bandRow="1">
                <a:tableStyleId>{5C22544A-7EE6-4342-B048-85BDC9FD1C3A}</a:tableStyleId>
              </a:tblPr>
              <a:tblGrid>
                <a:gridCol w="391391">
                  <a:extLst>
                    <a:ext uri="{9D8B030D-6E8A-4147-A177-3AD203B41FA5}">
                      <a16:colId xmlns:a16="http://schemas.microsoft.com/office/drawing/2014/main" val="2188167482"/>
                    </a:ext>
                  </a:extLst>
                </a:gridCol>
                <a:gridCol w="391391">
                  <a:extLst>
                    <a:ext uri="{9D8B030D-6E8A-4147-A177-3AD203B41FA5}">
                      <a16:colId xmlns:a16="http://schemas.microsoft.com/office/drawing/2014/main" val="2966992928"/>
                    </a:ext>
                  </a:extLst>
                </a:gridCol>
                <a:gridCol w="391391">
                  <a:extLst>
                    <a:ext uri="{9D8B030D-6E8A-4147-A177-3AD203B41FA5}">
                      <a16:colId xmlns:a16="http://schemas.microsoft.com/office/drawing/2014/main" val="3488856608"/>
                    </a:ext>
                  </a:extLst>
                </a:gridCol>
                <a:gridCol w="391391">
                  <a:extLst>
                    <a:ext uri="{9D8B030D-6E8A-4147-A177-3AD203B41FA5}">
                      <a16:colId xmlns:a16="http://schemas.microsoft.com/office/drawing/2014/main" val="1123328004"/>
                    </a:ext>
                  </a:extLst>
                </a:gridCol>
                <a:gridCol w="391391">
                  <a:extLst>
                    <a:ext uri="{9D8B030D-6E8A-4147-A177-3AD203B41FA5}">
                      <a16:colId xmlns:a16="http://schemas.microsoft.com/office/drawing/2014/main" val="2756957487"/>
                    </a:ext>
                  </a:extLst>
                </a:gridCol>
                <a:gridCol w="391391">
                  <a:extLst>
                    <a:ext uri="{9D8B030D-6E8A-4147-A177-3AD203B41FA5}">
                      <a16:colId xmlns:a16="http://schemas.microsoft.com/office/drawing/2014/main" val="189204040"/>
                    </a:ext>
                  </a:extLst>
                </a:gridCol>
                <a:gridCol w="506730">
                  <a:extLst>
                    <a:ext uri="{9D8B030D-6E8A-4147-A177-3AD203B41FA5}">
                      <a16:colId xmlns:a16="http://schemas.microsoft.com/office/drawing/2014/main" val="1821355202"/>
                    </a:ext>
                  </a:extLst>
                </a:gridCol>
                <a:gridCol w="391391">
                  <a:extLst>
                    <a:ext uri="{9D8B030D-6E8A-4147-A177-3AD203B41FA5}">
                      <a16:colId xmlns:a16="http://schemas.microsoft.com/office/drawing/2014/main" val="3411611837"/>
                    </a:ext>
                  </a:extLst>
                </a:gridCol>
                <a:gridCol w="391391">
                  <a:extLst>
                    <a:ext uri="{9D8B030D-6E8A-4147-A177-3AD203B41FA5}">
                      <a16:colId xmlns:a16="http://schemas.microsoft.com/office/drawing/2014/main" val="748713086"/>
                    </a:ext>
                  </a:extLst>
                </a:gridCol>
                <a:gridCol w="391391">
                  <a:extLst>
                    <a:ext uri="{9D8B030D-6E8A-4147-A177-3AD203B41FA5}">
                      <a16:colId xmlns:a16="http://schemas.microsoft.com/office/drawing/2014/main" val="3219135579"/>
                    </a:ext>
                  </a:extLst>
                </a:gridCol>
                <a:gridCol w="525780">
                  <a:extLst>
                    <a:ext uri="{9D8B030D-6E8A-4147-A177-3AD203B41FA5}">
                      <a16:colId xmlns:a16="http://schemas.microsoft.com/office/drawing/2014/main" val="4047958152"/>
                    </a:ext>
                  </a:extLst>
                </a:gridCol>
              </a:tblGrid>
              <a:tr h="370840">
                <a:tc>
                  <a:txBody>
                    <a:bodyPr/>
                    <a:lstStyle/>
                    <a:p>
                      <a:r>
                        <a:rPr lang="en-US" dirty="0"/>
                        <a:t>F0</a:t>
                      </a:r>
                    </a:p>
                  </a:txBody>
                  <a:tcPr/>
                </a:tc>
                <a:tc>
                  <a:txBody>
                    <a:bodyPr/>
                    <a:lstStyle/>
                    <a:p>
                      <a:r>
                        <a:rPr lang="en-US" dirty="0"/>
                        <a:t>F1</a:t>
                      </a:r>
                    </a:p>
                  </a:txBody>
                  <a:tcPr/>
                </a:tc>
                <a:tc>
                  <a:txBody>
                    <a:bodyPr/>
                    <a:lstStyle/>
                    <a:p>
                      <a:r>
                        <a:rPr lang="en-US" dirty="0"/>
                        <a:t>F2</a:t>
                      </a:r>
                    </a:p>
                  </a:txBody>
                  <a:tcPr/>
                </a:tc>
                <a:tc>
                  <a:txBody>
                    <a:bodyPr/>
                    <a:lstStyle/>
                    <a:p>
                      <a:r>
                        <a:rPr lang="en-US" dirty="0"/>
                        <a:t>F3</a:t>
                      </a:r>
                    </a:p>
                  </a:txBody>
                  <a:tcPr/>
                </a:tc>
                <a:tc>
                  <a:txBody>
                    <a:bodyPr/>
                    <a:lstStyle/>
                    <a:p>
                      <a:r>
                        <a:rPr lang="en-US" dirty="0"/>
                        <a:t>F4</a:t>
                      </a:r>
                    </a:p>
                  </a:txBody>
                  <a:tcPr/>
                </a:tc>
                <a:tc>
                  <a:txBody>
                    <a:bodyPr/>
                    <a:lstStyle/>
                    <a:p>
                      <a:r>
                        <a:rPr lang="en-US" dirty="0"/>
                        <a:t>F5</a:t>
                      </a:r>
                    </a:p>
                  </a:txBody>
                  <a:tcPr/>
                </a:tc>
                <a:tc>
                  <a:txBody>
                    <a:bodyPr/>
                    <a:lstStyle/>
                    <a:p>
                      <a:r>
                        <a:rPr lang="en-US" dirty="0"/>
                        <a:t>F6</a:t>
                      </a:r>
                    </a:p>
                  </a:txBody>
                  <a:tcPr/>
                </a:tc>
                <a:tc>
                  <a:txBody>
                    <a:bodyPr/>
                    <a:lstStyle/>
                    <a:p>
                      <a:r>
                        <a:rPr lang="en-US" dirty="0"/>
                        <a:t>F7</a:t>
                      </a:r>
                    </a:p>
                  </a:txBody>
                  <a:tcPr/>
                </a:tc>
                <a:tc>
                  <a:txBody>
                    <a:bodyPr/>
                    <a:lstStyle/>
                    <a:p>
                      <a:r>
                        <a:rPr lang="en-US" dirty="0"/>
                        <a:t>F8</a:t>
                      </a:r>
                    </a:p>
                  </a:txBody>
                  <a:tcPr/>
                </a:tc>
                <a:tc>
                  <a:txBody>
                    <a:bodyPr/>
                    <a:lstStyle/>
                    <a:p>
                      <a:r>
                        <a:rPr lang="en-US" dirty="0"/>
                        <a:t>F9</a:t>
                      </a:r>
                    </a:p>
                  </a:txBody>
                  <a:tcPr/>
                </a:tc>
                <a:tc>
                  <a:txBody>
                    <a:bodyPr/>
                    <a:lstStyle/>
                    <a:p>
                      <a:r>
                        <a:rPr lang="en-US" dirty="0"/>
                        <a:t>F10</a:t>
                      </a:r>
                    </a:p>
                  </a:txBody>
                  <a:tcPr/>
                </a:tc>
                <a:extLst>
                  <a:ext uri="{0D108BD9-81ED-4DB2-BD59-A6C34878D82A}">
                    <a16:rowId xmlns:a16="http://schemas.microsoft.com/office/drawing/2014/main" val="3630689191"/>
                  </a:ext>
                </a:extLst>
              </a:tr>
              <a:tr h="370840">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r>
                        <a:rPr lang="en-US" dirty="0"/>
                        <a:t>INT</a:t>
                      </a:r>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565845758"/>
                  </a:ext>
                </a:extLst>
              </a:tr>
            </a:tbl>
          </a:graphicData>
        </a:graphic>
      </p:graphicFrame>
      <p:sp>
        <p:nvSpPr>
          <p:cNvPr id="5" name="Text Placeholder 1">
            <a:extLst>
              <a:ext uri="{FF2B5EF4-FFF2-40B4-BE49-F238E27FC236}">
                <a16:creationId xmlns:a16="http://schemas.microsoft.com/office/drawing/2014/main" id="{B04B122C-F6BA-15C5-71BD-F1841E1B3A78}"/>
              </a:ext>
            </a:extLst>
          </p:cNvPr>
          <p:cNvSpPr txBox="1">
            <a:spLocks/>
          </p:cNvSpPr>
          <p:nvPr/>
        </p:nvSpPr>
        <p:spPr>
          <a:xfrm>
            <a:off x="731523" y="895214"/>
            <a:ext cx="8503923" cy="369332"/>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342900" indent="-342900">
              <a:buFont typeface="Arial" panose="020B0604020202020204" pitchFamily="34" charset="0"/>
              <a:buChar char="•"/>
            </a:pPr>
            <a:r>
              <a:rPr lang="en-US" sz="2400" dirty="0"/>
              <a:t>Cycle3</a:t>
            </a:r>
            <a:endParaRPr lang="en-US" sz="2000" dirty="0"/>
          </a:p>
        </p:txBody>
      </p:sp>
      <p:sp>
        <p:nvSpPr>
          <p:cNvPr id="12" name="TextBox 11">
            <a:extLst>
              <a:ext uri="{FF2B5EF4-FFF2-40B4-BE49-F238E27FC236}">
                <a16:creationId xmlns:a16="http://schemas.microsoft.com/office/drawing/2014/main" id="{F1A6F51F-FF7E-5337-C1C2-56ADB87FCF46}"/>
              </a:ext>
            </a:extLst>
          </p:cNvPr>
          <p:cNvSpPr txBox="1"/>
          <p:nvPr/>
        </p:nvSpPr>
        <p:spPr>
          <a:xfrm>
            <a:off x="8377882" y="1714862"/>
            <a:ext cx="709630" cy="1631216"/>
          </a:xfrm>
          <a:prstGeom prst="rect">
            <a:avLst/>
          </a:prstGeom>
          <a:noFill/>
        </p:spPr>
        <p:txBody>
          <a:bodyPr wrap="square">
            <a:spAutoFit/>
          </a:bodyPr>
          <a:lstStyle/>
          <a:p>
            <a:pPr algn="l"/>
            <a:r>
              <a:rPr lang="en-US" sz="2000" dirty="0"/>
              <a:t>INT</a:t>
            </a:r>
            <a:br>
              <a:rPr lang="en-US" sz="2000" dirty="0"/>
            </a:br>
            <a:r>
              <a:rPr lang="en-US" sz="2000" dirty="0"/>
              <a:t>FM1</a:t>
            </a:r>
            <a:br>
              <a:rPr lang="en-US" sz="2000" dirty="0"/>
            </a:br>
            <a:r>
              <a:rPr lang="en-US" sz="2000" dirty="0"/>
              <a:t>FM2</a:t>
            </a:r>
            <a:br>
              <a:rPr lang="en-US" sz="2000" dirty="0"/>
            </a:br>
            <a:r>
              <a:rPr lang="en-US" sz="2000" dirty="0"/>
              <a:t>FA</a:t>
            </a:r>
            <a:br>
              <a:rPr lang="en-US" sz="2000" dirty="0"/>
            </a:br>
            <a:r>
              <a:rPr lang="en-US" sz="2000" dirty="0"/>
              <a:t>FD</a:t>
            </a:r>
          </a:p>
        </p:txBody>
      </p:sp>
    </p:spTree>
    <p:extLst>
      <p:ext uri="{BB962C8B-B14F-4D97-AF65-F5344CB8AC3E}">
        <p14:creationId xmlns:p14="http://schemas.microsoft.com/office/powerpoint/2010/main" val="4803463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0B66A0-5233-5935-69BA-032BC08E8C01}"/>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3DE8563-1311-0CFE-E49F-2456AAC34153}"/>
              </a:ext>
            </a:extLst>
          </p:cNvPr>
          <p:cNvSpPr>
            <a:spLocks noGrp="1"/>
          </p:cNvSpPr>
          <p:nvPr>
            <p:ph type="sldNum" sz="quarter" idx="19"/>
          </p:nvPr>
        </p:nvSpPr>
        <p:spPr/>
        <p:txBody>
          <a:bodyPr/>
          <a:lstStyle/>
          <a:p>
            <a:fld id="{B6238B5B-F19C-E947-A0BC-87BD7983F871}" type="slidenum">
              <a:rPr lang="en-US" smtClean="0"/>
              <a:pPr/>
              <a:t>24</a:t>
            </a:fld>
            <a:endParaRPr lang="en-US" dirty="0"/>
          </a:p>
        </p:txBody>
      </p:sp>
      <p:sp>
        <p:nvSpPr>
          <p:cNvPr id="2" name="Title 4">
            <a:extLst>
              <a:ext uri="{FF2B5EF4-FFF2-40B4-BE49-F238E27FC236}">
                <a16:creationId xmlns:a16="http://schemas.microsoft.com/office/drawing/2014/main" id="{BCCCB80E-8DEA-DF46-4E1B-066DB67546B8}"/>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CDC6600 – Scoreboard Example</a:t>
            </a:r>
          </a:p>
        </p:txBody>
      </p:sp>
      <p:sp>
        <p:nvSpPr>
          <p:cNvPr id="16" name="TextBox 15">
            <a:extLst>
              <a:ext uri="{FF2B5EF4-FFF2-40B4-BE49-F238E27FC236}">
                <a16:creationId xmlns:a16="http://schemas.microsoft.com/office/drawing/2014/main" id="{A02928E5-465F-FBA7-73C9-FC6400BEE7B8}"/>
              </a:ext>
            </a:extLst>
          </p:cNvPr>
          <p:cNvSpPr txBox="1"/>
          <p:nvPr/>
        </p:nvSpPr>
        <p:spPr>
          <a:xfrm>
            <a:off x="2196854" y="4802413"/>
            <a:ext cx="5410200" cy="369332"/>
          </a:xfrm>
          <a:prstGeom prst="rect">
            <a:avLst/>
          </a:prstGeom>
          <a:noFill/>
        </p:spPr>
        <p:txBody>
          <a:bodyPr wrap="square" rtlCol="0">
            <a:spAutoFit/>
          </a:bodyPr>
          <a:lstStyle/>
          <a:p>
            <a:r>
              <a:rPr lang="en-US" dirty="0"/>
              <a:t>https://hackmd.io/@a5180352/S1FFbP6pz?type=view</a:t>
            </a:r>
          </a:p>
        </p:txBody>
      </p:sp>
      <p:sp>
        <p:nvSpPr>
          <p:cNvPr id="3" name="TextBox 2">
            <a:extLst>
              <a:ext uri="{FF2B5EF4-FFF2-40B4-BE49-F238E27FC236}">
                <a16:creationId xmlns:a16="http://schemas.microsoft.com/office/drawing/2014/main" id="{B20F923A-D815-F0EE-3DAE-3175092C4478}"/>
              </a:ext>
            </a:extLst>
          </p:cNvPr>
          <p:cNvSpPr txBox="1"/>
          <p:nvPr/>
        </p:nvSpPr>
        <p:spPr>
          <a:xfrm>
            <a:off x="699160" y="1439727"/>
            <a:ext cx="1746717" cy="1077218"/>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sz="1400" strike="sngStrike" dirty="0"/>
              <a:t>LD F6 34 R2</a:t>
            </a:r>
          </a:p>
          <a:p>
            <a:pPr marL="285750" indent="-285750">
              <a:buFont typeface="Arial" panose="020B0604020202020204" pitchFamily="34" charset="0"/>
              <a:buChar char="•"/>
            </a:pPr>
            <a:r>
              <a:rPr lang="en-US" sz="1400" dirty="0"/>
              <a:t>LD F2 45 R3</a:t>
            </a:r>
          </a:p>
          <a:p>
            <a:pPr marL="285750" indent="-285750">
              <a:buFont typeface="Arial" panose="020B0604020202020204" pitchFamily="34" charset="0"/>
              <a:buChar char="•"/>
            </a:pPr>
            <a:r>
              <a:rPr lang="en-US" sz="1400" dirty="0"/>
              <a:t>FMULT F0 F2 F4</a:t>
            </a:r>
          </a:p>
          <a:p>
            <a:pPr marL="285750" indent="-285750">
              <a:buFont typeface="Arial" panose="020B0604020202020204" pitchFamily="34" charset="0"/>
              <a:buChar char="•"/>
            </a:pPr>
            <a:r>
              <a:rPr lang="en-US" sz="1400" dirty="0"/>
              <a:t>FADD  F8 F6 F2</a:t>
            </a:r>
          </a:p>
          <a:p>
            <a:pPr marL="285750" indent="-285750">
              <a:buFont typeface="Arial" panose="020B0604020202020204" pitchFamily="34" charset="0"/>
              <a:buChar char="•"/>
            </a:pPr>
            <a:r>
              <a:rPr lang="en-US" sz="1400" dirty="0"/>
              <a:t>FDIV F10 F0 F6</a:t>
            </a:r>
          </a:p>
        </p:txBody>
      </p:sp>
      <p:graphicFrame>
        <p:nvGraphicFramePr>
          <p:cNvPr id="6" name="Table 5">
            <a:extLst>
              <a:ext uri="{FF2B5EF4-FFF2-40B4-BE49-F238E27FC236}">
                <a16:creationId xmlns:a16="http://schemas.microsoft.com/office/drawing/2014/main" id="{229E6540-A5AE-3D4A-3FA6-AAC7D66B284A}"/>
              </a:ext>
            </a:extLst>
          </p:cNvPr>
          <p:cNvGraphicFramePr>
            <a:graphicFrameLocks noGrp="1"/>
          </p:cNvGraphicFramePr>
          <p:nvPr>
            <p:extLst>
              <p:ext uri="{D42A27DB-BD31-4B8C-83A1-F6EECF244321}">
                <p14:modId xmlns:p14="http://schemas.microsoft.com/office/powerpoint/2010/main" val="3493207707"/>
              </p:ext>
            </p:extLst>
          </p:nvPr>
        </p:nvGraphicFramePr>
        <p:xfrm>
          <a:off x="1518142" y="2812572"/>
          <a:ext cx="1855470" cy="1783080"/>
        </p:xfrm>
        <a:graphic>
          <a:graphicData uri="http://schemas.openxmlformats.org/drawingml/2006/table">
            <a:tbl>
              <a:tblPr firstRow="1" bandRow="1">
                <a:tableStyleId>{5C22544A-7EE6-4342-B048-85BDC9FD1C3A}</a:tableStyleId>
              </a:tblPr>
              <a:tblGrid>
                <a:gridCol w="392430">
                  <a:extLst>
                    <a:ext uri="{9D8B030D-6E8A-4147-A177-3AD203B41FA5}">
                      <a16:colId xmlns:a16="http://schemas.microsoft.com/office/drawing/2014/main" val="1634692948"/>
                    </a:ext>
                  </a:extLst>
                </a:gridCol>
                <a:gridCol w="487680">
                  <a:extLst>
                    <a:ext uri="{9D8B030D-6E8A-4147-A177-3AD203B41FA5}">
                      <a16:colId xmlns:a16="http://schemas.microsoft.com/office/drawing/2014/main" val="3785208874"/>
                    </a:ext>
                  </a:extLst>
                </a:gridCol>
                <a:gridCol w="459105">
                  <a:extLst>
                    <a:ext uri="{9D8B030D-6E8A-4147-A177-3AD203B41FA5}">
                      <a16:colId xmlns:a16="http://schemas.microsoft.com/office/drawing/2014/main" val="3092798118"/>
                    </a:ext>
                  </a:extLst>
                </a:gridCol>
                <a:gridCol w="516255">
                  <a:extLst>
                    <a:ext uri="{9D8B030D-6E8A-4147-A177-3AD203B41FA5}">
                      <a16:colId xmlns:a16="http://schemas.microsoft.com/office/drawing/2014/main" val="3869845918"/>
                    </a:ext>
                  </a:extLst>
                </a:gridCol>
              </a:tblGrid>
              <a:tr h="231575">
                <a:tc>
                  <a:txBody>
                    <a:bodyPr/>
                    <a:lstStyle/>
                    <a:p>
                      <a:r>
                        <a:rPr lang="en-US" dirty="0"/>
                        <a:t>IS</a:t>
                      </a:r>
                    </a:p>
                  </a:txBody>
                  <a:tcPr/>
                </a:tc>
                <a:tc>
                  <a:txBody>
                    <a:bodyPr/>
                    <a:lstStyle/>
                    <a:p>
                      <a:r>
                        <a:rPr lang="en-US" dirty="0"/>
                        <a:t>RO</a:t>
                      </a:r>
                    </a:p>
                  </a:txBody>
                  <a:tcPr/>
                </a:tc>
                <a:tc>
                  <a:txBody>
                    <a:bodyPr/>
                    <a:lstStyle/>
                    <a:p>
                      <a:r>
                        <a:rPr lang="en-US" dirty="0"/>
                        <a:t>EX</a:t>
                      </a:r>
                    </a:p>
                  </a:txBody>
                  <a:tcPr/>
                </a:tc>
                <a:tc>
                  <a:txBody>
                    <a:bodyPr/>
                    <a:lstStyle/>
                    <a:p>
                      <a:r>
                        <a:rPr lang="en-US" dirty="0"/>
                        <a:t>WB</a:t>
                      </a:r>
                    </a:p>
                  </a:txBody>
                  <a:tcPr/>
                </a:tc>
                <a:extLst>
                  <a:ext uri="{0D108BD9-81ED-4DB2-BD59-A6C34878D82A}">
                    <a16:rowId xmlns:a16="http://schemas.microsoft.com/office/drawing/2014/main" val="1354422078"/>
                  </a:ext>
                </a:extLst>
              </a:tr>
              <a:tr h="231575">
                <a:tc>
                  <a:txBody>
                    <a:bodyPr/>
                    <a:lstStyle/>
                    <a:p>
                      <a:r>
                        <a:rPr lang="en-US" dirty="0"/>
                        <a:t>Y</a:t>
                      </a:r>
                    </a:p>
                  </a:txBody>
                  <a:tcPr/>
                </a:tc>
                <a:tc>
                  <a:txBody>
                    <a:bodyPr/>
                    <a:lstStyle/>
                    <a:p>
                      <a:r>
                        <a:rPr lang="en-US"/>
                        <a:t>Y</a:t>
                      </a:r>
                      <a:endParaRPr lang="en-US" dirty="0"/>
                    </a:p>
                  </a:txBody>
                  <a:tcPr/>
                </a:tc>
                <a:tc>
                  <a:txBody>
                    <a:bodyPr/>
                    <a:lstStyle/>
                    <a:p>
                      <a:r>
                        <a:rPr lang="en-US"/>
                        <a:t>Y</a:t>
                      </a:r>
                      <a:endParaRPr lang="en-US" dirty="0"/>
                    </a:p>
                  </a:txBody>
                  <a:tcPr/>
                </a:tc>
                <a:tc>
                  <a:txBody>
                    <a:bodyPr/>
                    <a:lstStyle/>
                    <a:p>
                      <a:r>
                        <a:rPr lang="en-US" dirty="0"/>
                        <a:t>Y</a:t>
                      </a:r>
                    </a:p>
                  </a:txBody>
                  <a:tcPr/>
                </a:tc>
                <a:extLst>
                  <a:ext uri="{0D108BD9-81ED-4DB2-BD59-A6C34878D82A}">
                    <a16:rowId xmlns:a16="http://schemas.microsoft.com/office/drawing/2014/main" val="1798302158"/>
                  </a:ext>
                </a:extLst>
              </a:tr>
              <a:tr h="231575">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613473361"/>
                  </a:ext>
                </a:extLst>
              </a:tr>
              <a:tr h="231575">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202321528"/>
                  </a:ext>
                </a:extLst>
              </a:tr>
              <a:tr h="231575">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221228465"/>
                  </a:ext>
                </a:extLst>
              </a:tr>
              <a:tr h="231575">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778504369"/>
                  </a:ext>
                </a:extLst>
              </a:tr>
            </a:tbl>
          </a:graphicData>
        </a:graphic>
      </p:graphicFrame>
      <p:graphicFrame>
        <p:nvGraphicFramePr>
          <p:cNvPr id="7" name="Table 6">
            <a:extLst>
              <a:ext uri="{FF2B5EF4-FFF2-40B4-BE49-F238E27FC236}">
                <a16:creationId xmlns:a16="http://schemas.microsoft.com/office/drawing/2014/main" id="{4DBB6FA4-227C-8146-9060-7E227F1E6557}"/>
              </a:ext>
            </a:extLst>
          </p:cNvPr>
          <p:cNvGraphicFramePr>
            <a:graphicFrameLocks noGrp="1"/>
          </p:cNvGraphicFramePr>
          <p:nvPr>
            <p:extLst>
              <p:ext uri="{D42A27DB-BD31-4B8C-83A1-F6EECF244321}">
                <p14:modId xmlns:p14="http://schemas.microsoft.com/office/powerpoint/2010/main" val="367634917"/>
              </p:ext>
            </p:extLst>
          </p:nvPr>
        </p:nvGraphicFramePr>
        <p:xfrm>
          <a:off x="3621360" y="1451896"/>
          <a:ext cx="4791117" cy="1783080"/>
        </p:xfrm>
        <a:graphic>
          <a:graphicData uri="http://schemas.openxmlformats.org/drawingml/2006/table">
            <a:tbl>
              <a:tblPr firstRow="1" bandRow="1">
                <a:tableStyleId>{5C22544A-7EE6-4342-B048-85BDC9FD1C3A}</a:tableStyleId>
              </a:tblPr>
              <a:tblGrid>
                <a:gridCol w="649605">
                  <a:extLst>
                    <a:ext uri="{9D8B030D-6E8A-4147-A177-3AD203B41FA5}">
                      <a16:colId xmlns:a16="http://schemas.microsoft.com/office/drawing/2014/main" val="590675003"/>
                    </a:ext>
                  </a:extLst>
                </a:gridCol>
                <a:gridCol w="517689">
                  <a:extLst>
                    <a:ext uri="{9D8B030D-6E8A-4147-A177-3AD203B41FA5}">
                      <a16:colId xmlns:a16="http://schemas.microsoft.com/office/drawing/2014/main" val="71237376"/>
                    </a:ext>
                  </a:extLst>
                </a:gridCol>
                <a:gridCol w="517689">
                  <a:extLst>
                    <a:ext uri="{9D8B030D-6E8A-4147-A177-3AD203B41FA5}">
                      <a16:colId xmlns:a16="http://schemas.microsoft.com/office/drawing/2014/main" val="3956474497"/>
                    </a:ext>
                  </a:extLst>
                </a:gridCol>
                <a:gridCol w="517689">
                  <a:extLst>
                    <a:ext uri="{9D8B030D-6E8A-4147-A177-3AD203B41FA5}">
                      <a16:colId xmlns:a16="http://schemas.microsoft.com/office/drawing/2014/main" val="3818933861"/>
                    </a:ext>
                  </a:extLst>
                </a:gridCol>
                <a:gridCol w="517689">
                  <a:extLst>
                    <a:ext uri="{9D8B030D-6E8A-4147-A177-3AD203B41FA5}">
                      <a16:colId xmlns:a16="http://schemas.microsoft.com/office/drawing/2014/main" val="3450484777"/>
                    </a:ext>
                  </a:extLst>
                </a:gridCol>
                <a:gridCol w="517689">
                  <a:extLst>
                    <a:ext uri="{9D8B030D-6E8A-4147-A177-3AD203B41FA5}">
                      <a16:colId xmlns:a16="http://schemas.microsoft.com/office/drawing/2014/main" val="3583419759"/>
                    </a:ext>
                  </a:extLst>
                </a:gridCol>
                <a:gridCol w="517689">
                  <a:extLst>
                    <a:ext uri="{9D8B030D-6E8A-4147-A177-3AD203B41FA5}">
                      <a16:colId xmlns:a16="http://schemas.microsoft.com/office/drawing/2014/main" val="2882616700"/>
                    </a:ext>
                  </a:extLst>
                </a:gridCol>
                <a:gridCol w="517689">
                  <a:extLst>
                    <a:ext uri="{9D8B030D-6E8A-4147-A177-3AD203B41FA5}">
                      <a16:colId xmlns:a16="http://schemas.microsoft.com/office/drawing/2014/main" val="4045594724"/>
                    </a:ext>
                  </a:extLst>
                </a:gridCol>
                <a:gridCol w="517689">
                  <a:extLst>
                    <a:ext uri="{9D8B030D-6E8A-4147-A177-3AD203B41FA5}">
                      <a16:colId xmlns:a16="http://schemas.microsoft.com/office/drawing/2014/main" val="4118260260"/>
                    </a:ext>
                  </a:extLst>
                </a:gridCol>
              </a:tblGrid>
              <a:tr h="286945">
                <a:tc>
                  <a:txBody>
                    <a:bodyPr/>
                    <a:lstStyle/>
                    <a:p>
                      <a:r>
                        <a:rPr lang="en-US" dirty="0"/>
                        <a:t>Busy</a:t>
                      </a:r>
                    </a:p>
                  </a:txBody>
                  <a:tcPr/>
                </a:tc>
                <a:tc>
                  <a:txBody>
                    <a:bodyPr/>
                    <a:lstStyle/>
                    <a:p>
                      <a:r>
                        <a:rPr lang="en-US" dirty="0"/>
                        <a:t>Op</a:t>
                      </a:r>
                    </a:p>
                  </a:txBody>
                  <a:tcPr/>
                </a:tc>
                <a:tc>
                  <a:txBody>
                    <a:bodyPr/>
                    <a:lstStyle/>
                    <a:p>
                      <a:r>
                        <a:rPr lang="en-US" dirty="0"/>
                        <a:t>Fi</a:t>
                      </a:r>
                    </a:p>
                  </a:txBody>
                  <a:tcPr/>
                </a:tc>
                <a:tc>
                  <a:txBody>
                    <a:bodyPr/>
                    <a:lstStyle/>
                    <a:p>
                      <a:r>
                        <a:rPr lang="en-US" dirty="0"/>
                        <a:t>Fj</a:t>
                      </a:r>
                    </a:p>
                  </a:txBody>
                  <a:tcPr/>
                </a:tc>
                <a:tc>
                  <a:txBody>
                    <a:bodyPr/>
                    <a:lstStyle/>
                    <a:p>
                      <a:r>
                        <a:rPr lang="en-US" dirty="0" err="1"/>
                        <a:t>Fk</a:t>
                      </a:r>
                      <a:endParaRPr lang="en-US" dirty="0"/>
                    </a:p>
                  </a:txBody>
                  <a:tcPr/>
                </a:tc>
                <a:tc>
                  <a:txBody>
                    <a:bodyPr/>
                    <a:lstStyle/>
                    <a:p>
                      <a:r>
                        <a:rPr lang="en-US" dirty="0" err="1"/>
                        <a:t>Qj</a:t>
                      </a:r>
                      <a:endParaRPr lang="en-US" dirty="0"/>
                    </a:p>
                  </a:txBody>
                  <a:tcPr/>
                </a:tc>
                <a:tc>
                  <a:txBody>
                    <a:bodyPr/>
                    <a:lstStyle/>
                    <a:p>
                      <a:r>
                        <a:rPr lang="en-US" dirty="0" err="1"/>
                        <a:t>Qk</a:t>
                      </a:r>
                      <a:endParaRPr lang="en-US" dirty="0"/>
                    </a:p>
                  </a:txBody>
                  <a:tcPr/>
                </a:tc>
                <a:tc>
                  <a:txBody>
                    <a:bodyPr/>
                    <a:lstStyle/>
                    <a:p>
                      <a:r>
                        <a:rPr lang="en-US" dirty="0" err="1"/>
                        <a:t>Rj</a:t>
                      </a:r>
                      <a:endParaRPr lang="en-US" dirty="0"/>
                    </a:p>
                  </a:txBody>
                  <a:tcPr/>
                </a:tc>
                <a:tc>
                  <a:txBody>
                    <a:bodyPr/>
                    <a:lstStyle/>
                    <a:p>
                      <a:r>
                        <a:rPr lang="en-US" dirty="0" err="1"/>
                        <a:t>Rk</a:t>
                      </a:r>
                      <a:endParaRPr lang="en-US" dirty="0"/>
                    </a:p>
                  </a:txBody>
                  <a:tcPr/>
                </a:tc>
                <a:extLst>
                  <a:ext uri="{0D108BD9-81ED-4DB2-BD59-A6C34878D82A}">
                    <a16:rowId xmlns:a16="http://schemas.microsoft.com/office/drawing/2014/main" val="670744129"/>
                  </a:ext>
                </a:extLst>
              </a:tr>
              <a:tr h="286945">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514658733"/>
                  </a:ext>
                </a:extLst>
              </a:tr>
              <a:tr h="286945">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224346749"/>
                  </a:ext>
                </a:extLst>
              </a:tr>
              <a:tr h="286945">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119803337"/>
                  </a:ext>
                </a:extLst>
              </a:tr>
              <a:tr h="286945">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589082635"/>
                  </a:ext>
                </a:extLst>
              </a:tr>
              <a:tr h="286945">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239652028"/>
                  </a:ext>
                </a:extLst>
              </a:tr>
            </a:tbl>
          </a:graphicData>
        </a:graphic>
      </p:graphicFrame>
      <p:graphicFrame>
        <p:nvGraphicFramePr>
          <p:cNvPr id="8" name="Table 7">
            <a:extLst>
              <a:ext uri="{FF2B5EF4-FFF2-40B4-BE49-F238E27FC236}">
                <a16:creationId xmlns:a16="http://schemas.microsoft.com/office/drawing/2014/main" id="{4D8D8FD6-F6B3-4BDE-9815-A5727C116D1D}"/>
              </a:ext>
            </a:extLst>
          </p:cNvPr>
          <p:cNvGraphicFramePr>
            <a:graphicFrameLocks noGrp="1"/>
          </p:cNvGraphicFramePr>
          <p:nvPr>
            <p:extLst>
              <p:ext uri="{D42A27DB-BD31-4B8C-83A1-F6EECF244321}">
                <p14:modId xmlns:p14="http://schemas.microsoft.com/office/powerpoint/2010/main" val="479626436"/>
              </p:ext>
            </p:extLst>
          </p:nvPr>
        </p:nvGraphicFramePr>
        <p:xfrm>
          <a:off x="3684097" y="3849380"/>
          <a:ext cx="4555029" cy="741680"/>
        </p:xfrm>
        <a:graphic>
          <a:graphicData uri="http://schemas.openxmlformats.org/drawingml/2006/table">
            <a:tbl>
              <a:tblPr firstRow="1" bandRow="1">
                <a:tableStyleId>{5C22544A-7EE6-4342-B048-85BDC9FD1C3A}</a:tableStyleId>
              </a:tblPr>
              <a:tblGrid>
                <a:gridCol w="391391">
                  <a:extLst>
                    <a:ext uri="{9D8B030D-6E8A-4147-A177-3AD203B41FA5}">
                      <a16:colId xmlns:a16="http://schemas.microsoft.com/office/drawing/2014/main" val="2188167482"/>
                    </a:ext>
                  </a:extLst>
                </a:gridCol>
                <a:gridCol w="391391">
                  <a:extLst>
                    <a:ext uri="{9D8B030D-6E8A-4147-A177-3AD203B41FA5}">
                      <a16:colId xmlns:a16="http://schemas.microsoft.com/office/drawing/2014/main" val="2966992928"/>
                    </a:ext>
                  </a:extLst>
                </a:gridCol>
                <a:gridCol w="391391">
                  <a:extLst>
                    <a:ext uri="{9D8B030D-6E8A-4147-A177-3AD203B41FA5}">
                      <a16:colId xmlns:a16="http://schemas.microsoft.com/office/drawing/2014/main" val="3488856608"/>
                    </a:ext>
                  </a:extLst>
                </a:gridCol>
                <a:gridCol w="391391">
                  <a:extLst>
                    <a:ext uri="{9D8B030D-6E8A-4147-A177-3AD203B41FA5}">
                      <a16:colId xmlns:a16="http://schemas.microsoft.com/office/drawing/2014/main" val="1123328004"/>
                    </a:ext>
                  </a:extLst>
                </a:gridCol>
                <a:gridCol w="391391">
                  <a:extLst>
                    <a:ext uri="{9D8B030D-6E8A-4147-A177-3AD203B41FA5}">
                      <a16:colId xmlns:a16="http://schemas.microsoft.com/office/drawing/2014/main" val="2756957487"/>
                    </a:ext>
                  </a:extLst>
                </a:gridCol>
                <a:gridCol w="391391">
                  <a:extLst>
                    <a:ext uri="{9D8B030D-6E8A-4147-A177-3AD203B41FA5}">
                      <a16:colId xmlns:a16="http://schemas.microsoft.com/office/drawing/2014/main" val="189204040"/>
                    </a:ext>
                  </a:extLst>
                </a:gridCol>
                <a:gridCol w="506730">
                  <a:extLst>
                    <a:ext uri="{9D8B030D-6E8A-4147-A177-3AD203B41FA5}">
                      <a16:colId xmlns:a16="http://schemas.microsoft.com/office/drawing/2014/main" val="1821355202"/>
                    </a:ext>
                  </a:extLst>
                </a:gridCol>
                <a:gridCol w="391391">
                  <a:extLst>
                    <a:ext uri="{9D8B030D-6E8A-4147-A177-3AD203B41FA5}">
                      <a16:colId xmlns:a16="http://schemas.microsoft.com/office/drawing/2014/main" val="3411611837"/>
                    </a:ext>
                  </a:extLst>
                </a:gridCol>
                <a:gridCol w="391391">
                  <a:extLst>
                    <a:ext uri="{9D8B030D-6E8A-4147-A177-3AD203B41FA5}">
                      <a16:colId xmlns:a16="http://schemas.microsoft.com/office/drawing/2014/main" val="748713086"/>
                    </a:ext>
                  </a:extLst>
                </a:gridCol>
                <a:gridCol w="391391">
                  <a:extLst>
                    <a:ext uri="{9D8B030D-6E8A-4147-A177-3AD203B41FA5}">
                      <a16:colId xmlns:a16="http://schemas.microsoft.com/office/drawing/2014/main" val="3219135579"/>
                    </a:ext>
                  </a:extLst>
                </a:gridCol>
                <a:gridCol w="525780">
                  <a:extLst>
                    <a:ext uri="{9D8B030D-6E8A-4147-A177-3AD203B41FA5}">
                      <a16:colId xmlns:a16="http://schemas.microsoft.com/office/drawing/2014/main" val="4047958152"/>
                    </a:ext>
                  </a:extLst>
                </a:gridCol>
              </a:tblGrid>
              <a:tr h="370840">
                <a:tc>
                  <a:txBody>
                    <a:bodyPr/>
                    <a:lstStyle/>
                    <a:p>
                      <a:r>
                        <a:rPr lang="en-US" dirty="0"/>
                        <a:t>F0</a:t>
                      </a:r>
                    </a:p>
                  </a:txBody>
                  <a:tcPr/>
                </a:tc>
                <a:tc>
                  <a:txBody>
                    <a:bodyPr/>
                    <a:lstStyle/>
                    <a:p>
                      <a:r>
                        <a:rPr lang="en-US" dirty="0"/>
                        <a:t>F1</a:t>
                      </a:r>
                    </a:p>
                  </a:txBody>
                  <a:tcPr/>
                </a:tc>
                <a:tc>
                  <a:txBody>
                    <a:bodyPr/>
                    <a:lstStyle/>
                    <a:p>
                      <a:r>
                        <a:rPr lang="en-US" dirty="0"/>
                        <a:t>F2</a:t>
                      </a:r>
                    </a:p>
                  </a:txBody>
                  <a:tcPr/>
                </a:tc>
                <a:tc>
                  <a:txBody>
                    <a:bodyPr/>
                    <a:lstStyle/>
                    <a:p>
                      <a:r>
                        <a:rPr lang="en-US" dirty="0"/>
                        <a:t>F3</a:t>
                      </a:r>
                    </a:p>
                  </a:txBody>
                  <a:tcPr/>
                </a:tc>
                <a:tc>
                  <a:txBody>
                    <a:bodyPr/>
                    <a:lstStyle/>
                    <a:p>
                      <a:r>
                        <a:rPr lang="en-US" dirty="0"/>
                        <a:t>F4</a:t>
                      </a:r>
                    </a:p>
                  </a:txBody>
                  <a:tcPr/>
                </a:tc>
                <a:tc>
                  <a:txBody>
                    <a:bodyPr/>
                    <a:lstStyle/>
                    <a:p>
                      <a:r>
                        <a:rPr lang="en-US" dirty="0"/>
                        <a:t>F5</a:t>
                      </a:r>
                    </a:p>
                  </a:txBody>
                  <a:tcPr/>
                </a:tc>
                <a:tc>
                  <a:txBody>
                    <a:bodyPr/>
                    <a:lstStyle/>
                    <a:p>
                      <a:r>
                        <a:rPr lang="en-US" dirty="0"/>
                        <a:t>F6</a:t>
                      </a:r>
                    </a:p>
                  </a:txBody>
                  <a:tcPr/>
                </a:tc>
                <a:tc>
                  <a:txBody>
                    <a:bodyPr/>
                    <a:lstStyle/>
                    <a:p>
                      <a:r>
                        <a:rPr lang="en-US" dirty="0"/>
                        <a:t>F7</a:t>
                      </a:r>
                    </a:p>
                  </a:txBody>
                  <a:tcPr/>
                </a:tc>
                <a:tc>
                  <a:txBody>
                    <a:bodyPr/>
                    <a:lstStyle/>
                    <a:p>
                      <a:r>
                        <a:rPr lang="en-US" dirty="0"/>
                        <a:t>F8</a:t>
                      </a:r>
                    </a:p>
                  </a:txBody>
                  <a:tcPr/>
                </a:tc>
                <a:tc>
                  <a:txBody>
                    <a:bodyPr/>
                    <a:lstStyle/>
                    <a:p>
                      <a:r>
                        <a:rPr lang="en-US" dirty="0"/>
                        <a:t>F9</a:t>
                      </a:r>
                    </a:p>
                  </a:txBody>
                  <a:tcPr/>
                </a:tc>
                <a:tc>
                  <a:txBody>
                    <a:bodyPr/>
                    <a:lstStyle/>
                    <a:p>
                      <a:r>
                        <a:rPr lang="en-US" dirty="0"/>
                        <a:t>F10</a:t>
                      </a:r>
                    </a:p>
                  </a:txBody>
                  <a:tcPr/>
                </a:tc>
                <a:extLst>
                  <a:ext uri="{0D108BD9-81ED-4DB2-BD59-A6C34878D82A}">
                    <a16:rowId xmlns:a16="http://schemas.microsoft.com/office/drawing/2014/main" val="3630689191"/>
                  </a:ext>
                </a:extLst>
              </a:tr>
              <a:tr h="370840">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565845758"/>
                  </a:ext>
                </a:extLst>
              </a:tr>
            </a:tbl>
          </a:graphicData>
        </a:graphic>
      </p:graphicFrame>
      <p:sp>
        <p:nvSpPr>
          <p:cNvPr id="5" name="Text Placeholder 1">
            <a:extLst>
              <a:ext uri="{FF2B5EF4-FFF2-40B4-BE49-F238E27FC236}">
                <a16:creationId xmlns:a16="http://schemas.microsoft.com/office/drawing/2014/main" id="{D92E47B5-4C2E-E71C-5BF4-114426222D1B}"/>
              </a:ext>
            </a:extLst>
          </p:cNvPr>
          <p:cNvSpPr txBox="1">
            <a:spLocks/>
          </p:cNvSpPr>
          <p:nvPr/>
        </p:nvSpPr>
        <p:spPr>
          <a:xfrm>
            <a:off x="731523" y="895214"/>
            <a:ext cx="8503923" cy="369332"/>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342900" indent="-342900">
              <a:buFont typeface="Arial" panose="020B0604020202020204" pitchFamily="34" charset="0"/>
              <a:buChar char="•"/>
            </a:pPr>
            <a:r>
              <a:rPr lang="en-US" sz="2400" dirty="0"/>
              <a:t>Cycle4</a:t>
            </a:r>
            <a:endParaRPr lang="en-US" sz="2000" dirty="0"/>
          </a:p>
        </p:txBody>
      </p:sp>
      <p:sp>
        <p:nvSpPr>
          <p:cNvPr id="9" name="TextBox 8">
            <a:extLst>
              <a:ext uri="{FF2B5EF4-FFF2-40B4-BE49-F238E27FC236}">
                <a16:creationId xmlns:a16="http://schemas.microsoft.com/office/drawing/2014/main" id="{4AE10B4C-BCF6-65FB-5B71-108B61B1F2C2}"/>
              </a:ext>
            </a:extLst>
          </p:cNvPr>
          <p:cNvSpPr txBox="1"/>
          <p:nvPr/>
        </p:nvSpPr>
        <p:spPr>
          <a:xfrm>
            <a:off x="8377882" y="1714862"/>
            <a:ext cx="709630" cy="1631216"/>
          </a:xfrm>
          <a:prstGeom prst="rect">
            <a:avLst/>
          </a:prstGeom>
          <a:noFill/>
        </p:spPr>
        <p:txBody>
          <a:bodyPr wrap="square">
            <a:spAutoFit/>
          </a:bodyPr>
          <a:lstStyle/>
          <a:p>
            <a:pPr algn="l"/>
            <a:r>
              <a:rPr lang="en-US" sz="2000" dirty="0"/>
              <a:t>INT</a:t>
            </a:r>
            <a:br>
              <a:rPr lang="en-US" sz="2000" dirty="0"/>
            </a:br>
            <a:r>
              <a:rPr lang="en-US" sz="2000" dirty="0"/>
              <a:t>FM1</a:t>
            </a:r>
            <a:br>
              <a:rPr lang="en-US" sz="2000" dirty="0"/>
            </a:br>
            <a:r>
              <a:rPr lang="en-US" sz="2000" dirty="0"/>
              <a:t>FM2</a:t>
            </a:r>
            <a:br>
              <a:rPr lang="en-US" sz="2000" dirty="0"/>
            </a:br>
            <a:r>
              <a:rPr lang="en-US" sz="2000" dirty="0"/>
              <a:t>FA</a:t>
            </a:r>
            <a:br>
              <a:rPr lang="en-US" sz="2000" dirty="0"/>
            </a:br>
            <a:r>
              <a:rPr lang="en-US" sz="2000" dirty="0"/>
              <a:t>FD</a:t>
            </a:r>
          </a:p>
        </p:txBody>
      </p:sp>
    </p:spTree>
    <p:extLst>
      <p:ext uri="{BB962C8B-B14F-4D97-AF65-F5344CB8AC3E}">
        <p14:creationId xmlns:p14="http://schemas.microsoft.com/office/powerpoint/2010/main" val="32223866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D4D120-B855-E3D1-BACA-504149EAAF90}"/>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0DCBEB7-1051-3D13-0325-687CB634B231}"/>
              </a:ext>
            </a:extLst>
          </p:cNvPr>
          <p:cNvSpPr>
            <a:spLocks noGrp="1"/>
          </p:cNvSpPr>
          <p:nvPr>
            <p:ph type="sldNum" sz="quarter" idx="19"/>
          </p:nvPr>
        </p:nvSpPr>
        <p:spPr/>
        <p:txBody>
          <a:bodyPr/>
          <a:lstStyle/>
          <a:p>
            <a:fld id="{B6238B5B-F19C-E947-A0BC-87BD7983F871}" type="slidenum">
              <a:rPr lang="en-US" smtClean="0"/>
              <a:pPr/>
              <a:t>25</a:t>
            </a:fld>
            <a:endParaRPr lang="en-US" dirty="0"/>
          </a:p>
        </p:txBody>
      </p:sp>
      <p:sp>
        <p:nvSpPr>
          <p:cNvPr id="2" name="Title 4">
            <a:extLst>
              <a:ext uri="{FF2B5EF4-FFF2-40B4-BE49-F238E27FC236}">
                <a16:creationId xmlns:a16="http://schemas.microsoft.com/office/drawing/2014/main" id="{ECAF3D57-6854-221D-03F0-D8F5DE2A8270}"/>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CDC6600 – Scoreboard Example</a:t>
            </a:r>
          </a:p>
        </p:txBody>
      </p:sp>
      <p:sp>
        <p:nvSpPr>
          <p:cNvPr id="16" name="TextBox 15">
            <a:extLst>
              <a:ext uri="{FF2B5EF4-FFF2-40B4-BE49-F238E27FC236}">
                <a16:creationId xmlns:a16="http://schemas.microsoft.com/office/drawing/2014/main" id="{6C411128-1094-ADC0-624A-53F5A2D83C52}"/>
              </a:ext>
            </a:extLst>
          </p:cNvPr>
          <p:cNvSpPr txBox="1"/>
          <p:nvPr/>
        </p:nvSpPr>
        <p:spPr>
          <a:xfrm>
            <a:off x="2196854" y="4802413"/>
            <a:ext cx="5410200" cy="369332"/>
          </a:xfrm>
          <a:prstGeom prst="rect">
            <a:avLst/>
          </a:prstGeom>
          <a:noFill/>
        </p:spPr>
        <p:txBody>
          <a:bodyPr wrap="square" rtlCol="0">
            <a:spAutoFit/>
          </a:bodyPr>
          <a:lstStyle/>
          <a:p>
            <a:r>
              <a:rPr lang="en-US" dirty="0"/>
              <a:t>https://hackmd.io/@a5180352/S1FFbP6pz?type=view</a:t>
            </a:r>
          </a:p>
        </p:txBody>
      </p:sp>
      <p:sp>
        <p:nvSpPr>
          <p:cNvPr id="3" name="TextBox 2">
            <a:extLst>
              <a:ext uri="{FF2B5EF4-FFF2-40B4-BE49-F238E27FC236}">
                <a16:creationId xmlns:a16="http://schemas.microsoft.com/office/drawing/2014/main" id="{0D82CC53-80C0-BB57-C934-D66831676B5A}"/>
              </a:ext>
            </a:extLst>
          </p:cNvPr>
          <p:cNvSpPr txBox="1"/>
          <p:nvPr/>
        </p:nvSpPr>
        <p:spPr>
          <a:xfrm>
            <a:off x="699160" y="1439727"/>
            <a:ext cx="1746717" cy="1077218"/>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sz="1400" strike="sngStrike" dirty="0"/>
              <a:t>LD F6 34 R2</a:t>
            </a:r>
          </a:p>
          <a:p>
            <a:pPr marL="285750" indent="-285750">
              <a:buFont typeface="Arial" panose="020B0604020202020204" pitchFamily="34" charset="0"/>
              <a:buChar char="•"/>
            </a:pPr>
            <a:r>
              <a:rPr lang="en-US" sz="1400" dirty="0"/>
              <a:t>LD F2 45 R3</a:t>
            </a:r>
          </a:p>
          <a:p>
            <a:pPr marL="285750" indent="-285750">
              <a:buFont typeface="Arial" panose="020B0604020202020204" pitchFamily="34" charset="0"/>
              <a:buChar char="•"/>
            </a:pPr>
            <a:r>
              <a:rPr lang="en-US" sz="1400" dirty="0"/>
              <a:t>FMULT F0 F2 F4</a:t>
            </a:r>
          </a:p>
          <a:p>
            <a:pPr marL="285750" indent="-285750">
              <a:buFont typeface="Arial" panose="020B0604020202020204" pitchFamily="34" charset="0"/>
              <a:buChar char="•"/>
            </a:pPr>
            <a:r>
              <a:rPr lang="en-US" sz="1400" dirty="0"/>
              <a:t>FADD  F8 F6 F2</a:t>
            </a:r>
          </a:p>
          <a:p>
            <a:pPr marL="285750" indent="-285750">
              <a:buFont typeface="Arial" panose="020B0604020202020204" pitchFamily="34" charset="0"/>
              <a:buChar char="•"/>
            </a:pPr>
            <a:r>
              <a:rPr lang="en-US" sz="1400" dirty="0"/>
              <a:t>FDIV F10 F0 F6</a:t>
            </a:r>
          </a:p>
        </p:txBody>
      </p:sp>
      <p:graphicFrame>
        <p:nvGraphicFramePr>
          <p:cNvPr id="6" name="Table 5">
            <a:extLst>
              <a:ext uri="{FF2B5EF4-FFF2-40B4-BE49-F238E27FC236}">
                <a16:creationId xmlns:a16="http://schemas.microsoft.com/office/drawing/2014/main" id="{9B438523-E1FE-F9CF-A9E2-C86DDF1830C2}"/>
              </a:ext>
            </a:extLst>
          </p:cNvPr>
          <p:cNvGraphicFramePr>
            <a:graphicFrameLocks noGrp="1"/>
          </p:cNvGraphicFramePr>
          <p:nvPr>
            <p:extLst>
              <p:ext uri="{D42A27DB-BD31-4B8C-83A1-F6EECF244321}">
                <p14:modId xmlns:p14="http://schemas.microsoft.com/office/powerpoint/2010/main" val="3118632215"/>
              </p:ext>
            </p:extLst>
          </p:nvPr>
        </p:nvGraphicFramePr>
        <p:xfrm>
          <a:off x="1518142" y="2812572"/>
          <a:ext cx="1855470" cy="1783080"/>
        </p:xfrm>
        <a:graphic>
          <a:graphicData uri="http://schemas.openxmlformats.org/drawingml/2006/table">
            <a:tbl>
              <a:tblPr firstRow="1" bandRow="1">
                <a:tableStyleId>{5C22544A-7EE6-4342-B048-85BDC9FD1C3A}</a:tableStyleId>
              </a:tblPr>
              <a:tblGrid>
                <a:gridCol w="392430">
                  <a:extLst>
                    <a:ext uri="{9D8B030D-6E8A-4147-A177-3AD203B41FA5}">
                      <a16:colId xmlns:a16="http://schemas.microsoft.com/office/drawing/2014/main" val="1634692948"/>
                    </a:ext>
                  </a:extLst>
                </a:gridCol>
                <a:gridCol w="487680">
                  <a:extLst>
                    <a:ext uri="{9D8B030D-6E8A-4147-A177-3AD203B41FA5}">
                      <a16:colId xmlns:a16="http://schemas.microsoft.com/office/drawing/2014/main" val="3785208874"/>
                    </a:ext>
                  </a:extLst>
                </a:gridCol>
                <a:gridCol w="459105">
                  <a:extLst>
                    <a:ext uri="{9D8B030D-6E8A-4147-A177-3AD203B41FA5}">
                      <a16:colId xmlns:a16="http://schemas.microsoft.com/office/drawing/2014/main" val="3092798118"/>
                    </a:ext>
                  </a:extLst>
                </a:gridCol>
                <a:gridCol w="516255">
                  <a:extLst>
                    <a:ext uri="{9D8B030D-6E8A-4147-A177-3AD203B41FA5}">
                      <a16:colId xmlns:a16="http://schemas.microsoft.com/office/drawing/2014/main" val="3869845918"/>
                    </a:ext>
                  </a:extLst>
                </a:gridCol>
              </a:tblGrid>
              <a:tr h="231575">
                <a:tc>
                  <a:txBody>
                    <a:bodyPr/>
                    <a:lstStyle/>
                    <a:p>
                      <a:r>
                        <a:rPr lang="en-US" dirty="0"/>
                        <a:t>IS</a:t>
                      </a:r>
                    </a:p>
                  </a:txBody>
                  <a:tcPr/>
                </a:tc>
                <a:tc>
                  <a:txBody>
                    <a:bodyPr/>
                    <a:lstStyle/>
                    <a:p>
                      <a:r>
                        <a:rPr lang="en-US" dirty="0"/>
                        <a:t>RO</a:t>
                      </a:r>
                    </a:p>
                  </a:txBody>
                  <a:tcPr/>
                </a:tc>
                <a:tc>
                  <a:txBody>
                    <a:bodyPr/>
                    <a:lstStyle/>
                    <a:p>
                      <a:r>
                        <a:rPr lang="en-US" dirty="0"/>
                        <a:t>EX</a:t>
                      </a:r>
                    </a:p>
                  </a:txBody>
                  <a:tcPr/>
                </a:tc>
                <a:tc>
                  <a:txBody>
                    <a:bodyPr/>
                    <a:lstStyle/>
                    <a:p>
                      <a:r>
                        <a:rPr lang="en-US" dirty="0"/>
                        <a:t>WB</a:t>
                      </a:r>
                    </a:p>
                  </a:txBody>
                  <a:tcPr/>
                </a:tc>
                <a:extLst>
                  <a:ext uri="{0D108BD9-81ED-4DB2-BD59-A6C34878D82A}">
                    <a16:rowId xmlns:a16="http://schemas.microsoft.com/office/drawing/2014/main" val="1354422078"/>
                  </a:ext>
                </a:extLst>
              </a:tr>
              <a:tr h="231575">
                <a:tc>
                  <a:txBody>
                    <a:bodyPr/>
                    <a:lstStyle/>
                    <a:p>
                      <a:r>
                        <a:rPr lang="en-US" dirty="0"/>
                        <a:t>Y</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798302158"/>
                  </a:ext>
                </a:extLst>
              </a:tr>
              <a:tr h="231575">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613473361"/>
                  </a:ext>
                </a:extLst>
              </a:tr>
              <a:tr h="231575">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202321528"/>
                  </a:ext>
                </a:extLst>
              </a:tr>
              <a:tr h="231575">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221228465"/>
                  </a:ext>
                </a:extLst>
              </a:tr>
              <a:tr h="231575">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778504369"/>
                  </a:ext>
                </a:extLst>
              </a:tr>
            </a:tbl>
          </a:graphicData>
        </a:graphic>
      </p:graphicFrame>
      <p:graphicFrame>
        <p:nvGraphicFramePr>
          <p:cNvPr id="7" name="Table 6">
            <a:extLst>
              <a:ext uri="{FF2B5EF4-FFF2-40B4-BE49-F238E27FC236}">
                <a16:creationId xmlns:a16="http://schemas.microsoft.com/office/drawing/2014/main" id="{02ED2A0A-EC92-604C-DF1F-3DA0A0E9F9F6}"/>
              </a:ext>
            </a:extLst>
          </p:cNvPr>
          <p:cNvGraphicFramePr>
            <a:graphicFrameLocks noGrp="1"/>
          </p:cNvGraphicFramePr>
          <p:nvPr>
            <p:extLst>
              <p:ext uri="{D42A27DB-BD31-4B8C-83A1-F6EECF244321}">
                <p14:modId xmlns:p14="http://schemas.microsoft.com/office/powerpoint/2010/main" val="1542762890"/>
              </p:ext>
            </p:extLst>
          </p:nvPr>
        </p:nvGraphicFramePr>
        <p:xfrm>
          <a:off x="3621360" y="1451896"/>
          <a:ext cx="4791117" cy="1783080"/>
        </p:xfrm>
        <a:graphic>
          <a:graphicData uri="http://schemas.openxmlformats.org/drawingml/2006/table">
            <a:tbl>
              <a:tblPr firstRow="1" bandRow="1">
                <a:tableStyleId>{5C22544A-7EE6-4342-B048-85BDC9FD1C3A}</a:tableStyleId>
              </a:tblPr>
              <a:tblGrid>
                <a:gridCol w="643486">
                  <a:extLst>
                    <a:ext uri="{9D8B030D-6E8A-4147-A177-3AD203B41FA5}">
                      <a16:colId xmlns:a16="http://schemas.microsoft.com/office/drawing/2014/main" val="590675003"/>
                    </a:ext>
                  </a:extLst>
                </a:gridCol>
                <a:gridCol w="523808">
                  <a:extLst>
                    <a:ext uri="{9D8B030D-6E8A-4147-A177-3AD203B41FA5}">
                      <a16:colId xmlns:a16="http://schemas.microsoft.com/office/drawing/2014/main" val="71237376"/>
                    </a:ext>
                  </a:extLst>
                </a:gridCol>
                <a:gridCol w="517689">
                  <a:extLst>
                    <a:ext uri="{9D8B030D-6E8A-4147-A177-3AD203B41FA5}">
                      <a16:colId xmlns:a16="http://schemas.microsoft.com/office/drawing/2014/main" val="3956474497"/>
                    </a:ext>
                  </a:extLst>
                </a:gridCol>
                <a:gridCol w="517689">
                  <a:extLst>
                    <a:ext uri="{9D8B030D-6E8A-4147-A177-3AD203B41FA5}">
                      <a16:colId xmlns:a16="http://schemas.microsoft.com/office/drawing/2014/main" val="3818933861"/>
                    </a:ext>
                  </a:extLst>
                </a:gridCol>
                <a:gridCol w="517689">
                  <a:extLst>
                    <a:ext uri="{9D8B030D-6E8A-4147-A177-3AD203B41FA5}">
                      <a16:colId xmlns:a16="http://schemas.microsoft.com/office/drawing/2014/main" val="3450484777"/>
                    </a:ext>
                  </a:extLst>
                </a:gridCol>
                <a:gridCol w="517689">
                  <a:extLst>
                    <a:ext uri="{9D8B030D-6E8A-4147-A177-3AD203B41FA5}">
                      <a16:colId xmlns:a16="http://schemas.microsoft.com/office/drawing/2014/main" val="3583419759"/>
                    </a:ext>
                  </a:extLst>
                </a:gridCol>
                <a:gridCol w="517689">
                  <a:extLst>
                    <a:ext uri="{9D8B030D-6E8A-4147-A177-3AD203B41FA5}">
                      <a16:colId xmlns:a16="http://schemas.microsoft.com/office/drawing/2014/main" val="2882616700"/>
                    </a:ext>
                  </a:extLst>
                </a:gridCol>
                <a:gridCol w="517689">
                  <a:extLst>
                    <a:ext uri="{9D8B030D-6E8A-4147-A177-3AD203B41FA5}">
                      <a16:colId xmlns:a16="http://schemas.microsoft.com/office/drawing/2014/main" val="4045594724"/>
                    </a:ext>
                  </a:extLst>
                </a:gridCol>
                <a:gridCol w="517689">
                  <a:extLst>
                    <a:ext uri="{9D8B030D-6E8A-4147-A177-3AD203B41FA5}">
                      <a16:colId xmlns:a16="http://schemas.microsoft.com/office/drawing/2014/main" val="4118260260"/>
                    </a:ext>
                  </a:extLst>
                </a:gridCol>
              </a:tblGrid>
              <a:tr h="286945">
                <a:tc>
                  <a:txBody>
                    <a:bodyPr/>
                    <a:lstStyle/>
                    <a:p>
                      <a:r>
                        <a:rPr lang="en-US" dirty="0"/>
                        <a:t>Busy</a:t>
                      </a:r>
                    </a:p>
                  </a:txBody>
                  <a:tcPr/>
                </a:tc>
                <a:tc>
                  <a:txBody>
                    <a:bodyPr/>
                    <a:lstStyle/>
                    <a:p>
                      <a:r>
                        <a:rPr lang="en-US" dirty="0"/>
                        <a:t>Op</a:t>
                      </a:r>
                    </a:p>
                  </a:txBody>
                  <a:tcPr/>
                </a:tc>
                <a:tc>
                  <a:txBody>
                    <a:bodyPr/>
                    <a:lstStyle/>
                    <a:p>
                      <a:r>
                        <a:rPr lang="en-US" dirty="0"/>
                        <a:t>Fi</a:t>
                      </a:r>
                    </a:p>
                  </a:txBody>
                  <a:tcPr/>
                </a:tc>
                <a:tc>
                  <a:txBody>
                    <a:bodyPr/>
                    <a:lstStyle/>
                    <a:p>
                      <a:r>
                        <a:rPr lang="en-US" dirty="0"/>
                        <a:t>Fj</a:t>
                      </a:r>
                    </a:p>
                  </a:txBody>
                  <a:tcPr/>
                </a:tc>
                <a:tc>
                  <a:txBody>
                    <a:bodyPr/>
                    <a:lstStyle/>
                    <a:p>
                      <a:r>
                        <a:rPr lang="en-US" dirty="0" err="1"/>
                        <a:t>Fk</a:t>
                      </a:r>
                      <a:endParaRPr lang="en-US" dirty="0"/>
                    </a:p>
                  </a:txBody>
                  <a:tcPr/>
                </a:tc>
                <a:tc>
                  <a:txBody>
                    <a:bodyPr/>
                    <a:lstStyle/>
                    <a:p>
                      <a:r>
                        <a:rPr lang="en-US" dirty="0" err="1"/>
                        <a:t>Qj</a:t>
                      </a:r>
                      <a:endParaRPr lang="en-US" dirty="0"/>
                    </a:p>
                  </a:txBody>
                  <a:tcPr/>
                </a:tc>
                <a:tc>
                  <a:txBody>
                    <a:bodyPr/>
                    <a:lstStyle/>
                    <a:p>
                      <a:r>
                        <a:rPr lang="en-US" dirty="0" err="1"/>
                        <a:t>Qk</a:t>
                      </a:r>
                      <a:endParaRPr lang="en-US" dirty="0"/>
                    </a:p>
                  </a:txBody>
                  <a:tcPr/>
                </a:tc>
                <a:tc>
                  <a:txBody>
                    <a:bodyPr/>
                    <a:lstStyle/>
                    <a:p>
                      <a:r>
                        <a:rPr lang="en-US" dirty="0" err="1"/>
                        <a:t>Rj</a:t>
                      </a:r>
                      <a:endParaRPr lang="en-US" dirty="0"/>
                    </a:p>
                  </a:txBody>
                  <a:tcPr/>
                </a:tc>
                <a:tc>
                  <a:txBody>
                    <a:bodyPr/>
                    <a:lstStyle/>
                    <a:p>
                      <a:r>
                        <a:rPr lang="en-US" dirty="0" err="1"/>
                        <a:t>Rk</a:t>
                      </a:r>
                      <a:endParaRPr lang="en-US" dirty="0"/>
                    </a:p>
                  </a:txBody>
                  <a:tcPr/>
                </a:tc>
                <a:extLst>
                  <a:ext uri="{0D108BD9-81ED-4DB2-BD59-A6C34878D82A}">
                    <a16:rowId xmlns:a16="http://schemas.microsoft.com/office/drawing/2014/main" val="670744129"/>
                  </a:ext>
                </a:extLst>
              </a:tr>
              <a:tr h="286945">
                <a:tc>
                  <a:txBody>
                    <a:bodyPr/>
                    <a:lstStyle/>
                    <a:p>
                      <a:r>
                        <a:rPr lang="en-US" dirty="0"/>
                        <a:t>Y</a:t>
                      </a:r>
                    </a:p>
                  </a:txBody>
                  <a:tcPr/>
                </a:tc>
                <a:tc>
                  <a:txBody>
                    <a:bodyPr/>
                    <a:lstStyle/>
                    <a:p>
                      <a:r>
                        <a:rPr lang="en-US" dirty="0"/>
                        <a:t>LD</a:t>
                      </a:r>
                    </a:p>
                  </a:txBody>
                  <a:tcPr/>
                </a:tc>
                <a:tc>
                  <a:txBody>
                    <a:bodyPr/>
                    <a:lstStyle/>
                    <a:p>
                      <a:r>
                        <a:rPr lang="en-US" dirty="0"/>
                        <a:t>F2</a:t>
                      </a:r>
                    </a:p>
                  </a:txBody>
                  <a:tcPr/>
                </a:tc>
                <a:tc>
                  <a:txBody>
                    <a:bodyPr/>
                    <a:lstStyle/>
                    <a:p>
                      <a:endParaRPr lang="en-US" dirty="0"/>
                    </a:p>
                  </a:txBody>
                  <a:tcPr/>
                </a:tc>
                <a:tc>
                  <a:txBody>
                    <a:bodyPr/>
                    <a:lstStyle/>
                    <a:p>
                      <a:r>
                        <a:rPr lang="en-US" dirty="0"/>
                        <a:t>R3</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r>
                        <a:rPr lang="en-US" dirty="0"/>
                        <a:t>Y</a:t>
                      </a:r>
                    </a:p>
                  </a:txBody>
                  <a:tcPr/>
                </a:tc>
                <a:extLst>
                  <a:ext uri="{0D108BD9-81ED-4DB2-BD59-A6C34878D82A}">
                    <a16:rowId xmlns:a16="http://schemas.microsoft.com/office/drawing/2014/main" val="2514658733"/>
                  </a:ext>
                </a:extLst>
              </a:tr>
              <a:tr h="286945">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224346749"/>
                  </a:ext>
                </a:extLst>
              </a:tr>
              <a:tr h="286945">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119803337"/>
                  </a:ext>
                </a:extLst>
              </a:tr>
              <a:tr h="286945">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589082635"/>
                  </a:ext>
                </a:extLst>
              </a:tr>
              <a:tr h="286945">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239652028"/>
                  </a:ext>
                </a:extLst>
              </a:tr>
            </a:tbl>
          </a:graphicData>
        </a:graphic>
      </p:graphicFrame>
      <p:graphicFrame>
        <p:nvGraphicFramePr>
          <p:cNvPr id="8" name="Table 7">
            <a:extLst>
              <a:ext uri="{FF2B5EF4-FFF2-40B4-BE49-F238E27FC236}">
                <a16:creationId xmlns:a16="http://schemas.microsoft.com/office/drawing/2014/main" id="{69E980FA-41EC-A978-F3E3-9D11D20080DF}"/>
              </a:ext>
            </a:extLst>
          </p:cNvPr>
          <p:cNvGraphicFramePr>
            <a:graphicFrameLocks noGrp="1"/>
          </p:cNvGraphicFramePr>
          <p:nvPr>
            <p:extLst>
              <p:ext uri="{D42A27DB-BD31-4B8C-83A1-F6EECF244321}">
                <p14:modId xmlns:p14="http://schemas.microsoft.com/office/powerpoint/2010/main" val="2446981705"/>
              </p:ext>
            </p:extLst>
          </p:nvPr>
        </p:nvGraphicFramePr>
        <p:xfrm>
          <a:off x="3684097" y="3849380"/>
          <a:ext cx="4670368" cy="741680"/>
        </p:xfrm>
        <a:graphic>
          <a:graphicData uri="http://schemas.openxmlformats.org/drawingml/2006/table">
            <a:tbl>
              <a:tblPr firstRow="1" bandRow="1">
                <a:tableStyleId>{5C22544A-7EE6-4342-B048-85BDC9FD1C3A}</a:tableStyleId>
              </a:tblPr>
              <a:tblGrid>
                <a:gridCol w="391391">
                  <a:extLst>
                    <a:ext uri="{9D8B030D-6E8A-4147-A177-3AD203B41FA5}">
                      <a16:colId xmlns:a16="http://schemas.microsoft.com/office/drawing/2014/main" val="2188167482"/>
                    </a:ext>
                  </a:extLst>
                </a:gridCol>
                <a:gridCol w="391391">
                  <a:extLst>
                    <a:ext uri="{9D8B030D-6E8A-4147-A177-3AD203B41FA5}">
                      <a16:colId xmlns:a16="http://schemas.microsoft.com/office/drawing/2014/main" val="2966992928"/>
                    </a:ext>
                  </a:extLst>
                </a:gridCol>
                <a:gridCol w="506730">
                  <a:extLst>
                    <a:ext uri="{9D8B030D-6E8A-4147-A177-3AD203B41FA5}">
                      <a16:colId xmlns:a16="http://schemas.microsoft.com/office/drawing/2014/main" val="3488856608"/>
                    </a:ext>
                  </a:extLst>
                </a:gridCol>
                <a:gridCol w="391391">
                  <a:extLst>
                    <a:ext uri="{9D8B030D-6E8A-4147-A177-3AD203B41FA5}">
                      <a16:colId xmlns:a16="http://schemas.microsoft.com/office/drawing/2014/main" val="1123328004"/>
                    </a:ext>
                  </a:extLst>
                </a:gridCol>
                <a:gridCol w="391391">
                  <a:extLst>
                    <a:ext uri="{9D8B030D-6E8A-4147-A177-3AD203B41FA5}">
                      <a16:colId xmlns:a16="http://schemas.microsoft.com/office/drawing/2014/main" val="2756957487"/>
                    </a:ext>
                  </a:extLst>
                </a:gridCol>
                <a:gridCol w="391391">
                  <a:extLst>
                    <a:ext uri="{9D8B030D-6E8A-4147-A177-3AD203B41FA5}">
                      <a16:colId xmlns:a16="http://schemas.microsoft.com/office/drawing/2014/main" val="189204040"/>
                    </a:ext>
                  </a:extLst>
                </a:gridCol>
                <a:gridCol w="506730">
                  <a:extLst>
                    <a:ext uri="{9D8B030D-6E8A-4147-A177-3AD203B41FA5}">
                      <a16:colId xmlns:a16="http://schemas.microsoft.com/office/drawing/2014/main" val="1821355202"/>
                    </a:ext>
                  </a:extLst>
                </a:gridCol>
                <a:gridCol w="391391">
                  <a:extLst>
                    <a:ext uri="{9D8B030D-6E8A-4147-A177-3AD203B41FA5}">
                      <a16:colId xmlns:a16="http://schemas.microsoft.com/office/drawing/2014/main" val="3411611837"/>
                    </a:ext>
                  </a:extLst>
                </a:gridCol>
                <a:gridCol w="391391">
                  <a:extLst>
                    <a:ext uri="{9D8B030D-6E8A-4147-A177-3AD203B41FA5}">
                      <a16:colId xmlns:a16="http://schemas.microsoft.com/office/drawing/2014/main" val="748713086"/>
                    </a:ext>
                  </a:extLst>
                </a:gridCol>
                <a:gridCol w="391391">
                  <a:extLst>
                    <a:ext uri="{9D8B030D-6E8A-4147-A177-3AD203B41FA5}">
                      <a16:colId xmlns:a16="http://schemas.microsoft.com/office/drawing/2014/main" val="3219135579"/>
                    </a:ext>
                  </a:extLst>
                </a:gridCol>
                <a:gridCol w="525780">
                  <a:extLst>
                    <a:ext uri="{9D8B030D-6E8A-4147-A177-3AD203B41FA5}">
                      <a16:colId xmlns:a16="http://schemas.microsoft.com/office/drawing/2014/main" val="4047958152"/>
                    </a:ext>
                  </a:extLst>
                </a:gridCol>
              </a:tblGrid>
              <a:tr h="370840">
                <a:tc>
                  <a:txBody>
                    <a:bodyPr/>
                    <a:lstStyle/>
                    <a:p>
                      <a:r>
                        <a:rPr lang="en-US" dirty="0"/>
                        <a:t>F0</a:t>
                      </a:r>
                    </a:p>
                  </a:txBody>
                  <a:tcPr/>
                </a:tc>
                <a:tc>
                  <a:txBody>
                    <a:bodyPr/>
                    <a:lstStyle/>
                    <a:p>
                      <a:r>
                        <a:rPr lang="en-US" dirty="0"/>
                        <a:t>F1</a:t>
                      </a:r>
                    </a:p>
                  </a:txBody>
                  <a:tcPr/>
                </a:tc>
                <a:tc>
                  <a:txBody>
                    <a:bodyPr/>
                    <a:lstStyle/>
                    <a:p>
                      <a:r>
                        <a:rPr lang="en-US" dirty="0"/>
                        <a:t>F2</a:t>
                      </a:r>
                    </a:p>
                  </a:txBody>
                  <a:tcPr/>
                </a:tc>
                <a:tc>
                  <a:txBody>
                    <a:bodyPr/>
                    <a:lstStyle/>
                    <a:p>
                      <a:r>
                        <a:rPr lang="en-US" dirty="0"/>
                        <a:t>F3</a:t>
                      </a:r>
                    </a:p>
                  </a:txBody>
                  <a:tcPr/>
                </a:tc>
                <a:tc>
                  <a:txBody>
                    <a:bodyPr/>
                    <a:lstStyle/>
                    <a:p>
                      <a:r>
                        <a:rPr lang="en-US" dirty="0"/>
                        <a:t>F4</a:t>
                      </a:r>
                    </a:p>
                  </a:txBody>
                  <a:tcPr/>
                </a:tc>
                <a:tc>
                  <a:txBody>
                    <a:bodyPr/>
                    <a:lstStyle/>
                    <a:p>
                      <a:r>
                        <a:rPr lang="en-US" dirty="0"/>
                        <a:t>F5</a:t>
                      </a:r>
                    </a:p>
                  </a:txBody>
                  <a:tcPr/>
                </a:tc>
                <a:tc>
                  <a:txBody>
                    <a:bodyPr/>
                    <a:lstStyle/>
                    <a:p>
                      <a:r>
                        <a:rPr lang="en-US" dirty="0"/>
                        <a:t>F6</a:t>
                      </a:r>
                    </a:p>
                  </a:txBody>
                  <a:tcPr/>
                </a:tc>
                <a:tc>
                  <a:txBody>
                    <a:bodyPr/>
                    <a:lstStyle/>
                    <a:p>
                      <a:r>
                        <a:rPr lang="en-US" dirty="0"/>
                        <a:t>F7</a:t>
                      </a:r>
                    </a:p>
                  </a:txBody>
                  <a:tcPr/>
                </a:tc>
                <a:tc>
                  <a:txBody>
                    <a:bodyPr/>
                    <a:lstStyle/>
                    <a:p>
                      <a:r>
                        <a:rPr lang="en-US" dirty="0"/>
                        <a:t>F8</a:t>
                      </a:r>
                    </a:p>
                  </a:txBody>
                  <a:tcPr/>
                </a:tc>
                <a:tc>
                  <a:txBody>
                    <a:bodyPr/>
                    <a:lstStyle/>
                    <a:p>
                      <a:r>
                        <a:rPr lang="en-US" dirty="0"/>
                        <a:t>F9</a:t>
                      </a:r>
                    </a:p>
                  </a:txBody>
                  <a:tcPr/>
                </a:tc>
                <a:tc>
                  <a:txBody>
                    <a:bodyPr/>
                    <a:lstStyle/>
                    <a:p>
                      <a:r>
                        <a:rPr lang="en-US" dirty="0"/>
                        <a:t>F10</a:t>
                      </a:r>
                    </a:p>
                  </a:txBody>
                  <a:tcPr/>
                </a:tc>
                <a:extLst>
                  <a:ext uri="{0D108BD9-81ED-4DB2-BD59-A6C34878D82A}">
                    <a16:rowId xmlns:a16="http://schemas.microsoft.com/office/drawing/2014/main" val="3630689191"/>
                  </a:ext>
                </a:extLst>
              </a:tr>
              <a:tr h="370840">
                <a:tc>
                  <a:txBody>
                    <a:bodyPr/>
                    <a:lstStyle/>
                    <a:p>
                      <a:endParaRPr lang="en-US" dirty="0"/>
                    </a:p>
                  </a:txBody>
                  <a:tcPr/>
                </a:tc>
                <a:tc>
                  <a:txBody>
                    <a:bodyPr/>
                    <a:lstStyle/>
                    <a:p>
                      <a:endParaRPr lang="en-US" dirty="0"/>
                    </a:p>
                  </a:txBody>
                  <a:tcPr/>
                </a:tc>
                <a:tc>
                  <a:txBody>
                    <a:bodyPr/>
                    <a:lstStyle/>
                    <a:p>
                      <a:r>
                        <a:rPr lang="en-US" dirty="0"/>
                        <a:t>INT</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565845758"/>
                  </a:ext>
                </a:extLst>
              </a:tr>
            </a:tbl>
          </a:graphicData>
        </a:graphic>
      </p:graphicFrame>
      <p:sp>
        <p:nvSpPr>
          <p:cNvPr id="5" name="Text Placeholder 1">
            <a:extLst>
              <a:ext uri="{FF2B5EF4-FFF2-40B4-BE49-F238E27FC236}">
                <a16:creationId xmlns:a16="http://schemas.microsoft.com/office/drawing/2014/main" id="{C62340FA-845A-DA49-7A38-EFB3D529A8B9}"/>
              </a:ext>
            </a:extLst>
          </p:cNvPr>
          <p:cNvSpPr txBox="1">
            <a:spLocks/>
          </p:cNvSpPr>
          <p:nvPr/>
        </p:nvSpPr>
        <p:spPr>
          <a:xfrm>
            <a:off x="731523" y="895214"/>
            <a:ext cx="8503923" cy="369332"/>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342900" indent="-342900">
              <a:buFont typeface="Arial" panose="020B0604020202020204" pitchFamily="34" charset="0"/>
              <a:buChar char="•"/>
            </a:pPr>
            <a:r>
              <a:rPr lang="en-US" sz="2400" dirty="0"/>
              <a:t>Cycle5</a:t>
            </a:r>
            <a:endParaRPr lang="en-US" sz="2000" dirty="0"/>
          </a:p>
        </p:txBody>
      </p:sp>
      <p:sp>
        <p:nvSpPr>
          <p:cNvPr id="9" name="TextBox 8">
            <a:extLst>
              <a:ext uri="{FF2B5EF4-FFF2-40B4-BE49-F238E27FC236}">
                <a16:creationId xmlns:a16="http://schemas.microsoft.com/office/drawing/2014/main" id="{DDF28735-AC43-202B-ED99-41A376F5B2C0}"/>
              </a:ext>
            </a:extLst>
          </p:cNvPr>
          <p:cNvSpPr txBox="1"/>
          <p:nvPr/>
        </p:nvSpPr>
        <p:spPr>
          <a:xfrm>
            <a:off x="8377882" y="1714862"/>
            <a:ext cx="709630" cy="1631216"/>
          </a:xfrm>
          <a:prstGeom prst="rect">
            <a:avLst/>
          </a:prstGeom>
          <a:noFill/>
        </p:spPr>
        <p:txBody>
          <a:bodyPr wrap="square">
            <a:spAutoFit/>
          </a:bodyPr>
          <a:lstStyle/>
          <a:p>
            <a:pPr algn="l"/>
            <a:r>
              <a:rPr lang="en-US" sz="2000" dirty="0"/>
              <a:t>INT</a:t>
            </a:r>
            <a:br>
              <a:rPr lang="en-US" sz="2000" dirty="0"/>
            </a:br>
            <a:r>
              <a:rPr lang="en-US" sz="2000" dirty="0"/>
              <a:t>FM1</a:t>
            </a:r>
            <a:br>
              <a:rPr lang="en-US" sz="2000" dirty="0"/>
            </a:br>
            <a:r>
              <a:rPr lang="en-US" sz="2000" dirty="0"/>
              <a:t>FM2</a:t>
            </a:r>
            <a:br>
              <a:rPr lang="en-US" sz="2000" dirty="0"/>
            </a:br>
            <a:r>
              <a:rPr lang="en-US" sz="2000" dirty="0"/>
              <a:t>FA</a:t>
            </a:r>
            <a:br>
              <a:rPr lang="en-US" sz="2000" dirty="0"/>
            </a:br>
            <a:r>
              <a:rPr lang="en-US" sz="2000" dirty="0"/>
              <a:t>FD</a:t>
            </a:r>
          </a:p>
        </p:txBody>
      </p:sp>
    </p:spTree>
    <p:extLst>
      <p:ext uri="{BB962C8B-B14F-4D97-AF65-F5344CB8AC3E}">
        <p14:creationId xmlns:p14="http://schemas.microsoft.com/office/powerpoint/2010/main" val="39332291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C6FF4A-AA8A-4AE9-C036-863AF0BDA73F}"/>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BD3234B-0938-0D1C-12ED-2A52D9D2091C}"/>
              </a:ext>
            </a:extLst>
          </p:cNvPr>
          <p:cNvSpPr>
            <a:spLocks noGrp="1"/>
          </p:cNvSpPr>
          <p:nvPr>
            <p:ph type="sldNum" sz="quarter" idx="19"/>
          </p:nvPr>
        </p:nvSpPr>
        <p:spPr/>
        <p:txBody>
          <a:bodyPr/>
          <a:lstStyle/>
          <a:p>
            <a:fld id="{B6238B5B-F19C-E947-A0BC-87BD7983F871}" type="slidenum">
              <a:rPr lang="en-US" smtClean="0"/>
              <a:pPr/>
              <a:t>26</a:t>
            </a:fld>
            <a:endParaRPr lang="en-US" dirty="0"/>
          </a:p>
        </p:txBody>
      </p:sp>
      <p:sp>
        <p:nvSpPr>
          <p:cNvPr id="2" name="Title 4">
            <a:extLst>
              <a:ext uri="{FF2B5EF4-FFF2-40B4-BE49-F238E27FC236}">
                <a16:creationId xmlns:a16="http://schemas.microsoft.com/office/drawing/2014/main" id="{097EC8D4-6507-810C-7517-1E6784899E3B}"/>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CDC6600 – Scoreboard Example</a:t>
            </a:r>
          </a:p>
        </p:txBody>
      </p:sp>
      <p:sp>
        <p:nvSpPr>
          <p:cNvPr id="16" name="TextBox 15">
            <a:extLst>
              <a:ext uri="{FF2B5EF4-FFF2-40B4-BE49-F238E27FC236}">
                <a16:creationId xmlns:a16="http://schemas.microsoft.com/office/drawing/2014/main" id="{A3C87ECF-F958-A46C-FC1D-EBF9F23BE2CE}"/>
              </a:ext>
            </a:extLst>
          </p:cNvPr>
          <p:cNvSpPr txBox="1"/>
          <p:nvPr/>
        </p:nvSpPr>
        <p:spPr>
          <a:xfrm>
            <a:off x="2196854" y="4802413"/>
            <a:ext cx="5410200" cy="369332"/>
          </a:xfrm>
          <a:prstGeom prst="rect">
            <a:avLst/>
          </a:prstGeom>
          <a:noFill/>
        </p:spPr>
        <p:txBody>
          <a:bodyPr wrap="square" rtlCol="0">
            <a:spAutoFit/>
          </a:bodyPr>
          <a:lstStyle/>
          <a:p>
            <a:r>
              <a:rPr lang="en-US" dirty="0"/>
              <a:t>https://hackmd.io/@a5180352/S1FFbP6pz?type=view</a:t>
            </a:r>
          </a:p>
        </p:txBody>
      </p:sp>
      <p:sp>
        <p:nvSpPr>
          <p:cNvPr id="3" name="TextBox 2">
            <a:extLst>
              <a:ext uri="{FF2B5EF4-FFF2-40B4-BE49-F238E27FC236}">
                <a16:creationId xmlns:a16="http://schemas.microsoft.com/office/drawing/2014/main" id="{C73AF934-FFFA-8397-20C9-94DD2D1A4703}"/>
              </a:ext>
            </a:extLst>
          </p:cNvPr>
          <p:cNvSpPr txBox="1"/>
          <p:nvPr/>
        </p:nvSpPr>
        <p:spPr>
          <a:xfrm>
            <a:off x="699160" y="1439727"/>
            <a:ext cx="1746717" cy="1077218"/>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sz="1400" strike="sngStrike" dirty="0"/>
              <a:t>LD F6 34 R2</a:t>
            </a:r>
          </a:p>
          <a:p>
            <a:pPr marL="285750" indent="-285750">
              <a:buFont typeface="Arial" panose="020B0604020202020204" pitchFamily="34" charset="0"/>
              <a:buChar char="•"/>
            </a:pPr>
            <a:r>
              <a:rPr lang="en-US" sz="1400" dirty="0"/>
              <a:t>LD F2 45 R3</a:t>
            </a:r>
          </a:p>
          <a:p>
            <a:pPr marL="285750" indent="-285750">
              <a:buFont typeface="Arial" panose="020B0604020202020204" pitchFamily="34" charset="0"/>
              <a:buChar char="•"/>
            </a:pPr>
            <a:r>
              <a:rPr lang="en-US" sz="1400" dirty="0"/>
              <a:t>FMUL F0 F2 F4</a:t>
            </a:r>
          </a:p>
          <a:p>
            <a:pPr marL="285750" indent="-285750">
              <a:buFont typeface="Arial" panose="020B0604020202020204" pitchFamily="34" charset="0"/>
              <a:buChar char="•"/>
            </a:pPr>
            <a:r>
              <a:rPr lang="en-US" sz="1400" dirty="0"/>
              <a:t>FADD  F8 F6 F2</a:t>
            </a:r>
          </a:p>
          <a:p>
            <a:pPr marL="285750" indent="-285750">
              <a:buFont typeface="Arial" panose="020B0604020202020204" pitchFamily="34" charset="0"/>
              <a:buChar char="•"/>
            </a:pPr>
            <a:r>
              <a:rPr lang="en-US" sz="1400" dirty="0"/>
              <a:t>FDIV F10 F0 F6</a:t>
            </a:r>
          </a:p>
        </p:txBody>
      </p:sp>
      <p:graphicFrame>
        <p:nvGraphicFramePr>
          <p:cNvPr id="6" name="Table 5">
            <a:extLst>
              <a:ext uri="{FF2B5EF4-FFF2-40B4-BE49-F238E27FC236}">
                <a16:creationId xmlns:a16="http://schemas.microsoft.com/office/drawing/2014/main" id="{F004D090-D2D3-4B23-6D7B-358B29B04AD8}"/>
              </a:ext>
            </a:extLst>
          </p:cNvPr>
          <p:cNvGraphicFramePr>
            <a:graphicFrameLocks noGrp="1"/>
          </p:cNvGraphicFramePr>
          <p:nvPr>
            <p:extLst>
              <p:ext uri="{D42A27DB-BD31-4B8C-83A1-F6EECF244321}">
                <p14:modId xmlns:p14="http://schemas.microsoft.com/office/powerpoint/2010/main" val="291395219"/>
              </p:ext>
            </p:extLst>
          </p:nvPr>
        </p:nvGraphicFramePr>
        <p:xfrm>
          <a:off x="1518142" y="2812572"/>
          <a:ext cx="1855470" cy="1783080"/>
        </p:xfrm>
        <a:graphic>
          <a:graphicData uri="http://schemas.openxmlformats.org/drawingml/2006/table">
            <a:tbl>
              <a:tblPr firstRow="1" bandRow="1">
                <a:tableStyleId>{5C22544A-7EE6-4342-B048-85BDC9FD1C3A}</a:tableStyleId>
              </a:tblPr>
              <a:tblGrid>
                <a:gridCol w="392430">
                  <a:extLst>
                    <a:ext uri="{9D8B030D-6E8A-4147-A177-3AD203B41FA5}">
                      <a16:colId xmlns:a16="http://schemas.microsoft.com/office/drawing/2014/main" val="1634692948"/>
                    </a:ext>
                  </a:extLst>
                </a:gridCol>
                <a:gridCol w="487680">
                  <a:extLst>
                    <a:ext uri="{9D8B030D-6E8A-4147-A177-3AD203B41FA5}">
                      <a16:colId xmlns:a16="http://schemas.microsoft.com/office/drawing/2014/main" val="3785208874"/>
                    </a:ext>
                  </a:extLst>
                </a:gridCol>
                <a:gridCol w="459105">
                  <a:extLst>
                    <a:ext uri="{9D8B030D-6E8A-4147-A177-3AD203B41FA5}">
                      <a16:colId xmlns:a16="http://schemas.microsoft.com/office/drawing/2014/main" val="3092798118"/>
                    </a:ext>
                  </a:extLst>
                </a:gridCol>
                <a:gridCol w="516255">
                  <a:extLst>
                    <a:ext uri="{9D8B030D-6E8A-4147-A177-3AD203B41FA5}">
                      <a16:colId xmlns:a16="http://schemas.microsoft.com/office/drawing/2014/main" val="3869845918"/>
                    </a:ext>
                  </a:extLst>
                </a:gridCol>
              </a:tblGrid>
              <a:tr h="231575">
                <a:tc>
                  <a:txBody>
                    <a:bodyPr/>
                    <a:lstStyle/>
                    <a:p>
                      <a:r>
                        <a:rPr lang="en-US" dirty="0"/>
                        <a:t>IS</a:t>
                      </a:r>
                    </a:p>
                  </a:txBody>
                  <a:tcPr/>
                </a:tc>
                <a:tc>
                  <a:txBody>
                    <a:bodyPr/>
                    <a:lstStyle/>
                    <a:p>
                      <a:r>
                        <a:rPr lang="en-US" dirty="0"/>
                        <a:t>RO</a:t>
                      </a:r>
                    </a:p>
                  </a:txBody>
                  <a:tcPr/>
                </a:tc>
                <a:tc>
                  <a:txBody>
                    <a:bodyPr/>
                    <a:lstStyle/>
                    <a:p>
                      <a:r>
                        <a:rPr lang="en-US" dirty="0"/>
                        <a:t>EX</a:t>
                      </a:r>
                    </a:p>
                  </a:txBody>
                  <a:tcPr/>
                </a:tc>
                <a:tc>
                  <a:txBody>
                    <a:bodyPr/>
                    <a:lstStyle/>
                    <a:p>
                      <a:r>
                        <a:rPr lang="en-US" dirty="0"/>
                        <a:t>WB</a:t>
                      </a:r>
                    </a:p>
                  </a:txBody>
                  <a:tcPr/>
                </a:tc>
                <a:extLst>
                  <a:ext uri="{0D108BD9-81ED-4DB2-BD59-A6C34878D82A}">
                    <a16:rowId xmlns:a16="http://schemas.microsoft.com/office/drawing/2014/main" val="1354422078"/>
                  </a:ext>
                </a:extLst>
              </a:tr>
              <a:tr h="231575">
                <a:tc>
                  <a:txBody>
                    <a:bodyPr/>
                    <a:lstStyle/>
                    <a:p>
                      <a:r>
                        <a:rPr lang="en-US" dirty="0"/>
                        <a:t>Y</a:t>
                      </a:r>
                    </a:p>
                  </a:txBody>
                  <a:tcPr/>
                </a:tc>
                <a:tc>
                  <a:txBody>
                    <a:bodyPr/>
                    <a:lstStyle/>
                    <a:p>
                      <a:r>
                        <a:rPr lang="en-US"/>
                        <a:t>Y</a:t>
                      </a:r>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798302158"/>
                  </a:ext>
                </a:extLst>
              </a:tr>
              <a:tr h="231575">
                <a:tc>
                  <a:txBody>
                    <a:bodyPr/>
                    <a:lstStyle/>
                    <a:p>
                      <a:r>
                        <a:rPr lang="en-US" dirty="0"/>
                        <a:t>Y</a:t>
                      </a:r>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613473361"/>
                  </a:ext>
                </a:extLst>
              </a:tr>
              <a:tr h="231575">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202321528"/>
                  </a:ext>
                </a:extLst>
              </a:tr>
              <a:tr h="231575">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221228465"/>
                  </a:ext>
                </a:extLst>
              </a:tr>
              <a:tr h="231575">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778504369"/>
                  </a:ext>
                </a:extLst>
              </a:tr>
            </a:tbl>
          </a:graphicData>
        </a:graphic>
      </p:graphicFrame>
      <p:graphicFrame>
        <p:nvGraphicFramePr>
          <p:cNvPr id="7" name="Table 6">
            <a:extLst>
              <a:ext uri="{FF2B5EF4-FFF2-40B4-BE49-F238E27FC236}">
                <a16:creationId xmlns:a16="http://schemas.microsoft.com/office/drawing/2014/main" id="{A6EFFE89-84E1-D63C-21DC-2AEBA3C85E41}"/>
              </a:ext>
            </a:extLst>
          </p:cNvPr>
          <p:cNvGraphicFramePr>
            <a:graphicFrameLocks noGrp="1"/>
          </p:cNvGraphicFramePr>
          <p:nvPr>
            <p:extLst>
              <p:ext uri="{D42A27DB-BD31-4B8C-83A1-F6EECF244321}">
                <p14:modId xmlns:p14="http://schemas.microsoft.com/office/powerpoint/2010/main" val="765559212"/>
              </p:ext>
            </p:extLst>
          </p:nvPr>
        </p:nvGraphicFramePr>
        <p:xfrm>
          <a:off x="3621360" y="1451896"/>
          <a:ext cx="4964539" cy="1783080"/>
        </p:xfrm>
        <a:graphic>
          <a:graphicData uri="http://schemas.openxmlformats.org/drawingml/2006/table">
            <a:tbl>
              <a:tblPr firstRow="1" bandRow="1">
                <a:tableStyleId>{5C22544A-7EE6-4342-B048-85BDC9FD1C3A}</a:tableStyleId>
              </a:tblPr>
              <a:tblGrid>
                <a:gridCol w="643486">
                  <a:extLst>
                    <a:ext uri="{9D8B030D-6E8A-4147-A177-3AD203B41FA5}">
                      <a16:colId xmlns:a16="http://schemas.microsoft.com/office/drawing/2014/main" val="590675003"/>
                    </a:ext>
                  </a:extLst>
                </a:gridCol>
                <a:gridCol w="697230">
                  <a:extLst>
                    <a:ext uri="{9D8B030D-6E8A-4147-A177-3AD203B41FA5}">
                      <a16:colId xmlns:a16="http://schemas.microsoft.com/office/drawing/2014/main" val="71237376"/>
                    </a:ext>
                  </a:extLst>
                </a:gridCol>
                <a:gridCol w="517689">
                  <a:extLst>
                    <a:ext uri="{9D8B030D-6E8A-4147-A177-3AD203B41FA5}">
                      <a16:colId xmlns:a16="http://schemas.microsoft.com/office/drawing/2014/main" val="3956474497"/>
                    </a:ext>
                  </a:extLst>
                </a:gridCol>
                <a:gridCol w="517689">
                  <a:extLst>
                    <a:ext uri="{9D8B030D-6E8A-4147-A177-3AD203B41FA5}">
                      <a16:colId xmlns:a16="http://schemas.microsoft.com/office/drawing/2014/main" val="3818933861"/>
                    </a:ext>
                  </a:extLst>
                </a:gridCol>
                <a:gridCol w="517689">
                  <a:extLst>
                    <a:ext uri="{9D8B030D-6E8A-4147-A177-3AD203B41FA5}">
                      <a16:colId xmlns:a16="http://schemas.microsoft.com/office/drawing/2014/main" val="3450484777"/>
                    </a:ext>
                  </a:extLst>
                </a:gridCol>
                <a:gridCol w="517689">
                  <a:extLst>
                    <a:ext uri="{9D8B030D-6E8A-4147-A177-3AD203B41FA5}">
                      <a16:colId xmlns:a16="http://schemas.microsoft.com/office/drawing/2014/main" val="3583419759"/>
                    </a:ext>
                  </a:extLst>
                </a:gridCol>
                <a:gridCol w="517689">
                  <a:extLst>
                    <a:ext uri="{9D8B030D-6E8A-4147-A177-3AD203B41FA5}">
                      <a16:colId xmlns:a16="http://schemas.microsoft.com/office/drawing/2014/main" val="2882616700"/>
                    </a:ext>
                  </a:extLst>
                </a:gridCol>
                <a:gridCol w="517689">
                  <a:extLst>
                    <a:ext uri="{9D8B030D-6E8A-4147-A177-3AD203B41FA5}">
                      <a16:colId xmlns:a16="http://schemas.microsoft.com/office/drawing/2014/main" val="4045594724"/>
                    </a:ext>
                  </a:extLst>
                </a:gridCol>
                <a:gridCol w="517689">
                  <a:extLst>
                    <a:ext uri="{9D8B030D-6E8A-4147-A177-3AD203B41FA5}">
                      <a16:colId xmlns:a16="http://schemas.microsoft.com/office/drawing/2014/main" val="4118260260"/>
                    </a:ext>
                  </a:extLst>
                </a:gridCol>
              </a:tblGrid>
              <a:tr h="286945">
                <a:tc>
                  <a:txBody>
                    <a:bodyPr/>
                    <a:lstStyle/>
                    <a:p>
                      <a:r>
                        <a:rPr lang="en-US" dirty="0"/>
                        <a:t>Busy</a:t>
                      </a:r>
                    </a:p>
                  </a:txBody>
                  <a:tcPr/>
                </a:tc>
                <a:tc>
                  <a:txBody>
                    <a:bodyPr/>
                    <a:lstStyle/>
                    <a:p>
                      <a:r>
                        <a:rPr lang="en-US" dirty="0"/>
                        <a:t>Op</a:t>
                      </a:r>
                    </a:p>
                  </a:txBody>
                  <a:tcPr/>
                </a:tc>
                <a:tc>
                  <a:txBody>
                    <a:bodyPr/>
                    <a:lstStyle/>
                    <a:p>
                      <a:r>
                        <a:rPr lang="en-US" dirty="0"/>
                        <a:t>Fi</a:t>
                      </a:r>
                    </a:p>
                  </a:txBody>
                  <a:tcPr/>
                </a:tc>
                <a:tc>
                  <a:txBody>
                    <a:bodyPr/>
                    <a:lstStyle/>
                    <a:p>
                      <a:r>
                        <a:rPr lang="en-US" dirty="0"/>
                        <a:t>Fj</a:t>
                      </a:r>
                    </a:p>
                  </a:txBody>
                  <a:tcPr/>
                </a:tc>
                <a:tc>
                  <a:txBody>
                    <a:bodyPr/>
                    <a:lstStyle/>
                    <a:p>
                      <a:r>
                        <a:rPr lang="en-US" dirty="0" err="1"/>
                        <a:t>Fk</a:t>
                      </a:r>
                      <a:endParaRPr lang="en-US" dirty="0"/>
                    </a:p>
                  </a:txBody>
                  <a:tcPr/>
                </a:tc>
                <a:tc>
                  <a:txBody>
                    <a:bodyPr/>
                    <a:lstStyle/>
                    <a:p>
                      <a:r>
                        <a:rPr lang="en-US" dirty="0" err="1"/>
                        <a:t>Qj</a:t>
                      </a:r>
                      <a:endParaRPr lang="en-US" dirty="0"/>
                    </a:p>
                  </a:txBody>
                  <a:tcPr/>
                </a:tc>
                <a:tc>
                  <a:txBody>
                    <a:bodyPr/>
                    <a:lstStyle/>
                    <a:p>
                      <a:r>
                        <a:rPr lang="en-US" dirty="0" err="1"/>
                        <a:t>Qk</a:t>
                      </a:r>
                      <a:endParaRPr lang="en-US" dirty="0"/>
                    </a:p>
                  </a:txBody>
                  <a:tcPr/>
                </a:tc>
                <a:tc>
                  <a:txBody>
                    <a:bodyPr/>
                    <a:lstStyle/>
                    <a:p>
                      <a:r>
                        <a:rPr lang="en-US" dirty="0" err="1"/>
                        <a:t>Rj</a:t>
                      </a:r>
                      <a:endParaRPr lang="en-US" dirty="0"/>
                    </a:p>
                  </a:txBody>
                  <a:tcPr/>
                </a:tc>
                <a:tc>
                  <a:txBody>
                    <a:bodyPr/>
                    <a:lstStyle/>
                    <a:p>
                      <a:r>
                        <a:rPr lang="en-US" dirty="0" err="1"/>
                        <a:t>Rk</a:t>
                      </a:r>
                      <a:endParaRPr lang="en-US" dirty="0"/>
                    </a:p>
                  </a:txBody>
                  <a:tcPr/>
                </a:tc>
                <a:extLst>
                  <a:ext uri="{0D108BD9-81ED-4DB2-BD59-A6C34878D82A}">
                    <a16:rowId xmlns:a16="http://schemas.microsoft.com/office/drawing/2014/main" val="670744129"/>
                  </a:ext>
                </a:extLst>
              </a:tr>
              <a:tr h="286945">
                <a:tc>
                  <a:txBody>
                    <a:bodyPr/>
                    <a:lstStyle/>
                    <a:p>
                      <a:r>
                        <a:rPr lang="en-US" dirty="0"/>
                        <a:t>Y</a:t>
                      </a:r>
                    </a:p>
                  </a:txBody>
                  <a:tcPr/>
                </a:tc>
                <a:tc>
                  <a:txBody>
                    <a:bodyPr/>
                    <a:lstStyle/>
                    <a:p>
                      <a:r>
                        <a:rPr lang="en-US" dirty="0"/>
                        <a:t>LD</a:t>
                      </a:r>
                    </a:p>
                  </a:txBody>
                  <a:tcPr/>
                </a:tc>
                <a:tc>
                  <a:txBody>
                    <a:bodyPr/>
                    <a:lstStyle/>
                    <a:p>
                      <a:r>
                        <a:rPr lang="en-US" dirty="0"/>
                        <a:t>F2</a:t>
                      </a:r>
                    </a:p>
                  </a:txBody>
                  <a:tcPr/>
                </a:tc>
                <a:tc>
                  <a:txBody>
                    <a:bodyPr/>
                    <a:lstStyle/>
                    <a:p>
                      <a:endParaRPr lang="en-US" dirty="0"/>
                    </a:p>
                  </a:txBody>
                  <a:tcPr/>
                </a:tc>
                <a:tc>
                  <a:txBody>
                    <a:bodyPr/>
                    <a:lstStyle/>
                    <a:p>
                      <a:r>
                        <a:rPr lang="en-US" dirty="0"/>
                        <a:t>R3</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r>
                        <a:rPr lang="en-US" dirty="0"/>
                        <a:t>Y</a:t>
                      </a:r>
                    </a:p>
                  </a:txBody>
                  <a:tcPr/>
                </a:tc>
                <a:extLst>
                  <a:ext uri="{0D108BD9-81ED-4DB2-BD59-A6C34878D82A}">
                    <a16:rowId xmlns:a16="http://schemas.microsoft.com/office/drawing/2014/main" val="2514658733"/>
                  </a:ext>
                </a:extLst>
              </a:tr>
              <a:tr h="286945">
                <a:tc>
                  <a:txBody>
                    <a:bodyPr/>
                    <a:lstStyle/>
                    <a:p>
                      <a:r>
                        <a:rPr lang="en-US" dirty="0"/>
                        <a:t>Y</a:t>
                      </a:r>
                    </a:p>
                  </a:txBody>
                  <a:tcPr/>
                </a:tc>
                <a:tc>
                  <a:txBody>
                    <a:bodyPr/>
                    <a:lstStyle/>
                    <a:p>
                      <a:r>
                        <a:rPr lang="en-US" dirty="0"/>
                        <a:t>FMUL</a:t>
                      </a:r>
                    </a:p>
                  </a:txBody>
                  <a:tcPr/>
                </a:tc>
                <a:tc>
                  <a:txBody>
                    <a:bodyPr/>
                    <a:lstStyle/>
                    <a:p>
                      <a:r>
                        <a:rPr lang="en-US" dirty="0"/>
                        <a:t>F0</a:t>
                      </a:r>
                    </a:p>
                  </a:txBody>
                  <a:tcPr/>
                </a:tc>
                <a:tc>
                  <a:txBody>
                    <a:bodyPr/>
                    <a:lstStyle/>
                    <a:p>
                      <a:r>
                        <a:rPr lang="en-US" dirty="0"/>
                        <a:t>F2</a:t>
                      </a:r>
                    </a:p>
                  </a:txBody>
                  <a:tcPr/>
                </a:tc>
                <a:tc>
                  <a:txBody>
                    <a:bodyPr/>
                    <a:lstStyle/>
                    <a:p>
                      <a:r>
                        <a:rPr lang="en-US" dirty="0"/>
                        <a:t>F4</a:t>
                      </a:r>
                    </a:p>
                  </a:txBody>
                  <a:tcPr/>
                </a:tc>
                <a:tc>
                  <a:txBody>
                    <a:bodyPr/>
                    <a:lstStyle/>
                    <a:p>
                      <a:r>
                        <a:rPr lang="en-US" dirty="0"/>
                        <a:t>INT</a:t>
                      </a:r>
                    </a:p>
                  </a:txBody>
                  <a:tcPr/>
                </a:tc>
                <a:tc>
                  <a:txBody>
                    <a:bodyPr/>
                    <a:lstStyle/>
                    <a:p>
                      <a:endParaRPr lang="en-US"/>
                    </a:p>
                  </a:txBody>
                  <a:tcPr/>
                </a:tc>
                <a:tc>
                  <a:txBody>
                    <a:bodyPr/>
                    <a:lstStyle/>
                    <a:p>
                      <a:r>
                        <a:rPr lang="en-US" dirty="0"/>
                        <a:t>N</a:t>
                      </a:r>
                    </a:p>
                  </a:txBody>
                  <a:tcPr/>
                </a:tc>
                <a:tc>
                  <a:txBody>
                    <a:bodyPr/>
                    <a:lstStyle/>
                    <a:p>
                      <a:r>
                        <a:rPr lang="en-US" dirty="0"/>
                        <a:t>Y</a:t>
                      </a:r>
                    </a:p>
                  </a:txBody>
                  <a:tcPr/>
                </a:tc>
                <a:extLst>
                  <a:ext uri="{0D108BD9-81ED-4DB2-BD59-A6C34878D82A}">
                    <a16:rowId xmlns:a16="http://schemas.microsoft.com/office/drawing/2014/main" val="1224346749"/>
                  </a:ext>
                </a:extLst>
              </a:tr>
              <a:tr h="286945">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119803337"/>
                  </a:ext>
                </a:extLst>
              </a:tr>
              <a:tr h="286945">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589082635"/>
                  </a:ext>
                </a:extLst>
              </a:tr>
              <a:tr h="286945">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239652028"/>
                  </a:ext>
                </a:extLst>
              </a:tr>
            </a:tbl>
          </a:graphicData>
        </a:graphic>
      </p:graphicFrame>
      <p:graphicFrame>
        <p:nvGraphicFramePr>
          <p:cNvPr id="8" name="Table 7">
            <a:extLst>
              <a:ext uri="{FF2B5EF4-FFF2-40B4-BE49-F238E27FC236}">
                <a16:creationId xmlns:a16="http://schemas.microsoft.com/office/drawing/2014/main" id="{E38CC1D3-8F86-911B-5335-872DC80F7881}"/>
              </a:ext>
            </a:extLst>
          </p:cNvPr>
          <p:cNvGraphicFramePr>
            <a:graphicFrameLocks noGrp="1"/>
          </p:cNvGraphicFramePr>
          <p:nvPr>
            <p:extLst>
              <p:ext uri="{D42A27DB-BD31-4B8C-83A1-F6EECF244321}">
                <p14:modId xmlns:p14="http://schemas.microsoft.com/office/powerpoint/2010/main" val="2864845780"/>
              </p:ext>
            </p:extLst>
          </p:nvPr>
        </p:nvGraphicFramePr>
        <p:xfrm>
          <a:off x="3684097" y="3849380"/>
          <a:ext cx="4852382" cy="873760"/>
        </p:xfrm>
        <a:graphic>
          <a:graphicData uri="http://schemas.openxmlformats.org/drawingml/2006/table">
            <a:tbl>
              <a:tblPr firstRow="1" bandRow="1">
                <a:tableStyleId>{5C22544A-7EE6-4342-B048-85BDC9FD1C3A}</a:tableStyleId>
              </a:tblPr>
              <a:tblGrid>
                <a:gridCol w="573405">
                  <a:extLst>
                    <a:ext uri="{9D8B030D-6E8A-4147-A177-3AD203B41FA5}">
                      <a16:colId xmlns:a16="http://schemas.microsoft.com/office/drawing/2014/main" val="2188167482"/>
                    </a:ext>
                  </a:extLst>
                </a:gridCol>
                <a:gridCol w="391391">
                  <a:extLst>
                    <a:ext uri="{9D8B030D-6E8A-4147-A177-3AD203B41FA5}">
                      <a16:colId xmlns:a16="http://schemas.microsoft.com/office/drawing/2014/main" val="2966992928"/>
                    </a:ext>
                  </a:extLst>
                </a:gridCol>
                <a:gridCol w="506730">
                  <a:extLst>
                    <a:ext uri="{9D8B030D-6E8A-4147-A177-3AD203B41FA5}">
                      <a16:colId xmlns:a16="http://schemas.microsoft.com/office/drawing/2014/main" val="3488856608"/>
                    </a:ext>
                  </a:extLst>
                </a:gridCol>
                <a:gridCol w="391391">
                  <a:extLst>
                    <a:ext uri="{9D8B030D-6E8A-4147-A177-3AD203B41FA5}">
                      <a16:colId xmlns:a16="http://schemas.microsoft.com/office/drawing/2014/main" val="1123328004"/>
                    </a:ext>
                  </a:extLst>
                </a:gridCol>
                <a:gridCol w="391391">
                  <a:extLst>
                    <a:ext uri="{9D8B030D-6E8A-4147-A177-3AD203B41FA5}">
                      <a16:colId xmlns:a16="http://schemas.microsoft.com/office/drawing/2014/main" val="2756957487"/>
                    </a:ext>
                  </a:extLst>
                </a:gridCol>
                <a:gridCol w="391391">
                  <a:extLst>
                    <a:ext uri="{9D8B030D-6E8A-4147-A177-3AD203B41FA5}">
                      <a16:colId xmlns:a16="http://schemas.microsoft.com/office/drawing/2014/main" val="189204040"/>
                    </a:ext>
                  </a:extLst>
                </a:gridCol>
                <a:gridCol w="506730">
                  <a:extLst>
                    <a:ext uri="{9D8B030D-6E8A-4147-A177-3AD203B41FA5}">
                      <a16:colId xmlns:a16="http://schemas.microsoft.com/office/drawing/2014/main" val="1821355202"/>
                    </a:ext>
                  </a:extLst>
                </a:gridCol>
                <a:gridCol w="391391">
                  <a:extLst>
                    <a:ext uri="{9D8B030D-6E8A-4147-A177-3AD203B41FA5}">
                      <a16:colId xmlns:a16="http://schemas.microsoft.com/office/drawing/2014/main" val="3411611837"/>
                    </a:ext>
                  </a:extLst>
                </a:gridCol>
                <a:gridCol w="391391">
                  <a:extLst>
                    <a:ext uri="{9D8B030D-6E8A-4147-A177-3AD203B41FA5}">
                      <a16:colId xmlns:a16="http://schemas.microsoft.com/office/drawing/2014/main" val="748713086"/>
                    </a:ext>
                  </a:extLst>
                </a:gridCol>
                <a:gridCol w="391391">
                  <a:extLst>
                    <a:ext uri="{9D8B030D-6E8A-4147-A177-3AD203B41FA5}">
                      <a16:colId xmlns:a16="http://schemas.microsoft.com/office/drawing/2014/main" val="3219135579"/>
                    </a:ext>
                  </a:extLst>
                </a:gridCol>
                <a:gridCol w="525780">
                  <a:extLst>
                    <a:ext uri="{9D8B030D-6E8A-4147-A177-3AD203B41FA5}">
                      <a16:colId xmlns:a16="http://schemas.microsoft.com/office/drawing/2014/main" val="4047958152"/>
                    </a:ext>
                  </a:extLst>
                </a:gridCol>
              </a:tblGrid>
              <a:tr h="370840">
                <a:tc>
                  <a:txBody>
                    <a:bodyPr/>
                    <a:lstStyle/>
                    <a:p>
                      <a:r>
                        <a:rPr lang="en-US" dirty="0"/>
                        <a:t>F0</a:t>
                      </a:r>
                    </a:p>
                  </a:txBody>
                  <a:tcPr/>
                </a:tc>
                <a:tc>
                  <a:txBody>
                    <a:bodyPr/>
                    <a:lstStyle/>
                    <a:p>
                      <a:r>
                        <a:rPr lang="en-US" dirty="0"/>
                        <a:t>F1</a:t>
                      </a:r>
                    </a:p>
                  </a:txBody>
                  <a:tcPr/>
                </a:tc>
                <a:tc>
                  <a:txBody>
                    <a:bodyPr/>
                    <a:lstStyle/>
                    <a:p>
                      <a:r>
                        <a:rPr lang="en-US" dirty="0"/>
                        <a:t>F2</a:t>
                      </a:r>
                    </a:p>
                  </a:txBody>
                  <a:tcPr/>
                </a:tc>
                <a:tc>
                  <a:txBody>
                    <a:bodyPr/>
                    <a:lstStyle/>
                    <a:p>
                      <a:r>
                        <a:rPr lang="en-US" dirty="0"/>
                        <a:t>F3</a:t>
                      </a:r>
                    </a:p>
                  </a:txBody>
                  <a:tcPr/>
                </a:tc>
                <a:tc>
                  <a:txBody>
                    <a:bodyPr/>
                    <a:lstStyle/>
                    <a:p>
                      <a:r>
                        <a:rPr lang="en-US" dirty="0"/>
                        <a:t>F4</a:t>
                      </a:r>
                    </a:p>
                  </a:txBody>
                  <a:tcPr/>
                </a:tc>
                <a:tc>
                  <a:txBody>
                    <a:bodyPr/>
                    <a:lstStyle/>
                    <a:p>
                      <a:r>
                        <a:rPr lang="en-US" dirty="0"/>
                        <a:t>F5</a:t>
                      </a:r>
                    </a:p>
                  </a:txBody>
                  <a:tcPr/>
                </a:tc>
                <a:tc>
                  <a:txBody>
                    <a:bodyPr/>
                    <a:lstStyle/>
                    <a:p>
                      <a:r>
                        <a:rPr lang="en-US" dirty="0"/>
                        <a:t>F6</a:t>
                      </a:r>
                    </a:p>
                  </a:txBody>
                  <a:tcPr/>
                </a:tc>
                <a:tc>
                  <a:txBody>
                    <a:bodyPr/>
                    <a:lstStyle/>
                    <a:p>
                      <a:r>
                        <a:rPr lang="en-US" dirty="0"/>
                        <a:t>F7</a:t>
                      </a:r>
                    </a:p>
                  </a:txBody>
                  <a:tcPr/>
                </a:tc>
                <a:tc>
                  <a:txBody>
                    <a:bodyPr/>
                    <a:lstStyle/>
                    <a:p>
                      <a:r>
                        <a:rPr lang="en-US" dirty="0"/>
                        <a:t>F8</a:t>
                      </a:r>
                    </a:p>
                  </a:txBody>
                  <a:tcPr/>
                </a:tc>
                <a:tc>
                  <a:txBody>
                    <a:bodyPr/>
                    <a:lstStyle/>
                    <a:p>
                      <a:r>
                        <a:rPr lang="en-US" dirty="0"/>
                        <a:t>F9</a:t>
                      </a:r>
                    </a:p>
                  </a:txBody>
                  <a:tcPr/>
                </a:tc>
                <a:tc>
                  <a:txBody>
                    <a:bodyPr/>
                    <a:lstStyle/>
                    <a:p>
                      <a:r>
                        <a:rPr lang="en-US" dirty="0"/>
                        <a:t>F10</a:t>
                      </a:r>
                    </a:p>
                  </a:txBody>
                  <a:tcPr/>
                </a:tc>
                <a:extLst>
                  <a:ext uri="{0D108BD9-81ED-4DB2-BD59-A6C34878D82A}">
                    <a16:rowId xmlns:a16="http://schemas.microsoft.com/office/drawing/2014/main" val="3630689191"/>
                  </a:ext>
                </a:extLst>
              </a:tr>
              <a:tr h="370840">
                <a:tc>
                  <a:txBody>
                    <a:bodyPr/>
                    <a:lstStyle/>
                    <a:p>
                      <a:r>
                        <a:rPr lang="en-US" dirty="0"/>
                        <a:t>FM1</a:t>
                      </a:r>
                    </a:p>
                  </a:txBody>
                  <a:tcPr/>
                </a:tc>
                <a:tc>
                  <a:txBody>
                    <a:bodyPr/>
                    <a:lstStyle/>
                    <a:p>
                      <a:endParaRPr lang="en-US"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INT</a:t>
                      </a:r>
                    </a:p>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565845758"/>
                  </a:ext>
                </a:extLst>
              </a:tr>
            </a:tbl>
          </a:graphicData>
        </a:graphic>
      </p:graphicFrame>
      <p:sp>
        <p:nvSpPr>
          <p:cNvPr id="5" name="Text Placeholder 1">
            <a:extLst>
              <a:ext uri="{FF2B5EF4-FFF2-40B4-BE49-F238E27FC236}">
                <a16:creationId xmlns:a16="http://schemas.microsoft.com/office/drawing/2014/main" id="{0F20EDAE-C10C-87FE-B2ED-6D2523548F26}"/>
              </a:ext>
            </a:extLst>
          </p:cNvPr>
          <p:cNvSpPr txBox="1">
            <a:spLocks/>
          </p:cNvSpPr>
          <p:nvPr/>
        </p:nvSpPr>
        <p:spPr>
          <a:xfrm>
            <a:off x="731523" y="895214"/>
            <a:ext cx="8503923" cy="369332"/>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342900" indent="-342900">
              <a:buFont typeface="Arial" panose="020B0604020202020204" pitchFamily="34" charset="0"/>
              <a:buChar char="•"/>
            </a:pPr>
            <a:r>
              <a:rPr lang="en-US" sz="2400" dirty="0"/>
              <a:t>Cycle6</a:t>
            </a:r>
            <a:endParaRPr lang="en-US" sz="2000" dirty="0"/>
          </a:p>
        </p:txBody>
      </p:sp>
      <p:sp>
        <p:nvSpPr>
          <p:cNvPr id="9" name="TextBox 8">
            <a:extLst>
              <a:ext uri="{FF2B5EF4-FFF2-40B4-BE49-F238E27FC236}">
                <a16:creationId xmlns:a16="http://schemas.microsoft.com/office/drawing/2014/main" id="{946A6D2A-348C-C37F-F145-276D1ED589E3}"/>
              </a:ext>
            </a:extLst>
          </p:cNvPr>
          <p:cNvSpPr txBox="1"/>
          <p:nvPr/>
        </p:nvSpPr>
        <p:spPr>
          <a:xfrm>
            <a:off x="8536479" y="1701337"/>
            <a:ext cx="709630" cy="1631216"/>
          </a:xfrm>
          <a:prstGeom prst="rect">
            <a:avLst/>
          </a:prstGeom>
          <a:noFill/>
        </p:spPr>
        <p:txBody>
          <a:bodyPr wrap="square">
            <a:spAutoFit/>
          </a:bodyPr>
          <a:lstStyle/>
          <a:p>
            <a:pPr algn="l"/>
            <a:r>
              <a:rPr lang="en-US" sz="2000" dirty="0"/>
              <a:t>INT</a:t>
            </a:r>
            <a:br>
              <a:rPr lang="en-US" sz="2000" dirty="0"/>
            </a:br>
            <a:r>
              <a:rPr lang="en-US" sz="2000" dirty="0"/>
              <a:t>FM1</a:t>
            </a:r>
            <a:br>
              <a:rPr lang="en-US" sz="2000" dirty="0"/>
            </a:br>
            <a:r>
              <a:rPr lang="en-US" sz="2000" dirty="0"/>
              <a:t>FM2</a:t>
            </a:r>
            <a:br>
              <a:rPr lang="en-US" sz="2000" dirty="0"/>
            </a:br>
            <a:r>
              <a:rPr lang="en-US" sz="2000" dirty="0"/>
              <a:t>FA</a:t>
            </a:r>
            <a:br>
              <a:rPr lang="en-US" sz="2000" dirty="0"/>
            </a:br>
            <a:r>
              <a:rPr lang="en-US" sz="2000" dirty="0"/>
              <a:t>FD</a:t>
            </a:r>
          </a:p>
        </p:txBody>
      </p:sp>
    </p:spTree>
    <p:extLst>
      <p:ext uri="{BB962C8B-B14F-4D97-AF65-F5344CB8AC3E}">
        <p14:creationId xmlns:p14="http://schemas.microsoft.com/office/powerpoint/2010/main" val="9875099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BCADAF-857B-BA8A-EFD2-C2CFB2533006}"/>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FAB66F9-2870-FFAC-7E29-906DBBE43232}"/>
              </a:ext>
            </a:extLst>
          </p:cNvPr>
          <p:cNvSpPr>
            <a:spLocks noGrp="1"/>
          </p:cNvSpPr>
          <p:nvPr>
            <p:ph type="sldNum" sz="quarter" idx="19"/>
          </p:nvPr>
        </p:nvSpPr>
        <p:spPr/>
        <p:txBody>
          <a:bodyPr/>
          <a:lstStyle/>
          <a:p>
            <a:fld id="{B6238B5B-F19C-E947-A0BC-87BD7983F871}" type="slidenum">
              <a:rPr lang="en-US" smtClean="0"/>
              <a:pPr/>
              <a:t>27</a:t>
            </a:fld>
            <a:endParaRPr lang="en-US" dirty="0"/>
          </a:p>
        </p:txBody>
      </p:sp>
      <p:sp>
        <p:nvSpPr>
          <p:cNvPr id="2" name="Title 4">
            <a:extLst>
              <a:ext uri="{FF2B5EF4-FFF2-40B4-BE49-F238E27FC236}">
                <a16:creationId xmlns:a16="http://schemas.microsoft.com/office/drawing/2014/main" id="{61947FC2-F6D4-39E4-C14B-FD9283B2D1B6}"/>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CDC6600 – Scoreboard Example</a:t>
            </a:r>
          </a:p>
        </p:txBody>
      </p:sp>
      <p:sp>
        <p:nvSpPr>
          <p:cNvPr id="16" name="TextBox 15">
            <a:extLst>
              <a:ext uri="{FF2B5EF4-FFF2-40B4-BE49-F238E27FC236}">
                <a16:creationId xmlns:a16="http://schemas.microsoft.com/office/drawing/2014/main" id="{D0D2DC1E-DB0A-3BDD-CCB0-386E83C80D0A}"/>
              </a:ext>
            </a:extLst>
          </p:cNvPr>
          <p:cNvSpPr txBox="1"/>
          <p:nvPr/>
        </p:nvSpPr>
        <p:spPr>
          <a:xfrm>
            <a:off x="2196854" y="4802413"/>
            <a:ext cx="5410200" cy="369332"/>
          </a:xfrm>
          <a:prstGeom prst="rect">
            <a:avLst/>
          </a:prstGeom>
          <a:noFill/>
        </p:spPr>
        <p:txBody>
          <a:bodyPr wrap="square" rtlCol="0">
            <a:spAutoFit/>
          </a:bodyPr>
          <a:lstStyle/>
          <a:p>
            <a:r>
              <a:rPr lang="en-US" dirty="0"/>
              <a:t>https://hackmd.io/@a5180352/S1FFbP6pz?type=view</a:t>
            </a:r>
          </a:p>
        </p:txBody>
      </p:sp>
      <p:sp>
        <p:nvSpPr>
          <p:cNvPr id="3" name="TextBox 2">
            <a:extLst>
              <a:ext uri="{FF2B5EF4-FFF2-40B4-BE49-F238E27FC236}">
                <a16:creationId xmlns:a16="http://schemas.microsoft.com/office/drawing/2014/main" id="{3370D409-FF56-DCBB-1ADD-79D8C3F15AB7}"/>
              </a:ext>
            </a:extLst>
          </p:cNvPr>
          <p:cNvSpPr txBox="1"/>
          <p:nvPr/>
        </p:nvSpPr>
        <p:spPr>
          <a:xfrm>
            <a:off x="699160" y="1439727"/>
            <a:ext cx="1746717" cy="1077218"/>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sz="1400" strike="sngStrike" dirty="0"/>
              <a:t>LD F6 34 R2</a:t>
            </a:r>
          </a:p>
          <a:p>
            <a:pPr marL="285750" indent="-285750">
              <a:buFont typeface="Arial" panose="020B0604020202020204" pitchFamily="34" charset="0"/>
              <a:buChar char="•"/>
            </a:pPr>
            <a:r>
              <a:rPr lang="en-US" sz="1400" dirty="0"/>
              <a:t>LD F2 45 R3</a:t>
            </a:r>
          </a:p>
          <a:p>
            <a:pPr marL="285750" indent="-285750">
              <a:buFont typeface="Arial" panose="020B0604020202020204" pitchFamily="34" charset="0"/>
              <a:buChar char="•"/>
            </a:pPr>
            <a:r>
              <a:rPr lang="en-US" sz="1400" dirty="0"/>
              <a:t>FMUL F0 F2 F4</a:t>
            </a:r>
          </a:p>
          <a:p>
            <a:pPr marL="285750" indent="-285750">
              <a:buFont typeface="Arial" panose="020B0604020202020204" pitchFamily="34" charset="0"/>
              <a:buChar char="•"/>
            </a:pPr>
            <a:r>
              <a:rPr lang="en-US" sz="1400" dirty="0"/>
              <a:t>FADD  F8 F6 F2</a:t>
            </a:r>
          </a:p>
          <a:p>
            <a:pPr marL="285750" indent="-285750">
              <a:buFont typeface="Arial" panose="020B0604020202020204" pitchFamily="34" charset="0"/>
              <a:buChar char="•"/>
            </a:pPr>
            <a:r>
              <a:rPr lang="en-US" sz="1400" dirty="0"/>
              <a:t>FDIV F10 F0 F6</a:t>
            </a:r>
          </a:p>
        </p:txBody>
      </p:sp>
      <p:graphicFrame>
        <p:nvGraphicFramePr>
          <p:cNvPr id="6" name="Table 5">
            <a:extLst>
              <a:ext uri="{FF2B5EF4-FFF2-40B4-BE49-F238E27FC236}">
                <a16:creationId xmlns:a16="http://schemas.microsoft.com/office/drawing/2014/main" id="{8AD726D5-7B42-6DB3-F5C8-8839DEAAAEFF}"/>
              </a:ext>
            </a:extLst>
          </p:cNvPr>
          <p:cNvGraphicFramePr>
            <a:graphicFrameLocks noGrp="1"/>
          </p:cNvGraphicFramePr>
          <p:nvPr>
            <p:extLst>
              <p:ext uri="{D42A27DB-BD31-4B8C-83A1-F6EECF244321}">
                <p14:modId xmlns:p14="http://schemas.microsoft.com/office/powerpoint/2010/main" val="1156994196"/>
              </p:ext>
            </p:extLst>
          </p:nvPr>
        </p:nvGraphicFramePr>
        <p:xfrm>
          <a:off x="1518142" y="2812572"/>
          <a:ext cx="1855470" cy="1783080"/>
        </p:xfrm>
        <a:graphic>
          <a:graphicData uri="http://schemas.openxmlformats.org/drawingml/2006/table">
            <a:tbl>
              <a:tblPr firstRow="1" bandRow="1">
                <a:tableStyleId>{5C22544A-7EE6-4342-B048-85BDC9FD1C3A}</a:tableStyleId>
              </a:tblPr>
              <a:tblGrid>
                <a:gridCol w="392430">
                  <a:extLst>
                    <a:ext uri="{9D8B030D-6E8A-4147-A177-3AD203B41FA5}">
                      <a16:colId xmlns:a16="http://schemas.microsoft.com/office/drawing/2014/main" val="1634692948"/>
                    </a:ext>
                  </a:extLst>
                </a:gridCol>
                <a:gridCol w="487680">
                  <a:extLst>
                    <a:ext uri="{9D8B030D-6E8A-4147-A177-3AD203B41FA5}">
                      <a16:colId xmlns:a16="http://schemas.microsoft.com/office/drawing/2014/main" val="3785208874"/>
                    </a:ext>
                  </a:extLst>
                </a:gridCol>
                <a:gridCol w="459105">
                  <a:extLst>
                    <a:ext uri="{9D8B030D-6E8A-4147-A177-3AD203B41FA5}">
                      <a16:colId xmlns:a16="http://schemas.microsoft.com/office/drawing/2014/main" val="3092798118"/>
                    </a:ext>
                  </a:extLst>
                </a:gridCol>
                <a:gridCol w="516255">
                  <a:extLst>
                    <a:ext uri="{9D8B030D-6E8A-4147-A177-3AD203B41FA5}">
                      <a16:colId xmlns:a16="http://schemas.microsoft.com/office/drawing/2014/main" val="3869845918"/>
                    </a:ext>
                  </a:extLst>
                </a:gridCol>
              </a:tblGrid>
              <a:tr h="231575">
                <a:tc>
                  <a:txBody>
                    <a:bodyPr/>
                    <a:lstStyle/>
                    <a:p>
                      <a:r>
                        <a:rPr lang="en-US" dirty="0"/>
                        <a:t>IS</a:t>
                      </a:r>
                    </a:p>
                  </a:txBody>
                  <a:tcPr/>
                </a:tc>
                <a:tc>
                  <a:txBody>
                    <a:bodyPr/>
                    <a:lstStyle/>
                    <a:p>
                      <a:r>
                        <a:rPr lang="en-US" dirty="0"/>
                        <a:t>RO</a:t>
                      </a:r>
                    </a:p>
                  </a:txBody>
                  <a:tcPr/>
                </a:tc>
                <a:tc>
                  <a:txBody>
                    <a:bodyPr/>
                    <a:lstStyle/>
                    <a:p>
                      <a:r>
                        <a:rPr lang="en-US" dirty="0"/>
                        <a:t>EX</a:t>
                      </a:r>
                    </a:p>
                  </a:txBody>
                  <a:tcPr/>
                </a:tc>
                <a:tc>
                  <a:txBody>
                    <a:bodyPr/>
                    <a:lstStyle/>
                    <a:p>
                      <a:r>
                        <a:rPr lang="en-US" dirty="0"/>
                        <a:t>WB</a:t>
                      </a:r>
                    </a:p>
                  </a:txBody>
                  <a:tcPr/>
                </a:tc>
                <a:extLst>
                  <a:ext uri="{0D108BD9-81ED-4DB2-BD59-A6C34878D82A}">
                    <a16:rowId xmlns:a16="http://schemas.microsoft.com/office/drawing/2014/main" val="1354422078"/>
                  </a:ext>
                </a:extLst>
              </a:tr>
              <a:tr h="231575">
                <a:tc>
                  <a:txBody>
                    <a:bodyPr/>
                    <a:lstStyle/>
                    <a:p>
                      <a:r>
                        <a:rPr lang="en-US" dirty="0"/>
                        <a:t>Y</a:t>
                      </a:r>
                    </a:p>
                  </a:txBody>
                  <a:tcPr/>
                </a:tc>
                <a:tc>
                  <a:txBody>
                    <a:bodyPr/>
                    <a:lstStyle/>
                    <a:p>
                      <a:r>
                        <a:rPr lang="en-US"/>
                        <a:t>Y</a:t>
                      </a:r>
                      <a:endParaRPr lang="en-US" dirty="0"/>
                    </a:p>
                  </a:txBody>
                  <a:tcPr/>
                </a:tc>
                <a:tc>
                  <a:txBody>
                    <a:bodyPr/>
                    <a:lstStyle/>
                    <a:p>
                      <a:r>
                        <a:rPr lang="en-US" dirty="0"/>
                        <a:t>Y</a:t>
                      </a:r>
                    </a:p>
                  </a:txBody>
                  <a:tcPr/>
                </a:tc>
                <a:tc>
                  <a:txBody>
                    <a:bodyPr/>
                    <a:lstStyle/>
                    <a:p>
                      <a:endParaRPr lang="en-US" dirty="0"/>
                    </a:p>
                  </a:txBody>
                  <a:tcPr/>
                </a:tc>
                <a:extLst>
                  <a:ext uri="{0D108BD9-81ED-4DB2-BD59-A6C34878D82A}">
                    <a16:rowId xmlns:a16="http://schemas.microsoft.com/office/drawing/2014/main" val="1798302158"/>
                  </a:ext>
                </a:extLst>
              </a:tr>
              <a:tr h="231575">
                <a:tc>
                  <a:txBody>
                    <a:bodyPr/>
                    <a:lstStyle/>
                    <a:p>
                      <a:r>
                        <a:rPr lang="en-US" dirty="0"/>
                        <a:t>Y</a:t>
                      </a:r>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613473361"/>
                  </a:ext>
                </a:extLst>
              </a:tr>
              <a:tr h="231575">
                <a:tc>
                  <a:txBody>
                    <a:bodyPr/>
                    <a:lstStyle/>
                    <a:p>
                      <a:r>
                        <a:rPr lang="en-US" dirty="0"/>
                        <a:t>Y</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202321528"/>
                  </a:ext>
                </a:extLst>
              </a:tr>
              <a:tr h="231575">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221228465"/>
                  </a:ext>
                </a:extLst>
              </a:tr>
              <a:tr h="231575">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778504369"/>
                  </a:ext>
                </a:extLst>
              </a:tr>
            </a:tbl>
          </a:graphicData>
        </a:graphic>
      </p:graphicFrame>
      <p:graphicFrame>
        <p:nvGraphicFramePr>
          <p:cNvPr id="7" name="Table 6">
            <a:extLst>
              <a:ext uri="{FF2B5EF4-FFF2-40B4-BE49-F238E27FC236}">
                <a16:creationId xmlns:a16="http://schemas.microsoft.com/office/drawing/2014/main" id="{77CBC08C-89BC-C9E3-9F58-41AE9477022E}"/>
              </a:ext>
            </a:extLst>
          </p:cNvPr>
          <p:cNvGraphicFramePr>
            <a:graphicFrameLocks noGrp="1"/>
          </p:cNvGraphicFramePr>
          <p:nvPr>
            <p:extLst>
              <p:ext uri="{D42A27DB-BD31-4B8C-83A1-F6EECF244321}">
                <p14:modId xmlns:p14="http://schemas.microsoft.com/office/powerpoint/2010/main" val="738726708"/>
              </p:ext>
            </p:extLst>
          </p:nvPr>
        </p:nvGraphicFramePr>
        <p:xfrm>
          <a:off x="3621360" y="1451896"/>
          <a:ext cx="4964539" cy="1783080"/>
        </p:xfrm>
        <a:graphic>
          <a:graphicData uri="http://schemas.openxmlformats.org/drawingml/2006/table">
            <a:tbl>
              <a:tblPr firstRow="1" bandRow="1">
                <a:tableStyleId>{5C22544A-7EE6-4342-B048-85BDC9FD1C3A}</a:tableStyleId>
              </a:tblPr>
              <a:tblGrid>
                <a:gridCol w="643486">
                  <a:extLst>
                    <a:ext uri="{9D8B030D-6E8A-4147-A177-3AD203B41FA5}">
                      <a16:colId xmlns:a16="http://schemas.microsoft.com/office/drawing/2014/main" val="590675003"/>
                    </a:ext>
                  </a:extLst>
                </a:gridCol>
                <a:gridCol w="697230">
                  <a:extLst>
                    <a:ext uri="{9D8B030D-6E8A-4147-A177-3AD203B41FA5}">
                      <a16:colId xmlns:a16="http://schemas.microsoft.com/office/drawing/2014/main" val="71237376"/>
                    </a:ext>
                  </a:extLst>
                </a:gridCol>
                <a:gridCol w="517689">
                  <a:extLst>
                    <a:ext uri="{9D8B030D-6E8A-4147-A177-3AD203B41FA5}">
                      <a16:colId xmlns:a16="http://schemas.microsoft.com/office/drawing/2014/main" val="3956474497"/>
                    </a:ext>
                  </a:extLst>
                </a:gridCol>
                <a:gridCol w="517689">
                  <a:extLst>
                    <a:ext uri="{9D8B030D-6E8A-4147-A177-3AD203B41FA5}">
                      <a16:colId xmlns:a16="http://schemas.microsoft.com/office/drawing/2014/main" val="3818933861"/>
                    </a:ext>
                  </a:extLst>
                </a:gridCol>
                <a:gridCol w="517689">
                  <a:extLst>
                    <a:ext uri="{9D8B030D-6E8A-4147-A177-3AD203B41FA5}">
                      <a16:colId xmlns:a16="http://schemas.microsoft.com/office/drawing/2014/main" val="3450484777"/>
                    </a:ext>
                  </a:extLst>
                </a:gridCol>
                <a:gridCol w="517689">
                  <a:extLst>
                    <a:ext uri="{9D8B030D-6E8A-4147-A177-3AD203B41FA5}">
                      <a16:colId xmlns:a16="http://schemas.microsoft.com/office/drawing/2014/main" val="3583419759"/>
                    </a:ext>
                  </a:extLst>
                </a:gridCol>
                <a:gridCol w="517689">
                  <a:extLst>
                    <a:ext uri="{9D8B030D-6E8A-4147-A177-3AD203B41FA5}">
                      <a16:colId xmlns:a16="http://schemas.microsoft.com/office/drawing/2014/main" val="2882616700"/>
                    </a:ext>
                  </a:extLst>
                </a:gridCol>
                <a:gridCol w="517689">
                  <a:extLst>
                    <a:ext uri="{9D8B030D-6E8A-4147-A177-3AD203B41FA5}">
                      <a16:colId xmlns:a16="http://schemas.microsoft.com/office/drawing/2014/main" val="4045594724"/>
                    </a:ext>
                  </a:extLst>
                </a:gridCol>
                <a:gridCol w="517689">
                  <a:extLst>
                    <a:ext uri="{9D8B030D-6E8A-4147-A177-3AD203B41FA5}">
                      <a16:colId xmlns:a16="http://schemas.microsoft.com/office/drawing/2014/main" val="4118260260"/>
                    </a:ext>
                  </a:extLst>
                </a:gridCol>
              </a:tblGrid>
              <a:tr h="286945">
                <a:tc>
                  <a:txBody>
                    <a:bodyPr/>
                    <a:lstStyle/>
                    <a:p>
                      <a:r>
                        <a:rPr lang="en-US" dirty="0"/>
                        <a:t>Busy</a:t>
                      </a:r>
                    </a:p>
                  </a:txBody>
                  <a:tcPr/>
                </a:tc>
                <a:tc>
                  <a:txBody>
                    <a:bodyPr/>
                    <a:lstStyle/>
                    <a:p>
                      <a:r>
                        <a:rPr lang="en-US" dirty="0"/>
                        <a:t>Op</a:t>
                      </a:r>
                    </a:p>
                  </a:txBody>
                  <a:tcPr/>
                </a:tc>
                <a:tc>
                  <a:txBody>
                    <a:bodyPr/>
                    <a:lstStyle/>
                    <a:p>
                      <a:r>
                        <a:rPr lang="en-US" dirty="0"/>
                        <a:t>Fi</a:t>
                      </a:r>
                    </a:p>
                  </a:txBody>
                  <a:tcPr/>
                </a:tc>
                <a:tc>
                  <a:txBody>
                    <a:bodyPr/>
                    <a:lstStyle/>
                    <a:p>
                      <a:r>
                        <a:rPr lang="en-US" dirty="0"/>
                        <a:t>Fj</a:t>
                      </a:r>
                    </a:p>
                  </a:txBody>
                  <a:tcPr/>
                </a:tc>
                <a:tc>
                  <a:txBody>
                    <a:bodyPr/>
                    <a:lstStyle/>
                    <a:p>
                      <a:r>
                        <a:rPr lang="en-US" dirty="0" err="1"/>
                        <a:t>Fk</a:t>
                      </a:r>
                      <a:endParaRPr lang="en-US" dirty="0"/>
                    </a:p>
                  </a:txBody>
                  <a:tcPr/>
                </a:tc>
                <a:tc>
                  <a:txBody>
                    <a:bodyPr/>
                    <a:lstStyle/>
                    <a:p>
                      <a:r>
                        <a:rPr lang="en-US" dirty="0" err="1"/>
                        <a:t>Qj</a:t>
                      </a:r>
                      <a:endParaRPr lang="en-US" dirty="0"/>
                    </a:p>
                  </a:txBody>
                  <a:tcPr/>
                </a:tc>
                <a:tc>
                  <a:txBody>
                    <a:bodyPr/>
                    <a:lstStyle/>
                    <a:p>
                      <a:r>
                        <a:rPr lang="en-US" dirty="0" err="1"/>
                        <a:t>Qk</a:t>
                      </a:r>
                      <a:endParaRPr lang="en-US" dirty="0"/>
                    </a:p>
                  </a:txBody>
                  <a:tcPr/>
                </a:tc>
                <a:tc>
                  <a:txBody>
                    <a:bodyPr/>
                    <a:lstStyle/>
                    <a:p>
                      <a:r>
                        <a:rPr lang="en-US" dirty="0" err="1"/>
                        <a:t>Rj</a:t>
                      </a:r>
                      <a:endParaRPr lang="en-US" dirty="0"/>
                    </a:p>
                  </a:txBody>
                  <a:tcPr/>
                </a:tc>
                <a:tc>
                  <a:txBody>
                    <a:bodyPr/>
                    <a:lstStyle/>
                    <a:p>
                      <a:r>
                        <a:rPr lang="en-US" dirty="0" err="1"/>
                        <a:t>Rk</a:t>
                      </a:r>
                      <a:endParaRPr lang="en-US" dirty="0"/>
                    </a:p>
                  </a:txBody>
                  <a:tcPr/>
                </a:tc>
                <a:extLst>
                  <a:ext uri="{0D108BD9-81ED-4DB2-BD59-A6C34878D82A}">
                    <a16:rowId xmlns:a16="http://schemas.microsoft.com/office/drawing/2014/main" val="670744129"/>
                  </a:ext>
                </a:extLst>
              </a:tr>
              <a:tr h="286945">
                <a:tc>
                  <a:txBody>
                    <a:bodyPr/>
                    <a:lstStyle/>
                    <a:p>
                      <a:r>
                        <a:rPr lang="en-US" dirty="0"/>
                        <a:t>Y</a:t>
                      </a:r>
                    </a:p>
                  </a:txBody>
                  <a:tcPr/>
                </a:tc>
                <a:tc>
                  <a:txBody>
                    <a:bodyPr/>
                    <a:lstStyle/>
                    <a:p>
                      <a:r>
                        <a:rPr lang="en-US" dirty="0"/>
                        <a:t>LD</a:t>
                      </a:r>
                    </a:p>
                  </a:txBody>
                  <a:tcPr/>
                </a:tc>
                <a:tc>
                  <a:txBody>
                    <a:bodyPr/>
                    <a:lstStyle/>
                    <a:p>
                      <a:r>
                        <a:rPr lang="en-US" dirty="0"/>
                        <a:t>F2</a:t>
                      </a:r>
                    </a:p>
                  </a:txBody>
                  <a:tcPr/>
                </a:tc>
                <a:tc>
                  <a:txBody>
                    <a:bodyPr/>
                    <a:lstStyle/>
                    <a:p>
                      <a:endParaRPr lang="en-US" dirty="0"/>
                    </a:p>
                  </a:txBody>
                  <a:tcPr/>
                </a:tc>
                <a:tc>
                  <a:txBody>
                    <a:bodyPr/>
                    <a:lstStyle/>
                    <a:p>
                      <a:r>
                        <a:rPr lang="en-US" dirty="0"/>
                        <a:t>R3</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r>
                        <a:rPr lang="en-US" dirty="0"/>
                        <a:t>Y</a:t>
                      </a:r>
                    </a:p>
                  </a:txBody>
                  <a:tcPr/>
                </a:tc>
                <a:extLst>
                  <a:ext uri="{0D108BD9-81ED-4DB2-BD59-A6C34878D82A}">
                    <a16:rowId xmlns:a16="http://schemas.microsoft.com/office/drawing/2014/main" val="2514658733"/>
                  </a:ext>
                </a:extLst>
              </a:tr>
              <a:tr h="286945">
                <a:tc>
                  <a:txBody>
                    <a:bodyPr/>
                    <a:lstStyle/>
                    <a:p>
                      <a:r>
                        <a:rPr lang="en-US" dirty="0"/>
                        <a:t>Y</a:t>
                      </a:r>
                    </a:p>
                  </a:txBody>
                  <a:tcPr/>
                </a:tc>
                <a:tc>
                  <a:txBody>
                    <a:bodyPr/>
                    <a:lstStyle/>
                    <a:p>
                      <a:r>
                        <a:rPr lang="en-US" dirty="0"/>
                        <a:t>FMUL</a:t>
                      </a:r>
                    </a:p>
                  </a:txBody>
                  <a:tcPr/>
                </a:tc>
                <a:tc>
                  <a:txBody>
                    <a:bodyPr/>
                    <a:lstStyle/>
                    <a:p>
                      <a:r>
                        <a:rPr lang="en-US" dirty="0"/>
                        <a:t>F0</a:t>
                      </a:r>
                    </a:p>
                  </a:txBody>
                  <a:tcPr/>
                </a:tc>
                <a:tc>
                  <a:txBody>
                    <a:bodyPr/>
                    <a:lstStyle/>
                    <a:p>
                      <a:r>
                        <a:rPr lang="en-US" dirty="0"/>
                        <a:t>F2</a:t>
                      </a:r>
                    </a:p>
                  </a:txBody>
                  <a:tcPr/>
                </a:tc>
                <a:tc>
                  <a:txBody>
                    <a:bodyPr/>
                    <a:lstStyle/>
                    <a:p>
                      <a:r>
                        <a:rPr lang="en-US" dirty="0"/>
                        <a:t>F4</a:t>
                      </a:r>
                    </a:p>
                  </a:txBody>
                  <a:tcPr/>
                </a:tc>
                <a:tc>
                  <a:txBody>
                    <a:bodyPr/>
                    <a:lstStyle/>
                    <a:p>
                      <a:r>
                        <a:rPr lang="en-US" dirty="0"/>
                        <a:t>INT</a:t>
                      </a:r>
                    </a:p>
                  </a:txBody>
                  <a:tcPr/>
                </a:tc>
                <a:tc>
                  <a:txBody>
                    <a:bodyPr/>
                    <a:lstStyle/>
                    <a:p>
                      <a:endParaRPr lang="en-US"/>
                    </a:p>
                  </a:txBody>
                  <a:tcPr/>
                </a:tc>
                <a:tc>
                  <a:txBody>
                    <a:bodyPr/>
                    <a:lstStyle/>
                    <a:p>
                      <a:r>
                        <a:rPr lang="en-US" dirty="0"/>
                        <a:t>N</a:t>
                      </a:r>
                    </a:p>
                  </a:txBody>
                  <a:tcPr/>
                </a:tc>
                <a:tc>
                  <a:txBody>
                    <a:bodyPr/>
                    <a:lstStyle/>
                    <a:p>
                      <a:r>
                        <a:rPr lang="en-US" dirty="0"/>
                        <a:t>Y</a:t>
                      </a:r>
                    </a:p>
                  </a:txBody>
                  <a:tcPr/>
                </a:tc>
                <a:extLst>
                  <a:ext uri="{0D108BD9-81ED-4DB2-BD59-A6C34878D82A}">
                    <a16:rowId xmlns:a16="http://schemas.microsoft.com/office/drawing/2014/main" val="1224346749"/>
                  </a:ext>
                </a:extLst>
              </a:tr>
              <a:tr h="286945">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119803337"/>
                  </a:ext>
                </a:extLst>
              </a:tr>
              <a:tr h="286945">
                <a:tc>
                  <a:txBody>
                    <a:bodyPr/>
                    <a:lstStyle/>
                    <a:p>
                      <a:r>
                        <a:rPr lang="en-US" dirty="0"/>
                        <a:t>Y</a:t>
                      </a:r>
                    </a:p>
                  </a:txBody>
                  <a:tcPr/>
                </a:tc>
                <a:tc>
                  <a:txBody>
                    <a:bodyPr/>
                    <a:lstStyle/>
                    <a:p>
                      <a:r>
                        <a:rPr lang="en-US" dirty="0"/>
                        <a:t>FADD</a:t>
                      </a:r>
                    </a:p>
                  </a:txBody>
                  <a:tcPr/>
                </a:tc>
                <a:tc>
                  <a:txBody>
                    <a:bodyPr/>
                    <a:lstStyle/>
                    <a:p>
                      <a:r>
                        <a:rPr lang="en-US" dirty="0"/>
                        <a:t>F8</a:t>
                      </a:r>
                    </a:p>
                  </a:txBody>
                  <a:tcPr/>
                </a:tc>
                <a:tc>
                  <a:txBody>
                    <a:bodyPr/>
                    <a:lstStyle/>
                    <a:p>
                      <a:r>
                        <a:rPr lang="en-US" dirty="0"/>
                        <a:t>F6</a:t>
                      </a:r>
                    </a:p>
                  </a:txBody>
                  <a:tcPr/>
                </a:tc>
                <a:tc>
                  <a:txBody>
                    <a:bodyPr/>
                    <a:lstStyle/>
                    <a:p>
                      <a:r>
                        <a:rPr lang="en-US" dirty="0"/>
                        <a:t>F2</a:t>
                      </a:r>
                    </a:p>
                  </a:txBody>
                  <a:tcPr/>
                </a:tc>
                <a:tc>
                  <a:txBody>
                    <a:bodyPr/>
                    <a:lstStyle/>
                    <a:p>
                      <a:endParaRPr lang="en-US" dirty="0"/>
                    </a:p>
                  </a:txBody>
                  <a:tcPr/>
                </a:tc>
                <a:tc>
                  <a:txBody>
                    <a:bodyPr/>
                    <a:lstStyle/>
                    <a:p>
                      <a:r>
                        <a:rPr lang="en-US" dirty="0"/>
                        <a:t>INT</a:t>
                      </a:r>
                    </a:p>
                  </a:txBody>
                  <a:tcPr/>
                </a:tc>
                <a:tc>
                  <a:txBody>
                    <a:bodyPr/>
                    <a:lstStyle/>
                    <a:p>
                      <a:r>
                        <a:rPr lang="en-US" dirty="0"/>
                        <a:t>Y</a:t>
                      </a:r>
                    </a:p>
                  </a:txBody>
                  <a:tcPr/>
                </a:tc>
                <a:tc>
                  <a:txBody>
                    <a:bodyPr/>
                    <a:lstStyle/>
                    <a:p>
                      <a:r>
                        <a:rPr lang="en-US" dirty="0"/>
                        <a:t>N</a:t>
                      </a:r>
                    </a:p>
                  </a:txBody>
                  <a:tcPr/>
                </a:tc>
                <a:extLst>
                  <a:ext uri="{0D108BD9-81ED-4DB2-BD59-A6C34878D82A}">
                    <a16:rowId xmlns:a16="http://schemas.microsoft.com/office/drawing/2014/main" val="589082635"/>
                  </a:ext>
                </a:extLst>
              </a:tr>
              <a:tr h="286945">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239652028"/>
                  </a:ext>
                </a:extLst>
              </a:tr>
            </a:tbl>
          </a:graphicData>
        </a:graphic>
      </p:graphicFrame>
      <p:graphicFrame>
        <p:nvGraphicFramePr>
          <p:cNvPr id="8" name="Table 7">
            <a:extLst>
              <a:ext uri="{FF2B5EF4-FFF2-40B4-BE49-F238E27FC236}">
                <a16:creationId xmlns:a16="http://schemas.microsoft.com/office/drawing/2014/main" id="{41D3F239-66A2-F940-BD1E-37C764594630}"/>
              </a:ext>
            </a:extLst>
          </p:cNvPr>
          <p:cNvGraphicFramePr>
            <a:graphicFrameLocks noGrp="1"/>
          </p:cNvGraphicFramePr>
          <p:nvPr>
            <p:extLst>
              <p:ext uri="{D42A27DB-BD31-4B8C-83A1-F6EECF244321}">
                <p14:modId xmlns:p14="http://schemas.microsoft.com/office/powerpoint/2010/main" val="3945618411"/>
              </p:ext>
            </p:extLst>
          </p:nvPr>
        </p:nvGraphicFramePr>
        <p:xfrm>
          <a:off x="3684097" y="3849380"/>
          <a:ext cx="5024935" cy="873760"/>
        </p:xfrm>
        <a:graphic>
          <a:graphicData uri="http://schemas.openxmlformats.org/drawingml/2006/table">
            <a:tbl>
              <a:tblPr firstRow="1" bandRow="1">
                <a:tableStyleId>{5C22544A-7EE6-4342-B048-85BDC9FD1C3A}</a:tableStyleId>
              </a:tblPr>
              <a:tblGrid>
                <a:gridCol w="573405">
                  <a:extLst>
                    <a:ext uri="{9D8B030D-6E8A-4147-A177-3AD203B41FA5}">
                      <a16:colId xmlns:a16="http://schemas.microsoft.com/office/drawing/2014/main" val="2188167482"/>
                    </a:ext>
                  </a:extLst>
                </a:gridCol>
                <a:gridCol w="391391">
                  <a:extLst>
                    <a:ext uri="{9D8B030D-6E8A-4147-A177-3AD203B41FA5}">
                      <a16:colId xmlns:a16="http://schemas.microsoft.com/office/drawing/2014/main" val="2966992928"/>
                    </a:ext>
                  </a:extLst>
                </a:gridCol>
                <a:gridCol w="506730">
                  <a:extLst>
                    <a:ext uri="{9D8B030D-6E8A-4147-A177-3AD203B41FA5}">
                      <a16:colId xmlns:a16="http://schemas.microsoft.com/office/drawing/2014/main" val="3488856608"/>
                    </a:ext>
                  </a:extLst>
                </a:gridCol>
                <a:gridCol w="391391">
                  <a:extLst>
                    <a:ext uri="{9D8B030D-6E8A-4147-A177-3AD203B41FA5}">
                      <a16:colId xmlns:a16="http://schemas.microsoft.com/office/drawing/2014/main" val="1123328004"/>
                    </a:ext>
                  </a:extLst>
                </a:gridCol>
                <a:gridCol w="391391">
                  <a:extLst>
                    <a:ext uri="{9D8B030D-6E8A-4147-A177-3AD203B41FA5}">
                      <a16:colId xmlns:a16="http://schemas.microsoft.com/office/drawing/2014/main" val="2756957487"/>
                    </a:ext>
                  </a:extLst>
                </a:gridCol>
                <a:gridCol w="391391">
                  <a:extLst>
                    <a:ext uri="{9D8B030D-6E8A-4147-A177-3AD203B41FA5}">
                      <a16:colId xmlns:a16="http://schemas.microsoft.com/office/drawing/2014/main" val="189204040"/>
                    </a:ext>
                  </a:extLst>
                </a:gridCol>
                <a:gridCol w="506730">
                  <a:extLst>
                    <a:ext uri="{9D8B030D-6E8A-4147-A177-3AD203B41FA5}">
                      <a16:colId xmlns:a16="http://schemas.microsoft.com/office/drawing/2014/main" val="1821355202"/>
                    </a:ext>
                  </a:extLst>
                </a:gridCol>
                <a:gridCol w="391391">
                  <a:extLst>
                    <a:ext uri="{9D8B030D-6E8A-4147-A177-3AD203B41FA5}">
                      <a16:colId xmlns:a16="http://schemas.microsoft.com/office/drawing/2014/main" val="3411611837"/>
                    </a:ext>
                  </a:extLst>
                </a:gridCol>
                <a:gridCol w="563944">
                  <a:extLst>
                    <a:ext uri="{9D8B030D-6E8A-4147-A177-3AD203B41FA5}">
                      <a16:colId xmlns:a16="http://schemas.microsoft.com/office/drawing/2014/main" val="748713086"/>
                    </a:ext>
                  </a:extLst>
                </a:gridCol>
                <a:gridCol w="391391">
                  <a:extLst>
                    <a:ext uri="{9D8B030D-6E8A-4147-A177-3AD203B41FA5}">
                      <a16:colId xmlns:a16="http://schemas.microsoft.com/office/drawing/2014/main" val="3219135579"/>
                    </a:ext>
                  </a:extLst>
                </a:gridCol>
                <a:gridCol w="525780">
                  <a:extLst>
                    <a:ext uri="{9D8B030D-6E8A-4147-A177-3AD203B41FA5}">
                      <a16:colId xmlns:a16="http://schemas.microsoft.com/office/drawing/2014/main" val="4047958152"/>
                    </a:ext>
                  </a:extLst>
                </a:gridCol>
              </a:tblGrid>
              <a:tr h="370840">
                <a:tc>
                  <a:txBody>
                    <a:bodyPr/>
                    <a:lstStyle/>
                    <a:p>
                      <a:r>
                        <a:rPr lang="en-US" dirty="0"/>
                        <a:t>F0</a:t>
                      </a:r>
                    </a:p>
                  </a:txBody>
                  <a:tcPr/>
                </a:tc>
                <a:tc>
                  <a:txBody>
                    <a:bodyPr/>
                    <a:lstStyle/>
                    <a:p>
                      <a:r>
                        <a:rPr lang="en-US" dirty="0"/>
                        <a:t>F1</a:t>
                      </a:r>
                    </a:p>
                  </a:txBody>
                  <a:tcPr/>
                </a:tc>
                <a:tc>
                  <a:txBody>
                    <a:bodyPr/>
                    <a:lstStyle/>
                    <a:p>
                      <a:r>
                        <a:rPr lang="en-US" dirty="0"/>
                        <a:t>F2</a:t>
                      </a:r>
                    </a:p>
                  </a:txBody>
                  <a:tcPr/>
                </a:tc>
                <a:tc>
                  <a:txBody>
                    <a:bodyPr/>
                    <a:lstStyle/>
                    <a:p>
                      <a:r>
                        <a:rPr lang="en-US" dirty="0"/>
                        <a:t>F3</a:t>
                      </a:r>
                    </a:p>
                  </a:txBody>
                  <a:tcPr/>
                </a:tc>
                <a:tc>
                  <a:txBody>
                    <a:bodyPr/>
                    <a:lstStyle/>
                    <a:p>
                      <a:r>
                        <a:rPr lang="en-US" dirty="0"/>
                        <a:t>F4</a:t>
                      </a:r>
                    </a:p>
                  </a:txBody>
                  <a:tcPr/>
                </a:tc>
                <a:tc>
                  <a:txBody>
                    <a:bodyPr/>
                    <a:lstStyle/>
                    <a:p>
                      <a:r>
                        <a:rPr lang="en-US" dirty="0"/>
                        <a:t>F5</a:t>
                      </a:r>
                    </a:p>
                  </a:txBody>
                  <a:tcPr/>
                </a:tc>
                <a:tc>
                  <a:txBody>
                    <a:bodyPr/>
                    <a:lstStyle/>
                    <a:p>
                      <a:r>
                        <a:rPr lang="en-US" dirty="0"/>
                        <a:t>F6</a:t>
                      </a:r>
                    </a:p>
                  </a:txBody>
                  <a:tcPr/>
                </a:tc>
                <a:tc>
                  <a:txBody>
                    <a:bodyPr/>
                    <a:lstStyle/>
                    <a:p>
                      <a:r>
                        <a:rPr lang="en-US" dirty="0"/>
                        <a:t>F7</a:t>
                      </a:r>
                    </a:p>
                  </a:txBody>
                  <a:tcPr/>
                </a:tc>
                <a:tc>
                  <a:txBody>
                    <a:bodyPr/>
                    <a:lstStyle/>
                    <a:p>
                      <a:r>
                        <a:rPr lang="en-US" dirty="0"/>
                        <a:t>F8</a:t>
                      </a:r>
                    </a:p>
                  </a:txBody>
                  <a:tcPr/>
                </a:tc>
                <a:tc>
                  <a:txBody>
                    <a:bodyPr/>
                    <a:lstStyle/>
                    <a:p>
                      <a:r>
                        <a:rPr lang="en-US" dirty="0"/>
                        <a:t>F9</a:t>
                      </a:r>
                    </a:p>
                  </a:txBody>
                  <a:tcPr/>
                </a:tc>
                <a:tc>
                  <a:txBody>
                    <a:bodyPr/>
                    <a:lstStyle/>
                    <a:p>
                      <a:r>
                        <a:rPr lang="en-US" dirty="0"/>
                        <a:t>F10</a:t>
                      </a:r>
                    </a:p>
                  </a:txBody>
                  <a:tcPr/>
                </a:tc>
                <a:extLst>
                  <a:ext uri="{0D108BD9-81ED-4DB2-BD59-A6C34878D82A}">
                    <a16:rowId xmlns:a16="http://schemas.microsoft.com/office/drawing/2014/main" val="3630689191"/>
                  </a:ext>
                </a:extLst>
              </a:tr>
              <a:tr h="370840">
                <a:tc>
                  <a:txBody>
                    <a:bodyPr/>
                    <a:lstStyle/>
                    <a:p>
                      <a:r>
                        <a:rPr lang="en-US" dirty="0"/>
                        <a:t>FM1</a:t>
                      </a:r>
                    </a:p>
                  </a:txBody>
                  <a:tcPr/>
                </a:tc>
                <a:tc>
                  <a:txBody>
                    <a:bodyPr/>
                    <a:lstStyle/>
                    <a:p>
                      <a:endParaRPr lang="en-US"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INT</a:t>
                      </a:r>
                    </a:p>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r>
                        <a:rPr lang="en-US" dirty="0"/>
                        <a:t>FA</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565845758"/>
                  </a:ext>
                </a:extLst>
              </a:tr>
            </a:tbl>
          </a:graphicData>
        </a:graphic>
      </p:graphicFrame>
      <p:sp>
        <p:nvSpPr>
          <p:cNvPr id="5" name="Text Placeholder 1">
            <a:extLst>
              <a:ext uri="{FF2B5EF4-FFF2-40B4-BE49-F238E27FC236}">
                <a16:creationId xmlns:a16="http://schemas.microsoft.com/office/drawing/2014/main" id="{1C376586-1134-095F-E853-394538A7E156}"/>
              </a:ext>
            </a:extLst>
          </p:cNvPr>
          <p:cNvSpPr txBox="1">
            <a:spLocks/>
          </p:cNvSpPr>
          <p:nvPr/>
        </p:nvSpPr>
        <p:spPr>
          <a:xfrm>
            <a:off x="731523" y="895214"/>
            <a:ext cx="8503923" cy="369332"/>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342900" indent="-342900">
              <a:buFont typeface="Arial" panose="020B0604020202020204" pitchFamily="34" charset="0"/>
              <a:buChar char="•"/>
            </a:pPr>
            <a:r>
              <a:rPr lang="en-US" sz="2400" dirty="0"/>
              <a:t>Cycle7</a:t>
            </a:r>
            <a:endParaRPr lang="en-US" sz="2000" dirty="0"/>
          </a:p>
        </p:txBody>
      </p:sp>
      <p:sp>
        <p:nvSpPr>
          <p:cNvPr id="9" name="TextBox 8">
            <a:extLst>
              <a:ext uri="{FF2B5EF4-FFF2-40B4-BE49-F238E27FC236}">
                <a16:creationId xmlns:a16="http://schemas.microsoft.com/office/drawing/2014/main" id="{7072999C-A06E-1E8A-9B95-22FE645A318B}"/>
              </a:ext>
            </a:extLst>
          </p:cNvPr>
          <p:cNvSpPr txBox="1"/>
          <p:nvPr/>
        </p:nvSpPr>
        <p:spPr>
          <a:xfrm>
            <a:off x="8536479" y="1701337"/>
            <a:ext cx="709630" cy="1631216"/>
          </a:xfrm>
          <a:prstGeom prst="rect">
            <a:avLst/>
          </a:prstGeom>
          <a:noFill/>
        </p:spPr>
        <p:txBody>
          <a:bodyPr wrap="square">
            <a:spAutoFit/>
          </a:bodyPr>
          <a:lstStyle/>
          <a:p>
            <a:pPr algn="l"/>
            <a:r>
              <a:rPr lang="en-US" sz="2000" dirty="0"/>
              <a:t>INT</a:t>
            </a:r>
            <a:br>
              <a:rPr lang="en-US" sz="2000" dirty="0"/>
            </a:br>
            <a:r>
              <a:rPr lang="en-US" sz="2000" dirty="0"/>
              <a:t>FM1</a:t>
            </a:r>
            <a:br>
              <a:rPr lang="en-US" sz="2000" dirty="0"/>
            </a:br>
            <a:r>
              <a:rPr lang="en-US" sz="2000" dirty="0"/>
              <a:t>FM2</a:t>
            </a:r>
            <a:br>
              <a:rPr lang="en-US" sz="2000" dirty="0"/>
            </a:br>
            <a:r>
              <a:rPr lang="en-US" sz="2000" dirty="0"/>
              <a:t>FA</a:t>
            </a:r>
            <a:br>
              <a:rPr lang="en-US" sz="2000" dirty="0"/>
            </a:br>
            <a:r>
              <a:rPr lang="en-US" sz="2000" dirty="0"/>
              <a:t>FD</a:t>
            </a:r>
          </a:p>
        </p:txBody>
      </p:sp>
    </p:spTree>
    <p:extLst>
      <p:ext uri="{BB962C8B-B14F-4D97-AF65-F5344CB8AC3E}">
        <p14:creationId xmlns:p14="http://schemas.microsoft.com/office/powerpoint/2010/main" val="1709656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902786-D3C2-1E57-1FE2-E2FC0183850A}"/>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81488ED-D718-8042-62B3-3941487374D0}"/>
              </a:ext>
            </a:extLst>
          </p:cNvPr>
          <p:cNvSpPr>
            <a:spLocks noGrp="1"/>
          </p:cNvSpPr>
          <p:nvPr>
            <p:ph type="sldNum" sz="quarter" idx="19"/>
          </p:nvPr>
        </p:nvSpPr>
        <p:spPr/>
        <p:txBody>
          <a:bodyPr/>
          <a:lstStyle/>
          <a:p>
            <a:fld id="{B6238B5B-F19C-E947-A0BC-87BD7983F871}" type="slidenum">
              <a:rPr lang="en-US" smtClean="0"/>
              <a:pPr/>
              <a:t>28</a:t>
            </a:fld>
            <a:endParaRPr lang="en-US" dirty="0"/>
          </a:p>
        </p:txBody>
      </p:sp>
      <p:sp>
        <p:nvSpPr>
          <p:cNvPr id="2" name="Title 4">
            <a:extLst>
              <a:ext uri="{FF2B5EF4-FFF2-40B4-BE49-F238E27FC236}">
                <a16:creationId xmlns:a16="http://schemas.microsoft.com/office/drawing/2014/main" id="{D853E190-AD7C-A27B-D92F-17D0986C7DC8}"/>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CDC6600 – Scoreboard Example</a:t>
            </a:r>
          </a:p>
        </p:txBody>
      </p:sp>
      <p:sp>
        <p:nvSpPr>
          <p:cNvPr id="16" name="TextBox 15">
            <a:extLst>
              <a:ext uri="{FF2B5EF4-FFF2-40B4-BE49-F238E27FC236}">
                <a16:creationId xmlns:a16="http://schemas.microsoft.com/office/drawing/2014/main" id="{C5FA16E7-7977-2193-8D07-C91A14C86BD0}"/>
              </a:ext>
            </a:extLst>
          </p:cNvPr>
          <p:cNvSpPr txBox="1"/>
          <p:nvPr/>
        </p:nvSpPr>
        <p:spPr>
          <a:xfrm>
            <a:off x="2196854" y="4802413"/>
            <a:ext cx="5410200" cy="369332"/>
          </a:xfrm>
          <a:prstGeom prst="rect">
            <a:avLst/>
          </a:prstGeom>
          <a:noFill/>
        </p:spPr>
        <p:txBody>
          <a:bodyPr wrap="square" rtlCol="0">
            <a:spAutoFit/>
          </a:bodyPr>
          <a:lstStyle/>
          <a:p>
            <a:r>
              <a:rPr lang="en-US" dirty="0"/>
              <a:t>https://hackmd.io/@a5180352/S1FFbP6pz?type=view</a:t>
            </a:r>
          </a:p>
        </p:txBody>
      </p:sp>
      <p:sp>
        <p:nvSpPr>
          <p:cNvPr id="3" name="TextBox 2">
            <a:extLst>
              <a:ext uri="{FF2B5EF4-FFF2-40B4-BE49-F238E27FC236}">
                <a16:creationId xmlns:a16="http://schemas.microsoft.com/office/drawing/2014/main" id="{A8BCE395-034F-5E3C-9C6A-11A6B2795BBF}"/>
              </a:ext>
            </a:extLst>
          </p:cNvPr>
          <p:cNvSpPr txBox="1"/>
          <p:nvPr/>
        </p:nvSpPr>
        <p:spPr>
          <a:xfrm>
            <a:off x="699160" y="1439727"/>
            <a:ext cx="1746717" cy="1077218"/>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sz="1400" strike="sngStrike" dirty="0"/>
              <a:t>LD F6 34 R2</a:t>
            </a:r>
          </a:p>
          <a:p>
            <a:pPr marL="285750" indent="-285750">
              <a:buFont typeface="Arial" panose="020B0604020202020204" pitchFamily="34" charset="0"/>
              <a:buChar char="•"/>
            </a:pPr>
            <a:r>
              <a:rPr lang="en-US" sz="1400" strike="sngStrike" dirty="0"/>
              <a:t>LD F2 45 R3</a:t>
            </a:r>
          </a:p>
          <a:p>
            <a:pPr marL="285750" indent="-285750">
              <a:buFont typeface="Arial" panose="020B0604020202020204" pitchFamily="34" charset="0"/>
              <a:buChar char="•"/>
            </a:pPr>
            <a:r>
              <a:rPr lang="en-US" sz="1400" dirty="0"/>
              <a:t>FMUL F0 F2 F4</a:t>
            </a:r>
          </a:p>
          <a:p>
            <a:pPr marL="285750" indent="-285750">
              <a:buFont typeface="Arial" panose="020B0604020202020204" pitchFamily="34" charset="0"/>
              <a:buChar char="•"/>
            </a:pPr>
            <a:r>
              <a:rPr lang="en-US" sz="1400" dirty="0"/>
              <a:t>FADD  F8 F6 F2</a:t>
            </a:r>
          </a:p>
          <a:p>
            <a:pPr marL="285750" indent="-285750">
              <a:buFont typeface="Arial" panose="020B0604020202020204" pitchFamily="34" charset="0"/>
              <a:buChar char="•"/>
            </a:pPr>
            <a:r>
              <a:rPr lang="en-US" sz="1400" dirty="0"/>
              <a:t>FDIV F10 F0 F6</a:t>
            </a:r>
          </a:p>
        </p:txBody>
      </p:sp>
      <p:graphicFrame>
        <p:nvGraphicFramePr>
          <p:cNvPr id="6" name="Table 5">
            <a:extLst>
              <a:ext uri="{FF2B5EF4-FFF2-40B4-BE49-F238E27FC236}">
                <a16:creationId xmlns:a16="http://schemas.microsoft.com/office/drawing/2014/main" id="{C484A532-E69B-64B0-7139-362CD57941C7}"/>
              </a:ext>
            </a:extLst>
          </p:cNvPr>
          <p:cNvGraphicFramePr>
            <a:graphicFrameLocks noGrp="1"/>
          </p:cNvGraphicFramePr>
          <p:nvPr>
            <p:extLst>
              <p:ext uri="{D42A27DB-BD31-4B8C-83A1-F6EECF244321}">
                <p14:modId xmlns:p14="http://schemas.microsoft.com/office/powerpoint/2010/main" val="3720559680"/>
              </p:ext>
            </p:extLst>
          </p:nvPr>
        </p:nvGraphicFramePr>
        <p:xfrm>
          <a:off x="1518142" y="2812572"/>
          <a:ext cx="1855470" cy="1783080"/>
        </p:xfrm>
        <a:graphic>
          <a:graphicData uri="http://schemas.openxmlformats.org/drawingml/2006/table">
            <a:tbl>
              <a:tblPr firstRow="1" bandRow="1">
                <a:tableStyleId>{5C22544A-7EE6-4342-B048-85BDC9FD1C3A}</a:tableStyleId>
              </a:tblPr>
              <a:tblGrid>
                <a:gridCol w="392430">
                  <a:extLst>
                    <a:ext uri="{9D8B030D-6E8A-4147-A177-3AD203B41FA5}">
                      <a16:colId xmlns:a16="http://schemas.microsoft.com/office/drawing/2014/main" val="1634692948"/>
                    </a:ext>
                  </a:extLst>
                </a:gridCol>
                <a:gridCol w="487680">
                  <a:extLst>
                    <a:ext uri="{9D8B030D-6E8A-4147-A177-3AD203B41FA5}">
                      <a16:colId xmlns:a16="http://schemas.microsoft.com/office/drawing/2014/main" val="3785208874"/>
                    </a:ext>
                  </a:extLst>
                </a:gridCol>
                <a:gridCol w="459105">
                  <a:extLst>
                    <a:ext uri="{9D8B030D-6E8A-4147-A177-3AD203B41FA5}">
                      <a16:colId xmlns:a16="http://schemas.microsoft.com/office/drawing/2014/main" val="3092798118"/>
                    </a:ext>
                  </a:extLst>
                </a:gridCol>
                <a:gridCol w="516255">
                  <a:extLst>
                    <a:ext uri="{9D8B030D-6E8A-4147-A177-3AD203B41FA5}">
                      <a16:colId xmlns:a16="http://schemas.microsoft.com/office/drawing/2014/main" val="3869845918"/>
                    </a:ext>
                  </a:extLst>
                </a:gridCol>
              </a:tblGrid>
              <a:tr h="231575">
                <a:tc>
                  <a:txBody>
                    <a:bodyPr/>
                    <a:lstStyle/>
                    <a:p>
                      <a:r>
                        <a:rPr lang="en-US" dirty="0"/>
                        <a:t>IS</a:t>
                      </a:r>
                    </a:p>
                  </a:txBody>
                  <a:tcPr/>
                </a:tc>
                <a:tc>
                  <a:txBody>
                    <a:bodyPr/>
                    <a:lstStyle/>
                    <a:p>
                      <a:r>
                        <a:rPr lang="en-US" dirty="0"/>
                        <a:t>RO</a:t>
                      </a:r>
                    </a:p>
                  </a:txBody>
                  <a:tcPr/>
                </a:tc>
                <a:tc>
                  <a:txBody>
                    <a:bodyPr/>
                    <a:lstStyle/>
                    <a:p>
                      <a:r>
                        <a:rPr lang="en-US" dirty="0"/>
                        <a:t>EX</a:t>
                      </a:r>
                    </a:p>
                  </a:txBody>
                  <a:tcPr/>
                </a:tc>
                <a:tc>
                  <a:txBody>
                    <a:bodyPr/>
                    <a:lstStyle/>
                    <a:p>
                      <a:r>
                        <a:rPr lang="en-US" dirty="0"/>
                        <a:t>WB</a:t>
                      </a:r>
                    </a:p>
                  </a:txBody>
                  <a:tcPr/>
                </a:tc>
                <a:extLst>
                  <a:ext uri="{0D108BD9-81ED-4DB2-BD59-A6C34878D82A}">
                    <a16:rowId xmlns:a16="http://schemas.microsoft.com/office/drawing/2014/main" val="1354422078"/>
                  </a:ext>
                </a:extLst>
              </a:tr>
              <a:tr h="231575">
                <a:tc>
                  <a:txBody>
                    <a:bodyPr/>
                    <a:lstStyle/>
                    <a:p>
                      <a:r>
                        <a:rPr lang="en-US" dirty="0"/>
                        <a:t>Y</a:t>
                      </a:r>
                    </a:p>
                  </a:txBody>
                  <a:tcPr/>
                </a:tc>
                <a:tc>
                  <a:txBody>
                    <a:bodyPr/>
                    <a:lstStyle/>
                    <a:p>
                      <a:r>
                        <a:rPr lang="en-US"/>
                        <a:t>Y</a:t>
                      </a:r>
                      <a:endParaRPr lang="en-US" dirty="0"/>
                    </a:p>
                  </a:txBody>
                  <a:tcPr/>
                </a:tc>
                <a:tc>
                  <a:txBody>
                    <a:bodyPr/>
                    <a:lstStyle/>
                    <a:p>
                      <a:r>
                        <a:rPr lang="en-US" dirty="0"/>
                        <a:t>Y</a:t>
                      </a:r>
                    </a:p>
                  </a:txBody>
                  <a:tcPr/>
                </a:tc>
                <a:tc>
                  <a:txBody>
                    <a:bodyPr/>
                    <a:lstStyle/>
                    <a:p>
                      <a:r>
                        <a:rPr lang="en-US" dirty="0"/>
                        <a:t>Y</a:t>
                      </a:r>
                    </a:p>
                  </a:txBody>
                  <a:tcPr/>
                </a:tc>
                <a:extLst>
                  <a:ext uri="{0D108BD9-81ED-4DB2-BD59-A6C34878D82A}">
                    <a16:rowId xmlns:a16="http://schemas.microsoft.com/office/drawing/2014/main" val="1798302158"/>
                  </a:ext>
                </a:extLst>
              </a:tr>
              <a:tr h="231575">
                <a:tc>
                  <a:txBody>
                    <a:bodyPr/>
                    <a:lstStyle/>
                    <a:p>
                      <a:r>
                        <a:rPr lang="en-US" dirty="0"/>
                        <a:t>Y</a:t>
                      </a:r>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613473361"/>
                  </a:ext>
                </a:extLst>
              </a:tr>
              <a:tr h="231575">
                <a:tc>
                  <a:txBody>
                    <a:bodyPr/>
                    <a:lstStyle/>
                    <a:p>
                      <a:r>
                        <a:rPr lang="en-US" dirty="0"/>
                        <a:t>Y</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202321528"/>
                  </a:ext>
                </a:extLst>
              </a:tr>
              <a:tr h="231575">
                <a:tc>
                  <a:txBody>
                    <a:bodyPr/>
                    <a:lstStyle/>
                    <a:p>
                      <a:r>
                        <a:rPr lang="en-US" dirty="0"/>
                        <a:t>Y</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221228465"/>
                  </a:ext>
                </a:extLst>
              </a:tr>
              <a:tr h="231575">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778504369"/>
                  </a:ext>
                </a:extLst>
              </a:tr>
            </a:tbl>
          </a:graphicData>
        </a:graphic>
      </p:graphicFrame>
      <p:graphicFrame>
        <p:nvGraphicFramePr>
          <p:cNvPr id="7" name="Table 6">
            <a:extLst>
              <a:ext uri="{FF2B5EF4-FFF2-40B4-BE49-F238E27FC236}">
                <a16:creationId xmlns:a16="http://schemas.microsoft.com/office/drawing/2014/main" id="{3554D705-0036-A914-E44B-30259F3B26A2}"/>
              </a:ext>
            </a:extLst>
          </p:cNvPr>
          <p:cNvGraphicFramePr>
            <a:graphicFrameLocks noGrp="1"/>
          </p:cNvGraphicFramePr>
          <p:nvPr>
            <p:extLst>
              <p:ext uri="{D42A27DB-BD31-4B8C-83A1-F6EECF244321}">
                <p14:modId xmlns:p14="http://schemas.microsoft.com/office/powerpoint/2010/main" val="3466669961"/>
              </p:ext>
            </p:extLst>
          </p:nvPr>
        </p:nvGraphicFramePr>
        <p:xfrm>
          <a:off x="3621360" y="1451896"/>
          <a:ext cx="4958265" cy="1783080"/>
        </p:xfrm>
        <a:graphic>
          <a:graphicData uri="http://schemas.openxmlformats.org/drawingml/2006/table">
            <a:tbl>
              <a:tblPr firstRow="1" bandRow="1">
                <a:tableStyleId>{5C22544A-7EE6-4342-B048-85BDC9FD1C3A}</a:tableStyleId>
              </a:tblPr>
              <a:tblGrid>
                <a:gridCol w="649605">
                  <a:extLst>
                    <a:ext uri="{9D8B030D-6E8A-4147-A177-3AD203B41FA5}">
                      <a16:colId xmlns:a16="http://schemas.microsoft.com/office/drawing/2014/main" val="590675003"/>
                    </a:ext>
                  </a:extLst>
                </a:gridCol>
                <a:gridCol w="697230">
                  <a:extLst>
                    <a:ext uri="{9D8B030D-6E8A-4147-A177-3AD203B41FA5}">
                      <a16:colId xmlns:a16="http://schemas.microsoft.com/office/drawing/2014/main" val="71237376"/>
                    </a:ext>
                  </a:extLst>
                </a:gridCol>
                <a:gridCol w="517689">
                  <a:extLst>
                    <a:ext uri="{9D8B030D-6E8A-4147-A177-3AD203B41FA5}">
                      <a16:colId xmlns:a16="http://schemas.microsoft.com/office/drawing/2014/main" val="3956474497"/>
                    </a:ext>
                  </a:extLst>
                </a:gridCol>
                <a:gridCol w="517689">
                  <a:extLst>
                    <a:ext uri="{9D8B030D-6E8A-4147-A177-3AD203B41FA5}">
                      <a16:colId xmlns:a16="http://schemas.microsoft.com/office/drawing/2014/main" val="3818933861"/>
                    </a:ext>
                  </a:extLst>
                </a:gridCol>
                <a:gridCol w="449580">
                  <a:extLst>
                    <a:ext uri="{9D8B030D-6E8A-4147-A177-3AD203B41FA5}">
                      <a16:colId xmlns:a16="http://schemas.microsoft.com/office/drawing/2014/main" val="3450484777"/>
                    </a:ext>
                  </a:extLst>
                </a:gridCol>
                <a:gridCol w="573405">
                  <a:extLst>
                    <a:ext uri="{9D8B030D-6E8A-4147-A177-3AD203B41FA5}">
                      <a16:colId xmlns:a16="http://schemas.microsoft.com/office/drawing/2014/main" val="3583419759"/>
                    </a:ext>
                  </a:extLst>
                </a:gridCol>
                <a:gridCol w="517689">
                  <a:extLst>
                    <a:ext uri="{9D8B030D-6E8A-4147-A177-3AD203B41FA5}">
                      <a16:colId xmlns:a16="http://schemas.microsoft.com/office/drawing/2014/main" val="2882616700"/>
                    </a:ext>
                  </a:extLst>
                </a:gridCol>
                <a:gridCol w="517689">
                  <a:extLst>
                    <a:ext uri="{9D8B030D-6E8A-4147-A177-3AD203B41FA5}">
                      <a16:colId xmlns:a16="http://schemas.microsoft.com/office/drawing/2014/main" val="4045594724"/>
                    </a:ext>
                  </a:extLst>
                </a:gridCol>
                <a:gridCol w="517689">
                  <a:extLst>
                    <a:ext uri="{9D8B030D-6E8A-4147-A177-3AD203B41FA5}">
                      <a16:colId xmlns:a16="http://schemas.microsoft.com/office/drawing/2014/main" val="4118260260"/>
                    </a:ext>
                  </a:extLst>
                </a:gridCol>
              </a:tblGrid>
              <a:tr h="286945">
                <a:tc>
                  <a:txBody>
                    <a:bodyPr/>
                    <a:lstStyle/>
                    <a:p>
                      <a:r>
                        <a:rPr lang="en-US" dirty="0"/>
                        <a:t>Busy</a:t>
                      </a:r>
                    </a:p>
                  </a:txBody>
                  <a:tcPr/>
                </a:tc>
                <a:tc>
                  <a:txBody>
                    <a:bodyPr/>
                    <a:lstStyle/>
                    <a:p>
                      <a:r>
                        <a:rPr lang="en-US" dirty="0"/>
                        <a:t>Op</a:t>
                      </a:r>
                    </a:p>
                  </a:txBody>
                  <a:tcPr/>
                </a:tc>
                <a:tc>
                  <a:txBody>
                    <a:bodyPr/>
                    <a:lstStyle/>
                    <a:p>
                      <a:r>
                        <a:rPr lang="en-US" dirty="0"/>
                        <a:t>Fi</a:t>
                      </a:r>
                    </a:p>
                  </a:txBody>
                  <a:tcPr/>
                </a:tc>
                <a:tc>
                  <a:txBody>
                    <a:bodyPr/>
                    <a:lstStyle/>
                    <a:p>
                      <a:r>
                        <a:rPr lang="en-US" dirty="0"/>
                        <a:t>Fj</a:t>
                      </a:r>
                    </a:p>
                  </a:txBody>
                  <a:tcPr/>
                </a:tc>
                <a:tc>
                  <a:txBody>
                    <a:bodyPr/>
                    <a:lstStyle/>
                    <a:p>
                      <a:r>
                        <a:rPr lang="en-US" dirty="0" err="1"/>
                        <a:t>Fk</a:t>
                      </a:r>
                      <a:endParaRPr lang="en-US" dirty="0"/>
                    </a:p>
                  </a:txBody>
                  <a:tcPr/>
                </a:tc>
                <a:tc>
                  <a:txBody>
                    <a:bodyPr/>
                    <a:lstStyle/>
                    <a:p>
                      <a:r>
                        <a:rPr lang="en-US" dirty="0" err="1"/>
                        <a:t>Qj</a:t>
                      </a:r>
                      <a:endParaRPr lang="en-US" dirty="0"/>
                    </a:p>
                  </a:txBody>
                  <a:tcPr/>
                </a:tc>
                <a:tc>
                  <a:txBody>
                    <a:bodyPr/>
                    <a:lstStyle/>
                    <a:p>
                      <a:r>
                        <a:rPr lang="en-US" dirty="0" err="1"/>
                        <a:t>Qk</a:t>
                      </a:r>
                      <a:endParaRPr lang="en-US" dirty="0"/>
                    </a:p>
                  </a:txBody>
                  <a:tcPr/>
                </a:tc>
                <a:tc>
                  <a:txBody>
                    <a:bodyPr/>
                    <a:lstStyle/>
                    <a:p>
                      <a:r>
                        <a:rPr lang="en-US" dirty="0" err="1"/>
                        <a:t>Rj</a:t>
                      </a:r>
                      <a:endParaRPr lang="en-US" dirty="0"/>
                    </a:p>
                  </a:txBody>
                  <a:tcPr/>
                </a:tc>
                <a:tc>
                  <a:txBody>
                    <a:bodyPr/>
                    <a:lstStyle/>
                    <a:p>
                      <a:r>
                        <a:rPr lang="en-US" dirty="0" err="1"/>
                        <a:t>Rk</a:t>
                      </a:r>
                      <a:endParaRPr lang="en-US" dirty="0"/>
                    </a:p>
                  </a:txBody>
                  <a:tcPr/>
                </a:tc>
                <a:extLst>
                  <a:ext uri="{0D108BD9-81ED-4DB2-BD59-A6C34878D82A}">
                    <a16:rowId xmlns:a16="http://schemas.microsoft.com/office/drawing/2014/main" val="670744129"/>
                  </a:ext>
                </a:extLst>
              </a:tr>
              <a:tr h="286945">
                <a:tc>
                  <a:txBody>
                    <a:bodyPr/>
                    <a:lstStyle/>
                    <a:p>
                      <a:r>
                        <a:rPr lang="en-US" strike="sngStrike" dirty="0"/>
                        <a:t>Y</a:t>
                      </a:r>
                    </a:p>
                  </a:txBody>
                  <a:tcPr/>
                </a:tc>
                <a:tc>
                  <a:txBody>
                    <a:bodyPr/>
                    <a:lstStyle/>
                    <a:p>
                      <a:r>
                        <a:rPr lang="en-US" strike="sngStrike" dirty="0"/>
                        <a:t>LD</a:t>
                      </a:r>
                    </a:p>
                  </a:txBody>
                  <a:tcPr/>
                </a:tc>
                <a:tc>
                  <a:txBody>
                    <a:bodyPr/>
                    <a:lstStyle/>
                    <a:p>
                      <a:r>
                        <a:rPr lang="en-US" strike="sngStrike" dirty="0"/>
                        <a:t>F2</a:t>
                      </a:r>
                    </a:p>
                  </a:txBody>
                  <a:tcPr/>
                </a:tc>
                <a:tc>
                  <a:txBody>
                    <a:bodyPr/>
                    <a:lstStyle/>
                    <a:p>
                      <a:endParaRPr lang="en-US" strike="sngStrike" dirty="0"/>
                    </a:p>
                  </a:txBody>
                  <a:tcPr/>
                </a:tc>
                <a:tc>
                  <a:txBody>
                    <a:bodyPr/>
                    <a:lstStyle/>
                    <a:p>
                      <a:r>
                        <a:rPr lang="en-US" strike="sngStrike" dirty="0"/>
                        <a:t>R3</a:t>
                      </a:r>
                    </a:p>
                  </a:txBody>
                  <a:tcPr/>
                </a:tc>
                <a:tc>
                  <a:txBody>
                    <a:bodyPr/>
                    <a:lstStyle/>
                    <a:p>
                      <a:endParaRPr lang="en-US" strike="sngStrike" dirty="0"/>
                    </a:p>
                  </a:txBody>
                  <a:tcPr/>
                </a:tc>
                <a:tc>
                  <a:txBody>
                    <a:bodyPr/>
                    <a:lstStyle/>
                    <a:p>
                      <a:endParaRPr lang="en-US" strike="sngStrike"/>
                    </a:p>
                  </a:txBody>
                  <a:tcPr/>
                </a:tc>
                <a:tc>
                  <a:txBody>
                    <a:bodyPr/>
                    <a:lstStyle/>
                    <a:p>
                      <a:endParaRPr lang="en-US" strike="sngStrike"/>
                    </a:p>
                  </a:txBody>
                  <a:tcPr/>
                </a:tc>
                <a:tc>
                  <a:txBody>
                    <a:bodyPr/>
                    <a:lstStyle/>
                    <a:p>
                      <a:r>
                        <a:rPr lang="en-US" strike="sngStrike" dirty="0"/>
                        <a:t>Y</a:t>
                      </a:r>
                    </a:p>
                  </a:txBody>
                  <a:tcPr/>
                </a:tc>
                <a:extLst>
                  <a:ext uri="{0D108BD9-81ED-4DB2-BD59-A6C34878D82A}">
                    <a16:rowId xmlns:a16="http://schemas.microsoft.com/office/drawing/2014/main" val="2514658733"/>
                  </a:ext>
                </a:extLst>
              </a:tr>
              <a:tr h="286945">
                <a:tc>
                  <a:txBody>
                    <a:bodyPr/>
                    <a:lstStyle/>
                    <a:p>
                      <a:r>
                        <a:rPr lang="en-US" dirty="0"/>
                        <a:t>Y</a:t>
                      </a:r>
                    </a:p>
                  </a:txBody>
                  <a:tcPr/>
                </a:tc>
                <a:tc>
                  <a:txBody>
                    <a:bodyPr/>
                    <a:lstStyle/>
                    <a:p>
                      <a:r>
                        <a:rPr lang="en-US" dirty="0"/>
                        <a:t>FMUL</a:t>
                      </a:r>
                    </a:p>
                  </a:txBody>
                  <a:tcPr/>
                </a:tc>
                <a:tc>
                  <a:txBody>
                    <a:bodyPr/>
                    <a:lstStyle/>
                    <a:p>
                      <a:r>
                        <a:rPr lang="en-US" dirty="0"/>
                        <a:t>F0</a:t>
                      </a:r>
                    </a:p>
                  </a:txBody>
                  <a:tcPr/>
                </a:tc>
                <a:tc>
                  <a:txBody>
                    <a:bodyPr/>
                    <a:lstStyle/>
                    <a:p>
                      <a:r>
                        <a:rPr lang="en-US" dirty="0"/>
                        <a:t>F2</a:t>
                      </a:r>
                    </a:p>
                  </a:txBody>
                  <a:tcPr/>
                </a:tc>
                <a:tc>
                  <a:txBody>
                    <a:bodyPr/>
                    <a:lstStyle/>
                    <a:p>
                      <a:r>
                        <a:rPr lang="en-US" dirty="0"/>
                        <a:t>F4</a:t>
                      </a:r>
                    </a:p>
                  </a:txBody>
                  <a:tcPr/>
                </a:tc>
                <a:tc>
                  <a:txBody>
                    <a:bodyPr/>
                    <a:lstStyle/>
                    <a:p>
                      <a:r>
                        <a:rPr lang="en-US" strike="sngStrike" dirty="0"/>
                        <a:t>INT</a:t>
                      </a:r>
                    </a:p>
                  </a:txBody>
                  <a:tcPr/>
                </a:tc>
                <a:tc>
                  <a:txBody>
                    <a:bodyPr/>
                    <a:lstStyle/>
                    <a:p>
                      <a:endParaRPr lang="en-US"/>
                    </a:p>
                  </a:txBody>
                  <a:tcPr/>
                </a:tc>
                <a:tc>
                  <a:txBody>
                    <a:bodyPr/>
                    <a:lstStyle/>
                    <a:p>
                      <a:r>
                        <a:rPr lang="en-US" dirty="0">
                          <a:solidFill>
                            <a:srgbClr val="FF0000"/>
                          </a:solidFill>
                        </a:rPr>
                        <a:t>Y</a:t>
                      </a:r>
                    </a:p>
                  </a:txBody>
                  <a:tcPr/>
                </a:tc>
                <a:tc>
                  <a:txBody>
                    <a:bodyPr/>
                    <a:lstStyle/>
                    <a:p>
                      <a:r>
                        <a:rPr lang="en-US" dirty="0"/>
                        <a:t>Y</a:t>
                      </a:r>
                    </a:p>
                  </a:txBody>
                  <a:tcPr/>
                </a:tc>
                <a:extLst>
                  <a:ext uri="{0D108BD9-81ED-4DB2-BD59-A6C34878D82A}">
                    <a16:rowId xmlns:a16="http://schemas.microsoft.com/office/drawing/2014/main" val="1224346749"/>
                  </a:ext>
                </a:extLst>
              </a:tr>
              <a:tr h="286945">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119803337"/>
                  </a:ext>
                </a:extLst>
              </a:tr>
              <a:tr h="286945">
                <a:tc>
                  <a:txBody>
                    <a:bodyPr/>
                    <a:lstStyle/>
                    <a:p>
                      <a:r>
                        <a:rPr lang="en-US" dirty="0"/>
                        <a:t>Y</a:t>
                      </a:r>
                    </a:p>
                  </a:txBody>
                  <a:tcPr/>
                </a:tc>
                <a:tc>
                  <a:txBody>
                    <a:bodyPr/>
                    <a:lstStyle/>
                    <a:p>
                      <a:r>
                        <a:rPr lang="en-US" dirty="0"/>
                        <a:t>FADD</a:t>
                      </a:r>
                    </a:p>
                  </a:txBody>
                  <a:tcPr/>
                </a:tc>
                <a:tc>
                  <a:txBody>
                    <a:bodyPr/>
                    <a:lstStyle/>
                    <a:p>
                      <a:r>
                        <a:rPr lang="en-US" dirty="0"/>
                        <a:t>F8</a:t>
                      </a:r>
                    </a:p>
                  </a:txBody>
                  <a:tcPr/>
                </a:tc>
                <a:tc>
                  <a:txBody>
                    <a:bodyPr/>
                    <a:lstStyle/>
                    <a:p>
                      <a:r>
                        <a:rPr lang="en-US" dirty="0"/>
                        <a:t>F6</a:t>
                      </a:r>
                    </a:p>
                  </a:txBody>
                  <a:tcPr/>
                </a:tc>
                <a:tc>
                  <a:txBody>
                    <a:bodyPr/>
                    <a:lstStyle/>
                    <a:p>
                      <a:r>
                        <a:rPr lang="en-US" dirty="0"/>
                        <a:t>F2</a:t>
                      </a:r>
                    </a:p>
                  </a:txBody>
                  <a:tcPr/>
                </a:tc>
                <a:tc>
                  <a:txBody>
                    <a:bodyPr/>
                    <a:lstStyle/>
                    <a:p>
                      <a:endParaRPr lang="en-US" dirty="0"/>
                    </a:p>
                  </a:txBody>
                  <a:tcPr/>
                </a:tc>
                <a:tc>
                  <a:txBody>
                    <a:bodyPr/>
                    <a:lstStyle/>
                    <a:p>
                      <a:r>
                        <a:rPr lang="en-US" strike="sngStrike" dirty="0"/>
                        <a:t>INT</a:t>
                      </a:r>
                    </a:p>
                  </a:txBody>
                  <a:tcPr/>
                </a:tc>
                <a:tc>
                  <a:txBody>
                    <a:bodyPr/>
                    <a:lstStyle/>
                    <a:p>
                      <a:r>
                        <a:rPr lang="en-US" dirty="0"/>
                        <a:t>Y</a:t>
                      </a:r>
                    </a:p>
                  </a:txBody>
                  <a:tcPr/>
                </a:tc>
                <a:tc>
                  <a:txBody>
                    <a:bodyPr/>
                    <a:lstStyle/>
                    <a:p>
                      <a:r>
                        <a:rPr lang="en-US" dirty="0">
                          <a:solidFill>
                            <a:srgbClr val="FF0000"/>
                          </a:solidFill>
                        </a:rPr>
                        <a:t>Y</a:t>
                      </a:r>
                    </a:p>
                  </a:txBody>
                  <a:tcPr/>
                </a:tc>
                <a:extLst>
                  <a:ext uri="{0D108BD9-81ED-4DB2-BD59-A6C34878D82A}">
                    <a16:rowId xmlns:a16="http://schemas.microsoft.com/office/drawing/2014/main" val="589082635"/>
                  </a:ext>
                </a:extLst>
              </a:tr>
              <a:tr h="286945">
                <a:tc>
                  <a:txBody>
                    <a:bodyPr/>
                    <a:lstStyle/>
                    <a:p>
                      <a:r>
                        <a:rPr lang="en-US" dirty="0"/>
                        <a:t>Y</a:t>
                      </a:r>
                    </a:p>
                  </a:txBody>
                  <a:tcPr/>
                </a:tc>
                <a:tc>
                  <a:txBody>
                    <a:bodyPr/>
                    <a:lstStyle/>
                    <a:p>
                      <a:r>
                        <a:rPr lang="en-US" dirty="0"/>
                        <a:t>FDIV</a:t>
                      </a:r>
                    </a:p>
                  </a:txBody>
                  <a:tcPr/>
                </a:tc>
                <a:tc>
                  <a:txBody>
                    <a:bodyPr/>
                    <a:lstStyle/>
                    <a:p>
                      <a:r>
                        <a:rPr lang="en-US" dirty="0"/>
                        <a:t>F10</a:t>
                      </a:r>
                    </a:p>
                  </a:txBody>
                  <a:tcPr/>
                </a:tc>
                <a:tc>
                  <a:txBody>
                    <a:bodyPr/>
                    <a:lstStyle/>
                    <a:p>
                      <a:r>
                        <a:rPr lang="en-US" dirty="0"/>
                        <a:t>F0</a:t>
                      </a:r>
                    </a:p>
                  </a:txBody>
                  <a:tcPr/>
                </a:tc>
                <a:tc>
                  <a:txBody>
                    <a:bodyPr/>
                    <a:lstStyle/>
                    <a:p>
                      <a:r>
                        <a:rPr lang="en-US" dirty="0"/>
                        <a:t>F6</a:t>
                      </a:r>
                    </a:p>
                  </a:txBody>
                  <a:tcPr/>
                </a:tc>
                <a:tc>
                  <a:txBody>
                    <a:bodyPr/>
                    <a:lstStyle/>
                    <a:p>
                      <a:r>
                        <a:rPr lang="en-US" dirty="0"/>
                        <a:t>FM1</a:t>
                      </a:r>
                    </a:p>
                  </a:txBody>
                  <a:tcPr/>
                </a:tc>
                <a:tc>
                  <a:txBody>
                    <a:bodyPr/>
                    <a:lstStyle/>
                    <a:p>
                      <a:endParaRPr lang="en-US"/>
                    </a:p>
                  </a:txBody>
                  <a:tcPr/>
                </a:tc>
                <a:tc>
                  <a:txBody>
                    <a:bodyPr/>
                    <a:lstStyle/>
                    <a:p>
                      <a:r>
                        <a:rPr lang="en-US" dirty="0"/>
                        <a:t>N</a:t>
                      </a:r>
                    </a:p>
                  </a:txBody>
                  <a:tcPr/>
                </a:tc>
                <a:tc>
                  <a:txBody>
                    <a:bodyPr/>
                    <a:lstStyle/>
                    <a:p>
                      <a:r>
                        <a:rPr lang="en-US" dirty="0"/>
                        <a:t>Y</a:t>
                      </a:r>
                    </a:p>
                  </a:txBody>
                  <a:tcPr/>
                </a:tc>
                <a:extLst>
                  <a:ext uri="{0D108BD9-81ED-4DB2-BD59-A6C34878D82A}">
                    <a16:rowId xmlns:a16="http://schemas.microsoft.com/office/drawing/2014/main" val="3239652028"/>
                  </a:ext>
                </a:extLst>
              </a:tr>
            </a:tbl>
          </a:graphicData>
        </a:graphic>
      </p:graphicFrame>
      <p:graphicFrame>
        <p:nvGraphicFramePr>
          <p:cNvPr id="8" name="Table 7">
            <a:extLst>
              <a:ext uri="{FF2B5EF4-FFF2-40B4-BE49-F238E27FC236}">
                <a16:creationId xmlns:a16="http://schemas.microsoft.com/office/drawing/2014/main" id="{E85E0672-415D-9B8D-4F1C-ADCD341C2911}"/>
              </a:ext>
            </a:extLst>
          </p:cNvPr>
          <p:cNvGraphicFramePr>
            <a:graphicFrameLocks noGrp="1"/>
          </p:cNvGraphicFramePr>
          <p:nvPr>
            <p:extLst>
              <p:ext uri="{D42A27DB-BD31-4B8C-83A1-F6EECF244321}">
                <p14:modId xmlns:p14="http://schemas.microsoft.com/office/powerpoint/2010/main" val="2127953281"/>
              </p:ext>
            </p:extLst>
          </p:nvPr>
        </p:nvGraphicFramePr>
        <p:xfrm>
          <a:off x="3684097" y="3849380"/>
          <a:ext cx="5024935" cy="873760"/>
        </p:xfrm>
        <a:graphic>
          <a:graphicData uri="http://schemas.openxmlformats.org/drawingml/2006/table">
            <a:tbl>
              <a:tblPr firstRow="1" bandRow="1">
                <a:tableStyleId>{5C22544A-7EE6-4342-B048-85BDC9FD1C3A}</a:tableStyleId>
              </a:tblPr>
              <a:tblGrid>
                <a:gridCol w="573405">
                  <a:extLst>
                    <a:ext uri="{9D8B030D-6E8A-4147-A177-3AD203B41FA5}">
                      <a16:colId xmlns:a16="http://schemas.microsoft.com/office/drawing/2014/main" val="2188167482"/>
                    </a:ext>
                  </a:extLst>
                </a:gridCol>
                <a:gridCol w="391391">
                  <a:extLst>
                    <a:ext uri="{9D8B030D-6E8A-4147-A177-3AD203B41FA5}">
                      <a16:colId xmlns:a16="http://schemas.microsoft.com/office/drawing/2014/main" val="2966992928"/>
                    </a:ext>
                  </a:extLst>
                </a:gridCol>
                <a:gridCol w="506730">
                  <a:extLst>
                    <a:ext uri="{9D8B030D-6E8A-4147-A177-3AD203B41FA5}">
                      <a16:colId xmlns:a16="http://schemas.microsoft.com/office/drawing/2014/main" val="3488856608"/>
                    </a:ext>
                  </a:extLst>
                </a:gridCol>
                <a:gridCol w="391391">
                  <a:extLst>
                    <a:ext uri="{9D8B030D-6E8A-4147-A177-3AD203B41FA5}">
                      <a16:colId xmlns:a16="http://schemas.microsoft.com/office/drawing/2014/main" val="1123328004"/>
                    </a:ext>
                  </a:extLst>
                </a:gridCol>
                <a:gridCol w="391391">
                  <a:extLst>
                    <a:ext uri="{9D8B030D-6E8A-4147-A177-3AD203B41FA5}">
                      <a16:colId xmlns:a16="http://schemas.microsoft.com/office/drawing/2014/main" val="2756957487"/>
                    </a:ext>
                  </a:extLst>
                </a:gridCol>
                <a:gridCol w="391391">
                  <a:extLst>
                    <a:ext uri="{9D8B030D-6E8A-4147-A177-3AD203B41FA5}">
                      <a16:colId xmlns:a16="http://schemas.microsoft.com/office/drawing/2014/main" val="189204040"/>
                    </a:ext>
                  </a:extLst>
                </a:gridCol>
                <a:gridCol w="506730">
                  <a:extLst>
                    <a:ext uri="{9D8B030D-6E8A-4147-A177-3AD203B41FA5}">
                      <a16:colId xmlns:a16="http://schemas.microsoft.com/office/drawing/2014/main" val="1821355202"/>
                    </a:ext>
                  </a:extLst>
                </a:gridCol>
                <a:gridCol w="391391">
                  <a:extLst>
                    <a:ext uri="{9D8B030D-6E8A-4147-A177-3AD203B41FA5}">
                      <a16:colId xmlns:a16="http://schemas.microsoft.com/office/drawing/2014/main" val="3411611837"/>
                    </a:ext>
                  </a:extLst>
                </a:gridCol>
                <a:gridCol w="563944">
                  <a:extLst>
                    <a:ext uri="{9D8B030D-6E8A-4147-A177-3AD203B41FA5}">
                      <a16:colId xmlns:a16="http://schemas.microsoft.com/office/drawing/2014/main" val="748713086"/>
                    </a:ext>
                  </a:extLst>
                </a:gridCol>
                <a:gridCol w="391391">
                  <a:extLst>
                    <a:ext uri="{9D8B030D-6E8A-4147-A177-3AD203B41FA5}">
                      <a16:colId xmlns:a16="http://schemas.microsoft.com/office/drawing/2014/main" val="3219135579"/>
                    </a:ext>
                  </a:extLst>
                </a:gridCol>
                <a:gridCol w="525780">
                  <a:extLst>
                    <a:ext uri="{9D8B030D-6E8A-4147-A177-3AD203B41FA5}">
                      <a16:colId xmlns:a16="http://schemas.microsoft.com/office/drawing/2014/main" val="4047958152"/>
                    </a:ext>
                  </a:extLst>
                </a:gridCol>
              </a:tblGrid>
              <a:tr h="370840">
                <a:tc>
                  <a:txBody>
                    <a:bodyPr/>
                    <a:lstStyle/>
                    <a:p>
                      <a:r>
                        <a:rPr lang="en-US" dirty="0"/>
                        <a:t>F0</a:t>
                      </a:r>
                    </a:p>
                  </a:txBody>
                  <a:tcPr/>
                </a:tc>
                <a:tc>
                  <a:txBody>
                    <a:bodyPr/>
                    <a:lstStyle/>
                    <a:p>
                      <a:r>
                        <a:rPr lang="en-US" dirty="0"/>
                        <a:t>F1</a:t>
                      </a:r>
                    </a:p>
                  </a:txBody>
                  <a:tcPr/>
                </a:tc>
                <a:tc>
                  <a:txBody>
                    <a:bodyPr/>
                    <a:lstStyle/>
                    <a:p>
                      <a:r>
                        <a:rPr lang="en-US" dirty="0"/>
                        <a:t>F2</a:t>
                      </a:r>
                    </a:p>
                  </a:txBody>
                  <a:tcPr/>
                </a:tc>
                <a:tc>
                  <a:txBody>
                    <a:bodyPr/>
                    <a:lstStyle/>
                    <a:p>
                      <a:r>
                        <a:rPr lang="en-US" dirty="0"/>
                        <a:t>F3</a:t>
                      </a:r>
                    </a:p>
                  </a:txBody>
                  <a:tcPr/>
                </a:tc>
                <a:tc>
                  <a:txBody>
                    <a:bodyPr/>
                    <a:lstStyle/>
                    <a:p>
                      <a:r>
                        <a:rPr lang="en-US" dirty="0"/>
                        <a:t>F4</a:t>
                      </a:r>
                    </a:p>
                  </a:txBody>
                  <a:tcPr/>
                </a:tc>
                <a:tc>
                  <a:txBody>
                    <a:bodyPr/>
                    <a:lstStyle/>
                    <a:p>
                      <a:r>
                        <a:rPr lang="en-US" dirty="0"/>
                        <a:t>F5</a:t>
                      </a:r>
                    </a:p>
                  </a:txBody>
                  <a:tcPr/>
                </a:tc>
                <a:tc>
                  <a:txBody>
                    <a:bodyPr/>
                    <a:lstStyle/>
                    <a:p>
                      <a:r>
                        <a:rPr lang="en-US" dirty="0"/>
                        <a:t>F6</a:t>
                      </a:r>
                    </a:p>
                  </a:txBody>
                  <a:tcPr/>
                </a:tc>
                <a:tc>
                  <a:txBody>
                    <a:bodyPr/>
                    <a:lstStyle/>
                    <a:p>
                      <a:r>
                        <a:rPr lang="en-US" dirty="0"/>
                        <a:t>F7</a:t>
                      </a:r>
                    </a:p>
                  </a:txBody>
                  <a:tcPr/>
                </a:tc>
                <a:tc>
                  <a:txBody>
                    <a:bodyPr/>
                    <a:lstStyle/>
                    <a:p>
                      <a:r>
                        <a:rPr lang="en-US" dirty="0"/>
                        <a:t>F8</a:t>
                      </a:r>
                    </a:p>
                  </a:txBody>
                  <a:tcPr/>
                </a:tc>
                <a:tc>
                  <a:txBody>
                    <a:bodyPr/>
                    <a:lstStyle/>
                    <a:p>
                      <a:r>
                        <a:rPr lang="en-US" dirty="0"/>
                        <a:t>F9</a:t>
                      </a:r>
                    </a:p>
                  </a:txBody>
                  <a:tcPr/>
                </a:tc>
                <a:tc>
                  <a:txBody>
                    <a:bodyPr/>
                    <a:lstStyle/>
                    <a:p>
                      <a:r>
                        <a:rPr lang="en-US" dirty="0"/>
                        <a:t>F10</a:t>
                      </a:r>
                    </a:p>
                  </a:txBody>
                  <a:tcPr/>
                </a:tc>
                <a:extLst>
                  <a:ext uri="{0D108BD9-81ED-4DB2-BD59-A6C34878D82A}">
                    <a16:rowId xmlns:a16="http://schemas.microsoft.com/office/drawing/2014/main" val="3630689191"/>
                  </a:ext>
                </a:extLst>
              </a:tr>
              <a:tr h="370840">
                <a:tc>
                  <a:txBody>
                    <a:bodyPr/>
                    <a:lstStyle/>
                    <a:p>
                      <a:r>
                        <a:rPr lang="en-US" dirty="0"/>
                        <a:t>FM1</a:t>
                      </a:r>
                    </a:p>
                  </a:txBody>
                  <a:tcPr/>
                </a:tc>
                <a:tc>
                  <a:txBody>
                    <a:bodyPr/>
                    <a:lstStyle/>
                    <a:p>
                      <a:endParaRPr lang="en-US"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trike="sngStrike" dirty="0"/>
                        <a:t>INT</a:t>
                      </a:r>
                    </a:p>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r>
                        <a:rPr lang="en-US" dirty="0"/>
                        <a:t>FA</a:t>
                      </a:r>
                    </a:p>
                  </a:txBody>
                  <a:tcPr/>
                </a:tc>
                <a:tc>
                  <a:txBody>
                    <a:bodyPr/>
                    <a:lstStyle/>
                    <a:p>
                      <a:endParaRPr lang="en-US" dirty="0"/>
                    </a:p>
                  </a:txBody>
                  <a:tcPr/>
                </a:tc>
                <a:tc>
                  <a:txBody>
                    <a:bodyPr/>
                    <a:lstStyle/>
                    <a:p>
                      <a:r>
                        <a:rPr lang="en-US" dirty="0"/>
                        <a:t>FD</a:t>
                      </a:r>
                    </a:p>
                  </a:txBody>
                  <a:tcPr/>
                </a:tc>
                <a:extLst>
                  <a:ext uri="{0D108BD9-81ED-4DB2-BD59-A6C34878D82A}">
                    <a16:rowId xmlns:a16="http://schemas.microsoft.com/office/drawing/2014/main" val="1565845758"/>
                  </a:ext>
                </a:extLst>
              </a:tr>
            </a:tbl>
          </a:graphicData>
        </a:graphic>
      </p:graphicFrame>
      <p:sp>
        <p:nvSpPr>
          <p:cNvPr id="5" name="Text Placeholder 1">
            <a:extLst>
              <a:ext uri="{FF2B5EF4-FFF2-40B4-BE49-F238E27FC236}">
                <a16:creationId xmlns:a16="http://schemas.microsoft.com/office/drawing/2014/main" id="{3B3961EB-AEB7-38EC-F3FA-F34F219DFAB4}"/>
              </a:ext>
            </a:extLst>
          </p:cNvPr>
          <p:cNvSpPr txBox="1">
            <a:spLocks/>
          </p:cNvSpPr>
          <p:nvPr/>
        </p:nvSpPr>
        <p:spPr>
          <a:xfrm>
            <a:off x="731523" y="895214"/>
            <a:ext cx="8503923" cy="369332"/>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342900" indent="-342900">
              <a:buFont typeface="Arial" panose="020B0604020202020204" pitchFamily="34" charset="0"/>
              <a:buChar char="•"/>
            </a:pPr>
            <a:r>
              <a:rPr lang="en-US" sz="2400" dirty="0"/>
              <a:t>Cycle8</a:t>
            </a:r>
            <a:endParaRPr lang="en-US" sz="2000" dirty="0"/>
          </a:p>
        </p:txBody>
      </p:sp>
      <p:sp>
        <p:nvSpPr>
          <p:cNvPr id="9" name="TextBox 8">
            <a:extLst>
              <a:ext uri="{FF2B5EF4-FFF2-40B4-BE49-F238E27FC236}">
                <a16:creationId xmlns:a16="http://schemas.microsoft.com/office/drawing/2014/main" id="{11C2D234-76A6-8AE3-F1B1-C0CCA1389C82}"/>
              </a:ext>
            </a:extLst>
          </p:cNvPr>
          <p:cNvSpPr txBox="1"/>
          <p:nvPr/>
        </p:nvSpPr>
        <p:spPr>
          <a:xfrm>
            <a:off x="8536479" y="1701337"/>
            <a:ext cx="709630" cy="1631216"/>
          </a:xfrm>
          <a:prstGeom prst="rect">
            <a:avLst/>
          </a:prstGeom>
          <a:noFill/>
        </p:spPr>
        <p:txBody>
          <a:bodyPr wrap="square">
            <a:spAutoFit/>
          </a:bodyPr>
          <a:lstStyle/>
          <a:p>
            <a:pPr algn="l"/>
            <a:r>
              <a:rPr lang="en-US" sz="2000" dirty="0"/>
              <a:t>INT</a:t>
            </a:r>
            <a:br>
              <a:rPr lang="en-US" sz="2000" dirty="0"/>
            </a:br>
            <a:r>
              <a:rPr lang="en-US" sz="2000" dirty="0"/>
              <a:t>FM1</a:t>
            </a:r>
            <a:br>
              <a:rPr lang="en-US" sz="2000" dirty="0"/>
            </a:br>
            <a:r>
              <a:rPr lang="en-US" sz="2000" dirty="0"/>
              <a:t>FM2</a:t>
            </a:r>
            <a:br>
              <a:rPr lang="en-US" sz="2000" dirty="0"/>
            </a:br>
            <a:r>
              <a:rPr lang="en-US" sz="2000" dirty="0"/>
              <a:t>FA</a:t>
            </a:r>
            <a:br>
              <a:rPr lang="en-US" sz="2000" dirty="0"/>
            </a:br>
            <a:r>
              <a:rPr lang="en-US" sz="2000" dirty="0"/>
              <a:t>FD</a:t>
            </a:r>
          </a:p>
        </p:txBody>
      </p:sp>
    </p:spTree>
    <p:extLst>
      <p:ext uri="{BB962C8B-B14F-4D97-AF65-F5344CB8AC3E}">
        <p14:creationId xmlns:p14="http://schemas.microsoft.com/office/powerpoint/2010/main" val="25931747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AD54AB-B716-AD3F-7E1F-01D365FA31CF}"/>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05C851F-B729-D2B7-5C91-351C8233569E}"/>
              </a:ext>
            </a:extLst>
          </p:cNvPr>
          <p:cNvSpPr>
            <a:spLocks noGrp="1"/>
          </p:cNvSpPr>
          <p:nvPr>
            <p:ph type="sldNum" sz="quarter" idx="19"/>
          </p:nvPr>
        </p:nvSpPr>
        <p:spPr/>
        <p:txBody>
          <a:bodyPr/>
          <a:lstStyle/>
          <a:p>
            <a:fld id="{B6238B5B-F19C-E947-A0BC-87BD7983F871}" type="slidenum">
              <a:rPr lang="en-US" smtClean="0"/>
              <a:pPr/>
              <a:t>29</a:t>
            </a:fld>
            <a:endParaRPr lang="en-US" dirty="0"/>
          </a:p>
        </p:txBody>
      </p:sp>
      <p:sp>
        <p:nvSpPr>
          <p:cNvPr id="2" name="Title 4">
            <a:extLst>
              <a:ext uri="{FF2B5EF4-FFF2-40B4-BE49-F238E27FC236}">
                <a16:creationId xmlns:a16="http://schemas.microsoft.com/office/drawing/2014/main" id="{0DB09AA7-742B-5DD2-0A4F-4149946E766D}"/>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CDC6600 – Limitations</a:t>
            </a:r>
          </a:p>
        </p:txBody>
      </p:sp>
      <p:sp>
        <p:nvSpPr>
          <p:cNvPr id="5" name="Text Placeholder 1">
            <a:extLst>
              <a:ext uri="{FF2B5EF4-FFF2-40B4-BE49-F238E27FC236}">
                <a16:creationId xmlns:a16="http://schemas.microsoft.com/office/drawing/2014/main" id="{CEF29A8E-D024-5623-FED8-3B39D7B1FE25}"/>
              </a:ext>
            </a:extLst>
          </p:cNvPr>
          <p:cNvSpPr txBox="1">
            <a:spLocks/>
          </p:cNvSpPr>
          <p:nvPr/>
        </p:nvSpPr>
        <p:spPr>
          <a:xfrm>
            <a:off x="640077" y="1000549"/>
            <a:ext cx="8503923" cy="841256"/>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342900" indent="-342900">
              <a:buFont typeface="Arial" panose="020B0604020202020204" pitchFamily="34" charset="0"/>
              <a:buChar char="•"/>
            </a:pPr>
            <a:r>
              <a:rPr lang="en-US" sz="2400" dirty="0"/>
              <a:t>No register renaming</a:t>
            </a:r>
          </a:p>
          <a:p>
            <a:pPr marL="342900" indent="-342900">
              <a:buFont typeface="Arial" panose="020B0604020202020204" pitchFamily="34" charset="0"/>
              <a:buChar char="•"/>
            </a:pPr>
            <a:r>
              <a:rPr lang="en-US" sz="2400" dirty="0"/>
              <a:t>Detect WAR and WAW but stalls</a:t>
            </a:r>
          </a:p>
        </p:txBody>
      </p:sp>
      <p:sp>
        <p:nvSpPr>
          <p:cNvPr id="16" name="TextBox 15">
            <a:extLst>
              <a:ext uri="{FF2B5EF4-FFF2-40B4-BE49-F238E27FC236}">
                <a16:creationId xmlns:a16="http://schemas.microsoft.com/office/drawing/2014/main" id="{428A4CCA-8534-9BF5-BCCF-5AE5E02446FF}"/>
              </a:ext>
            </a:extLst>
          </p:cNvPr>
          <p:cNvSpPr txBox="1"/>
          <p:nvPr/>
        </p:nvSpPr>
        <p:spPr>
          <a:xfrm>
            <a:off x="2196854" y="4802413"/>
            <a:ext cx="5410200" cy="369332"/>
          </a:xfrm>
          <a:prstGeom prst="rect">
            <a:avLst/>
          </a:prstGeom>
          <a:noFill/>
        </p:spPr>
        <p:txBody>
          <a:bodyPr wrap="square" rtlCol="0">
            <a:spAutoFit/>
          </a:bodyPr>
          <a:lstStyle/>
          <a:p>
            <a:r>
              <a:rPr lang="en-US" dirty="0"/>
              <a:t>https://hackmd.io/@a5180352/S1FFbP6pz?type=view</a:t>
            </a:r>
          </a:p>
        </p:txBody>
      </p:sp>
    </p:spTree>
    <p:extLst>
      <p:ext uri="{BB962C8B-B14F-4D97-AF65-F5344CB8AC3E}">
        <p14:creationId xmlns:p14="http://schemas.microsoft.com/office/powerpoint/2010/main" val="3399903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9"/>
          </p:nvPr>
        </p:nvSpPr>
        <p:spPr/>
        <p:txBody>
          <a:bodyPr/>
          <a:lstStyle/>
          <a:p>
            <a:fld id="{B6238B5B-F19C-E947-A0BC-87BD7983F871}" type="slidenum">
              <a:rPr lang="en-US" smtClean="0"/>
              <a:pPr/>
              <a:t>3</a:t>
            </a:fld>
            <a:endParaRPr lang="en-US" dirty="0"/>
          </a:p>
        </p:txBody>
      </p:sp>
      <p:sp>
        <p:nvSpPr>
          <p:cNvPr id="2" name="Title 4">
            <a:extLst>
              <a:ext uri="{FF2B5EF4-FFF2-40B4-BE49-F238E27FC236}">
                <a16:creationId xmlns:a16="http://schemas.microsoft.com/office/drawing/2014/main" id="{C85D1E8B-98CE-BBD4-84DB-9065B05A7F14}"/>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Agenda</a:t>
            </a:r>
          </a:p>
        </p:txBody>
      </p:sp>
      <p:sp>
        <p:nvSpPr>
          <p:cNvPr id="3" name="Text Placeholder 1">
            <a:extLst>
              <a:ext uri="{FF2B5EF4-FFF2-40B4-BE49-F238E27FC236}">
                <a16:creationId xmlns:a16="http://schemas.microsoft.com/office/drawing/2014/main" id="{86496430-63E0-0020-9BC5-0D2DD1D66ECF}"/>
              </a:ext>
            </a:extLst>
          </p:cNvPr>
          <p:cNvSpPr>
            <a:spLocks noGrp="1"/>
          </p:cNvSpPr>
          <p:nvPr>
            <p:ph type="body" sz="quarter" idx="13"/>
          </p:nvPr>
        </p:nvSpPr>
        <p:spPr>
          <a:xfrm>
            <a:off x="986245" y="1470208"/>
            <a:ext cx="8157755" cy="369332"/>
          </a:xfrm>
        </p:spPr>
        <p:txBody>
          <a:bodyPr/>
          <a:lstStyle/>
          <a:p>
            <a:pPr marL="285750" indent="-285750">
              <a:buFont typeface="Arial" panose="020B0604020202020204" pitchFamily="34" charset="0"/>
              <a:buChar char="•"/>
            </a:pPr>
            <a:r>
              <a:rPr lang="en-US" sz="2400" dirty="0"/>
              <a:t>Out of order Processors</a:t>
            </a:r>
          </a:p>
        </p:txBody>
      </p:sp>
    </p:spTree>
    <p:extLst>
      <p:ext uri="{BB962C8B-B14F-4D97-AF65-F5344CB8AC3E}">
        <p14:creationId xmlns:p14="http://schemas.microsoft.com/office/powerpoint/2010/main" val="38560452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D6E198-90BD-3B94-FD88-F60D4D818748}"/>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FC56552-58D1-41D5-F571-B53351E93861}"/>
              </a:ext>
            </a:extLst>
          </p:cNvPr>
          <p:cNvSpPr>
            <a:spLocks noGrp="1"/>
          </p:cNvSpPr>
          <p:nvPr>
            <p:ph type="sldNum" sz="quarter" idx="19"/>
          </p:nvPr>
        </p:nvSpPr>
        <p:spPr/>
        <p:txBody>
          <a:bodyPr/>
          <a:lstStyle/>
          <a:p>
            <a:fld id="{B6238B5B-F19C-E947-A0BC-87BD7983F871}" type="slidenum">
              <a:rPr lang="en-US" smtClean="0"/>
              <a:pPr/>
              <a:t>30</a:t>
            </a:fld>
            <a:endParaRPr lang="en-US" dirty="0"/>
          </a:p>
        </p:txBody>
      </p:sp>
      <p:sp>
        <p:nvSpPr>
          <p:cNvPr id="2" name="Title 4">
            <a:extLst>
              <a:ext uri="{FF2B5EF4-FFF2-40B4-BE49-F238E27FC236}">
                <a16:creationId xmlns:a16="http://schemas.microsoft.com/office/drawing/2014/main" id="{98DA7DAA-CFD2-D477-1A8B-B9D742D8374C}"/>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Dynamic Scheduling</a:t>
            </a:r>
          </a:p>
        </p:txBody>
      </p:sp>
      <p:sp>
        <p:nvSpPr>
          <p:cNvPr id="5" name="Text Placeholder 1">
            <a:extLst>
              <a:ext uri="{FF2B5EF4-FFF2-40B4-BE49-F238E27FC236}">
                <a16:creationId xmlns:a16="http://schemas.microsoft.com/office/drawing/2014/main" id="{B5F8EF41-C289-B2B3-A9D5-4AD72D12A21C}"/>
              </a:ext>
            </a:extLst>
          </p:cNvPr>
          <p:cNvSpPr txBox="1">
            <a:spLocks/>
          </p:cNvSpPr>
          <p:nvPr/>
        </p:nvSpPr>
        <p:spPr>
          <a:xfrm>
            <a:off x="640077" y="1000549"/>
            <a:ext cx="8503923" cy="2023118"/>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r>
              <a:rPr lang="en-US" b="1" dirty="0" err="1"/>
              <a:t>Tomasulo’s</a:t>
            </a:r>
            <a:r>
              <a:rPr lang="en-US" b="1" dirty="0"/>
              <a:t> Algorithm</a:t>
            </a:r>
          </a:p>
          <a:p>
            <a:pPr lvl="1"/>
            <a:r>
              <a:rPr lang="en-US" dirty="0"/>
              <a:t>Used in IBM 360/91 (in the 60s)</a:t>
            </a:r>
          </a:p>
          <a:p>
            <a:pPr lvl="1"/>
            <a:r>
              <a:rPr lang="en-US" dirty="0"/>
              <a:t>Tracks when operands are available</a:t>
            </a:r>
            <a:br>
              <a:rPr lang="en-US" dirty="0"/>
            </a:br>
            <a:r>
              <a:rPr lang="en-US" dirty="0"/>
              <a:t>to satisfy data dependences</a:t>
            </a:r>
          </a:p>
          <a:p>
            <a:pPr lvl="1"/>
            <a:r>
              <a:rPr lang="en-US" dirty="0"/>
              <a:t>Removes name dependences</a:t>
            </a:r>
            <a:br>
              <a:rPr lang="en-US" dirty="0"/>
            </a:br>
            <a:r>
              <a:rPr lang="en-US" dirty="0"/>
              <a:t>through register renaming</a:t>
            </a:r>
          </a:p>
          <a:p>
            <a:pPr lvl="1"/>
            <a:r>
              <a:rPr lang="en-US" dirty="0"/>
              <a:t>Very similar to what is used today</a:t>
            </a:r>
          </a:p>
          <a:p>
            <a:pPr lvl="2"/>
            <a:r>
              <a:rPr lang="en-US" dirty="0"/>
              <a:t>Almost all modern high-performance processors use a derivative of </a:t>
            </a:r>
            <a:r>
              <a:rPr lang="en-US" dirty="0" err="1"/>
              <a:t>Tomasulo’s</a:t>
            </a:r>
            <a:r>
              <a:rPr lang="en-US" dirty="0"/>
              <a:t>… much of the terminology survives to today.</a:t>
            </a:r>
          </a:p>
        </p:txBody>
      </p:sp>
      <p:sp>
        <p:nvSpPr>
          <p:cNvPr id="16" name="TextBox 15">
            <a:extLst>
              <a:ext uri="{FF2B5EF4-FFF2-40B4-BE49-F238E27FC236}">
                <a16:creationId xmlns:a16="http://schemas.microsoft.com/office/drawing/2014/main" id="{A7A2CDA3-FAA2-CB99-C846-415C1C1453C1}"/>
              </a:ext>
            </a:extLst>
          </p:cNvPr>
          <p:cNvSpPr txBox="1"/>
          <p:nvPr/>
        </p:nvSpPr>
        <p:spPr>
          <a:xfrm>
            <a:off x="2196854" y="4802413"/>
            <a:ext cx="5410200" cy="369332"/>
          </a:xfrm>
          <a:prstGeom prst="rect">
            <a:avLst/>
          </a:prstGeom>
          <a:noFill/>
        </p:spPr>
        <p:txBody>
          <a:bodyPr wrap="square" rtlCol="0">
            <a:spAutoFit/>
          </a:bodyPr>
          <a:lstStyle/>
          <a:p>
            <a:r>
              <a:rPr lang="en-US" dirty="0"/>
              <a:t>https://hackmd.io/@a5180352/S1FFbP6pz?type=view</a:t>
            </a:r>
          </a:p>
        </p:txBody>
      </p:sp>
    </p:spTree>
    <p:extLst>
      <p:ext uri="{BB962C8B-B14F-4D97-AF65-F5344CB8AC3E}">
        <p14:creationId xmlns:p14="http://schemas.microsoft.com/office/powerpoint/2010/main" val="37924295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E3E175-BB70-2B42-B970-5BD6EEFAAA89}"/>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D2AB48C-80EA-8254-6E93-2C716BDC7485}"/>
              </a:ext>
            </a:extLst>
          </p:cNvPr>
          <p:cNvSpPr>
            <a:spLocks noGrp="1"/>
          </p:cNvSpPr>
          <p:nvPr>
            <p:ph type="sldNum" sz="quarter" idx="19"/>
          </p:nvPr>
        </p:nvSpPr>
        <p:spPr/>
        <p:txBody>
          <a:bodyPr/>
          <a:lstStyle/>
          <a:p>
            <a:fld id="{B6238B5B-F19C-E947-A0BC-87BD7983F871}" type="slidenum">
              <a:rPr lang="en-US" smtClean="0"/>
              <a:pPr/>
              <a:t>31</a:t>
            </a:fld>
            <a:endParaRPr lang="en-US" dirty="0"/>
          </a:p>
        </p:txBody>
      </p:sp>
      <p:sp>
        <p:nvSpPr>
          <p:cNvPr id="2" name="Title 4">
            <a:extLst>
              <a:ext uri="{FF2B5EF4-FFF2-40B4-BE49-F238E27FC236}">
                <a16:creationId xmlns:a16="http://schemas.microsoft.com/office/drawing/2014/main" id="{2D7B56DE-F593-AB13-5939-6687AFF64113}"/>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Dynamic Scheduling</a:t>
            </a:r>
          </a:p>
        </p:txBody>
      </p:sp>
      <p:sp>
        <p:nvSpPr>
          <p:cNvPr id="5" name="Text Placeholder 1">
            <a:extLst>
              <a:ext uri="{FF2B5EF4-FFF2-40B4-BE49-F238E27FC236}">
                <a16:creationId xmlns:a16="http://schemas.microsoft.com/office/drawing/2014/main" id="{54D39B6D-EAE9-E1A8-EE3E-0331F54CD1AA}"/>
              </a:ext>
            </a:extLst>
          </p:cNvPr>
          <p:cNvSpPr txBox="1">
            <a:spLocks/>
          </p:cNvSpPr>
          <p:nvPr/>
        </p:nvSpPr>
        <p:spPr>
          <a:xfrm>
            <a:off x="640077" y="1000549"/>
            <a:ext cx="8503923" cy="2527872"/>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r>
              <a:rPr lang="en-US" sz="1800" b="1" dirty="0" err="1"/>
              <a:t>Tomasulo’s</a:t>
            </a:r>
            <a:r>
              <a:rPr lang="en-US" sz="1800" b="1" dirty="0"/>
              <a:t> Algorithm</a:t>
            </a:r>
          </a:p>
          <a:p>
            <a:pPr lvl="1"/>
            <a:r>
              <a:rPr lang="en-US" sz="1800" dirty="0"/>
              <a:t>Used in IBM 360/91 (in the 60s)</a:t>
            </a:r>
          </a:p>
          <a:p>
            <a:pPr lvl="1"/>
            <a:r>
              <a:rPr lang="en-US" sz="1800" dirty="0"/>
              <a:t>Tracks when operands are available</a:t>
            </a:r>
            <a:br>
              <a:rPr lang="en-US" sz="1800" dirty="0"/>
            </a:br>
            <a:r>
              <a:rPr lang="en-US" sz="1800" dirty="0"/>
              <a:t>to satisfy data dependences</a:t>
            </a:r>
          </a:p>
          <a:p>
            <a:pPr lvl="1"/>
            <a:r>
              <a:rPr lang="en-US" sz="1800" dirty="0"/>
              <a:t>Removes name dependences</a:t>
            </a:r>
            <a:br>
              <a:rPr lang="en-US" sz="1800" dirty="0"/>
            </a:br>
            <a:r>
              <a:rPr lang="en-US" sz="1800" dirty="0"/>
              <a:t>through register renaming</a:t>
            </a:r>
          </a:p>
          <a:p>
            <a:pPr lvl="1"/>
            <a:r>
              <a:rPr lang="en-US" sz="1800" dirty="0"/>
              <a:t>Very similar to what is used today</a:t>
            </a:r>
          </a:p>
          <a:p>
            <a:pPr lvl="2"/>
            <a:r>
              <a:rPr lang="en-US" sz="1800" dirty="0"/>
              <a:t>Almost all modern high-performance processors use a derivative of </a:t>
            </a:r>
            <a:r>
              <a:rPr lang="en-US" sz="1800" dirty="0" err="1"/>
              <a:t>Tomasulo’s</a:t>
            </a:r>
            <a:r>
              <a:rPr lang="en-US" sz="1800" dirty="0"/>
              <a:t>… much of the terminology survives to today.</a:t>
            </a:r>
            <a:endParaRPr lang="en-US" dirty="0"/>
          </a:p>
        </p:txBody>
      </p:sp>
      <p:sp>
        <p:nvSpPr>
          <p:cNvPr id="16" name="TextBox 15">
            <a:extLst>
              <a:ext uri="{FF2B5EF4-FFF2-40B4-BE49-F238E27FC236}">
                <a16:creationId xmlns:a16="http://schemas.microsoft.com/office/drawing/2014/main" id="{DFF76D2D-F830-0575-40B7-2DAC8F10190E}"/>
              </a:ext>
            </a:extLst>
          </p:cNvPr>
          <p:cNvSpPr txBox="1"/>
          <p:nvPr/>
        </p:nvSpPr>
        <p:spPr>
          <a:xfrm>
            <a:off x="2196854" y="4802413"/>
            <a:ext cx="5410200" cy="369332"/>
          </a:xfrm>
          <a:prstGeom prst="rect">
            <a:avLst/>
          </a:prstGeom>
          <a:noFill/>
        </p:spPr>
        <p:txBody>
          <a:bodyPr wrap="square" rtlCol="0">
            <a:spAutoFit/>
          </a:bodyPr>
          <a:lstStyle/>
          <a:p>
            <a:r>
              <a:rPr lang="en-US" dirty="0"/>
              <a:t>https://hackmd.io/@a5180352/S1FFbP6pz?type=view</a:t>
            </a:r>
          </a:p>
        </p:txBody>
      </p:sp>
    </p:spTree>
    <p:extLst>
      <p:ext uri="{BB962C8B-B14F-4D97-AF65-F5344CB8AC3E}">
        <p14:creationId xmlns:p14="http://schemas.microsoft.com/office/powerpoint/2010/main" val="23398946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7D9B90-C185-A295-B9FC-8917A0ECD9A6}"/>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18DC8F5-0BEF-4CEF-7E68-1E90CEF192AE}"/>
              </a:ext>
            </a:extLst>
          </p:cNvPr>
          <p:cNvSpPr>
            <a:spLocks noGrp="1"/>
          </p:cNvSpPr>
          <p:nvPr>
            <p:ph type="sldNum" sz="quarter" idx="19"/>
          </p:nvPr>
        </p:nvSpPr>
        <p:spPr/>
        <p:txBody>
          <a:bodyPr/>
          <a:lstStyle/>
          <a:p>
            <a:fld id="{B6238B5B-F19C-E947-A0BC-87BD7983F871}" type="slidenum">
              <a:rPr lang="en-US" smtClean="0"/>
              <a:pPr/>
              <a:t>32</a:t>
            </a:fld>
            <a:endParaRPr lang="en-US" dirty="0"/>
          </a:p>
        </p:txBody>
      </p:sp>
      <p:sp>
        <p:nvSpPr>
          <p:cNvPr id="2" name="Title 4">
            <a:extLst>
              <a:ext uri="{FF2B5EF4-FFF2-40B4-BE49-F238E27FC236}">
                <a16:creationId xmlns:a16="http://schemas.microsoft.com/office/drawing/2014/main" id="{E9FA9004-73DD-421E-3303-D4CEDF046F4F}"/>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Dynamic Scheduling</a:t>
            </a:r>
          </a:p>
        </p:txBody>
      </p:sp>
      <p:sp>
        <p:nvSpPr>
          <p:cNvPr id="16" name="TextBox 15">
            <a:extLst>
              <a:ext uri="{FF2B5EF4-FFF2-40B4-BE49-F238E27FC236}">
                <a16:creationId xmlns:a16="http://schemas.microsoft.com/office/drawing/2014/main" id="{8FF06556-351E-94CE-C382-823C04F82AEC}"/>
              </a:ext>
            </a:extLst>
          </p:cNvPr>
          <p:cNvSpPr txBox="1"/>
          <p:nvPr/>
        </p:nvSpPr>
        <p:spPr>
          <a:xfrm>
            <a:off x="2196854" y="4802413"/>
            <a:ext cx="5410200" cy="369332"/>
          </a:xfrm>
          <a:prstGeom prst="rect">
            <a:avLst/>
          </a:prstGeom>
          <a:noFill/>
        </p:spPr>
        <p:txBody>
          <a:bodyPr wrap="square" rtlCol="0">
            <a:spAutoFit/>
          </a:bodyPr>
          <a:lstStyle/>
          <a:p>
            <a:r>
              <a:rPr lang="en-US" dirty="0"/>
              <a:t>https://hackmd.io/@a5180352/S1FFbP6pz?type=view</a:t>
            </a:r>
          </a:p>
        </p:txBody>
      </p:sp>
      <p:sp>
        <p:nvSpPr>
          <p:cNvPr id="6" name="Footer Placeholder 3">
            <a:extLst>
              <a:ext uri="{FF2B5EF4-FFF2-40B4-BE49-F238E27FC236}">
                <a16:creationId xmlns:a16="http://schemas.microsoft.com/office/drawing/2014/main" id="{1AB2B90F-3B07-A8BE-D4DB-49769562AD1E}"/>
              </a:ext>
            </a:extLst>
          </p:cNvPr>
          <p:cNvSpPr txBox="1">
            <a:spLocks/>
          </p:cNvSpPr>
          <p:nvPr/>
        </p:nvSpPr>
        <p:spPr>
          <a:xfrm>
            <a:off x="2782591" y="4658331"/>
            <a:ext cx="2405640" cy="112123"/>
          </a:xfrm>
          <a:prstGeom prst="rect">
            <a:avLst/>
          </a:prstGeo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a:t> </a:t>
            </a:r>
          </a:p>
        </p:txBody>
      </p:sp>
      <p:pic>
        <p:nvPicPr>
          <p:cNvPr id="7" name="Picture 3" descr="Ch3-fig02">
            <a:extLst>
              <a:ext uri="{FF2B5EF4-FFF2-40B4-BE49-F238E27FC236}">
                <a16:creationId xmlns:a16="http://schemas.microsoft.com/office/drawing/2014/main" id="{58A40BA4-98E5-3392-FAC8-478E23BA5F90}"/>
              </a:ext>
            </a:extLst>
          </p:cNvPr>
          <p:cNvPicPr>
            <a:picLocks noChangeAspect="1" noChangeArrowheads="1"/>
          </p:cNvPicPr>
          <p:nvPr/>
        </p:nvPicPr>
        <p:blipFill>
          <a:blip r:embed="rId3" cstate="print"/>
          <a:srcRect/>
          <a:stretch>
            <a:fillRect/>
          </a:stretch>
        </p:blipFill>
        <p:spPr bwMode="auto">
          <a:xfrm>
            <a:off x="2681006" y="1067252"/>
            <a:ext cx="3781988" cy="3669865"/>
          </a:xfrm>
          <a:prstGeom prst="rect">
            <a:avLst/>
          </a:prstGeom>
          <a:noFill/>
        </p:spPr>
      </p:pic>
      <p:sp>
        <p:nvSpPr>
          <p:cNvPr id="8" name="Arrow: Right 7">
            <a:extLst>
              <a:ext uri="{FF2B5EF4-FFF2-40B4-BE49-F238E27FC236}">
                <a16:creationId xmlns:a16="http://schemas.microsoft.com/office/drawing/2014/main" id="{503AA886-0066-ED77-A746-9E2A573CDCEC}"/>
              </a:ext>
            </a:extLst>
          </p:cNvPr>
          <p:cNvSpPr/>
          <p:nvPr/>
        </p:nvSpPr>
        <p:spPr>
          <a:xfrm>
            <a:off x="3363161" y="1520342"/>
            <a:ext cx="424189" cy="25874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883CD78D-8D1B-0D43-B94C-B34549315814}"/>
              </a:ext>
            </a:extLst>
          </p:cNvPr>
          <p:cNvSpPr/>
          <p:nvPr/>
        </p:nvSpPr>
        <p:spPr>
          <a:xfrm rot="10800000">
            <a:off x="6394265" y="2759109"/>
            <a:ext cx="420179" cy="25874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0FBDB2AF-73AB-183A-F1DF-D0E1E21EDA6B}"/>
              </a:ext>
            </a:extLst>
          </p:cNvPr>
          <p:cNvSpPr txBox="1"/>
          <p:nvPr/>
        </p:nvSpPr>
        <p:spPr>
          <a:xfrm>
            <a:off x="6871752" y="2634565"/>
            <a:ext cx="1177791" cy="507831"/>
          </a:xfrm>
          <a:prstGeom prst="rect">
            <a:avLst/>
          </a:prstGeom>
          <a:noFill/>
        </p:spPr>
        <p:txBody>
          <a:bodyPr wrap="square" rtlCol="0">
            <a:spAutoFit/>
          </a:bodyPr>
          <a:lstStyle/>
          <a:p>
            <a:r>
              <a:rPr lang="en-US" dirty="0"/>
              <a:t>Reservation Stations</a:t>
            </a:r>
          </a:p>
        </p:txBody>
      </p:sp>
      <p:sp>
        <p:nvSpPr>
          <p:cNvPr id="11" name="TextBox 10">
            <a:extLst>
              <a:ext uri="{FF2B5EF4-FFF2-40B4-BE49-F238E27FC236}">
                <a16:creationId xmlns:a16="http://schemas.microsoft.com/office/drawing/2014/main" id="{BE89E12B-0FC8-BB71-99E7-730DD901F4C9}"/>
              </a:ext>
            </a:extLst>
          </p:cNvPr>
          <p:cNvSpPr txBox="1"/>
          <p:nvPr/>
        </p:nvSpPr>
        <p:spPr>
          <a:xfrm>
            <a:off x="2398594" y="1362985"/>
            <a:ext cx="1042552" cy="507831"/>
          </a:xfrm>
          <a:prstGeom prst="rect">
            <a:avLst/>
          </a:prstGeom>
          <a:noFill/>
        </p:spPr>
        <p:txBody>
          <a:bodyPr wrap="square" rtlCol="0">
            <a:spAutoFit/>
          </a:bodyPr>
          <a:lstStyle/>
          <a:p>
            <a:r>
              <a:rPr lang="en-US" dirty="0"/>
              <a:t>Instruction</a:t>
            </a:r>
          </a:p>
          <a:p>
            <a:r>
              <a:rPr lang="en-US" dirty="0"/>
              <a:t>Queue</a:t>
            </a:r>
          </a:p>
        </p:txBody>
      </p:sp>
      <p:sp>
        <p:nvSpPr>
          <p:cNvPr id="12" name="Arrow: Right 11">
            <a:extLst>
              <a:ext uri="{FF2B5EF4-FFF2-40B4-BE49-F238E27FC236}">
                <a16:creationId xmlns:a16="http://schemas.microsoft.com/office/drawing/2014/main" id="{F2E29C32-FAD7-A81D-5A26-E01CE5C9A500}"/>
              </a:ext>
            </a:extLst>
          </p:cNvPr>
          <p:cNvSpPr/>
          <p:nvPr/>
        </p:nvSpPr>
        <p:spPr>
          <a:xfrm>
            <a:off x="2440257" y="2953157"/>
            <a:ext cx="424189" cy="25874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79203F46-941C-8BE8-CD6A-E8407117972A}"/>
              </a:ext>
            </a:extLst>
          </p:cNvPr>
          <p:cNvSpPr txBox="1"/>
          <p:nvPr/>
        </p:nvSpPr>
        <p:spPr>
          <a:xfrm>
            <a:off x="1548942" y="2800795"/>
            <a:ext cx="1042552" cy="507831"/>
          </a:xfrm>
          <a:prstGeom prst="rect">
            <a:avLst/>
          </a:prstGeom>
          <a:noFill/>
        </p:spPr>
        <p:txBody>
          <a:bodyPr wrap="square" rtlCol="0">
            <a:spAutoFit/>
          </a:bodyPr>
          <a:lstStyle/>
          <a:p>
            <a:r>
              <a:rPr lang="en-US" dirty="0"/>
              <a:t>LD/ST Buffers</a:t>
            </a:r>
          </a:p>
        </p:txBody>
      </p:sp>
      <p:sp>
        <p:nvSpPr>
          <p:cNvPr id="14" name="Arrow: Right 13">
            <a:extLst>
              <a:ext uri="{FF2B5EF4-FFF2-40B4-BE49-F238E27FC236}">
                <a16:creationId xmlns:a16="http://schemas.microsoft.com/office/drawing/2014/main" id="{0369B909-AA66-39F6-645E-AEA51A04B5DD}"/>
              </a:ext>
            </a:extLst>
          </p:cNvPr>
          <p:cNvSpPr/>
          <p:nvPr/>
        </p:nvSpPr>
        <p:spPr>
          <a:xfrm rot="16200000">
            <a:off x="3628452" y="4069511"/>
            <a:ext cx="317796" cy="2173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DFECE76C-E843-CF63-1822-7FD33578EEE1}"/>
              </a:ext>
            </a:extLst>
          </p:cNvPr>
          <p:cNvSpPr txBox="1"/>
          <p:nvPr/>
        </p:nvSpPr>
        <p:spPr>
          <a:xfrm>
            <a:off x="3441146" y="4268268"/>
            <a:ext cx="1130854" cy="507831"/>
          </a:xfrm>
          <a:prstGeom prst="rect">
            <a:avLst/>
          </a:prstGeom>
          <a:noFill/>
        </p:spPr>
        <p:txBody>
          <a:bodyPr wrap="square" rtlCol="0">
            <a:spAutoFit/>
          </a:bodyPr>
          <a:lstStyle/>
          <a:p>
            <a:r>
              <a:rPr lang="en-US" dirty="0"/>
              <a:t>Common data Bus</a:t>
            </a:r>
          </a:p>
        </p:txBody>
      </p:sp>
    </p:spTree>
    <p:extLst>
      <p:ext uri="{BB962C8B-B14F-4D97-AF65-F5344CB8AC3E}">
        <p14:creationId xmlns:p14="http://schemas.microsoft.com/office/powerpoint/2010/main" val="1504588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P spid="11" grpId="0"/>
      <p:bldP spid="12" grpId="0" animBg="1"/>
      <p:bldP spid="13" grpId="0"/>
      <p:bldP spid="14" grpId="0" animBg="1"/>
      <p:bldP spid="1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907B4F-1788-1154-5B6E-B64313C126EB}"/>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1F1909-FFD0-5587-2931-91DFD15DCF34}"/>
              </a:ext>
            </a:extLst>
          </p:cNvPr>
          <p:cNvSpPr>
            <a:spLocks noGrp="1"/>
          </p:cNvSpPr>
          <p:nvPr>
            <p:ph type="sldNum" sz="quarter" idx="19"/>
          </p:nvPr>
        </p:nvSpPr>
        <p:spPr/>
        <p:txBody>
          <a:bodyPr/>
          <a:lstStyle/>
          <a:p>
            <a:fld id="{B6238B5B-F19C-E947-A0BC-87BD7983F871}" type="slidenum">
              <a:rPr lang="en-US" smtClean="0"/>
              <a:pPr/>
              <a:t>33</a:t>
            </a:fld>
            <a:endParaRPr lang="en-US" dirty="0"/>
          </a:p>
        </p:txBody>
      </p:sp>
      <p:sp>
        <p:nvSpPr>
          <p:cNvPr id="2" name="Title 4">
            <a:extLst>
              <a:ext uri="{FF2B5EF4-FFF2-40B4-BE49-F238E27FC236}">
                <a16:creationId xmlns:a16="http://schemas.microsoft.com/office/drawing/2014/main" id="{276B6B89-361B-D976-E27E-466CEEDE6A26}"/>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Three Stages of </a:t>
            </a:r>
            <a:r>
              <a:rPr lang="en-US" dirty="0" err="1"/>
              <a:t>Tomasulo</a:t>
            </a:r>
            <a:r>
              <a:rPr lang="en-US" dirty="0"/>
              <a:t> Algorithm</a:t>
            </a:r>
          </a:p>
        </p:txBody>
      </p:sp>
      <p:sp>
        <p:nvSpPr>
          <p:cNvPr id="5" name="Text Placeholder 1">
            <a:extLst>
              <a:ext uri="{FF2B5EF4-FFF2-40B4-BE49-F238E27FC236}">
                <a16:creationId xmlns:a16="http://schemas.microsoft.com/office/drawing/2014/main" id="{3E37AD40-9FF2-542D-3D15-7BC5F641418D}"/>
              </a:ext>
            </a:extLst>
          </p:cNvPr>
          <p:cNvSpPr txBox="1">
            <a:spLocks/>
          </p:cNvSpPr>
          <p:nvPr/>
        </p:nvSpPr>
        <p:spPr>
          <a:xfrm>
            <a:off x="640077" y="1000549"/>
            <a:ext cx="8503923" cy="1169551"/>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r>
              <a:rPr lang="en-US" sz="1400" dirty="0">
                <a:solidFill>
                  <a:schemeClr val="hlink"/>
                </a:solidFill>
                <a:latin typeface="Helvetica" pitchFamily="34" charset="0"/>
              </a:rPr>
              <a:t>Issue</a:t>
            </a:r>
            <a:r>
              <a:rPr lang="en-US" sz="1400" dirty="0"/>
              <a:t>—get instruction from Instruction Queue</a:t>
            </a:r>
          </a:p>
          <a:p>
            <a:r>
              <a:rPr lang="en-US" sz="1400" dirty="0">
                <a:solidFill>
                  <a:schemeClr val="hlink"/>
                </a:solidFill>
                <a:latin typeface="Helvetica" pitchFamily="34" charset="0"/>
              </a:rPr>
              <a:t>Execution</a:t>
            </a:r>
            <a:r>
              <a:rPr lang="en-US" sz="1400" dirty="0"/>
              <a:t>—operate on operands (EX)</a:t>
            </a:r>
          </a:p>
          <a:p>
            <a:pPr>
              <a:buFontTx/>
              <a:buNone/>
            </a:pPr>
            <a:r>
              <a:rPr lang="en-US" sz="1400" dirty="0">
                <a:solidFill>
                  <a:schemeClr val="hlink"/>
                </a:solidFill>
                <a:latin typeface="Helvetica" pitchFamily="34" charset="0"/>
              </a:rPr>
              <a:t>Write result</a:t>
            </a:r>
            <a:r>
              <a:rPr lang="en-US" sz="1400" dirty="0"/>
              <a:t>—finish execution (WB)</a:t>
            </a:r>
            <a:endParaRPr lang="en-US" sz="1200" dirty="0"/>
          </a:p>
          <a:p>
            <a:endParaRPr lang="en-US" dirty="0"/>
          </a:p>
        </p:txBody>
      </p:sp>
      <p:sp>
        <p:nvSpPr>
          <p:cNvPr id="16" name="TextBox 15">
            <a:extLst>
              <a:ext uri="{FF2B5EF4-FFF2-40B4-BE49-F238E27FC236}">
                <a16:creationId xmlns:a16="http://schemas.microsoft.com/office/drawing/2014/main" id="{24E8A8C2-DC5B-FA68-CEFC-5942E38299BA}"/>
              </a:ext>
            </a:extLst>
          </p:cNvPr>
          <p:cNvSpPr txBox="1"/>
          <p:nvPr/>
        </p:nvSpPr>
        <p:spPr>
          <a:xfrm>
            <a:off x="2196854" y="4802413"/>
            <a:ext cx="5410200" cy="369332"/>
          </a:xfrm>
          <a:prstGeom prst="rect">
            <a:avLst/>
          </a:prstGeom>
          <a:noFill/>
        </p:spPr>
        <p:txBody>
          <a:bodyPr wrap="square" rtlCol="0">
            <a:spAutoFit/>
          </a:bodyPr>
          <a:lstStyle/>
          <a:p>
            <a:r>
              <a:rPr lang="en-US" dirty="0"/>
              <a:t>https://hackmd.io/@a5180352/S1FFbP6pz?type=view</a:t>
            </a:r>
          </a:p>
        </p:txBody>
      </p:sp>
    </p:spTree>
    <p:extLst>
      <p:ext uri="{BB962C8B-B14F-4D97-AF65-F5344CB8AC3E}">
        <p14:creationId xmlns:p14="http://schemas.microsoft.com/office/powerpoint/2010/main" val="66348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DD73CE-1C4E-B1AF-101A-CB1758415132}"/>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8E78384-52CB-2683-8CEC-49A722FFA373}"/>
              </a:ext>
            </a:extLst>
          </p:cNvPr>
          <p:cNvSpPr>
            <a:spLocks noGrp="1"/>
          </p:cNvSpPr>
          <p:nvPr>
            <p:ph type="sldNum" sz="quarter" idx="19"/>
          </p:nvPr>
        </p:nvSpPr>
        <p:spPr/>
        <p:txBody>
          <a:bodyPr/>
          <a:lstStyle/>
          <a:p>
            <a:fld id="{B6238B5B-F19C-E947-A0BC-87BD7983F871}" type="slidenum">
              <a:rPr lang="en-US" smtClean="0"/>
              <a:pPr/>
              <a:t>34</a:t>
            </a:fld>
            <a:endParaRPr lang="en-US" dirty="0"/>
          </a:p>
        </p:txBody>
      </p:sp>
      <p:sp>
        <p:nvSpPr>
          <p:cNvPr id="2" name="Title 4">
            <a:extLst>
              <a:ext uri="{FF2B5EF4-FFF2-40B4-BE49-F238E27FC236}">
                <a16:creationId xmlns:a16="http://schemas.microsoft.com/office/drawing/2014/main" id="{D4E3331F-6E1A-9222-4306-B5B73D3BE0C1}"/>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Issue Stage</a:t>
            </a:r>
          </a:p>
        </p:txBody>
      </p:sp>
      <p:sp>
        <p:nvSpPr>
          <p:cNvPr id="5" name="Text Placeholder 1">
            <a:extLst>
              <a:ext uri="{FF2B5EF4-FFF2-40B4-BE49-F238E27FC236}">
                <a16:creationId xmlns:a16="http://schemas.microsoft.com/office/drawing/2014/main" id="{75549E64-7D85-6CC8-0282-2E543E87FBCE}"/>
              </a:ext>
            </a:extLst>
          </p:cNvPr>
          <p:cNvSpPr txBox="1">
            <a:spLocks/>
          </p:cNvSpPr>
          <p:nvPr/>
        </p:nvSpPr>
        <p:spPr>
          <a:xfrm>
            <a:off x="640077" y="1000549"/>
            <a:ext cx="8503923" cy="2451953"/>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dirty="0"/>
              <a:t>Get next instruction from instruction queue.</a:t>
            </a:r>
          </a:p>
          <a:p>
            <a:pPr marL="285750" indent="-285750">
              <a:buFont typeface="Arial" panose="020B0604020202020204" pitchFamily="34" charset="0"/>
              <a:buChar char="•"/>
            </a:pPr>
            <a:r>
              <a:rPr lang="en-US" dirty="0"/>
              <a:t>Find a free </a:t>
            </a:r>
            <a:r>
              <a:rPr lang="en-US" i="1" dirty="0">
                <a:solidFill>
                  <a:srgbClr val="FF0000"/>
                </a:solidFill>
              </a:rPr>
              <a:t>reservation station</a:t>
            </a:r>
            <a:r>
              <a:rPr lang="en-US" dirty="0"/>
              <a:t> for it</a:t>
            </a:r>
            <a:br>
              <a:rPr lang="en-US" dirty="0"/>
            </a:br>
            <a:r>
              <a:rPr lang="en-US" dirty="0"/>
              <a:t>(if none are free, stall until one is)</a:t>
            </a:r>
          </a:p>
          <a:p>
            <a:pPr marL="285750" indent="-285750">
              <a:buFont typeface="Arial" panose="020B0604020202020204" pitchFamily="34" charset="0"/>
              <a:buChar char="•"/>
            </a:pPr>
            <a:r>
              <a:rPr lang="en-US" dirty="0"/>
              <a:t>Read operands that are in the registers</a:t>
            </a:r>
          </a:p>
          <a:p>
            <a:pPr marL="285750" indent="-285750">
              <a:buFont typeface="Arial" panose="020B0604020202020204" pitchFamily="34" charset="0"/>
              <a:buChar char="•"/>
            </a:pPr>
            <a:r>
              <a:rPr lang="en-US" dirty="0"/>
              <a:t>If the operand is not in the register,</a:t>
            </a:r>
            <a:br>
              <a:rPr lang="en-US" dirty="0"/>
            </a:br>
            <a:r>
              <a:rPr lang="en-US" dirty="0"/>
              <a:t>find which reservation station will produce it</a:t>
            </a:r>
          </a:p>
          <a:p>
            <a:pPr marL="285750" indent="-285750">
              <a:buFont typeface="Arial" panose="020B0604020202020204" pitchFamily="34" charset="0"/>
              <a:buChar char="•"/>
            </a:pPr>
            <a:r>
              <a:rPr lang="en-US" dirty="0"/>
              <a:t>In effect, this step renames registers</a:t>
            </a:r>
            <a:br>
              <a:rPr lang="en-US" dirty="0"/>
            </a:br>
            <a:r>
              <a:rPr lang="en-US" dirty="0"/>
              <a:t>(reservation station IDs are </a:t>
            </a:r>
            <a:r>
              <a:rPr lang="en-US" dirty="0">
                <a:solidFill>
                  <a:srgbClr val="C00000"/>
                </a:solidFill>
              </a:rPr>
              <a:t>“temporary” </a:t>
            </a:r>
            <a:r>
              <a:rPr lang="en-US" dirty="0"/>
              <a:t>names)</a:t>
            </a:r>
          </a:p>
          <a:p>
            <a:endParaRPr lang="en-US" dirty="0"/>
          </a:p>
        </p:txBody>
      </p:sp>
      <p:sp>
        <p:nvSpPr>
          <p:cNvPr id="16" name="TextBox 15">
            <a:extLst>
              <a:ext uri="{FF2B5EF4-FFF2-40B4-BE49-F238E27FC236}">
                <a16:creationId xmlns:a16="http://schemas.microsoft.com/office/drawing/2014/main" id="{4928033A-3D8F-1E50-71E6-95376904BC0A}"/>
              </a:ext>
            </a:extLst>
          </p:cNvPr>
          <p:cNvSpPr txBox="1"/>
          <p:nvPr/>
        </p:nvSpPr>
        <p:spPr>
          <a:xfrm>
            <a:off x="2196854" y="4802413"/>
            <a:ext cx="5410200" cy="369332"/>
          </a:xfrm>
          <a:prstGeom prst="rect">
            <a:avLst/>
          </a:prstGeom>
          <a:noFill/>
        </p:spPr>
        <p:txBody>
          <a:bodyPr wrap="square" rtlCol="0">
            <a:spAutoFit/>
          </a:bodyPr>
          <a:lstStyle/>
          <a:p>
            <a:r>
              <a:rPr lang="en-US" dirty="0"/>
              <a:t>https://hackmd.io/@a5180352/S1FFbP6pz?type=view</a:t>
            </a:r>
          </a:p>
        </p:txBody>
      </p:sp>
    </p:spTree>
    <p:extLst>
      <p:ext uri="{BB962C8B-B14F-4D97-AF65-F5344CB8AC3E}">
        <p14:creationId xmlns:p14="http://schemas.microsoft.com/office/powerpoint/2010/main" val="21481197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9C726D-F10B-7473-42FC-698B4F079DDB}"/>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28AB804-5BCD-013A-F1FB-AC552CDD02F5}"/>
              </a:ext>
            </a:extLst>
          </p:cNvPr>
          <p:cNvSpPr>
            <a:spLocks noGrp="1"/>
          </p:cNvSpPr>
          <p:nvPr>
            <p:ph type="sldNum" sz="quarter" idx="19"/>
          </p:nvPr>
        </p:nvSpPr>
        <p:spPr>
          <a:xfrm>
            <a:off x="8380466" y="4168015"/>
            <a:ext cx="457200" cy="365760"/>
          </a:xfrm>
        </p:spPr>
        <p:txBody>
          <a:bodyPr/>
          <a:lstStyle/>
          <a:p>
            <a:fld id="{B6238B5B-F19C-E947-A0BC-87BD7983F871}" type="slidenum">
              <a:rPr lang="en-US" smtClean="0"/>
              <a:pPr/>
              <a:t>35</a:t>
            </a:fld>
            <a:endParaRPr lang="en-US" dirty="0"/>
          </a:p>
        </p:txBody>
      </p:sp>
      <p:sp>
        <p:nvSpPr>
          <p:cNvPr id="2" name="Title 4">
            <a:extLst>
              <a:ext uri="{FF2B5EF4-FFF2-40B4-BE49-F238E27FC236}">
                <a16:creationId xmlns:a16="http://schemas.microsoft.com/office/drawing/2014/main" id="{5BDCA550-F7B1-AD07-0201-BB97FD50B99C}"/>
              </a:ext>
            </a:extLst>
          </p:cNvPr>
          <p:cNvSpPr txBox="1">
            <a:spLocks/>
          </p:cNvSpPr>
          <p:nvPr/>
        </p:nvSpPr>
        <p:spPr>
          <a:xfrm>
            <a:off x="542521" y="440463"/>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Issue Stage</a:t>
            </a:r>
          </a:p>
        </p:txBody>
      </p:sp>
      <p:sp>
        <p:nvSpPr>
          <p:cNvPr id="16" name="TextBox 15">
            <a:extLst>
              <a:ext uri="{FF2B5EF4-FFF2-40B4-BE49-F238E27FC236}">
                <a16:creationId xmlns:a16="http://schemas.microsoft.com/office/drawing/2014/main" id="{9DD6CD66-684F-8801-405B-E303E5833821}"/>
              </a:ext>
            </a:extLst>
          </p:cNvPr>
          <p:cNvSpPr txBox="1"/>
          <p:nvPr/>
        </p:nvSpPr>
        <p:spPr>
          <a:xfrm>
            <a:off x="4913513" y="4958834"/>
            <a:ext cx="5410200" cy="369332"/>
          </a:xfrm>
          <a:prstGeom prst="rect">
            <a:avLst/>
          </a:prstGeom>
          <a:noFill/>
        </p:spPr>
        <p:txBody>
          <a:bodyPr wrap="square" rtlCol="0">
            <a:spAutoFit/>
          </a:bodyPr>
          <a:lstStyle/>
          <a:p>
            <a:r>
              <a:rPr lang="en-US" dirty="0"/>
              <a:t>https://hackmd.io/@a5180352/S1FFbP6pz?type=view</a:t>
            </a:r>
          </a:p>
        </p:txBody>
      </p:sp>
      <p:sp>
        <p:nvSpPr>
          <p:cNvPr id="3" name="Rectangle 4">
            <a:extLst>
              <a:ext uri="{FF2B5EF4-FFF2-40B4-BE49-F238E27FC236}">
                <a16:creationId xmlns:a16="http://schemas.microsoft.com/office/drawing/2014/main" id="{C07F46D0-6A31-4B96-36FB-5A97004D777F}"/>
              </a:ext>
            </a:extLst>
          </p:cNvPr>
          <p:cNvSpPr>
            <a:spLocks noChangeArrowheads="1"/>
          </p:cNvSpPr>
          <p:nvPr/>
        </p:nvSpPr>
        <p:spPr bwMode="auto">
          <a:xfrm>
            <a:off x="608066" y="2435866"/>
            <a:ext cx="15240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latin typeface="AUdimat" pitchFamily="2" charset="0"/>
              </a:rPr>
              <a:t>F1 = F2 + F3</a:t>
            </a:r>
          </a:p>
        </p:txBody>
      </p:sp>
      <p:sp>
        <p:nvSpPr>
          <p:cNvPr id="6" name="Rectangle 5">
            <a:extLst>
              <a:ext uri="{FF2B5EF4-FFF2-40B4-BE49-F238E27FC236}">
                <a16:creationId xmlns:a16="http://schemas.microsoft.com/office/drawing/2014/main" id="{C950EBB5-14AC-3765-4E1A-786A66441AE5}"/>
              </a:ext>
            </a:extLst>
          </p:cNvPr>
          <p:cNvSpPr>
            <a:spLocks noChangeArrowheads="1"/>
          </p:cNvSpPr>
          <p:nvPr/>
        </p:nvSpPr>
        <p:spPr bwMode="auto">
          <a:xfrm>
            <a:off x="608066" y="2054866"/>
            <a:ext cx="15240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latin typeface="AUdimat" pitchFamily="2" charset="0"/>
              </a:rPr>
              <a:t>F4 = F1 – F2</a:t>
            </a:r>
          </a:p>
        </p:txBody>
      </p:sp>
      <p:sp>
        <p:nvSpPr>
          <p:cNvPr id="7" name="Rectangle 6">
            <a:extLst>
              <a:ext uri="{FF2B5EF4-FFF2-40B4-BE49-F238E27FC236}">
                <a16:creationId xmlns:a16="http://schemas.microsoft.com/office/drawing/2014/main" id="{A6B487F7-B181-52B6-BAC5-2336982E608C}"/>
              </a:ext>
            </a:extLst>
          </p:cNvPr>
          <p:cNvSpPr>
            <a:spLocks noChangeArrowheads="1"/>
          </p:cNvSpPr>
          <p:nvPr/>
        </p:nvSpPr>
        <p:spPr bwMode="auto">
          <a:xfrm>
            <a:off x="608066" y="1673866"/>
            <a:ext cx="15240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dirty="0">
                <a:latin typeface="AUdimat" pitchFamily="2" charset="0"/>
              </a:rPr>
              <a:t>F1 = F2 / F3</a:t>
            </a:r>
          </a:p>
        </p:txBody>
      </p:sp>
      <p:sp>
        <p:nvSpPr>
          <p:cNvPr id="8" name="Text Box 7">
            <a:extLst>
              <a:ext uri="{FF2B5EF4-FFF2-40B4-BE49-F238E27FC236}">
                <a16:creationId xmlns:a16="http://schemas.microsoft.com/office/drawing/2014/main" id="{019906F6-7A83-679A-56E1-1FB0AC2A9695}"/>
              </a:ext>
            </a:extLst>
          </p:cNvPr>
          <p:cNvSpPr txBox="1">
            <a:spLocks noChangeArrowheads="1"/>
          </p:cNvSpPr>
          <p:nvPr/>
        </p:nvSpPr>
        <p:spPr bwMode="auto">
          <a:xfrm>
            <a:off x="320729" y="926154"/>
            <a:ext cx="2039982" cy="369332"/>
          </a:xfrm>
          <a:prstGeom prst="rect">
            <a:avLst/>
          </a:prstGeom>
          <a:noFill/>
          <a:ln w="9525">
            <a:noFill/>
            <a:miter lim="800000"/>
            <a:headEnd/>
            <a:tailEnd/>
          </a:ln>
          <a:effectLst/>
        </p:spPr>
        <p:txBody>
          <a:bodyPr wrap="none">
            <a:spAutoFit/>
          </a:bodyPr>
          <a:lstStyle/>
          <a:p>
            <a:r>
              <a:rPr lang="en-US" dirty="0">
                <a:solidFill>
                  <a:srgbClr val="0070C0"/>
                </a:solidFill>
                <a:latin typeface="AUdimat" pitchFamily="2" charset="0"/>
              </a:rPr>
              <a:t>Instruction Buffers</a:t>
            </a:r>
          </a:p>
        </p:txBody>
      </p:sp>
      <p:sp>
        <p:nvSpPr>
          <p:cNvPr id="9" name="Rectangle 8">
            <a:extLst>
              <a:ext uri="{FF2B5EF4-FFF2-40B4-BE49-F238E27FC236}">
                <a16:creationId xmlns:a16="http://schemas.microsoft.com/office/drawing/2014/main" id="{AD295543-1AC0-9FCE-2BF8-5F7F06E8FBCB}"/>
              </a:ext>
            </a:extLst>
          </p:cNvPr>
          <p:cNvSpPr>
            <a:spLocks noChangeArrowheads="1"/>
          </p:cNvSpPr>
          <p:nvPr/>
        </p:nvSpPr>
        <p:spPr bwMode="auto">
          <a:xfrm>
            <a:off x="608066" y="3132648"/>
            <a:ext cx="1219200" cy="381000"/>
          </a:xfrm>
          <a:prstGeom prst="rect">
            <a:avLst/>
          </a:prstGeom>
          <a:solidFill>
            <a:srgbClr val="CCFFFF"/>
          </a:solidFill>
          <a:ln w="9525">
            <a:solidFill>
              <a:schemeClr val="tx1"/>
            </a:solidFill>
            <a:miter lim="800000"/>
            <a:headEnd/>
            <a:tailEnd/>
          </a:ln>
          <a:effectLst/>
        </p:spPr>
        <p:txBody>
          <a:bodyPr wrap="none" anchor="ctr"/>
          <a:lstStyle/>
          <a:p>
            <a:r>
              <a:rPr lang="en-US" dirty="0">
                <a:latin typeface="AUdimat" pitchFamily="2" charset="0"/>
              </a:rPr>
              <a:t>0</a:t>
            </a:r>
          </a:p>
        </p:txBody>
      </p:sp>
      <p:sp>
        <p:nvSpPr>
          <p:cNvPr id="10" name="Rectangle 9">
            <a:extLst>
              <a:ext uri="{FF2B5EF4-FFF2-40B4-BE49-F238E27FC236}">
                <a16:creationId xmlns:a16="http://schemas.microsoft.com/office/drawing/2014/main" id="{2CFFF7B2-74CB-9E9D-1C96-91D47F5FBB73}"/>
              </a:ext>
            </a:extLst>
          </p:cNvPr>
          <p:cNvSpPr>
            <a:spLocks noChangeArrowheads="1"/>
          </p:cNvSpPr>
          <p:nvPr/>
        </p:nvSpPr>
        <p:spPr bwMode="auto">
          <a:xfrm>
            <a:off x="608066" y="3513648"/>
            <a:ext cx="1219200" cy="381000"/>
          </a:xfrm>
          <a:prstGeom prst="rect">
            <a:avLst/>
          </a:prstGeom>
          <a:solidFill>
            <a:srgbClr val="CCFFFF"/>
          </a:solidFill>
          <a:ln w="9525">
            <a:solidFill>
              <a:schemeClr val="tx1"/>
            </a:solidFill>
            <a:miter lim="800000"/>
            <a:headEnd/>
            <a:tailEnd/>
          </a:ln>
          <a:effectLst/>
        </p:spPr>
        <p:txBody>
          <a:bodyPr wrap="none" anchor="ctr"/>
          <a:lstStyle/>
          <a:p>
            <a:r>
              <a:rPr lang="en-US" dirty="0">
                <a:latin typeface="Symbol" pitchFamily="18" charset="2"/>
              </a:rPr>
              <a:t>a</a:t>
            </a:r>
            <a:endParaRPr lang="en-US" dirty="0">
              <a:latin typeface="AUdimat" pitchFamily="2" charset="0"/>
            </a:endParaRPr>
          </a:p>
        </p:txBody>
      </p:sp>
      <p:sp>
        <p:nvSpPr>
          <p:cNvPr id="11" name="Rectangle 10">
            <a:extLst>
              <a:ext uri="{FF2B5EF4-FFF2-40B4-BE49-F238E27FC236}">
                <a16:creationId xmlns:a16="http://schemas.microsoft.com/office/drawing/2014/main" id="{038D7D92-1A97-606E-966D-3944E2D6B5C4}"/>
              </a:ext>
            </a:extLst>
          </p:cNvPr>
          <p:cNvSpPr>
            <a:spLocks noChangeArrowheads="1"/>
          </p:cNvSpPr>
          <p:nvPr/>
        </p:nvSpPr>
        <p:spPr bwMode="auto">
          <a:xfrm>
            <a:off x="608066" y="3894648"/>
            <a:ext cx="1219200" cy="381000"/>
          </a:xfrm>
          <a:prstGeom prst="rect">
            <a:avLst/>
          </a:prstGeom>
          <a:solidFill>
            <a:srgbClr val="CCFFFF"/>
          </a:solidFill>
          <a:ln w="9525">
            <a:solidFill>
              <a:schemeClr val="tx1"/>
            </a:solidFill>
            <a:miter lim="800000"/>
            <a:headEnd/>
            <a:tailEnd/>
          </a:ln>
          <a:effectLst/>
        </p:spPr>
        <p:txBody>
          <a:bodyPr wrap="none" anchor="ctr"/>
          <a:lstStyle/>
          <a:p>
            <a:r>
              <a:rPr lang="en-US" dirty="0">
                <a:latin typeface="AUdimat" pitchFamily="2" charset="0"/>
              </a:rPr>
              <a:t>0</a:t>
            </a:r>
          </a:p>
        </p:txBody>
      </p:sp>
      <p:sp>
        <p:nvSpPr>
          <p:cNvPr id="12" name="Rectangle 11">
            <a:extLst>
              <a:ext uri="{FF2B5EF4-FFF2-40B4-BE49-F238E27FC236}">
                <a16:creationId xmlns:a16="http://schemas.microsoft.com/office/drawing/2014/main" id="{C5EE66B5-1575-F653-C3D0-72EA6AD38825}"/>
              </a:ext>
            </a:extLst>
          </p:cNvPr>
          <p:cNvSpPr>
            <a:spLocks noChangeArrowheads="1"/>
          </p:cNvSpPr>
          <p:nvPr/>
        </p:nvSpPr>
        <p:spPr bwMode="auto">
          <a:xfrm>
            <a:off x="608066" y="4275648"/>
            <a:ext cx="1219200" cy="381000"/>
          </a:xfrm>
          <a:prstGeom prst="rect">
            <a:avLst/>
          </a:prstGeom>
          <a:solidFill>
            <a:srgbClr val="CCFFFF"/>
          </a:solidFill>
          <a:ln w="9525">
            <a:solidFill>
              <a:schemeClr val="tx1"/>
            </a:solidFill>
            <a:miter lim="800000"/>
            <a:headEnd/>
            <a:tailEnd/>
          </a:ln>
          <a:effectLst/>
        </p:spPr>
        <p:txBody>
          <a:bodyPr wrap="none" anchor="ctr"/>
          <a:lstStyle/>
          <a:p>
            <a:r>
              <a:rPr lang="en-US" dirty="0">
                <a:latin typeface="AUdimat" pitchFamily="2" charset="0"/>
              </a:rPr>
              <a:t>0</a:t>
            </a:r>
          </a:p>
        </p:txBody>
      </p:sp>
      <p:sp>
        <p:nvSpPr>
          <p:cNvPr id="13" name="Rectangle 12">
            <a:extLst>
              <a:ext uri="{FF2B5EF4-FFF2-40B4-BE49-F238E27FC236}">
                <a16:creationId xmlns:a16="http://schemas.microsoft.com/office/drawing/2014/main" id="{07E31F6F-552D-126F-7425-E9D2C4ABF5D4}"/>
              </a:ext>
            </a:extLst>
          </p:cNvPr>
          <p:cNvSpPr>
            <a:spLocks noChangeArrowheads="1"/>
          </p:cNvSpPr>
          <p:nvPr/>
        </p:nvSpPr>
        <p:spPr bwMode="auto">
          <a:xfrm>
            <a:off x="2970266" y="3146935"/>
            <a:ext cx="990600" cy="457200"/>
          </a:xfrm>
          <a:prstGeom prst="rect">
            <a:avLst/>
          </a:prstGeom>
          <a:solidFill>
            <a:srgbClr val="FFCC99"/>
          </a:solidFill>
          <a:ln w="9525">
            <a:solidFill>
              <a:schemeClr val="tx1"/>
            </a:solidFill>
            <a:miter lim="800000"/>
            <a:headEnd/>
            <a:tailEnd/>
          </a:ln>
          <a:effectLst/>
        </p:spPr>
        <p:txBody>
          <a:bodyPr wrap="none" anchor="ctr"/>
          <a:lstStyle/>
          <a:p>
            <a:r>
              <a:rPr lang="en-US" sz="1400" dirty="0">
                <a:latin typeface="AUdimat" pitchFamily="2" charset="0"/>
              </a:rPr>
              <a:t>F2=F4+F1</a:t>
            </a:r>
          </a:p>
        </p:txBody>
      </p:sp>
      <p:sp>
        <p:nvSpPr>
          <p:cNvPr id="14" name="Rectangle 13">
            <a:extLst>
              <a:ext uri="{FF2B5EF4-FFF2-40B4-BE49-F238E27FC236}">
                <a16:creationId xmlns:a16="http://schemas.microsoft.com/office/drawing/2014/main" id="{A5F62B57-03D4-FE0B-656C-80A216659CB7}"/>
              </a:ext>
            </a:extLst>
          </p:cNvPr>
          <p:cNvSpPr>
            <a:spLocks noChangeArrowheads="1"/>
          </p:cNvSpPr>
          <p:nvPr/>
        </p:nvSpPr>
        <p:spPr bwMode="auto">
          <a:xfrm>
            <a:off x="2970266" y="3604135"/>
            <a:ext cx="990600" cy="457200"/>
          </a:xfrm>
          <a:prstGeom prst="rect">
            <a:avLst/>
          </a:prstGeom>
          <a:solidFill>
            <a:srgbClr val="FFCC99"/>
          </a:solidFill>
          <a:ln w="9525">
            <a:solidFill>
              <a:schemeClr val="tx1"/>
            </a:solidFill>
            <a:miter lim="800000"/>
            <a:headEnd/>
            <a:tailEnd/>
          </a:ln>
          <a:effectLst/>
        </p:spPr>
        <p:txBody>
          <a:bodyPr wrap="none" anchor="ctr"/>
          <a:lstStyle/>
          <a:p>
            <a:endParaRPr lang="en-US"/>
          </a:p>
        </p:txBody>
      </p:sp>
      <p:sp>
        <p:nvSpPr>
          <p:cNvPr id="15" name="Rectangle 14">
            <a:extLst>
              <a:ext uri="{FF2B5EF4-FFF2-40B4-BE49-F238E27FC236}">
                <a16:creationId xmlns:a16="http://schemas.microsoft.com/office/drawing/2014/main" id="{1ACDBF27-6164-D7D6-A15C-63312F18B6B5}"/>
              </a:ext>
            </a:extLst>
          </p:cNvPr>
          <p:cNvSpPr>
            <a:spLocks noChangeArrowheads="1"/>
          </p:cNvSpPr>
          <p:nvPr/>
        </p:nvSpPr>
        <p:spPr bwMode="auto">
          <a:xfrm>
            <a:off x="2970266" y="4061335"/>
            <a:ext cx="990600" cy="457200"/>
          </a:xfrm>
          <a:prstGeom prst="rect">
            <a:avLst/>
          </a:prstGeom>
          <a:solidFill>
            <a:srgbClr val="FFCC99"/>
          </a:solidFill>
          <a:ln w="9525">
            <a:solidFill>
              <a:schemeClr val="tx1"/>
            </a:solidFill>
            <a:miter lim="800000"/>
            <a:headEnd/>
            <a:tailEnd/>
          </a:ln>
          <a:effectLst/>
        </p:spPr>
        <p:txBody>
          <a:bodyPr wrap="none" anchor="ctr"/>
          <a:lstStyle/>
          <a:p>
            <a:endParaRPr lang="en-US"/>
          </a:p>
        </p:txBody>
      </p:sp>
      <p:sp>
        <p:nvSpPr>
          <p:cNvPr id="17" name="Rectangle 15">
            <a:extLst>
              <a:ext uri="{FF2B5EF4-FFF2-40B4-BE49-F238E27FC236}">
                <a16:creationId xmlns:a16="http://schemas.microsoft.com/office/drawing/2014/main" id="{261ECA17-0267-6A7C-396E-DC62A627E47E}"/>
              </a:ext>
            </a:extLst>
          </p:cNvPr>
          <p:cNvSpPr>
            <a:spLocks noChangeArrowheads="1"/>
          </p:cNvSpPr>
          <p:nvPr/>
        </p:nvSpPr>
        <p:spPr bwMode="auto">
          <a:xfrm>
            <a:off x="6304016" y="3146935"/>
            <a:ext cx="990600" cy="457200"/>
          </a:xfrm>
          <a:prstGeom prst="rect">
            <a:avLst/>
          </a:prstGeom>
          <a:solidFill>
            <a:srgbClr val="FFCC99"/>
          </a:solidFill>
          <a:ln w="9525">
            <a:solidFill>
              <a:schemeClr val="tx1"/>
            </a:solidFill>
            <a:miter lim="800000"/>
            <a:headEnd/>
            <a:tailEnd/>
          </a:ln>
          <a:effectLst/>
        </p:spPr>
        <p:txBody>
          <a:bodyPr wrap="none" anchor="ctr"/>
          <a:lstStyle/>
          <a:p>
            <a:endParaRPr lang="en-US"/>
          </a:p>
        </p:txBody>
      </p:sp>
      <p:sp>
        <p:nvSpPr>
          <p:cNvPr id="18" name="Rectangle 16">
            <a:extLst>
              <a:ext uri="{FF2B5EF4-FFF2-40B4-BE49-F238E27FC236}">
                <a16:creationId xmlns:a16="http://schemas.microsoft.com/office/drawing/2014/main" id="{6AE9402A-89BA-A8E8-8851-88CDB162E610}"/>
              </a:ext>
            </a:extLst>
          </p:cNvPr>
          <p:cNvSpPr>
            <a:spLocks noChangeArrowheads="1"/>
          </p:cNvSpPr>
          <p:nvPr/>
        </p:nvSpPr>
        <p:spPr bwMode="auto">
          <a:xfrm>
            <a:off x="6304016" y="3604135"/>
            <a:ext cx="990600" cy="457200"/>
          </a:xfrm>
          <a:prstGeom prst="rect">
            <a:avLst/>
          </a:prstGeom>
          <a:solidFill>
            <a:srgbClr val="FFCC99"/>
          </a:solidFill>
          <a:ln w="9525">
            <a:solidFill>
              <a:schemeClr val="tx1"/>
            </a:solidFill>
            <a:miter lim="800000"/>
            <a:headEnd/>
            <a:tailEnd/>
          </a:ln>
          <a:effectLst/>
        </p:spPr>
        <p:txBody>
          <a:bodyPr wrap="none" anchor="ctr"/>
          <a:lstStyle/>
          <a:p>
            <a:endParaRPr lang="en-US"/>
          </a:p>
        </p:txBody>
      </p:sp>
      <p:sp>
        <p:nvSpPr>
          <p:cNvPr id="19" name="AutoShape 17">
            <a:extLst>
              <a:ext uri="{FF2B5EF4-FFF2-40B4-BE49-F238E27FC236}">
                <a16:creationId xmlns:a16="http://schemas.microsoft.com/office/drawing/2014/main" id="{783524C2-29A3-C361-2816-F7781108035A}"/>
              </a:ext>
            </a:extLst>
          </p:cNvPr>
          <p:cNvSpPr>
            <a:spLocks noChangeArrowheads="1"/>
          </p:cNvSpPr>
          <p:nvPr/>
        </p:nvSpPr>
        <p:spPr bwMode="auto">
          <a:xfrm>
            <a:off x="3160913" y="4545624"/>
            <a:ext cx="1752600" cy="4572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CCFFCC"/>
          </a:solidFill>
          <a:ln w="9525">
            <a:noFill/>
            <a:miter lim="800000"/>
            <a:headEnd/>
            <a:tailEnd/>
          </a:ln>
          <a:effectLst/>
          <a:scene3d>
            <a:camera prst="perspectiveAbove"/>
            <a:lightRig rig="legacyFlat3" dir="b"/>
          </a:scene3d>
          <a:sp3d extrusionH="430200" prstMaterial="legacyMatte">
            <a:bevelT w="13500" h="13500" prst="angle"/>
            <a:bevelB w="13500" h="13500" prst="angle"/>
            <a:extrusionClr>
              <a:srgbClr val="CCFFCC"/>
            </a:extrusionClr>
          </a:sp3d>
        </p:spPr>
        <p:txBody>
          <a:bodyPr wrap="none" anchor="ctr">
            <a:flatTx/>
          </a:bodyPr>
          <a:lstStyle/>
          <a:p>
            <a:pPr algn="ctr"/>
            <a:r>
              <a:rPr lang="en-US" dirty="0">
                <a:latin typeface="AUdimat" pitchFamily="2" charset="0"/>
              </a:rPr>
              <a:t>Adder</a:t>
            </a:r>
          </a:p>
        </p:txBody>
      </p:sp>
      <p:sp>
        <p:nvSpPr>
          <p:cNvPr id="20" name="AutoShape 18">
            <a:extLst>
              <a:ext uri="{FF2B5EF4-FFF2-40B4-BE49-F238E27FC236}">
                <a16:creationId xmlns:a16="http://schemas.microsoft.com/office/drawing/2014/main" id="{1F52D968-B785-B000-3B44-8E92B8DF5088}"/>
              </a:ext>
            </a:extLst>
          </p:cNvPr>
          <p:cNvSpPr>
            <a:spLocks noChangeArrowheads="1"/>
          </p:cNvSpPr>
          <p:nvPr/>
        </p:nvSpPr>
        <p:spPr bwMode="auto">
          <a:xfrm>
            <a:off x="6604797" y="4545624"/>
            <a:ext cx="1752600" cy="4572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CCFFCC"/>
          </a:solidFill>
          <a:ln w="9525">
            <a:noFill/>
            <a:miter lim="800000"/>
            <a:headEnd/>
            <a:tailEnd/>
          </a:ln>
          <a:effectLst/>
          <a:scene3d>
            <a:camera prst="perspectiveAbove"/>
            <a:lightRig rig="legacyFlat3" dir="b"/>
          </a:scene3d>
          <a:sp3d extrusionH="430200" prstMaterial="legacyMatte">
            <a:bevelT w="13500" h="13500" prst="angle"/>
            <a:bevelB w="13500" h="13500" prst="angle"/>
            <a:extrusionClr>
              <a:srgbClr val="CCFFCC"/>
            </a:extrusionClr>
          </a:sp3d>
        </p:spPr>
        <p:txBody>
          <a:bodyPr wrap="none" anchor="ctr">
            <a:flatTx/>
          </a:bodyPr>
          <a:lstStyle/>
          <a:p>
            <a:pPr algn="ctr"/>
            <a:r>
              <a:rPr lang="en-US" dirty="0">
                <a:latin typeface="AUdimat" pitchFamily="2" charset="0"/>
              </a:rPr>
              <a:t>FP-</a:t>
            </a:r>
            <a:r>
              <a:rPr lang="en-US" dirty="0" err="1">
                <a:latin typeface="AUdimat" pitchFamily="2" charset="0"/>
              </a:rPr>
              <a:t>Cmplx</a:t>
            </a:r>
            <a:endParaRPr lang="en-US" dirty="0">
              <a:latin typeface="AUdimat" pitchFamily="2" charset="0"/>
            </a:endParaRPr>
          </a:p>
        </p:txBody>
      </p:sp>
      <p:sp>
        <p:nvSpPr>
          <p:cNvPr id="21" name="Text Box 24">
            <a:extLst>
              <a:ext uri="{FF2B5EF4-FFF2-40B4-BE49-F238E27FC236}">
                <a16:creationId xmlns:a16="http://schemas.microsoft.com/office/drawing/2014/main" id="{3C15C2FE-CE5F-B29D-0672-8BD5B010D698}"/>
              </a:ext>
            </a:extLst>
          </p:cNvPr>
          <p:cNvSpPr txBox="1">
            <a:spLocks noChangeArrowheads="1"/>
          </p:cNvSpPr>
          <p:nvPr/>
        </p:nvSpPr>
        <p:spPr bwMode="auto">
          <a:xfrm>
            <a:off x="74666" y="3132648"/>
            <a:ext cx="360996" cy="369332"/>
          </a:xfrm>
          <a:prstGeom prst="rect">
            <a:avLst/>
          </a:prstGeom>
          <a:noFill/>
          <a:ln w="9525">
            <a:noFill/>
            <a:miter lim="800000"/>
            <a:headEnd/>
            <a:tailEnd/>
          </a:ln>
          <a:effectLst/>
        </p:spPr>
        <p:txBody>
          <a:bodyPr wrap="none">
            <a:spAutoFit/>
          </a:bodyPr>
          <a:lstStyle/>
          <a:p>
            <a:r>
              <a:rPr lang="en-US">
                <a:latin typeface="AUdimat" pitchFamily="2" charset="0"/>
              </a:rPr>
              <a:t>F1</a:t>
            </a:r>
          </a:p>
        </p:txBody>
      </p:sp>
      <p:sp>
        <p:nvSpPr>
          <p:cNvPr id="22" name="Text Box 25">
            <a:extLst>
              <a:ext uri="{FF2B5EF4-FFF2-40B4-BE49-F238E27FC236}">
                <a16:creationId xmlns:a16="http://schemas.microsoft.com/office/drawing/2014/main" id="{F1AC2B68-B026-D476-8C81-92E9E26D3631}"/>
              </a:ext>
            </a:extLst>
          </p:cNvPr>
          <p:cNvSpPr txBox="1">
            <a:spLocks noChangeArrowheads="1"/>
          </p:cNvSpPr>
          <p:nvPr/>
        </p:nvSpPr>
        <p:spPr bwMode="auto">
          <a:xfrm>
            <a:off x="74666" y="3527935"/>
            <a:ext cx="378630" cy="369332"/>
          </a:xfrm>
          <a:prstGeom prst="rect">
            <a:avLst/>
          </a:prstGeom>
          <a:noFill/>
          <a:ln w="9525">
            <a:noFill/>
            <a:miter lim="800000"/>
            <a:headEnd/>
            <a:tailEnd/>
          </a:ln>
          <a:effectLst/>
        </p:spPr>
        <p:txBody>
          <a:bodyPr wrap="none">
            <a:spAutoFit/>
          </a:bodyPr>
          <a:lstStyle/>
          <a:p>
            <a:r>
              <a:rPr lang="en-US">
                <a:latin typeface="AUdimat" pitchFamily="2" charset="0"/>
              </a:rPr>
              <a:t>F2</a:t>
            </a:r>
          </a:p>
        </p:txBody>
      </p:sp>
      <p:sp>
        <p:nvSpPr>
          <p:cNvPr id="23" name="Text Box 26">
            <a:extLst>
              <a:ext uri="{FF2B5EF4-FFF2-40B4-BE49-F238E27FC236}">
                <a16:creationId xmlns:a16="http://schemas.microsoft.com/office/drawing/2014/main" id="{3C026C5E-8EC8-9089-BE27-9B4D0A540A71}"/>
              </a:ext>
            </a:extLst>
          </p:cNvPr>
          <p:cNvSpPr txBox="1">
            <a:spLocks noChangeArrowheads="1"/>
          </p:cNvSpPr>
          <p:nvPr/>
        </p:nvSpPr>
        <p:spPr bwMode="auto">
          <a:xfrm>
            <a:off x="74666" y="3908935"/>
            <a:ext cx="385042" cy="369332"/>
          </a:xfrm>
          <a:prstGeom prst="rect">
            <a:avLst/>
          </a:prstGeom>
          <a:noFill/>
          <a:ln w="9525">
            <a:noFill/>
            <a:miter lim="800000"/>
            <a:headEnd/>
            <a:tailEnd/>
          </a:ln>
          <a:effectLst/>
        </p:spPr>
        <p:txBody>
          <a:bodyPr wrap="none">
            <a:spAutoFit/>
          </a:bodyPr>
          <a:lstStyle/>
          <a:p>
            <a:r>
              <a:rPr lang="en-US">
                <a:latin typeface="AUdimat" pitchFamily="2" charset="0"/>
              </a:rPr>
              <a:t>F3</a:t>
            </a:r>
          </a:p>
        </p:txBody>
      </p:sp>
      <p:sp>
        <p:nvSpPr>
          <p:cNvPr id="24" name="Text Box 27">
            <a:extLst>
              <a:ext uri="{FF2B5EF4-FFF2-40B4-BE49-F238E27FC236}">
                <a16:creationId xmlns:a16="http://schemas.microsoft.com/office/drawing/2014/main" id="{8A296662-B3EA-F0CF-3C16-94CFD32DA05D}"/>
              </a:ext>
            </a:extLst>
          </p:cNvPr>
          <p:cNvSpPr txBox="1">
            <a:spLocks noChangeArrowheads="1"/>
          </p:cNvSpPr>
          <p:nvPr/>
        </p:nvSpPr>
        <p:spPr bwMode="auto">
          <a:xfrm>
            <a:off x="74666" y="4289935"/>
            <a:ext cx="375424" cy="369332"/>
          </a:xfrm>
          <a:prstGeom prst="rect">
            <a:avLst/>
          </a:prstGeom>
          <a:noFill/>
          <a:ln w="9525">
            <a:noFill/>
            <a:miter lim="800000"/>
            <a:headEnd/>
            <a:tailEnd/>
          </a:ln>
          <a:effectLst/>
        </p:spPr>
        <p:txBody>
          <a:bodyPr wrap="none">
            <a:spAutoFit/>
          </a:bodyPr>
          <a:lstStyle/>
          <a:p>
            <a:r>
              <a:rPr lang="en-US">
                <a:latin typeface="AUdimat" pitchFamily="2" charset="0"/>
              </a:rPr>
              <a:t>F4</a:t>
            </a:r>
          </a:p>
        </p:txBody>
      </p:sp>
      <p:sp>
        <p:nvSpPr>
          <p:cNvPr id="25" name="Text Box 28">
            <a:extLst>
              <a:ext uri="{FF2B5EF4-FFF2-40B4-BE49-F238E27FC236}">
                <a16:creationId xmlns:a16="http://schemas.microsoft.com/office/drawing/2014/main" id="{A2007CFD-AC06-8114-DA4F-F2393EB41314}"/>
              </a:ext>
            </a:extLst>
          </p:cNvPr>
          <p:cNvSpPr txBox="1">
            <a:spLocks noChangeArrowheads="1"/>
          </p:cNvSpPr>
          <p:nvPr/>
        </p:nvSpPr>
        <p:spPr bwMode="auto">
          <a:xfrm>
            <a:off x="592497" y="2759912"/>
            <a:ext cx="629211" cy="369332"/>
          </a:xfrm>
          <a:prstGeom prst="rect">
            <a:avLst/>
          </a:prstGeom>
          <a:noFill/>
          <a:ln w="9525">
            <a:noFill/>
            <a:miter lim="800000"/>
            <a:headEnd/>
            <a:tailEnd/>
          </a:ln>
          <a:effectLst/>
        </p:spPr>
        <p:txBody>
          <a:bodyPr wrap="none">
            <a:spAutoFit/>
          </a:bodyPr>
          <a:lstStyle/>
          <a:p>
            <a:r>
              <a:rPr lang="en-US" dirty="0">
                <a:solidFill>
                  <a:srgbClr val="0070C0"/>
                </a:solidFill>
                <a:latin typeface="AUdimat" pitchFamily="2" charset="0"/>
              </a:rPr>
              <a:t>RAT</a:t>
            </a:r>
          </a:p>
        </p:txBody>
      </p:sp>
      <p:sp>
        <p:nvSpPr>
          <p:cNvPr id="26" name="Rectangle 29">
            <a:extLst>
              <a:ext uri="{FF2B5EF4-FFF2-40B4-BE49-F238E27FC236}">
                <a16:creationId xmlns:a16="http://schemas.microsoft.com/office/drawing/2014/main" id="{9975BBCC-8CEC-3C8C-BEEB-CC144916C432}"/>
              </a:ext>
            </a:extLst>
          </p:cNvPr>
          <p:cNvSpPr>
            <a:spLocks noChangeArrowheads="1"/>
          </p:cNvSpPr>
          <p:nvPr/>
        </p:nvSpPr>
        <p:spPr bwMode="auto">
          <a:xfrm>
            <a:off x="7161266" y="1369066"/>
            <a:ext cx="1219200" cy="381000"/>
          </a:xfrm>
          <a:prstGeom prst="rect">
            <a:avLst/>
          </a:prstGeom>
          <a:solidFill>
            <a:srgbClr val="CC99FF"/>
          </a:solidFill>
          <a:ln w="9525">
            <a:solidFill>
              <a:schemeClr val="tx1"/>
            </a:solidFill>
            <a:miter lim="800000"/>
            <a:headEnd/>
            <a:tailEnd/>
          </a:ln>
          <a:effectLst/>
        </p:spPr>
        <p:txBody>
          <a:bodyPr wrap="none" anchor="ctr"/>
          <a:lstStyle/>
          <a:p>
            <a:r>
              <a:rPr lang="en-US">
                <a:latin typeface="AUdimat" pitchFamily="2" charset="0"/>
              </a:rPr>
              <a:t>3.141593</a:t>
            </a:r>
          </a:p>
        </p:txBody>
      </p:sp>
      <p:sp>
        <p:nvSpPr>
          <p:cNvPr id="27" name="Rectangle 30">
            <a:extLst>
              <a:ext uri="{FF2B5EF4-FFF2-40B4-BE49-F238E27FC236}">
                <a16:creationId xmlns:a16="http://schemas.microsoft.com/office/drawing/2014/main" id="{29BD1A86-EBE6-9AC7-FCDA-5C15942190D5}"/>
              </a:ext>
            </a:extLst>
          </p:cNvPr>
          <p:cNvSpPr>
            <a:spLocks noChangeArrowheads="1"/>
          </p:cNvSpPr>
          <p:nvPr/>
        </p:nvSpPr>
        <p:spPr bwMode="auto">
          <a:xfrm>
            <a:off x="7161266" y="1750066"/>
            <a:ext cx="1219200" cy="381000"/>
          </a:xfrm>
          <a:prstGeom prst="rect">
            <a:avLst/>
          </a:prstGeom>
          <a:solidFill>
            <a:srgbClr val="CC99FF"/>
          </a:solidFill>
          <a:ln w="9525">
            <a:solidFill>
              <a:schemeClr val="tx1"/>
            </a:solidFill>
            <a:miter lim="800000"/>
            <a:headEnd/>
            <a:tailEnd/>
          </a:ln>
          <a:effectLst/>
        </p:spPr>
        <p:txBody>
          <a:bodyPr wrap="none" anchor="ctr"/>
          <a:lstStyle/>
          <a:p>
            <a:r>
              <a:rPr lang="en-US">
                <a:latin typeface="AUdimat" pitchFamily="2" charset="0"/>
              </a:rPr>
              <a:t>-1.00000</a:t>
            </a:r>
          </a:p>
        </p:txBody>
      </p:sp>
      <p:sp>
        <p:nvSpPr>
          <p:cNvPr id="28" name="Rectangle 31">
            <a:extLst>
              <a:ext uri="{FF2B5EF4-FFF2-40B4-BE49-F238E27FC236}">
                <a16:creationId xmlns:a16="http://schemas.microsoft.com/office/drawing/2014/main" id="{E8282A25-4378-950F-6290-985D6F526C01}"/>
              </a:ext>
            </a:extLst>
          </p:cNvPr>
          <p:cNvSpPr>
            <a:spLocks noChangeArrowheads="1"/>
          </p:cNvSpPr>
          <p:nvPr/>
        </p:nvSpPr>
        <p:spPr bwMode="auto">
          <a:xfrm>
            <a:off x="7161266" y="2131066"/>
            <a:ext cx="1219200" cy="381000"/>
          </a:xfrm>
          <a:prstGeom prst="rect">
            <a:avLst/>
          </a:prstGeom>
          <a:solidFill>
            <a:srgbClr val="CC99FF"/>
          </a:solidFill>
          <a:ln w="9525">
            <a:solidFill>
              <a:schemeClr val="tx1"/>
            </a:solidFill>
            <a:miter lim="800000"/>
            <a:headEnd/>
            <a:tailEnd/>
          </a:ln>
          <a:effectLst/>
        </p:spPr>
        <p:txBody>
          <a:bodyPr wrap="none" anchor="ctr"/>
          <a:lstStyle/>
          <a:p>
            <a:r>
              <a:rPr lang="en-US">
                <a:latin typeface="AUdimat" pitchFamily="2" charset="0"/>
              </a:rPr>
              <a:t>2.718282</a:t>
            </a:r>
          </a:p>
        </p:txBody>
      </p:sp>
      <p:sp>
        <p:nvSpPr>
          <p:cNvPr id="29" name="Rectangle 32">
            <a:extLst>
              <a:ext uri="{FF2B5EF4-FFF2-40B4-BE49-F238E27FC236}">
                <a16:creationId xmlns:a16="http://schemas.microsoft.com/office/drawing/2014/main" id="{7BAA74CD-33FB-FA90-58A8-AF273A465704}"/>
              </a:ext>
            </a:extLst>
          </p:cNvPr>
          <p:cNvSpPr>
            <a:spLocks noChangeArrowheads="1"/>
          </p:cNvSpPr>
          <p:nvPr/>
        </p:nvSpPr>
        <p:spPr bwMode="auto">
          <a:xfrm>
            <a:off x="7161266" y="2512066"/>
            <a:ext cx="1219200" cy="381000"/>
          </a:xfrm>
          <a:prstGeom prst="rect">
            <a:avLst/>
          </a:prstGeom>
          <a:solidFill>
            <a:srgbClr val="CC99FF"/>
          </a:solidFill>
          <a:ln w="9525">
            <a:solidFill>
              <a:schemeClr val="tx1"/>
            </a:solidFill>
            <a:miter lim="800000"/>
            <a:headEnd/>
            <a:tailEnd/>
          </a:ln>
          <a:effectLst/>
        </p:spPr>
        <p:txBody>
          <a:bodyPr wrap="none" anchor="ctr"/>
          <a:lstStyle/>
          <a:p>
            <a:r>
              <a:rPr lang="en-US">
                <a:latin typeface="AUdimat" pitchFamily="2" charset="0"/>
              </a:rPr>
              <a:t>0.707107</a:t>
            </a:r>
          </a:p>
        </p:txBody>
      </p:sp>
      <p:sp>
        <p:nvSpPr>
          <p:cNvPr id="30" name="Text Box 33">
            <a:extLst>
              <a:ext uri="{FF2B5EF4-FFF2-40B4-BE49-F238E27FC236}">
                <a16:creationId xmlns:a16="http://schemas.microsoft.com/office/drawing/2014/main" id="{3678B89E-F903-8400-48C8-CF97C1686A18}"/>
              </a:ext>
            </a:extLst>
          </p:cNvPr>
          <p:cNvSpPr txBox="1">
            <a:spLocks noChangeArrowheads="1"/>
          </p:cNvSpPr>
          <p:nvPr/>
        </p:nvSpPr>
        <p:spPr bwMode="auto">
          <a:xfrm>
            <a:off x="6627866" y="1369066"/>
            <a:ext cx="360996" cy="369332"/>
          </a:xfrm>
          <a:prstGeom prst="rect">
            <a:avLst/>
          </a:prstGeom>
          <a:noFill/>
          <a:ln w="9525">
            <a:noFill/>
            <a:miter lim="800000"/>
            <a:headEnd/>
            <a:tailEnd/>
          </a:ln>
          <a:effectLst/>
        </p:spPr>
        <p:txBody>
          <a:bodyPr wrap="none">
            <a:spAutoFit/>
          </a:bodyPr>
          <a:lstStyle/>
          <a:p>
            <a:r>
              <a:rPr lang="en-US">
                <a:latin typeface="AUdimat" pitchFamily="2" charset="0"/>
              </a:rPr>
              <a:t>F1</a:t>
            </a:r>
          </a:p>
        </p:txBody>
      </p:sp>
      <p:sp>
        <p:nvSpPr>
          <p:cNvPr id="31" name="Text Box 34">
            <a:extLst>
              <a:ext uri="{FF2B5EF4-FFF2-40B4-BE49-F238E27FC236}">
                <a16:creationId xmlns:a16="http://schemas.microsoft.com/office/drawing/2014/main" id="{1F50DCF0-49BD-8F57-77BF-8E2D3F4CA6ED}"/>
              </a:ext>
            </a:extLst>
          </p:cNvPr>
          <p:cNvSpPr txBox="1">
            <a:spLocks noChangeArrowheads="1"/>
          </p:cNvSpPr>
          <p:nvPr/>
        </p:nvSpPr>
        <p:spPr bwMode="auto">
          <a:xfrm>
            <a:off x="6627866" y="1764354"/>
            <a:ext cx="378630" cy="369332"/>
          </a:xfrm>
          <a:prstGeom prst="rect">
            <a:avLst/>
          </a:prstGeom>
          <a:noFill/>
          <a:ln w="9525">
            <a:noFill/>
            <a:miter lim="800000"/>
            <a:headEnd/>
            <a:tailEnd/>
          </a:ln>
          <a:effectLst/>
        </p:spPr>
        <p:txBody>
          <a:bodyPr wrap="none">
            <a:spAutoFit/>
          </a:bodyPr>
          <a:lstStyle/>
          <a:p>
            <a:r>
              <a:rPr lang="en-US">
                <a:latin typeface="AUdimat" pitchFamily="2" charset="0"/>
              </a:rPr>
              <a:t>F2</a:t>
            </a:r>
          </a:p>
        </p:txBody>
      </p:sp>
      <p:sp>
        <p:nvSpPr>
          <p:cNvPr id="32" name="Text Box 35">
            <a:extLst>
              <a:ext uri="{FF2B5EF4-FFF2-40B4-BE49-F238E27FC236}">
                <a16:creationId xmlns:a16="http://schemas.microsoft.com/office/drawing/2014/main" id="{D89662F6-7D53-C5A6-FE37-7A842BE47505}"/>
              </a:ext>
            </a:extLst>
          </p:cNvPr>
          <p:cNvSpPr txBox="1">
            <a:spLocks noChangeArrowheads="1"/>
          </p:cNvSpPr>
          <p:nvPr/>
        </p:nvSpPr>
        <p:spPr bwMode="auto">
          <a:xfrm>
            <a:off x="6627866" y="2145354"/>
            <a:ext cx="385042" cy="369332"/>
          </a:xfrm>
          <a:prstGeom prst="rect">
            <a:avLst/>
          </a:prstGeom>
          <a:noFill/>
          <a:ln w="9525">
            <a:noFill/>
            <a:miter lim="800000"/>
            <a:headEnd/>
            <a:tailEnd/>
          </a:ln>
          <a:effectLst/>
        </p:spPr>
        <p:txBody>
          <a:bodyPr wrap="none">
            <a:spAutoFit/>
          </a:bodyPr>
          <a:lstStyle/>
          <a:p>
            <a:r>
              <a:rPr lang="en-US">
                <a:latin typeface="AUdimat" pitchFamily="2" charset="0"/>
              </a:rPr>
              <a:t>F3</a:t>
            </a:r>
          </a:p>
        </p:txBody>
      </p:sp>
      <p:sp>
        <p:nvSpPr>
          <p:cNvPr id="33" name="Text Box 36">
            <a:extLst>
              <a:ext uri="{FF2B5EF4-FFF2-40B4-BE49-F238E27FC236}">
                <a16:creationId xmlns:a16="http://schemas.microsoft.com/office/drawing/2014/main" id="{08FA7C68-6C09-168E-9BE4-0425C8D3359C}"/>
              </a:ext>
            </a:extLst>
          </p:cNvPr>
          <p:cNvSpPr txBox="1">
            <a:spLocks noChangeArrowheads="1"/>
          </p:cNvSpPr>
          <p:nvPr/>
        </p:nvSpPr>
        <p:spPr bwMode="auto">
          <a:xfrm>
            <a:off x="6627866" y="2526354"/>
            <a:ext cx="375424" cy="369332"/>
          </a:xfrm>
          <a:prstGeom prst="rect">
            <a:avLst/>
          </a:prstGeom>
          <a:noFill/>
          <a:ln w="9525">
            <a:noFill/>
            <a:miter lim="800000"/>
            <a:headEnd/>
            <a:tailEnd/>
          </a:ln>
          <a:effectLst/>
        </p:spPr>
        <p:txBody>
          <a:bodyPr wrap="none">
            <a:spAutoFit/>
          </a:bodyPr>
          <a:lstStyle/>
          <a:p>
            <a:r>
              <a:rPr lang="en-US">
                <a:latin typeface="AUdimat" pitchFamily="2" charset="0"/>
              </a:rPr>
              <a:t>F4</a:t>
            </a:r>
          </a:p>
        </p:txBody>
      </p:sp>
      <p:sp>
        <p:nvSpPr>
          <p:cNvPr id="34" name="Text Box 37">
            <a:extLst>
              <a:ext uri="{FF2B5EF4-FFF2-40B4-BE49-F238E27FC236}">
                <a16:creationId xmlns:a16="http://schemas.microsoft.com/office/drawing/2014/main" id="{B0E64C5B-C5C9-A086-02DE-96EC3D46C5F2}"/>
              </a:ext>
            </a:extLst>
          </p:cNvPr>
          <p:cNvSpPr txBox="1">
            <a:spLocks noChangeArrowheads="1"/>
          </p:cNvSpPr>
          <p:nvPr/>
        </p:nvSpPr>
        <p:spPr bwMode="auto">
          <a:xfrm>
            <a:off x="7129516" y="1002354"/>
            <a:ext cx="1043876" cy="369332"/>
          </a:xfrm>
          <a:prstGeom prst="rect">
            <a:avLst/>
          </a:prstGeom>
          <a:noFill/>
          <a:ln w="9525">
            <a:noFill/>
            <a:miter lim="800000"/>
            <a:headEnd/>
            <a:tailEnd/>
          </a:ln>
          <a:effectLst/>
        </p:spPr>
        <p:txBody>
          <a:bodyPr wrap="none">
            <a:spAutoFit/>
          </a:bodyPr>
          <a:lstStyle/>
          <a:p>
            <a:r>
              <a:rPr lang="en-US" dirty="0" err="1">
                <a:solidFill>
                  <a:srgbClr val="0070C0"/>
                </a:solidFill>
                <a:latin typeface="AUdimat" pitchFamily="2" charset="0"/>
              </a:rPr>
              <a:t>Reg</a:t>
            </a:r>
            <a:r>
              <a:rPr lang="en-US" dirty="0">
                <a:solidFill>
                  <a:srgbClr val="0070C0"/>
                </a:solidFill>
                <a:latin typeface="AUdimat" pitchFamily="2" charset="0"/>
              </a:rPr>
              <a:t> File</a:t>
            </a:r>
          </a:p>
        </p:txBody>
      </p:sp>
      <p:sp>
        <p:nvSpPr>
          <p:cNvPr id="35" name="Rectangle 38">
            <a:extLst>
              <a:ext uri="{FF2B5EF4-FFF2-40B4-BE49-F238E27FC236}">
                <a16:creationId xmlns:a16="http://schemas.microsoft.com/office/drawing/2014/main" id="{5A83A834-F950-7125-6CD9-23F0C8A836C2}"/>
              </a:ext>
            </a:extLst>
          </p:cNvPr>
          <p:cNvSpPr>
            <a:spLocks noChangeArrowheads="1"/>
          </p:cNvSpPr>
          <p:nvPr/>
        </p:nvSpPr>
        <p:spPr bwMode="auto">
          <a:xfrm>
            <a:off x="3960866" y="3146935"/>
            <a:ext cx="609600" cy="457200"/>
          </a:xfrm>
          <a:prstGeom prst="rect">
            <a:avLst/>
          </a:prstGeom>
          <a:solidFill>
            <a:srgbClr val="FFCC99"/>
          </a:solidFill>
          <a:ln w="9525">
            <a:solidFill>
              <a:schemeClr val="tx1"/>
            </a:solidFill>
            <a:miter lim="800000"/>
            <a:headEnd/>
            <a:tailEnd/>
          </a:ln>
          <a:effectLst/>
        </p:spPr>
        <p:txBody>
          <a:bodyPr wrap="none" anchor="ctr"/>
          <a:lstStyle/>
          <a:p>
            <a:pPr algn="ctr"/>
            <a:r>
              <a:rPr lang="en-US" sz="1400" dirty="0">
                <a:latin typeface="AUdimat" pitchFamily="2" charset="0"/>
              </a:rPr>
              <a:t>0.7071</a:t>
            </a:r>
          </a:p>
        </p:txBody>
      </p:sp>
      <p:sp>
        <p:nvSpPr>
          <p:cNvPr id="36" name="Rectangle 39">
            <a:extLst>
              <a:ext uri="{FF2B5EF4-FFF2-40B4-BE49-F238E27FC236}">
                <a16:creationId xmlns:a16="http://schemas.microsoft.com/office/drawing/2014/main" id="{F22D6DC9-1DA1-AAAB-7C34-6D1F86B1A7A7}"/>
              </a:ext>
            </a:extLst>
          </p:cNvPr>
          <p:cNvSpPr>
            <a:spLocks noChangeArrowheads="1"/>
          </p:cNvSpPr>
          <p:nvPr/>
        </p:nvSpPr>
        <p:spPr bwMode="auto">
          <a:xfrm>
            <a:off x="4570466" y="3146935"/>
            <a:ext cx="609600" cy="457200"/>
          </a:xfrm>
          <a:prstGeom prst="rect">
            <a:avLst/>
          </a:prstGeom>
          <a:solidFill>
            <a:srgbClr val="FFCC99"/>
          </a:solidFill>
          <a:ln w="9525">
            <a:solidFill>
              <a:schemeClr val="tx1"/>
            </a:solidFill>
            <a:miter lim="800000"/>
            <a:headEnd/>
            <a:tailEnd/>
          </a:ln>
          <a:effectLst/>
        </p:spPr>
        <p:txBody>
          <a:bodyPr wrap="none" anchor="ctr"/>
          <a:lstStyle/>
          <a:p>
            <a:pPr algn="ctr"/>
            <a:r>
              <a:rPr lang="en-US" sz="1400" dirty="0"/>
              <a:t>3.14</a:t>
            </a:r>
          </a:p>
        </p:txBody>
      </p:sp>
      <p:sp>
        <p:nvSpPr>
          <p:cNvPr id="37" name="Rectangle 40">
            <a:extLst>
              <a:ext uri="{FF2B5EF4-FFF2-40B4-BE49-F238E27FC236}">
                <a16:creationId xmlns:a16="http://schemas.microsoft.com/office/drawing/2014/main" id="{8561E87A-BC00-59E6-78C1-CE4654D6E204}"/>
              </a:ext>
            </a:extLst>
          </p:cNvPr>
          <p:cNvSpPr>
            <a:spLocks noChangeArrowheads="1"/>
          </p:cNvSpPr>
          <p:nvPr/>
        </p:nvSpPr>
        <p:spPr bwMode="auto">
          <a:xfrm>
            <a:off x="3960866" y="3604135"/>
            <a:ext cx="609600" cy="457200"/>
          </a:xfrm>
          <a:prstGeom prst="rect">
            <a:avLst/>
          </a:prstGeom>
          <a:solidFill>
            <a:srgbClr val="FFCC99"/>
          </a:solidFill>
          <a:ln w="9525">
            <a:solidFill>
              <a:schemeClr val="tx1"/>
            </a:solidFill>
            <a:miter lim="800000"/>
            <a:headEnd/>
            <a:tailEnd/>
          </a:ln>
          <a:effectLst/>
        </p:spPr>
        <p:txBody>
          <a:bodyPr wrap="none" anchor="ctr"/>
          <a:lstStyle/>
          <a:p>
            <a:endParaRPr lang="en-US"/>
          </a:p>
        </p:txBody>
      </p:sp>
      <p:sp>
        <p:nvSpPr>
          <p:cNvPr id="38" name="Rectangle 41">
            <a:extLst>
              <a:ext uri="{FF2B5EF4-FFF2-40B4-BE49-F238E27FC236}">
                <a16:creationId xmlns:a16="http://schemas.microsoft.com/office/drawing/2014/main" id="{192D7D0C-9217-422C-3CD4-73B14D314CA9}"/>
              </a:ext>
            </a:extLst>
          </p:cNvPr>
          <p:cNvSpPr>
            <a:spLocks noChangeArrowheads="1"/>
          </p:cNvSpPr>
          <p:nvPr/>
        </p:nvSpPr>
        <p:spPr bwMode="auto">
          <a:xfrm>
            <a:off x="4570466" y="3604135"/>
            <a:ext cx="609600" cy="457200"/>
          </a:xfrm>
          <a:prstGeom prst="rect">
            <a:avLst/>
          </a:prstGeom>
          <a:solidFill>
            <a:srgbClr val="FFCC99"/>
          </a:solidFill>
          <a:ln w="9525">
            <a:solidFill>
              <a:schemeClr val="tx1"/>
            </a:solidFill>
            <a:miter lim="800000"/>
            <a:headEnd/>
            <a:tailEnd/>
          </a:ln>
          <a:effectLst/>
        </p:spPr>
        <p:txBody>
          <a:bodyPr wrap="none" anchor="ctr"/>
          <a:lstStyle/>
          <a:p>
            <a:endParaRPr lang="en-US"/>
          </a:p>
        </p:txBody>
      </p:sp>
      <p:sp>
        <p:nvSpPr>
          <p:cNvPr id="39" name="Rectangle 42">
            <a:extLst>
              <a:ext uri="{FF2B5EF4-FFF2-40B4-BE49-F238E27FC236}">
                <a16:creationId xmlns:a16="http://schemas.microsoft.com/office/drawing/2014/main" id="{40C3514C-EE4A-FE50-F0A0-15DF341A742D}"/>
              </a:ext>
            </a:extLst>
          </p:cNvPr>
          <p:cNvSpPr>
            <a:spLocks noChangeArrowheads="1"/>
          </p:cNvSpPr>
          <p:nvPr/>
        </p:nvSpPr>
        <p:spPr bwMode="auto">
          <a:xfrm>
            <a:off x="3960866" y="4061335"/>
            <a:ext cx="609600" cy="457200"/>
          </a:xfrm>
          <a:prstGeom prst="rect">
            <a:avLst/>
          </a:prstGeom>
          <a:solidFill>
            <a:srgbClr val="FFCC99"/>
          </a:solidFill>
          <a:ln w="9525">
            <a:solidFill>
              <a:schemeClr val="tx1"/>
            </a:solidFill>
            <a:miter lim="800000"/>
            <a:headEnd/>
            <a:tailEnd/>
          </a:ln>
          <a:effectLst/>
        </p:spPr>
        <p:txBody>
          <a:bodyPr wrap="none" anchor="ctr"/>
          <a:lstStyle/>
          <a:p>
            <a:endParaRPr lang="en-US"/>
          </a:p>
        </p:txBody>
      </p:sp>
      <p:sp>
        <p:nvSpPr>
          <p:cNvPr id="40" name="Rectangle 43">
            <a:extLst>
              <a:ext uri="{FF2B5EF4-FFF2-40B4-BE49-F238E27FC236}">
                <a16:creationId xmlns:a16="http://schemas.microsoft.com/office/drawing/2014/main" id="{5062419A-3382-79FF-1FB2-95A840C916BF}"/>
              </a:ext>
            </a:extLst>
          </p:cNvPr>
          <p:cNvSpPr>
            <a:spLocks noChangeArrowheads="1"/>
          </p:cNvSpPr>
          <p:nvPr/>
        </p:nvSpPr>
        <p:spPr bwMode="auto">
          <a:xfrm>
            <a:off x="4570466" y="4061335"/>
            <a:ext cx="609600" cy="457200"/>
          </a:xfrm>
          <a:prstGeom prst="rect">
            <a:avLst/>
          </a:prstGeom>
          <a:solidFill>
            <a:srgbClr val="FFCC99"/>
          </a:solidFill>
          <a:ln w="9525">
            <a:solidFill>
              <a:schemeClr val="tx1"/>
            </a:solidFill>
            <a:miter lim="800000"/>
            <a:headEnd/>
            <a:tailEnd/>
          </a:ln>
          <a:effectLst/>
        </p:spPr>
        <p:txBody>
          <a:bodyPr wrap="none" anchor="ctr"/>
          <a:lstStyle/>
          <a:p>
            <a:endParaRPr lang="en-US"/>
          </a:p>
        </p:txBody>
      </p:sp>
      <p:sp>
        <p:nvSpPr>
          <p:cNvPr id="41" name="AutoShape 44">
            <a:extLst>
              <a:ext uri="{FF2B5EF4-FFF2-40B4-BE49-F238E27FC236}">
                <a16:creationId xmlns:a16="http://schemas.microsoft.com/office/drawing/2014/main" id="{B200D324-750C-1B0B-6C31-BBDDAFCAE512}"/>
              </a:ext>
            </a:extLst>
          </p:cNvPr>
          <p:cNvSpPr>
            <a:spLocks noChangeArrowheads="1"/>
          </p:cNvSpPr>
          <p:nvPr/>
        </p:nvSpPr>
        <p:spPr bwMode="auto">
          <a:xfrm>
            <a:off x="2589266" y="845191"/>
            <a:ext cx="3657600" cy="2124075"/>
          </a:xfrm>
          <a:prstGeom prst="roundRect">
            <a:avLst>
              <a:gd name="adj" fmla="val 16667"/>
            </a:avLst>
          </a:prstGeom>
          <a:solidFill>
            <a:srgbClr val="FFFF99"/>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r>
              <a:rPr lang="en-US" u="sng">
                <a:latin typeface="AUdimat" pitchFamily="2" charset="0"/>
              </a:rPr>
              <a:t>To-Do list (from last slide)</a:t>
            </a:r>
            <a:r>
              <a:rPr lang="en-US">
                <a:latin typeface="AUdimat" pitchFamily="2" charset="0"/>
              </a:rPr>
              <a:t>:</a:t>
            </a:r>
          </a:p>
          <a:p>
            <a:r>
              <a:rPr lang="en-US">
                <a:latin typeface="AUdimat" pitchFamily="2" charset="0"/>
              </a:rPr>
              <a:t>Get next inst from IB’s</a:t>
            </a:r>
          </a:p>
          <a:p>
            <a:r>
              <a:rPr lang="en-US">
                <a:latin typeface="AUdimat" pitchFamily="2" charset="0"/>
              </a:rPr>
              <a:t>Find free reservation station</a:t>
            </a:r>
          </a:p>
          <a:p>
            <a:r>
              <a:rPr lang="en-US">
                <a:latin typeface="AUdimat" pitchFamily="2" charset="0"/>
              </a:rPr>
              <a:t>Read operands from RF</a:t>
            </a:r>
          </a:p>
          <a:p>
            <a:r>
              <a:rPr lang="en-US">
                <a:latin typeface="AUdimat" pitchFamily="2" charset="0"/>
              </a:rPr>
              <a:t>Record source of other operands</a:t>
            </a:r>
          </a:p>
          <a:p>
            <a:r>
              <a:rPr lang="en-US">
                <a:latin typeface="AUdimat" pitchFamily="2" charset="0"/>
              </a:rPr>
              <a:t>Update source mapping (RAT)</a:t>
            </a:r>
          </a:p>
        </p:txBody>
      </p:sp>
      <p:sp>
        <p:nvSpPr>
          <p:cNvPr id="42" name="Rectangle 45">
            <a:extLst>
              <a:ext uri="{FF2B5EF4-FFF2-40B4-BE49-F238E27FC236}">
                <a16:creationId xmlns:a16="http://schemas.microsoft.com/office/drawing/2014/main" id="{D5FFB573-0BB1-98B6-F180-99A176541FE9}"/>
              </a:ext>
            </a:extLst>
          </p:cNvPr>
          <p:cNvSpPr>
            <a:spLocks noChangeArrowheads="1"/>
          </p:cNvSpPr>
          <p:nvPr/>
        </p:nvSpPr>
        <p:spPr bwMode="auto">
          <a:xfrm>
            <a:off x="7294616" y="3146935"/>
            <a:ext cx="609600" cy="457200"/>
          </a:xfrm>
          <a:prstGeom prst="rect">
            <a:avLst/>
          </a:prstGeom>
          <a:solidFill>
            <a:srgbClr val="FFCC99"/>
          </a:solidFill>
          <a:ln w="9525">
            <a:solidFill>
              <a:schemeClr val="tx1"/>
            </a:solidFill>
            <a:miter lim="800000"/>
            <a:headEnd/>
            <a:tailEnd/>
          </a:ln>
          <a:effectLst/>
        </p:spPr>
        <p:txBody>
          <a:bodyPr wrap="none" anchor="ctr"/>
          <a:lstStyle/>
          <a:p>
            <a:endParaRPr lang="en-US"/>
          </a:p>
        </p:txBody>
      </p:sp>
      <p:sp>
        <p:nvSpPr>
          <p:cNvPr id="43" name="Rectangle 46">
            <a:extLst>
              <a:ext uri="{FF2B5EF4-FFF2-40B4-BE49-F238E27FC236}">
                <a16:creationId xmlns:a16="http://schemas.microsoft.com/office/drawing/2014/main" id="{190B8B17-8BF4-FAD5-6E2B-16EB8E7E7D39}"/>
              </a:ext>
            </a:extLst>
          </p:cNvPr>
          <p:cNvSpPr>
            <a:spLocks noChangeArrowheads="1"/>
          </p:cNvSpPr>
          <p:nvPr/>
        </p:nvSpPr>
        <p:spPr bwMode="auto">
          <a:xfrm>
            <a:off x="7904216" y="3146935"/>
            <a:ext cx="609600" cy="457200"/>
          </a:xfrm>
          <a:prstGeom prst="rect">
            <a:avLst/>
          </a:prstGeom>
          <a:solidFill>
            <a:srgbClr val="FFCC99"/>
          </a:solidFill>
          <a:ln w="9525">
            <a:solidFill>
              <a:schemeClr val="tx1"/>
            </a:solidFill>
            <a:miter lim="800000"/>
            <a:headEnd/>
            <a:tailEnd/>
          </a:ln>
          <a:effectLst/>
        </p:spPr>
        <p:txBody>
          <a:bodyPr wrap="none" anchor="ctr"/>
          <a:lstStyle/>
          <a:p>
            <a:endParaRPr lang="en-US"/>
          </a:p>
        </p:txBody>
      </p:sp>
      <p:sp>
        <p:nvSpPr>
          <p:cNvPr id="44" name="Rectangle 47">
            <a:extLst>
              <a:ext uri="{FF2B5EF4-FFF2-40B4-BE49-F238E27FC236}">
                <a16:creationId xmlns:a16="http://schemas.microsoft.com/office/drawing/2014/main" id="{C8BA7689-EA39-F3FE-F99D-3B185B704D54}"/>
              </a:ext>
            </a:extLst>
          </p:cNvPr>
          <p:cNvSpPr>
            <a:spLocks noChangeArrowheads="1"/>
          </p:cNvSpPr>
          <p:nvPr/>
        </p:nvSpPr>
        <p:spPr bwMode="auto">
          <a:xfrm>
            <a:off x="7294616" y="3604135"/>
            <a:ext cx="609600" cy="457200"/>
          </a:xfrm>
          <a:prstGeom prst="rect">
            <a:avLst/>
          </a:prstGeom>
          <a:solidFill>
            <a:srgbClr val="FFCC99"/>
          </a:solidFill>
          <a:ln w="9525">
            <a:solidFill>
              <a:schemeClr val="tx1"/>
            </a:solidFill>
            <a:miter lim="800000"/>
            <a:headEnd/>
            <a:tailEnd/>
          </a:ln>
          <a:effectLst/>
        </p:spPr>
        <p:txBody>
          <a:bodyPr wrap="none" anchor="ctr"/>
          <a:lstStyle/>
          <a:p>
            <a:endParaRPr lang="en-US"/>
          </a:p>
        </p:txBody>
      </p:sp>
      <p:sp>
        <p:nvSpPr>
          <p:cNvPr id="45" name="Rectangle 48">
            <a:extLst>
              <a:ext uri="{FF2B5EF4-FFF2-40B4-BE49-F238E27FC236}">
                <a16:creationId xmlns:a16="http://schemas.microsoft.com/office/drawing/2014/main" id="{B6392FCD-8E4D-C660-F550-218F0D1C15D8}"/>
              </a:ext>
            </a:extLst>
          </p:cNvPr>
          <p:cNvSpPr>
            <a:spLocks noChangeArrowheads="1"/>
          </p:cNvSpPr>
          <p:nvPr/>
        </p:nvSpPr>
        <p:spPr bwMode="auto">
          <a:xfrm>
            <a:off x="7904216" y="3604135"/>
            <a:ext cx="609600" cy="457200"/>
          </a:xfrm>
          <a:prstGeom prst="rect">
            <a:avLst/>
          </a:prstGeom>
          <a:solidFill>
            <a:srgbClr val="FFCC99"/>
          </a:solidFill>
          <a:ln w="9525">
            <a:solidFill>
              <a:schemeClr val="tx1"/>
            </a:solidFill>
            <a:miter lim="800000"/>
            <a:headEnd/>
            <a:tailEnd/>
          </a:ln>
          <a:effectLst/>
        </p:spPr>
        <p:txBody>
          <a:bodyPr wrap="none" anchor="ctr"/>
          <a:lstStyle/>
          <a:p>
            <a:endParaRPr lang="en-US"/>
          </a:p>
        </p:txBody>
      </p:sp>
      <p:sp>
        <p:nvSpPr>
          <p:cNvPr id="46" name="Text Box 49">
            <a:extLst>
              <a:ext uri="{FF2B5EF4-FFF2-40B4-BE49-F238E27FC236}">
                <a16:creationId xmlns:a16="http://schemas.microsoft.com/office/drawing/2014/main" id="{1DFA8846-B924-6D36-2271-226890AC1C51}"/>
              </a:ext>
            </a:extLst>
          </p:cNvPr>
          <p:cNvSpPr txBox="1">
            <a:spLocks noChangeArrowheads="1"/>
          </p:cNvSpPr>
          <p:nvPr/>
        </p:nvSpPr>
        <p:spPr bwMode="auto">
          <a:xfrm>
            <a:off x="227066" y="1673866"/>
            <a:ext cx="308098" cy="369332"/>
          </a:xfrm>
          <a:prstGeom prst="rect">
            <a:avLst/>
          </a:prstGeom>
          <a:noFill/>
          <a:ln w="9525">
            <a:noFill/>
            <a:miter lim="800000"/>
            <a:headEnd/>
            <a:tailEnd/>
          </a:ln>
          <a:effectLst/>
        </p:spPr>
        <p:txBody>
          <a:bodyPr wrap="none">
            <a:spAutoFit/>
          </a:bodyPr>
          <a:lstStyle/>
          <a:p>
            <a:r>
              <a:rPr lang="en-US" dirty="0">
                <a:latin typeface="AUdimat" pitchFamily="2" charset="0"/>
              </a:rPr>
              <a:t>1.</a:t>
            </a:r>
          </a:p>
        </p:txBody>
      </p:sp>
      <p:sp>
        <p:nvSpPr>
          <p:cNvPr id="47" name="Text Box 50">
            <a:extLst>
              <a:ext uri="{FF2B5EF4-FFF2-40B4-BE49-F238E27FC236}">
                <a16:creationId xmlns:a16="http://schemas.microsoft.com/office/drawing/2014/main" id="{3E4EA28D-EF4F-24F4-5FE1-16998A24BDCE}"/>
              </a:ext>
            </a:extLst>
          </p:cNvPr>
          <p:cNvSpPr txBox="1">
            <a:spLocks noChangeArrowheads="1"/>
          </p:cNvSpPr>
          <p:nvPr/>
        </p:nvSpPr>
        <p:spPr bwMode="auto">
          <a:xfrm>
            <a:off x="227066" y="2054866"/>
            <a:ext cx="325730" cy="369332"/>
          </a:xfrm>
          <a:prstGeom prst="rect">
            <a:avLst/>
          </a:prstGeom>
          <a:noFill/>
          <a:ln w="9525">
            <a:noFill/>
            <a:miter lim="800000"/>
            <a:headEnd/>
            <a:tailEnd/>
          </a:ln>
          <a:effectLst/>
        </p:spPr>
        <p:txBody>
          <a:bodyPr wrap="none">
            <a:spAutoFit/>
          </a:bodyPr>
          <a:lstStyle/>
          <a:p>
            <a:r>
              <a:rPr lang="en-US">
                <a:latin typeface="AUdimat" pitchFamily="2" charset="0"/>
              </a:rPr>
              <a:t>2.</a:t>
            </a:r>
          </a:p>
        </p:txBody>
      </p:sp>
      <p:sp>
        <p:nvSpPr>
          <p:cNvPr id="48" name="Text Box 51">
            <a:extLst>
              <a:ext uri="{FF2B5EF4-FFF2-40B4-BE49-F238E27FC236}">
                <a16:creationId xmlns:a16="http://schemas.microsoft.com/office/drawing/2014/main" id="{F40737D5-3A77-7952-D1F5-89740DFA0A8D}"/>
              </a:ext>
            </a:extLst>
          </p:cNvPr>
          <p:cNvSpPr txBox="1">
            <a:spLocks noChangeArrowheads="1"/>
          </p:cNvSpPr>
          <p:nvPr/>
        </p:nvSpPr>
        <p:spPr bwMode="auto">
          <a:xfrm>
            <a:off x="227066" y="2435866"/>
            <a:ext cx="332142" cy="369332"/>
          </a:xfrm>
          <a:prstGeom prst="rect">
            <a:avLst/>
          </a:prstGeom>
          <a:noFill/>
          <a:ln w="9525">
            <a:noFill/>
            <a:miter lim="800000"/>
            <a:headEnd/>
            <a:tailEnd/>
          </a:ln>
          <a:effectLst/>
        </p:spPr>
        <p:txBody>
          <a:bodyPr wrap="none">
            <a:spAutoFit/>
          </a:bodyPr>
          <a:lstStyle/>
          <a:p>
            <a:r>
              <a:rPr lang="en-US">
                <a:latin typeface="AUdimat" pitchFamily="2" charset="0"/>
              </a:rPr>
              <a:t>3.</a:t>
            </a:r>
          </a:p>
        </p:txBody>
      </p:sp>
      <p:sp>
        <p:nvSpPr>
          <p:cNvPr id="49" name="Text Box 37">
            <a:extLst>
              <a:ext uri="{FF2B5EF4-FFF2-40B4-BE49-F238E27FC236}">
                <a16:creationId xmlns:a16="http://schemas.microsoft.com/office/drawing/2014/main" id="{015535E5-7861-CA35-5810-6E3368413B7E}"/>
              </a:ext>
            </a:extLst>
          </p:cNvPr>
          <p:cNvSpPr txBox="1">
            <a:spLocks noChangeArrowheads="1"/>
          </p:cNvSpPr>
          <p:nvPr/>
        </p:nvSpPr>
        <p:spPr bwMode="auto">
          <a:xfrm>
            <a:off x="4934339" y="4518371"/>
            <a:ext cx="2274982" cy="369332"/>
          </a:xfrm>
          <a:prstGeom prst="rect">
            <a:avLst/>
          </a:prstGeom>
          <a:noFill/>
          <a:ln w="9525">
            <a:noFill/>
            <a:miter lim="800000"/>
            <a:headEnd/>
            <a:tailEnd/>
          </a:ln>
          <a:effectLst/>
        </p:spPr>
        <p:txBody>
          <a:bodyPr wrap="none">
            <a:spAutoFit/>
          </a:bodyPr>
          <a:lstStyle/>
          <a:p>
            <a:r>
              <a:rPr lang="en-US" dirty="0">
                <a:solidFill>
                  <a:srgbClr val="0070C0"/>
                </a:solidFill>
                <a:latin typeface="AUdimat" pitchFamily="2" charset="0"/>
              </a:rPr>
              <a:t>Reservation stations</a:t>
            </a:r>
          </a:p>
        </p:txBody>
      </p:sp>
      <p:sp>
        <p:nvSpPr>
          <p:cNvPr id="50" name="Rectangle 15">
            <a:extLst>
              <a:ext uri="{FF2B5EF4-FFF2-40B4-BE49-F238E27FC236}">
                <a16:creationId xmlns:a16="http://schemas.microsoft.com/office/drawing/2014/main" id="{101763B1-F24E-DCC4-999C-4DB48285F0A1}"/>
              </a:ext>
            </a:extLst>
          </p:cNvPr>
          <p:cNvSpPr>
            <a:spLocks noChangeArrowheads="1"/>
          </p:cNvSpPr>
          <p:nvPr/>
        </p:nvSpPr>
        <p:spPr bwMode="auto">
          <a:xfrm>
            <a:off x="6323066" y="3146935"/>
            <a:ext cx="990600" cy="457200"/>
          </a:xfrm>
          <a:prstGeom prst="rect">
            <a:avLst/>
          </a:prstGeom>
          <a:solidFill>
            <a:srgbClr val="FFCC99"/>
          </a:solidFill>
          <a:ln w="9525">
            <a:solidFill>
              <a:schemeClr val="tx1"/>
            </a:solidFill>
            <a:miter lim="800000"/>
            <a:headEnd/>
            <a:tailEnd/>
          </a:ln>
          <a:effectLst/>
        </p:spPr>
        <p:txBody>
          <a:bodyPr wrap="none" anchor="ctr"/>
          <a:lstStyle/>
          <a:p>
            <a:r>
              <a:rPr lang="en-US" sz="1400" dirty="0"/>
              <a:t>F1 = F2/F3</a:t>
            </a:r>
          </a:p>
        </p:txBody>
      </p:sp>
      <p:sp>
        <p:nvSpPr>
          <p:cNvPr id="51" name="Rectangle 45">
            <a:extLst>
              <a:ext uri="{FF2B5EF4-FFF2-40B4-BE49-F238E27FC236}">
                <a16:creationId xmlns:a16="http://schemas.microsoft.com/office/drawing/2014/main" id="{ED0D6389-4E3A-B4CB-FE1A-04743831648A}"/>
              </a:ext>
            </a:extLst>
          </p:cNvPr>
          <p:cNvSpPr>
            <a:spLocks noChangeArrowheads="1"/>
          </p:cNvSpPr>
          <p:nvPr/>
        </p:nvSpPr>
        <p:spPr bwMode="auto">
          <a:xfrm>
            <a:off x="7313666" y="3146935"/>
            <a:ext cx="609600" cy="457200"/>
          </a:xfrm>
          <a:prstGeom prst="rect">
            <a:avLst/>
          </a:prstGeom>
          <a:solidFill>
            <a:srgbClr val="FFCC99"/>
          </a:solidFill>
          <a:ln w="9525">
            <a:solidFill>
              <a:schemeClr val="tx1"/>
            </a:solidFill>
            <a:miter lim="800000"/>
            <a:headEnd/>
            <a:tailEnd/>
          </a:ln>
          <a:effectLst/>
        </p:spPr>
        <p:txBody>
          <a:bodyPr wrap="none" anchor="ctr"/>
          <a:lstStyle/>
          <a:p>
            <a:r>
              <a:rPr lang="en-US" sz="1400" dirty="0">
                <a:latin typeface="Symbol" pitchFamily="18" charset="2"/>
              </a:rPr>
              <a:t>a</a:t>
            </a:r>
            <a:r>
              <a:rPr lang="en-US" sz="1400" dirty="0"/>
              <a:t>(A1)</a:t>
            </a:r>
          </a:p>
        </p:txBody>
      </p:sp>
      <p:sp>
        <p:nvSpPr>
          <p:cNvPr id="52" name="Rectangle 46">
            <a:extLst>
              <a:ext uri="{FF2B5EF4-FFF2-40B4-BE49-F238E27FC236}">
                <a16:creationId xmlns:a16="http://schemas.microsoft.com/office/drawing/2014/main" id="{B71DF7AB-9002-E2ED-F87F-20F0D20EC26A}"/>
              </a:ext>
            </a:extLst>
          </p:cNvPr>
          <p:cNvSpPr>
            <a:spLocks noChangeArrowheads="1"/>
          </p:cNvSpPr>
          <p:nvPr/>
        </p:nvSpPr>
        <p:spPr bwMode="auto">
          <a:xfrm>
            <a:off x="7923266" y="3146935"/>
            <a:ext cx="609600" cy="457200"/>
          </a:xfrm>
          <a:prstGeom prst="rect">
            <a:avLst/>
          </a:prstGeom>
          <a:solidFill>
            <a:srgbClr val="FFCC99"/>
          </a:solidFill>
          <a:ln w="9525">
            <a:solidFill>
              <a:schemeClr val="tx1"/>
            </a:solidFill>
            <a:miter lim="800000"/>
            <a:headEnd/>
            <a:tailEnd/>
          </a:ln>
          <a:effectLst/>
        </p:spPr>
        <p:txBody>
          <a:bodyPr wrap="none" anchor="ctr"/>
          <a:lstStyle/>
          <a:p>
            <a:r>
              <a:rPr lang="en-US" sz="1400" dirty="0"/>
              <a:t>2.718282</a:t>
            </a:r>
          </a:p>
        </p:txBody>
      </p:sp>
      <p:sp>
        <p:nvSpPr>
          <p:cNvPr id="53" name="Text Box 18">
            <a:extLst>
              <a:ext uri="{FF2B5EF4-FFF2-40B4-BE49-F238E27FC236}">
                <a16:creationId xmlns:a16="http://schemas.microsoft.com/office/drawing/2014/main" id="{F168BDF5-FC93-CBA7-5D32-952258F47C1E}"/>
              </a:ext>
            </a:extLst>
          </p:cNvPr>
          <p:cNvSpPr txBox="1">
            <a:spLocks noChangeArrowheads="1"/>
          </p:cNvSpPr>
          <p:nvPr/>
        </p:nvSpPr>
        <p:spPr bwMode="auto">
          <a:xfrm>
            <a:off x="2132066" y="3146935"/>
            <a:ext cx="830677" cy="369332"/>
          </a:xfrm>
          <a:prstGeom prst="rect">
            <a:avLst/>
          </a:prstGeom>
          <a:noFill/>
          <a:ln w="9525">
            <a:noFill/>
            <a:miter lim="800000"/>
            <a:headEnd/>
            <a:tailEnd/>
          </a:ln>
          <a:effectLst/>
        </p:spPr>
        <p:txBody>
          <a:bodyPr wrap="none">
            <a:spAutoFit/>
          </a:bodyPr>
          <a:lstStyle/>
          <a:p>
            <a:r>
              <a:rPr lang="en-US" dirty="0">
                <a:latin typeface="AUdimat" pitchFamily="2" charset="0"/>
              </a:rPr>
              <a:t>A1 (</a:t>
            </a:r>
            <a:r>
              <a:rPr lang="en-US" dirty="0">
                <a:latin typeface="Symbol" pitchFamily="18" charset="2"/>
              </a:rPr>
              <a:t>a</a:t>
            </a:r>
            <a:r>
              <a:rPr lang="en-US" dirty="0">
                <a:latin typeface="AUdimat" pitchFamily="2" charset="0"/>
              </a:rPr>
              <a:t>)</a:t>
            </a:r>
          </a:p>
        </p:txBody>
      </p:sp>
      <p:sp>
        <p:nvSpPr>
          <p:cNvPr id="54" name="Text Box 19">
            <a:extLst>
              <a:ext uri="{FF2B5EF4-FFF2-40B4-BE49-F238E27FC236}">
                <a16:creationId xmlns:a16="http://schemas.microsoft.com/office/drawing/2014/main" id="{356612E8-9919-F74D-D4E1-B7EB3D81A975}"/>
              </a:ext>
            </a:extLst>
          </p:cNvPr>
          <p:cNvSpPr txBox="1">
            <a:spLocks noChangeArrowheads="1"/>
          </p:cNvSpPr>
          <p:nvPr/>
        </p:nvSpPr>
        <p:spPr bwMode="auto">
          <a:xfrm>
            <a:off x="2132066" y="3618423"/>
            <a:ext cx="813043" cy="369332"/>
          </a:xfrm>
          <a:prstGeom prst="rect">
            <a:avLst/>
          </a:prstGeom>
          <a:noFill/>
          <a:ln w="9525">
            <a:noFill/>
            <a:miter lim="800000"/>
            <a:headEnd/>
            <a:tailEnd/>
          </a:ln>
          <a:effectLst/>
        </p:spPr>
        <p:txBody>
          <a:bodyPr wrap="none">
            <a:spAutoFit/>
          </a:bodyPr>
          <a:lstStyle/>
          <a:p>
            <a:r>
              <a:rPr lang="en-US" dirty="0">
                <a:latin typeface="AUdimat" pitchFamily="2" charset="0"/>
              </a:rPr>
              <a:t>A2 (</a:t>
            </a:r>
            <a:r>
              <a:rPr lang="en-US" dirty="0">
                <a:latin typeface="Symbol" pitchFamily="18" charset="2"/>
              </a:rPr>
              <a:t>b</a:t>
            </a:r>
            <a:r>
              <a:rPr lang="en-US" dirty="0">
                <a:latin typeface="AUdimat" pitchFamily="2" charset="0"/>
              </a:rPr>
              <a:t>)</a:t>
            </a:r>
          </a:p>
        </p:txBody>
      </p:sp>
      <p:sp>
        <p:nvSpPr>
          <p:cNvPr id="55" name="Text Box 20">
            <a:extLst>
              <a:ext uri="{FF2B5EF4-FFF2-40B4-BE49-F238E27FC236}">
                <a16:creationId xmlns:a16="http://schemas.microsoft.com/office/drawing/2014/main" id="{74EC342C-0CD7-B963-3235-6178881FCC68}"/>
              </a:ext>
            </a:extLst>
          </p:cNvPr>
          <p:cNvSpPr txBox="1">
            <a:spLocks noChangeArrowheads="1"/>
          </p:cNvSpPr>
          <p:nvPr/>
        </p:nvSpPr>
        <p:spPr bwMode="auto">
          <a:xfrm>
            <a:off x="2132066" y="4061335"/>
            <a:ext cx="811441" cy="369332"/>
          </a:xfrm>
          <a:prstGeom prst="rect">
            <a:avLst/>
          </a:prstGeom>
          <a:noFill/>
          <a:ln w="9525">
            <a:noFill/>
            <a:miter lim="800000"/>
            <a:headEnd/>
            <a:tailEnd/>
          </a:ln>
          <a:effectLst/>
        </p:spPr>
        <p:txBody>
          <a:bodyPr wrap="none">
            <a:spAutoFit/>
          </a:bodyPr>
          <a:lstStyle/>
          <a:p>
            <a:r>
              <a:rPr lang="en-US" dirty="0">
                <a:latin typeface="AUdimat" pitchFamily="2" charset="0"/>
              </a:rPr>
              <a:t>A3 (</a:t>
            </a:r>
            <a:r>
              <a:rPr lang="en-US" dirty="0">
                <a:latin typeface="Symbol" pitchFamily="18" charset="2"/>
              </a:rPr>
              <a:t>c</a:t>
            </a:r>
            <a:r>
              <a:rPr lang="en-US" dirty="0">
                <a:latin typeface="AUdimat" pitchFamily="2" charset="0"/>
              </a:rPr>
              <a:t>)</a:t>
            </a:r>
          </a:p>
        </p:txBody>
      </p:sp>
      <p:sp>
        <p:nvSpPr>
          <p:cNvPr id="56" name="Text Box 21">
            <a:extLst>
              <a:ext uri="{FF2B5EF4-FFF2-40B4-BE49-F238E27FC236}">
                <a16:creationId xmlns:a16="http://schemas.microsoft.com/office/drawing/2014/main" id="{2954DF26-F4E3-1662-01FA-35631C3146AD}"/>
              </a:ext>
            </a:extLst>
          </p:cNvPr>
          <p:cNvSpPr txBox="1">
            <a:spLocks noChangeArrowheads="1"/>
          </p:cNvSpPr>
          <p:nvPr/>
        </p:nvSpPr>
        <p:spPr bwMode="auto">
          <a:xfrm>
            <a:off x="5408666" y="3161223"/>
            <a:ext cx="825867" cy="369332"/>
          </a:xfrm>
          <a:prstGeom prst="rect">
            <a:avLst/>
          </a:prstGeom>
          <a:noFill/>
          <a:ln w="9525">
            <a:noFill/>
            <a:miter lim="800000"/>
            <a:headEnd/>
            <a:tailEnd/>
          </a:ln>
          <a:effectLst/>
        </p:spPr>
        <p:txBody>
          <a:bodyPr wrap="none">
            <a:spAutoFit/>
          </a:bodyPr>
          <a:lstStyle/>
          <a:p>
            <a:r>
              <a:rPr lang="en-US" dirty="0">
                <a:latin typeface="AUdimat" pitchFamily="2" charset="0"/>
              </a:rPr>
              <a:t>C1 (</a:t>
            </a:r>
            <a:r>
              <a:rPr lang="en-US" dirty="0">
                <a:latin typeface="Symbol" pitchFamily="18" charset="2"/>
              </a:rPr>
              <a:t>d</a:t>
            </a:r>
            <a:r>
              <a:rPr lang="en-US" dirty="0">
                <a:latin typeface="AUdimat" pitchFamily="2" charset="0"/>
              </a:rPr>
              <a:t>)</a:t>
            </a:r>
          </a:p>
        </p:txBody>
      </p:sp>
      <p:sp>
        <p:nvSpPr>
          <p:cNvPr id="57" name="Text Box 22">
            <a:extLst>
              <a:ext uri="{FF2B5EF4-FFF2-40B4-BE49-F238E27FC236}">
                <a16:creationId xmlns:a16="http://schemas.microsoft.com/office/drawing/2014/main" id="{E828C848-F197-FAE2-199F-C7CE43C629F4}"/>
              </a:ext>
            </a:extLst>
          </p:cNvPr>
          <p:cNvSpPr txBox="1">
            <a:spLocks noChangeArrowheads="1"/>
          </p:cNvSpPr>
          <p:nvPr/>
        </p:nvSpPr>
        <p:spPr bwMode="auto">
          <a:xfrm>
            <a:off x="5408666" y="3618423"/>
            <a:ext cx="813043" cy="369332"/>
          </a:xfrm>
          <a:prstGeom prst="rect">
            <a:avLst/>
          </a:prstGeom>
          <a:noFill/>
          <a:ln w="9525">
            <a:noFill/>
            <a:miter lim="800000"/>
            <a:headEnd/>
            <a:tailEnd/>
          </a:ln>
          <a:effectLst/>
        </p:spPr>
        <p:txBody>
          <a:bodyPr wrap="none">
            <a:spAutoFit/>
          </a:bodyPr>
          <a:lstStyle/>
          <a:p>
            <a:r>
              <a:rPr lang="en-US" dirty="0">
                <a:latin typeface="AUdimat" pitchFamily="2" charset="0"/>
              </a:rPr>
              <a:t>C2 (</a:t>
            </a:r>
            <a:r>
              <a:rPr lang="en-US" dirty="0">
                <a:latin typeface="Symbol" pitchFamily="18" charset="2"/>
              </a:rPr>
              <a:t>e</a:t>
            </a:r>
            <a:r>
              <a:rPr lang="en-US" dirty="0">
                <a:latin typeface="AUdimat" pitchFamily="2" charset="0"/>
              </a:rPr>
              <a:t>)</a:t>
            </a:r>
          </a:p>
        </p:txBody>
      </p:sp>
      <p:sp>
        <p:nvSpPr>
          <p:cNvPr id="58" name="Rectangle 6">
            <a:extLst>
              <a:ext uri="{FF2B5EF4-FFF2-40B4-BE49-F238E27FC236}">
                <a16:creationId xmlns:a16="http://schemas.microsoft.com/office/drawing/2014/main" id="{8B728F39-16ED-877D-09DE-082A7C07205A}"/>
              </a:ext>
            </a:extLst>
          </p:cNvPr>
          <p:cNvSpPr>
            <a:spLocks noChangeArrowheads="1"/>
          </p:cNvSpPr>
          <p:nvPr/>
        </p:nvSpPr>
        <p:spPr bwMode="auto">
          <a:xfrm>
            <a:off x="608066" y="1292866"/>
            <a:ext cx="15240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dirty="0">
                <a:latin typeface="AUdimat" pitchFamily="2" charset="0"/>
              </a:rPr>
              <a:t>F2 = F4 + F1</a:t>
            </a:r>
          </a:p>
        </p:txBody>
      </p:sp>
      <p:sp>
        <p:nvSpPr>
          <p:cNvPr id="59" name="Text Box 49">
            <a:extLst>
              <a:ext uri="{FF2B5EF4-FFF2-40B4-BE49-F238E27FC236}">
                <a16:creationId xmlns:a16="http://schemas.microsoft.com/office/drawing/2014/main" id="{7B3B5BA7-6719-7050-BCEB-27B557BCB786}"/>
              </a:ext>
            </a:extLst>
          </p:cNvPr>
          <p:cNvSpPr txBox="1">
            <a:spLocks noChangeArrowheads="1"/>
          </p:cNvSpPr>
          <p:nvPr/>
        </p:nvSpPr>
        <p:spPr bwMode="auto">
          <a:xfrm>
            <a:off x="223768" y="1292866"/>
            <a:ext cx="377026" cy="369332"/>
          </a:xfrm>
          <a:prstGeom prst="rect">
            <a:avLst/>
          </a:prstGeom>
          <a:noFill/>
          <a:ln w="9525">
            <a:noFill/>
            <a:miter lim="800000"/>
            <a:headEnd/>
            <a:tailEnd/>
          </a:ln>
          <a:effectLst/>
        </p:spPr>
        <p:txBody>
          <a:bodyPr wrap="none">
            <a:spAutoFit/>
          </a:bodyPr>
          <a:lstStyle/>
          <a:p>
            <a:r>
              <a:rPr lang="en-US" dirty="0">
                <a:latin typeface="AUdimat" pitchFamily="2" charset="0"/>
              </a:rPr>
              <a:t>0.</a:t>
            </a:r>
          </a:p>
        </p:txBody>
      </p:sp>
      <p:sp>
        <p:nvSpPr>
          <p:cNvPr id="60" name="Left Arrow 68">
            <a:extLst>
              <a:ext uri="{FF2B5EF4-FFF2-40B4-BE49-F238E27FC236}">
                <a16:creationId xmlns:a16="http://schemas.microsoft.com/office/drawing/2014/main" id="{E27CEB2F-9F1D-F0F5-413D-1173827BAF22}"/>
              </a:ext>
            </a:extLst>
          </p:cNvPr>
          <p:cNvSpPr/>
          <p:nvPr/>
        </p:nvSpPr>
        <p:spPr>
          <a:xfrm>
            <a:off x="2132066" y="1673866"/>
            <a:ext cx="304800" cy="304800"/>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8445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880260-E753-2E5D-8727-7400BACFAC66}"/>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EE9F6CE-B685-BF96-ABA2-DBADE21321F0}"/>
              </a:ext>
            </a:extLst>
          </p:cNvPr>
          <p:cNvSpPr>
            <a:spLocks noGrp="1"/>
          </p:cNvSpPr>
          <p:nvPr>
            <p:ph type="sldNum" sz="quarter" idx="19"/>
          </p:nvPr>
        </p:nvSpPr>
        <p:spPr/>
        <p:txBody>
          <a:bodyPr/>
          <a:lstStyle/>
          <a:p>
            <a:fld id="{B6238B5B-F19C-E947-A0BC-87BD7983F871}" type="slidenum">
              <a:rPr lang="en-US" smtClean="0"/>
              <a:pPr/>
              <a:t>36</a:t>
            </a:fld>
            <a:endParaRPr lang="en-US" dirty="0"/>
          </a:p>
        </p:txBody>
      </p:sp>
      <p:sp>
        <p:nvSpPr>
          <p:cNvPr id="2" name="Title 4">
            <a:extLst>
              <a:ext uri="{FF2B5EF4-FFF2-40B4-BE49-F238E27FC236}">
                <a16:creationId xmlns:a16="http://schemas.microsoft.com/office/drawing/2014/main" id="{68F36345-AD35-FF8C-E638-4E554A91278F}"/>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Execute</a:t>
            </a:r>
          </a:p>
        </p:txBody>
      </p:sp>
      <p:sp>
        <p:nvSpPr>
          <p:cNvPr id="5" name="Text Placeholder 1">
            <a:extLst>
              <a:ext uri="{FF2B5EF4-FFF2-40B4-BE49-F238E27FC236}">
                <a16:creationId xmlns:a16="http://schemas.microsoft.com/office/drawing/2014/main" id="{42BFE0ED-0176-FB49-EA45-5A641DB55DD0}"/>
              </a:ext>
            </a:extLst>
          </p:cNvPr>
          <p:cNvSpPr txBox="1">
            <a:spLocks/>
          </p:cNvSpPr>
          <p:nvPr/>
        </p:nvSpPr>
        <p:spPr>
          <a:xfrm>
            <a:off x="640077" y="1000549"/>
            <a:ext cx="8503923" cy="3129062"/>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342900" indent="-342900">
              <a:buFont typeface="Arial" panose="020B0604020202020204" pitchFamily="34" charset="0"/>
              <a:buChar char="•"/>
            </a:pPr>
            <a:r>
              <a:rPr lang="en-US" sz="2000" dirty="0">
                <a:solidFill>
                  <a:srgbClr val="FF0000"/>
                </a:solidFill>
              </a:rPr>
              <a:t>Monitor</a:t>
            </a:r>
            <a:r>
              <a:rPr lang="en-US" sz="2000" dirty="0"/>
              <a:t> results as they are produced</a:t>
            </a:r>
          </a:p>
          <a:p>
            <a:pPr marL="342900" indent="-342900">
              <a:buFont typeface="Arial" panose="020B0604020202020204" pitchFamily="34" charset="0"/>
              <a:buChar char="•"/>
            </a:pPr>
            <a:r>
              <a:rPr lang="en-US" sz="2000" dirty="0"/>
              <a:t>Broadcast result to all reservation stations with operands waiting for it (via common data bus)</a:t>
            </a:r>
          </a:p>
          <a:p>
            <a:pPr marL="342900" indent="-342900">
              <a:buFont typeface="Arial" panose="020B0604020202020204" pitchFamily="34" charset="0"/>
              <a:buChar char="•"/>
            </a:pPr>
            <a:r>
              <a:rPr lang="en-US" sz="2000" dirty="0"/>
              <a:t>When </a:t>
            </a:r>
            <a:r>
              <a:rPr lang="en-US" sz="2000" i="1" dirty="0">
                <a:solidFill>
                  <a:srgbClr val="FF0000"/>
                </a:solidFill>
              </a:rPr>
              <a:t>all operands available </a:t>
            </a:r>
            <a:r>
              <a:rPr lang="en-US" sz="2000" dirty="0"/>
              <a:t>for an instruction,</a:t>
            </a:r>
            <a:br>
              <a:rPr lang="en-US" sz="2000" dirty="0"/>
            </a:br>
            <a:r>
              <a:rPr lang="en-US" sz="2000" dirty="0"/>
              <a:t>it is ready for execution.</a:t>
            </a:r>
          </a:p>
          <a:p>
            <a:pPr marL="342900" indent="-342900">
              <a:buFont typeface="Arial" panose="020B0604020202020204" pitchFamily="34" charset="0"/>
              <a:buChar char="•"/>
            </a:pPr>
            <a:r>
              <a:rPr lang="en-US" sz="2000" dirty="0"/>
              <a:t>When multiple instructions in RS are ready?</a:t>
            </a:r>
          </a:p>
          <a:p>
            <a:pPr lvl="1"/>
            <a:r>
              <a:rPr lang="en-US" sz="1800" dirty="0"/>
              <a:t>Pick any</a:t>
            </a:r>
          </a:p>
          <a:p>
            <a:pPr lvl="1"/>
            <a:r>
              <a:rPr lang="en-US" sz="1800" dirty="0"/>
              <a:t>Except for load/store (must be ordered to avoid memory hazards)</a:t>
            </a:r>
          </a:p>
          <a:p>
            <a:endParaRPr lang="en-US" dirty="0"/>
          </a:p>
        </p:txBody>
      </p:sp>
    </p:spTree>
    <p:extLst>
      <p:ext uri="{BB962C8B-B14F-4D97-AF65-F5344CB8AC3E}">
        <p14:creationId xmlns:p14="http://schemas.microsoft.com/office/powerpoint/2010/main" val="24991888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EC529B-36BB-22F6-DD3C-2511FF31AC9D}"/>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970A98A-C262-9972-EB84-C69E36B60979}"/>
              </a:ext>
            </a:extLst>
          </p:cNvPr>
          <p:cNvSpPr>
            <a:spLocks noGrp="1"/>
          </p:cNvSpPr>
          <p:nvPr>
            <p:ph type="sldNum" sz="quarter" idx="19"/>
          </p:nvPr>
        </p:nvSpPr>
        <p:spPr/>
        <p:txBody>
          <a:bodyPr/>
          <a:lstStyle/>
          <a:p>
            <a:fld id="{B6238B5B-F19C-E947-A0BC-87BD7983F871}" type="slidenum">
              <a:rPr lang="en-US" smtClean="0"/>
              <a:pPr/>
              <a:t>37</a:t>
            </a:fld>
            <a:endParaRPr lang="en-US" dirty="0"/>
          </a:p>
        </p:txBody>
      </p:sp>
      <p:sp>
        <p:nvSpPr>
          <p:cNvPr id="2" name="Title 4">
            <a:extLst>
              <a:ext uri="{FF2B5EF4-FFF2-40B4-BE49-F238E27FC236}">
                <a16:creationId xmlns:a16="http://schemas.microsoft.com/office/drawing/2014/main" id="{486B9100-07E6-E0C5-A5B6-627B96C4592E}"/>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Execute</a:t>
            </a:r>
          </a:p>
        </p:txBody>
      </p:sp>
      <p:sp>
        <p:nvSpPr>
          <p:cNvPr id="3" name="Rectangle 11">
            <a:extLst>
              <a:ext uri="{FF2B5EF4-FFF2-40B4-BE49-F238E27FC236}">
                <a16:creationId xmlns:a16="http://schemas.microsoft.com/office/drawing/2014/main" id="{05E1A891-3028-6D33-796A-6A06DA06A138}"/>
              </a:ext>
            </a:extLst>
          </p:cNvPr>
          <p:cNvSpPr>
            <a:spLocks noChangeArrowheads="1"/>
          </p:cNvSpPr>
          <p:nvPr/>
        </p:nvSpPr>
        <p:spPr bwMode="auto">
          <a:xfrm>
            <a:off x="3207117" y="3075950"/>
            <a:ext cx="990600" cy="457200"/>
          </a:xfrm>
          <a:prstGeom prst="rect">
            <a:avLst/>
          </a:prstGeom>
          <a:solidFill>
            <a:srgbClr val="FFCC99"/>
          </a:solidFill>
          <a:ln w="9525">
            <a:solidFill>
              <a:schemeClr val="tx1"/>
            </a:solidFill>
            <a:miter lim="800000"/>
            <a:headEnd/>
            <a:tailEnd/>
          </a:ln>
          <a:effectLst/>
        </p:spPr>
        <p:txBody>
          <a:bodyPr wrap="none" anchor="ctr"/>
          <a:lstStyle/>
          <a:p>
            <a:endParaRPr lang="en-US" sz="1400">
              <a:latin typeface="AUdimat" pitchFamily="2" charset="0"/>
            </a:endParaRPr>
          </a:p>
        </p:txBody>
      </p:sp>
      <p:sp>
        <p:nvSpPr>
          <p:cNvPr id="6" name="Rectangle 12">
            <a:extLst>
              <a:ext uri="{FF2B5EF4-FFF2-40B4-BE49-F238E27FC236}">
                <a16:creationId xmlns:a16="http://schemas.microsoft.com/office/drawing/2014/main" id="{0D63E7E2-4848-CE41-4E99-6E02031F8305}"/>
              </a:ext>
            </a:extLst>
          </p:cNvPr>
          <p:cNvSpPr>
            <a:spLocks noChangeArrowheads="1"/>
          </p:cNvSpPr>
          <p:nvPr/>
        </p:nvSpPr>
        <p:spPr bwMode="auto">
          <a:xfrm>
            <a:off x="3207117" y="3533150"/>
            <a:ext cx="990600" cy="457200"/>
          </a:xfrm>
          <a:prstGeom prst="rect">
            <a:avLst/>
          </a:prstGeom>
          <a:solidFill>
            <a:srgbClr val="FFCC99"/>
          </a:solidFill>
          <a:ln w="9525">
            <a:solidFill>
              <a:schemeClr val="tx1"/>
            </a:solidFill>
            <a:miter lim="800000"/>
            <a:headEnd/>
            <a:tailEnd/>
          </a:ln>
          <a:effectLst/>
        </p:spPr>
        <p:txBody>
          <a:bodyPr wrap="none" anchor="ctr"/>
          <a:lstStyle/>
          <a:p>
            <a:pPr algn="ctr"/>
            <a:r>
              <a:rPr lang="en-US" sz="1400">
                <a:latin typeface="AUdimat" pitchFamily="2" charset="0"/>
              </a:rPr>
              <a:t>F4=F1-F2</a:t>
            </a:r>
          </a:p>
        </p:txBody>
      </p:sp>
      <p:sp>
        <p:nvSpPr>
          <p:cNvPr id="7" name="Rectangle 13">
            <a:extLst>
              <a:ext uri="{FF2B5EF4-FFF2-40B4-BE49-F238E27FC236}">
                <a16:creationId xmlns:a16="http://schemas.microsoft.com/office/drawing/2014/main" id="{89E2CDE4-922E-30DB-DC73-8FC8904DAF35}"/>
              </a:ext>
            </a:extLst>
          </p:cNvPr>
          <p:cNvSpPr>
            <a:spLocks noChangeArrowheads="1"/>
          </p:cNvSpPr>
          <p:nvPr/>
        </p:nvSpPr>
        <p:spPr bwMode="auto">
          <a:xfrm>
            <a:off x="3207117" y="3990350"/>
            <a:ext cx="990600" cy="457200"/>
          </a:xfrm>
          <a:prstGeom prst="rect">
            <a:avLst/>
          </a:prstGeom>
          <a:solidFill>
            <a:srgbClr val="FFCC99"/>
          </a:solidFill>
          <a:ln w="9525">
            <a:solidFill>
              <a:schemeClr val="tx1"/>
            </a:solidFill>
            <a:miter lim="800000"/>
            <a:headEnd/>
            <a:tailEnd/>
          </a:ln>
          <a:effectLst/>
        </p:spPr>
        <p:txBody>
          <a:bodyPr wrap="none" anchor="ctr"/>
          <a:lstStyle/>
          <a:p>
            <a:pPr algn="ctr"/>
            <a:r>
              <a:rPr lang="en-US" sz="1400">
                <a:latin typeface="AUdimat" pitchFamily="2" charset="0"/>
              </a:rPr>
              <a:t>F1=F2+F3</a:t>
            </a:r>
          </a:p>
        </p:txBody>
      </p:sp>
      <p:sp>
        <p:nvSpPr>
          <p:cNvPr id="8" name="Rectangle 14">
            <a:extLst>
              <a:ext uri="{FF2B5EF4-FFF2-40B4-BE49-F238E27FC236}">
                <a16:creationId xmlns:a16="http://schemas.microsoft.com/office/drawing/2014/main" id="{30D0BC11-75DB-912E-0BC0-49E51A8AF87D}"/>
              </a:ext>
            </a:extLst>
          </p:cNvPr>
          <p:cNvSpPr>
            <a:spLocks noChangeArrowheads="1"/>
          </p:cNvSpPr>
          <p:nvPr/>
        </p:nvSpPr>
        <p:spPr bwMode="auto">
          <a:xfrm>
            <a:off x="6636117" y="3075950"/>
            <a:ext cx="990600" cy="457200"/>
          </a:xfrm>
          <a:prstGeom prst="rect">
            <a:avLst/>
          </a:prstGeom>
          <a:solidFill>
            <a:srgbClr val="FFCC99"/>
          </a:solidFill>
          <a:ln w="9525">
            <a:solidFill>
              <a:schemeClr val="tx1"/>
            </a:solidFill>
            <a:miter lim="800000"/>
            <a:headEnd/>
            <a:tailEnd/>
          </a:ln>
          <a:effectLst/>
        </p:spPr>
        <p:txBody>
          <a:bodyPr wrap="none" anchor="ctr"/>
          <a:lstStyle/>
          <a:p>
            <a:pPr algn="ctr"/>
            <a:r>
              <a:rPr lang="en-US" sz="1400">
                <a:latin typeface="AUdimat" pitchFamily="2" charset="0"/>
              </a:rPr>
              <a:t>F1=F2/F3</a:t>
            </a:r>
          </a:p>
        </p:txBody>
      </p:sp>
      <p:sp>
        <p:nvSpPr>
          <p:cNvPr id="9" name="Rectangle 15">
            <a:extLst>
              <a:ext uri="{FF2B5EF4-FFF2-40B4-BE49-F238E27FC236}">
                <a16:creationId xmlns:a16="http://schemas.microsoft.com/office/drawing/2014/main" id="{BA6E8CEB-10A6-B874-C563-3901409F2E95}"/>
              </a:ext>
            </a:extLst>
          </p:cNvPr>
          <p:cNvSpPr>
            <a:spLocks noChangeArrowheads="1"/>
          </p:cNvSpPr>
          <p:nvPr/>
        </p:nvSpPr>
        <p:spPr bwMode="auto">
          <a:xfrm>
            <a:off x="6636117" y="3533150"/>
            <a:ext cx="990600" cy="457200"/>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 name="AutoShape 16">
            <a:extLst>
              <a:ext uri="{FF2B5EF4-FFF2-40B4-BE49-F238E27FC236}">
                <a16:creationId xmlns:a16="http://schemas.microsoft.com/office/drawing/2014/main" id="{432CAF99-2C3E-AACA-23B5-C14C0437C276}"/>
              </a:ext>
            </a:extLst>
          </p:cNvPr>
          <p:cNvSpPr>
            <a:spLocks noChangeArrowheads="1"/>
          </p:cNvSpPr>
          <p:nvPr/>
        </p:nvSpPr>
        <p:spPr bwMode="auto">
          <a:xfrm>
            <a:off x="3359517" y="4599950"/>
            <a:ext cx="1752600" cy="4572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CCFFCC"/>
          </a:solidFill>
          <a:ln w="9525">
            <a:miter lim="800000"/>
            <a:headEnd/>
            <a:tailEnd/>
          </a:ln>
          <a:effectLst/>
          <a:scene3d>
            <a:camera prst="perspectiveAbove"/>
            <a:lightRig rig="legacyFlat3" dir="b"/>
          </a:scene3d>
          <a:sp3d extrusionH="430200" prstMaterial="legacyMatte">
            <a:bevelT w="13500" h="13500" prst="angle"/>
            <a:bevelB w="13500" h="13500" prst="angle"/>
            <a:extrusionClr>
              <a:srgbClr val="CCFFCC"/>
            </a:extrusionClr>
          </a:sp3d>
        </p:spPr>
        <p:txBody>
          <a:bodyPr wrap="none" anchor="ctr">
            <a:flatTx/>
          </a:bodyPr>
          <a:lstStyle/>
          <a:p>
            <a:pPr algn="ctr"/>
            <a:r>
              <a:rPr lang="en-US" dirty="0">
                <a:latin typeface="AUdimat" pitchFamily="2" charset="0"/>
              </a:rPr>
              <a:t>Adder</a:t>
            </a:r>
          </a:p>
        </p:txBody>
      </p:sp>
      <p:sp>
        <p:nvSpPr>
          <p:cNvPr id="11" name="AutoShape 17">
            <a:extLst>
              <a:ext uri="{FF2B5EF4-FFF2-40B4-BE49-F238E27FC236}">
                <a16:creationId xmlns:a16="http://schemas.microsoft.com/office/drawing/2014/main" id="{064E4446-3901-1EB3-E63F-B6E015FDEBB4}"/>
              </a:ext>
            </a:extLst>
          </p:cNvPr>
          <p:cNvSpPr>
            <a:spLocks noChangeArrowheads="1"/>
          </p:cNvSpPr>
          <p:nvPr/>
        </p:nvSpPr>
        <p:spPr bwMode="auto">
          <a:xfrm>
            <a:off x="6862658" y="4619074"/>
            <a:ext cx="1752600" cy="4572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CCFFCC"/>
          </a:solidFill>
          <a:ln w="9525">
            <a:miter lim="800000"/>
            <a:headEnd/>
            <a:tailEnd/>
          </a:ln>
          <a:effectLst/>
          <a:scene3d>
            <a:camera prst="perspectiveAbove"/>
            <a:lightRig rig="legacyFlat3" dir="b"/>
          </a:scene3d>
          <a:sp3d extrusionH="430200" prstMaterial="legacyMatte">
            <a:bevelT w="13500" h="13500" prst="angle"/>
            <a:bevelB w="13500" h="13500" prst="angle"/>
            <a:extrusionClr>
              <a:srgbClr val="CCFFCC"/>
            </a:extrusionClr>
          </a:sp3d>
        </p:spPr>
        <p:txBody>
          <a:bodyPr wrap="none" anchor="ctr">
            <a:flatTx/>
          </a:bodyPr>
          <a:lstStyle/>
          <a:p>
            <a:pPr algn="ctr"/>
            <a:r>
              <a:rPr lang="en-US" dirty="0">
                <a:latin typeface="AUdimat" pitchFamily="2" charset="0"/>
              </a:rPr>
              <a:t>FP-</a:t>
            </a:r>
            <a:r>
              <a:rPr lang="en-US" dirty="0" err="1">
                <a:latin typeface="AUdimat" pitchFamily="2" charset="0"/>
              </a:rPr>
              <a:t>Cmplx</a:t>
            </a:r>
            <a:endParaRPr lang="en-US" dirty="0">
              <a:latin typeface="AUdimat" pitchFamily="2" charset="0"/>
            </a:endParaRPr>
          </a:p>
        </p:txBody>
      </p:sp>
      <p:sp>
        <p:nvSpPr>
          <p:cNvPr id="12" name="Text Box 18">
            <a:extLst>
              <a:ext uri="{FF2B5EF4-FFF2-40B4-BE49-F238E27FC236}">
                <a16:creationId xmlns:a16="http://schemas.microsoft.com/office/drawing/2014/main" id="{CA3329BA-1949-6416-4F7D-9BBDAC68ED64}"/>
              </a:ext>
            </a:extLst>
          </p:cNvPr>
          <p:cNvSpPr txBox="1">
            <a:spLocks noChangeArrowheads="1"/>
          </p:cNvSpPr>
          <p:nvPr/>
        </p:nvSpPr>
        <p:spPr bwMode="auto">
          <a:xfrm>
            <a:off x="2368917" y="3075950"/>
            <a:ext cx="830677" cy="369332"/>
          </a:xfrm>
          <a:prstGeom prst="rect">
            <a:avLst/>
          </a:prstGeom>
          <a:noFill/>
          <a:ln w="9525">
            <a:noFill/>
            <a:miter lim="800000"/>
            <a:headEnd/>
            <a:tailEnd/>
          </a:ln>
          <a:effectLst/>
        </p:spPr>
        <p:txBody>
          <a:bodyPr wrap="none">
            <a:spAutoFit/>
          </a:bodyPr>
          <a:lstStyle/>
          <a:p>
            <a:r>
              <a:rPr lang="en-US" dirty="0">
                <a:latin typeface="AUdimat" pitchFamily="2" charset="0"/>
              </a:rPr>
              <a:t>A1 (</a:t>
            </a:r>
            <a:r>
              <a:rPr lang="en-US" dirty="0">
                <a:latin typeface="Symbol" pitchFamily="18" charset="2"/>
              </a:rPr>
              <a:t>a</a:t>
            </a:r>
            <a:r>
              <a:rPr lang="en-US" dirty="0">
                <a:latin typeface="AUdimat" pitchFamily="2" charset="0"/>
              </a:rPr>
              <a:t>)</a:t>
            </a:r>
          </a:p>
        </p:txBody>
      </p:sp>
      <p:sp>
        <p:nvSpPr>
          <p:cNvPr id="13" name="Text Box 19">
            <a:extLst>
              <a:ext uri="{FF2B5EF4-FFF2-40B4-BE49-F238E27FC236}">
                <a16:creationId xmlns:a16="http://schemas.microsoft.com/office/drawing/2014/main" id="{B6B761DD-907E-DC8E-88FF-1938C738DED2}"/>
              </a:ext>
            </a:extLst>
          </p:cNvPr>
          <p:cNvSpPr txBox="1">
            <a:spLocks noChangeArrowheads="1"/>
          </p:cNvSpPr>
          <p:nvPr/>
        </p:nvSpPr>
        <p:spPr bwMode="auto">
          <a:xfrm>
            <a:off x="2368917" y="3547438"/>
            <a:ext cx="813043" cy="369332"/>
          </a:xfrm>
          <a:prstGeom prst="rect">
            <a:avLst/>
          </a:prstGeom>
          <a:noFill/>
          <a:ln w="9525">
            <a:noFill/>
            <a:miter lim="800000"/>
            <a:headEnd/>
            <a:tailEnd/>
          </a:ln>
          <a:effectLst/>
        </p:spPr>
        <p:txBody>
          <a:bodyPr wrap="none">
            <a:spAutoFit/>
          </a:bodyPr>
          <a:lstStyle/>
          <a:p>
            <a:r>
              <a:rPr lang="en-US" dirty="0">
                <a:latin typeface="AUdimat" pitchFamily="2" charset="0"/>
              </a:rPr>
              <a:t>A2 (</a:t>
            </a:r>
            <a:r>
              <a:rPr lang="en-US" dirty="0">
                <a:latin typeface="Symbol" pitchFamily="18" charset="2"/>
              </a:rPr>
              <a:t>b</a:t>
            </a:r>
            <a:r>
              <a:rPr lang="en-US" dirty="0">
                <a:latin typeface="AUdimat" pitchFamily="2" charset="0"/>
              </a:rPr>
              <a:t>)</a:t>
            </a:r>
          </a:p>
        </p:txBody>
      </p:sp>
      <p:sp>
        <p:nvSpPr>
          <p:cNvPr id="14" name="Text Box 20">
            <a:extLst>
              <a:ext uri="{FF2B5EF4-FFF2-40B4-BE49-F238E27FC236}">
                <a16:creationId xmlns:a16="http://schemas.microsoft.com/office/drawing/2014/main" id="{864782BE-2933-899A-3F9D-445477AE0F15}"/>
              </a:ext>
            </a:extLst>
          </p:cNvPr>
          <p:cNvSpPr txBox="1">
            <a:spLocks noChangeArrowheads="1"/>
          </p:cNvSpPr>
          <p:nvPr/>
        </p:nvSpPr>
        <p:spPr bwMode="auto">
          <a:xfrm>
            <a:off x="2368917" y="3990350"/>
            <a:ext cx="811441" cy="369332"/>
          </a:xfrm>
          <a:prstGeom prst="rect">
            <a:avLst/>
          </a:prstGeom>
          <a:noFill/>
          <a:ln w="9525">
            <a:noFill/>
            <a:miter lim="800000"/>
            <a:headEnd/>
            <a:tailEnd/>
          </a:ln>
          <a:effectLst/>
        </p:spPr>
        <p:txBody>
          <a:bodyPr wrap="none">
            <a:spAutoFit/>
          </a:bodyPr>
          <a:lstStyle/>
          <a:p>
            <a:r>
              <a:rPr lang="en-US" dirty="0">
                <a:latin typeface="AUdimat" pitchFamily="2" charset="0"/>
              </a:rPr>
              <a:t>A3 (</a:t>
            </a:r>
            <a:r>
              <a:rPr lang="en-US" dirty="0">
                <a:latin typeface="Symbol" pitchFamily="18" charset="2"/>
              </a:rPr>
              <a:t>c</a:t>
            </a:r>
            <a:r>
              <a:rPr lang="en-US" dirty="0">
                <a:latin typeface="AUdimat" pitchFamily="2" charset="0"/>
              </a:rPr>
              <a:t>)</a:t>
            </a:r>
          </a:p>
        </p:txBody>
      </p:sp>
      <p:sp>
        <p:nvSpPr>
          <p:cNvPr id="15" name="Text Box 21">
            <a:extLst>
              <a:ext uri="{FF2B5EF4-FFF2-40B4-BE49-F238E27FC236}">
                <a16:creationId xmlns:a16="http://schemas.microsoft.com/office/drawing/2014/main" id="{F8799EE1-62C7-DEC2-4F88-3909FE478893}"/>
              </a:ext>
            </a:extLst>
          </p:cNvPr>
          <p:cNvSpPr txBox="1">
            <a:spLocks noChangeArrowheads="1"/>
          </p:cNvSpPr>
          <p:nvPr/>
        </p:nvSpPr>
        <p:spPr bwMode="auto">
          <a:xfrm>
            <a:off x="5645517" y="3090238"/>
            <a:ext cx="825867" cy="369332"/>
          </a:xfrm>
          <a:prstGeom prst="rect">
            <a:avLst/>
          </a:prstGeom>
          <a:noFill/>
          <a:ln w="9525">
            <a:noFill/>
            <a:miter lim="800000"/>
            <a:headEnd/>
            <a:tailEnd/>
          </a:ln>
          <a:effectLst/>
        </p:spPr>
        <p:txBody>
          <a:bodyPr wrap="none">
            <a:spAutoFit/>
          </a:bodyPr>
          <a:lstStyle/>
          <a:p>
            <a:r>
              <a:rPr lang="en-US" dirty="0">
                <a:latin typeface="AUdimat" pitchFamily="2" charset="0"/>
              </a:rPr>
              <a:t>C1 (</a:t>
            </a:r>
            <a:r>
              <a:rPr lang="en-US" dirty="0">
                <a:latin typeface="Symbol" pitchFamily="18" charset="2"/>
              </a:rPr>
              <a:t>d</a:t>
            </a:r>
            <a:r>
              <a:rPr lang="en-US" dirty="0">
                <a:latin typeface="AUdimat" pitchFamily="2" charset="0"/>
              </a:rPr>
              <a:t>)</a:t>
            </a:r>
          </a:p>
        </p:txBody>
      </p:sp>
      <p:sp>
        <p:nvSpPr>
          <p:cNvPr id="16" name="Text Box 22">
            <a:extLst>
              <a:ext uri="{FF2B5EF4-FFF2-40B4-BE49-F238E27FC236}">
                <a16:creationId xmlns:a16="http://schemas.microsoft.com/office/drawing/2014/main" id="{C2D73FF6-212D-CA6B-3CB2-8C93E396F7C1}"/>
              </a:ext>
            </a:extLst>
          </p:cNvPr>
          <p:cNvSpPr txBox="1">
            <a:spLocks noChangeArrowheads="1"/>
          </p:cNvSpPr>
          <p:nvPr/>
        </p:nvSpPr>
        <p:spPr bwMode="auto">
          <a:xfrm>
            <a:off x="5645517" y="3547438"/>
            <a:ext cx="813043" cy="369332"/>
          </a:xfrm>
          <a:prstGeom prst="rect">
            <a:avLst/>
          </a:prstGeom>
          <a:noFill/>
          <a:ln w="9525">
            <a:noFill/>
            <a:miter lim="800000"/>
            <a:headEnd/>
            <a:tailEnd/>
          </a:ln>
          <a:effectLst/>
        </p:spPr>
        <p:txBody>
          <a:bodyPr wrap="none">
            <a:spAutoFit/>
          </a:bodyPr>
          <a:lstStyle/>
          <a:p>
            <a:r>
              <a:rPr lang="en-US" dirty="0">
                <a:latin typeface="AUdimat" pitchFamily="2" charset="0"/>
              </a:rPr>
              <a:t>C2 (</a:t>
            </a:r>
            <a:r>
              <a:rPr lang="en-US" dirty="0">
                <a:latin typeface="Symbol" pitchFamily="18" charset="2"/>
              </a:rPr>
              <a:t>e</a:t>
            </a:r>
            <a:r>
              <a:rPr lang="en-US" dirty="0">
                <a:latin typeface="AUdimat" pitchFamily="2" charset="0"/>
              </a:rPr>
              <a:t>)</a:t>
            </a:r>
          </a:p>
        </p:txBody>
      </p:sp>
      <p:sp>
        <p:nvSpPr>
          <p:cNvPr id="17" name="Rectangle 37">
            <a:extLst>
              <a:ext uri="{FF2B5EF4-FFF2-40B4-BE49-F238E27FC236}">
                <a16:creationId xmlns:a16="http://schemas.microsoft.com/office/drawing/2014/main" id="{6DBDF8AF-DA6A-324E-0174-E4E24BE31EE8}"/>
              </a:ext>
            </a:extLst>
          </p:cNvPr>
          <p:cNvSpPr>
            <a:spLocks noChangeArrowheads="1"/>
          </p:cNvSpPr>
          <p:nvPr/>
        </p:nvSpPr>
        <p:spPr bwMode="auto">
          <a:xfrm>
            <a:off x="4197717" y="3075950"/>
            <a:ext cx="609600" cy="457200"/>
          </a:xfrm>
          <a:prstGeom prst="rect">
            <a:avLst/>
          </a:prstGeom>
          <a:solidFill>
            <a:srgbClr val="FFCC99"/>
          </a:solidFill>
          <a:ln w="9525">
            <a:solidFill>
              <a:schemeClr val="tx1"/>
            </a:solidFill>
            <a:miter lim="800000"/>
            <a:headEnd/>
            <a:tailEnd/>
          </a:ln>
          <a:effectLst/>
        </p:spPr>
        <p:txBody>
          <a:bodyPr wrap="none" anchor="ctr"/>
          <a:lstStyle/>
          <a:p>
            <a:pPr algn="ctr"/>
            <a:endParaRPr lang="en-US" sz="1400">
              <a:latin typeface="AUdimat" pitchFamily="2" charset="0"/>
            </a:endParaRPr>
          </a:p>
        </p:txBody>
      </p:sp>
      <p:sp>
        <p:nvSpPr>
          <p:cNvPr id="18" name="Rectangle 38">
            <a:extLst>
              <a:ext uri="{FF2B5EF4-FFF2-40B4-BE49-F238E27FC236}">
                <a16:creationId xmlns:a16="http://schemas.microsoft.com/office/drawing/2014/main" id="{FF2E0308-CC2B-A767-650E-941FD8197F64}"/>
              </a:ext>
            </a:extLst>
          </p:cNvPr>
          <p:cNvSpPr>
            <a:spLocks noChangeArrowheads="1"/>
          </p:cNvSpPr>
          <p:nvPr/>
        </p:nvSpPr>
        <p:spPr bwMode="auto">
          <a:xfrm>
            <a:off x="4807317" y="3075950"/>
            <a:ext cx="609600" cy="457200"/>
          </a:xfrm>
          <a:prstGeom prst="rect">
            <a:avLst/>
          </a:prstGeom>
          <a:solidFill>
            <a:srgbClr val="FFCC99"/>
          </a:solidFill>
          <a:ln w="9525">
            <a:solidFill>
              <a:schemeClr val="tx1"/>
            </a:solidFill>
            <a:miter lim="800000"/>
            <a:headEnd/>
            <a:tailEnd/>
          </a:ln>
          <a:effectLst/>
        </p:spPr>
        <p:txBody>
          <a:bodyPr wrap="none" anchor="ctr"/>
          <a:lstStyle/>
          <a:p>
            <a:pPr algn="ctr"/>
            <a:endParaRPr lang="en-US" sz="2400">
              <a:latin typeface="AUdimat" pitchFamily="2" charset="0"/>
            </a:endParaRPr>
          </a:p>
        </p:txBody>
      </p:sp>
      <p:sp>
        <p:nvSpPr>
          <p:cNvPr id="19" name="Rectangle 39">
            <a:extLst>
              <a:ext uri="{FF2B5EF4-FFF2-40B4-BE49-F238E27FC236}">
                <a16:creationId xmlns:a16="http://schemas.microsoft.com/office/drawing/2014/main" id="{B30ABE39-A5D2-C6E2-61BD-50915BD59366}"/>
              </a:ext>
            </a:extLst>
          </p:cNvPr>
          <p:cNvSpPr>
            <a:spLocks noChangeArrowheads="1"/>
          </p:cNvSpPr>
          <p:nvPr/>
        </p:nvSpPr>
        <p:spPr bwMode="auto">
          <a:xfrm>
            <a:off x="4197717" y="3533150"/>
            <a:ext cx="609600" cy="457200"/>
          </a:xfrm>
          <a:prstGeom prst="rect">
            <a:avLst/>
          </a:prstGeom>
          <a:solidFill>
            <a:srgbClr val="FFCC99"/>
          </a:solidFill>
          <a:ln w="9525">
            <a:solidFill>
              <a:schemeClr val="tx1"/>
            </a:solidFill>
            <a:miter lim="800000"/>
            <a:headEnd/>
            <a:tailEnd/>
          </a:ln>
          <a:effectLst/>
        </p:spPr>
        <p:txBody>
          <a:bodyPr wrap="none" anchor="ctr"/>
          <a:lstStyle/>
          <a:p>
            <a:pPr algn="ctr"/>
            <a:r>
              <a:rPr lang="en-US" dirty="0">
                <a:latin typeface="AUdimat" pitchFamily="2" charset="0"/>
              </a:rPr>
              <a:t>(</a:t>
            </a:r>
            <a:r>
              <a:rPr lang="en-US" dirty="0">
                <a:latin typeface="Symbol" pitchFamily="18" charset="2"/>
              </a:rPr>
              <a:t>d</a:t>
            </a:r>
            <a:r>
              <a:rPr lang="en-US" dirty="0">
                <a:latin typeface="AUdimat" pitchFamily="2" charset="0"/>
              </a:rPr>
              <a:t>)</a:t>
            </a:r>
          </a:p>
        </p:txBody>
      </p:sp>
      <p:sp>
        <p:nvSpPr>
          <p:cNvPr id="20" name="Rectangle 40">
            <a:extLst>
              <a:ext uri="{FF2B5EF4-FFF2-40B4-BE49-F238E27FC236}">
                <a16:creationId xmlns:a16="http://schemas.microsoft.com/office/drawing/2014/main" id="{0D23A5F1-DC4C-45A1-121A-923ED78E02C3}"/>
              </a:ext>
            </a:extLst>
          </p:cNvPr>
          <p:cNvSpPr>
            <a:spLocks noChangeArrowheads="1"/>
          </p:cNvSpPr>
          <p:nvPr/>
        </p:nvSpPr>
        <p:spPr bwMode="auto">
          <a:xfrm>
            <a:off x="4807317" y="3533150"/>
            <a:ext cx="609600" cy="457200"/>
          </a:xfrm>
          <a:prstGeom prst="rect">
            <a:avLst/>
          </a:prstGeom>
          <a:solidFill>
            <a:srgbClr val="FFCC99"/>
          </a:solidFill>
          <a:ln w="9525">
            <a:solidFill>
              <a:schemeClr val="tx1"/>
            </a:solidFill>
            <a:miter lim="800000"/>
            <a:headEnd/>
            <a:tailEnd/>
          </a:ln>
          <a:effectLst/>
        </p:spPr>
        <p:txBody>
          <a:bodyPr wrap="none" anchor="ctr"/>
          <a:lstStyle/>
          <a:p>
            <a:pPr algn="ctr"/>
            <a:r>
              <a:rPr lang="en-US" dirty="0">
                <a:latin typeface="AUdimat" pitchFamily="2" charset="0"/>
              </a:rPr>
              <a:t>(</a:t>
            </a:r>
            <a:r>
              <a:rPr lang="en-US" dirty="0">
                <a:latin typeface="Symbol" pitchFamily="18" charset="2"/>
              </a:rPr>
              <a:t>a</a:t>
            </a:r>
            <a:r>
              <a:rPr lang="en-US" dirty="0">
                <a:latin typeface="AUdimat" pitchFamily="2" charset="0"/>
              </a:rPr>
              <a:t>)</a:t>
            </a:r>
          </a:p>
        </p:txBody>
      </p:sp>
      <p:sp>
        <p:nvSpPr>
          <p:cNvPr id="21" name="Rectangle 41">
            <a:extLst>
              <a:ext uri="{FF2B5EF4-FFF2-40B4-BE49-F238E27FC236}">
                <a16:creationId xmlns:a16="http://schemas.microsoft.com/office/drawing/2014/main" id="{DEC0FE08-E27E-7E27-2873-9B678CD85344}"/>
              </a:ext>
            </a:extLst>
          </p:cNvPr>
          <p:cNvSpPr>
            <a:spLocks noChangeArrowheads="1"/>
          </p:cNvSpPr>
          <p:nvPr/>
        </p:nvSpPr>
        <p:spPr bwMode="auto">
          <a:xfrm>
            <a:off x="4197717" y="3990350"/>
            <a:ext cx="609600" cy="457200"/>
          </a:xfrm>
          <a:prstGeom prst="rect">
            <a:avLst/>
          </a:prstGeom>
          <a:solidFill>
            <a:srgbClr val="FFCC99"/>
          </a:solidFill>
          <a:ln w="9525">
            <a:solidFill>
              <a:schemeClr val="tx1"/>
            </a:solidFill>
            <a:miter lim="800000"/>
            <a:headEnd/>
            <a:tailEnd/>
          </a:ln>
          <a:effectLst/>
        </p:spPr>
        <p:txBody>
          <a:bodyPr wrap="none" anchor="ctr"/>
          <a:lstStyle/>
          <a:p>
            <a:pPr algn="ctr"/>
            <a:r>
              <a:rPr lang="en-US" dirty="0">
                <a:latin typeface="AUdimat" pitchFamily="2" charset="0"/>
              </a:rPr>
              <a:t>(</a:t>
            </a:r>
            <a:r>
              <a:rPr lang="en-US" dirty="0">
                <a:latin typeface="Symbol" pitchFamily="18" charset="2"/>
              </a:rPr>
              <a:t>a</a:t>
            </a:r>
            <a:r>
              <a:rPr lang="en-US" dirty="0">
                <a:latin typeface="AUdimat" pitchFamily="2" charset="0"/>
              </a:rPr>
              <a:t>)</a:t>
            </a:r>
          </a:p>
        </p:txBody>
      </p:sp>
      <p:sp>
        <p:nvSpPr>
          <p:cNvPr id="22" name="Rectangle 42">
            <a:extLst>
              <a:ext uri="{FF2B5EF4-FFF2-40B4-BE49-F238E27FC236}">
                <a16:creationId xmlns:a16="http://schemas.microsoft.com/office/drawing/2014/main" id="{AFECDE3A-0084-8106-5210-D2E693B73917}"/>
              </a:ext>
            </a:extLst>
          </p:cNvPr>
          <p:cNvSpPr>
            <a:spLocks noChangeArrowheads="1"/>
          </p:cNvSpPr>
          <p:nvPr/>
        </p:nvSpPr>
        <p:spPr bwMode="auto">
          <a:xfrm>
            <a:off x="4807317" y="3990350"/>
            <a:ext cx="609600" cy="457200"/>
          </a:xfrm>
          <a:prstGeom prst="rect">
            <a:avLst/>
          </a:prstGeom>
          <a:solidFill>
            <a:srgbClr val="FFCC99"/>
          </a:solidFill>
          <a:ln w="9525">
            <a:solidFill>
              <a:schemeClr val="tx1"/>
            </a:solidFill>
            <a:miter lim="800000"/>
            <a:headEnd/>
            <a:tailEnd/>
          </a:ln>
          <a:effectLst/>
        </p:spPr>
        <p:txBody>
          <a:bodyPr wrap="none" anchor="ctr"/>
          <a:lstStyle/>
          <a:p>
            <a:pPr algn="ctr"/>
            <a:r>
              <a:rPr lang="en-US" sz="1400">
                <a:latin typeface="AUdimat" pitchFamily="2" charset="0"/>
              </a:rPr>
              <a:t>2.718</a:t>
            </a:r>
          </a:p>
        </p:txBody>
      </p:sp>
      <p:sp>
        <p:nvSpPr>
          <p:cNvPr id="23" name="AutoShape 43">
            <a:extLst>
              <a:ext uri="{FF2B5EF4-FFF2-40B4-BE49-F238E27FC236}">
                <a16:creationId xmlns:a16="http://schemas.microsoft.com/office/drawing/2014/main" id="{44CE5752-6CA1-5129-AB0D-7D3F1BC76C5C}"/>
              </a:ext>
            </a:extLst>
          </p:cNvPr>
          <p:cNvSpPr>
            <a:spLocks noChangeArrowheads="1"/>
          </p:cNvSpPr>
          <p:nvPr/>
        </p:nvSpPr>
        <p:spPr bwMode="auto">
          <a:xfrm>
            <a:off x="4635867" y="942350"/>
            <a:ext cx="3657600" cy="1590675"/>
          </a:xfrm>
          <a:prstGeom prst="roundRect">
            <a:avLst>
              <a:gd name="adj" fmla="val 16667"/>
            </a:avLst>
          </a:prstGeom>
          <a:solidFill>
            <a:srgbClr val="FFFF99"/>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r>
              <a:rPr lang="en-US" u="sng" dirty="0">
                <a:latin typeface="AUdimat" pitchFamily="2" charset="0"/>
              </a:rPr>
              <a:t>To-Do list (from last slide)</a:t>
            </a:r>
            <a:r>
              <a:rPr lang="en-US" dirty="0">
                <a:latin typeface="AUdimat" pitchFamily="2" charset="0"/>
              </a:rPr>
              <a:t>:</a:t>
            </a:r>
          </a:p>
          <a:p>
            <a:r>
              <a:rPr lang="en-US" dirty="0">
                <a:latin typeface="AUdimat" pitchFamily="2" charset="0"/>
              </a:rPr>
              <a:t>Monitor results from ALUs</a:t>
            </a:r>
          </a:p>
          <a:p>
            <a:r>
              <a:rPr lang="en-US" dirty="0">
                <a:latin typeface="AUdimat" pitchFamily="2" charset="0"/>
              </a:rPr>
              <a:t>Capture matching operands</a:t>
            </a:r>
          </a:p>
          <a:p>
            <a:r>
              <a:rPr lang="en-US" dirty="0">
                <a:latin typeface="AUdimat" pitchFamily="2" charset="0"/>
              </a:rPr>
              <a:t>Compete for ALUs</a:t>
            </a:r>
          </a:p>
        </p:txBody>
      </p:sp>
      <p:sp>
        <p:nvSpPr>
          <p:cNvPr id="24" name="Rectangle 44">
            <a:extLst>
              <a:ext uri="{FF2B5EF4-FFF2-40B4-BE49-F238E27FC236}">
                <a16:creationId xmlns:a16="http://schemas.microsoft.com/office/drawing/2014/main" id="{76F0187F-1515-C5F2-2EB1-BC3B4EF23311}"/>
              </a:ext>
            </a:extLst>
          </p:cNvPr>
          <p:cNvSpPr>
            <a:spLocks noChangeArrowheads="1"/>
          </p:cNvSpPr>
          <p:nvPr/>
        </p:nvSpPr>
        <p:spPr bwMode="auto">
          <a:xfrm>
            <a:off x="8160117" y="3075950"/>
            <a:ext cx="609600" cy="457200"/>
          </a:xfrm>
          <a:prstGeom prst="rect">
            <a:avLst/>
          </a:prstGeom>
          <a:solidFill>
            <a:srgbClr val="FFCC99"/>
          </a:solidFill>
          <a:ln w="9525">
            <a:solidFill>
              <a:schemeClr val="tx1"/>
            </a:solidFill>
            <a:miter lim="800000"/>
            <a:headEnd/>
            <a:tailEnd/>
          </a:ln>
          <a:effectLst/>
        </p:spPr>
        <p:txBody>
          <a:bodyPr wrap="none" anchor="ctr"/>
          <a:lstStyle/>
          <a:p>
            <a:pPr algn="ctr"/>
            <a:r>
              <a:rPr lang="en-US" sz="1400">
                <a:latin typeface="AUdimat" pitchFamily="2" charset="0"/>
              </a:rPr>
              <a:t>2.718</a:t>
            </a:r>
          </a:p>
        </p:txBody>
      </p:sp>
      <p:sp>
        <p:nvSpPr>
          <p:cNvPr id="25" name="Rectangle 45">
            <a:extLst>
              <a:ext uri="{FF2B5EF4-FFF2-40B4-BE49-F238E27FC236}">
                <a16:creationId xmlns:a16="http://schemas.microsoft.com/office/drawing/2014/main" id="{9877C6E7-13EF-5EBC-1B8A-8F7629854557}"/>
              </a:ext>
            </a:extLst>
          </p:cNvPr>
          <p:cNvSpPr>
            <a:spLocks noChangeArrowheads="1"/>
          </p:cNvSpPr>
          <p:nvPr/>
        </p:nvSpPr>
        <p:spPr bwMode="auto">
          <a:xfrm>
            <a:off x="7550517" y="3075950"/>
            <a:ext cx="609600" cy="457200"/>
          </a:xfrm>
          <a:prstGeom prst="rect">
            <a:avLst/>
          </a:prstGeom>
          <a:solidFill>
            <a:srgbClr val="FFCC99"/>
          </a:solidFill>
          <a:ln w="9525">
            <a:solidFill>
              <a:schemeClr val="tx1"/>
            </a:solidFill>
            <a:miter lim="800000"/>
            <a:headEnd/>
            <a:tailEnd/>
          </a:ln>
          <a:effectLst/>
        </p:spPr>
        <p:txBody>
          <a:bodyPr wrap="none" anchor="ctr"/>
          <a:lstStyle/>
          <a:p>
            <a:pPr algn="ctr"/>
            <a:r>
              <a:rPr lang="en-US" dirty="0">
                <a:latin typeface="AUdimat" pitchFamily="2" charset="0"/>
              </a:rPr>
              <a:t>(</a:t>
            </a:r>
            <a:r>
              <a:rPr lang="en-US" dirty="0">
                <a:latin typeface="Symbol" pitchFamily="18" charset="2"/>
              </a:rPr>
              <a:t>a</a:t>
            </a:r>
            <a:r>
              <a:rPr lang="en-US" dirty="0">
                <a:latin typeface="AUdimat" pitchFamily="2" charset="0"/>
              </a:rPr>
              <a:t>)</a:t>
            </a:r>
          </a:p>
        </p:txBody>
      </p:sp>
      <p:sp>
        <p:nvSpPr>
          <p:cNvPr id="26" name="Rectangle 46">
            <a:extLst>
              <a:ext uri="{FF2B5EF4-FFF2-40B4-BE49-F238E27FC236}">
                <a16:creationId xmlns:a16="http://schemas.microsoft.com/office/drawing/2014/main" id="{98170841-BA83-322D-8889-D8A280FDD622}"/>
              </a:ext>
            </a:extLst>
          </p:cNvPr>
          <p:cNvSpPr>
            <a:spLocks noChangeArrowheads="1"/>
          </p:cNvSpPr>
          <p:nvPr/>
        </p:nvSpPr>
        <p:spPr bwMode="auto">
          <a:xfrm>
            <a:off x="7550517" y="3533150"/>
            <a:ext cx="609600" cy="457200"/>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27" name="Rectangle 47">
            <a:extLst>
              <a:ext uri="{FF2B5EF4-FFF2-40B4-BE49-F238E27FC236}">
                <a16:creationId xmlns:a16="http://schemas.microsoft.com/office/drawing/2014/main" id="{2913A0B6-CEF2-C2BD-9B14-531185194DAC}"/>
              </a:ext>
            </a:extLst>
          </p:cNvPr>
          <p:cNvSpPr>
            <a:spLocks noChangeArrowheads="1"/>
          </p:cNvSpPr>
          <p:nvPr/>
        </p:nvSpPr>
        <p:spPr bwMode="auto">
          <a:xfrm>
            <a:off x="8160117" y="3533150"/>
            <a:ext cx="609600" cy="457200"/>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28" name="Text Box 51">
            <a:extLst>
              <a:ext uri="{FF2B5EF4-FFF2-40B4-BE49-F238E27FC236}">
                <a16:creationId xmlns:a16="http://schemas.microsoft.com/office/drawing/2014/main" id="{B739AF7E-58F5-6ACC-6EE3-59D19B22F6EC}"/>
              </a:ext>
            </a:extLst>
          </p:cNvPr>
          <p:cNvSpPr txBox="1">
            <a:spLocks noChangeArrowheads="1"/>
          </p:cNvSpPr>
          <p:nvPr/>
        </p:nvSpPr>
        <p:spPr bwMode="auto">
          <a:xfrm>
            <a:off x="387717" y="2390150"/>
            <a:ext cx="973343" cy="369332"/>
          </a:xfrm>
          <a:prstGeom prst="rect">
            <a:avLst/>
          </a:prstGeom>
          <a:noFill/>
          <a:ln w="9525">
            <a:noFill/>
            <a:miter lim="800000"/>
            <a:headEnd/>
            <a:tailEnd/>
          </a:ln>
          <a:effectLst/>
        </p:spPr>
        <p:txBody>
          <a:bodyPr wrap="none">
            <a:spAutoFit/>
          </a:bodyPr>
          <a:lstStyle/>
          <a:p>
            <a:r>
              <a:rPr lang="en-US">
                <a:latin typeface="AUdimat" pitchFamily="2" charset="0"/>
              </a:rPr>
              <a:t>F2=F4+F1</a:t>
            </a:r>
          </a:p>
        </p:txBody>
      </p:sp>
      <p:sp>
        <p:nvSpPr>
          <p:cNvPr id="29" name="Text Box 52">
            <a:extLst>
              <a:ext uri="{FF2B5EF4-FFF2-40B4-BE49-F238E27FC236}">
                <a16:creationId xmlns:a16="http://schemas.microsoft.com/office/drawing/2014/main" id="{1DF5871B-6B4F-C734-B5A3-32DA88EA30F5}"/>
              </a:ext>
            </a:extLst>
          </p:cNvPr>
          <p:cNvSpPr txBox="1">
            <a:spLocks noChangeArrowheads="1"/>
          </p:cNvSpPr>
          <p:nvPr/>
        </p:nvSpPr>
        <p:spPr bwMode="auto">
          <a:xfrm>
            <a:off x="381367" y="2694950"/>
            <a:ext cx="1253869" cy="369332"/>
          </a:xfrm>
          <a:prstGeom prst="rect">
            <a:avLst/>
          </a:prstGeom>
          <a:noFill/>
          <a:ln w="9525">
            <a:noFill/>
            <a:miter lim="800000"/>
            <a:headEnd/>
            <a:tailEnd/>
          </a:ln>
          <a:effectLst/>
        </p:spPr>
        <p:txBody>
          <a:bodyPr wrap="none">
            <a:spAutoFit/>
          </a:bodyPr>
          <a:lstStyle/>
          <a:p>
            <a:r>
              <a:rPr lang="en-US" dirty="0">
                <a:latin typeface="AUdimat" pitchFamily="2" charset="0"/>
              </a:rPr>
              <a:t>(</a:t>
            </a:r>
            <a:r>
              <a:rPr lang="en-US" dirty="0">
                <a:latin typeface="Symbol" pitchFamily="18" charset="2"/>
              </a:rPr>
              <a:t>a</a:t>
            </a:r>
            <a:r>
              <a:rPr lang="en-US" dirty="0">
                <a:latin typeface="AUdimat" pitchFamily="2" charset="0"/>
              </a:rPr>
              <a:t>) 3.8487</a:t>
            </a:r>
          </a:p>
        </p:txBody>
      </p:sp>
      <p:cxnSp>
        <p:nvCxnSpPr>
          <p:cNvPr id="30" name="AutoShape 53">
            <a:extLst>
              <a:ext uri="{FF2B5EF4-FFF2-40B4-BE49-F238E27FC236}">
                <a16:creationId xmlns:a16="http://schemas.microsoft.com/office/drawing/2014/main" id="{D04983DD-DABF-735F-06E5-E5176E445673}"/>
              </a:ext>
            </a:extLst>
          </p:cNvPr>
          <p:cNvCxnSpPr>
            <a:cxnSpLocks noChangeShapeType="1"/>
            <a:stCxn id="29" idx="3"/>
            <a:endCxn id="17" idx="0"/>
          </p:cNvCxnSpPr>
          <p:nvPr/>
        </p:nvCxnSpPr>
        <p:spPr bwMode="auto">
          <a:xfrm>
            <a:off x="1635236" y="2879616"/>
            <a:ext cx="2867281" cy="196334"/>
          </a:xfrm>
          <a:prstGeom prst="bentConnector2">
            <a:avLst/>
          </a:prstGeom>
          <a:noFill/>
          <a:ln w="9525">
            <a:solidFill>
              <a:schemeClr val="tx1"/>
            </a:solidFill>
            <a:miter lim="800000"/>
            <a:headEnd/>
            <a:tailEnd type="triangle" w="med" len="med"/>
          </a:ln>
          <a:effectLst/>
        </p:spPr>
      </p:cxnSp>
      <p:cxnSp>
        <p:nvCxnSpPr>
          <p:cNvPr id="31" name="AutoShape 54">
            <a:extLst>
              <a:ext uri="{FF2B5EF4-FFF2-40B4-BE49-F238E27FC236}">
                <a16:creationId xmlns:a16="http://schemas.microsoft.com/office/drawing/2014/main" id="{39943FE1-39D4-98B5-692F-C3312C44C880}"/>
              </a:ext>
            </a:extLst>
          </p:cNvPr>
          <p:cNvCxnSpPr>
            <a:cxnSpLocks noChangeShapeType="1"/>
            <a:stCxn id="29" idx="3"/>
            <a:endCxn id="18" idx="0"/>
          </p:cNvCxnSpPr>
          <p:nvPr/>
        </p:nvCxnSpPr>
        <p:spPr bwMode="auto">
          <a:xfrm>
            <a:off x="1635236" y="2879616"/>
            <a:ext cx="3476881" cy="196334"/>
          </a:xfrm>
          <a:prstGeom prst="bentConnector2">
            <a:avLst/>
          </a:prstGeom>
          <a:noFill/>
          <a:ln w="9525">
            <a:solidFill>
              <a:schemeClr val="tx1"/>
            </a:solidFill>
            <a:miter lim="800000"/>
            <a:headEnd/>
            <a:tailEnd type="triangle" w="med" len="med"/>
          </a:ln>
          <a:effectLst/>
        </p:spPr>
      </p:cxnSp>
      <p:cxnSp>
        <p:nvCxnSpPr>
          <p:cNvPr id="32" name="AutoShape 55">
            <a:extLst>
              <a:ext uri="{FF2B5EF4-FFF2-40B4-BE49-F238E27FC236}">
                <a16:creationId xmlns:a16="http://schemas.microsoft.com/office/drawing/2014/main" id="{0EE1F566-DC42-AB6A-4E16-FB98E22BC661}"/>
              </a:ext>
            </a:extLst>
          </p:cNvPr>
          <p:cNvCxnSpPr>
            <a:cxnSpLocks noChangeShapeType="1"/>
            <a:stCxn id="29" idx="3"/>
            <a:endCxn id="24" idx="0"/>
          </p:cNvCxnSpPr>
          <p:nvPr/>
        </p:nvCxnSpPr>
        <p:spPr bwMode="auto">
          <a:xfrm>
            <a:off x="1635236" y="2879616"/>
            <a:ext cx="6829681" cy="196334"/>
          </a:xfrm>
          <a:prstGeom prst="bentConnector2">
            <a:avLst/>
          </a:prstGeom>
          <a:noFill/>
          <a:ln w="9525">
            <a:solidFill>
              <a:schemeClr val="tx1"/>
            </a:solidFill>
            <a:miter lim="800000"/>
            <a:headEnd/>
            <a:tailEnd type="triangle" w="med" len="med"/>
          </a:ln>
          <a:effectLst/>
        </p:spPr>
      </p:cxnSp>
      <p:cxnSp>
        <p:nvCxnSpPr>
          <p:cNvPr id="33" name="AutoShape 56">
            <a:extLst>
              <a:ext uri="{FF2B5EF4-FFF2-40B4-BE49-F238E27FC236}">
                <a16:creationId xmlns:a16="http://schemas.microsoft.com/office/drawing/2014/main" id="{9C3C7116-818A-2E8A-322D-A871F8D34ADA}"/>
              </a:ext>
            </a:extLst>
          </p:cNvPr>
          <p:cNvCxnSpPr>
            <a:cxnSpLocks noChangeShapeType="1"/>
            <a:stCxn id="29" idx="3"/>
            <a:endCxn id="25" idx="0"/>
          </p:cNvCxnSpPr>
          <p:nvPr/>
        </p:nvCxnSpPr>
        <p:spPr bwMode="auto">
          <a:xfrm>
            <a:off x="1635236" y="2879616"/>
            <a:ext cx="6220081" cy="196334"/>
          </a:xfrm>
          <a:prstGeom prst="bentConnector2">
            <a:avLst/>
          </a:prstGeom>
          <a:noFill/>
          <a:ln w="9525">
            <a:solidFill>
              <a:schemeClr val="tx1"/>
            </a:solidFill>
            <a:miter lim="800000"/>
            <a:headEnd/>
            <a:tailEnd type="triangle" w="med" len="med"/>
          </a:ln>
          <a:effectLst/>
        </p:spPr>
      </p:cxnSp>
      <p:sp>
        <p:nvSpPr>
          <p:cNvPr id="34" name="TextBox 33">
            <a:extLst>
              <a:ext uri="{FF2B5EF4-FFF2-40B4-BE49-F238E27FC236}">
                <a16:creationId xmlns:a16="http://schemas.microsoft.com/office/drawing/2014/main" id="{EB250348-188A-0AA2-031F-1D824704E1AC}"/>
              </a:ext>
            </a:extLst>
          </p:cNvPr>
          <p:cNvSpPr txBox="1"/>
          <p:nvPr/>
        </p:nvSpPr>
        <p:spPr>
          <a:xfrm>
            <a:off x="7550517" y="3380750"/>
            <a:ext cx="731290" cy="307777"/>
          </a:xfrm>
          <a:prstGeom prst="rect">
            <a:avLst/>
          </a:prstGeom>
          <a:noFill/>
        </p:spPr>
        <p:txBody>
          <a:bodyPr wrap="none" rtlCol="0">
            <a:spAutoFit/>
          </a:bodyPr>
          <a:lstStyle/>
          <a:p>
            <a:r>
              <a:rPr lang="en-US" sz="1400" dirty="0">
                <a:solidFill>
                  <a:srgbClr val="FF0000"/>
                </a:solidFill>
              </a:rPr>
              <a:t>3.8487</a:t>
            </a:r>
          </a:p>
        </p:txBody>
      </p:sp>
      <p:cxnSp>
        <p:nvCxnSpPr>
          <p:cNvPr id="35" name="Straight Connector 34">
            <a:extLst>
              <a:ext uri="{FF2B5EF4-FFF2-40B4-BE49-F238E27FC236}">
                <a16:creationId xmlns:a16="http://schemas.microsoft.com/office/drawing/2014/main" id="{B2E2D11C-1505-5A8B-6765-A4C95B1F1C0A}"/>
              </a:ext>
            </a:extLst>
          </p:cNvPr>
          <p:cNvCxnSpPr/>
          <p:nvPr/>
        </p:nvCxnSpPr>
        <p:spPr>
          <a:xfrm rot="5400000">
            <a:off x="7798167" y="3228350"/>
            <a:ext cx="228600" cy="2286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B4EB612B-3D5E-1A09-7B29-0CB97DA88A15}"/>
              </a:ext>
            </a:extLst>
          </p:cNvPr>
          <p:cNvSpPr txBox="1"/>
          <p:nvPr/>
        </p:nvSpPr>
        <p:spPr>
          <a:xfrm>
            <a:off x="5188317" y="3682573"/>
            <a:ext cx="731290" cy="307777"/>
          </a:xfrm>
          <a:prstGeom prst="rect">
            <a:avLst/>
          </a:prstGeom>
          <a:noFill/>
        </p:spPr>
        <p:txBody>
          <a:bodyPr wrap="none" rtlCol="0">
            <a:spAutoFit/>
          </a:bodyPr>
          <a:lstStyle/>
          <a:p>
            <a:r>
              <a:rPr lang="en-US" sz="1400" dirty="0">
                <a:solidFill>
                  <a:srgbClr val="FF0000"/>
                </a:solidFill>
              </a:rPr>
              <a:t>3.8487</a:t>
            </a:r>
          </a:p>
        </p:txBody>
      </p:sp>
      <p:cxnSp>
        <p:nvCxnSpPr>
          <p:cNvPr id="37" name="Straight Connector 36">
            <a:extLst>
              <a:ext uri="{FF2B5EF4-FFF2-40B4-BE49-F238E27FC236}">
                <a16:creationId xmlns:a16="http://schemas.microsoft.com/office/drawing/2014/main" id="{0BECE570-7C03-75AC-037D-39812A33B0B6}"/>
              </a:ext>
            </a:extLst>
          </p:cNvPr>
          <p:cNvCxnSpPr/>
          <p:nvPr/>
        </p:nvCxnSpPr>
        <p:spPr>
          <a:xfrm rot="5400000">
            <a:off x="5035917" y="3682573"/>
            <a:ext cx="228600" cy="2286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B8003461-09A9-B1D1-AD17-370B34710393}"/>
              </a:ext>
            </a:extLst>
          </p:cNvPr>
          <p:cNvSpPr txBox="1"/>
          <p:nvPr/>
        </p:nvSpPr>
        <p:spPr>
          <a:xfrm>
            <a:off x="4273917" y="4523750"/>
            <a:ext cx="731290" cy="307777"/>
          </a:xfrm>
          <a:prstGeom prst="rect">
            <a:avLst/>
          </a:prstGeom>
          <a:noFill/>
        </p:spPr>
        <p:txBody>
          <a:bodyPr wrap="none" rtlCol="0">
            <a:spAutoFit/>
          </a:bodyPr>
          <a:lstStyle/>
          <a:p>
            <a:r>
              <a:rPr lang="en-US" sz="1400" dirty="0">
                <a:solidFill>
                  <a:srgbClr val="FF0000"/>
                </a:solidFill>
              </a:rPr>
              <a:t>3.8487</a:t>
            </a:r>
          </a:p>
        </p:txBody>
      </p:sp>
      <p:cxnSp>
        <p:nvCxnSpPr>
          <p:cNvPr id="39" name="Straight Connector 38">
            <a:extLst>
              <a:ext uri="{FF2B5EF4-FFF2-40B4-BE49-F238E27FC236}">
                <a16:creationId xmlns:a16="http://schemas.microsoft.com/office/drawing/2014/main" id="{6B66BD10-A89C-396E-EE06-65B4FE665986}"/>
              </a:ext>
            </a:extLst>
          </p:cNvPr>
          <p:cNvCxnSpPr/>
          <p:nvPr/>
        </p:nvCxnSpPr>
        <p:spPr>
          <a:xfrm rot="5400000">
            <a:off x="4380827" y="4142750"/>
            <a:ext cx="228600" cy="2286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40" name="Rectangle 4">
            <a:extLst>
              <a:ext uri="{FF2B5EF4-FFF2-40B4-BE49-F238E27FC236}">
                <a16:creationId xmlns:a16="http://schemas.microsoft.com/office/drawing/2014/main" id="{D87985E9-674B-2D0F-4CD3-9785ABB44E71}"/>
              </a:ext>
            </a:extLst>
          </p:cNvPr>
          <p:cNvSpPr>
            <a:spLocks noChangeArrowheads="1"/>
          </p:cNvSpPr>
          <p:nvPr/>
        </p:nvSpPr>
        <p:spPr bwMode="auto">
          <a:xfrm>
            <a:off x="616317" y="1932950"/>
            <a:ext cx="15240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latin typeface="AUdimat" pitchFamily="2" charset="0"/>
              </a:rPr>
              <a:t>F1 = F2 + F3</a:t>
            </a:r>
          </a:p>
        </p:txBody>
      </p:sp>
      <p:sp>
        <p:nvSpPr>
          <p:cNvPr id="41" name="Rectangle 5">
            <a:extLst>
              <a:ext uri="{FF2B5EF4-FFF2-40B4-BE49-F238E27FC236}">
                <a16:creationId xmlns:a16="http://schemas.microsoft.com/office/drawing/2014/main" id="{B7A9F1A5-5832-696E-A92B-133F10003305}"/>
              </a:ext>
            </a:extLst>
          </p:cNvPr>
          <p:cNvSpPr>
            <a:spLocks noChangeArrowheads="1"/>
          </p:cNvSpPr>
          <p:nvPr/>
        </p:nvSpPr>
        <p:spPr bwMode="auto">
          <a:xfrm>
            <a:off x="616317" y="1551950"/>
            <a:ext cx="15240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latin typeface="AUdimat" pitchFamily="2" charset="0"/>
              </a:rPr>
              <a:t>F4 = F1 – F2</a:t>
            </a:r>
          </a:p>
        </p:txBody>
      </p:sp>
      <p:sp>
        <p:nvSpPr>
          <p:cNvPr id="42" name="Rectangle 6">
            <a:extLst>
              <a:ext uri="{FF2B5EF4-FFF2-40B4-BE49-F238E27FC236}">
                <a16:creationId xmlns:a16="http://schemas.microsoft.com/office/drawing/2014/main" id="{20A283F0-109E-8323-7994-3AE063AD498F}"/>
              </a:ext>
            </a:extLst>
          </p:cNvPr>
          <p:cNvSpPr>
            <a:spLocks noChangeArrowheads="1"/>
          </p:cNvSpPr>
          <p:nvPr/>
        </p:nvSpPr>
        <p:spPr bwMode="auto">
          <a:xfrm>
            <a:off x="616317" y="1170950"/>
            <a:ext cx="15240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dirty="0">
                <a:latin typeface="AUdimat" pitchFamily="2" charset="0"/>
              </a:rPr>
              <a:t>F1 = F2 / F3</a:t>
            </a:r>
          </a:p>
        </p:txBody>
      </p:sp>
      <p:sp>
        <p:nvSpPr>
          <p:cNvPr id="43" name="Text Box 49">
            <a:extLst>
              <a:ext uri="{FF2B5EF4-FFF2-40B4-BE49-F238E27FC236}">
                <a16:creationId xmlns:a16="http://schemas.microsoft.com/office/drawing/2014/main" id="{48D34E55-765D-9813-3514-1A0040528FD3}"/>
              </a:ext>
            </a:extLst>
          </p:cNvPr>
          <p:cNvSpPr txBox="1">
            <a:spLocks noChangeArrowheads="1"/>
          </p:cNvSpPr>
          <p:nvPr/>
        </p:nvSpPr>
        <p:spPr bwMode="auto">
          <a:xfrm>
            <a:off x="235317" y="1170950"/>
            <a:ext cx="308098" cy="369332"/>
          </a:xfrm>
          <a:prstGeom prst="rect">
            <a:avLst/>
          </a:prstGeom>
          <a:noFill/>
          <a:ln w="9525">
            <a:noFill/>
            <a:miter lim="800000"/>
            <a:headEnd/>
            <a:tailEnd/>
          </a:ln>
          <a:effectLst/>
        </p:spPr>
        <p:txBody>
          <a:bodyPr wrap="none">
            <a:spAutoFit/>
          </a:bodyPr>
          <a:lstStyle/>
          <a:p>
            <a:r>
              <a:rPr lang="en-US" dirty="0">
                <a:latin typeface="AUdimat" pitchFamily="2" charset="0"/>
              </a:rPr>
              <a:t>1.</a:t>
            </a:r>
          </a:p>
        </p:txBody>
      </p:sp>
      <p:sp>
        <p:nvSpPr>
          <p:cNvPr id="44" name="Text Box 50">
            <a:extLst>
              <a:ext uri="{FF2B5EF4-FFF2-40B4-BE49-F238E27FC236}">
                <a16:creationId xmlns:a16="http://schemas.microsoft.com/office/drawing/2014/main" id="{0D629E19-0987-A5C2-6B5D-A90672F96691}"/>
              </a:ext>
            </a:extLst>
          </p:cNvPr>
          <p:cNvSpPr txBox="1">
            <a:spLocks noChangeArrowheads="1"/>
          </p:cNvSpPr>
          <p:nvPr/>
        </p:nvSpPr>
        <p:spPr bwMode="auto">
          <a:xfrm>
            <a:off x="235317" y="1551950"/>
            <a:ext cx="325730" cy="369332"/>
          </a:xfrm>
          <a:prstGeom prst="rect">
            <a:avLst/>
          </a:prstGeom>
          <a:noFill/>
          <a:ln w="9525">
            <a:noFill/>
            <a:miter lim="800000"/>
            <a:headEnd/>
            <a:tailEnd/>
          </a:ln>
          <a:effectLst/>
        </p:spPr>
        <p:txBody>
          <a:bodyPr wrap="none">
            <a:spAutoFit/>
          </a:bodyPr>
          <a:lstStyle/>
          <a:p>
            <a:r>
              <a:rPr lang="en-US">
                <a:latin typeface="AUdimat" pitchFamily="2" charset="0"/>
              </a:rPr>
              <a:t>2.</a:t>
            </a:r>
          </a:p>
        </p:txBody>
      </p:sp>
      <p:sp>
        <p:nvSpPr>
          <p:cNvPr id="45" name="Text Box 51">
            <a:extLst>
              <a:ext uri="{FF2B5EF4-FFF2-40B4-BE49-F238E27FC236}">
                <a16:creationId xmlns:a16="http://schemas.microsoft.com/office/drawing/2014/main" id="{F857E905-EE58-E72F-E3D3-D61C04CEFECC}"/>
              </a:ext>
            </a:extLst>
          </p:cNvPr>
          <p:cNvSpPr txBox="1">
            <a:spLocks noChangeArrowheads="1"/>
          </p:cNvSpPr>
          <p:nvPr/>
        </p:nvSpPr>
        <p:spPr bwMode="auto">
          <a:xfrm>
            <a:off x="235317" y="1932950"/>
            <a:ext cx="332142" cy="369332"/>
          </a:xfrm>
          <a:prstGeom prst="rect">
            <a:avLst/>
          </a:prstGeom>
          <a:noFill/>
          <a:ln w="9525">
            <a:noFill/>
            <a:miter lim="800000"/>
            <a:headEnd/>
            <a:tailEnd/>
          </a:ln>
          <a:effectLst/>
        </p:spPr>
        <p:txBody>
          <a:bodyPr wrap="none">
            <a:spAutoFit/>
          </a:bodyPr>
          <a:lstStyle/>
          <a:p>
            <a:r>
              <a:rPr lang="en-US">
                <a:latin typeface="AUdimat" pitchFamily="2" charset="0"/>
              </a:rPr>
              <a:t>3.</a:t>
            </a:r>
          </a:p>
        </p:txBody>
      </p:sp>
      <p:sp>
        <p:nvSpPr>
          <p:cNvPr id="46" name="Rectangle 6">
            <a:extLst>
              <a:ext uri="{FF2B5EF4-FFF2-40B4-BE49-F238E27FC236}">
                <a16:creationId xmlns:a16="http://schemas.microsoft.com/office/drawing/2014/main" id="{A8345CEB-ACF3-36C5-18B8-7F7C58986554}"/>
              </a:ext>
            </a:extLst>
          </p:cNvPr>
          <p:cNvSpPr>
            <a:spLocks noChangeArrowheads="1"/>
          </p:cNvSpPr>
          <p:nvPr/>
        </p:nvSpPr>
        <p:spPr bwMode="auto">
          <a:xfrm>
            <a:off x="616317" y="795784"/>
            <a:ext cx="1524000" cy="381000"/>
          </a:xfrm>
          <a:prstGeom prst="rect">
            <a:avLst/>
          </a:prstGeom>
          <a:solidFill>
            <a:schemeClr val="bg1"/>
          </a:solidFill>
          <a:ln w="9525">
            <a:solidFill>
              <a:schemeClr val="tx1"/>
            </a:solidFill>
            <a:miter lim="800000"/>
            <a:headEnd/>
            <a:tailEnd/>
          </a:ln>
          <a:effectLst/>
        </p:spPr>
        <p:txBody>
          <a:bodyPr wrap="none" anchor="ctr"/>
          <a:lstStyle/>
          <a:p>
            <a:pPr algn="ctr"/>
            <a:r>
              <a:rPr lang="en-US" dirty="0">
                <a:latin typeface="AUdimat" pitchFamily="2" charset="0"/>
              </a:rPr>
              <a:t>F2 = F4 + F1</a:t>
            </a:r>
          </a:p>
        </p:txBody>
      </p:sp>
      <p:sp>
        <p:nvSpPr>
          <p:cNvPr id="47" name="Text Box 49">
            <a:extLst>
              <a:ext uri="{FF2B5EF4-FFF2-40B4-BE49-F238E27FC236}">
                <a16:creationId xmlns:a16="http://schemas.microsoft.com/office/drawing/2014/main" id="{DFBD8F70-4ABE-E31F-C742-2A83DB291C1B}"/>
              </a:ext>
            </a:extLst>
          </p:cNvPr>
          <p:cNvSpPr txBox="1">
            <a:spLocks noChangeArrowheads="1"/>
          </p:cNvSpPr>
          <p:nvPr/>
        </p:nvSpPr>
        <p:spPr bwMode="auto">
          <a:xfrm>
            <a:off x="232019" y="795784"/>
            <a:ext cx="377026" cy="369332"/>
          </a:xfrm>
          <a:prstGeom prst="rect">
            <a:avLst/>
          </a:prstGeom>
          <a:solidFill>
            <a:schemeClr val="bg1"/>
          </a:solidFill>
          <a:ln w="9525">
            <a:noFill/>
            <a:miter lim="800000"/>
            <a:headEnd/>
            <a:tailEnd/>
          </a:ln>
          <a:effectLst/>
        </p:spPr>
        <p:txBody>
          <a:bodyPr wrap="none">
            <a:spAutoFit/>
          </a:bodyPr>
          <a:lstStyle/>
          <a:p>
            <a:r>
              <a:rPr lang="en-US" dirty="0">
                <a:latin typeface="AUdimat" pitchFamily="2" charset="0"/>
              </a:rPr>
              <a:t>0.</a:t>
            </a:r>
          </a:p>
        </p:txBody>
      </p:sp>
    </p:spTree>
    <p:extLst>
      <p:ext uri="{BB962C8B-B14F-4D97-AF65-F5344CB8AC3E}">
        <p14:creationId xmlns:p14="http://schemas.microsoft.com/office/powerpoint/2010/main" val="392326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6" grpId="0"/>
      <p:bldP spid="3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A0F549-878F-AA9A-2B11-E9FEF6A7BBA1}"/>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F6AF844-747A-0F26-7A46-33A3D285F110}"/>
              </a:ext>
            </a:extLst>
          </p:cNvPr>
          <p:cNvSpPr>
            <a:spLocks noGrp="1"/>
          </p:cNvSpPr>
          <p:nvPr>
            <p:ph type="sldNum" sz="quarter" idx="19"/>
          </p:nvPr>
        </p:nvSpPr>
        <p:spPr/>
        <p:txBody>
          <a:bodyPr/>
          <a:lstStyle/>
          <a:p>
            <a:fld id="{B6238B5B-F19C-E947-A0BC-87BD7983F871}" type="slidenum">
              <a:rPr lang="en-US" smtClean="0"/>
              <a:pPr/>
              <a:t>38</a:t>
            </a:fld>
            <a:endParaRPr lang="en-US" dirty="0"/>
          </a:p>
        </p:txBody>
      </p:sp>
      <p:sp>
        <p:nvSpPr>
          <p:cNvPr id="2" name="Title 4">
            <a:extLst>
              <a:ext uri="{FF2B5EF4-FFF2-40B4-BE49-F238E27FC236}">
                <a16:creationId xmlns:a16="http://schemas.microsoft.com/office/drawing/2014/main" id="{8AE9409A-D89A-C8A4-FBF2-9131B40A66C7}"/>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Execute</a:t>
            </a:r>
          </a:p>
        </p:txBody>
      </p:sp>
      <p:sp>
        <p:nvSpPr>
          <p:cNvPr id="3" name="Rectangle 3">
            <a:extLst>
              <a:ext uri="{FF2B5EF4-FFF2-40B4-BE49-F238E27FC236}">
                <a16:creationId xmlns:a16="http://schemas.microsoft.com/office/drawing/2014/main" id="{CDD9DA79-C5D4-CCEE-3FEC-0B00ACD9C802}"/>
              </a:ext>
            </a:extLst>
          </p:cNvPr>
          <p:cNvSpPr>
            <a:spLocks noChangeArrowheads="1"/>
          </p:cNvSpPr>
          <p:nvPr/>
        </p:nvSpPr>
        <p:spPr bwMode="auto">
          <a:xfrm>
            <a:off x="3260419" y="2971800"/>
            <a:ext cx="990600" cy="457200"/>
          </a:xfrm>
          <a:prstGeom prst="rect">
            <a:avLst/>
          </a:prstGeom>
          <a:solidFill>
            <a:srgbClr val="FFCC99"/>
          </a:solidFill>
          <a:ln w="9525">
            <a:solidFill>
              <a:schemeClr val="tx1"/>
            </a:solidFill>
            <a:miter lim="800000"/>
            <a:headEnd/>
            <a:tailEnd/>
          </a:ln>
          <a:effectLst/>
        </p:spPr>
        <p:txBody>
          <a:bodyPr wrap="none" anchor="ctr"/>
          <a:lstStyle/>
          <a:p>
            <a:endParaRPr lang="en-US" sz="1400">
              <a:latin typeface="AUdimat" pitchFamily="2" charset="0"/>
            </a:endParaRPr>
          </a:p>
        </p:txBody>
      </p:sp>
      <p:sp>
        <p:nvSpPr>
          <p:cNvPr id="6" name="Rectangle 4">
            <a:extLst>
              <a:ext uri="{FF2B5EF4-FFF2-40B4-BE49-F238E27FC236}">
                <a16:creationId xmlns:a16="http://schemas.microsoft.com/office/drawing/2014/main" id="{CDD368F4-AA22-1435-C430-800806532544}"/>
              </a:ext>
            </a:extLst>
          </p:cNvPr>
          <p:cNvSpPr>
            <a:spLocks noChangeArrowheads="1"/>
          </p:cNvSpPr>
          <p:nvPr/>
        </p:nvSpPr>
        <p:spPr bwMode="auto">
          <a:xfrm>
            <a:off x="3260419" y="3429000"/>
            <a:ext cx="990600" cy="457200"/>
          </a:xfrm>
          <a:prstGeom prst="rect">
            <a:avLst/>
          </a:prstGeom>
          <a:solidFill>
            <a:srgbClr val="FFCC99"/>
          </a:solidFill>
          <a:ln w="9525">
            <a:solidFill>
              <a:schemeClr val="tx1"/>
            </a:solidFill>
            <a:miter lim="800000"/>
            <a:headEnd/>
            <a:tailEnd/>
          </a:ln>
          <a:effectLst/>
        </p:spPr>
        <p:txBody>
          <a:bodyPr wrap="none" anchor="ctr"/>
          <a:lstStyle/>
          <a:p>
            <a:pPr algn="ctr"/>
            <a:r>
              <a:rPr lang="en-US" sz="1400">
                <a:latin typeface="AUdimat" pitchFamily="2" charset="0"/>
              </a:rPr>
              <a:t>F4=F3-F2</a:t>
            </a:r>
          </a:p>
        </p:txBody>
      </p:sp>
      <p:sp>
        <p:nvSpPr>
          <p:cNvPr id="7" name="Rectangle 5">
            <a:extLst>
              <a:ext uri="{FF2B5EF4-FFF2-40B4-BE49-F238E27FC236}">
                <a16:creationId xmlns:a16="http://schemas.microsoft.com/office/drawing/2014/main" id="{06DF076D-B8FE-57F0-1238-8459CE5C48AB}"/>
              </a:ext>
            </a:extLst>
          </p:cNvPr>
          <p:cNvSpPr>
            <a:spLocks noChangeArrowheads="1"/>
          </p:cNvSpPr>
          <p:nvPr/>
        </p:nvSpPr>
        <p:spPr bwMode="auto">
          <a:xfrm>
            <a:off x="3260419" y="3886200"/>
            <a:ext cx="990600" cy="457200"/>
          </a:xfrm>
          <a:prstGeom prst="rect">
            <a:avLst/>
          </a:prstGeom>
          <a:solidFill>
            <a:srgbClr val="FFCC99"/>
          </a:solidFill>
          <a:ln w="9525">
            <a:solidFill>
              <a:schemeClr val="tx1"/>
            </a:solidFill>
            <a:miter lim="800000"/>
            <a:headEnd/>
            <a:tailEnd/>
          </a:ln>
          <a:effectLst/>
        </p:spPr>
        <p:txBody>
          <a:bodyPr wrap="none" anchor="ctr"/>
          <a:lstStyle/>
          <a:p>
            <a:pPr algn="ctr"/>
            <a:r>
              <a:rPr lang="en-US" sz="1400">
                <a:latin typeface="AUdimat" pitchFamily="2" charset="0"/>
              </a:rPr>
              <a:t>F1=F2+F3</a:t>
            </a:r>
          </a:p>
        </p:txBody>
      </p:sp>
      <p:sp>
        <p:nvSpPr>
          <p:cNvPr id="8" name="Rectangle 6">
            <a:extLst>
              <a:ext uri="{FF2B5EF4-FFF2-40B4-BE49-F238E27FC236}">
                <a16:creationId xmlns:a16="http://schemas.microsoft.com/office/drawing/2014/main" id="{47311D65-8520-6030-6E93-556FA9296DA4}"/>
              </a:ext>
            </a:extLst>
          </p:cNvPr>
          <p:cNvSpPr>
            <a:spLocks noChangeArrowheads="1"/>
          </p:cNvSpPr>
          <p:nvPr/>
        </p:nvSpPr>
        <p:spPr bwMode="auto">
          <a:xfrm>
            <a:off x="6613219" y="2971800"/>
            <a:ext cx="990600" cy="457200"/>
          </a:xfrm>
          <a:prstGeom prst="rect">
            <a:avLst/>
          </a:prstGeom>
          <a:solidFill>
            <a:srgbClr val="FFCC99"/>
          </a:solidFill>
          <a:ln w="9525">
            <a:solidFill>
              <a:schemeClr val="tx1"/>
            </a:solidFill>
            <a:miter lim="800000"/>
            <a:headEnd/>
            <a:tailEnd/>
          </a:ln>
          <a:effectLst/>
        </p:spPr>
        <p:txBody>
          <a:bodyPr wrap="none" anchor="ctr"/>
          <a:lstStyle/>
          <a:p>
            <a:pPr algn="ctr"/>
            <a:r>
              <a:rPr lang="en-US" sz="1400">
                <a:latin typeface="AUdimat" pitchFamily="2" charset="0"/>
              </a:rPr>
              <a:t>F1=F2/F3</a:t>
            </a:r>
          </a:p>
        </p:txBody>
      </p:sp>
      <p:sp>
        <p:nvSpPr>
          <p:cNvPr id="9" name="Rectangle 7">
            <a:extLst>
              <a:ext uri="{FF2B5EF4-FFF2-40B4-BE49-F238E27FC236}">
                <a16:creationId xmlns:a16="http://schemas.microsoft.com/office/drawing/2014/main" id="{CB7BD0D4-24AD-FFE5-AB6E-7DCC756903F2}"/>
              </a:ext>
            </a:extLst>
          </p:cNvPr>
          <p:cNvSpPr>
            <a:spLocks noChangeArrowheads="1"/>
          </p:cNvSpPr>
          <p:nvPr/>
        </p:nvSpPr>
        <p:spPr bwMode="auto">
          <a:xfrm>
            <a:off x="6613219" y="3429000"/>
            <a:ext cx="990600" cy="457200"/>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0" name="AutoShape 8">
            <a:extLst>
              <a:ext uri="{FF2B5EF4-FFF2-40B4-BE49-F238E27FC236}">
                <a16:creationId xmlns:a16="http://schemas.microsoft.com/office/drawing/2014/main" id="{B3BB8C82-8425-0DD1-A41D-DB03F1D810BC}"/>
              </a:ext>
            </a:extLst>
          </p:cNvPr>
          <p:cNvSpPr>
            <a:spLocks noChangeArrowheads="1"/>
          </p:cNvSpPr>
          <p:nvPr/>
        </p:nvSpPr>
        <p:spPr bwMode="auto">
          <a:xfrm>
            <a:off x="3260419" y="4876800"/>
            <a:ext cx="1752600" cy="4572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CCFFCC"/>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CCFFCC"/>
            </a:extrusionClr>
          </a:sp3d>
        </p:spPr>
        <p:txBody>
          <a:bodyPr wrap="none" anchor="ctr">
            <a:flatTx/>
          </a:bodyPr>
          <a:lstStyle/>
          <a:p>
            <a:pPr algn="ctr"/>
            <a:r>
              <a:rPr lang="en-US">
                <a:latin typeface="AUdimat" pitchFamily="2" charset="0"/>
              </a:rPr>
              <a:t>Adder</a:t>
            </a:r>
          </a:p>
        </p:txBody>
      </p:sp>
      <p:sp>
        <p:nvSpPr>
          <p:cNvPr id="11" name="AutoShape 9">
            <a:extLst>
              <a:ext uri="{FF2B5EF4-FFF2-40B4-BE49-F238E27FC236}">
                <a16:creationId xmlns:a16="http://schemas.microsoft.com/office/drawing/2014/main" id="{38B740B9-DB3C-91BE-46B4-7A1C107AC04F}"/>
              </a:ext>
            </a:extLst>
          </p:cNvPr>
          <p:cNvSpPr>
            <a:spLocks noChangeArrowheads="1"/>
          </p:cNvSpPr>
          <p:nvPr/>
        </p:nvSpPr>
        <p:spPr bwMode="auto">
          <a:xfrm>
            <a:off x="6841819" y="4876800"/>
            <a:ext cx="1752600" cy="4572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CCFFCC"/>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CCFFCC"/>
            </a:extrusionClr>
          </a:sp3d>
        </p:spPr>
        <p:txBody>
          <a:bodyPr wrap="none" anchor="ctr">
            <a:flatTx/>
          </a:bodyPr>
          <a:lstStyle/>
          <a:p>
            <a:pPr algn="ctr"/>
            <a:r>
              <a:rPr lang="en-US">
                <a:latin typeface="AUdimat" pitchFamily="2" charset="0"/>
              </a:rPr>
              <a:t>FP-Cmplx</a:t>
            </a:r>
          </a:p>
        </p:txBody>
      </p:sp>
      <p:sp>
        <p:nvSpPr>
          <p:cNvPr id="12" name="Rectangle 15">
            <a:extLst>
              <a:ext uri="{FF2B5EF4-FFF2-40B4-BE49-F238E27FC236}">
                <a16:creationId xmlns:a16="http://schemas.microsoft.com/office/drawing/2014/main" id="{84F4E5EC-C18B-C80B-E3A4-8AB443BFE010}"/>
              </a:ext>
            </a:extLst>
          </p:cNvPr>
          <p:cNvSpPr>
            <a:spLocks noChangeArrowheads="1"/>
          </p:cNvSpPr>
          <p:nvPr/>
        </p:nvSpPr>
        <p:spPr bwMode="auto">
          <a:xfrm>
            <a:off x="4251019" y="2971800"/>
            <a:ext cx="609600" cy="457200"/>
          </a:xfrm>
          <a:prstGeom prst="rect">
            <a:avLst/>
          </a:prstGeom>
          <a:solidFill>
            <a:srgbClr val="FFCC99"/>
          </a:solidFill>
          <a:ln w="9525">
            <a:solidFill>
              <a:schemeClr val="tx1"/>
            </a:solidFill>
            <a:miter lim="800000"/>
            <a:headEnd/>
            <a:tailEnd/>
          </a:ln>
          <a:effectLst/>
        </p:spPr>
        <p:txBody>
          <a:bodyPr wrap="none" anchor="ctr"/>
          <a:lstStyle/>
          <a:p>
            <a:pPr algn="ctr"/>
            <a:endParaRPr lang="en-US" sz="1400">
              <a:latin typeface="AUdimat" pitchFamily="2" charset="0"/>
            </a:endParaRPr>
          </a:p>
        </p:txBody>
      </p:sp>
      <p:sp>
        <p:nvSpPr>
          <p:cNvPr id="13" name="Rectangle 16">
            <a:extLst>
              <a:ext uri="{FF2B5EF4-FFF2-40B4-BE49-F238E27FC236}">
                <a16:creationId xmlns:a16="http://schemas.microsoft.com/office/drawing/2014/main" id="{0C142D96-254D-3DCF-DD32-FBEB195CC050}"/>
              </a:ext>
            </a:extLst>
          </p:cNvPr>
          <p:cNvSpPr>
            <a:spLocks noChangeArrowheads="1"/>
          </p:cNvSpPr>
          <p:nvPr/>
        </p:nvSpPr>
        <p:spPr bwMode="auto">
          <a:xfrm>
            <a:off x="4860619" y="2971800"/>
            <a:ext cx="609600" cy="457200"/>
          </a:xfrm>
          <a:prstGeom prst="rect">
            <a:avLst/>
          </a:prstGeom>
          <a:solidFill>
            <a:srgbClr val="FFCC99"/>
          </a:solidFill>
          <a:ln w="9525">
            <a:solidFill>
              <a:schemeClr val="tx1"/>
            </a:solidFill>
            <a:miter lim="800000"/>
            <a:headEnd/>
            <a:tailEnd/>
          </a:ln>
          <a:effectLst/>
        </p:spPr>
        <p:txBody>
          <a:bodyPr wrap="none" anchor="ctr"/>
          <a:lstStyle/>
          <a:p>
            <a:pPr algn="ctr"/>
            <a:endParaRPr lang="en-US" sz="2400">
              <a:latin typeface="AUdimat" pitchFamily="2" charset="0"/>
            </a:endParaRPr>
          </a:p>
        </p:txBody>
      </p:sp>
      <p:sp>
        <p:nvSpPr>
          <p:cNvPr id="14" name="Rectangle 17">
            <a:extLst>
              <a:ext uri="{FF2B5EF4-FFF2-40B4-BE49-F238E27FC236}">
                <a16:creationId xmlns:a16="http://schemas.microsoft.com/office/drawing/2014/main" id="{E15BE9D9-B3D1-8489-7935-F0986E2EA120}"/>
              </a:ext>
            </a:extLst>
          </p:cNvPr>
          <p:cNvSpPr>
            <a:spLocks noChangeArrowheads="1"/>
          </p:cNvSpPr>
          <p:nvPr/>
        </p:nvSpPr>
        <p:spPr bwMode="auto">
          <a:xfrm>
            <a:off x="4251019" y="3429000"/>
            <a:ext cx="609600" cy="457200"/>
          </a:xfrm>
          <a:prstGeom prst="rect">
            <a:avLst/>
          </a:prstGeom>
          <a:solidFill>
            <a:srgbClr val="FFCC99"/>
          </a:solidFill>
          <a:ln w="9525">
            <a:solidFill>
              <a:schemeClr val="tx1"/>
            </a:solidFill>
            <a:miter lim="800000"/>
            <a:headEnd/>
            <a:tailEnd/>
          </a:ln>
          <a:effectLst/>
        </p:spPr>
        <p:txBody>
          <a:bodyPr wrap="none" anchor="ctr"/>
          <a:lstStyle/>
          <a:p>
            <a:pPr algn="ctr"/>
            <a:r>
              <a:rPr lang="en-US" sz="1400">
                <a:latin typeface="AUdimat" pitchFamily="2" charset="0"/>
              </a:rPr>
              <a:t>2.718</a:t>
            </a:r>
          </a:p>
        </p:txBody>
      </p:sp>
      <p:sp>
        <p:nvSpPr>
          <p:cNvPr id="15" name="Rectangle 18">
            <a:extLst>
              <a:ext uri="{FF2B5EF4-FFF2-40B4-BE49-F238E27FC236}">
                <a16:creationId xmlns:a16="http://schemas.microsoft.com/office/drawing/2014/main" id="{BC44C3FE-0FD8-02EF-2E82-5031EA5B58BD}"/>
              </a:ext>
            </a:extLst>
          </p:cNvPr>
          <p:cNvSpPr>
            <a:spLocks noChangeArrowheads="1"/>
          </p:cNvSpPr>
          <p:nvPr/>
        </p:nvSpPr>
        <p:spPr bwMode="auto">
          <a:xfrm>
            <a:off x="4860619" y="3429000"/>
            <a:ext cx="609600" cy="457200"/>
          </a:xfrm>
          <a:prstGeom prst="rect">
            <a:avLst/>
          </a:prstGeom>
          <a:solidFill>
            <a:srgbClr val="FFCC99"/>
          </a:solidFill>
          <a:ln w="9525">
            <a:solidFill>
              <a:schemeClr val="tx1"/>
            </a:solidFill>
            <a:miter lim="800000"/>
            <a:headEnd/>
            <a:tailEnd/>
          </a:ln>
          <a:effectLst/>
        </p:spPr>
        <p:txBody>
          <a:bodyPr wrap="none" anchor="ctr"/>
          <a:lstStyle/>
          <a:p>
            <a:pPr algn="ctr"/>
            <a:r>
              <a:rPr lang="en-US" dirty="0">
                <a:latin typeface="AUdimat" pitchFamily="2" charset="0"/>
              </a:rPr>
              <a:t>(</a:t>
            </a:r>
            <a:r>
              <a:rPr lang="en-US" dirty="0">
                <a:latin typeface="Symbol" pitchFamily="18" charset="2"/>
              </a:rPr>
              <a:t>a</a:t>
            </a:r>
            <a:r>
              <a:rPr lang="en-US" dirty="0">
                <a:latin typeface="AUdimat" pitchFamily="2" charset="0"/>
              </a:rPr>
              <a:t>)</a:t>
            </a:r>
          </a:p>
        </p:txBody>
      </p:sp>
      <p:sp>
        <p:nvSpPr>
          <p:cNvPr id="16" name="Rectangle 19">
            <a:extLst>
              <a:ext uri="{FF2B5EF4-FFF2-40B4-BE49-F238E27FC236}">
                <a16:creationId xmlns:a16="http://schemas.microsoft.com/office/drawing/2014/main" id="{7D112F3E-E80C-3BE4-A47A-EAEB415CC1D9}"/>
              </a:ext>
            </a:extLst>
          </p:cNvPr>
          <p:cNvSpPr>
            <a:spLocks noChangeArrowheads="1"/>
          </p:cNvSpPr>
          <p:nvPr/>
        </p:nvSpPr>
        <p:spPr bwMode="auto">
          <a:xfrm>
            <a:off x="4251019" y="3886200"/>
            <a:ext cx="609600" cy="457200"/>
          </a:xfrm>
          <a:prstGeom prst="rect">
            <a:avLst/>
          </a:prstGeom>
          <a:solidFill>
            <a:srgbClr val="FFCC99"/>
          </a:solidFill>
          <a:ln w="9525">
            <a:solidFill>
              <a:schemeClr val="tx1"/>
            </a:solidFill>
            <a:miter lim="800000"/>
            <a:headEnd/>
            <a:tailEnd/>
          </a:ln>
          <a:effectLst/>
        </p:spPr>
        <p:txBody>
          <a:bodyPr wrap="none" anchor="ctr"/>
          <a:lstStyle/>
          <a:p>
            <a:pPr algn="ctr"/>
            <a:r>
              <a:rPr lang="en-US" dirty="0">
                <a:latin typeface="AUdimat" pitchFamily="2" charset="0"/>
              </a:rPr>
              <a:t>(</a:t>
            </a:r>
            <a:r>
              <a:rPr lang="en-US" dirty="0">
                <a:latin typeface="Symbol" pitchFamily="18" charset="2"/>
              </a:rPr>
              <a:t>a</a:t>
            </a:r>
            <a:r>
              <a:rPr lang="en-US" dirty="0">
                <a:latin typeface="AUdimat" pitchFamily="2" charset="0"/>
              </a:rPr>
              <a:t>)</a:t>
            </a:r>
          </a:p>
        </p:txBody>
      </p:sp>
      <p:sp>
        <p:nvSpPr>
          <p:cNvPr id="17" name="Rectangle 20">
            <a:extLst>
              <a:ext uri="{FF2B5EF4-FFF2-40B4-BE49-F238E27FC236}">
                <a16:creationId xmlns:a16="http://schemas.microsoft.com/office/drawing/2014/main" id="{A66C8858-7248-419E-EFC9-FE72AAB3BE7E}"/>
              </a:ext>
            </a:extLst>
          </p:cNvPr>
          <p:cNvSpPr>
            <a:spLocks noChangeArrowheads="1"/>
          </p:cNvSpPr>
          <p:nvPr/>
        </p:nvSpPr>
        <p:spPr bwMode="auto">
          <a:xfrm>
            <a:off x="4860619" y="3886200"/>
            <a:ext cx="609600" cy="457200"/>
          </a:xfrm>
          <a:prstGeom prst="rect">
            <a:avLst/>
          </a:prstGeom>
          <a:solidFill>
            <a:srgbClr val="FFCC99"/>
          </a:solidFill>
          <a:ln w="9525">
            <a:solidFill>
              <a:schemeClr val="tx1"/>
            </a:solidFill>
            <a:miter lim="800000"/>
            <a:headEnd/>
            <a:tailEnd/>
          </a:ln>
          <a:effectLst/>
        </p:spPr>
        <p:txBody>
          <a:bodyPr wrap="none" anchor="ctr"/>
          <a:lstStyle/>
          <a:p>
            <a:pPr algn="ctr"/>
            <a:r>
              <a:rPr lang="en-US" sz="1400">
                <a:latin typeface="AUdimat" pitchFamily="2" charset="0"/>
              </a:rPr>
              <a:t>2.718</a:t>
            </a:r>
          </a:p>
        </p:txBody>
      </p:sp>
      <p:sp>
        <p:nvSpPr>
          <p:cNvPr id="18" name="Rectangle 22">
            <a:extLst>
              <a:ext uri="{FF2B5EF4-FFF2-40B4-BE49-F238E27FC236}">
                <a16:creationId xmlns:a16="http://schemas.microsoft.com/office/drawing/2014/main" id="{FF1D9C0D-EF9F-21DF-E9BA-FA49807727F3}"/>
              </a:ext>
            </a:extLst>
          </p:cNvPr>
          <p:cNvSpPr>
            <a:spLocks noChangeArrowheads="1"/>
          </p:cNvSpPr>
          <p:nvPr/>
        </p:nvSpPr>
        <p:spPr bwMode="auto">
          <a:xfrm>
            <a:off x="8213419" y="2971800"/>
            <a:ext cx="609600" cy="457200"/>
          </a:xfrm>
          <a:prstGeom prst="rect">
            <a:avLst/>
          </a:prstGeom>
          <a:solidFill>
            <a:srgbClr val="FFCC99"/>
          </a:solidFill>
          <a:ln w="9525">
            <a:solidFill>
              <a:schemeClr val="tx1"/>
            </a:solidFill>
            <a:miter lim="800000"/>
            <a:headEnd/>
            <a:tailEnd/>
          </a:ln>
          <a:effectLst/>
        </p:spPr>
        <p:txBody>
          <a:bodyPr wrap="none" anchor="ctr"/>
          <a:lstStyle/>
          <a:p>
            <a:pPr algn="ctr"/>
            <a:r>
              <a:rPr lang="en-US" sz="1400" dirty="0">
                <a:latin typeface="AUdimat" pitchFamily="2" charset="0"/>
              </a:rPr>
              <a:t>2.718</a:t>
            </a:r>
          </a:p>
        </p:txBody>
      </p:sp>
      <p:sp>
        <p:nvSpPr>
          <p:cNvPr id="19" name="Rectangle 23">
            <a:extLst>
              <a:ext uri="{FF2B5EF4-FFF2-40B4-BE49-F238E27FC236}">
                <a16:creationId xmlns:a16="http://schemas.microsoft.com/office/drawing/2014/main" id="{11E50ECE-6A5A-BAD6-5277-93BFC4115A96}"/>
              </a:ext>
            </a:extLst>
          </p:cNvPr>
          <p:cNvSpPr>
            <a:spLocks noChangeArrowheads="1"/>
          </p:cNvSpPr>
          <p:nvPr/>
        </p:nvSpPr>
        <p:spPr bwMode="auto">
          <a:xfrm>
            <a:off x="7603819" y="2971800"/>
            <a:ext cx="609600" cy="457200"/>
          </a:xfrm>
          <a:prstGeom prst="rect">
            <a:avLst/>
          </a:prstGeom>
          <a:solidFill>
            <a:srgbClr val="FFCC99"/>
          </a:solidFill>
          <a:ln w="9525">
            <a:solidFill>
              <a:schemeClr val="tx1"/>
            </a:solidFill>
            <a:miter lim="800000"/>
            <a:headEnd/>
            <a:tailEnd/>
          </a:ln>
          <a:effectLst/>
        </p:spPr>
        <p:txBody>
          <a:bodyPr wrap="none" anchor="ctr"/>
          <a:lstStyle/>
          <a:p>
            <a:pPr algn="ctr"/>
            <a:r>
              <a:rPr lang="en-US" dirty="0">
                <a:latin typeface="AUdimat" pitchFamily="2" charset="0"/>
              </a:rPr>
              <a:t>(</a:t>
            </a:r>
            <a:r>
              <a:rPr lang="en-US" dirty="0">
                <a:latin typeface="Symbol" pitchFamily="18" charset="2"/>
              </a:rPr>
              <a:t>a</a:t>
            </a:r>
            <a:r>
              <a:rPr lang="en-US" dirty="0">
                <a:latin typeface="AUdimat" pitchFamily="2" charset="0"/>
              </a:rPr>
              <a:t>)</a:t>
            </a:r>
          </a:p>
        </p:txBody>
      </p:sp>
      <p:sp>
        <p:nvSpPr>
          <p:cNvPr id="20" name="Rectangle 24">
            <a:extLst>
              <a:ext uri="{FF2B5EF4-FFF2-40B4-BE49-F238E27FC236}">
                <a16:creationId xmlns:a16="http://schemas.microsoft.com/office/drawing/2014/main" id="{A88921AE-F7BD-2D3C-9666-DC00CE5BC01F}"/>
              </a:ext>
            </a:extLst>
          </p:cNvPr>
          <p:cNvSpPr>
            <a:spLocks noChangeArrowheads="1"/>
          </p:cNvSpPr>
          <p:nvPr/>
        </p:nvSpPr>
        <p:spPr bwMode="auto">
          <a:xfrm>
            <a:off x="7603819" y="3429000"/>
            <a:ext cx="609600" cy="457200"/>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21" name="Rectangle 25">
            <a:extLst>
              <a:ext uri="{FF2B5EF4-FFF2-40B4-BE49-F238E27FC236}">
                <a16:creationId xmlns:a16="http://schemas.microsoft.com/office/drawing/2014/main" id="{C5B6D790-22E8-1A3A-7978-7C43B0D69927}"/>
              </a:ext>
            </a:extLst>
          </p:cNvPr>
          <p:cNvSpPr>
            <a:spLocks noChangeArrowheads="1"/>
          </p:cNvSpPr>
          <p:nvPr/>
        </p:nvSpPr>
        <p:spPr bwMode="auto">
          <a:xfrm>
            <a:off x="8213419" y="3429000"/>
            <a:ext cx="609600" cy="457200"/>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grpSp>
        <p:nvGrpSpPr>
          <p:cNvPr id="22" name="Group 35">
            <a:extLst>
              <a:ext uri="{FF2B5EF4-FFF2-40B4-BE49-F238E27FC236}">
                <a16:creationId xmlns:a16="http://schemas.microsoft.com/office/drawing/2014/main" id="{8FD7872F-3ED8-ED86-80D5-78BAB91D896C}"/>
              </a:ext>
            </a:extLst>
          </p:cNvPr>
          <p:cNvGrpSpPr>
            <a:grpSpLocks/>
          </p:cNvGrpSpPr>
          <p:nvPr/>
        </p:nvGrpSpPr>
        <p:grpSpPr bwMode="auto">
          <a:xfrm>
            <a:off x="434669" y="2286000"/>
            <a:ext cx="8083550" cy="836613"/>
            <a:chOff x="236" y="1728"/>
            <a:chExt cx="5092" cy="527"/>
          </a:xfrm>
        </p:grpSpPr>
        <p:sp>
          <p:nvSpPr>
            <p:cNvPr id="23" name="Text Box 26">
              <a:extLst>
                <a:ext uri="{FF2B5EF4-FFF2-40B4-BE49-F238E27FC236}">
                  <a16:creationId xmlns:a16="http://schemas.microsoft.com/office/drawing/2014/main" id="{85DCFD54-45E6-E3C0-2015-50DDEE4AAD0E}"/>
                </a:ext>
              </a:extLst>
            </p:cNvPr>
            <p:cNvSpPr txBox="1">
              <a:spLocks noChangeArrowheads="1"/>
            </p:cNvSpPr>
            <p:nvPr/>
          </p:nvSpPr>
          <p:spPr bwMode="auto">
            <a:xfrm>
              <a:off x="240" y="1728"/>
              <a:ext cx="613" cy="233"/>
            </a:xfrm>
            <a:prstGeom prst="rect">
              <a:avLst/>
            </a:prstGeom>
            <a:noFill/>
            <a:ln w="9525">
              <a:noFill/>
              <a:miter lim="800000"/>
              <a:headEnd/>
              <a:tailEnd/>
            </a:ln>
            <a:effectLst/>
          </p:spPr>
          <p:txBody>
            <a:bodyPr wrap="none">
              <a:spAutoFit/>
            </a:bodyPr>
            <a:lstStyle/>
            <a:p>
              <a:r>
                <a:rPr lang="en-US">
                  <a:latin typeface="AUdimat" pitchFamily="2" charset="0"/>
                </a:rPr>
                <a:t>F2=F4+F1</a:t>
              </a:r>
            </a:p>
          </p:txBody>
        </p:sp>
        <p:sp>
          <p:nvSpPr>
            <p:cNvPr id="24" name="Text Box 27">
              <a:extLst>
                <a:ext uri="{FF2B5EF4-FFF2-40B4-BE49-F238E27FC236}">
                  <a16:creationId xmlns:a16="http://schemas.microsoft.com/office/drawing/2014/main" id="{A4D0F85D-8128-6676-9B22-F3D0824513FD}"/>
                </a:ext>
              </a:extLst>
            </p:cNvPr>
            <p:cNvSpPr txBox="1">
              <a:spLocks noChangeArrowheads="1"/>
            </p:cNvSpPr>
            <p:nvPr/>
          </p:nvSpPr>
          <p:spPr bwMode="auto">
            <a:xfrm>
              <a:off x="236" y="1920"/>
              <a:ext cx="790" cy="233"/>
            </a:xfrm>
            <a:prstGeom prst="rect">
              <a:avLst/>
            </a:prstGeom>
            <a:noFill/>
            <a:ln w="9525">
              <a:noFill/>
              <a:miter lim="800000"/>
              <a:headEnd/>
              <a:tailEnd/>
            </a:ln>
            <a:effectLst/>
          </p:spPr>
          <p:txBody>
            <a:bodyPr wrap="none">
              <a:spAutoFit/>
            </a:bodyPr>
            <a:lstStyle/>
            <a:p>
              <a:r>
                <a:rPr lang="en-US" dirty="0">
                  <a:latin typeface="AUdimat" pitchFamily="2" charset="0"/>
                </a:rPr>
                <a:t>(</a:t>
              </a:r>
              <a:r>
                <a:rPr lang="en-US" dirty="0">
                  <a:latin typeface="Symbol" pitchFamily="18" charset="2"/>
                </a:rPr>
                <a:t>a</a:t>
              </a:r>
              <a:r>
                <a:rPr lang="en-US" dirty="0">
                  <a:latin typeface="AUdimat" pitchFamily="2" charset="0"/>
                </a:rPr>
                <a:t>) 3.8487</a:t>
              </a:r>
            </a:p>
          </p:txBody>
        </p:sp>
        <p:cxnSp>
          <p:nvCxnSpPr>
            <p:cNvPr id="25" name="AutoShape 28">
              <a:extLst>
                <a:ext uri="{FF2B5EF4-FFF2-40B4-BE49-F238E27FC236}">
                  <a16:creationId xmlns:a16="http://schemas.microsoft.com/office/drawing/2014/main" id="{7ED018AC-08D1-880C-4F74-E2AD9DE26AD2}"/>
                </a:ext>
              </a:extLst>
            </p:cNvPr>
            <p:cNvCxnSpPr>
              <a:cxnSpLocks noChangeShapeType="1"/>
              <a:stCxn id="24" idx="3"/>
              <a:endCxn id="12" idx="0"/>
            </p:cNvCxnSpPr>
            <p:nvPr/>
          </p:nvCxnSpPr>
          <p:spPr bwMode="auto">
            <a:xfrm>
              <a:off x="1026" y="2036"/>
              <a:ext cx="1806" cy="219"/>
            </a:xfrm>
            <a:prstGeom prst="bentConnector2">
              <a:avLst/>
            </a:prstGeom>
            <a:noFill/>
            <a:ln w="9525">
              <a:solidFill>
                <a:schemeClr val="tx1"/>
              </a:solidFill>
              <a:miter lim="800000"/>
              <a:headEnd/>
              <a:tailEnd type="triangle" w="med" len="med"/>
            </a:ln>
            <a:effectLst/>
          </p:spPr>
        </p:cxnSp>
        <p:cxnSp>
          <p:nvCxnSpPr>
            <p:cNvPr id="26" name="AutoShape 29">
              <a:extLst>
                <a:ext uri="{FF2B5EF4-FFF2-40B4-BE49-F238E27FC236}">
                  <a16:creationId xmlns:a16="http://schemas.microsoft.com/office/drawing/2014/main" id="{FA891A8C-D9FD-2B5A-4126-1341BF51B5C2}"/>
                </a:ext>
              </a:extLst>
            </p:cNvPr>
            <p:cNvCxnSpPr>
              <a:cxnSpLocks noChangeShapeType="1"/>
              <a:stCxn id="24" idx="3"/>
              <a:endCxn id="13" idx="0"/>
            </p:cNvCxnSpPr>
            <p:nvPr/>
          </p:nvCxnSpPr>
          <p:spPr bwMode="auto">
            <a:xfrm>
              <a:off x="1026" y="2036"/>
              <a:ext cx="2190" cy="219"/>
            </a:xfrm>
            <a:prstGeom prst="bentConnector2">
              <a:avLst/>
            </a:prstGeom>
            <a:noFill/>
            <a:ln w="9525">
              <a:solidFill>
                <a:schemeClr val="tx1"/>
              </a:solidFill>
              <a:miter lim="800000"/>
              <a:headEnd/>
              <a:tailEnd type="triangle" w="med" len="med"/>
            </a:ln>
            <a:effectLst/>
          </p:spPr>
        </p:cxnSp>
        <p:cxnSp>
          <p:nvCxnSpPr>
            <p:cNvPr id="27" name="AutoShape 30">
              <a:extLst>
                <a:ext uri="{FF2B5EF4-FFF2-40B4-BE49-F238E27FC236}">
                  <a16:creationId xmlns:a16="http://schemas.microsoft.com/office/drawing/2014/main" id="{FAFD5A28-F2B2-26A2-C544-16EA4018BD98}"/>
                </a:ext>
              </a:extLst>
            </p:cNvPr>
            <p:cNvCxnSpPr>
              <a:cxnSpLocks noChangeShapeType="1"/>
              <a:stCxn id="24" idx="3"/>
              <a:endCxn id="18" idx="0"/>
            </p:cNvCxnSpPr>
            <p:nvPr/>
          </p:nvCxnSpPr>
          <p:spPr bwMode="auto">
            <a:xfrm>
              <a:off x="1026" y="2036"/>
              <a:ext cx="4302" cy="219"/>
            </a:xfrm>
            <a:prstGeom prst="bentConnector2">
              <a:avLst/>
            </a:prstGeom>
            <a:noFill/>
            <a:ln w="9525">
              <a:solidFill>
                <a:schemeClr val="tx1"/>
              </a:solidFill>
              <a:miter lim="800000"/>
              <a:headEnd/>
              <a:tailEnd type="triangle" w="med" len="med"/>
            </a:ln>
            <a:effectLst/>
          </p:spPr>
        </p:cxnSp>
        <p:cxnSp>
          <p:nvCxnSpPr>
            <p:cNvPr id="28" name="AutoShape 31">
              <a:extLst>
                <a:ext uri="{FF2B5EF4-FFF2-40B4-BE49-F238E27FC236}">
                  <a16:creationId xmlns:a16="http://schemas.microsoft.com/office/drawing/2014/main" id="{026A978C-F978-BB0A-10C1-B8711A27F9E0}"/>
                </a:ext>
              </a:extLst>
            </p:cNvPr>
            <p:cNvCxnSpPr>
              <a:cxnSpLocks noChangeShapeType="1"/>
              <a:stCxn id="24" idx="3"/>
              <a:endCxn id="19" idx="0"/>
            </p:cNvCxnSpPr>
            <p:nvPr/>
          </p:nvCxnSpPr>
          <p:spPr bwMode="auto">
            <a:xfrm>
              <a:off x="1026" y="2036"/>
              <a:ext cx="3918" cy="219"/>
            </a:xfrm>
            <a:prstGeom prst="bentConnector2">
              <a:avLst/>
            </a:prstGeom>
            <a:noFill/>
            <a:ln w="9525">
              <a:solidFill>
                <a:schemeClr val="tx1"/>
              </a:solidFill>
              <a:miter lim="800000"/>
              <a:headEnd/>
              <a:tailEnd type="triangle" w="med" len="med"/>
            </a:ln>
            <a:effectLst/>
          </p:spPr>
        </p:cxnSp>
      </p:grpSp>
      <p:sp>
        <p:nvSpPr>
          <p:cNvPr id="29" name="Rectangle 32">
            <a:extLst>
              <a:ext uri="{FF2B5EF4-FFF2-40B4-BE49-F238E27FC236}">
                <a16:creationId xmlns:a16="http://schemas.microsoft.com/office/drawing/2014/main" id="{77A938C8-6443-3CE6-E487-C999F5A929B9}"/>
              </a:ext>
            </a:extLst>
          </p:cNvPr>
          <p:cNvSpPr>
            <a:spLocks noChangeArrowheads="1"/>
          </p:cNvSpPr>
          <p:nvPr/>
        </p:nvSpPr>
        <p:spPr bwMode="auto">
          <a:xfrm>
            <a:off x="4860619" y="3429000"/>
            <a:ext cx="609600" cy="457200"/>
          </a:xfrm>
          <a:prstGeom prst="rect">
            <a:avLst/>
          </a:prstGeom>
          <a:solidFill>
            <a:srgbClr val="FFCC99"/>
          </a:solidFill>
          <a:ln w="9525">
            <a:solidFill>
              <a:schemeClr val="tx1"/>
            </a:solidFill>
            <a:miter lim="800000"/>
            <a:headEnd/>
            <a:tailEnd/>
          </a:ln>
          <a:effectLst/>
        </p:spPr>
        <p:txBody>
          <a:bodyPr wrap="none" anchor="ctr"/>
          <a:lstStyle/>
          <a:p>
            <a:pPr algn="ctr"/>
            <a:r>
              <a:rPr lang="en-US" sz="1400" dirty="0">
                <a:latin typeface="AUdimat" pitchFamily="2" charset="0"/>
              </a:rPr>
              <a:t>3.8487</a:t>
            </a:r>
          </a:p>
        </p:txBody>
      </p:sp>
      <p:sp>
        <p:nvSpPr>
          <p:cNvPr id="30" name="Rectangle 33">
            <a:extLst>
              <a:ext uri="{FF2B5EF4-FFF2-40B4-BE49-F238E27FC236}">
                <a16:creationId xmlns:a16="http://schemas.microsoft.com/office/drawing/2014/main" id="{9AC6EB55-9CAD-EF2A-5760-230645FB548D}"/>
              </a:ext>
            </a:extLst>
          </p:cNvPr>
          <p:cNvSpPr>
            <a:spLocks noChangeArrowheads="1"/>
          </p:cNvSpPr>
          <p:nvPr/>
        </p:nvSpPr>
        <p:spPr bwMode="auto">
          <a:xfrm>
            <a:off x="4251019" y="3886200"/>
            <a:ext cx="609600" cy="457200"/>
          </a:xfrm>
          <a:prstGeom prst="rect">
            <a:avLst/>
          </a:prstGeom>
          <a:solidFill>
            <a:srgbClr val="FFCC99"/>
          </a:solidFill>
          <a:ln w="9525">
            <a:solidFill>
              <a:schemeClr val="tx1"/>
            </a:solidFill>
            <a:miter lim="800000"/>
            <a:headEnd/>
            <a:tailEnd/>
          </a:ln>
          <a:effectLst/>
        </p:spPr>
        <p:txBody>
          <a:bodyPr wrap="none" anchor="ctr"/>
          <a:lstStyle/>
          <a:p>
            <a:pPr algn="ctr"/>
            <a:r>
              <a:rPr lang="en-US" sz="1400" dirty="0">
                <a:latin typeface="AUdimat" pitchFamily="2" charset="0"/>
              </a:rPr>
              <a:t>3.8487</a:t>
            </a:r>
          </a:p>
        </p:txBody>
      </p:sp>
      <p:sp>
        <p:nvSpPr>
          <p:cNvPr id="31" name="Rectangle 34">
            <a:extLst>
              <a:ext uri="{FF2B5EF4-FFF2-40B4-BE49-F238E27FC236}">
                <a16:creationId xmlns:a16="http://schemas.microsoft.com/office/drawing/2014/main" id="{053FAC81-4102-8EAE-37C4-DDF768BC646E}"/>
              </a:ext>
            </a:extLst>
          </p:cNvPr>
          <p:cNvSpPr>
            <a:spLocks noChangeArrowheads="1"/>
          </p:cNvSpPr>
          <p:nvPr/>
        </p:nvSpPr>
        <p:spPr bwMode="auto">
          <a:xfrm>
            <a:off x="7603819" y="2971800"/>
            <a:ext cx="609600" cy="457200"/>
          </a:xfrm>
          <a:prstGeom prst="rect">
            <a:avLst/>
          </a:prstGeom>
          <a:solidFill>
            <a:srgbClr val="FFCC99"/>
          </a:solidFill>
          <a:ln w="9525">
            <a:solidFill>
              <a:schemeClr val="tx1"/>
            </a:solidFill>
            <a:miter lim="800000"/>
            <a:headEnd/>
            <a:tailEnd/>
          </a:ln>
          <a:effectLst/>
        </p:spPr>
        <p:txBody>
          <a:bodyPr wrap="none" anchor="ctr"/>
          <a:lstStyle/>
          <a:p>
            <a:pPr algn="ctr"/>
            <a:r>
              <a:rPr lang="en-US" sz="1400" dirty="0">
                <a:latin typeface="AUdimat" pitchFamily="2" charset="0"/>
              </a:rPr>
              <a:t>3.8487</a:t>
            </a:r>
          </a:p>
        </p:txBody>
      </p:sp>
      <p:sp>
        <p:nvSpPr>
          <p:cNvPr id="32" name="AutoShape 36">
            <a:extLst>
              <a:ext uri="{FF2B5EF4-FFF2-40B4-BE49-F238E27FC236}">
                <a16:creationId xmlns:a16="http://schemas.microsoft.com/office/drawing/2014/main" id="{717B0DBF-292E-E47D-EEFA-E20B32D2F802}"/>
              </a:ext>
            </a:extLst>
          </p:cNvPr>
          <p:cNvSpPr>
            <a:spLocks noChangeArrowheads="1"/>
          </p:cNvSpPr>
          <p:nvPr/>
        </p:nvSpPr>
        <p:spPr bwMode="auto">
          <a:xfrm>
            <a:off x="974419" y="685800"/>
            <a:ext cx="3276600" cy="609600"/>
          </a:xfrm>
          <a:prstGeom prst="roundRect">
            <a:avLst>
              <a:gd name="adj" fmla="val 16667"/>
            </a:avLst>
          </a:prstGeom>
          <a:solidFill>
            <a:srgbClr val="0070C0"/>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a:r>
              <a:rPr lang="en-US" dirty="0">
                <a:solidFill>
                  <a:schemeClr val="bg1"/>
                </a:solidFill>
                <a:latin typeface="AUdimat" pitchFamily="2" charset="0"/>
              </a:rPr>
              <a:t>Common heuristic: oldest first</a:t>
            </a:r>
          </a:p>
        </p:txBody>
      </p:sp>
      <p:sp>
        <p:nvSpPr>
          <p:cNvPr id="33" name="AutoShape 38">
            <a:extLst>
              <a:ext uri="{FF2B5EF4-FFF2-40B4-BE49-F238E27FC236}">
                <a16:creationId xmlns:a16="http://schemas.microsoft.com/office/drawing/2014/main" id="{9E449F9D-F732-9B7C-53A0-DD8DE0E1217B}"/>
              </a:ext>
            </a:extLst>
          </p:cNvPr>
          <p:cNvSpPr>
            <a:spLocks noChangeArrowheads="1"/>
          </p:cNvSpPr>
          <p:nvPr/>
        </p:nvSpPr>
        <p:spPr bwMode="auto">
          <a:xfrm>
            <a:off x="669619" y="1371600"/>
            <a:ext cx="4038600" cy="838200"/>
          </a:xfrm>
          <a:prstGeom prst="roundRect">
            <a:avLst>
              <a:gd name="adj" fmla="val 16667"/>
            </a:avLst>
          </a:prstGeom>
          <a:solidFill>
            <a:srgbClr val="CCFFCC"/>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a:r>
              <a:rPr lang="en-US" dirty="0">
                <a:latin typeface="AUdimat" pitchFamily="2" charset="0"/>
              </a:rPr>
              <a:t>You can do whatever: it only</a:t>
            </a:r>
          </a:p>
          <a:p>
            <a:pPr algn="ctr"/>
            <a:r>
              <a:rPr lang="en-US" dirty="0">
                <a:latin typeface="AUdimat" pitchFamily="2" charset="0"/>
              </a:rPr>
              <a:t>affects performance, not correctness</a:t>
            </a:r>
          </a:p>
        </p:txBody>
      </p:sp>
      <p:sp>
        <p:nvSpPr>
          <p:cNvPr id="34" name="Text Box 18">
            <a:extLst>
              <a:ext uri="{FF2B5EF4-FFF2-40B4-BE49-F238E27FC236}">
                <a16:creationId xmlns:a16="http://schemas.microsoft.com/office/drawing/2014/main" id="{0592CAA3-8A44-EF18-95A9-6EBEB02CEA3C}"/>
              </a:ext>
            </a:extLst>
          </p:cNvPr>
          <p:cNvSpPr txBox="1">
            <a:spLocks noChangeArrowheads="1"/>
          </p:cNvSpPr>
          <p:nvPr/>
        </p:nvSpPr>
        <p:spPr bwMode="auto">
          <a:xfrm>
            <a:off x="2422219" y="2971800"/>
            <a:ext cx="830677" cy="369332"/>
          </a:xfrm>
          <a:prstGeom prst="rect">
            <a:avLst/>
          </a:prstGeom>
          <a:noFill/>
          <a:ln w="9525">
            <a:noFill/>
            <a:miter lim="800000"/>
            <a:headEnd/>
            <a:tailEnd/>
          </a:ln>
          <a:effectLst/>
        </p:spPr>
        <p:txBody>
          <a:bodyPr wrap="none">
            <a:spAutoFit/>
          </a:bodyPr>
          <a:lstStyle/>
          <a:p>
            <a:r>
              <a:rPr lang="en-US" dirty="0">
                <a:latin typeface="AUdimat" pitchFamily="2" charset="0"/>
              </a:rPr>
              <a:t>A1 (</a:t>
            </a:r>
            <a:r>
              <a:rPr lang="en-US" dirty="0">
                <a:latin typeface="Symbol" pitchFamily="18" charset="2"/>
              </a:rPr>
              <a:t>a</a:t>
            </a:r>
            <a:r>
              <a:rPr lang="en-US" dirty="0">
                <a:latin typeface="AUdimat" pitchFamily="2" charset="0"/>
              </a:rPr>
              <a:t>)</a:t>
            </a:r>
          </a:p>
        </p:txBody>
      </p:sp>
      <p:sp>
        <p:nvSpPr>
          <p:cNvPr id="35" name="Text Box 19">
            <a:extLst>
              <a:ext uri="{FF2B5EF4-FFF2-40B4-BE49-F238E27FC236}">
                <a16:creationId xmlns:a16="http://schemas.microsoft.com/office/drawing/2014/main" id="{324F61B9-DEAB-50A3-D2FF-C4CB7E89CE7D}"/>
              </a:ext>
            </a:extLst>
          </p:cNvPr>
          <p:cNvSpPr txBox="1">
            <a:spLocks noChangeArrowheads="1"/>
          </p:cNvSpPr>
          <p:nvPr/>
        </p:nvSpPr>
        <p:spPr bwMode="auto">
          <a:xfrm>
            <a:off x="2422219" y="3443288"/>
            <a:ext cx="813043" cy="369332"/>
          </a:xfrm>
          <a:prstGeom prst="rect">
            <a:avLst/>
          </a:prstGeom>
          <a:noFill/>
          <a:ln w="9525">
            <a:noFill/>
            <a:miter lim="800000"/>
            <a:headEnd/>
            <a:tailEnd/>
          </a:ln>
          <a:effectLst/>
        </p:spPr>
        <p:txBody>
          <a:bodyPr wrap="none">
            <a:spAutoFit/>
          </a:bodyPr>
          <a:lstStyle/>
          <a:p>
            <a:r>
              <a:rPr lang="en-US" dirty="0">
                <a:latin typeface="AUdimat" pitchFamily="2" charset="0"/>
              </a:rPr>
              <a:t>A2 (</a:t>
            </a:r>
            <a:r>
              <a:rPr lang="en-US" dirty="0">
                <a:latin typeface="Symbol" pitchFamily="18" charset="2"/>
              </a:rPr>
              <a:t>b</a:t>
            </a:r>
            <a:r>
              <a:rPr lang="en-US" dirty="0">
                <a:latin typeface="AUdimat" pitchFamily="2" charset="0"/>
              </a:rPr>
              <a:t>)</a:t>
            </a:r>
          </a:p>
        </p:txBody>
      </p:sp>
      <p:sp>
        <p:nvSpPr>
          <p:cNvPr id="36" name="Text Box 20">
            <a:extLst>
              <a:ext uri="{FF2B5EF4-FFF2-40B4-BE49-F238E27FC236}">
                <a16:creationId xmlns:a16="http://schemas.microsoft.com/office/drawing/2014/main" id="{736DA81A-460E-84EF-BD0C-DF59AC6A4C96}"/>
              </a:ext>
            </a:extLst>
          </p:cNvPr>
          <p:cNvSpPr txBox="1">
            <a:spLocks noChangeArrowheads="1"/>
          </p:cNvSpPr>
          <p:nvPr/>
        </p:nvSpPr>
        <p:spPr bwMode="auto">
          <a:xfrm>
            <a:off x="2422219" y="3886200"/>
            <a:ext cx="811441" cy="369332"/>
          </a:xfrm>
          <a:prstGeom prst="rect">
            <a:avLst/>
          </a:prstGeom>
          <a:noFill/>
          <a:ln w="9525">
            <a:noFill/>
            <a:miter lim="800000"/>
            <a:headEnd/>
            <a:tailEnd/>
          </a:ln>
          <a:effectLst/>
        </p:spPr>
        <p:txBody>
          <a:bodyPr wrap="none">
            <a:spAutoFit/>
          </a:bodyPr>
          <a:lstStyle/>
          <a:p>
            <a:r>
              <a:rPr lang="en-US" dirty="0">
                <a:latin typeface="AUdimat" pitchFamily="2" charset="0"/>
              </a:rPr>
              <a:t>A3 (</a:t>
            </a:r>
            <a:r>
              <a:rPr lang="en-US" dirty="0">
                <a:latin typeface="Symbol" pitchFamily="18" charset="2"/>
              </a:rPr>
              <a:t>c</a:t>
            </a:r>
            <a:r>
              <a:rPr lang="en-US" dirty="0">
                <a:latin typeface="AUdimat" pitchFamily="2" charset="0"/>
              </a:rPr>
              <a:t>)</a:t>
            </a:r>
          </a:p>
        </p:txBody>
      </p:sp>
      <p:sp>
        <p:nvSpPr>
          <p:cNvPr id="37" name="Text Box 21">
            <a:extLst>
              <a:ext uri="{FF2B5EF4-FFF2-40B4-BE49-F238E27FC236}">
                <a16:creationId xmlns:a16="http://schemas.microsoft.com/office/drawing/2014/main" id="{4633D192-2499-0B95-5ED4-FA33A9AE4984}"/>
              </a:ext>
            </a:extLst>
          </p:cNvPr>
          <p:cNvSpPr txBox="1">
            <a:spLocks noChangeArrowheads="1"/>
          </p:cNvSpPr>
          <p:nvPr/>
        </p:nvSpPr>
        <p:spPr bwMode="auto">
          <a:xfrm>
            <a:off x="5698819" y="2986088"/>
            <a:ext cx="825867" cy="369332"/>
          </a:xfrm>
          <a:prstGeom prst="rect">
            <a:avLst/>
          </a:prstGeom>
          <a:noFill/>
          <a:ln w="9525">
            <a:noFill/>
            <a:miter lim="800000"/>
            <a:headEnd/>
            <a:tailEnd/>
          </a:ln>
          <a:effectLst/>
        </p:spPr>
        <p:txBody>
          <a:bodyPr wrap="none">
            <a:spAutoFit/>
          </a:bodyPr>
          <a:lstStyle/>
          <a:p>
            <a:r>
              <a:rPr lang="en-US" dirty="0">
                <a:latin typeface="AUdimat" pitchFamily="2" charset="0"/>
              </a:rPr>
              <a:t>C1 (</a:t>
            </a:r>
            <a:r>
              <a:rPr lang="en-US" dirty="0">
                <a:latin typeface="Symbol" pitchFamily="18" charset="2"/>
              </a:rPr>
              <a:t>d</a:t>
            </a:r>
            <a:r>
              <a:rPr lang="en-US" dirty="0">
                <a:latin typeface="AUdimat" pitchFamily="2" charset="0"/>
              </a:rPr>
              <a:t>)</a:t>
            </a:r>
          </a:p>
        </p:txBody>
      </p:sp>
      <p:sp>
        <p:nvSpPr>
          <p:cNvPr id="38" name="Text Box 22">
            <a:extLst>
              <a:ext uri="{FF2B5EF4-FFF2-40B4-BE49-F238E27FC236}">
                <a16:creationId xmlns:a16="http://schemas.microsoft.com/office/drawing/2014/main" id="{B8825D20-112F-E087-3180-388BBCB901E3}"/>
              </a:ext>
            </a:extLst>
          </p:cNvPr>
          <p:cNvSpPr txBox="1">
            <a:spLocks noChangeArrowheads="1"/>
          </p:cNvSpPr>
          <p:nvPr/>
        </p:nvSpPr>
        <p:spPr bwMode="auto">
          <a:xfrm>
            <a:off x="5698819" y="3443288"/>
            <a:ext cx="813043" cy="369332"/>
          </a:xfrm>
          <a:prstGeom prst="rect">
            <a:avLst/>
          </a:prstGeom>
          <a:noFill/>
          <a:ln w="9525">
            <a:noFill/>
            <a:miter lim="800000"/>
            <a:headEnd/>
            <a:tailEnd/>
          </a:ln>
          <a:effectLst/>
        </p:spPr>
        <p:txBody>
          <a:bodyPr wrap="none">
            <a:spAutoFit/>
          </a:bodyPr>
          <a:lstStyle/>
          <a:p>
            <a:r>
              <a:rPr lang="en-US" dirty="0">
                <a:latin typeface="AUdimat" pitchFamily="2" charset="0"/>
              </a:rPr>
              <a:t>C2 (</a:t>
            </a:r>
            <a:r>
              <a:rPr lang="en-US" dirty="0">
                <a:latin typeface="Symbol" pitchFamily="18" charset="2"/>
              </a:rPr>
              <a:t>e</a:t>
            </a:r>
            <a:r>
              <a:rPr lang="en-US" dirty="0">
                <a:latin typeface="AUdimat" pitchFamily="2" charset="0"/>
              </a:rPr>
              <a:t>)</a:t>
            </a:r>
          </a:p>
        </p:txBody>
      </p:sp>
      <p:sp>
        <p:nvSpPr>
          <p:cNvPr id="39" name="Rectangle 4">
            <a:extLst>
              <a:ext uri="{FF2B5EF4-FFF2-40B4-BE49-F238E27FC236}">
                <a16:creationId xmlns:a16="http://schemas.microsoft.com/office/drawing/2014/main" id="{ED2ED5B8-3448-C00A-AF99-00F3766A931F}"/>
              </a:ext>
            </a:extLst>
          </p:cNvPr>
          <p:cNvSpPr>
            <a:spLocks noChangeArrowheads="1"/>
          </p:cNvSpPr>
          <p:nvPr/>
        </p:nvSpPr>
        <p:spPr bwMode="auto">
          <a:xfrm>
            <a:off x="669619" y="3429000"/>
            <a:ext cx="15240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latin typeface="AUdimat" pitchFamily="2" charset="0"/>
              </a:rPr>
              <a:t>F1 = F2 + F3</a:t>
            </a:r>
          </a:p>
        </p:txBody>
      </p:sp>
      <p:sp>
        <p:nvSpPr>
          <p:cNvPr id="40" name="Rectangle 5">
            <a:extLst>
              <a:ext uri="{FF2B5EF4-FFF2-40B4-BE49-F238E27FC236}">
                <a16:creationId xmlns:a16="http://schemas.microsoft.com/office/drawing/2014/main" id="{DE074FD7-C8ED-EC72-CDAA-F25706E82078}"/>
              </a:ext>
            </a:extLst>
          </p:cNvPr>
          <p:cNvSpPr>
            <a:spLocks noChangeArrowheads="1"/>
          </p:cNvSpPr>
          <p:nvPr/>
        </p:nvSpPr>
        <p:spPr bwMode="auto">
          <a:xfrm>
            <a:off x="669619" y="3810000"/>
            <a:ext cx="15240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dirty="0">
                <a:latin typeface="AUdimat" pitchFamily="2" charset="0"/>
              </a:rPr>
              <a:t>F4 = F3 – F2</a:t>
            </a:r>
          </a:p>
        </p:txBody>
      </p:sp>
      <p:sp>
        <p:nvSpPr>
          <p:cNvPr id="41" name="Rectangle 6">
            <a:extLst>
              <a:ext uri="{FF2B5EF4-FFF2-40B4-BE49-F238E27FC236}">
                <a16:creationId xmlns:a16="http://schemas.microsoft.com/office/drawing/2014/main" id="{6FD713AA-D1B5-2777-5D5A-A7E17F6EBD15}"/>
              </a:ext>
            </a:extLst>
          </p:cNvPr>
          <p:cNvSpPr>
            <a:spLocks noChangeArrowheads="1"/>
          </p:cNvSpPr>
          <p:nvPr/>
        </p:nvSpPr>
        <p:spPr bwMode="auto">
          <a:xfrm>
            <a:off x="669619" y="4191000"/>
            <a:ext cx="15240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latin typeface="AUdimat" pitchFamily="2" charset="0"/>
              </a:rPr>
              <a:t>F1 = F2 / F3</a:t>
            </a:r>
          </a:p>
        </p:txBody>
      </p:sp>
      <p:sp>
        <p:nvSpPr>
          <p:cNvPr id="42" name="Text Box 49">
            <a:extLst>
              <a:ext uri="{FF2B5EF4-FFF2-40B4-BE49-F238E27FC236}">
                <a16:creationId xmlns:a16="http://schemas.microsoft.com/office/drawing/2014/main" id="{BD5784D6-665B-01FB-4EF8-8F26A1D1BCE2}"/>
              </a:ext>
            </a:extLst>
          </p:cNvPr>
          <p:cNvSpPr txBox="1">
            <a:spLocks noChangeArrowheads="1"/>
          </p:cNvSpPr>
          <p:nvPr/>
        </p:nvSpPr>
        <p:spPr bwMode="auto">
          <a:xfrm>
            <a:off x="288619" y="4191000"/>
            <a:ext cx="308098" cy="369332"/>
          </a:xfrm>
          <a:prstGeom prst="rect">
            <a:avLst/>
          </a:prstGeom>
          <a:noFill/>
          <a:ln w="9525">
            <a:noFill/>
            <a:miter lim="800000"/>
            <a:headEnd/>
            <a:tailEnd/>
          </a:ln>
          <a:effectLst/>
        </p:spPr>
        <p:txBody>
          <a:bodyPr wrap="none">
            <a:spAutoFit/>
          </a:bodyPr>
          <a:lstStyle/>
          <a:p>
            <a:r>
              <a:rPr lang="en-US">
                <a:latin typeface="AUdimat" pitchFamily="2" charset="0"/>
              </a:rPr>
              <a:t>1.</a:t>
            </a:r>
          </a:p>
        </p:txBody>
      </p:sp>
      <p:sp>
        <p:nvSpPr>
          <p:cNvPr id="43" name="Text Box 50">
            <a:extLst>
              <a:ext uri="{FF2B5EF4-FFF2-40B4-BE49-F238E27FC236}">
                <a16:creationId xmlns:a16="http://schemas.microsoft.com/office/drawing/2014/main" id="{8EEB8996-F012-83DE-D43B-3A81A1D1A0DB}"/>
              </a:ext>
            </a:extLst>
          </p:cNvPr>
          <p:cNvSpPr txBox="1">
            <a:spLocks noChangeArrowheads="1"/>
          </p:cNvSpPr>
          <p:nvPr/>
        </p:nvSpPr>
        <p:spPr bwMode="auto">
          <a:xfrm>
            <a:off x="288619" y="3810000"/>
            <a:ext cx="325730" cy="369332"/>
          </a:xfrm>
          <a:prstGeom prst="rect">
            <a:avLst/>
          </a:prstGeom>
          <a:noFill/>
          <a:ln w="9525">
            <a:noFill/>
            <a:miter lim="800000"/>
            <a:headEnd/>
            <a:tailEnd/>
          </a:ln>
          <a:effectLst/>
        </p:spPr>
        <p:txBody>
          <a:bodyPr wrap="none">
            <a:spAutoFit/>
          </a:bodyPr>
          <a:lstStyle/>
          <a:p>
            <a:r>
              <a:rPr lang="en-US">
                <a:latin typeface="AUdimat" pitchFamily="2" charset="0"/>
              </a:rPr>
              <a:t>2.</a:t>
            </a:r>
          </a:p>
        </p:txBody>
      </p:sp>
      <p:sp>
        <p:nvSpPr>
          <p:cNvPr id="44" name="Text Box 51">
            <a:extLst>
              <a:ext uri="{FF2B5EF4-FFF2-40B4-BE49-F238E27FC236}">
                <a16:creationId xmlns:a16="http://schemas.microsoft.com/office/drawing/2014/main" id="{2293BCBE-24A1-0F46-4A8C-D8086291648A}"/>
              </a:ext>
            </a:extLst>
          </p:cNvPr>
          <p:cNvSpPr txBox="1">
            <a:spLocks noChangeArrowheads="1"/>
          </p:cNvSpPr>
          <p:nvPr/>
        </p:nvSpPr>
        <p:spPr bwMode="auto">
          <a:xfrm>
            <a:off x="288619" y="3429000"/>
            <a:ext cx="332142" cy="369332"/>
          </a:xfrm>
          <a:prstGeom prst="rect">
            <a:avLst/>
          </a:prstGeom>
          <a:noFill/>
          <a:ln w="9525">
            <a:noFill/>
            <a:miter lim="800000"/>
            <a:headEnd/>
            <a:tailEnd/>
          </a:ln>
          <a:effectLst/>
        </p:spPr>
        <p:txBody>
          <a:bodyPr wrap="none">
            <a:spAutoFit/>
          </a:bodyPr>
          <a:lstStyle/>
          <a:p>
            <a:r>
              <a:rPr lang="en-US">
                <a:latin typeface="AUdimat" pitchFamily="2" charset="0"/>
              </a:rPr>
              <a:t>3.</a:t>
            </a:r>
          </a:p>
        </p:txBody>
      </p:sp>
      <p:sp>
        <p:nvSpPr>
          <p:cNvPr id="45" name="Rectangle 6">
            <a:extLst>
              <a:ext uri="{FF2B5EF4-FFF2-40B4-BE49-F238E27FC236}">
                <a16:creationId xmlns:a16="http://schemas.microsoft.com/office/drawing/2014/main" id="{D1511FF1-53FF-E472-7232-CF8242974184}"/>
              </a:ext>
            </a:extLst>
          </p:cNvPr>
          <p:cNvSpPr>
            <a:spLocks noChangeArrowheads="1"/>
          </p:cNvSpPr>
          <p:nvPr/>
        </p:nvSpPr>
        <p:spPr bwMode="auto">
          <a:xfrm>
            <a:off x="669619" y="4572000"/>
            <a:ext cx="15240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dirty="0">
                <a:latin typeface="AUdimat" pitchFamily="2" charset="0"/>
              </a:rPr>
              <a:t>F2 = F4 + F1</a:t>
            </a:r>
          </a:p>
        </p:txBody>
      </p:sp>
      <p:sp>
        <p:nvSpPr>
          <p:cNvPr id="46" name="Text Box 49">
            <a:extLst>
              <a:ext uri="{FF2B5EF4-FFF2-40B4-BE49-F238E27FC236}">
                <a16:creationId xmlns:a16="http://schemas.microsoft.com/office/drawing/2014/main" id="{8FC2B7A1-5768-7CF6-7034-8AEFF37D4969}"/>
              </a:ext>
            </a:extLst>
          </p:cNvPr>
          <p:cNvSpPr txBox="1">
            <a:spLocks noChangeArrowheads="1"/>
          </p:cNvSpPr>
          <p:nvPr/>
        </p:nvSpPr>
        <p:spPr bwMode="auto">
          <a:xfrm>
            <a:off x="285321" y="4572000"/>
            <a:ext cx="377026" cy="369332"/>
          </a:xfrm>
          <a:prstGeom prst="rect">
            <a:avLst/>
          </a:prstGeom>
          <a:noFill/>
          <a:ln w="9525">
            <a:noFill/>
            <a:miter lim="800000"/>
            <a:headEnd/>
            <a:tailEnd/>
          </a:ln>
          <a:effectLst/>
        </p:spPr>
        <p:txBody>
          <a:bodyPr wrap="none">
            <a:spAutoFit/>
          </a:bodyPr>
          <a:lstStyle/>
          <a:p>
            <a:r>
              <a:rPr lang="en-US" dirty="0">
                <a:latin typeface="AUdimat" pitchFamily="2" charset="0"/>
              </a:rPr>
              <a:t>0.</a:t>
            </a:r>
          </a:p>
        </p:txBody>
      </p:sp>
    </p:spTree>
    <p:extLst>
      <p:ext uri="{BB962C8B-B14F-4D97-AF65-F5344CB8AC3E}">
        <p14:creationId xmlns:p14="http://schemas.microsoft.com/office/powerpoint/2010/main" val="1963431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1000"/>
                                        <p:tgtEl>
                                          <p:spTgt spid="15"/>
                                        </p:tgtEl>
                                      </p:cBhvr>
                                    </p:animEffect>
                                    <p:set>
                                      <p:cBhvr>
                                        <p:cTn id="7" dur="1" fill="hold">
                                          <p:stCondLst>
                                            <p:cond delay="999"/>
                                          </p:stCondLst>
                                        </p:cTn>
                                        <p:tgtEl>
                                          <p:spTgt spid="15"/>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1000"/>
                                        <p:tgtEl>
                                          <p:spTgt spid="16"/>
                                        </p:tgtEl>
                                      </p:cBhvr>
                                    </p:animEffect>
                                    <p:set>
                                      <p:cBhvr>
                                        <p:cTn id="10" dur="1" fill="hold">
                                          <p:stCondLst>
                                            <p:cond delay="999"/>
                                          </p:stCondLst>
                                        </p:cTn>
                                        <p:tgtEl>
                                          <p:spTgt spid="16"/>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1000"/>
                                        <p:tgtEl>
                                          <p:spTgt spid="19"/>
                                        </p:tgtEl>
                                      </p:cBhvr>
                                    </p:animEffect>
                                    <p:set>
                                      <p:cBhvr>
                                        <p:cTn id="13" dur="1" fill="hold">
                                          <p:stCondLst>
                                            <p:cond delay="999"/>
                                          </p:stCondLst>
                                        </p:cTn>
                                        <p:tgtEl>
                                          <p:spTgt spid="19"/>
                                        </p:tgtEl>
                                        <p:attrNameLst>
                                          <p:attrName>style.visibility</p:attrName>
                                        </p:attrNameLst>
                                      </p:cBhvr>
                                      <p:to>
                                        <p:strVal val="hidden"/>
                                      </p:to>
                                    </p:set>
                                  </p:childTnLst>
                                </p:cTn>
                              </p:par>
                              <p:par>
                                <p:cTn id="14" presetID="10" presetClass="entr" presetSubtype="0" fill="hold" grpId="0"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1000"/>
                                        <p:tgtEl>
                                          <p:spTgt spid="2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1000"/>
                                        <p:tgtEl>
                                          <p:spTgt spid="3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1000"/>
                                        <p:tgtEl>
                                          <p:spTgt spid="31"/>
                                        </p:tgtEl>
                                      </p:cBhvr>
                                    </p:animEffect>
                                  </p:childTnLst>
                                </p:cTn>
                              </p:par>
                              <p:par>
                                <p:cTn id="23" presetID="10" presetClass="exit" presetSubtype="0" fill="hold" nodeType="withEffect">
                                  <p:stCondLst>
                                    <p:cond delay="0"/>
                                  </p:stCondLst>
                                  <p:childTnLst>
                                    <p:animEffect transition="out" filter="fade">
                                      <p:cBhvr>
                                        <p:cTn id="24" dur="2000"/>
                                        <p:tgtEl>
                                          <p:spTgt spid="22"/>
                                        </p:tgtEl>
                                      </p:cBhvr>
                                    </p:animEffect>
                                    <p:set>
                                      <p:cBhvr>
                                        <p:cTn id="25" dur="1" fill="hold">
                                          <p:stCondLst>
                                            <p:cond delay="1999"/>
                                          </p:stCondLst>
                                        </p:cTn>
                                        <p:tgtEl>
                                          <p:spTgt spid="22"/>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9" grpId="0" animBg="1"/>
      <p:bldP spid="29" grpId="0" animBg="1"/>
      <p:bldP spid="30" grpId="0" animBg="1"/>
      <p:bldP spid="31" grpId="0" animBg="1"/>
      <p:bldP spid="32" grpId="0" animBg="1"/>
      <p:bldP spid="3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9B96CB-4EBA-0D87-A8E2-D65C3A858BC2}"/>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6367451-018C-20C5-8C74-B15968EDD814}"/>
              </a:ext>
            </a:extLst>
          </p:cNvPr>
          <p:cNvSpPr>
            <a:spLocks noGrp="1"/>
          </p:cNvSpPr>
          <p:nvPr>
            <p:ph type="sldNum" sz="quarter" idx="19"/>
          </p:nvPr>
        </p:nvSpPr>
        <p:spPr/>
        <p:txBody>
          <a:bodyPr/>
          <a:lstStyle/>
          <a:p>
            <a:fld id="{B6238B5B-F19C-E947-A0BC-87BD7983F871}" type="slidenum">
              <a:rPr lang="en-US" smtClean="0"/>
              <a:pPr/>
              <a:t>39</a:t>
            </a:fld>
            <a:endParaRPr lang="en-US" dirty="0"/>
          </a:p>
        </p:txBody>
      </p:sp>
      <p:sp>
        <p:nvSpPr>
          <p:cNvPr id="2" name="Title 4">
            <a:extLst>
              <a:ext uri="{FF2B5EF4-FFF2-40B4-BE49-F238E27FC236}">
                <a16:creationId xmlns:a16="http://schemas.microsoft.com/office/drawing/2014/main" id="{4933D14A-7334-6E8F-D5B6-199AE73F6346}"/>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Write Result</a:t>
            </a:r>
          </a:p>
        </p:txBody>
      </p:sp>
      <p:sp>
        <p:nvSpPr>
          <p:cNvPr id="5" name="Text Placeholder 1">
            <a:extLst>
              <a:ext uri="{FF2B5EF4-FFF2-40B4-BE49-F238E27FC236}">
                <a16:creationId xmlns:a16="http://schemas.microsoft.com/office/drawing/2014/main" id="{5C2C2C4B-BF79-73C6-5D42-EBC1CDDF3413}"/>
              </a:ext>
            </a:extLst>
          </p:cNvPr>
          <p:cNvSpPr txBox="1">
            <a:spLocks/>
          </p:cNvSpPr>
          <p:nvPr/>
        </p:nvSpPr>
        <p:spPr>
          <a:xfrm>
            <a:off x="640077" y="1000549"/>
            <a:ext cx="8503923" cy="3498394"/>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342900" indent="-342900">
              <a:lnSpc>
                <a:spcPct val="90000"/>
              </a:lnSpc>
              <a:buFont typeface="Arial" panose="020B0604020202020204" pitchFamily="34" charset="0"/>
              <a:buChar char="•"/>
            </a:pPr>
            <a:r>
              <a:rPr lang="en-US" sz="2000" dirty="0"/>
              <a:t>When result is computed, </a:t>
            </a:r>
            <a:r>
              <a:rPr lang="en-US" sz="2000" dirty="0">
                <a:solidFill>
                  <a:srgbClr val="FF0000"/>
                </a:solidFill>
              </a:rPr>
              <a:t>make it available</a:t>
            </a:r>
            <a:br>
              <a:rPr lang="en-US" sz="2000" dirty="0"/>
            </a:br>
            <a:r>
              <a:rPr lang="en-US" sz="2000" dirty="0"/>
              <a:t>on the “</a:t>
            </a:r>
            <a:r>
              <a:rPr lang="en-US" sz="2000" dirty="0">
                <a:solidFill>
                  <a:schemeClr val="accent2"/>
                </a:solidFill>
              </a:rPr>
              <a:t>common data bus</a:t>
            </a:r>
            <a:r>
              <a:rPr lang="en-US" sz="2000" dirty="0"/>
              <a:t>” (CDB), where</a:t>
            </a:r>
            <a:br>
              <a:rPr lang="en-US" sz="2000" dirty="0"/>
            </a:br>
            <a:r>
              <a:rPr lang="en-US" sz="2000" dirty="0"/>
              <a:t>waiting reservation stations can pick it up</a:t>
            </a:r>
          </a:p>
          <a:p>
            <a:pPr marL="342900" indent="-342900">
              <a:lnSpc>
                <a:spcPct val="90000"/>
              </a:lnSpc>
              <a:buFont typeface="Arial" panose="020B0604020202020204" pitchFamily="34" charset="0"/>
              <a:buChar char="•"/>
            </a:pPr>
            <a:r>
              <a:rPr lang="en-US" sz="2000" dirty="0"/>
              <a:t>Stores write to memory</a:t>
            </a:r>
          </a:p>
          <a:p>
            <a:pPr marL="342900" indent="-342900">
              <a:lnSpc>
                <a:spcPct val="90000"/>
              </a:lnSpc>
              <a:buFont typeface="Arial" panose="020B0604020202020204" pitchFamily="34" charset="0"/>
              <a:buChar char="•"/>
            </a:pPr>
            <a:r>
              <a:rPr lang="en-US" sz="2000" dirty="0"/>
              <a:t>Result stored in the register file</a:t>
            </a:r>
          </a:p>
          <a:p>
            <a:pPr marL="342900" indent="-342900">
              <a:lnSpc>
                <a:spcPct val="90000"/>
              </a:lnSpc>
              <a:buFont typeface="Arial" panose="020B0604020202020204" pitchFamily="34" charset="0"/>
              <a:buChar char="•"/>
            </a:pPr>
            <a:r>
              <a:rPr lang="en-US" sz="2000" dirty="0"/>
              <a:t>This step </a:t>
            </a:r>
            <a:r>
              <a:rPr lang="en-US" sz="2000" dirty="0">
                <a:solidFill>
                  <a:srgbClr val="FF0000"/>
                </a:solidFill>
              </a:rPr>
              <a:t>frees</a:t>
            </a:r>
            <a:r>
              <a:rPr lang="en-US" sz="2000" dirty="0"/>
              <a:t> the reservation station</a:t>
            </a:r>
          </a:p>
          <a:p>
            <a:pPr marL="342900" indent="-342900">
              <a:lnSpc>
                <a:spcPct val="90000"/>
              </a:lnSpc>
              <a:buFont typeface="Arial" panose="020B0604020202020204" pitchFamily="34" charset="0"/>
              <a:buChar char="•"/>
            </a:pPr>
            <a:r>
              <a:rPr lang="en-US" sz="2000" dirty="0"/>
              <a:t>For our register renaming,</a:t>
            </a:r>
            <a:br>
              <a:rPr lang="en-US" sz="2000" dirty="0"/>
            </a:br>
            <a:r>
              <a:rPr lang="en-US" sz="2000" dirty="0"/>
              <a:t>this recycles the temporary name</a:t>
            </a:r>
            <a:br>
              <a:rPr lang="en-US" sz="2000" dirty="0"/>
            </a:br>
            <a:r>
              <a:rPr lang="en-US" sz="2000" dirty="0"/>
              <a:t>(future instructions can again find the value in the actual register, until it is renamed again)</a:t>
            </a:r>
          </a:p>
          <a:p>
            <a:endParaRPr lang="en-US" dirty="0"/>
          </a:p>
        </p:txBody>
      </p:sp>
    </p:spTree>
    <p:extLst>
      <p:ext uri="{BB962C8B-B14F-4D97-AF65-F5344CB8AC3E}">
        <p14:creationId xmlns:p14="http://schemas.microsoft.com/office/powerpoint/2010/main" val="146705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7152A4-6043-FD4F-C40B-F141ECD49109}"/>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D62F2F7-59D1-3899-21F4-EEC5BCF8594C}"/>
              </a:ext>
            </a:extLst>
          </p:cNvPr>
          <p:cNvSpPr>
            <a:spLocks noGrp="1"/>
          </p:cNvSpPr>
          <p:nvPr>
            <p:ph type="sldNum" sz="quarter" idx="19"/>
          </p:nvPr>
        </p:nvSpPr>
        <p:spPr/>
        <p:txBody>
          <a:bodyPr/>
          <a:lstStyle/>
          <a:p>
            <a:fld id="{B6238B5B-F19C-E947-A0BC-87BD7983F871}" type="slidenum">
              <a:rPr lang="en-US" smtClean="0"/>
              <a:pPr/>
              <a:t>4</a:t>
            </a:fld>
            <a:endParaRPr lang="en-US" dirty="0"/>
          </a:p>
        </p:txBody>
      </p:sp>
      <p:sp>
        <p:nvSpPr>
          <p:cNvPr id="2" name="Title 4">
            <a:extLst>
              <a:ext uri="{FF2B5EF4-FFF2-40B4-BE49-F238E27FC236}">
                <a16:creationId xmlns:a16="http://schemas.microsoft.com/office/drawing/2014/main" id="{743FBDF7-01D5-37E9-E69E-713C23B0EB6B}"/>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Processor Types (Recap)</a:t>
            </a:r>
          </a:p>
        </p:txBody>
      </p:sp>
      <p:sp>
        <p:nvSpPr>
          <p:cNvPr id="5" name="Text Placeholder 1">
            <a:extLst>
              <a:ext uri="{FF2B5EF4-FFF2-40B4-BE49-F238E27FC236}">
                <a16:creationId xmlns:a16="http://schemas.microsoft.com/office/drawing/2014/main" id="{66772DE8-C2F2-80B2-C31F-5ECEED8B0069}"/>
              </a:ext>
            </a:extLst>
          </p:cNvPr>
          <p:cNvSpPr txBox="1">
            <a:spLocks/>
          </p:cNvSpPr>
          <p:nvPr/>
        </p:nvSpPr>
        <p:spPr>
          <a:xfrm>
            <a:off x="640077" y="1000549"/>
            <a:ext cx="8503923" cy="2802819"/>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2000" dirty="0"/>
              <a:t>Scalar CPU: process at most one instruction per cycle</a:t>
            </a:r>
          </a:p>
          <a:p>
            <a:pPr marL="733806" lvl="1" indent="-285750"/>
            <a:r>
              <a:rPr lang="en-US" sz="1800" dirty="0"/>
              <a:t>Shortcomings: IPC&lt;=1</a:t>
            </a:r>
          </a:p>
          <a:p>
            <a:pPr marL="285750" indent="-285750">
              <a:buFont typeface="Arial" panose="020B0604020202020204" pitchFamily="34" charset="0"/>
              <a:buChar char="•"/>
            </a:pPr>
            <a:r>
              <a:rPr lang="en-US" sz="2000" dirty="0" err="1"/>
              <a:t>SuperScalar</a:t>
            </a:r>
            <a:r>
              <a:rPr lang="en-US" sz="2000" dirty="0"/>
              <a:t> CPU : process at most N instructions per cycle </a:t>
            </a:r>
          </a:p>
          <a:p>
            <a:pPr marL="733806" lvl="1" indent="-285750"/>
            <a:r>
              <a:rPr lang="en-US" sz="1800" dirty="0"/>
              <a:t>Shortcomings: IPC rarely reach N</a:t>
            </a:r>
          </a:p>
          <a:p>
            <a:pPr marL="733806" lvl="1" indent="-285750"/>
            <a:r>
              <a:rPr lang="en-US" sz="1800" dirty="0"/>
              <a:t>Why? Data dependencies</a:t>
            </a:r>
          </a:p>
          <a:p>
            <a:pPr marL="285750" indent="-285750">
              <a:buFont typeface="Arial" panose="020B0604020202020204" pitchFamily="34" charset="0"/>
              <a:buChar char="•"/>
            </a:pPr>
            <a:r>
              <a:rPr lang="en-US" sz="2000" dirty="0"/>
              <a:t>Out of Order CPU: process instructions out of order</a:t>
            </a:r>
          </a:p>
          <a:p>
            <a:pPr marL="733806" lvl="1" indent="-285750"/>
            <a:r>
              <a:rPr lang="en-US" sz="1800" dirty="0"/>
              <a:t>Goal: Resolve data dependencies</a:t>
            </a: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4144184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E917FD-ADEE-D8A1-FB05-A934D8E7B09D}"/>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3395A08-0B15-EE72-DCC2-3A4DA2DFBD90}"/>
              </a:ext>
            </a:extLst>
          </p:cNvPr>
          <p:cNvSpPr>
            <a:spLocks noGrp="1"/>
          </p:cNvSpPr>
          <p:nvPr>
            <p:ph type="sldNum" sz="quarter" idx="19"/>
          </p:nvPr>
        </p:nvSpPr>
        <p:spPr>
          <a:xfrm>
            <a:off x="8686800" y="4278215"/>
            <a:ext cx="457200" cy="365760"/>
          </a:xfrm>
        </p:spPr>
        <p:txBody>
          <a:bodyPr/>
          <a:lstStyle/>
          <a:p>
            <a:fld id="{B6238B5B-F19C-E947-A0BC-87BD7983F871}" type="slidenum">
              <a:rPr lang="en-US" smtClean="0"/>
              <a:pPr/>
              <a:t>40</a:t>
            </a:fld>
            <a:endParaRPr lang="en-US" dirty="0"/>
          </a:p>
        </p:txBody>
      </p:sp>
      <p:sp>
        <p:nvSpPr>
          <p:cNvPr id="2" name="Title 4">
            <a:extLst>
              <a:ext uri="{FF2B5EF4-FFF2-40B4-BE49-F238E27FC236}">
                <a16:creationId xmlns:a16="http://schemas.microsoft.com/office/drawing/2014/main" id="{477E8075-63D9-A800-9930-B13CF5E6E5E4}"/>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Write Result</a:t>
            </a:r>
          </a:p>
        </p:txBody>
      </p:sp>
      <p:sp>
        <p:nvSpPr>
          <p:cNvPr id="3" name="AutoShape 92">
            <a:extLst>
              <a:ext uri="{FF2B5EF4-FFF2-40B4-BE49-F238E27FC236}">
                <a16:creationId xmlns:a16="http://schemas.microsoft.com/office/drawing/2014/main" id="{6E0EC117-2EDA-6619-4FBF-9D9AE6355ECB}"/>
              </a:ext>
            </a:extLst>
          </p:cNvPr>
          <p:cNvSpPr>
            <a:spLocks noChangeArrowheads="1"/>
          </p:cNvSpPr>
          <p:nvPr/>
        </p:nvSpPr>
        <p:spPr bwMode="auto">
          <a:xfrm>
            <a:off x="6335713" y="329301"/>
            <a:ext cx="2667000" cy="1295400"/>
          </a:xfrm>
          <a:prstGeom prst="roundRect">
            <a:avLst>
              <a:gd name="adj" fmla="val 16667"/>
            </a:avLst>
          </a:prstGeom>
          <a:solidFill>
            <a:srgbClr val="FF9900"/>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a:r>
              <a:rPr lang="en-US" dirty="0">
                <a:latin typeface="AUdimat" pitchFamily="2" charset="0"/>
              </a:rPr>
              <a:t>Only update RAT</a:t>
            </a:r>
          </a:p>
          <a:p>
            <a:pPr algn="ctr"/>
            <a:r>
              <a:rPr lang="en-US" dirty="0">
                <a:latin typeface="AUdimat" pitchFamily="2" charset="0"/>
              </a:rPr>
              <a:t>(and RF) if RAT still</a:t>
            </a:r>
          </a:p>
          <a:p>
            <a:pPr algn="ctr"/>
            <a:r>
              <a:rPr lang="en-US" dirty="0">
                <a:latin typeface="AUdimat" pitchFamily="2" charset="0"/>
              </a:rPr>
              <a:t>contains your mapping!</a:t>
            </a:r>
          </a:p>
        </p:txBody>
      </p:sp>
      <p:sp>
        <p:nvSpPr>
          <p:cNvPr id="6" name="Footer Placeholder 2">
            <a:extLst>
              <a:ext uri="{FF2B5EF4-FFF2-40B4-BE49-F238E27FC236}">
                <a16:creationId xmlns:a16="http://schemas.microsoft.com/office/drawing/2014/main" id="{148FEFD8-025E-D7E0-7850-842B98D0197D}"/>
              </a:ext>
            </a:extLst>
          </p:cNvPr>
          <p:cNvSpPr txBox="1">
            <a:spLocks/>
          </p:cNvSpPr>
          <p:nvPr/>
        </p:nvSpPr>
        <p:spPr>
          <a:xfrm>
            <a:off x="1851026" y="5726801"/>
            <a:ext cx="4024312" cy="165100"/>
          </a:xfrm>
          <a:prstGeom prst="rect">
            <a:avLst/>
          </a:prstGeo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a:t> </a:t>
            </a:r>
          </a:p>
        </p:txBody>
      </p:sp>
      <p:sp>
        <p:nvSpPr>
          <p:cNvPr id="7" name="Rectangle 89">
            <a:extLst>
              <a:ext uri="{FF2B5EF4-FFF2-40B4-BE49-F238E27FC236}">
                <a16:creationId xmlns:a16="http://schemas.microsoft.com/office/drawing/2014/main" id="{2819251F-C68A-B9FF-3CE9-BCE147F7BFD5}"/>
              </a:ext>
            </a:extLst>
          </p:cNvPr>
          <p:cNvSpPr>
            <a:spLocks noChangeArrowheads="1"/>
          </p:cNvSpPr>
          <p:nvPr/>
        </p:nvSpPr>
        <p:spPr bwMode="auto">
          <a:xfrm>
            <a:off x="1077913" y="3484836"/>
            <a:ext cx="1219200" cy="381000"/>
          </a:xfrm>
          <a:prstGeom prst="rect">
            <a:avLst/>
          </a:prstGeom>
          <a:solidFill>
            <a:srgbClr val="CCFFFF"/>
          </a:solidFill>
          <a:ln w="9525">
            <a:solidFill>
              <a:schemeClr val="tx1"/>
            </a:solidFill>
            <a:miter lim="800000"/>
            <a:headEnd/>
            <a:tailEnd/>
          </a:ln>
          <a:effectLst/>
        </p:spPr>
        <p:txBody>
          <a:bodyPr wrap="none" anchor="ctr"/>
          <a:lstStyle/>
          <a:p>
            <a:r>
              <a:rPr lang="en-US">
                <a:latin typeface="AUdimat" pitchFamily="2" charset="0"/>
              </a:rPr>
              <a:t>0</a:t>
            </a:r>
          </a:p>
        </p:txBody>
      </p:sp>
      <p:sp>
        <p:nvSpPr>
          <p:cNvPr id="8" name="Rectangle 75">
            <a:extLst>
              <a:ext uri="{FF2B5EF4-FFF2-40B4-BE49-F238E27FC236}">
                <a16:creationId xmlns:a16="http://schemas.microsoft.com/office/drawing/2014/main" id="{C0D42E35-4F91-F196-734A-F5255A635E5B}"/>
              </a:ext>
            </a:extLst>
          </p:cNvPr>
          <p:cNvSpPr>
            <a:spLocks noChangeArrowheads="1"/>
          </p:cNvSpPr>
          <p:nvPr/>
        </p:nvSpPr>
        <p:spPr bwMode="auto">
          <a:xfrm>
            <a:off x="1077913" y="3865836"/>
            <a:ext cx="1219200" cy="381000"/>
          </a:xfrm>
          <a:prstGeom prst="rect">
            <a:avLst/>
          </a:prstGeom>
          <a:solidFill>
            <a:srgbClr val="CCFFFF"/>
          </a:solidFill>
          <a:ln w="9525">
            <a:solidFill>
              <a:schemeClr val="tx1"/>
            </a:solidFill>
            <a:miter lim="800000"/>
            <a:headEnd/>
            <a:tailEnd/>
          </a:ln>
          <a:effectLst/>
        </p:spPr>
        <p:txBody>
          <a:bodyPr wrap="none" anchor="ctr"/>
          <a:lstStyle/>
          <a:p>
            <a:r>
              <a:rPr lang="en-US">
                <a:latin typeface="AUdimat" pitchFamily="2" charset="0"/>
              </a:rPr>
              <a:t>0</a:t>
            </a:r>
          </a:p>
        </p:txBody>
      </p:sp>
      <p:sp>
        <p:nvSpPr>
          <p:cNvPr id="9" name="Rectangle 73">
            <a:extLst>
              <a:ext uri="{FF2B5EF4-FFF2-40B4-BE49-F238E27FC236}">
                <a16:creationId xmlns:a16="http://schemas.microsoft.com/office/drawing/2014/main" id="{A830A233-2C8F-BC0B-ADA3-DCF3FA6A61C1}"/>
              </a:ext>
            </a:extLst>
          </p:cNvPr>
          <p:cNvSpPr>
            <a:spLocks noChangeArrowheads="1"/>
          </p:cNvSpPr>
          <p:nvPr/>
        </p:nvSpPr>
        <p:spPr bwMode="auto">
          <a:xfrm>
            <a:off x="1019176" y="1897336"/>
            <a:ext cx="1219200" cy="381000"/>
          </a:xfrm>
          <a:prstGeom prst="rect">
            <a:avLst/>
          </a:prstGeom>
          <a:solidFill>
            <a:srgbClr val="CC99FF"/>
          </a:solidFill>
          <a:ln w="9525">
            <a:solidFill>
              <a:schemeClr val="tx1"/>
            </a:solidFill>
            <a:miter lim="800000"/>
            <a:headEnd/>
            <a:tailEnd/>
          </a:ln>
          <a:effectLst/>
        </p:spPr>
        <p:txBody>
          <a:bodyPr wrap="none" anchor="ctr"/>
          <a:lstStyle/>
          <a:p>
            <a:r>
              <a:rPr lang="en-US">
                <a:latin typeface="AUdimat" pitchFamily="2" charset="0"/>
              </a:rPr>
              <a:t>3.8486994</a:t>
            </a:r>
          </a:p>
        </p:txBody>
      </p:sp>
      <p:sp>
        <p:nvSpPr>
          <p:cNvPr id="10" name="Rectangle 62">
            <a:extLst>
              <a:ext uri="{FF2B5EF4-FFF2-40B4-BE49-F238E27FC236}">
                <a16:creationId xmlns:a16="http://schemas.microsoft.com/office/drawing/2014/main" id="{13534FF5-9C1D-513C-19CB-08F68421E006}"/>
              </a:ext>
            </a:extLst>
          </p:cNvPr>
          <p:cNvSpPr>
            <a:spLocks noChangeArrowheads="1"/>
          </p:cNvSpPr>
          <p:nvPr/>
        </p:nvSpPr>
        <p:spPr bwMode="auto">
          <a:xfrm>
            <a:off x="3363913" y="2062436"/>
            <a:ext cx="990600" cy="457200"/>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1" name="Rectangle 63">
            <a:extLst>
              <a:ext uri="{FF2B5EF4-FFF2-40B4-BE49-F238E27FC236}">
                <a16:creationId xmlns:a16="http://schemas.microsoft.com/office/drawing/2014/main" id="{0304E357-E64F-8C1C-C152-C656D3221E28}"/>
              </a:ext>
            </a:extLst>
          </p:cNvPr>
          <p:cNvSpPr>
            <a:spLocks noChangeArrowheads="1"/>
          </p:cNvSpPr>
          <p:nvPr/>
        </p:nvSpPr>
        <p:spPr bwMode="auto">
          <a:xfrm>
            <a:off x="4354513" y="2062436"/>
            <a:ext cx="609600" cy="457200"/>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2" name="Rectangle 64">
            <a:extLst>
              <a:ext uri="{FF2B5EF4-FFF2-40B4-BE49-F238E27FC236}">
                <a16:creationId xmlns:a16="http://schemas.microsoft.com/office/drawing/2014/main" id="{CCC0EC23-EB82-28C0-83CF-A834E7E5714A}"/>
              </a:ext>
            </a:extLst>
          </p:cNvPr>
          <p:cNvSpPr>
            <a:spLocks noChangeArrowheads="1"/>
          </p:cNvSpPr>
          <p:nvPr/>
        </p:nvSpPr>
        <p:spPr bwMode="auto">
          <a:xfrm>
            <a:off x="4964113" y="2062436"/>
            <a:ext cx="609600" cy="457200"/>
          </a:xfrm>
          <a:prstGeom prst="rect">
            <a:avLst/>
          </a:prstGeom>
          <a:solidFill>
            <a:srgbClr val="FFCC99"/>
          </a:solidFill>
          <a:ln w="9525">
            <a:solidFill>
              <a:schemeClr val="tx1"/>
            </a:solidFill>
            <a:miter lim="800000"/>
            <a:headEnd/>
            <a:tailEnd/>
          </a:ln>
          <a:effectLst/>
        </p:spPr>
        <p:txBody>
          <a:bodyPr wrap="none" anchor="ctr"/>
          <a:lstStyle/>
          <a:p>
            <a:endParaRPr lang="en-US"/>
          </a:p>
        </p:txBody>
      </p:sp>
      <p:sp>
        <p:nvSpPr>
          <p:cNvPr id="13" name="Rectangle 4">
            <a:extLst>
              <a:ext uri="{FF2B5EF4-FFF2-40B4-BE49-F238E27FC236}">
                <a16:creationId xmlns:a16="http://schemas.microsoft.com/office/drawing/2014/main" id="{4A73E840-9FE2-060F-1075-C57B43B7ECA4}"/>
              </a:ext>
            </a:extLst>
          </p:cNvPr>
          <p:cNvSpPr>
            <a:spLocks noChangeArrowheads="1"/>
          </p:cNvSpPr>
          <p:nvPr/>
        </p:nvSpPr>
        <p:spPr bwMode="auto">
          <a:xfrm>
            <a:off x="3363913" y="2519636"/>
            <a:ext cx="990600" cy="457200"/>
          </a:xfrm>
          <a:prstGeom prst="rect">
            <a:avLst/>
          </a:prstGeom>
          <a:solidFill>
            <a:srgbClr val="FFCC99"/>
          </a:solidFill>
          <a:ln w="9525">
            <a:solidFill>
              <a:schemeClr val="tx1"/>
            </a:solidFill>
            <a:miter lim="800000"/>
            <a:headEnd/>
            <a:tailEnd/>
          </a:ln>
          <a:effectLst/>
        </p:spPr>
        <p:txBody>
          <a:bodyPr wrap="none" anchor="ctr"/>
          <a:lstStyle/>
          <a:p>
            <a:pPr algn="ctr"/>
            <a:r>
              <a:rPr lang="en-US" sz="1400">
                <a:latin typeface="AUdimat" pitchFamily="2" charset="0"/>
              </a:rPr>
              <a:t>F4=F1-F2</a:t>
            </a:r>
          </a:p>
        </p:txBody>
      </p:sp>
      <p:sp>
        <p:nvSpPr>
          <p:cNvPr id="14" name="Rectangle 5">
            <a:extLst>
              <a:ext uri="{FF2B5EF4-FFF2-40B4-BE49-F238E27FC236}">
                <a16:creationId xmlns:a16="http://schemas.microsoft.com/office/drawing/2014/main" id="{F3D6AA29-0E9F-43C7-ACAA-3C296F555544}"/>
              </a:ext>
            </a:extLst>
          </p:cNvPr>
          <p:cNvSpPr>
            <a:spLocks noChangeArrowheads="1"/>
          </p:cNvSpPr>
          <p:nvPr/>
        </p:nvSpPr>
        <p:spPr bwMode="auto">
          <a:xfrm>
            <a:off x="3363913" y="2976836"/>
            <a:ext cx="990600" cy="457200"/>
          </a:xfrm>
          <a:prstGeom prst="rect">
            <a:avLst/>
          </a:prstGeom>
          <a:solidFill>
            <a:srgbClr val="FFCC99"/>
          </a:solidFill>
          <a:ln w="9525">
            <a:solidFill>
              <a:schemeClr val="tx1"/>
            </a:solidFill>
            <a:miter lim="800000"/>
            <a:headEnd/>
            <a:tailEnd/>
          </a:ln>
          <a:effectLst/>
        </p:spPr>
        <p:txBody>
          <a:bodyPr wrap="none" anchor="ctr"/>
          <a:lstStyle/>
          <a:p>
            <a:pPr algn="ctr"/>
            <a:r>
              <a:rPr lang="en-US" sz="1400">
                <a:latin typeface="AUdimat" pitchFamily="2" charset="0"/>
              </a:rPr>
              <a:t>F1=F2+F3</a:t>
            </a:r>
          </a:p>
        </p:txBody>
      </p:sp>
      <p:sp>
        <p:nvSpPr>
          <p:cNvPr id="15" name="Rectangle 6">
            <a:extLst>
              <a:ext uri="{FF2B5EF4-FFF2-40B4-BE49-F238E27FC236}">
                <a16:creationId xmlns:a16="http://schemas.microsoft.com/office/drawing/2014/main" id="{ADDE98C0-04D6-5A8B-75C1-27CF5943E75F}"/>
              </a:ext>
            </a:extLst>
          </p:cNvPr>
          <p:cNvSpPr>
            <a:spLocks noChangeArrowheads="1"/>
          </p:cNvSpPr>
          <p:nvPr/>
        </p:nvSpPr>
        <p:spPr bwMode="auto">
          <a:xfrm>
            <a:off x="6697663" y="2062436"/>
            <a:ext cx="990600" cy="457200"/>
          </a:xfrm>
          <a:prstGeom prst="rect">
            <a:avLst/>
          </a:prstGeom>
          <a:solidFill>
            <a:srgbClr val="FFCC99"/>
          </a:solidFill>
          <a:ln w="9525">
            <a:solidFill>
              <a:schemeClr val="tx1"/>
            </a:solidFill>
            <a:miter lim="800000"/>
            <a:headEnd/>
            <a:tailEnd/>
          </a:ln>
          <a:effectLst/>
        </p:spPr>
        <p:txBody>
          <a:bodyPr wrap="none" anchor="ctr"/>
          <a:lstStyle/>
          <a:p>
            <a:pPr algn="ctr"/>
            <a:r>
              <a:rPr lang="en-US" sz="1400">
                <a:latin typeface="AUdimat" pitchFamily="2" charset="0"/>
              </a:rPr>
              <a:t>F1=F2/F3</a:t>
            </a:r>
          </a:p>
        </p:txBody>
      </p:sp>
      <p:sp>
        <p:nvSpPr>
          <p:cNvPr id="16" name="Rectangle 7">
            <a:extLst>
              <a:ext uri="{FF2B5EF4-FFF2-40B4-BE49-F238E27FC236}">
                <a16:creationId xmlns:a16="http://schemas.microsoft.com/office/drawing/2014/main" id="{92E2EDAF-A80B-6E33-F167-38619DA6151E}"/>
              </a:ext>
            </a:extLst>
          </p:cNvPr>
          <p:cNvSpPr>
            <a:spLocks noChangeArrowheads="1"/>
          </p:cNvSpPr>
          <p:nvPr/>
        </p:nvSpPr>
        <p:spPr bwMode="auto">
          <a:xfrm>
            <a:off x="6697663" y="2519636"/>
            <a:ext cx="990600" cy="457200"/>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17" name="AutoShape 8">
            <a:extLst>
              <a:ext uri="{FF2B5EF4-FFF2-40B4-BE49-F238E27FC236}">
                <a16:creationId xmlns:a16="http://schemas.microsoft.com/office/drawing/2014/main" id="{A5A00563-E9C6-3AB3-8553-00FA518DC21F}"/>
              </a:ext>
            </a:extLst>
          </p:cNvPr>
          <p:cNvSpPr>
            <a:spLocks noChangeArrowheads="1"/>
          </p:cNvSpPr>
          <p:nvPr/>
        </p:nvSpPr>
        <p:spPr bwMode="auto">
          <a:xfrm>
            <a:off x="3363913" y="3967436"/>
            <a:ext cx="1752600" cy="4572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CCFFCC"/>
          </a:solidFill>
          <a:ln w="9525">
            <a:miter lim="800000"/>
            <a:headEnd/>
            <a:tailEnd/>
          </a:ln>
          <a:effectLst/>
          <a:scene3d>
            <a:camera prst="perspectiveAbove"/>
            <a:lightRig rig="legacyFlat3" dir="b"/>
          </a:scene3d>
          <a:sp3d extrusionH="430200" prstMaterial="legacyMatte">
            <a:bevelT w="13500" h="13500" prst="angle"/>
            <a:bevelB w="13500" h="13500" prst="angle"/>
            <a:extrusionClr>
              <a:srgbClr val="CCFFCC"/>
            </a:extrusionClr>
          </a:sp3d>
        </p:spPr>
        <p:txBody>
          <a:bodyPr wrap="none" anchor="ctr">
            <a:flatTx/>
          </a:bodyPr>
          <a:lstStyle/>
          <a:p>
            <a:pPr algn="ctr"/>
            <a:r>
              <a:rPr lang="en-US">
                <a:latin typeface="AUdimat" pitchFamily="2" charset="0"/>
              </a:rPr>
              <a:t>Adder</a:t>
            </a:r>
          </a:p>
        </p:txBody>
      </p:sp>
      <p:sp>
        <p:nvSpPr>
          <p:cNvPr id="18" name="AutoShape 9">
            <a:extLst>
              <a:ext uri="{FF2B5EF4-FFF2-40B4-BE49-F238E27FC236}">
                <a16:creationId xmlns:a16="http://schemas.microsoft.com/office/drawing/2014/main" id="{72988F3C-5EA8-6FF9-3AD5-87794BF762F6}"/>
              </a:ext>
            </a:extLst>
          </p:cNvPr>
          <p:cNvSpPr>
            <a:spLocks noChangeArrowheads="1"/>
          </p:cNvSpPr>
          <p:nvPr/>
        </p:nvSpPr>
        <p:spPr bwMode="auto">
          <a:xfrm>
            <a:off x="6945313" y="3967436"/>
            <a:ext cx="1752600" cy="4572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CCFFCC"/>
          </a:solidFill>
          <a:ln w="9525">
            <a:miter lim="800000"/>
            <a:headEnd/>
            <a:tailEnd/>
          </a:ln>
          <a:effectLst/>
          <a:scene3d>
            <a:camera prst="perspectiveAbove"/>
            <a:lightRig rig="legacyFlat3" dir="b"/>
          </a:scene3d>
          <a:sp3d extrusionH="430200" prstMaterial="legacyMatte">
            <a:bevelT w="13500" h="13500" prst="angle"/>
            <a:bevelB w="13500" h="13500" prst="angle"/>
            <a:extrusionClr>
              <a:srgbClr val="CCFFCC"/>
            </a:extrusionClr>
          </a:sp3d>
        </p:spPr>
        <p:txBody>
          <a:bodyPr wrap="none" anchor="ctr">
            <a:flatTx/>
          </a:bodyPr>
          <a:lstStyle/>
          <a:p>
            <a:pPr algn="ctr"/>
            <a:r>
              <a:rPr lang="en-US">
                <a:latin typeface="AUdimat" pitchFamily="2" charset="0"/>
              </a:rPr>
              <a:t>FP-Cmplx</a:t>
            </a:r>
          </a:p>
        </p:txBody>
      </p:sp>
      <p:sp>
        <p:nvSpPr>
          <p:cNvPr id="19" name="Rectangle 17">
            <a:extLst>
              <a:ext uri="{FF2B5EF4-FFF2-40B4-BE49-F238E27FC236}">
                <a16:creationId xmlns:a16="http://schemas.microsoft.com/office/drawing/2014/main" id="{37D446EB-53F5-42F8-4943-83F9E6BAE0D6}"/>
              </a:ext>
            </a:extLst>
          </p:cNvPr>
          <p:cNvSpPr>
            <a:spLocks noChangeArrowheads="1"/>
          </p:cNvSpPr>
          <p:nvPr/>
        </p:nvSpPr>
        <p:spPr bwMode="auto">
          <a:xfrm>
            <a:off x="4354513" y="2519636"/>
            <a:ext cx="609600" cy="457200"/>
          </a:xfrm>
          <a:prstGeom prst="rect">
            <a:avLst/>
          </a:prstGeom>
          <a:solidFill>
            <a:srgbClr val="FFCC99"/>
          </a:solidFill>
          <a:ln w="9525">
            <a:solidFill>
              <a:schemeClr val="tx1"/>
            </a:solidFill>
            <a:miter lim="800000"/>
            <a:headEnd/>
            <a:tailEnd/>
          </a:ln>
          <a:effectLst/>
        </p:spPr>
        <p:txBody>
          <a:bodyPr wrap="none" anchor="ctr"/>
          <a:lstStyle/>
          <a:p>
            <a:pPr algn="ctr"/>
            <a:r>
              <a:rPr lang="en-US" dirty="0">
                <a:latin typeface="AUdimat" pitchFamily="2" charset="0"/>
              </a:rPr>
              <a:t>(</a:t>
            </a:r>
            <a:r>
              <a:rPr lang="en-US" dirty="0">
                <a:latin typeface="Symbol" pitchFamily="18" charset="2"/>
              </a:rPr>
              <a:t>d</a:t>
            </a:r>
            <a:r>
              <a:rPr lang="en-US" dirty="0">
                <a:latin typeface="AUdimat" pitchFamily="2" charset="0"/>
              </a:rPr>
              <a:t>)</a:t>
            </a:r>
          </a:p>
        </p:txBody>
      </p:sp>
      <p:sp>
        <p:nvSpPr>
          <p:cNvPr id="20" name="Rectangle 20">
            <a:extLst>
              <a:ext uri="{FF2B5EF4-FFF2-40B4-BE49-F238E27FC236}">
                <a16:creationId xmlns:a16="http://schemas.microsoft.com/office/drawing/2014/main" id="{7061D74A-404A-D8FB-DAAA-BC15948B50FA}"/>
              </a:ext>
            </a:extLst>
          </p:cNvPr>
          <p:cNvSpPr>
            <a:spLocks noChangeArrowheads="1"/>
          </p:cNvSpPr>
          <p:nvPr/>
        </p:nvSpPr>
        <p:spPr bwMode="auto">
          <a:xfrm>
            <a:off x="4964113" y="2976836"/>
            <a:ext cx="609600" cy="457200"/>
          </a:xfrm>
          <a:prstGeom prst="rect">
            <a:avLst/>
          </a:prstGeom>
          <a:solidFill>
            <a:srgbClr val="FFCC99"/>
          </a:solidFill>
          <a:ln w="9525">
            <a:solidFill>
              <a:schemeClr val="tx1"/>
            </a:solidFill>
            <a:miter lim="800000"/>
            <a:headEnd/>
            <a:tailEnd/>
          </a:ln>
          <a:effectLst/>
        </p:spPr>
        <p:txBody>
          <a:bodyPr wrap="none" anchor="ctr"/>
          <a:lstStyle/>
          <a:p>
            <a:pPr algn="ctr"/>
            <a:r>
              <a:rPr lang="en-US" sz="1400">
                <a:latin typeface="AUdimat" pitchFamily="2" charset="0"/>
              </a:rPr>
              <a:t>2.718</a:t>
            </a:r>
          </a:p>
        </p:txBody>
      </p:sp>
      <p:sp>
        <p:nvSpPr>
          <p:cNvPr id="21" name="AutoShape 21">
            <a:extLst>
              <a:ext uri="{FF2B5EF4-FFF2-40B4-BE49-F238E27FC236}">
                <a16:creationId xmlns:a16="http://schemas.microsoft.com/office/drawing/2014/main" id="{4545D828-805D-F370-7064-A454C688C26C}"/>
              </a:ext>
            </a:extLst>
          </p:cNvPr>
          <p:cNvSpPr>
            <a:spLocks noChangeArrowheads="1"/>
          </p:cNvSpPr>
          <p:nvPr/>
        </p:nvSpPr>
        <p:spPr bwMode="auto">
          <a:xfrm>
            <a:off x="2669381" y="135112"/>
            <a:ext cx="3657600" cy="1590675"/>
          </a:xfrm>
          <a:prstGeom prst="roundRect">
            <a:avLst>
              <a:gd name="adj" fmla="val 16667"/>
            </a:avLst>
          </a:prstGeom>
          <a:solidFill>
            <a:srgbClr val="FFFF99"/>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r>
              <a:rPr lang="en-US" u="sng" dirty="0">
                <a:latin typeface="AUdimat" pitchFamily="2" charset="0"/>
              </a:rPr>
              <a:t>To-Do list (from last slide)</a:t>
            </a:r>
            <a:r>
              <a:rPr lang="en-US" dirty="0">
                <a:latin typeface="AUdimat" pitchFamily="2" charset="0"/>
              </a:rPr>
              <a:t>:</a:t>
            </a:r>
          </a:p>
          <a:p>
            <a:r>
              <a:rPr lang="en-US" dirty="0">
                <a:latin typeface="AUdimat" pitchFamily="2" charset="0"/>
              </a:rPr>
              <a:t>Broadcast on CDB</a:t>
            </a:r>
          </a:p>
          <a:p>
            <a:r>
              <a:rPr lang="en-US" dirty="0">
                <a:latin typeface="AUdimat" pitchFamily="2" charset="0"/>
              </a:rPr>
              <a:t>Writeback to RF</a:t>
            </a:r>
          </a:p>
          <a:p>
            <a:r>
              <a:rPr lang="en-US" dirty="0">
                <a:latin typeface="AUdimat" pitchFamily="2" charset="0"/>
              </a:rPr>
              <a:t>Update Mapping</a:t>
            </a:r>
          </a:p>
          <a:p>
            <a:r>
              <a:rPr lang="en-US" dirty="0">
                <a:latin typeface="AUdimat" pitchFamily="2" charset="0"/>
              </a:rPr>
              <a:t>Free reservation station</a:t>
            </a:r>
          </a:p>
        </p:txBody>
      </p:sp>
      <p:sp>
        <p:nvSpPr>
          <p:cNvPr id="22" name="Rectangle 22">
            <a:extLst>
              <a:ext uri="{FF2B5EF4-FFF2-40B4-BE49-F238E27FC236}">
                <a16:creationId xmlns:a16="http://schemas.microsoft.com/office/drawing/2014/main" id="{550F4477-9EF6-DD70-E5DA-884C1272F6C0}"/>
              </a:ext>
            </a:extLst>
          </p:cNvPr>
          <p:cNvSpPr>
            <a:spLocks noChangeArrowheads="1"/>
          </p:cNvSpPr>
          <p:nvPr/>
        </p:nvSpPr>
        <p:spPr bwMode="auto">
          <a:xfrm>
            <a:off x="7688263" y="2062436"/>
            <a:ext cx="609600" cy="457200"/>
          </a:xfrm>
          <a:prstGeom prst="rect">
            <a:avLst/>
          </a:prstGeom>
          <a:solidFill>
            <a:srgbClr val="FFCC99"/>
          </a:solidFill>
          <a:ln w="9525">
            <a:solidFill>
              <a:schemeClr val="tx1"/>
            </a:solidFill>
            <a:miter lim="800000"/>
            <a:headEnd/>
            <a:tailEnd/>
          </a:ln>
          <a:effectLst/>
        </p:spPr>
        <p:txBody>
          <a:bodyPr wrap="none" anchor="ctr"/>
          <a:lstStyle/>
          <a:p>
            <a:pPr algn="ctr"/>
            <a:r>
              <a:rPr lang="en-US" sz="1400">
                <a:latin typeface="AUdimat" pitchFamily="2" charset="0"/>
              </a:rPr>
              <a:t>2.718</a:t>
            </a:r>
          </a:p>
        </p:txBody>
      </p:sp>
      <p:sp>
        <p:nvSpPr>
          <p:cNvPr id="23" name="Rectangle 24">
            <a:extLst>
              <a:ext uri="{FF2B5EF4-FFF2-40B4-BE49-F238E27FC236}">
                <a16:creationId xmlns:a16="http://schemas.microsoft.com/office/drawing/2014/main" id="{0675F461-6EC7-859E-AA3C-B7B6DB5218EB}"/>
              </a:ext>
            </a:extLst>
          </p:cNvPr>
          <p:cNvSpPr>
            <a:spLocks noChangeArrowheads="1"/>
          </p:cNvSpPr>
          <p:nvPr/>
        </p:nvSpPr>
        <p:spPr bwMode="auto">
          <a:xfrm>
            <a:off x="7688263" y="2519636"/>
            <a:ext cx="609600" cy="457200"/>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24" name="Rectangle 25">
            <a:extLst>
              <a:ext uri="{FF2B5EF4-FFF2-40B4-BE49-F238E27FC236}">
                <a16:creationId xmlns:a16="http://schemas.microsoft.com/office/drawing/2014/main" id="{B06C6D74-BEB1-0B6E-EA9A-CC4413F6AF55}"/>
              </a:ext>
            </a:extLst>
          </p:cNvPr>
          <p:cNvSpPr>
            <a:spLocks noChangeArrowheads="1"/>
          </p:cNvSpPr>
          <p:nvPr/>
        </p:nvSpPr>
        <p:spPr bwMode="auto">
          <a:xfrm>
            <a:off x="8297863" y="2519636"/>
            <a:ext cx="609600" cy="457200"/>
          </a:xfrm>
          <a:prstGeom prst="rect">
            <a:avLst/>
          </a:prstGeom>
          <a:solidFill>
            <a:srgbClr val="FFCC99"/>
          </a:solidFill>
          <a:ln w="9525">
            <a:solidFill>
              <a:schemeClr val="tx1"/>
            </a:solidFill>
            <a:miter lim="800000"/>
            <a:headEnd/>
            <a:tailEnd/>
          </a:ln>
          <a:effectLst/>
        </p:spPr>
        <p:txBody>
          <a:bodyPr wrap="none" anchor="ctr"/>
          <a:lstStyle/>
          <a:p>
            <a:endParaRPr lang="en-US">
              <a:latin typeface="AUdimat" pitchFamily="2" charset="0"/>
            </a:endParaRPr>
          </a:p>
        </p:txBody>
      </p:sp>
      <p:sp>
        <p:nvSpPr>
          <p:cNvPr id="25" name="Rectangle 36">
            <a:extLst>
              <a:ext uri="{FF2B5EF4-FFF2-40B4-BE49-F238E27FC236}">
                <a16:creationId xmlns:a16="http://schemas.microsoft.com/office/drawing/2014/main" id="{5FF60606-235C-D4B4-86F4-78FC28ACC682}"/>
              </a:ext>
            </a:extLst>
          </p:cNvPr>
          <p:cNvSpPr>
            <a:spLocks noChangeArrowheads="1"/>
          </p:cNvSpPr>
          <p:nvPr/>
        </p:nvSpPr>
        <p:spPr bwMode="auto">
          <a:xfrm>
            <a:off x="1019176" y="1514749"/>
            <a:ext cx="1219200" cy="381000"/>
          </a:xfrm>
          <a:prstGeom prst="rect">
            <a:avLst/>
          </a:prstGeom>
          <a:solidFill>
            <a:srgbClr val="CC99FF"/>
          </a:solidFill>
          <a:ln w="9525">
            <a:solidFill>
              <a:schemeClr val="tx1"/>
            </a:solidFill>
            <a:miter lim="800000"/>
            <a:headEnd/>
            <a:tailEnd/>
          </a:ln>
          <a:effectLst/>
        </p:spPr>
        <p:txBody>
          <a:bodyPr wrap="none" anchor="ctr"/>
          <a:lstStyle/>
          <a:p>
            <a:r>
              <a:rPr lang="en-US">
                <a:latin typeface="AUdimat" pitchFamily="2" charset="0"/>
              </a:rPr>
              <a:t>3.141593</a:t>
            </a:r>
          </a:p>
        </p:txBody>
      </p:sp>
      <p:sp>
        <p:nvSpPr>
          <p:cNvPr id="26" name="Rectangle 37">
            <a:extLst>
              <a:ext uri="{FF2B5EF4-FFF2-40B4-BE49-F238E27FC236}">
                <a16:creationId xmlns:a16="http://schemas.microsoft.com/office/drawing/2014/main" id="{2DA3BCB2-E087-07EA-7ACD-B027599ABECE}"/>
              </a:ext>
            </a:extLst>
          </p:cNvPr>
          <p:cNvSpPr>
            <a:spLocks noChangeArrowheads="1"/>
          </p:cNvSpPr>
          <p:nvPr/>
        </p:nvSpPr>
        <p:spPr bwMode="auto">
          <a:xfrm>
            <a:off x="1019176" y="1895749"/>
            <a:ext cx="1219200" cy="381000"/>
          </a:xfrm>
          <a:prstGeom prst="rect">
            <a:avLst/>
          </a:prstGeom>
          <a:solidFill>
            <a:srgbClr val="CC99FF"/>
          </a:solidFill>
          <a:ln w="9525">
            <a:solidFill>
              <a:schemeClr val="tx1"/>
            </a:solidFill>
            <a:miter lim="800000"/>
            <a:headEnd/>
            <a:tailEnd/>
          </a:ln>
          <a:effectLst/>
        </p:spPr>
        <p:txBody>
          <a:bodyPr wrap="none" anchor="ctr"/>
          <a:lstStyle/>
          <a:p>
            <a:r>
              <a:rPr lang="en-US" dirty="0">
                <a:latin typeface="AUdimat" pitchFamily="2" charset="0"/>
              </a:rPr>
              <a:t>-1.00000</a:t>
            </a:r>
          </a:p>
        </p:txBody>
      </p:sp>
      <p:sp>
        <p:nvSpPr>
          <p:cNvPr id="27" name="Rectangle 38">
            <a:extLst>
              <a:ext uri="{FF2B5EF4-FFF2-40B4-BE49-F238E27FC236}">
                <a16:creationId xmlns:a16="http://schemas.microsoft.com/office/drawing/2014/main" id="{7E0D6BEB-88E4-6C3D-CD52-9315F93D1B31}"/>
              </a:ext>
            </a:extLst>
          </p:cNvPr>
          <p:cNvSpPr>
            <a:spLocks noChangeArrowheads="1"/>
          </p:cNvSpPr>
          <p:nvPr/>
        </p:nvSpPr>
        <p:spPr bwMode="auto">
          <a:xfrm>
            <a:off x="1019176" y="2276749"/>
            <a:ext cx="1219200" cy="381000"/>
          </a:xfrm>
          <a:prstGeom prst="rect">
            <a:avLst/>
          </a:prstGeom>
          <a:solidFill>
            <a:srgbClr val="CC99FF"/>
          </a:solidFill>
          <a:ln w="9525">
            <a:solidFill>
              <a:schemeClr val="tx1"/>
            </a:solidFill>
            <a:miter lim="800000"/>
            <a:headEnd/>
            <a:tailEnd/>
          </a:ln>
          <a:effectLst/>
        </p:spPr>
        <p:txBody>
          <a:bodyPr wrap="none" anchor="ctr"/>
          <a:lstStyle/>
          <a:p>
            <a:r>
              <a:rPr lang="en-US">
                <a:latin typeface="AUdimat" pitchFamily="2" charset="0"/>
              </a:rPr>
              <a:t>2.718282</a:t>
            </a:r>
          </a:p>
        </p:txBody>
      </p:sp>
      <p:sp>
        <p:nvSpPr>
          <p:cNvPr id="28" name="Rectangle 39">
            <a:extLst>
              <a:ext uri="{FF2B5EF4-FFF2-40B4-BE49-F238E27FC236}">
                <a16:creationId xmlns:a16="http://schemas.microsoft.com/office/drawing/2014/main" id="{82DC2B30-30B5-5D7F-12C7-236347D8A11E}"/>
              </a:ext>
            </a:extLst>
          </p:cNvPr>
          <p:cNvSpPr>
            <a:spLocks noChangeArrowheads="1"/>
          </p:cNvSpPr>
          <p:nvPr/>
        </p:nvSpPr>
        <p:spPr bwMode="auto">
          <a:xfrm>
            <a:off x="1019176" y="2657749"/>
            <a:ext cx="1219200" cy="381000"/>
          </a:xfrm>
          <a:prstGeom prst="rect">
            <a:avLst/>
          </a:prstGeom>
          <a:solidFill>
            <a:srgbClr val="CC99FF"/>
          </a:solidFill>
          <a:ln w="9525">
            <a:solidFill>
              <a:schemeClr val="tx1"/>
            </a:solidFill>
            <a:miter lim="800000"/>
            <a:headEnd/>
            <a:tailEnd/>
          </a:ln>
          <a:effectLst/>
        </p:spPr>
        <p:txBody>
          <a:bodyPr wrap="none" anchor="ctr"/>
          <a:lstStyle/>
          <a:p>
            <a:r>
              <a:rPr lang="en-US">
                <a:latin typeface="AUdimat" pitchFamily="2" charset="0"/>
              </a:rPr>
              <a:t>0.707107</a:t>
            </a:r>
          </a:p>
        </p:txBody>
      </p:sp>
      <p:sp>
        <p:nvSpPr>
          <p:cNvPr id="29" name="Text Box 40">
            <a:extLst>
              <a:ext uri="{FF2B5EF4-FFF2-40B4-BE49-F238E27FC236}">
                <a16:creationId xmlns:a16="http://schemas.microsoft.com/office/drawing/2014/main" id="{DD7C5D2A-45DF-327E-EF88-78D11183BC91}"/>
              </a:ext>
            </a:extLst>
          </p:cNvPr>
          <p:cNvSpPr txBox="1">
            <a:spLocks noChangeArrowheads="1"/>
          </p:cNvSpPr>
          <p:nvPr/>
        </p:nvSpPr>
        <p:spPr bwMode="auto">
          <a:xfrm>
            <a:off x="485776" y="1514749"/>
            <a:ext cx="360996" cy="369332"/>
          </a:xfrm>
          <a:prstGeom prst="rect">
            <a:avLst/>
          </a:prstGeom>
          <a:noFill/>
          <a:ln w="9525">
            <a:noFill/>
            <a:miter lim="800000"/>
            <a:headEnd/>
            <a:tailEnd/>
          </a:ln>
          <a:effectLst/>
        </p:spPr>
        <p:txBody>
          <a:bodyPr wrap="none">
            <a:spAutoFit/>
          </a:bodyPr>
          <a:lstStyle/>
          <a:p>
            <a:r>
              <a:rPr lang="en-US">
                <a:latin typeface="AUdimat" pitchFamily="2" charset="0"/>
              </a:rPr>
              <a:t>F1</a:t>
            </a:r>
          </a:p>
        </p:txBody>
      </p:sp>
      <p:sp>
        <p:nvSpPr>
          <p:cNvPr id="30" name="Text Box 41">
            <a:extLst>
              <a:ext uri="{FF2B5EF4-FFF2-40B4-BE49-F238E27FC236}">
                <a16:creationId xmlns:a16="http://schemas.microsoft.com/office/drawing/2014/main" id="{031B87C7-4C9F-644A-0224-FE41C28DCD4C}"/>
              </a:ext>
            </a:extLst>
          </p:cNvPr>
          <p:cNvSpPr txBox="1">
            <a:spLocks noChangeArrowheads="1"/>
          </p:cNvSpPr>
          <p:nvPr/>
        </p:nvSpPr>
        <p:spPr bwMode="auto">
          <a:xfrm>
            <a:off x="485776" y="1910036"/>
            <a:ext cx="378630" cy="369332"/>
          </a:xfrm>
          <a:prstGeom prst="rect">
            <a:avLst/>
          </a:prstGeom>
          <a:noFill/>
          <a:ln w="9525">
            <a:noFill/>
            <a:miter lim="800000"/>
            <a:headEnd/>
            <a:tailEnd/>
          </a:ln>
          <a:effectLst/>
        </p:spPr>
        <p:txBody>
          <a:bodyPr wrap="none">
            <a:spAutoFit/>
          </a:bodyPr>
          <a:lstStyle/>
          <a:p>
            <a:r>
              <a:rPr lang="en-US">
                <a:latin typeface="AUdimat" pitchFamily="2" charset="0"/>
              </a:rPr>
              <a:t>F2</a:t>
            </a:r>
          </a:p>
        </p:txBody>
      </p:sp>
      <p:sp>
        <p:nvSpPr>
          <p:cNvPr id="31" name="Text Box 42">
            <a:extLst>
              <a:ext uri="{FF2B5EF4-FFF2-40B4-BE49-F238E27FC236}">
                <a16:creationId xmlns:a16="http://schemas.microsoft.com/office/drawing/2014/main" id="{13104B45-3B38-815F-79D0-74199AA951D3}"/>
              </a:ext>
            </a:extLst>
          </p:cNvPr>
          <p:cNvSpPr txBox="1">
            <a:spLocks noChangeArrowheads="1"/>
          </p:cNvSpPr>
          <p:nvPr/>
        </p:nvSpPr>
        <p:spPr bwMode="auto">
          <a:xfrm>
            <a:off x="485776" y="2291036"/>
            <a:ext cx="385042" cy="369332"/>
          </a:xfrm>
          <a:prstGeom prst="rect">
            <a:avLst/>
          </a:prstGeom>
          <a:noFill/>
          <a:ln w="9525">
            <a:noFill/>
            <a:miter lim="800000"/>
            <a:headEnd/>
            <a:tailEnd/>
          </a:ln>
          <a:effectLst/>
        </p:spPr>
        <p:txBody>
          <a:bodyPr wrap="none">
            <a:spAutoFit/>
          </a:bodyPr>
          <a:lstStyle/>
          <a:p>
            <a:r>
              <a:rPr lang="en-US">
                <a:latin typeface="AUdimat" pitchFamily="2" charset="0"/>
              </a:rPr>
              <a:t>F3</a:t>
            </a:r>
          </a:p>
        </p:txBody>
      </p:sp>
      <p:sp>
        <p:nvSpPr>
          <p:cNvPr id="32" name="Text Box 43">
            <a:extLst>
              <a:ext uri="{FF2B5EF4-FFF2-40B4-BE49-F238E27FC236}">
                <a16:creationId xmlns:a16="http://schemas.microsoft.com/office/drawing/2014/main" id="{30721080-34DB-F0E5-D419-C162CDBCA0E7}"/>
              </a:ext>
            </a:extLst>
          </p:cNvPr>
          <p:cNvSpPr txBox="1">
            <a:spLocks noChangeArrowheads="1"/>
          </p:cNvSpPr>
          <p:nvPr/>
        </p:nvSpPr>
        <p:spPr bwMode="auto">
          <a:xfrm>
            <a:off x="485776" y="2672036"/>
            <a:ext cx="375424" cy="369332"/>
          </a:xfrm>
          <a:prstGeom prst="rect">
            <a:avLst/>
          </a:prstGeom>
          <a:noFill/>
          <a:ln w="9525">
            <a:noFill/>
            <a:miter lim="800000"/>
            <a:headEnd/>
            <a:tailEnd/>
          </a:ln>
          <a:effectLst/>
        </p:spPr>
        <p:txBody>
          <a:bodyPr wrap="none">
            <a:spAutoFit/>
          </a:bodyPr>
          <a:lstStyle/>
          <a:p>
            <a:r>
              <a:rPr lang="en-US">
                <a:latin typeface="AUdimat" pitchFamily="2" charset="0"/>
              </a:rPr>
              <a:t>F4</a:t>
            </a:r>
          </a:p>
        </p:txBody>
      </p:sp>
      <p:sp>
        <p:nvSpPr>
          <p:cNvPr id="33" name="Text Box 44">
            <a:extLst>
              <a:ext uri="{FF2B5EF4-FFF2-40B4-BE49-F238E27FC236}">
                <a16:creationId xmlns:a16="http://schemas.microsoft.com/office/drawing/2014/main" id="{F14E00D7-6A30-8D05-E367-EFD4C49C22FA}"/>
              </a:ext>
            </a:extLst>
          </p:cNvPr>
          <p:cNvSpPr txBox="1">
            <a:spLocks noChangeArrowheads="1"/>
          </p:cNvSpPr>
          <p:nvPr/>
        </p:nvSpPr>
        <p:spPr bwMode="auto">
          <a:xfrm>
            <a:off x="309888" y="1306271"/>
            <a:ext cx="910827" cy="369332"/>
          </a:xfrm>
          <a:prstGeom prst="rect">
            <a:avLst/>
          </a:prstGeom>
          <a:noFill/>
          <a:ln w="9525">
            <a:noFill/>
            <a:miter lim="800000"/>
            <a:headEnd/>
            <a:tailEnd/>
          </a:ln>
          <a:effectLst/>
        </p:spPr>
        <p:txBody>
          <a:bodyPr wrap="none">
            <a:spAutoFit/>
          </a:bodyPr>
          <a:lstStyle/>
          <a:p>
            <a:r>
              <a:rPr lang="en-US" dirty="0">
                <a:latin typeface="AUdimat" pitchFamily="2" charset="0"/>
              </a:rPr>
              <a:t>Reg File</a:t>
            </a:r>
          </a:p>
        </p:txBody>
      </p:sp>
      <p:sp>
        <p:nvSpPr>
          <p:cNvPr id="34" name="Rectangle 45">
            <a:extLst>
              <a:ext uri="{FF2B5EF4-FFF2-40B4-BE49-F238E27FC236}">
                <a16:creationId xmlns:a16="http://schemas.microsoft.com/office/drawing/2014/main" id="{1F3D1825-FA2F-56EC-974C-DFE21CE541C3}"/>
              </a:ext>
            </a:extLst>
          </p:cNvPr>
          <p:cNvSpPr>
            <a:spLocks noChangeArrowheads="1"/>
          </p:cNvSpPr>
          <p:nvPr/>
        </p:nvSpPr>
        <p:spPr bwMode="auto">
          <a:xfrm>
            <a:off x="1077913" y="3484836"/>
            <a:ext cx="1219200" cy="381000"/>
          </a:xfrm>
          <a:prstGeom prst="rect">
            <a:avLst/>
          </a:prstGeom>
          <a:solidFill>
            <a:srgbClr val="CCFFFF"/>
          </a:solidFill>
          <a:ln w="9525">
            <a:solidFill>
              <a:schemeClr val="tx1"/>
            </a:solidFill>
            <a:miter lim="800000"/>
            <a:headEnd/>
            <a:tailEnd/>
          </a:ln>
          <a:effectLst/>
        </p:spPr>
        <p:txBody>
          <a:bodyPr wrap="none" anchor="ctr"/>
          <a:lstStyle/>
          <a:p>
            <a:r>
              <a:rPr lang="en-US" dirty="0">
                <a:latin typeface="Symbol" pitchFamily="18" charset="2"/>
              </a:rPr>
              <a:t>c</a:t>
            </a:r>
            <a:endParaRPr lang="en-US" dirty="0">
              <a:latin typeface="AUdimat" pitchFamily="2" charset="0"/>
            </a:endParaRPr>
          </a:p>
        </p:txBody>
      </p:sp>
      <p:sp>
        <p:nvSpPr>
          <p:cNvPr id="35" name="Rectangle 46">
            <a:extLst>
              <a:ext uri="{FF2B5EF4-FFF2-40B4-BE49-F238E27FC236}">
                <a16:creationId xmlns:a16="http://schemas.microsoft.com/office/drawing/2014/main" id="{2FF45B0E-6E3A-98B8-8258-E932320EC0F3}"/>
              </a:ext>
            </a:extLst>
          </p:cNvPr>
          <p:cNvSpPr>
            <a:spLocks noChangeArrowheads="1"/>
          </p:cNvSpPr>
          <p:nvPr/>
        </p:nvSpPr>
        <p:spPr bwMode="auto">
          <a:xfrm>
            <a:off x="1077913" y="3862661"/>
            <a:ext cx="1219200" cy="381000"/>
          </a:xfrm>
          <a:prstGeom prst="rect">
            <a:avLst/>
          </a:prstGeom>
          <a:solidFill>
            <a:srgbClr val="CCFFFF"/>
          </a:solidFill>
          <a:ln w="9525">
            <a:solidFill>
              <a:schemeClr val="tx1"/>
            </a:solidFill>
            <a:miter lim="800000"/>
            <a:headEnd/>
            <a:tailEnd/>
          </a:ln>
          <a:effectLst/>
        </p:spPr>
        <p:txBody>
          <a:bodyPr wrap="none" anchor="ctr"/>
          <a:lstStyle/>
          <a:p>
            <a:r>
              <a:rPr lang="en-US" dirty="0">
                <a:latin typeface="Symbol" pitchFamily="18" charset="2"/>
              </a:rPr>
              <a:t>a</a:t>
            </a:r>
            <a:endParaRPr lang="en-US" dirty="0">
              <a:latin typeface="AUdimat" pitchFamily="2" charset="0"/>
            </a:endParaRPr>
          </a:p>
        </p:txBody>
      </p:sp>
      <p:sp>
        <p:nvSpPr>
          <p:cNvPr id="36" name="Rectangle 47">
            <a:extLst>
              <a:ext uri="{FF2B5EF4-FFF2-40B4-BE49-F238E27FC236}">
                <a16:creationId xmlns:a16="http://schemas.microsoft.com/office/drawing/2014/main" id="{EEDB003C-D3CA-1F53-4D3D-0EDD50192F7E}"/>
              </a:ext>
            </a:extLst>
          </p:cNvPr>
          <p:cNvSpPr>
            <a:spLocks noChangeArrowheads="1"/>
          </p:cNvSpPr>
          <p:nvPr/>
        </p:nvSpPr>
        <p:spPr bwMode="auto">
          <a:xfrm>
            <a:off x="1077913" y="4243661"/>
            <a:ext cx="1219200" cy="381000"/>
          </a:xfrm>
          <a:prstGeom prst="rect">
            <a:avLst/>
          </a:prstGeom>
          <a:solidFill>
            <a:srgbClr val="CCFFFF"/>
          </a:solidFill>
          <a:ln w="9525">
            <a:solidFill>
              <a:schemeClr val="tx1"/>
            </a:solidFill>
            <a:miter lim="800000"/>
            <a:headEnd/>
            <a:tailEnd/>
          </a:ln>
          <a:effectLst/>
        </p:spPr>
        <p:txBody>
          <a:bodyPr wrap="none" anchor="ctr"/>
          <a:lstStyle/>
          <a:p>
            <a:r>
              <a:rPr lang="en-US">
                <a:latin typeface="AUdimat" pitchFamily="2" charset="0"/>
              </a:rPr>
              <a:t>0</a:t>
            </a:r>
          </a:p>
        </p:txBody>
      </p:sp>
      <p:sp>
        <p:nvSpPr>
          <p:cNvPr id="37" name="Rectangle 48">
            <a:extLst>
              <a:ext uri="{FF2B5EF4-FFF2-40B4-BE49-F238E27FC236}">
                <a16:creationId xmlns:a16="http://schemas.microsoft.com/office/drawing/2014/main" id="{6B803B12-83DB-50ED-11C7-CE75BF4E481C}"/>
              </a:ext>
            </a:extLst>
          </p:cNvPr>
          <p:cNvSpPr>
            <a:spLocks noChangeArrowheads="1"/>
          </p:cNvSpPr>
          <p:nvPr/>
        </p:nvSpPr>
        <p:spPr bwMode="auto">
          <a:xfrm>
            <a:off x="1077913" y="4624661"/>
            <a:ext cx="1219200" cy="381000"/>
          </a:xfrm>
          <a:prstGeom prst="rect">
            <a:avLst/>
          </a:prstGeom>
          <a:solidFill>
            <a:srgbClr val="CCFFFF"/>
          </a:solidFill>
          <a:ln w="9525">
            <a:solidFill>
              <a:schemeClr val="tx1"/>
            </a:solidFill>
            <a:miter lim="800000"/>
            <a:headEnd/>
            <a:tailEnd/>
          </a:ln>
          <a:effectLst/>
        </p:spPr>
        <p:txBody>
          <a:bodyPr wrap="none" anchor="ctr"/>
          <a:lstStyle/>
          <a:p>
            <a:r>
              <a:rPr lang="en-US" dirty="0">
                <a:latin typeface="Symbol" pitchFamily="18" charset="2"/>
              </a:rPr>
              <a:t>b</a:t>
            </a:r>
            <a:endParaRPr lang="en-US" dirty="0">
              <a:latin typeface="AUdimat" pitchFamily="2" charset="0"/>
            </a:endParaRPr>
          </a:p>
        </p:txBody>
      </p:sp>
      <p:sp>
        <p:nvSpPr>
          <p:cNvPr id="38" name="Text Box 49">
            <a:extLst>
              <a:ext uri="{FF2B5EF4-FFF2-40B4-BE49-F238E27FC236}">
                <a16:creationId xmlns:a16="http://schemas.microsoft.com/office/drawing/2014/main" id="{1B78DA78-7DFC-9E5B-AB50-4F8AD75D9362}"/>
              </a:ext>
            </a:extLst>
          </p:cNvPr>
          <p:cNvSpPr txBox="1">
            <a:spLocks noChangeArrowheads="1"/>
          </p:cNvSpPr>
          <p:nvPr/>
        </p:nvSpPr>
        <p:spPr bwMode="auto">
          <a:xfrm>
            <a:off x="544513" y="3481661"/>
            <a:ext cx="360996" cy="369332"/>
          </a:xfrm>
          <a:prstGeom prst="rect">
            <a:avLst/>
          </a:prstGeom>
          <a:noFill/>
          <a:ln w="9525">
            <a:noFill/>
            <a:miter lim="800000"/>
            <a:headEnd/>
            <a:tailEnd/>
          </a:ln>
          <a:effectLst/>
        </p:spPr>
        <p:txBody>
          <a:bodyPr wrap="none">
            <a:spAutoFit/>
          </a:bodyPr>
          <a:lstStyle/>
          <a:p>
            <a:r>
              <a:rPr lang="en-US">
                <a:latin typeface="AUdimat" pitchFamily="2" charset="0"/>
              </a:rPr>
              <a:t>F1</a:t>
            </a:r>
          </a:p>
        </p:txBody>
      </p:sp>
      <p:sp>
        <p:nvSpPr>
          <p:cNvPr id="39" name="Text Box 50">
            <a:extLst>
              <a:ext uri="{FF2B5EF4-FFF2-40B4-BE49-F238E27FC236}">
                <a16:creationId xmlns:a16="http://schemas.microsoft.com/office/drawing/2014/main" id="{33145265-FEBB-05EF-6F3D-49826C44D5B7}"/>
              </a:ext>
            </a:extLst>
          </p:cNvPr>
          <p:cNvSpPr txBox="1">
            <a:spLocks noChangeArrowheads="1"/>
          </p:cNvSpPr>
          <p:nvPr/>
        </p:nvSpPr>
        <p:spPr bwMode="auto">
          <a:xfrm>
            <a:off x="544513" y="3876949"/>
            <a:ext cx="378630" cy="369332"/>
          </a:xfrm>
          <a:prstGeom prst="rect">
            <a:avLst/>
          </a:prstGeom>
          <a:noFill/>
          <a:ln w="9525">
            <a:noFill/>
            <a:miter lim="800000"/>
            <a:headEnd/>
            <a:tailEnd/>
          </a:ln>
          <a:effectLst/>
        </p:spPr>
        <p:txBody>
          <a:bodyPr wrap="none">
            <a:spAutoFit/>
          </a:bodyPr>
          <a:lstStyle/>
          <a:p>
            <a:r>
              <a:rPr lang="en-US">
                <a:latin typeface="AUdimat" pitchFamily="2" charset="0"/>
              </a:rPr>
              <a:t>F2</a:t>
            </a:r>
          </a:p>
        </p:txBody>
      </p:sp>
      <p:sp>
        <p:nvSpPr>
          <p:cNvPr id="40" name="Text Box 51">
            <a:extLst>
              <a:ext uri="{FF2B5EF4-FFF2-40B4-BE49-F238E27FC236}">
                <a16:creationId xmlns:a16="http://schemas.microsoft.com/office/drawing/2014/main" id="{914295E4-D8A8-0CB3-DD80-FF0F785BCF61}"/>
              </a:ext>
            </a:extLst>
          </p:cNvPr>
          <p:cNvSpPr txBox="1">
            <a:spLocks noChangeArrowheads="1"/>
          </p:cNvSpPr>
          <p:nvPr/>
        </p:nvSpPr>
        <p:spPr bwMode="auto">
          <a:xfrm>
            <a:off x="544513" y="4257949"/>
            <a:ext cx="385042" cy="369332"/>
          </a:xfrm>
          <a:prstGeom prst="rect">
            <a:avLst/>
          </a:prstGeom>
          <a:noFill/>
          <a:ln w="9525">
            <a:noFill/>
            <a:miter lim="800000"/>
            <a:headEnd/>
            <a:tailEnd/>
          </a:ln>
          <a:effectLst/>
        </p:spPr>
        <p:txBody>
          <a:bodyPr wrap="none">
            <a:spAutoFit/>
          </a:bodyPr>
          <a:lstStyle/>
          <a:p>
            <a:r>
              <a:rPr lang="en-US">
                <a:latin typeface="AUdimat" pitchFamily="2" charset="0"/>
              </a:rPr>
              <a:t>F3</a:t>
            </a:r>
          </a:p>
        </p:txBody>
      </p:sp>
      <p:sp>
        <p:nvSpPr>
          <p:cNvPr id="41" name="Text Box 52">
            <a:extLst>
              <a:ext uri="{FF2B5EF4-FFF2-40B4-BE49-F238E27FC236}">
                <a16:creationId xmlns:a16="http://schemas.microsoft.com/office/drawing/2014/main" id="{8BD0340B-1320-40DA-1CC0-5223D1ECA68A}"/>
              </a:ext>
            </a:extLst>
          </p:cNvPr>
          <p:cNvSpPr txBox="1">
            <a:spLocks noChangeArrowheads="1"/>
          </p:cNvSpPr>
          <p:nvPr/>
        </p:nvSpPr>
        <p:spPr bwMode="auto">
          <a:xfrm>
            <a:off x="544513" y="4638949"/>
            <a:ext cx="375424" cy="369332"/>
          </a:xfrm>
          <a:prstGeom prst="rect">
            <a:avLst/>
          </a:prstGeom>
          <a:noFill/>
          <a:ln w="9525">
            <a:noFill/>
            <a:miter lim="800000"/>
            <a:headEnd/>
            <a:tailEnd/>
          </a:ln>
          <a:effectLst/>
        </p:spPr>
        <p:txBody>
          <a:bodyPr wrap="none">
            <a:spAutoFit/>
          </a:bodyPr>
          <a:lstStyle/>
          <a:p>
            <a:r>
              <a:rPr lang="en-US">
                <a:latin typeface="AUdimat" pitchFamily="2" charset="0"/>
              </a:rPr>
              <a:t>F4</a:t>
            </a:r>
          </a:p>
        </p:txBody>
      </p:sp>
      <p:sp>
        <p:nvSpPr>
          <p:cNvPr id="42" name="Text Box 53">
            <a:extLst>
              <a:ext uri="{FF2B5EF4-FFF2-40B4-BE49-F238E27FC236}">
                <a16:creationId xmlns:a16="http://schemas.microsoft.com/office/drawing/2014/main" id="{86D7DCBA-D3DA-486E-BB95-0DB930F87C0C}"/>
              </a:ext>
            </a:extLst>
          </p:cNvPr>
          <p:cNvSpPr txBox="1">
            <a:spLocks noChangeArrowheads="1"/>
          </p:cNvSpPr>
          <p:nvPr/>
        </p:nvSpPr>
        <p:spPr bwMode="auto">
          <a:xfrm>
            <a:off x="1046163" y="3114949"/>
            <a:ext cx="496803" cy="369332"/>
          </a:xfrm>
          <a:prstGeom prst="rect">
            <a:avLst/>
          </a:prstGeom>
          <a:noFill/>
          <a:ln w="9525">
            <a:noFill/>
            <a:miter lim="800000"/>
            <a:headEnd/>
            <a:tailEnd/>
          </a:ln>
          <a:effectLst/>
        </p:spPr>
        <p:txBody>
          <a:bodyPr wrap="none">
            <a:spAutoFit/>
          </a:bodyPr>
          <a:lstStyle/>
          <a:p>
            <a:r>
              <a:rPr lang="en-US">
                <a:latin typeface="AUdimat" pitchFamily="2" charset="0"/>
              </a:rPr>
              <a:t>RAT</a:t>
            </a:r>
          </a:p>
        </p:txBody>
      </p:sp>
      <p:sp>
        <p:nvSpPr>
          <p:cNvPr id="43" name="Rectangle 54">
            <a:extLst>
              <a:ext uri="{FF2B5EF4-FFF2-40B4-BE49-F238E27FC236}">
                <a16:creationId xmlns:a16="http://schemas.microsoft.com/office/drawing/2014/main" id="{CD2BBC09-0CED-9D5D-292D-832DC7F5A468}"/>
              </a:ext>
            </a:extLst>
          </p:cNvPr>
          <p:cNvSpPr>
            <a:spLocks noChangeArrowheads="1"/>
          </p:cNvSpPr>
          <p:nvPr/>
        </p:nvSpPr>
        <p:spPr bwMode="auto">
          <a:xfrm>
            <a:off x="4354513" y="2976836"/>
            <a:ext cx="609600" cy="457200"/>
          </a:xfrm>
          <a:prstGeom prst="rect">
            <a:avLst/>
          </a:prstGeom>
          <a:solidFill>
            <a:srgbClr val="FFCC99"/>
          </a:solidFill>
          <a:ln w="9525">
            <a:solidFill>
              <a:schemeClr val="tx1"/>
            </a:solidFill>
            <a:miter lim="800000"/>
            <a:headEnd/>
            <a:tailEnd/>
          </a:ln>
          <a:effectLst/>
        </p:spPr>
        <p:txBody>
          <a:bodyPr wrap="none" anchor="ctr"/>
          <a:lstStyle/>
          <a:p>
            <a:pPr algn="ctr"/>
            <a:r>
              <a:rPr lang="en-US" dirty="0">
                <a:latin typeface="AUdimat" pitchFamily="2" charset="0"/>
              </a:rPr>
              <a:t>(</a:t>
            </a:r>
            <a:r>
              <a:rPr lang="en-US" dirty="0">
                <a:latin typeface="Symbol" pitchFamily="18" charset="2"/>
              </a:rPr>
              <a:t>a</a:t>
            </a:r>
            <a:r>
              <a:rPr lang="en-US" dirty="0">
                <a:latin typeface="AUdimat" pitchFamily="2" charset="0"/>
              </a:rPr>
              <a:t>)</a:t>
            </a:r>
          </a:p>
        </p:txBody>
      </p:sp>
      <p:sp>
        <p:nvSpPr>
          <p:cNvPr id="44" name="Rectangle 55">
            <a:extLst>
              <a:ext uri="{FF2B5EF4-FFF2-40B4-BE49-F238E27FC236}">
                <a16:creationId xmlns:a16="http://schemas.microsoft.com/office/drawing/2014/main" id="{9DDD3249-0202-1EEE-78D6-BEB1C9014E15}"/>
              </a:ext>
            </a:extLst>
          </p:cNvPr>
          <p:cNvSpPr>
            <a:spLocks noChangeArrowheads="1"/>
          </p:cNvSpPr>
          <p:nvPr/>
        </p:nvSpPr>
        <p:spPr bwMode="auto">
          <a:xfrm>
            <a:off x="4964113" y="2519636"/>
            <a:ext cx="609600" cy="457200"/>
          </a:xfrm>
          <a:prstGeom prst="rect">
            <a:avLst/>
          </a:prstGeom>
          <a:solidFill>
            <a:srgbClr val="FFCC99"/>
          </a:solidFill>
          <a:ln w="9525">
            <a:solidFill>
              <a:schemeClr val="tx1"/>
            </a:solidFill>
            <a:miter lim="800000"/>
            <a:headEnd/>
            <a:tailEnd/>
          </a:ln>
          <a:effectLst/>
        </p:spPr>
        <p:txBody>
          <a:bodyPr wrap="none" anchor="ctr"/>
          <a:lstStyle/>
          <a:p>
            <a:pPr algn="ctr"/>
            <a:r>
              <a:rPr lang="en-US" dirty="0">
                <a:latin typeface="AUdimat" pitchFamily="2" charset="0"/>
              </a:rPr>
              <a:t>(</a:t>
            </a:r>
            <a:r>
              <a:rPr lang="en-US" dirty="0">
                <a:latin typeface="Symbol" pitchFamily="18" charset="2"/>
              </a:rPr>
              <a:t>a</a:t>
            </a:r>
            <a:r>
              <a:rPr lang="en-US" dirty="0">
                <a:latin typeface="AUdimat" pitchFamily="2" charset="0"/>
              </a:rPr>
              <a:t>)</a:t>
            </a:r>
          </a:p>
        </p:txBody>
      </p:sp>
      <p:sp>
        <p:nvSpPr>
          <p:cNvPr id="45" name="Rectangle 56">
            <a:extLst>
              <a:ext uri="{FF2B5EF4-FFF2-40B4-BE49-F238E27FC236}">
                <a16:creationId xmlns:a16="http://schemas.microsoft.com/office/drawing/2014/main" id="{07A4A03D-B28D-0962-9F3C-53205387CC5E}"/>
              </a:ext>
            </a:extLst>
          </p:cNvPr>
          <p:cNvSpPr>
            <a:spLocks noChangeArrowheads="1"/>
          </p:cNvSpPr>
          <p:nvPr/>
        </p:nvSpPr>
        <p:spPr bwMode="auto">
          <a:xfrm>
            <a:off x="8304213" y="2062436"/>
            <a:ext cx="603250" cy="457200"/>
          </a:xfrm>
          <a:prstGeom prst="rect">
            <a:avLst/>
          </a:prstGeom>
          <a:solidFill>
            <a:srgbClr val="FFCC99"/>
          </a:solidFill>
          <a:ln w="9525">
            <a:solidFill>
              <a:schemeClr val="tx1"/>
            </a:solidFill>
            <a:miter lim="800000"/>
            <a:headEnd/>
            <a:tailEnd/>
          </a:ln>
          <a:effectLst/>
        </p:spPr>
        <p:txBody>
          <a:bodyPr wrap="none" anchor="ctr"/>
          <a:lstStyle/>
          <a:p>
            <a:pPr algn="ctr"/>
            <a:r>
              <a:rPr lang="en-US" dirty="0">
                <a:latin typeface="AUdimat" pitchFamily="2" charset="0"/>
              </a:rPr>
              <a:t>(</a:t>
            </a:r>
            <a:r>
              <a:rPr lang="en-US" dirty="0">
                <a:latin typeface="Symbol" pitchFamily="18" charset="2"/>
              </a:rPr>
              <a:t>a</a:t>
            </a:r>
            <a:r>
              <a:rPr lang="en-US" dirty="0">
                <a:latin typeface="AUdimat" pitchFamily="2" charset="0"/>
              </a:rPr>
              <a:t>)</a:t>
            </a:r>
          </a:p>
        </p:txBody>
      </p:sp>
      <p:grpSp>
        <p:nvGrpSpPr>
          <p:cNvPr id="46" name="Group 65">
            <a:extLst>
              <a:ext uri="{FF2B5EF4-FFF2-40B4-BE49-F238E27FC236}">
                <a16:creationId xmlns:a16="http://schemas.microsoft.com/office/drawing/2014/main" id="{9A43FE39-6891-4FD7-BC6D-632890D6B6E2}"/>
              </a:ext>
            </a:extLst>
          </p:cNvPr>
          <p:cNvGrpSpPr>
            <a:grpSpLocks/>
          </p:cNvGrpSpPr>
          <p:nvPr/>
        </p:nvGrpSpPr>
        <p:grpSpPr bwMode="auto">
          <a:xfrm>
            <a:off x="3363913" y="2062436"/>
            <a:ext cx="2209800" cy="457200"/>
            <a:chOff x="2016" y="2160"/>
            <a:chExt cx="1392" cy="288"/>
          </a:xfrm>
        </p:grpSpPr>
        <p:sp>
          <p:nvSpPr>
            <p:cNvPr id="47" name="Rectangle 57">
              <a:extLst>
                <a:ext uri="{FF2B5EF4-FFF2-40B4-BE49-F238E27FC236}">
                  <a16:creationId xmlns:a16="http://schemas.microsoft.com/office/drawing/2014/main" id="{2819320E-3EF0-30A8-0D4A-C6DDFFB1DE71}"/>
                </a:ext>
              </a:extLst>
            </p:cNvPr>
            <p:cNvSpPr>
              <a:spLocks noChangeArrowheads="1"/>
            </p:cNvSpPr>
            <p:nvPr/>
          </p:nvSpPr>
          <p:spPr bwMode="auto">
            <a:xfrm>
              <a:off x="2016" y="2160"/>
              <a:ext cx="624" cy="288"/>
            </a:xfrm>
            <a:prstGeom prst="rect">
              <a:avLst/>
            </a:prstGeom>
            <a:solidFill>
              <a:srgbClr val="FFCC99"/>
            </a:solidFill>
            <a:ln w="9525">
              <a:solidFill>
                <a:schemeClr val="tx1"/>
              </a:solidFill>
              <a:miter lim="800000"/>
              <a:headEnd/>
              <a:tailEnd/>
            </a:ln>
            <a:effectLst/>
          </p:spPr>
          <p:txBody>
            <a:bodyPr wrap="none" anchor="ctr"/>
            <a:lstStyle/>
            <a:p>
              <a:r>
                <a:rPr lang="en-US" sz="1400" dirty="0">
                  <a:latin typeface="AUdimat" pitchFamily="2" charset="0"/>
                </a:rPr>
                <a:t>F2=F4+F1</a:t>
              </a:r>
            </a:p>
          </p:txBody>
        </p:sp>
        <p:sp>
          <p:nvSpPr>
            <p:cNvPr id="48" name="Rectangle 58">
              <a:extLst>
                <a:ext uri="{FF2B5EF4-FFF2-40B4-BE49-F238E27FC236}">
                  <a16:creationId xmlns:a16="http://schemas.microsoft.com/office/drawing/2014/main" id="{5745D70C-42EB-BFB4-E339-1DAA78664BC3}"/>
                </a:ext>
              </a:extLst>
            </p:cNvPr>
            <p:cNvSpPr>
              <a:spLocks noChangeArrowheads="1"/>
            </p:cNvSpPr>
            <p:nvPr/>
          </p:nvSpPr>
          <p:spPr bwMode="auto">
            <a:xfrm>
              <a:off x="2640" y="2160"/>
              <a:ext cx="384" cy="288"/>
            </a:xfrm>
            <a:prstGeom prst="rect">
              <a:avLst/>
            </a:prstGeom>
            <a:solidFill>
              <a:srgbClr val="FFCC99"/>
            </a:solidFill>
            <a:ln w="9525">
              <a:solidFill>
                <a:schemeClr val="tx1"/>
              </a:solidFill>
              <a:miter lim="800000"/>
              <a:headEnd/>
              <a:tailEnd/>
            </a:ln>
            <a:effectLst/>
          </p:spPr>
          <p:txBody>
            <a:bodyPr wrap="none" anchor="ctr"/>
            <a:lstStyle/>
            <a:p>
              <a:pPr algn="ctr"/>
              <a:r>
                <a:rPr lang="en-US" sz="1400" dirty="0">
                  <a:latin typeface="AUdimat" pitchFamily="2" charset="0"/>
                </a:rPr>
                <a:t>0.7071</a:t>
              </a:r>
            </a:p>
          </p:txBody>
        </p:sp>
        <p:sp>
          <p:nvSpPr>
            <p:cNvPr id="49" name="Rectangle 59">
              <a:extLst>
                <a:ext uri="{FF2B5EF4-FFF2-40B4-BE49-F238E27FC236}">
                  <a16:creationId xmlns:a16="http://schemas.microsoft.com/office/drawing/2014/main" id="{CDE11E85-E8B3-54DB-DE0E-A05858E5EFCC}"/>
                </a:ext>
              </a:extLst>
            </p:cNvPr>
            <p:cNvSpPr>
              <a:spLocks noChangeArrowheads="1"/>
            </p:cNvSpPr>
            <p:nvPr/>
          </p:nvSpPr>
          <p:spPr bwMode="auto">
            <a:xfrm>
              <a:off x="3024" y="2160"/>
              <a:ext cx="384" cy="288"/>
            </a:xfrm>
            <a:prstGeom prst="rect">
              <a:avLst/>
            </a:prstGeom>
            <a:solidFill>
              <a:srgbClr val="FFCC99"/>
            </a:solidFill>
            <a:ln w="9525">
              <a:solidFill>
                <a:schemeClr val="tx1"/>
              </a:solidFill>
              <a:miter lim="800000"/>
              <a:headEnd/>
              <a:tailEnd/>
            </a:ln>
            <a:effectLst/>
          </p:spPr>
          <p:txBody>
            <a:bodyPr wrap="none" anchor="ctr"/>
            <a:lstStyle/>
            <a:p>
              <a:pPr algn="ctr"/>
              <a:r>
                <a:rPr lang="en-US" sz="1400" dirty="0"/>
                <a:t>3.14</a:t>
              </a:r>
            </a:p>
          </p:txBody>
        </p:sp>
        <p:sp>
          <p:nvSpPr>
            <p:cNvPr id="50" name="Rectangle 60">
              <a:extLst>
                <a:ext uri="{FF2B5EF4-FFF2-40B4-BE49-F238E27FC236}">
                  <a16:creationId xmlns:a16="http://schemas.microsoft.com/office/drawing/2014/main" id="{12627DF8-93D3-1C5F-F9DF-C92A0AEC1137}"/>
                </a:ext>
              </a:extLst>
            </p:cNvPr>
            <p:cNvSpPr>
              <a:spLocks noChangeArrowheads="1"/>
            </p:cNvSpPr>
            <p:nvPr/>
          </p:nvSpPr>
          <p:spPr bwMode="auto">
            <a:xfrm>
              <a:off x="2016" y="2160"/>
              <a:ext cx="1392" cy="288"/>
            </a:xfrm>
            <a:prstGeom prst="rect">
              <a:avLst/>
            </a:prstGeom>
            <a:solidFill>
              <a:schemeClr val="tx1">
                <a:alpha val="50000"/>
              </a:schemeClr>
            </a:solidFill>
            <a:ln w="9525">
              <a:solidFill>
                <a:schemeClr val="tx1"/>
              </a:solidFill>
              <a:miter lim="800000"/>
              <a:headEnd/>
              <a:tailEnd/>
            </a:ln>
            <a:effectLst/>
          </p:spPr>
          <p:txBody>
            <a:bodyPr wrap="none" anchor="ctr"/>
            <a:lstStyle/>
            <a:p>
              <a:endParaRPr lang="en-US"/>
            </a:p>
          </p:txBody>
        </p:sp>
      </p:grpSp>
      <p:sp>
        <p:nvSpPr>
          <p:cNvPr id="51" name="Text Box 61">
            <a:extLst>
              <a:ext uri="{FF2B5EF4-FFF2-40B4-BE49-F238E27FC236}">
                <a16:creationId xmlns:a16="http://schemas.microsoft.com/office/drawing/2014/main" id="{77F6953F-F309-4C60-1603-C9B273E1F185}"/>
              </a:ext>
            </a:extLst>
          </p:cNvPr>
          <p:cNvSpPr txBox="1">
            <a:spLocks noChangeArrowheads="1"/>
          </p:cNvSpPr>
          <p:nvPr/>
        </p:nvSpPr>
        <p:spPr bwMode="auto">
          <a:xfrm>
            <a:off x="4955722" y="4119836"/>
            <a:ext cx="1465466" cy="307777"/>
          </a:xfrm>
          <a:prstGeom prst="rect">
            <a:avLst/>
          </a:prstGeom>
          <a:noFill/>
          <a:ln w="9525">
            <a:noFill/>
            <a:miter lim="800000"/>
            <a:headEnd/>
            <a:tailEnd/>
          </a:ln>
          <a:effectLst/>
        </p:spPr>
        <p:txBody>
          <a:bodyPr wrap="none">
            <a:spAutoFit/>
          </a:bodyPr>
          <a:lstStyle/>
          <a:p>
            <a:r>
              <a:rPr lang="en-US" sz="1400" dirty="0">
                <a:latin typeface="AUdimat" pitchFamily="2" charset="0"/>
              </a:rPr>
              <a:t>(</a:t>
            </a:r>
            <a:r>
              <a:rPr lang="en-US" sz="1400" dirty="0">
                <a:latin typeface="Symbol" pitchFamily="18" charset="2"/>
              </a:rPr>
              <a:t>a</a:t>
            </a:r>
            <a:r>
              <a:rPr lang="en-US" sz="1400" dirty="0">
                <a:latin typeface="AUdimat" pitchFamily="2" charset="0"/>
              </a:rPr>
              <a:t>) 0.7071+</a:t>
            </a:r>
            <a:r>
              <a:rPr lang="en-US" sz="1400" dirty="0"/>
              <a:t>3.14</a:t>
            </a:r>
          </a:p>
        </p:txBody>
      </p:sp>
      <p:grpSp>
        <p:nvGrpSpPr>
          <p:cNvPr id="52" name="Group 71">
            <a:extLst>
              <a:ext uri="{FF2B5EF4-FFF2-40B4-BE49-F238E27FC236}">
                <a16:creationId xmlns:a16="http://schemas.microsoft.com/office/drawing/2014/main" id="{4CE4BE62-2FEA-FE8C-81F0-04C56D5E83AF}"/>
              </a:ext>
            </a:extLst>
          </p:cNvPr>
          <p:cNvGrpSpPr>
            <a:grpSpLocks/>
          </p:cNvGrpSpPr>
          <p:nvPr/>
        </p:nvGrpSpPr>
        <p:grpSpPr bwMode="auto">
          <a:xfrm>
            <a:off x="2525713" y="1833836"/>
            <a:ext cx="6096000" cy="3048000"/>
            <a:chOff x="1488" y="2016"/>
            <a:chExt cx="3840" cy="1920"/>
          </a:xfrm>
        </p:grpSpPr>
        <p:sp>
          <p:nvSpPr>
            <p:cNvPr id="53" name="Freeform 66">
              <a:extLst>
                <a:ext uri="{FF2B5EF4-FFF2-40B4-BE49-F238E27FC236}">
                  <a16:creationId xmlns:a16="http://schemas.microsoft.com/office/drawing/2014/main" id="{03EE5F46-F453-7B47-1772-E3FC3044F8E2}"/>
                </a:ext>
              </a:extLst>
            </p:cNvPr>
            <p:cNvSpPr>
              <a:spLocks/>
            </p:cNvSpPr>
            <p:nvPr/>
          </p:nvSpPr>
          <p:spPr bwMode="auto">
            <a:xfrm>
              <a:off x="1488" y="2016"/>
              <a:ext cx="3840" cy="1920"/>
            </a:xfrm>
            <a:custGeom>
              <a:avLst/>
              <a:gdLst/>
              <a:ahLst/>
              <a:cxnLst>
                <a:cxn ang="0">
                  <a:pos x="1104" y="1632"/>
                </a:cxn>
                <a:cxn ang="0">
                  <a:pos x="1104" y="1920"/>
                </a:cxn>
                <a:cxn ang="0">
                  <a:pos x="0" y="1920"/>
                </a:cxn>
                <a:cxn ang="0">
                  <a:pos x="0" y="0"/>
                </a:cxn>
                <a:cxn ang="0">
                  <a:pos x="3840" y="0"/>
                </a:cxn>
              </a:cxnLst>
              <a:rect l="0" t="0" r="r" b="b"/>
              <a:pathLst>
                <a:path w="3840" h="1920">
                  <a:moveTo>
                    <a:pt x="1104" y="1632"/>
                  </a:moveTo>
                  <a:lnTo>
                    <a:pt x="1104" y="1920"/>
                  </a:lnTo>
                  <a:lnTo>
                    <a:pt x="0" y="1920"/>
                  </a:lnTo>
                  <a:lnTo>
                    <a:pt x="0" y="0"/>
                  </a:lnTo>
                  <a:lnTo>
                    <a:pt x="3840" y="0"/>
                  </a:lnTo>
                </a:path>
              </a:pathLst>
            </a:custGeom>
            <a:noFill/>
            <a:ln w="9525">
              <a:solidFill>
                <a:schemeClr val="tx1"/>
              </a:solidFill>
              <a:round/>
              <a:headEnd/>
              <a:tailEnd/>
            </a:ln>
            <a:effectLst/>
          </p:spPr>
          <p:txBody>
            <a:bodyPr/>
            <a:lstStyle/>
            <a:p>
              <a:endParaRPr lang="en-US"/>
            </a:p>
          </p:txBody>
        </p:sp>
        <p:sp>
          <p:nvSpPr>
            <p:cNvPr id="54" name="Line 67">
              <a:extLst>
                <a:ext uri="{FF2B5EF4-FFF2-40B4-BE49-F238E27FC236}">
                  <a16:creationId xmlns:a16="http://schemas.microsoft.com/office/drawing/2014/main" id="{BA7A67D7-2504-D261-37FA-ACED266EC01B}"/>
                </a:ext>
              </a:extLst>
            </p:cNvPr>
            <p:cNvSpPr>
              <a:spLocks noChangeShapeType="1"/>
            </p:cNvSpPr>
            <p:nvPr/>
          </p:nvSpPr>
          <p:spPr bwMode="auto">
            <a:xfrm>
              <a:off x="5328" y="2016"/>
              <a:ext cx="0" cy="144"/>
            </a:xfrm>
            <a:prstGeom prst="line">
              <a:avLst/>
            </a:prstGeom>
            <a:noFill/>
            <a:ln w="9525">
              <a:solidFill>
                <a:schemeClr val="tx1"/>
              </a:solidFill>
              <a:round/>
              <a:headEnd/>
              <a:tailEnd type="triangle" w="med" len="med"/>
            </a:ln>
            <a:effectLst/>
          </p:spPr>
          <p:txBody>
            <a:bodyPr/>
            <a:lstStyle/>
            <a:p>
              <a:endParaRPr lang="en-US"/>
            </a:p>
          </p:txBody>
        </p:sp>
        <p:sp>
          <p:nvSpPr>
            <p:cNvPr id="55" name="Line 68">
              <a:extLst>
                <a:ext uri="{FF2B5EF4-FFF2-40B4-BE49-F238E27FC236}">
                  <a16:creationId xmlns:a16="http://schemas.microsoft.com/office/drawing/2014/main" id="{6F879FBA-2685-CBB1-9C34-CB6FCEEE5D9F}"/>
                </a:ext>
              </a:extLst>
            </p:cNvPr>
            <p:cNvSpPr>
              <a:spLocks noChangeShapeType="1"/>
            </p:cNvSpPr>
            <p:nvPr/>
          </p:nvSpPr>
          <p:spPr bwMode="auto">
            <a:xfrm>
              <a:off x="4944" y="2016"/>
              <a:ext cx="0" cy="144"/>
            </a:xfrm>
            <a:prstGeom prst="line">
              <a:avLst/>
            </a:prstGeom>
            <a:noFill/>
            <a:ln w="9525">
              <a:solidFill>
                <a:schemeClr val="tx1"/>
              </a:solidFill>
              <a:round/>
              <a:headEnd/>
              <a:tailEnd type="triangle" w="med" len="med"/>
            </a:ln>
            <a:effectLst/>
          </p:spPr>
          <p:txBody>
            <a:bodyPr/>
            <a:lstStyle/>
            <a:p>
              <a:endParaRPr lang="en-US"/>
            </a:p>
          </p:txBody>
        </p:sp>
        <p:sp>
          <p:nvSpPr>
            <p:cNvPr id="56" name="Line 69">
              <a:extLst>
                <a:ext uri="{FF2B5EF4-FFF2-40B4-BE49-F238E27FC236}">
                  <a16:creationId xmlns:a16="http://schemas.microsoft.com/office/drawing/2014/main" id="{1ED74DD9-FBFD-E0EF-063C-B194D7523F08}"/>
                </a:ext>
              </a:extLst>
            </p:cNvPr>
            <p:cNvSpPr>
              <a:spLocks noChangeShapeType="1"/>
            </p:cNvSpPr>
            <p:nvPr/>
          </p:nvSpPr>
          <p:spPr bwMode="auto">
            <a:xfrm>
              <a:off x="3216" y="2016"/>
              <a:ext cx="0" cy="144"/>
            </a:xfrm>
            <a:prstGeom prst="line">
              <a:avLst/>
            </a:prstGeom>
            <a:noFill/>
            <a:ln w="9525">
              <a:solidFill>
                <a:schemeClr val="tx1"/>
              </a:solidFill>
              <a:round/>
              <a:headEnd/>
              <a:tailEnd type="triangle" w="med" len="med"/>
            </a:ln>
            <a:effectLst/>
          </p:spPr>
          <p:txBody>
            <a:bodyPr/>
            <a:lstStyle/>
            <a:p>
              <a:endParaRPr lang="en-US"/>
            </a:p>
          </p:txBody>
        </p:sp>
        <p:sp>
          <p:nvSpPr>
            <p:cNvPr id="57" name="Line 70">
              <a:extLst>
                <a:ext uri="{FF2B5EF4-FFF2-40B4-BE49-F238E27FC236}">
                  <a16:creationId xmlns:a16="http://schemas.microsoft.com/office/drawing/2014/main" id="{BB332F75-B988-3425-A0AD-B35E67DE82FA}"/>
                </a:ext>
              </a:extLst>
            </p:cNvPr>
            <p:cNvSpPr>
              <a:spLocks noChangeShapeType="1"/>
            </p:cNvSpPr>
            <p:nvPr/>
          </p:nvSpPr>
          <p:spPr bwMode="auto">
            <a:xfrm>
              <a:off x="2832" y="2016"/>
              <a:ext cx="0" cy="144"/>
            </a:xfrm>
            <a:prstGeom prst="line">
              <a:avLst/>
            </a:prstGeom>
            <a:noFill/>
            <a:ln w="9525">
              <a:solidFill>
                <a:schemeClr val="tx1"/>
              </a:solidFill>
              <a:round/>
              <a:headEnd/>
              <a:tailEnd type="triangle" w="med" len="med"/>
            </a:ln>
            <a:effectLst/>
          </p:spPr>
          <p:txBody>
            <a:bodyPr/>
            <a:lstStyle/>
            <a:p>
              <a:endParaRPr lang="en-US"/>
            </a:p>
          </p:txBody>
        </p:sp>
      </p:grpSp>
      <p:sp>
        <p:nvSpPr>
          <p:cNvPr id="58" name="Line 72">
            <a:extLst>
              <a:ext uri="{FF2B5EF4-FFF2-40B4-BE49-F238E27FC236}">
                <a16:creationId xmlns:a16="http://schemas.microsoft.com/office/drawing/2014/main" id="{B804040F-F872-6B62-5C95-A4800464EF90}"/>
              </a:ext>
            </a:extLst>
          </p:cNvPr>
          <p:cNvSpPr>
            <a:spLocks noChangeShapeType="1"/>
          </p:cNvSpPr>
          <p:nvPr/>
        </p:nvSpPr>
        <p:spPr bwMode="auto">
          <a:xfrm flipH="1">
            <a:off x="2233613" y="2076724"/>
            <a:ext cx="287338" cy="0"/>
          </a:xfrm>
          <a:prstGeom prst="line">
            <a:avLst/>
          </a:prstGeom>
          <a:noFill/>
          <a:ln w="50800">
            <a:solidFill>
              <a:schemeClr val="tx1"/>
            </a:solidFill>
            <a:round/>
            <a:headEnd/>
            <a:tailEnd type="triangle" w="med" len="med"/>
          </a:ln>
          <a:effectLst/>
        </p:spPr>
        <p:txBody>
          <a:bodyPr/>
          <a:lstStyle/>
          <a:p>
            <a:endParaRPr lang="en-US">
              <a:latin typeface="AUdimat" pitchFamily="2" charset="0"/>
            </a:endParaRPr>
          </a:p>
        </p:txBody>
      </p:sp>
      <p:sp>
        <p:nvSpPr>
          <p:cNvPr id="59" name="Line 74">
            <a:extLst>
              <a:ext uri="{FF2B5EF4-FFF2-40B4-BE49-F238E27FC236}">
                <a16:creationId xmlns:a16="http://schemas.microsoft.com/office/drawing/2014/main" id="{ACCE8AC9-91A6-8B84-DE92-FBC5FBFC5291}"/>
              </a:ext>
            </a:extLst>
          </p:cNvPr>
          <p:cNvSpPr>
            <a:spLocks noChangeShapeType="1"/>
          </p:cNvSpPr>
          <p:nvPr/>
        </p:nvSpPr>
        <p:spPr bwMode="auto">
          <a:xfrm flipH="1">
            <a:off x="2297113" y="4043636"/>
            <a:ext cx="228600" cy="0"/>
          </a:xfrm>
          <a:prstGeom prst="line">
            <a:avLst/>
          </a:prstGeom>
          <a:noFill/>
          <a:ln w="50800">
            <a:solidFill>
              <a:schemeClr val="tx1"/>
            </a:solidFill>
            <a:round/>
            <a:headEnd/>
            <a:tailEnd type="triangle" w="med" len="med"/>
          </a:ln>
          <a:effectLst/>
        </p:spPr>
        <p:txBody>
          <a:bodyPr/>
          <a:lstStyle/>
          <a:p>
            <a:endParaRPr lang="en-US">
              <a:latin typeface="AUdimat" pitchFamily="2" charset="0"/>
            </a:endParaRPr>
          </a:p>
        </p:txBody>
      </p:sp>
      <p:sp>
        <p:nvSpPr>
          <p:cNvPr id="60" name="Rectangle 76">
            <a:extLst>
              <a:ext uri="{FF2B5EF4-FFF2-40B4-BE49-F238E27FC236}">
                <a16:creationId xmlns:a16="http://schemas.microsoft.com/office/drawing/2014/main" id="{4D1D72C7-7076-5321-17EA-368FC209372E}"/>
              </a:ext>
            </a:extLst>
          </p:cNvPr>
          <p:cNvSpPr>
            <a:spLocks noChangeArrowheads="1"/>
          </p:cNvSpPr>
          <p:nvPr/>
        </p:nvSpPr>
        <p:spPr bwMode="auto">
          <a:xfrm>
            <a:off x="925513" y="1091301"/>
            <a:ext cx="1524000" cy="381000"/>
          </a:xfrm>
          <a:prstGeom prst="rect">
            <a:avLst/>
          </a:prstGeom>
          <a:noFill/>
          <a:ln w="9525">
            <a:noFill/>
            <a:miter lim="800000"/>
            <a:headEnd/>
            <a:tailEnd/>
          </a:ln>
          <a:effectLst/>
        </p:spPr>
        <p:txBody>
          <a:bodyPr wrap="none" anchor="ctr"/>
          <a:lstStyle/>
          <a:p>
            <a:pPr algn="ctr"/>
            <a:r>
              <a:rPr lang="en-US" dirty="0">
                <a:latin typeface="AUdimat" pitchFamily="2" charset="0"/>
              </a:rPr>
              <a:t>F1 = F2 + F3</a:t>
            </a:r>
          </a:p>
        </p:txBody>
      </p:sp>
      <p:sp>
        <p:nvSpPr>
          <p:cNvPr id="61" name="Rectangle 77">
            <a:extLst>
              <a:ext uri="{FF2B5EF4-FFF2-40B4-BE49-F238E27FC236}">
                <a16:creationId xmlns:a16="http://schemas.microsoft.com/office/drawing/2014/main" id="{02C34B58-D0E1-48A7-6570-06AE4658822A}"/>
              </a:ext>
            </a:extLst>
          </p:cNvPr>
          <p:cNvSpPr>
            <a:spLocks noChangeArrowheads="1"/>
          </p:cNvSpPr>
          <p:nvPr/>
        </p:nvSpPr>
        <p:spPr bwMode="auto">
          <a:xfrm>
            <a:off x="925513" y="786501"/>
            <a:ext cx="1524000" cy="381000"/>
          </a:xfrm>
          <a:prstGeom prst="rect">
            <a:avLst/>
          </a:prstGeom>
          <a:noFill/>
          <a:ln w="9525">
            <a:noFill/>
            <a:miter lim="800000"/>
            <a:headEnd/>
            <a:tailEnd/>
          </a:ln>
          <a:effectLst/>
        </p:spPr>
        <p:txBody>
          <a:bodyPr wrap="none" anchor="ctr"/>
          <a:lstStyle/>
          <a:p>
            <a:pPr algn="ctr"/>
            <a:r>
              <a:rPr lang="en-US">
                <a:latin typeface="AUdimat" pitchFamily="2" charset="0"/>
              </a:rPr>
              <a:t>F4 = F1 – F2</a:t>
            </a:r>
          </a:p>
        </p:txBody>
      </p:sp>
      <p:sp>
        <p:nvSpPr>
          <p:cNvPr id="62" name="Rectangle 78">
            <a:extLst>
              <a:ext uri="{FF2B5EF4-FFF2-40B4-BE49-F238E27FC236}">
                <a16:creationId xmlns:a16="http://schemas.microsoft.com/office/drawing/2014/main" id="{03F777FA-ED16-30AE-2BCB-4994E0B1F599}"/>
              </a:ext>
            </a:extLst>
          </p:cNvPr>
          <p:cNvSpPr>
            <a:spLocks noChangeArrowheads="1"/>
          </p:cNvSpPr>
          <p:nvPr/>
        </p:nvSpPr>
        <p:spPr bwMode="auto">
          <a:xfrm>
            <a:off x="887413" y="481701"/>
            <a:ext cx="1524000" cy="381000"/>
          </a:xfrm>
          <a:prstGeom prst="rect">
            <a:avLst/>
          </a:prstGeom>
          <a:noFill/>
          <a:ln w="9525">
            <a:noFill/>
            <a:miter lim="800000"/>
            <a:headEnd/>
            <a:tailEnd/>
          </a:ln>
          <a:effectLst/>
        </p:spPr>
        <p:txBody>
          <a:bodyPr wrap="none" anchor="ctr"/>
          <a:lstStyle/>
          <a:p>
            <a:pPr algn="ctr"/>
            <a:r>
              <a:rPr lang="en-US">
                <a:latin typeface="AUdimat" pitchFamily="2" charset="0"/>
              </a:rPr>
              <a:t>F1 = F2 / F3</a:t>
            </a:r>
          </a:p>
        </p:txBody>
      </p:sp>
      <p:sp>
        <p:nvSpPr>
          <p:cNvPr id="63" name="Text Box 79">
            <a:extLst>
              <a:ext uri="{FF2B5EF4-FFF2-40B4-BE49-F238E27FC236}">
                <a16:creationId xmlns:a16="http://schemas.microsoft.com/office/drawing/2014/main" id="{7A8F98ED-EE97-600D-1E1D-F09DE0CF0A45}"/>
              </a:ext>
            </a:extLst>
          </p:cNvPr>
          <p:cNvSpPr txBox="1">
            <a:spLocks noChangeArrowheads="1"/>
          </p:cNvSpPr>
          <p:nvPr/>
        </p:nvSpPr>
        <p:spPr bwMode="auto">
          <a:xfrm>
            <a:off x="544513" y="481701"/>
            <a:ext cx="308098" cy="369332"/>
          </a:xfrm>
          <a:prstGeom prst="rect">
            <a:avLst/>
          </a:prstGeom>
          <a:noFill/>
          <a:ln w="9525">
            <a:noFill/>
            <a:miter lim="800000"/>
            <a:headEnd/>
            <a:tailEnd/>
          </a:ln>
          <a:effectLst/>
        </p:spPr>
        <p:txBody>
          <a:bodyPr wrap="none">
            <a:spAutoFit/>
          </a:bodyPr>
          <a:lstStyle/>
          <a:p>
            <a:r>
              <a:rPr lang="en-US">
                <a:latin typeface="AUdimat" pitchFamily="2" charset="0"/>
              </a:rPr>
              <a:t>1.</a:t>
            </a:r>
          </a:p>
        </p:txBody>
      </p:sp>
      <p:sp>
        <p:nvSpPr>
          <p:cNvPr id="64" name="Text Box 80">
            <a:extLst>
              <a:ext uri="{FF2B5EF4-FFF2-40B4-BE49-F238E27FC236}">
                <a16:creationId xmlns:a16="http://schemas.microsoft.com/office/drawing/2014/main" id="{5A9202F4-B940-7BCB-DF47-E316BE8AF7EE}"/>
              </a:ext>
            </a:extLst>
          </p:cNvPr>
          <p:cNvSpPr txBox="1">
            <a:spLocks noChangeArrowheads="1"/>
          </p:cNvSpPr>
          <p:nvPr/>
        </p:nvSpPr>
        <p:spPr bwMode="auto">
          <a:xfrm>
            <a:off x="544513" y="786501"/>
            <a:ext cx="325730" cy="369332"/>
          </a:xfrm>
          <a:prstGeom prst="rect">
            <a:avLst/>
          </a:prstGeom>
          <a:noFill/>
          <a:ln w="9525">
            <a:noFill/>
            <a:miter lim="800000"/>
            <a:headEnd/>
            <a:tailEnd/>
          </a:ln>
          <a:effectLst/>
        </p:spPr>
        <p:txBody>
          <a:bodyPr wrap="none">
            <a:spAutoFit/>
          </a:bodyPr>
          <a:lstStyle/>
          <a:p>
            <a:r>
              <a:rPr lang="en-US">
                <a:latin typeface="AUdimat" pitchFamily="2" charset="0"/>
              </a:rPr>
              <a:t>2.</a:t>
            </a:r>
          </a:p>
        </p:txBody>
      </p:sp>
      <p:sp>
        <p:nvSpPr>
          <p:cNvPr id="65" name="Text Box 81">
            <a:extLst>
              <a:ext uri="{FF2B5EF4-FFF2-40B4-BE49-F238E27FC236}">
                <a16:creationId xmlns:a16="http://schemas.microsoft.com/office/drawing/2014/main" id="{33AFB9D6-5B1F-58CD-234B-2EA6225967D4}"/>
              </a:ext>
            </a:extLst>
          </p:cNvPr>
          <p:cNvSpPr txBox="1">
            <a:spLocks noChangeArrowheads="1"/>
          </p:cNvSpPr>
          <p:nvPr/>
        </p:nvSpPr>
        <p:spPr bwMode="auto">
          <a:xfrm>
            <a:off x="544513" y="1091301"/>
            <a:ext cx="332142" cy="369332"/>
          </a:xfrm>
          <a:prstGeom prst="rect">
            <a:avLst/>
          </a:prstGeom>
          <a:noFill/>
          <a:ln w="9525">
            <a:noFill/>
            <a:miter lim="800000"/>
            <a:headEnd/>
            <a:tailEnd/>
          </a:ln>
          <a:effectLst/>
        </p:spPr>
        <p:txBody>
          <a:bodyPr wrap="none">
            <a:spAutoFit/>
          </a:bodyPr>
          <a:lstStyle/>
          <a:p>
            <a:r>
              <a:rPr lang="en-US">
                <a:latin typeface="AUdimat" pitchFamily="2" charset="0"/>
              </a:rPr>
              <a:t>3.</a:t>
            </a:r>
          </a:p>
        </p:txBody>
      </p:sp>
      <p:sp>
        <p:nvSpPr>
          <p:cNvPr id="66" name="Rectangle 82">
            <a:extLst>
              <a:ext uri="{FF2B5EF4-FFF2-40B4-BE49-F238E27FC236}">
                <a16:creationId xmlns:a16="http://schemas.microsoft.com/office/drawing/2014/main" id="{6A3ED5DE-E6BB-142B-6627-DB362944978A}"/>
              </a:ext>
            </a:extLst>
          </p:cNvPr>
          <p:cNvSpPr>
            <a:spLocks noChangeArrowheads="1"/>
          </p:cNvSpPr>
          <p:nvPr/>
        </p:nvSpPr>
        <p:spPr bwMode="auto">
          <a:xfrm>
            <a:off x="925513" y="176901"/>
            <a:ext cx="1524000" cy="381000"/>
          </a:xfrm>
          <a:prstGeom prst="rect">
            <a:avLst/>
          </a:prstGeom>
          <a:noFill/>
          <a:ln w="9525">
            <a:noFill/>
            <a:miter lim="800000"/>
            <a:headEnd/>
            <a:tailEnd/>
          </a:ln>
          <a:effectLst/>
        </p:spPr>
        <p:txBody>
          <a:bodyPr wrap="none" anchor="ctr"/>
          <a:lstStyle/>
          <a:p>
            <a:pPr algn="ctr"/>
            <a:r>
              <a:rPr lang="en-US">
                <a:latin typeface="AUdimat" pitchFamily="2" charset="0"/>
              </a:rPr>
              <a:t>F2 = F4 + F1</a:t>
            </a:r>
          </a:p>
        </p:txBody>
      </p:sp>
      <p:sp>
        <p:nvSpPr>
          <p:cNvPr id="67" name="Text Box 83">
            <a:extLst>
              <a:ext uri="{FF2B5EF4-FFF2-40B4-BE49-F238E27FC236}">
                <a16:creationId xmlns:a16="http://schemas.microsoft.com/office/drawing/2014/main" id="{17EE9E84-4217-22C6-E166-8357657A123B}"/>
              </a:ext>
            </a:extLst>
          </p:cNvPr>
          <p:cNvSpPr txBox="1">
            <a:spLocks noChangeArrowheads="1"/>
          </p:cNvSpPr>
          <p:nvPr/>
        </p:nvSpPr>
        <p:spPr bwMode="auto">
          <a:xfrm>
            <a:off x="544513" y="176901"/>
            <a:ext cx="338554" cy="369332"/>
          </a:xfrm>
          <a:prstGeom prst="rect">
            <a:avLst/>
          </a:prstGeom>
          <a:noFill/>
          <a:ln w="9525">
            <a:noFill/>
            <a:miter lim="800000"/>
            <a:headEnd/>
            <a:tailEnd/>
          </a:ln>
          <a:effectLst/>
        </p:spPr>
        <p:txBody>
          <a:bodyPr wrap="none">
            <a:spAutoFit/>
          </a:bodyPr>
          <a:lstStyle/>
          <a:p>
            <a:r>
              <a:rPr lang="en-US" dirty="0">
                <a:latin typeface="AUdimat" pitchFamily="2" charset="0"/>
              </a:rPr>
              <a:t>0.</a:t>
            </a:r>
          </a:p>
        </p:txBody>
      </p:sp>
      <p:sp>
        <p:nvSpPr>
          <p:cNvPr id="68" name="Rectangle 84">
            <a:extLst>
              <a:ext uri="{FF2B5EF4-FFF2-40B4-BE49-F238E27FC236}">
                <a16:creationId xmlns:a16="http://schemas.microsoft.com/office/drawing/2014/main" id="{3A7C917D-F162-05BA-04CA-8945E072DC11}"/>
              </a:ext>
            </a:extLst>
          </p:cNvPr>
          <p:cNvSpPr>
            <a:spLocks noChangeArrowheads="1"/>
          </p:cNvSpPr>
          <p:nvPr/>
        </p:nvSpPr>
        <p:spPr bwMode="auto">
          <a:xfrm>
            <a:off x="4964113" y="2519636"/>
            <a:ext cx="609600" cy="457200"/>
          </a:xfrm>
          <a:prstGeom prst="rect">
            <a:avLst/>
          </a:prstGeom>
          <a:solidFill>
            <a:srgbClr val="FFCC99"/>
          </a:solidFill>
          <a:ln w="9525">
            <a:solidFill>
              <a:schemeClr val="tx1"/>
            </a:solidFill>
            <a:miter lim="800000"/>
            <a:headEnd/>
            <a:tailEnd/>
          </a:ln>
          <a:effectLst/>
        </p:spPr>
        <p:txBody>
          <a:bodyPr wrap="none" anchor="ctr"/>
          <a:lstStyle/>
          <a:p>
            <a:pPr algn="ctr"/>
            <a:r>
              <a:rPr lang="en-US" sz="1400" dirty="0">
                <a:latin typeface="AUdimat" pitchFamily="2" charset="0"/>
              </a:rPr>
              <a:t>3.8487</a:t>
            </a:r>
          </a:p>
        </p:txBody>
      </p:sp>
      <p:sp>
        <p:nvSpPr>
          <p:cNvPr id="69" name="Rectangle 85">
            <a:extLst>
              <a:ext uri="{FF2B5EF4-FFF2-40B4-BE49-F238E27FC236}">
                <a16:creationId xmlns:a16="http://schemas.microsoft.com/office/drawing/2014/main" id="{093655C2-EC8B-E381-8966-8985FA58317A}"/>
              </a:ext>
            </a:extLst>
          </p:cNvPr>
          <p:cNvSpPr>
            <a:spLocks noChangeArrowheads="1"/>
          </p:cNvSpPr>
          <p:nvPr/>
        </p:nvSpPr>
        <p:spPr bwMode="auto">
          <a:xfrm>
            <a:off x="4354513" y="2976836"/>
            <a:ext cx="609600" cy="457200"/>
          </a:xfrm>
          <a:prstGeom prst="rect">
            <a:avLst/>
          </a:prstGeom>
          <a:solidFill>
            <a:srgbClr val="FFCC99"/>
          </a:solidFill>
          <a:ln w="9525">
            <a:solidFill>
              <a:schemeClr val="tx1"/>
            </a:solidFill>
            <a:miter lim="800000"/>
            <a:headEnd/>
            <a:tailEnd/>
          </a:ln>
          <a:effectLst/>
        </p:spPr>
        <p:txBody>
          <a:bodyPr wrap="none" anchor="ctr"/>
          <a:lstStyle/>
          <a:p>
            <a:pPr algn="ctr"/>
            <a:r>
              <a:rPr lang="en-US" sz="1400">
                <a:latin typeface="AUdimat" pitchFamily="2" charset="0"/>
              </a:rPr>
              <a:t>3.8487</a:t>
            </a:r>
          </a:p>
        </p:txBody>
      </p:sp>
      <p:sp>
        <p:nvSpPr>
          <p:cNvPr id="70" name="Rectangle 86">
            <a:extLst>
              <a:ext uri="{FF2B5EF4-FFF2-40B4-BE49-F238E27FC236}">
                <a16:creationId xmlns:a16="http://schemas.microsoft.com/office/drawing/2014/main" id="{F39B251A-1FC9-DE11-C6E5-E046614FE1B1}"/>
              </a:ext>
            </a:extLst>
          </p:cNvPr>
          <p:cNvSpPr>
            <a:spLocks noChangeArrowheads="1"/>
          </p:cNvSpPr>
          <p:nvPr/>
        </p:nvSpPr>
        <p:spPr bwMode="auto">
          <a:xfrm>
            <a:off x="8316913" y="2062436"/>
            <a:ext cx="609600" cy="457200"/>
          </a:xfrm>
          <a:prstGeom prst="rect">
            <a:avLst/>
          </a:prstGeom>
          <a:solidFill>
            <a:srgbClr val="FFCC99"/>
          </a:solidFill>
          <a:ln w="9525">
            <a:solidFill>
              <a:schemeClr val="tx1"/>
            </a:solidFill>
            <a:miter lim="800000"/>
            <a:headEnd/>
            <a:tailEnd/>
          </a:ln>
          <a:effectLst/>
        </p:spPr>
        <p:txBody>
          <a:bodyPr wrap="none" anchor="ctr"/>
          <a:lstStyle/>
          <a:p>
            <a:pPr algn="ctr"/>
            <a:r>
              <a:rPr lang="en-US" sz="1400" dirty="0">
                <a:latin typeface="AUdimat" pitchFamily="2" charset="0"/>
              </a:rPr>
              <a:t>3.8487</a:t>
            </a:r>
          </a:p>
        </p:txBody>
      </p:sp>
      <p:sp>
        <p:nvSpPr>
          <p:cNvPr id="71" name="Freeform 88">
            <a:extLst>
              <a:ext uri="{FF2B5EF4-FFF2-40B4-BE49-F238E27FC236}">
                <a16:creationId xmlns:a16="http://schemas.microsoft.com/office/drawing/2014/main" id="{DE813BDD-5E2A-6AC0-4E06-A0EAE297B039}"/>
              </a:ext>
            </a:extLst>
          </p:cNvPr>
          <p:cNvSpPr>
            <a:spLocks/>
          </p:cNvSpPr>
          <p:nvPr/>
        </p:nvSpPr>
        <p:spPr bwMode="auto">
          <a:xfrm>
            <a:off x="2144713" y="3357836"/>
            <a:ext cx="2286000" cy="1701800"/>
          </a:xfrm>
          <a:custGeom>
            <a:avLst/>
            <a:gdLst/>
            <a:ahLst/>
            <a:cxnLst>
              <a:cxn ang="0">
                <a:pos x="1104" y="0"/>
              </a:cxn>
              <a:cxn ang="0">
                <a:pos x="1296" y="384"/>
              </a:cxn>
              <a:cxn ang="0">
                <a:pos x="1296" y="960"/>
              </a:cxn>
              <a:cxn ang="0">
                <a:pos x="432" y="960"/>
              </a:cxn>
              <a:cxn ang="0">
                <a:pos x="288" y="288"/>
              </a:cxn>
              <a:cxn ang="0">
                <a:pos x="0" y="192"/>
              </a:cxn>
            </a:cxnLst>
            <a:rect l="0" t="0" r="r" b="b"/>
            <a:pathLst>
              <a:path w="1440" h="1072">
                <a:moveTo>
                  <a:pt x="1104" y="0"/>
                </a:moveTo>
                <a:cubicBezTo>
                  <a:pt x="1184" y="112"/>
                  <a:pt x="1264" y="224"/>
                  <a:pt x="1296" y="384"/>
                </a:cubicBezTo>
                <a:cubicBezTo>
                  <a:pt x="1328" y="544"/>
                  <a:pt x="1440" y="864"/>
                  <a:pt x="1296" y="960"/>
                </a:cubicBezTo>
                <a:cubicBezTo>
                  <a:pt x="1152" y="1056"/>
                  <a:pt x="600" y="1072"/>
                  <a:pt x="432" y="960"/>
                </a:cubicBezTo>
                <a:cubicBezTo>
                  <a:pt x="264" y="848"/>
                  <a:pt x="360" y="416"/>
                  <a:pt x="288" y="288"/>
                </a:cubicBezTo>
                <a:cubicBezTo>
                  <a:pt x="216" y="160"/>
                  <a:pt x="108" y="176"/>
                  <a:pt x="0" y="192"/>
                </a:cubicBezTo>
              </a:path>
            </a:pathLst>
          </a:custGeom>
          <a:noFill/>
          <a:ln w="50800">
            <a:solidFill>
              <a:srgbClr val="0000FF"/>
            </a:solidFill>
            <a:round/>
            <a:headEnd/>
            <a:tailEnd type="triangle" w="med" len="med"/>
          </a:ln>
          <a:effectLst/>
        </p:spPr>
        <p:txBody>
          <a:bodyPr/>
          <a:lstStyle/>
          <a:p>
            <a:endParaRPr lang="en-US"/>
          </a:p>
        </p:txBody>
      </p:sp>
      <p:sp>
        <p:nvSpPr>
          <p:cNvPr id="72" name="Freeform 91">
            <a:extLst>
              <a:ext uri="{FF2B5EF4-FFF2-40B4-BE49-F238E27FC236}">
                <a16:creationId xmlns:a16="http://schemas.microsoft.com/office/drawing/2014/main" id="{D3849FC9-BCAA-2094-546D-7AE458BEB5F8}"/>
              </a:ext>
            </a:extLst>
          </p:cNvPr>
          <p:cNvSpPr>
            <a:spLocks/>
          </p:cNvSpPr>
          <p:nvPr/>
        </p:nvSpPr>
        <p:spPr bwMode="auto">
          <a:xfrm>
            <a:off x="2144713" y="2519636"/>
            <a:ext cx="5829300" cy="2679700"/>
          </a:xfrm>
          <a:custGeom>
            <a:avLst/>
            <a:gdLst/>
            <a:ahLst/>
            <a:cxnLst>
              <a:cxn ang="0">
                <a:pos x="3072" y="0"/>
              </a:cxn>
              <a:cxn ang="0">
                <a:pos x="3552" y="816"/>
              </a:cxn>
              <a:cxn ang="0">
                <a:pos x="3168" y="1248"/>
              </a:cxn>
              <a:cxn ang="0">
                <a:pos x="528" y="1392"/>
              </a:cxn>
              <a:cxn ang="0">
                <a:pos x="288" y="624"/>
              </a:cxn>
              <a:cxn ang="0">
                <a:pos x="0" y="528"/>
              </a:cxn>
            </a:cxnLst>
            <a:rect l="0" t="0" r="r" b="b"/>
            <a:pathLst>
              <a:path w="3672" h="1496">
                <a:moveTo>
                  <a:pt x="3072" y="0"/>
                </a:moveTo>
                <a:cubicBezTo>
                  <a:pt x="3304" y="304"/>
                  <a:pt x="3536" y="608"/>
                  <a:pt x="3552" y="816"/>
                </a:cubicBezTo>
                <a:cubicBezTo>
                  <a:pt x="3568" y="1024"/>
                  <a:pt x="3672" y="1152"/>
                  <a:pt x="3168" y="1248"/>
                </a:cubicBezTo>
                <a:cubicBezTo>
                  <a:pt x="2664" y="1344"/>
                  <a:pt x="1008" y="1496"/>
                  <a:pt x="528" y="1392"/>
                </a:cubicBezTo>
                <a:cubicBezTo>
                  <a:pt x="48" y="1288"/>
                  <a:pt x="376" y="768"/>
                  <a:pt x="288" y="624"/>
                </a:cubicBezTo>
                <a:cubicBezTo>
                  <a:pt x="200" y="480"/>
                  <a:pt x="100" y="504"/>
                  <a:pt x="0" y="528"/>
                </a:cubicBezTo>
              </a:path>
            </a:pathLst>
          </a:custGeom>
          <a:noFill/>
          <a:ln w="50800">
            <a:solidFill>
              <a:srgbClr val="FF0000"/>
            </a:solidFill>
            <a:round/>
            <a:headEnd/>
            <a:tailEnd type="triangle" w="med" len="med"/>
          </a:ln>
          <a:effectLst/>
        </p:spPr>
        <p:txBody>
          <a:bodyPr/>
          <a:lstStyle/>
          <a:p>
            <a:endParaRPr lang="en-US"/>
          </a:p>
        </p:txBody>
      </p:sp>
      <p:sp>
        <p:nvSpPr>
          <p:cNvPr id="73" name="Text Box 93">
            <a:extLst>
              <a:ext uri="{FF2B5EF4-FFF2-40B4-BE49-F238E27FC236}">
                <a16:creationId xmlns:a16="http://schemas.microsoft.com/office/drawing/2014/main" id="{516ABE04-5137-FA2D-0BC2-75F60677C9EC}"/>
              </a:ext>
            </a:extLst>
          </p:cNvPr>
          <p:cNvSpPr txBox="1">
            <a:spLocks noChangeArrowheads="1"/>
          </p:cNvSpPr>
          <p:nvPr/>
        </p:nvSpPr>
        <p:spPr bwMode="auto">
          <a:xfrm>
            <a:off x="1839913" y="3419749"/>
            <a:ext cx="387350" cy="457200"/>
          </a:xfrm>
          <a:prstGeom prst="rect">
            <a:avLst/>
          </a:prstGeom>
          <a:noFill/>
          <a:ln w="9525">
            <a:noFill/>
            <a:miter lim="800000"/>
            <a:headEnd/>
            <a:tailEnd/>
          </a:ln>
          <a:effectLst/>
        </p:spPr>
        <p:txBody>
          <a:bodyPr wrap="none">
            <a:spAutoFit/>
          </a:bodyPr>
          <a:lstStyle/>
          <a:p>
            <a:r>
              <a:rPr lang="en-US" sz="2400" b="1">
                <a:solidFill>
                  <a:srgbClr val="FF0000"/>
                </a:solidFill>
              </a:rPr>
              <a:t>X</a:t>
            </a:r>
          </a:p>
        </p:txBody>
      </p:sp>
      <p:sp>
        <p:nvSpPr>
          <p:cNvPr id="74" name="Text Box 18">
            <a:extLst>
              <a:ext uri="{FF2B5EF4-FFF2-40B4-BE49-F238E27FC236}">
                <a16:creationId xmlns:a16="http://schemas.microsoft.com/office/drawing/2014/main" id="{1283AD53-CFF5-BE60-7025-3302F19EA4C8}"/>
              </a:ext>
            </a:extLst>
          </p:cNvPr>
          <p:cNvSpPr txBox="1">
            <a:spLocks noChangeArrowheads="1"/>
          </p:cNvSpPr>
          <p:nvPr/>
        </p:nvSpPr>
        <p:spPr bwMode="auto">
          <a:xfrm>
            <a:off x="2525713" y="2062436"/>
            <a:ext cx="830677" cy="369332"/>
          </a:xfrm>
          <a:prstGeom prst="rect">
            <a:avLst/>
          </a:prstGeom>
          <a:noFill/>
          <a:ln w="9525">
            <a:noFill/>
            <a:miter lim="800000"/>
            <a:headEnd/>
            <a:tailEnd/>
          </a:ln>
          <a:effectLst/>
        </p:spPr>
        <p:txBody>
          <a:bodyPr wrap="none">
            <a:spAutoFit/>
          </a:bodyPr>
          <a:lstStyle/>
          <a:p>
            <a:r>
              <a:rPr lang="en-US" dirty="0">
                <a:latin typeface="AUdimat" pitchFamily="2" charset="0"/>
              </a:rPr>
              <a:t>A1 (</a:t>
            </a:r>
            <a:r>
              <a:rPr lang="en-US" dirty="0">
                <a:latin typeface="Symbol" pitchFamily="18" charset="2"/>
              </a:rPr>
              <a:t>a</a:t>
            </a:r>
            <a:r>
              <a:rPr lang="en-US" dirty="0">
                <a:latin typeface="AUdimat" pitchFamily="2" charset="0"/>
              </a:rPr>
              <a:t>)</a:t>
            </a:r>
          </a:p>
        </p:txBody>
      </p:sp>
      <p:sp>
        <p:nvSpPr>
          <p:cNvPr id="75" name="Text Box 19">
            <a:extLst>
              <a:ext uri="{FF2B5EF4-FFF2-40B4-BE49-F238E27FC236}">
                <a16:creationId xmlns:a16="http://schemas.microsoft.com/office/drawing/2014/main" id="{921B0549-D485-8BBE-95C1-54D8FDF23719}"/>
              </a:ext>
            </a:extLst>
          </p:cNvPr>
          <p:cNvSpPr txBox="1">
            <a:spLocks noChangeArrowheads="1"/>
          </p:cNvSpPr>
          <p:nvPr/>
        </p:nvSpPr>
        <p:spPr bwMode="auto">
          <a:xfrm>
            <a:off x="2525713" y="2533924"/>
            <a:ext cx="813043" cy="369332"/>
          </a:xfrm>
          <a:prstGeom prst="rect">
            <a:avLst/>
          </a:prstGeom>
          <a:noFill/>
          <a:ln w="9525">
            <a:noFill/>
            <a:miter lim="800000"/>
            <a:headEnd/>
            <a:tailEnd/>
          </a:ln>
          <a:effectLst/>
        </p:spPr>
        <p:txBody>
          <a:bodyPr wrap="none">
            <a:spAutoFit/>
          </a:bodyPr>
          <a:lstStyle/>
          <a:p>
            <a:r>
              <a:rPr lang="en-US" dirty="0">
                <a:latin typeface="AUdimat" pitchFamily="2" charset="0"/>
              </a:rPr>
              <a:t>A2 (</a:t>
            </a:r>
            <a:r>
              <a:rPr lang="en-US" dirty="0">
                <a:latin typeface="Symbol" pitchFamily="18" charset="2"/>
              </a:rPr>
              <a:t>b</a:t>
            </a:r>
            <a:r>
              <a:rPr lang="en-US" dirty="0">
                <a:latin typeface="AUdimat" pitchFamily="2" charset="0"/>
              </a:rPr>
              <a:t>)</a:t>
            </a:r>
          </a:p>
        </p:txBody>
      </p:sp>
      <p:sp>
        <p:nvSpPr>
          <p:cNvPr id="76" name="Text Box 20">
            <a:extLst>
              <a:ext uri="{FF2B5EF4-FFF2-40B4-BE49-F238E27FC236}">
                <a16:creationId xmlns:a16="http://schemas.microsoft.com/office/drawing/2014/main" id="{AD682131-5BF8-5355-FEB4-E7D500C07AB2}"/>
              </a:ext>
            </a:extLst>
          </p:cNvPr>
          <p:cNvSpPr txBox="1">
            <a:spLocks noChangeArrowheads="1"/>
          </p:cNvSpPr>
          <p:nvPr/>
        </p:nvSpPr>
        <p:spPr bwMode="auto">
          <a:xfrm>
            <a:off x="2525713" y="2976836"/>
            <a:ext cx="811441" cy="369332"/>
          </a:xfrm>
          <a:prstGeom prst="rect">
            <a:avLst/>
          </a:prstGeom>
          <a:noFill/>
          <a:ln w="9525">
            <a:noFill/>
            <a:miter lim="800000"/>
            <a:headEnd/>
            <a:tailEnd/>
          </a:ln>
          <a:effectLst/>
        </p:spPr>
        <p:txBody>
          <a:bodyPr wrap="none">
            <a:spAutoFit/>
          </a:bodyPr>
          <a:lstStyle/>
          <a:p>
            <a:r>
              <a:rPr lang="en-US" dirty="0">
                <a:latin typeface="AUdimat" pitchFamily="2" charset="0"/>
              </a:rPr>
              <a:t>A3 (</a:t>
            </a:r>
            <a:r>
              <a:rPr lang="en-US" dirty="0">
                <a:latin typeface="Symbol" pitchFamily="18" charset="2"/>
              </a:rPr>
              <a:t>c</a:t>
            </a:r>
            <a:r>
              <a:rPr lang="en-US" dirty="0">
                <a:latin typeface="AUdimat" pitchFamily="2" charset="0"/>
              </a:rPr>
              <a:t>)</a:t>
            </a:r>
          </a:p>
        </p:txBody>
      </p:sp>
      <p:sp>
        <p:nvSpPr>
          <p:cNvPr id="77" name="Text Box 21">
            <a:extLst>
              <a:ext uri="{FF2B5EF4-FFF2-40B4-BE49-F238E27FC236}">
                <a16:creationId xmlns:a16="http://schemas.microsoft.com/office/drawing/2014/main" id="{389C2CB5-EA35-D0E9-C306-B8256EF0A698}"/>
              </a:ext>
            </a:extLst>
          </p:cNvPr>
          <p:cNvSpPr txBox="1">
            <a:spLocks noChangeArrowheads="1"/>
          </p:cNvSpPr>
          <p:nvPr/>
        </p:nvSpPr>
        <p:spPr bwMode="auto">
          <a:xfrm>
            <a:off x="5802313" y="2076724"/>
            <a:ext cx="825867" cy="369332"/>
          </a:xfrm>
          <a:prstGeom prst="rect">
            <a:avLst/>
          </a:prstGeom>
          <a:noFill/>
          <a:ln w="9525">
            <a:noFill/>
            <a:miter lim="800000"/>
            <a:headEnd/>
            <a:tailEnd/>
          </a:ln>
          <a:effectLst/>
        </p:spPr>
        <p:txBody>
          <a:bodyPr wrap="none">
            <a:spAutoFit/>
          </a:bodyPr>
          <a:lstStyle/>
          <a:p>
            <a:r>
              <a:rPr lang="en-US" dirty="0">
                <a:latin typeface="AUdimat" pitchFamily="2" charset="0"/>
              </a:rPr>
              <a:t>C1 (</a:t>
            </a:r>
            <a:r>
              <a:rPr lang="en-US" dirty="0">
                <a:latin typeface="Symbol" pitchFamily="18" charset="2"/>
              </a:rPr>
              <a:t>d</a:t>
            </a:r>
            <a:r>
              <a:rPr lang="en-US" dirty="0">
                <a:latin typeface="AUdimat" pitchFamily="2" charset="0"/>
              </a:rPr>
              <a:t>)</a:t>
            </a:r>
          </a:p>
        </p:txBody>
      </p:sp>
      <p:sp>
        <p:nvSpPr>
          <p:cNvPr id="78" name="Text Box 22">
            <a:extLst>
              <a:ext uri="{FF2B5EF4-FFF2-40B4-BE49-F238E27FC236}">
                <a16:creationId xmlns:a16="http://schemas.microsoft.com/office/drawing/2014/main" id="{A11319F2-89B5-6FA3-2BBB-CD6F5927C4EA}"/>
              </a:ext>
            </a:extLst>
          </p:cNvPr>
          <p:cNvSpPr txBox="1">
            <a:spLocks noChangeArrowheads="1"/>
          </p:cNvSpPr>
          <p:nvPr/>
        </p:nvSpPr>
        <p:spPr bwMode="auto">
          <a:xfrm>
            <a:off x="5802313" y="2533924"/>
            <a:ext cx="813043" cy="369332"/>
          </a:xfrm>
          <a:prstGeom prst="rect">
            <a:avLst/>
          </a:prstGeom>
          <a:noFill/>
          <a:ln w="9525">
            <a:noFill/>
            <a:miter lim="800000"/>
            <a:headEnd/>
            <a:tailEnd/>
          </a:ln>
          <a:effectLst/>
        </p:spPr>
        <p:txBody>
          <a:bodyPr wrap="none">
            <a:spAutoFit/>
          </a:bodyPr>
          <a:lstStyle/>
          <a:p>
            <a:r>
              <a:rPr lang="en-US" dirty="0">
                <a:latin typeface="AUdimat" pitchFamily="2" charset="0"/>
              </a:rPr>
              <a:t>C2 (</a:t>
            </a:r>
            <a:r>
              <a:rPr lang="en-US" dirty="0">
                <a:latin typeface="Symbol" pitchFamily="18" charset="2"/>
              </a:rPr>
              <a:t>e</a:t>
            </a:r>
            <a:r>
              <a:rPr lang="en-US" dirty="0">
                <a:latin typeface="AUdimat" pitchFamily="2" charset="0"/>
              </a:rPr>
              <a:t>)</a:t>
            </a:r>
          </a:p>
        </p:txBody>
      </p:sp>
    </p:spTree>
    <p:extLst>
      <p:ext uri="{BB962C8B-B14F-4D97-AF65-F5344CB8AC3E}">
        <p14:creationId xmlns:p14="http://schemas.microsoft.com/office/powerpoint/2010/main" val="700830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68"/>
                                        </p:tgtEl>
                                        <p:attrNameLst>
                                          <p:attrName>style.visibility</p:attrName>
                                        </p:attrNameLst>
                                      </p:cBhvr>
                                      <p:to>
                                        <p:strVal val="visible"/>
                                      </p:to>
                                    </p:set>
                                    <p:animEffect transition="in" filter="fade">
                                      <p:cBhvr>
                                        <p:cTn id="9" dur="1000"/>
                                        <p:tgtEl>
                                          <p:spTgt spid="68"/>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69"/>
                                        </p:tgtEl>
                                        <p:attrNameLst>
                                          <p:attrName>style.visibility</p:attrName>
                                        </p:attrNameLst>
                                      </p:cBhvr>
                                      <p:to>
                                        <p:strVal val="visible"/>
                                      </p:to>
                                    </p:set>
                                    <p:animEffect transition="in" filter="fade">
                                      <p:cBhvr>
                                        <p:cTn id="12" dur="1000"/>
                                        <p:tgtEl>
                                          <p:spTgt spid="6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0"/>
                                        </p:tgtEl>
                                        <p:attrNameLst>
                                          <p:attrName>style.visibility</p:attrName>
                                        </p:attrNameLst>
                                      </p:cBhvr>
                                      <p:to>
                                        <p:strVal val="visible"/>
                                      </p:to>
                                    </p:set>
                                    <p:animEffect transition="in" filter="fade">
                                      <p:cBhvr>
                                        <p:cTn id="15" dur="1000"/>
                                        <p:tgtEl>
                                          <p:spTgt spid="70"/>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8"/>
                                        </p:tgtEl>
                                        <p:attrNameLst>
                                          <p:attrName>style.visibility</p:attrName>
                                        </p:attrNameLst>
                                      </p:cBhvr>
                                      <p:to>
                                        <p:strVal val="visible"/>
                                      </p:to>
                                    </p:set>
                                  </p:childTnLst>
                                </p:cTn>
                              </p:par>
                              <p:par>
                                <p:cTn id="20" presetID="10" presetClass="exit" presetSubtype="0" fill="hold" grpId="0" nodeType="withEffect">
                                  <p:stCondLst>
                                    <p:cond delay="0"/>
                                  </p:stCondLst>
                                  <p:childTnLst>
                                    <p:animEffect transition="out" filter="fade">
                                      <p:cBhvr>
                                        <p:cTn id="21" dur="1000"/>
                                        <p:tgtEl>
                                          <p:spTgt spid="26"/>
                                        </p:tgtEl>
                                      </p:cBhvr>
                                    </p:animEffect>
                                    <p:set>
                                      <p:cBhvr>
                                        <p:cTn id="22" dur="1" fill="hold">
                                          <p:stCondLst>
                                            <p:cond delay="999"/>
                                          </p:stCondLst>
                                        </p:cTn>
                                        <p:tgtEl>
                                          <p:spTgt spid="2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9"/>
                                        </p:tgtEl>
                                        <p:attrNameLst>
                                          <p:attrName>style.visibility</p:attrName>
                                        </p:attrNameLst>
                                      </p:cBhvr>
                                      <p:to>
                                        <p:strVal val="visible"/>
                                      </p:to>
                                    </p:set>
                                  </p:childTnLst>
                                </p:cTn>
                              </p:par>
                              <p:par>
                                <p:cTn id="27" presetID="10" presetClass="exit" presetSubtype="0" fill="hold" grpId="0" nodeType="withEffect">
                                  <p:stCondLst>
                                    <p:cond delay="0"/>
                                  </p:stCondLst>
                                  <p:childTnLst>
                                    <p:animEffect transition="out" filter="fade">
                                      <p:cBhvr>
                                        <p:cTn id="28" dur="1000"/>
                                        <p:tgtEl>
                                          <p:spTgt spid="35"/>
                                        </p:tgtEl>
                                      </p:cBhvr>
                                    </p:animEffect>
                                    <p:set>
                                      <p:cBhvr>
                                        <p:cTn id="29" dur="1" fill="hold">
                                          <p:stCondLst>
                                            <p:cond delay="999"/>
                                          </p:stCondLst>
                                        </p:cTn>
                                        <p:tgtEl>
                                          <p:spTgt spid="35"/>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nodeType="clickEffect">
                                  <p:stCondLst>
                                    <p:cond delay="0"/>
                                  </p:stCondLst>
                                  <p:childTnLst>
                                    <p:animEffect transition="out" filter="fade">
                                      <p:cBhvr>
                                        <p:cTn id="33" dur="1000"/>
                                        <p:tgtEl>
                                          <p:spTgt spid="46"/>
                                        </p:tgtEl>
                                      </p:cBhvr>
                                    </p:animEffect>
                                    <p:set>
                                      <p:cBhvr>
                                        <p:cTn id="34" dur="1" fill="hold">
                                          <p:stCondLst>
                                            <p:cond delay="999"/>
                                          </p:stCondLst>
                                        </p:cTn>
                                        <p:tgtEl>
                                          <p:spTgt spid="46"/>
                                        </p:tgtEl>
                                        <p:attrNameLst>
                                          <p:attrName>style.visibility</p:attrName>
                                        </p:attrNameLst>
                                      </p:cBhvr>
                                      <p:to>
                                        <p:strVal val="hidden"/>
                                      </p:to>
                                    </p:set>
                                  </p:childTnLst>
                                </p:cTn>
                              </p:par>
                              <p:par>
                                <p:cTn id="35" presetID="10" presetClass="exit" presetSubtype="0" fill="hold" grpId="0" nodeType="withEffect">
                                  <p:stCondLst>
                                    <p:cond delay="0"/>
                                  </p:stCondLst>
                                  <p:childTnLst>
                                    <p:animEffect transition="out" filter="fade">
                                      <p:cBhvr>
                                        <p:cTn id="36" dur="1000"/>
                                        <p:tgtEl>
                                          <p:spTgt spid="51"/>
                                        </p:tgtEl>
                                      </p:cBhvr>
                                    </p:animEffect>
                                    <p:set>
                                      <p:cBhvr>
                                        <p:cTn id="37" dur="1" fill="hold">
                                          <p:stCondLst>
                                            <p:cond delay="999"/>
                                          </p:stCondLst>
                                        </p:cTn>
                                        <p:tgtEl>
                                          <p:spTgt spid="51"/>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71"/>
                                        </p:tgtEl>
                                        <p:attrNameLst>
                                          <p:attrName>style.visibility</p:attrName>
                                        </p:attrNameLst>
                                      </p:cBhvr>
                                      <p:to>
                                        <p:strVal val="visible"/>
                                      </p:to>
                                    </p:set>
                                  </p:childTnLst>
                                </p:cTn>
                              </p:par>
                              <p:par>
                                <p:cTn id="42" presetID="10" presetClass="exit" presetSubtype="0" fill="hold" grpId="0" nodeType="withEffect">
                                  <p:stCondLst>
                                    <p:cond delay="0"/>
                                  </p:stCondLst>
                                  <p:childTnLst>
                                    <p:animEffect transition="out" filter="fade">
                                      <p:cBhvr>
                                        <p:cTn id="43" dur="1000"/>
                                        <p:tgtEl>
                                          <p:spTgt spid="34"/>
                                        </p:tgtEl>
                                      </p:cBhvr>
                                    </p:animEffect>
                                    <p:set>
                                      <p:cBhvr>
                                        <p:cTn id="44" dur="1" fill="hold">
                                          <p:stCondLst>
                                            <p:cond delay="999"/>
                                          </p:stCondLst>
                                        </p:cTn>
                                        <p:tgtEl>
                                          <p:spTgt spid="34"/>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6" grpId="0" animBg="1"/>
      <p:bldP spid="34" grpId="0" animBg="1"/>
      <p:bldP spid="35" grpId="0" animBg="1"/>
      <p:bldP spid="51" grpId="0"/>
      <p:bldP spid="58" grpId="0" animBg="1"/>
      <p:bldP spid="59" grpId="0" animBg="1"/>
      <p:bldP spid="68" grpId="0" animBg="1"/>
      <p:bldP spid="69" grpId="0" animBg="1"/>
      <p:bldP spid="70" grpId="0" animBg="1"/>
      <p:bldP spid="71" grpId="0" animBg="1"/>
      <p:bldP spid="7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CB287D-739D-72BC-47AF-C7F9D5003AF7}"/>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FB62C2A-0BE2-99E3-C86E-189EFEB8D8EE}"/>
              </a:ext>
            </a:extLst>
          </p:cNvPr>
          <p:cNvSpPr>
            <a:spLocks noGrp="1"/>
          </p:cNvSpPr>
          <p:nvPr>
            <p:ph type="sldNum" sz="quarter" idx="19"/>
          </p:nvPr>
        </p:nvSpPr>
        <p:spPr/>
        <p:txBody>
          <a:bodyPr/>
          <a:lstStyle/>
          <a:p>
            <a:fld id="{B6238B5B-F19C-E947-A0BC-87BD7983F871}" type="slidenum">
              <a:rPr lang="en-US" smtClean="0"/>
              <a:pPr/>
              <a:t>41</a:t>
            </a:fld>
            <a:endParaRPr lang="en-US" dirty="0"/>
          </a:p>
        </p:txBody>
      </p:sp>
      <p:sp>
        <p:nvSpPr>
          <p:cNvPr id="2" name="Title 4">
            <a:extLst>
              <a:ext uri="{FF2B5EF4-FFF2-40B4-BE49-F238E27FC236}">
                <a16:creationId xmlns:a16="http://schemas.microsoft.com/office/drawing/2014/main" id="{CF794DA7-CBBD-DCDD-48B5-7F1F2E90979F}"/>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sz="2800" dirty="0" err="1"/>
              <a:t>Tomasulo’s</a:t>
            </a:r>
            <a:r>
              <a:rPr lang="en-US" sz="2800" dirty="0"/>
              <a:t> Algorithm: Load/Store</a:t>
            </a:r>
            <a:endParaRPr lang="en-US" dirty="0"/>
          </a:p>
        </p:txBody>
      </p:sp>
      <p:sp>
        <p:nvSpPr>
          <p:cNvPr id="5" name="Text Placeholder 1">
            <a:extLst>
              <a:ext uri="{FF2B5EF4-FFF2-40B4-BE49-F238E27FC236}">
                <a16:creationId xmlns:a16="http://schemas.microsoft.com/office/drawing/2014/main" id="{B4F20544-1B10-E6A9-B215-C5174445F28F}"/>
              </a:ext>
            </a:extLst>
          </p:cNvPr>
          <p:cNvSpPr txBox="1">
            <a:spLocks/>
          </p:cNvSpPr>
          <p:nvPr/>
        </p:nvSpPr>
        <p:spPr>
          <a:xfrm>
            <a:off x="640077" y="1000549"/>
            <a:ext cx="8503923" cy="1692771"/>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342900" indent="-342900">
              <a:buFont typeface="Arial" panose="020B0604020202020204" pitchFamily="34" charset="0"/>
              <a:buChar char="•"/>
            </a:pPr>
            <a:r>
              <a:rPr lang="en-US" sz="2000" dirty="0"/>
              <a:t>The reservation stations take care of dependencies through registers.</a:t>
            </a:r>
          </a:p>
          <a:p>
            <a:pPr marL="342900" indent="-342900">
              <a:buFont typeface="Arial" panose="020B0604020202020204" pitchFamily="34" charset="0"/>
              <a:buChar char="•"/>
            </a:pPr>
            <a:r>
              <a:rPr lang="en-US" sz="2000" dirty="0"/>
              <a:t>Dependences also possible through memory</a:t>
            </a:r>
          </a:p>
          <a:p>
            <a:pPr lvl="1"/>
            <a:r>
              <a:rPr lang="en-US" sz="2000" dirty="0"/>
              <a:t>Loads and stores not reordered in original IBM 360</a:t>
            </a:r>
          </a:p>
          <a:p>
            <a:pPr lvl="1"/>
            <a:r>
              <a:rPr lang="en-US" sz="2000" dirty="0"/>
              <a:t>We’ll talk about how to do load-store reordering later</a:t>
            </a:r>
          </a:p>
          <a:p>
            <a:endParaRPr lang="en-US" dirty="0"/>
          </a:p>
        </p:txBody>
      </p:sp>
    </p:spTree>
    <p:extLst>
      <p:ext uri="{BB962C8B-B14F-4D97-AF65-F5344CB8AC3E}">
        <p14:creationId xmlns:p14="http://schemas.microsoft.com/office/powerpoint/2010/main" val="143209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2F2C56-9D7B-3D16-B86B-34A6CB676DC9}"/>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8F3599E-08DA-F557-CAB3-00B1D258D4C4}"/>
              </a:ext>
            </a:extLst>
          </p:cNvPr>
          <p:cNvSpPr>
            <a:spLocks noGrp="1"/>
          </p:cNvSpPr>
          <p:nvPr>
            <p:ph type="sldNum" sz="quarter" idx="19"/>
          </p:nvPr>
        </p:nvSpPr>
        <p:spPr/>
        <p:txBody>
          <a:bodyPr/>
          <a:lstStyle/>
          <a:p>
            <a:fld id="{B6238B5B-F19C-E947-A0BC-87BD7983F871}" type="slidenum">
              <a:rPr lang="en-US" smtClean="0"/>
              <a:pPr/>
              <a:t>42</a:t>
            </a:fld>
            <a:endParaRPr lang="en-US" dirty="0"/>
          </a:p>
        </p:txBody>
      </p:sp>
      <p:sp>
        <p:nvSpPr>
          <p:cNvPr id="2" name="Title 4">
            <a:extLst>
              <a:ext uri="{FF2B5EF4-FFF2-40B4-BE49-F238E27FC236}">
                <a16:creationId xmlns:a16="http://schemas.microsoft.com/office/drawing/2014/main" id="{1578A98A-4BAE-BC61-2D14-20F431FE4F5E}"/>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err="1"/>
              <a:t>Tomasulo</a:t>
            </a:r>
            <a:r>
              <a:rPr lang="en-US" dirty="0"/>
              <a:t> Drawbacks</a:t>
            </a:r>
          </a:p>
        </p:txBody>
      </p:sp>
      <p:sp>
        <p:nvSpPr>
          <p:cNvPr id="5" name="Text Placeholder 1">
            <a:extLst>
              <a:ext uri="{FF2B5EF4-FFF2-40B4-BE49-F238E27FC236}">
                <a16:creationId xmlns:a16="http://schemas.microsoft.com/office/drawing/2014/main" id="{C30A3BFE-1261-47CF-4E27-5579D70D54EE}"/>
              </a:ext>
            </a:extLst>
          </p:cNvPr>
          <p:cNvSpPr txBox="1">
            <a:spLocks/>
          </p:cNvSpPr>
          <p:nvPr/>
        </p:nvSpPr>
        <p:spPr>
          <a:xfrm>
            <a:off x="640077" y="1000549"/>
            <a:ext cx="8503923" cy="1364476"/>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342900" indent="-342900">
              <a:buFont typeface="Arial" panose="020B0604020202020204" pitchFamily="34" charset="0"/>
              <a:buChar char="•"/>
            </a:pPr>
            <a:r>
              <a:rPr lang="en-US" sz="2000" dirty="0"/>
              <a:t>Many associative stores (CDB) at high speed</a:t>
            </a:r>
          </a:p>
          <a:p>
            <a:pPr marL="342900" indent="-342900">
              <a:buFont typeface="Arial" panose="020B0604020202020204" pitchFamily="34" charset="0"/>
              <a:buChar char="•"/>
            </a:pPr>
            <a:r>
              <a:rPr lang="en-US" sz="2000" dirty="0"/>
              <a:t>Performance limited by Common Data Bus</a:t>
            </a:r>
          </a:p>
          <a:p>
            <a:pPr lvl="1"/>
            <a:r>
              <a:rPr lang="en-US" sz="2000" dirty="0"/>
              <a:t>Multiple CDBs =&gt; more FU logic for parallel associative stores</a:t>
            </a:r>
          </a:p>
          <a:p>
            <a:endParaRPr lang="en-US" dirty="0"/>
          </a:p>
        </p:txBody>
      </p:sp>
    </p:spTree>
    <p:extLst>
      <p:ext uri="{BB962C8B-B14F-4D97-AF65-F5344CB8AC3E}">
        <p14:creationId xmlns:p14="http://schemas.microsoft.com/office/powerpoint/2010/main" val="24687434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9"/>
          </p:nvPr>
        </p:nvSpPr>
        <p:spPr/>
        <p:txBody>
          <a:bodyPr/>
          <a:lstStyle/>
          <a:p>
            <a:fld id="{B6238B5B-F19C-E947-A0BC-87BD7983F871}" type="slidenum">
              <a:rPr lang="en-US" smtClean="0"/>
              <a:pPr/>
              <a:t>43</a:t>
            </a:fld>
            <a:endParaRPr lang="en-US" dirty="0"/>
          </a:p>
        </p:txBody>
      </p:sp>
      <p:sp>
        <p:nvSpPr>
          <p:cNvPr id="3" name="Text Placeholder 2"/>
          <p:cNvSpPr>
            <a:spLocks noGrp="1"/>
          </p:cNvSpPr>
          <p:nvPr>
            <p:ph type="body" sz="quarter" idx="20"/>
          </p:nvPr>
        </p:nvSpPr>
        <p:spPr/>
        <p:txBody>
          <a:bodyPr/>
          <a:lstStyle/>
          <a:p>
            <a:endParaRPr lang="en-US"/>
          </a:p>
        </p:txBody>
      </p:sp>
      <p:sp>
        <p:nvSpPr>
          <p:cNvPr id="4" name="Text Placeholder 3"/>
          <p:cNvSpPr>
            <a:spLocks noGrp="1"/>
          </p:cNvSpPr>
          <p:nvPr>
            <p:ph type="body" sz="quarter" idx="31"/>
          </p:nvPr>
        </p:nvSpPr>
        <p:spPr/>
        <p:txBody>
          <a:bodyPr/>
          <a:lstStyle/>
          <a:p>
            <a:pPr algn="ctr"/>
            <a:r>
              <a:rPr lang="en-US" dirty="0"/>
              <a:t>Q&amp;A</a:t>
            </a:r>
          </a:p>
        </p:txBody>
      </p:sp>
    </p:spTree>
    <p:extLst>
      <p:ext uri="{BB962C8B-B14F-4D97-AF65-F5344CB8AC3E}">
        <p14:creationId xmlns:p14="http://schemas.microsoft.com/office/powerpoint/2010/main" val="11220300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9"/>
          </p:nvPr>
        </p:nvSpPr>
        <p:spPr/>
        <p:txBody>
          <a:bodyPr/>
          <a:lstStyle/>
          <a:p>
            <a:fld id="{B6238B5B-F19C-E947-A0BC-87BD7983F871}" type="slidenum">
              <a:rPr lang="en-US" smtClean="0"/>
              <a:pPr/>
              <a:t>44</a:t>
            </a:fld>
            <a:endParaRPr lang="en-US" dirty="0"/>
          </a:p>
        </p:txBody>
      </p:sp>
      <p:sp>
        <p:nvSpPr>
          <p:cNvPr id="2" name="Title 4">
            <a:extLst>
              <a:ext uri="{FF2B5EF4-FFF2-40B4-BE49-F238E27FC236}">
                <a16:creationId xmlns:a16="http://schemas.microsoft.com/office/drawing/2014/main" id="{C85D1E8B-98CE-BBD4-84DB-9065B05A7F14}"/>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Acknowledgement</a:t>
            </a:r>
          </a:p>
        </p:txBody>
      </p:sp>
      <p:sp>
        <p:nvSpPr>
          <p:cNvPr id="3" name="Text Placeholder 1">
            <a:extLst>
              <a:ext uri="{FF2B5EF4-FFF2-40B4-BE49-F238E27FC236}">
                <a16:creationId xmlns:a16="http://schemas.microsoft.com/office/drawing/2014/main" id="{86496430-63E0-0020-9BC5-0D2DD1D66ECF}"/>
              </a:ext>
            </a:extLst>
          </p:cNvPr>
          <p:cNvSpPr>
            <a:spLocks noGrp="1"/>
          </p:cNvSpPr>
          <p:nvPr>
            <p:ph type="body" sz="quarter" idx="13"/>
          </p:nvPr>
        </p:nvSpPr>
        <p:spPr>
          <a:xfrm>
            <a:off x="640077" y="1073742"/>
            <a:ext cx="8157755" cy="1395254"/>
          </a:xfrm>
        </p:spPr>
        <p:txBody>
          <a:bodyPr/>
          <a:lstStyle/>
          <a:p>
            <a:pPr marL="285750" indent="-285750">
              <a:buFont typeface="Arial" panose="020B0604020202020204" pitchFamily="34" charset="0"/>
              <a:buChar char="•"/>
            </a:pPr>
            <a:r>
              <a:rPr lang="en-US" sz="2400" dirty="0"/>
              <a:t>This course is partly inspired and use materials from the following courses created by my colleagues:</a:t>
            </a:r>
          </a:p>
          <a:p>
            <a:pPr marL="733806" lvl="1" indent="-285750"/>
            <a:r>
              <a:rPr lang="en-US" sz="2000" dirty="0"/>
              <a:t>ECE-M1126C: Nader </a:t>
            </a:r>
            <a:r>
              <a:rPr lang="en-US" sz="2000" dirty="0" err="1"/>
              <a:t>Sehatbakhsh</a:t>
            </a:r>
            <a:r>
              <a:rPr lang="en-US" sz="2000" dirty="0"/>
              <a:t> @ UCLA</a:t>
            </a:r>
          </a:p>
          <a:p>
            <a:pPr marL="733806" lvl="1" indent="-285750"/>
            <a:r>
              <a:rPr lang="en-US" sz="2000" dirty="0"/>
              <a:t>CS3220: </a:t>
            </a:r>
            <a:r>
              <a:rPr lang="en-US" sz="2000" dirty="0" err="1"/>
              <a:t>Hyesoon</a:t>
            </a:r>
            <a:r>
              <a:rPr lang="en-US" sz="2000" dirty="0"/>
              <a:t> Kim @ </a:t>
            </a:r>
            <a:r>
              <a:rPr lang="en-US" sz="2000" dirty="0" err="1"/>
              <a:t>gatech</a:t>
            </a:r>
            <a:endParaRPr lang="en-US" sz="2000" dirty="0"/>
          </a:p>
        </p:txBody>
      </p:sp>
    </p:spTree>
    <p:extLst>
      <p:ext uri="{BB962C8B-B14F-4D97-AF65-F5344CB8AC3E}">
        <p14:creationId xmlns:p14="http://schemas.microsoft.com/office/powerpoint/2010/main" val="454412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402291-5659-6CB3-67FF-1619D3926C32}"/>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E000564-AC86-587A-7D75-866D6ACE2456}"/>
              </a:ext>
            </a:extLst>
          </p:cNvPr>
          <p:cNvSpPr>
            <a:spLocks noGrp="1"/>
          </p:cNvSpPr>
          <p:nvPr>
            <p:ph type="sldNum" sz="quarter" idx="19"/>
          </p:nvPr>
        </p:nvSpPr>
        <p:spPr/>
        <p:txBody>
          <a:bodyPr/>
          <a:lstStyle/>
          <a:p>
            <a:fld id="{B6238B5B-F19C-E947-A0BC-87BD7983F871}" type="slidenum">
              <a:rPr lang="en-US" smtClean="0"/>
              <a:pPr/>
              <a:t>5</a:t>
            </a:fld>
            <a:endParaRPr lang="en-US" dirty="0"/>
          </a:p>
        </p:txBody>
      </p:sp>
      <p:sp>
        <p:nvSpPr>
          <p:cNvPr id="2" name="Title 4">
            <a:extLst>
              <a:ext uri="{FF2B5EF4-FFF2-40B4-BE49-F238E27FC236}">
                <a16:creationId xmlns:a16="http://schemas.microsoft.com/office/drawing/2014/main" id="{A64ECB88-63BE-87D7-CC2E-7EFA8FD2950F}"/>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Modern Processor Requirements</a:t>
            </a:r>
          </a:p>
        </p:txBody>
      </p:sp>
      <p:sp>
        <p:nvSpPr>
          <p:cNvPr id="5" name="Text Placeholder 1">
            <a:extLst>
              <a:ext uri="{FF2B5EF4-FFF2-40B4-BE49-F238E27FC236}">
                <a16:creationId xmlns:a16="http://schemas.microsoft.com/office/drawing/2014/main" id="{88604A9E-8418-702E-61D1-0AEEBDF439C5}"/>
              </a:ext>
            </a:extLst>
          </p:cNvPr>
          <p:cNvSpPr txBox="1">
            <a:spLocks/>
          </p:cNvSpPr>
          <p:nvPr/>
        </p:nvSpPr>
        <p:spPr>
          <a:xfrm>
            <a:off x="640077" y="1000549"/>
            <a:ext cx="8503923" cy="3486083"/>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2400" dirty="0"/>
              <a:t>Fetching multiple instructions each cycle</a:t>
            </a:r>
          </a:p>
          <a:p>
            <a:pPr marL="285750" indent="-285750">
              <a:buFont typeface="Arial" panose="020B0604020202020204" pitchFamily="34" charset="0"/>
              <a:buChar char="•"/>
            </a:pPr>
            <a:r>
              <a:rPr lang="en-US" sz="2400" dirty="0"/>
              <a:t>Executing multiple instructions concurrently</a:t>
            </a:r>
          </a:p>
          <a:p>
            <a:pPr marL="285750" indent="-285750">
              <a:buFont typeface="Arial" panose="020B0604020202020204" pitchFamily="34" charset="0"/>
              <a:buChar char="•"/>
            </a:pPr>
            <a:r>
              <a:rPr lang="en-US" sz="2400" dirty="0"/>
              <a:t>Partitioned execute stage</a:t>
            </a:r>
          </a:p>
          <a:p>
            <a:pPr marL="733806" lvl="1" indent="-285750"/>
            <a:r>
              <a:rPr lang="en-US" sz="2000" dirty="0"/>
              <a:t>Multiple functional units (e.g. ALU, FPU, LSU)</a:t>
            </a:r>
          </a:p>
          <a:p>
            <a:pPr marL="733806" lvl="1" indent="-285750"/>
            <a:r>
              <a:rPr lang="en-US" sz="2000" dirty="0"/>
              <a:t>Variable-latency units</a:t>
            </a:r>
          </a:p>
          <a:p>
            <a:pPr marL="342900" indent="-342900">
              <a:buFont typeface="Arial" panose="020B0604020202020204" pitchFamily="34" charset="0"/>
              <a:buChar char="•"/>
            </a:pPr>
            <a:r>
              <a:rPr lang="en-US" sz="2400" dirty="0"/>
              <a:t>Commit instructions in order</a:t>
            </a:r>
          </a:p>
          <a:p>
            <a:pPr marL="790956" lvl="1" indent="-342900"/>
            <a:r>
              <a:rPr lang="en-US" sz="2000" dirty="0"/>
              <a:t>Preserving external states</a:t>
            </a:r>
            <a:br>
              <a:rPr lang="en-US" sz="2000" dirty="0"/>
            </a:br>
            <a:r>
              <a:rPr lang="en-US" sz="2400" dirty="0"/>
              <a:t>	</a:t>
            </a:r>
          </a:p>
          <a:p>
            <a:pPr marL="733806" lvl="1" indent="-285750"/>
            <a:endParaRPr lang="en-US" sz="2400" dirty="0"/>
          </a:p>
        </p:txBody>
      </p:sp>
    </p:spTree>
    <p:extLst>
      <p:ext uri="{BB962C8B-B14F-4D97-AF65-F5344CB8AC3E}">
        <p14:creationId xmlns:p14="http://schemas.microsoft.com/office/powerpoint/2010/main" val="591944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A7639E-4105-C214-A1DD-64D0E68964E4}"/>
            </a:ext>
          </a:extLst>
        </p:cNvPr>
        <p:cNvGrpSpPr/>
        <p:nvPr/>
      </p:nvGrpSpPr>
      <p:grpSpPr>
        <a:xfrm>
          <a:off x="0" y="0"/>
          <a:ext cx="0" cy="0"/>
          <a:chOff x="0" y="0"/>
          <a:chExt cx="0" cy="0"/>
        </a:xfrm>
      </p:grpSpPr>
      <p:sp>
        <p:nvSpPr>
          <p:cNvPr id="7" name="Rectangle 6">
            <a:extLst>
              <a:ext uri="{FF2B5EF4-FFF2-40B4-BE49-F238E27FC236}">
                <a16:creationId xmlns:a16="http://schemas.microsoft.com/office/drawing/2014/main" id="{27774EE2-F1C9-925A-AC36-F078B3AE6948}"/>
              </a:ext>
            </a:extLst>
          </p:cNvPr>
          <p:cNvSpPr/>
          <p:nvPr/>
        </p:nvSpPr>
        <p:spPr>
          <a:xfrm>
            <a:off x="1147413" y="2058283"/>
            <a:ext cx="2178320" cy="1239206"/>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b="1" dirty="0"/>
              <a:t>Issue (ID)</a:t>
            </a:r>
          </a:p>
        </p:txBody>
      </p:sp>
      <p:sp>
        <p:nvSpPr>
          <p:cNvPr id="4" name="Slide Number Placeholder 3">
            <a:extLst>
              <a:ext uri="{FF2B5EF4-FFF2-40B4-BE49-F238E27FC236}">
                <a16:creationId xmlns:a16="http://schemas.microsoft.com/office/drawing/2014/main" id="{F403764A-AC12-E255-14E9-DC6501FA80A8}"/>
              </a:ext>
            </a:extLst>
          </p:cNvPr>
          <p:cNvSpPr>
            <a:spLocks noGrp="1"/>
          </p:cNvSpPr>
          <p:nvPr>
            <p:ph type="sldNum" sz="quarter" idx="19"/>
          </p:nvPr>
        </p:nvSpPr>
        <p:spPr/>
        <p:txBody>
          <a:bodyPr/>
          <a:lstStyle/>
          <a:p>
            <a:fld id="{B6238B5B-F19C-E947-A0BC-87BD7983F871}" type="slidenum">
              <a:rPr lang="en-US" smtClean="0"/>
              <a:pPr/>
              <a:t>6</a:t>
            </a:fld>
            <a:endParaRPr lang="en-US" dirty="0"/>
          </a:p>
        </p:txBody>
      </p:sp>
      <p:sp>
        <p:nvSpPr>
          <p:cNvPr id="2" name="Title 4">
            <a:extLst>
              <a:ext uri="{FF2B5EF4-FFF2-40B4-BE49-F238E27FC236}">
                <a16:creationId xmlns:a16="http://schemas.microsoft.com/office/drawing/2014/main" id="{9EAB47ED-A701-36A0-42F5-4FE6DC5B56A7}"/>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Modern Processor Pipeline</a:t>
            </a:r>
          </a:p>
        </p:txBody>
      </p:sp>
      <p:sp>
        <p:nvSpPr>
          <p:cNvPr id="5" name="Text Placeholder 1">
            <a:extLst>
              <a:ext uri="{FF2B5EF4-FFF2-40B4-BE49-F238E27FC236}">
                <a16:creationId xmlns:a16="http://schemas.microsoft.com/office/drawing/2014/main" id="{ECFBE8CB-D0FA-2797-1D65-60D90768E55B}"/>
              </a:ext>
            </a:extLst>
          </p:cNvPr>
          <p:cNvSpPr txBox="1">
            <a:spLocks/>
          </p:cNvSpPr>
          <p:nvPr/>
        </p:nvSpPr>
        <p:spPr>
          <a:xfrm>
            <a:off x="640077" y="1000549"/>
            <a:ext cx="8503923" cy="753027"/>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2400" dirty="0"/>
              <a:t>Three main stages: Issue, Execute, Commit</a:t>
            </a:r>
          </a:p>
          <a:p>
            <a:pPr marL="733806" lvl="1" indent="-285750"/>
            <a:endParaRPr lang="en-US" sz="2400" dirty="0"/>
          </a:p>
        </p:txBody>
      </p:sp>
      <p:sp>
        <p:nvSpPr>
          <p:cNvPr id="3" name="Rectangle 2">
            <a:extLst>
              <a:ext uri="{FF2B5EF4-FFF2-40B4-BE49-F238E27FC236}">
                <a16:creationId xmlns:a16="http://schemas.microsoft.com/office/drawing/2014/main" id="{4DB4847C-DBB3-ACD8-2B37-8351A6F6F709}"/>
              </a:ext>
            </a:extLst>
          </p:cNvPr>
          <p:cNvSpPr/>
          <p:nvPr/>
        </p:nvSpPr>
        <p:spPr>
          <a:xfrm>
            <a:off x="1288632" y="2392650"/>
            <a:ext cx="822607" cy="7530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Fetch</a:t>
            </a:r>
          </a:p>
        </p:txBody>
      </p:sp>
      <p:sp>
        <p:nvSpPr>
          <p:cNvPr id="6" name="Rectangle 5">
            <a:extLst>
              <a:ext uri="{FF2B5EF4-FFF2-40B4-BE49-F238E27FC236}">
                <a16:creationId xmlns:a16="http://schemas.microsoft.com/office/drawing/2014/main" id="{8A565A37-7B14-1A24-7CB2-74FC82040162}"/>
              </a:ext>
            </a:extLst>
          </p:cNvPr>
          <p:cNvSpPr/>
          <p:nvPr/>
        </p:nvSpPr>
        <p:spPr>
          <a:xfrm>
            <a:off x="2351901" y="2392649"/>
            <a:ext cx="822607" cy="7530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Decode</a:t>
            </a:r>
          </a:p>
        </p:txBody>
      </p:sp>
      <p:sp>
        <p:nvSpPr>
          <p:cNvPr id="8" name="Rectangle 7">
            <a:extLst>
              <a:ext uri="{FF2B5EF4-FFF2-40B4-BE49-F238E27FC236}">
                <a16:creationId xmlns:a16="http://schemas.microsoft.com/office/drawing/2014/main" id="{1F613390-D25D-CFB8-162D-B96FD26079BE}"/>
              </a:ext>
            </a:extLst>
          </p:cNvPr>
          <p:cNvSpPr/>
          <p:nvPr/>
        </p:nvSpPr>
        <p:spPr>
          <a:xfrm>
            <a:off x="3534621" y="2058283"/>
            <a:ext cx="2178320" cy="1239206"/>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b="1" dirty="0"/>
              <a:t>Execute (EX, MEM, WB)</a:t>
            </a:r>
          </a:p>
        </p:txBody>
      </p:sp>
      <p:sp>
        <p:nvSpPr>
          <p:cNvPr id="9" name="Rectangle 8">
            <a:extLst>
              <a:ext uri="{FF2B5EF4-FFF2-40B4-BE49-F238E27FC236}">
                <a16:creationId xmlns:a16="http://schemas.microsoft.com/office/drawing/2014/main" id="{54E62734-17CA-C1E5-7516-6B4427C7B6DE}"/>
              </a:ext>
            </a:extLst>
          </p:cNvPr>
          <p:cNvSpPr/>
          <p:nvPr/>
        </p:nvSpPr>
        <p:spPr>
          <a:xfrm>
            <a:off x="5921829" y="2058283"/>
            <a:ext cx="2178320" cy="1239206"/>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b="1" dirty="0"/>
              <a:t>Commit</a:t>
            </a:r>
          </a:p>
        </p:txBody>
      </p:sp>
      <p:sp>
        <p:nvSpPr>
          <p:cNvPr id="11" name="Rectangle 10">
            <a:extLst>
              <a:ext uri="{FF2B5EF4-FFF2-40B4-BE49-F238E27FC236}">
                <a16:creationId xmlns:a16="http://schemas.microsoft.com/office/drawing/2014/main" id="{FEFD8C91-206F-EFA0-9018-2AA1BA1BADB0}"/>
              </a:ext>
            </a:extLst>
          </p:cNvPr>
          <p:cNvSpPr/>
          <p:nvPr/>
        </p:nvSpPr>
        <p:spPr>
          <a:xfrm>
            <a:off x="3703670" y="2392648"/>
            <a:ext cx="822607" cy="7530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ALU</a:t>
            </a:r>
          </a:p>
        </p:txBody>
      </p:sp>
      <p:sp>
        <p:nvSpPr>
          <p:cNvPr id="12" name="Rectangle 11">
            <a:extLst>
              <a:ext uri="{FF2B5EF4-FFF2-40B4-BE49-F238E27FC236}">
                <a16:creationId xmlns:a16="http://schemas.microsoft.com/office/drawing/2014/main" id="{CED9B42D-CFFA-B7F4-0C74-0E3E8605CC27}"/>
              </a:ext>
            </a:extLst>
          </p:cNvPr>
          <p:cNvSpPr/>
          <p:nvPr/>
        </p:nvSpPr>
        <p:spPr>
          <a:xfrm>
            <a:off x="4708305" y="2392650"/>
            <a:ext cx="822607" cy="7530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LSU</a:t>
            </a:r>
          </a:p>
        </p:txBody>
      </p:sp>
      <p:sp>
        <p:nvSpPr>
          <p:cNvPr id="14" name="Arrow: Right 13">
            <a:extLst>
              <a:ext uri="{FF2B5EF4-FFF2-40B4-BE49-F238E27FC236}">
                <a16:creationId xmlns:a16="http://schemas.microsoft.com/office/drawing/2014/main" id="{159F75A2-3932-AE04-3601-E337DF83AD37}"/>
              </a:ext>
            </a:extLst>
          </p:cNvPr>
          <p:cNvSpPr/>
          <p:nvPr/>
        </p:nvSpPr>
        <p:spPr>
          <a:xfrm>
            <a:off x="3322376" y="2622645"/>
            <a:ext cx="211830" cy="293032"/>
          </a:xfrm>
          <a:prstGeom prst="rightArrow">
            <a:avLst/>
          </a:prstGeom>
          <a:solidFill>
            <a:schemeClr val="accent3">
              <a:lumMod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5BE0F52D-AC13-5EA2-D883-F5CF65D2184B}"/>
              </a:ext>
            </a:extLst>
          </p:cNvPr>
          <p:cNvSpPr/>
          <p:nvPr/>
        </p:nvSpPr>
        <p:spPr>
          <a:xfrm>
            <a:off x="5712941" y="2628529"/>
            <a:ext cx="211830" cy="293032"/>
          </a:xfrm>
          <a:prstGeom prst="rightArrow">
            <a:avLst/>
          </a:prstGeom>
          <a:solidFill>
            <a:schemeClr val="accent3">
              <a:lumMod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D985FA2-2C7E-C11A-C930-B82276733524}"/>
              </a:ext>
            </a:extLst>
          </p:cNvPr>
          <p:cNvSpPr/>
          <p:nvPr/>
        </p:nvSpPr>
        <p:spPr>
          <a:xfrm>
            <a:off x="6064018" y="2373231"/>
            <a:ext cx="822607" cy="75302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Register File</a:t>
            </a:r>
          </a:p>
        </p:txBody>
      </p:sp>
      <p:sp>
        <p:nvSpPr>
          <p:cNvPr id="18" name="Rectangle 17">
            <a:extLst>
              <a:ext uri="{FF2B5EF4-FFF2-40B4-BE49-F238E27FC236}">
                <a16:creationId xmlns:a16="http://schemas.microsoft.com/office/drawing/2014/main" id="{F6641924-3A8F-7EE5-F61A-5D62F0DFADAB}"/>
              </a:ext>
            </a:extLst>
          </p:cNvPr>
          <p:cNvSpPr/>
          <p:nvPr/>
        </p:nvSpPr>
        <p:spPr>
          <a:xfrm>
            <a:off x="7095513" y="2373230"/>
            <a:ext cx="822607" cy="75302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Data Memory</a:t>
            </a:r>
          </a:p>
        </p:txBody>
      </p:sp>
      <p:sp>
        <p:nvSpPr>
          <p:cNvPr id="19" name="TextBox 18">
            <a:extLst>
              <a:ext uri="{FF2B5EF4-FFF2-40B4-BE49-F238E27FC236}">
                <a16:creationId xmlns:a16="http://schemas.microsoft.com/office/drawing/2014/main" id="{DE350DF1-C45B-EECD-F211-1109B52F409E}"/>
              </a:ext>
            </a:extLst>
          </p:cNvPr>
          <p:cNvSpPr txBox="1"/>
          <p:nvPr/>
        </p:nvSpPr>
        <p:spPr>
          <a:xfrm>
            <a:off x="1878814" y="1753576"/>
            <a:ext cx="946174" cy="215444"/>
          </a:xfrm>
          <a:prstGeom prst="rect">
            <a:avLst/>
          </a:prstGeom>
          <a:noFill/>
        </p:spPr>
        <p:txBody>
          <a:bodyPr wrap="square" lIns="0" tIns="0" rIns="0" bIns="0" rtlCol="0">
            <a:spAutoFit/>
          </a:bodyPr>
          <a:lstStyle/>
          <a:p>
            <a:pPr algn="l"/>
            <a:r>
              <a:rPr lang="en-US" sz="1400" dirty="0"/>
              <a:t>In-order</a:t>
            </a:r>
          </a:p>
        </p:txBody>
      </p:sp>
      <p:sp>
        <p:nvSpPr>
          <p:cNvPr id="20" name="TextBox 19">
            <a:extLst>
              <a:ext uri="{FF2B5EF4-FFF2-40B4-BE49-F238E27FC236}">
                <a16:creationId xmlns:a16="http://schemas.microsoft.com/office/drawing/2014/main" id="{7CBA80A2-05AF-1B77-D81A-D58A001F6C80}"/>
              </a:ext>
            </a:extLst>
          </p:cNvPr>
          <p:cNvSpPr txBox="1"/>
          <p:nvPr/>
        </p:nvSpPr>
        <p:spPr>
          <a:xfrm>
            <a:off x="4086452" y="1757257"/>
            <a:ext cx="1074657" cy="215444"/>
          </a:xfrm>
          <a:prstGeom prst="rect">
            <a:avLst/>
          </a:prstGeom>
          <a:noFill/>
        </p:spPr>
        <p:txBody>
          <a:bodyPr wrap="square" lIns="0" tIns="0" rIns="0" bIns="0" rtlCol="0">
            <a:spAutoFit/>
          </a:bodyPr>
          <a:lstStyle/>
          <a:p>
            <a:pPr algn="l"/>
            <a:r>
              <a:rPr lang="en-US" sz="1400" dirty="0"/>
              <a:t>Out-of-order</a:t>
            </a:r>
          </a:p>
        </p:txBody>
      </p:sp>
      <p:sp>
        <p:nvSpPr>
          <p:cNvPr id="21" name="TextBox 20">
            <a:extLst>
              <a:ext uri="{FF2B5EF4-FFF2-40B4-BE49-F238E27FC236}">
                <a16:creationId xmlns:a16="http://schemas.microsoft.com/office/drawing/2014/main" id="{C51075BD-2C04-022D-D7E9-47C26EFCD007}"/>
              </a:ext>
            </a:extLst>
          </p:cNvPr>
          <p:cNvSpPr txBox="1"/>
          <p:nvPr/>
        </p:nvSpPr>
        <p:spPr>
          <a:xfrm>
            <a:off x="6679467" y="1760080"/>
            <a:ext cx="946174" cy="215444"/>
          </a:xfrm>
          <a:prstGeom prst="rect">
            <a:avLst/>
          </a:prstGeom>
          <a:noFill/>
        </p:spPr>
        <p:txBody>
          <a:bodyPr wrap="square" lIns="0" tIns="0" rIns="0" bIns="0" rtlCol="0">
            <a:spAutoFit/>
          </a:bodyPr>
          <a:lstStyle/>
          <a:p>
            <a:pPr algn="l"/>
            <a:r>
              <a:rPr lang="en-US" sz="1400" dirty="0"/>
              <a:t>In-order</a:t>
            </a:r>
          </a:p>
        </p:txBody>
      </p:sp>
    </p:spTree>
    <p:extLst>
      <p:ext uri="{BB962C8B-B14F-4D97-AF65-F5344CB8AC3E}">
        <p14:creationId xmlns:p14="http://schemas.microsoft.com/office/powerpoint/2010/main" val="3961515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E5999D-D578-5D9F-BDD1-3A71F92D0EE3}"/>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77F1AC6-339C-91DA-B3EE-C28FCC440A6D}"/>
              </a:ext>
            </a:extLst>
          </p:cNvPr>
          <p:cNvSpPr>
            <a:spLocks noGrp="1"/>
          </p:cNvSpPr>
          <p:nvPr>
            <p:ph type="sldNum" sz="quarter" idx="19"/>
          </p:nvPr>
        </p:nvSpPr>
        <p:spPr/>
        <p:txBody>
          <a:bodyPr/>
          <a:lstStyle/>
          <a:p>
            <a:fld id="{B6238B5B-F19C-E947-A0BC-87BD7983F871}" type="slidenum">
              <a:rPr lang="en-US" smtClean="0"/>
              <a:pPr/>
              <a:t>7</a:t>
            </a:fld>
            <a:endParaRPr lang="en-US" dirty="0"/>
          </a:p>
        </p:txBody>
      </p:sp>
      <p:sp>
        <p:nvSpPr>
          <p:cNvPr id="2" name="Title 4">
            <a:extLst>
              <a:ext uri="{FF2B5EF4-FFF2-40B4-BE49-F238E27FC236}">
                <a16:creationId xmlns:a16="http://schemas.microsoft.com/office/drawing/2014/main" id="{0FA42795-AC0F-4723-4079-1A13E59EB06C}"/>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Out of Order Execution</a:t>
            </a:r>
          </a:p>
        </p:txBody>
      </p:sp>
      <p:sp>
        <p:nvSpPr>
          <p:cNvPr id="5" name="Text Placeholder 1">
            <a:extLst>
              <a:ext uri="{FF2B5EF4-FFF2-40B4-BE49-F238E27FC236}">
                <a16:creationId xmlns:a16="http://schemas.microsoft.com/office/drawing/2014/main" id="{F8757C12-51FF-F468-0264-1FD7E181126E}"/>
              </a:ext>
            </a:extLst>
          </p:cNvPr>
          <p:cNvSpPr txBox="1">
            <a:spLocks/>
          </p:cNvSpPr>
          <p:nvPr/>
        </p:nvSpPr>
        <p:spPr>
          <a:xfrm>
            <a:off x="640077" y="1000549"/>
            <a:ext cx="8157755" cy="1354217"/>
          </a:xfrm>
          <a:prstGeom prst="rect">
            <a:avLst/>
          </a:prstGeom>
        </p:spPr>
        <p:txBody>
          <a:bodyPr vert="horz"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2400" dirty="0" err="1"/>
              <a:t>OoO</a:t>
            </a:r>
            <a:r>
              <a:rPr lang="en-US" sz="2400" dirty="0"/>
              <a:t> Design Challenges?</a:t>
            </a:r>
          </a:p>
          <a:p>
            <a:pPr marL="733806" lvl="1" indent="-285750"/>
            <a:r>
              <a:rPr lang="en-US" sz="2000" dirty="0"/>
              <a:t>How do we resolve data dependencies?</a:t>
            </a:r>
          </a:p>
          <a:p>
            <a:pPr marL="733806" lvl="1" indent="-285750"/>
            <a:r>
              <a:rPr lang="en-US" sz="2000" dirty="0"/>
              <a:t>How do we handle pipeline hazards?</a:t>
            </a:r>
          </a:p>
          <a:p>
            <a:pPr marL="733806" lvl="1" indent="-285750"/>
            <a:r>
              <a:rPr lang="en-US" sz="2000" dirty="0"/>
              <a:t>How do we preserve ordering for external states?</a:t>
            </a:r>
          </a:p>
        </p:txBody>
      </p:sp>
    </p:spTree>
    <p:extLst>
      <p:ext uri="{BB962C8B-B14F-4D97-AF65-F5344CB8AC3E}">
        <p14:creationId xmlns:p14="http://schemas.microsoft.com/office/powerpoint/2010/main" val="1214401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EE0262-5101-85AA-1237-3878C7046326}"/>
            </a:ext>
          </a:extLst>
        </p:cNvPr>
        <p:cNvGrpSpPr/>
        <p:nvPr/>
      </p:nvGrpSpPr>
      <p:grpSpPr>
        <a:xfrm>
          <a:off x="0" y="0"/>
          <a:ext cx="0" cy="0"/>
          <a:chOff x="0" y="0"/>
          <a:chExt cx="0" cy="0"/>
        </a:xfrm>
      </p:grpSpPr>
      <p:sp>
        <p:nvSpPr>
          <p:cNvPr id="7" name="Rectangle 6">
            <a:extLst>
              <a:ext uri="{FF2B5EF4-FFF2-40B4-BE49-F238E27FC236}">
                <a16:creationId xmlns:a16="http://schemas.microsoft.com/office/drawing/2014/main" id="{B69BC097-D0F0-D402-7C29-F385F2F1D5AF}"/>
              </a:ext>
            </a:extLst>
          </p:cNvPr>
          <p:cNvSpPr/>
          <p:nvPr/>
        </p:nvSpPr>
        <p:spPr>
          <a:xfrm>
            <a:off x="1147413" y="2058282"/>
            <a:ext cx="2178320" cy="1966490"/>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b="1" dirty="0"/>
              <a:t>Issue (ID)</a:t>
            </a:r>
          </a:p>
        </p:txBody>
      </p:sp>
      <p:sp>
        <p:nvSpPr>
          <p:cNvPr id="4" name="Slide Number Placeholder 3">
            <a:extLst>
              <a:ext uri="{FF2B5EF4-FFF2-40B4-BE49-F238E27FC236}">
                <a16:creationId xmlns:a16="http://schemas.microsoft.com/office/drawing/2014/main" id="{2861DB59-AEDC-AC7A-62CA-476E661F4A0F}"/>
              </a:ext>
            </a:extLst>
          </p:cNvPr>
          <p:cNvSpPr>
            <a:spLocks noGrp="1"/>
          </p:cNvSpPr>
          <p:nvPr>
            <p:ph type="sldNum" sz="quarter" idx="19"/>
          </p:nvPr>
        </p:nvSpPr>
        <p:spPr/>
        <p:txBody>
          <a:bodyPr/>
          <a:lstStyle/>
          <a:p>
            <a:fld id="{B6238B5B-F19C-E947-A0BC-87BD7983F871}" type="slidenum">
              <a:rPr lang="en-US" smtClean="0"/>
              <a:pPr/>
              <a:t>8</a:t>
            </a:fld>
            <a:endParaRPr lang="en-US" dirty="0"/>
          </a:p>
        </p:txBody>
      </p:sp>
      <p:sp>
        <p:nvSpPr>
          <p:cNvPr id="2" name="Title 4">
            <a:extLst>
              <a:ext uri="{FF2B5EF4-FFF2-40B4-BE49-F238E27FC236}">
                <a16:creationId xmlns:a16="http://schemas.microsoft.com/office/drawing/2014/main" id="{0A491D6A-4B01-7E06-0D7F-89AA3AEEB9EE}"/>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Register Renaming</a:t>
            </a:r>
          </a:p>
        </p:txBody>
      </p:sp>
      <p:sp>
        <p:nvSpPr>
          <p:cNvPr id="5" name="Text Placeholder 1">
            <a:extLst>
              <a:ext uri="{FF2B5EF4-FFF2-40B4-BE49-F238E27FC236}">
                <a16:creationId xmlns:a16="http://schemas.microsoft.com/office/drawing/2014/main" id="{3E3BC0C4-3792-3355-EE99-C1D0E5795FDC}"/>
              </a:ext>
            </a:extLst>
          </p:cNvPr>
          <p:cNvSpPr txBox="1">
            <a:spLocks/>
          </p:cNvSpPr>
          <p:nvPr/>
        </p:nvSpPr>
        <p:spPr>
          <a:xfrm>
            <a:off x="640077" y="1000549"/>
            <a:ext cx="8503923" cy="753027"/>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2400" dirty="0"/>
              <a:t>Resolving Data dependencies</a:t>
            </a:r>
          </a:p>
          <a:p>
            <a:pPr marL="733806" lvl="1" indent="-285750"/>
            <a:endParaRPr lang="en-US" sz="2400" dirty="0"/>
          </a:p>
        </p:txBody>
      </p:sp>
      <p:sp>
        <p:nvSpPr>
          <p:cNvPr id="3" name="Rectangle 2">
            <a:extLst>
              <a:ext uri="{FF2B5EF4-FFF2-40B4-BE49-F238E27FC236}">
                <a16:creationId xmlns:a16="http://schemas.microsoft.com/office/drawing/2014/main" id="{D55AC562-2E2D-A459-F6A5-89BB98D06DE3}"/>
              </a:ext>
            </a:extLst>
          </p:cNvPr>
          <p:cNvSpPr/>
          <p:nvPr/>
        </p:nvSpPr>
        <p:spPr>
          <a:xfrm>
            <a:off x="1288632" y="2392650"/>
            <a:ext cx="822607" cy="7530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Fetch</a:t>
            </a:r>
          </a:p>
        </p:txBody>
      </p:sp>
      <p:sp>
        <p:nvSpPr>
          <p:cNvPr id="6" name="Rectangle 5">
            <a:extLst>
              <a:ext uri="{FF2B5EF4-FFF2-40B4-BE49-F238E27FC236}">
                <a16:creationId xmlns:a16="http://schemas.microsoft.com/office/drawing/2014/main" id="{1DB25418-EECA-8F45-D7F3-0E2AF82863AE}"/>
              </a:ext>
            </a:extLst>
          </p:cNvPr>
          <p:cNvSpPr/>
          <p:nvPr/>
        </p:nvSpPr>
        <p:spPr>
          <a:xfrm>
            <a:off x="2351901" y="2392649"/>
            <a:ext cx="822607" cy="7530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Decode</a:t>
            </a:r>
          </a:p>
        </p:txBody>
      </p:sp>
      <p:sp>
        <p:nvSpPr>
          <p:cNvPr id="8" name="Rectangle 7">
            <a:extLst>
              <a:ext uri="{FF2B5EF4-FFF2-40B4-BE49-F238E27FC236}">
                <a16:creationId xmlns:a16="http://schemas.microsoft.com/office/drawing/2014/main" id="{84C75C6E-D728-86BF-70D9-2F79E4D684BE}"/>
              </a:ext>
            </a:extLst>
          </p:cNvPr>
          <p:cNvSpPr/>
          <p:nvPr/>
        </p:nvSpPr>
        <p:spPr>
          <a:xfrm>
            <a:off x="3534621" y="2058283"/>
            <a:ext cx="2178320" cy="1239206"/>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b="1" dirty="0"/>
              <a:t>Execute (EX, MEM, WB)</a:t>
            </a:r>
          </a:p>
        </p:txBody>
      </p:sp>
      <p:sp>
        <p:nvSpPr>
          <p:cNvPr id="9" name="Rectangle 8">
            <a:extLst>
              <a:ext uri="{FF2B5EF4-FFF2-40B4-BE49-F238E27FC236}">
                <a16:creationId xmlns:a16="http://schemas.microsoft.com/office/drawing/2014/main" id="{11F057B0-B658-74D8-55DE-F34B8C7E0C35}"/>
              </a:ext>
            </a:extLst>
          </p:cNvPr>
          <p:cNvSpPr/>
          <p:nvPr/>
        </p:nvSpPr>
        <p:spPr>
          <a:xfrm>
            <a:off x="5921829" y="2058283"/>
            <a:ext cx="2178320" cy="1239206"/>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b="1" dirty="0"/>
              <a:t>Retire</a:t>
            </a:r>
          </a:p>
        </p:txBody>
      </p:sp>
      <p:sp>
        <p:nvSpPr>
          <p:cNvPr id="11" name="Rectangle 10">
            <a:extLst>
              <a:ext uri="{FF2B5EF4-FFF2-40B4-BE49-F238E27FC236}">
                <a16:creationId xmlns:a16="http://schemas.microsoft.com/office/drawing/2014/main" id="{E232300A-C140-8C14-F345-F7CDC7EFDF24}"/>
              </a:ext>
            </a:extLst>
          </p:cNvPr>
          <p:cNvSpPr/>
          <p:nvPr/>
        </p:nvSpPr>
        <p:spPr>
          <a:xfrm>
            <a:off x="3703670" y="2392648"/>
            <a:ext cx="822607" cy="7530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ALU</a:t>
            </a:r>
          </a:p>
        </p:txBody>
      </p:sp>
      <p:sp>
        <p:nvSpPr>
          <p:cNvPr id="12" name="Rectangle 11">
            <a:extLst>
              <a:ext uri="{FF2B5EF4-FFF2-40B4-BE49-F238E27FC236}">
                <a16:creationId xmlns:a16="http://schemas.microsoft.com/office/drawing/2014/main" id="{0110EF3F-104D-86FF-0E89-9C5F5BE6B847}"/>
              </a:ext>
            </a:extLst>
          </p:cNvPr>
          <p:cNvSpPr/>
          <p:nvPr/>
        </p:nvSpPr>
        <p:spPr>
          <a:xfrm>
            <a:off x="4708305" y="2392650"/>
            <a:ext cx="822607" cy="7530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LSU</a:t>
            </a:r>
          </a:p>
        </p:txBody>
      </p:sp>
      <p:sp>
        <p:nvSpPr>
          <p:cNvPr id="14" name="Arrow: Right 13">
            <a:extLst>
              <a:ext uri="{FF2B5EF4-FFF2-40B4-BE49-F238E27FC236}">
                <a16:creationId xmlns:a16="http://schemas.microsoft.com/office/drawing/2014/main" id="{0EADEE7F-5887-63F4-89F8-8549674C4B10}"/>
              </a:ext>
            </a:extLst>
          </p:cNvPr>
          <p:cNvSpPr/>
          <p:nvPr/>
        </p:nvSpPr>
        <p:spPr>
          <a:xfrm>
            <a:off x="3322376" y="2622645"/>
            <a:ext cx="211830" cy="293032"/>
          </a:xfrm>
          <a:prstGeom prst="rightArrow">
            <a:avLst/>
          </a:prstGeom>
          <a:solidFill>
            <a:schemeClr val="accent3">
              <a:lumMod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D240DD5C-B9A6-FBEE-187A-B03FC8524E05}"/>
              </a:ext>
            </a:extLst>
          </p:cNvPr>
          <p:cNvSpPr/>
          <p:nvPr/>
        </p:nvSpPr>
        <p:spPr>
          <a:xfrm>
            <a:off x="5712941" y="2628529"/>
            <a:ext cx="211830" cy="293032"/>
          </a:xfrm>
          <a:prstGeom prst="rightArrow">
            <a:avLst/>
          </a:prstGeom>
          <a:solidFill>
            <a:schemeClr val="accent3">
              <a:lumMod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8698896-C9F9-7B3D-499E-03F5CEC89F8F}"/>
              </a:ext>
            </a:extLst>
          </p:cNvPr>
          <p:cNvSpPr/>
          <p:nvPr/>
        </p:nvSpPr>
        <p:spPr>
          <a:xfrm>
            <a:off x="6064018" y="2373231"/>
            <a:ext cx="822607" cy="75302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Register File</a:t>
            </a:r>
          </a:p>
        </p:txBody>
      </p:sp>
      <p:sp>
        <p:nvSpPr>
          <p:cNvPr id="18" name="Rectangle 17">
            <a:extLst>
              <a:ext uri="{FF2B5EF4-FFF2-40B4-BE49-F238E27FC236}">
                <a16:creationId xmlns:a16="http://schemas.microsoft.com/office/drawing/2014/main" id="{09A4058C-76E9-F3EE-18D9-A87F91B81BB9}"/>
              </a:ext>
            </a:extLst>
          </p:cNvPr>
          <p:cNvSpPr/>
          <p:nvPr/>
        </p:nvSpPr>
        <p:spPr>
          <a:xfrm>
            <a:off x="7095513" y="2373230"/>
            <a:ext cx="822607" cy="75302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Data Memory</a:t>
            </a:r>
          </a:p>
        </p:txBody>
      </p:sp>
      <p:sp>
        <p:nvSpPr>
          <p:cNvPr id="19" name="TextBox 18">
            <a:extLst>
              <a:ext uri="{FF2B5EF4-FFF2-40B4-BE49-F238E27FC236}">
                <a16:creationId xmlns:a16="http://schemas.microsoft.com/office/drawing/2014/main" id="{AE788CFB-09D3-6045-8F8E-1C979AED85A3}"/>
              </a:ext>
            </a:extLst>
          </p:cNvPr>
          <p:cNvSpPr txBox="1"/>
          <p:nvPr/>
        </p:nvSpPr>
        <p:spPr>
          <a:xfrm>
            <a:off x="1878814" y="1753576"/>
            <a:ext cx="946174" cy="215444"/>
          </a:xfrm>
          <a:prstGeom prst="rect">
            <a:avLst/>
          </a:prstGeom>
          <a:noFill/>
        </p:spPr>
        <p:txBody>
          <a:bodyPr wrap="square" lIns="0" tIns="0" rIns="0" bIns="0" rtlCol="0">
            <a:spAutoFit/>
          </a:bodyPr>
          <a:lstStyle/>
          <a:p>
            <a:pPr algn="l"/>
            <a:r>
              <a:rPr lang="en-US" sz="1400" dirty="0"/>
              <a:t>In-order</a:t>
            </a:r>
          </a:p>
        </p:txBody>
      </p:sp>
      <p:sp>
        <p:nvSpPr>
          <p:cNvPr id="20" name="TextBox 19">
            <a:extLst>
              <a:ext uri="{FF2B5EF4-FFF2-40B4-BE49-F238E27FC236}">
                <a16:creationId xmlns:a16="http://schemas.microsoft.com/office/drawing/2014/main" id="{134D34DC-FBEA-3169-9C4C-BBA814A32A02}"/>
              </a:ext>
            </a:extLst>
          </p:cNvPr>
          <p:cNvSpPr txBox="1"/>
          <p:nvPr/>
        </p:nvSpPr>
        <p:spPr>
          <a:xfrm>
            <a:off x="4086452" y="1757257"/>
            <a:ext cx="1074657" cy="215444"/>
          </a:xfrm>
          <a:prstGeom prst="rect">
            <a:avLst/>
          </a:prstGeom>
          <a:noFill/>
        </p:spPr>
        <p:txBody>
          <a:bodyPr wrap="square" lIns="0" tIns="0" rIns="0" bIns="0" rtlCol="0">
            <a:spAutoFit/>
          </a:bodyPr>
          <a:lstStyle/>
          <a:p>
            <a:pPr algn="l"/>
            <a:r>
              <a:rPr lang="en-US" sz="1400" dirty="0"/>
              <a:t>Out-of-order</a:t>
            </a:r>
          </a:p>
        </p:txBody>
      </p:sp>
      <p:sp>
        <p:nvSpPr>
          <p:cNvPr id="21" name="TextBox 20">
            <a:extLst>
              <a:ext uri="{FF2B5EF4-FFF2-40B4-BE49-F238E27FC236}">
                <a16:creationId xmlns:a16="http://schemas.microsoft.com/office/drawing/2014/main" id="{40878A49-4980-B1E7-04E4-F9F26954EABD}"/>
              </a:ext>
            </a:extLst>
          </p:cNvPr>
          <p:cNvSpPr txBox="1"/>
          <p:nvPr/>
        </p:nvSpPr>
        <p:spPr>
          <a:xfrm>
            <a:off x="6679467" y="1760080"/>
            <a:ext cx="946174" cy="215444"/>
          </a:xfrm>
          <a:prstGeom prst="rect">
            <a:avLst/>
          </a:prstGeom>
          <a:noFill/>
        </p:spPr>
        <p:txBody>
          <a:bodyPr wrap="square" lIns="0" tIns="0" rIns="0" bIns="0" rtlCol="0">
            <a:spAutoFit/>
          </a:bodyPr>
          <a:lstStyle/>
          <a:p>
            <a:pPr algn="l"/>
            <a:r>
              <a:rPr lang="en-US" sz="1400" dirty="0"/>
              <a:t>In-order</a:t>
            </a:r>
          </a:p>
        </p:txBody>
      </p:sp>
      <p:sp>
        <p:nvSpPr>
          <p:cNvPr id="10" name="Rectangle 9">
            <a:extLst>
              <a:ext uri="{FF2B5EF4-FFF2-40B4-BE49-F238E27FC236}">
                <a16:creationId xmlns:a16="http://schemas.microsoft.com/office/drawing/2014/main" id="{E215D546-BDC6-80B9-6E51-63EE8D52380B}"/>
              </a:ext>
            </a:extLst>
          </p:cNvPr>
          <p:cNvSpPr/>
          <p:nvPr/>
        </p:nvSpPr>
        <p:spPr>
          <a:xfrm>
            <a:off x="1767015" y="3391482"/>
            <a:ext cx="996189" cy="470887"/>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Register</a:t>
            </a:r>
          </a:p>
          <a:p>
            <a:pPr algn="ctr"/>
            <a:r>
              <a:rPr lang="en-US" dirty="0"/>
              <a:t>Renaming</a:t>
            </a:r>
          </a:p>
        </p:txBody>
      </p:sp>
    </p:spTree>
    <p:extLst>
      <p:ext uri="{BB962C8B-B14F-4D97-AF65-F5344CB8AC3E}">
        <p14:creationId xmlns:p14="http://schemas.microsoft.com/office/powerpoint/2010/main" val="2010430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02A2A9-751F-018F-543F-BE60ABA98F5A}"/>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A3A5644-F4BD-2251-DAE9-C53428BAEB08}"/>
              </a:ext>
            </a:extLst>
          </p:cNvPr>
          <p:cNvSpPr>
            <a:spLocks noGrp="1"/>
          </p:cNvSpPr>
          <p:nvPr>
            <p:ph type="sldNum" sz="quarter" idx="19"/>
          </p:nvPr>
        </p:nvSpPr>
        <p:spPr/>
        <p:txBody>
          <a:bodyPr/>
          <a:lstStyle/>
          <a:p>
            <a:fld id="{B6238B5B-F19C-E947-A0BC-87BD7983F871}" type="slidenum">
              <a:rPr lang="en-US" smtClean="0"/>
              <a:pPr/>
              <a:t>9</a:t>
            </a:fld>
            <a:endParaRPr lang="en-US" dirty="0"/>
          </a:p>
        </p:txBody>
      </p:sp>
      <p:sp>
        <p:nvSpPr>
          <p:cNvPr id="2" name="Title 4">
            <a:extLst>
              <a:ext uri="{FF2B5EF4-FFF2-40B4-BE49-F238E27FC236}">
                <a16:creationId xmlns:a16="http://schemas.microsoft.com/office/drawing/2014/main" id="{783A6184-4A12-7683-E713-F51B5D5D0EA9}"/>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Register Renaming Structures</a:t>
            </a:r>
          </a:p>
        </p:txBody>
      </p:sp>
      <p:sp>
        <p:nvSpPr>
          <p:cNvPr id="5" name="Text Placeholder 1">
            <a:extLst>
              <a:ext uri="{FF2B5EF4-FFF2-40B4-BE49-F238E27FC236}">
                <a16:creationId xmlns:a16="http://schemas.microsoft.com/office/drawing/2014/main" id="{7A545440-87C3-B083-D1D8-B9B62C915C8A}"/>
              </a:ext>
            </a:extLst>
          </p:cNvPr>
          <p:cNvSpPr txBox="1">
            <a:spLocks/>
          </p:cNvSpPr>
          <p:nvPr/>
        </p:nvSpPr>
        <p:spPr>
          <a:xfrm>
            <a:off x="640077" y="1000549"/>
            <a:ext cx="6305009" cy="332399"/>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a:lnSpc>
                <a:spcPct val="90000"/>
              </a:lnSpc>
            </a:pPr>
            <a:r>
              <a:rPr lang="en-US" sz="2400" dirty="0"/>
              <a:t>ARF, PRF, and RAT</a:t>
            </a:r>
          </a:p>
        </p:txBody>
      </p:sp>
      <p:sp>
        <p:nvSpPr>
          <p:cNvPr id="3" name="Rectangle 4">
            <a:extLst>
              <a:ext uri="{FF2B5EF4-FFF2-40B4-BE49-F238E27FC236}">
                <a16:creationId xmlns:a16="http://schemas.microsoft.com/office/drawing/2014/main" id="{F6B2F0F6-8C58-5B4F-3352-350C6FFE50AE}"/>
              </a:ext>
            </a:extLst>
          </p:cNvPr>
          <p:cNvSpPr>
            <a:spLocks noChangeArrowheads="1"/>
          </p:cNvSpPr>
          <p:nvPr/>
        </p:nvSpPr>
        <p:spPr bwMode="auto">
          <a:xfrm>
            <a:off x="2920245" y="2588986"/>
            <a:ext cx="76200" cy="762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6" name="Rectangle 5">
            <a:extLst>
              <a:ext uri="{FF2B5EF4-FFF2-40B4-BE49-F238E27FC236}">
                <a16:creationId xmlns:a16="http://schemas.microsoft.com/office/drawing/2014/main" id="{35CF36D6-0AF4-CE2D-226B-91A38A4DFC55}"/>
              </a:ext>
            </a:extLst>
          </p:cNvPr>
          <p:cNvSpPr>
            <a:spLocks noChangeArrowheads="1"/>
          </p:cNvSpPr>
          <p:nvPr/>
        </p:nvSpPr>
        <p:spPr bwMode="auto">
          <a:xfrm>
            <a:off x="2920245" y="2817586"/>
            <a:ext cx="76200" cy="762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7" name="Rectangle 6">
            <a:extLst>
              <a:ext uri="{FF2B5EF4-FFF2-40B4-BE49-F238E27FC236}">
                <a16:creationId xmlns:a16="http://schemas.microsoft.com/office/drawing/2014/main" id="{26EFA2AB-6063-14FE-A4F8-D3B7A6D85088}"/>
              </a:ext>
            </a:extLst>
          </p:cNvPr>
          <p:cNvSpPr>
            <a:spLocks noChangeArrowheads="1"/>
          </p:cNvSpPr>
          <p:nvPr/>
        </p:nvSpPr>
        <p:spPr bwMode="auto">
          <a:xfrm>
            <a:off x="2920245" y="2741386"/>
            <a:ext cx="76200" cy="762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8" name="Rectangle 7">
            <a:extLst>
              <a:ext uri="{FF2B5EF4-FFF2-40B4-BE49-F238E27FC236}">
                <a16:creationId xmlns:a16="http://schemas.microsoft.com/office/drawing/2014/main" id="{25626B34-879B-B8CA-9746-A1F4B002AB41}"/>
              </a:ext>
            </a:extLst>
          </p:cNvPr>
          <p:cNvSpPr>
            <a:spLocks noChangeArrowheads="1"/>
          </p:cNvSpPr>
          <p:nvPr/>
        </p:nvSpPr>
        <p:spPr bwMode="auto">
          <a:xfrm>
            <a:off x="2920245" y="2969986"/>
            <a:ext cx="76200" cy="762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9" name="Rectangle 8">
            <a:extLst>
              <a:ext uri="{FF2B5EF4-FFF2-40B4-BE49-F238E27FC236}">
                <a16:creationId xmlns:a16="http://schemas.microsoft.com/office/drawing/2014/main" id="{96DAAFF9-76FB-3AD8-09B3-A0489ECF6691}"/>
              </a:ext>
            </a:extLst>
          </p:cNvPr>
          <p:cNvSpPr>
            <a:spLocks noChangeArrowheads="1"/>
          </p:cNvSpPr>
          <p:nvPr/>
        </p:nvSpPr>
        <p:spPr bwMode="auto">
          <a:xfrm>
            <a:off x="3606045" y="2284186"/>
            <a:ext cx="76200" cy="762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1" name="Rectangle 9">
            <a:extLst>
              <a:ext uri="{FF2B5EF4-FFF2-40B4-BE49-F238E27FC236}">
                <a16:creationId xmlns:a16="http://schemas.microsoft.com/office/drawing/2014/main" id="{8E87FCC2-87BF-5CE2-F9FA-9450D3FBD416}"/>
              </a:ext>
            </a:extLst>
          </p:cNvPr>
          <p:cNvSpPr>
            <a:spLocks noChangeArrowheads="1"/>
          </p:cNvSpPr>
          <p:nvPr/>
        </p:nvSpPr>
        <p:spPr bwMode="auto">
          <a:xfrm>
            <a:off x="3606045" y="3046186"/>
            <a:ext cx="76200" cy="762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2" name="Rectangle 10">
            <a:extLst>
              <a:ext uri="{FF2B5EF4-FFF2-40B4-BE49-F238E27FC236}">
                <a16:creationId xmlns:a16="http://schemas.microsoft.com/office/drawing/2014/main" id="{7BBF117E-971A-5CEF-5467-84C6A559903E}"/>
              </a:ext>
            </a:extLst>
          </p:cNvPr>
          <p:cNvSpPr>
            <a:spLocks noChangeArrowheads="1"/>
          </p:cNvSpPr>
          <p:nvPr/>
        </p:nvSpPr>
        <p:spPr bwMode="auto">
          <a:xfrm>
            <a:off x="3606045" y="1826986"/>
            <a:ext cx="76200" cy="762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3" name="Rectangle 11">
            <a:extLst>
              <a:ext uri="{FF2B5EF4-FFF2-40B4-BE49-F238E27FC236}">
                <a16:creationId xmlns:a16="http://schemas.microsoft.com/office/drawing/2014/main" id="{8F211463-00C0-C14F-A4B9-93EEB2E0F253}"/>
              </a:ext>
            </a:extLst>
          </p:cNvPr>
          <p:cNvSpPr>
            <a:spLocks noChangeArrowheads="1"/>
          </p:cNvSpPr>
          <p:nvPr/>
        </p:nvSpPr>
        <p:spPr bwMode="auto">
          <a:xfrm>
            <a:off x="3606045" y="3579586"/>
            <a:ext cx="76200" cy="762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cxnSp>
        <p:nvCxnSpPr>
          <p:cNvPr id="14" name="AutoShape 12">
            <a:extLst>
              <a:ext uri="{FF2B5EF4-FFF2-40B4-BE49-F238E27FC236}">
                <a16:creationId xmlns:a16="http://schemas.microsoft.com/office/drawing/2014/main" id="{F4FA4901-EC33-F358-CFAB-D9015EC8F1C7}"/>
              </a:ext>
            </a:extLst>
          </p:cNvPr>
          <p:cNvCxnSpPr>
            <a:cxnSpLocks noChangeShapeType="1"/>
            <a:stCxn id="3" idx="3"/>
            <a:endCxn id="12" idx="1"/>
          </p:cNvCxnSpPr>
          <p:nvPr/>
        </p:nvCxnSpPr>
        <p:spPr bwMode="auto">
          <a:xfrm flipV="1">
            <a:off x="2996445" y="1865086"/>
            <a:ext cx="609600" cy="762000"/>
          </a:xfrm>
          <a:prstGeom prst="curvedConnector3">
            <a:avLst>
              <a:gd name="adj1" fmla="val 50000"/>
            </a:avLst>
          </a:prstGeom>
          <a:noFill/>
          <a:ln w="9525">
            <a:solidFill>
              <a:schemeClr val="tx1"/>
            </a:solidFill>
            <a:round/>
            <a:headEnd/>
            <a:tailEnd type="triangle" w="med" len="med"/>
          </a:ln>
          <a:effectLst/>
        </p:spPr>
      </p:cxnSp>
      <p:cxnSp>
        <p:nvCxnSpPr>
          <p:cNvPr id="15" name="AutoShape 13">
            <a:extLst>
              <a:ext uri="{FF2B5EF4-FFF2-40B4-BE49-F238E27FC236}">
                <a16:creationId xmlns:a16="http://schemas.microsoft.com/office/drawing/2014/main" id="{B4B39EB0-96F6-2337-719C-1222F5E80DA6}"/>
              </a:ext>
            </a:extLst>
          </p:cNvPr>
          <p:cNvCxnSpPr>
            <a:cxnSpLocks noChangeShapeType="1"/>
            <a:stCxn id="7" idx="3"/>
            <a:endCxn id="13" idx="1"/>
          </p:cNvCxnSpPr>
          <p:nvPr/>
        </p:nvCxnSpPr>
        <p:spPr bwMode="auto">
          <a:xfrm>
            <a:off x="2996445" y="2779486"/>
            <a:ext cx="609600" cy="838200"/>
          </a:xfrm>
          <a:prstGeom prst="curvedConnector3">
            <a:avLst>
              <a:gd name="adj1" fmla="val 50000"/>
            </a:avLst>
          </a:prstGeom>
          <a:noFill/>
          <a:ln w="9525">
            <a:solidFill>
              <a:schemeClr val="tx1"/>
            </a:solidFill>
            <a:round/>
            <a:headEnd/>
            <a:tailEnd type="triangle" w="med" len="med"/>
          </a:ln>
          <a:effectLst/>
        </p:spPr>
      </p:cxnSp>
      <p:cxnSp>
        <p:nvCxnSpPr>
          <p:cNvPr id="16" name="AutoShape 14">
            <a:extLst>
              <a:ext uri="{FF2B5EF4-FFF2-40B4-BE49-F238E27FC236}">
                <a16:creationId xmlns:a16="http://schemas.microsoft.com/office/drawing/2014/main" id="{2899C48D-67DA-20F9-14DF-AE2AC81F2A60}"/>
              </a:ext>
            </a:extLst>
          </p:cNvPr>
          <p:cNvCxnSpPr>
            <a:cxnSpLocks noChangeShapeType="1"/>
            <a:stCxn id="6" idx="3"/>
            <a:endCxn id="9" idx="1"/>
          </p:cNvCxnSpPr>
          <p:nvPr/>
        </p:nvCxnSpPr>
        <p:spPr bwMode="auto">
          <a:xfrm flipV="1">
            <a:off x="2996445" y="2322286"/>
            <a:ext cx="609600" cy="533400"/>
          </a:xfrm>
          <a:prstGeom prst="curvedConnector3">
            <a:avLst>
              <a:gd name="adj1" fmla="val 50000"/>
            </a:avLst>
          </a:prstGeom>
          <a:noFill/>
          <a:ln w="9525">
            <a:solidFill>
              <a:schemeClr val="tx1"/>
            </a:solidFill>
            <a:round/>
            <a:headEnd/>
            <a:tailEnd type="triangle" w="med" len="med"/>
          </a:ln>
          <a:effectLst/>
        </p:spPr>
      </p:cxnSp>
      <p:cxnSp>
        <p:nvCxnSpPr>
          <p:cNvPr id="17" name="AutoShape 15">
            <a:extLst>
              <a:ext uri="{FF2B5EF4-FFF2-40B4-BE49-F238E27FC236}">
                <a16:creationId xmlns:a16="http://schemas.microsoft.com/office/drawing/2014/main" id="{08A72713-7A7B-2A07-124F-B08307F63B94}"/>
              </a:ext>
            </a:extLst>
          </p:cNvPr>
          <p:cNvCxnSpPr>
            <a:cxnSpLocks noChangeShapeType="1"/>
            <a:stCxn id="8" idx="3"/>
            <a:endCxn id="11" idx="1"/>
          </p:cNvCxnSpPr>
          <p:nvPr/>
        </p:nvCxnSpPr>
        <p:spPr bwMode="auto">
          <a:xfrm>
            <a:off x="2996445" y="3008086"/>
            <a:ext cx="609600" cy="76200"/>
          </a:xfrm>
          <a:prstGeom prst="curvedConnector3">
            <a:avLst>
              <a:gd name="adj1" fmla="val 50000"/>
            </a:avLst>
          </a:prstGeom>
          <a:noFill/>
          <a:ln w="9525">
            <a:solidFill>
              <a:schemeClr val="tx1"/>
            </a:solidFill>
            <a:round/>
            <a:headEnd/>
            <a:tailEnd type="triangle" w="med" len="med"/>
          </a:ln>
          <a:effectLst/>
        </p:spPr>
      </p:cxnSp>
      <p:sp>
        <p:nvSpPr>
          <p:cNvPr id="18" name="Rectangle 16">
            <a:extLst>
              <a:ext uri="{FF2B5EF4-FFF2-40B4-BE49-F238E27FC236}">
                <a16:creationId xmlns:a16="http://schemas.microsoft.com/office/drawing/2014/main" id="{55E89A2D-5471-011F-C74B-471B15D48511}"/>
              </a:ext>
            </a:extLst>
          </p:cNvPr>
          <p:cNvSpPr>
            <a:spLocks noChangeArrowheads="1"/>
          </p:cNvSpPr>
          <p:nvPr/>
        </p:nvSpPr>
        <p:spPr bwMode="auto">
          <a:xfrm>
            <a:off x="2920245" y="3122386"/>
            <a:ext cx="76200" cy="762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9" name="Rectangle 17">
            <a:extLst>
              <a:ext uri="{FF2B5EF4-FFF2-40B4-BE49-F238E27FC236}">
                <a16:creationId xmlns:a16="http://schemas.microsoft.com/office/drawing/2014/main" id="{59A9D307-EC5F-483F-6247-B8E98C2D774E}"/>
              </a:ext>
            </a:extLst>
          </p:cNvPr>
          <p:cNvSpPr>
            <a:spLocks noChangeArrowheads="1"/>
          </p:cNvSpPr>
          <p:nvPr/>
        </p:nvSpPr>
        <p:spPr bwMode="auto">
          <a:xfrm>
            <a:off x="3606045" y="4265386"/>
            <a:ext cx="76200" cy="762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cxnSp>
        <p:nvCxnSpPr>
          <p:cNvPr id="25" name="AutoShape 18">
            <a:extLst>
              <a:ext uri="{FF2B5EF4-FFF2-40B4-BE49-F238E27FC236}">
                <a16:creationId xmlns:a16="http://schemas.microsoft.com/office/drawing/2014/main" id="{5698EDA2-FD1E-A0FC-09BA-F4DEB4D5923E}"/>
              </a:ext>
            </a:extLst>
          </p:cNvPr>
          <p:cNvCxnSpPr>
            <a:cxnSpLocks noChangeShapeType="1"/>
            <a:stCxn id="18" idx="3"/>
            <a:endCxn id="19" idx="1"/>
          </p:cNvCxnSpPr>
          <p:nvPr/>
        </p:nvCxnSpPr>
        <p:spPr bwMode="auto">
          <a:xfrm>
            <a:off x="2996445" y="3160486"/>
            <a:ext cx="609600" cy="1143000"/>
          </a:xfrm>
          <a:prstGeom prst="curvedConnector3">
            <a:avLst>
              <a:gd name="adj1" fmla="val 50000"/>
            </a:avLst>
          </a:prstGeom>
          <a:noFill/>
          <a:ln w="9525">
            <a:solidFill>
              <a:schemeClr val="tx1"/>
            </a:solidFill>
            <a:round/>
            <a:headEnd/>
            <a:tailEnd type="triangle" w="med" len="med"/>
          </a:ln>
          <a:effectLst/>
        </p:spPr>
      </p:cxnSp>
      <p:sp>
        <p:nvSpPr>
          <p:cNvPr id="34" name="Rectangle 19">
            <a:extLst>
              <a:ext uri="{FF2B5EF4-FFF2-40B4-BE49-F238E27FC236}">
                <a16:creationId xmlns:a16="http://schemas.microsoft.com/office/drawing/2014/main" id="{685D75D7-B56E-A341-6D36-906ABEC405D9}"/>
              </a:ext>
            </a:extLst>
          </p:cNvPr>
          <p:cNvSpPr>
            <a:spLocks noChangeArrowheads="1"/>
          </p:cNvSpPr>
          <p:nvPr/>
        </p:nvSpPr>
        <p:spPr bwMode="auto">
          <a:xfrm>
            <a:off x="3606045" y="2969986"/>
            <a:ext cx="762000" cy="1524000"/>
          </a:xfrm>
          <a:prstGeom prst="rect">
            <a:avLst/>
          </a:prstGeom>
          <a:solidFill>
            <a:srgbClr val="00B0F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a:r>
              <a:rPr lang="en-US">
                <a:latin typeface="+mn-lt"/>
              </a:rPr>
              <a:t>PRF</a:t>
            </a:r>
          </a:p>
        </p:txBody>
      </p:sp>
      <p:sp>
        <p:nvSpPr>
          <p:cNvPr id="35" name="Rectangle 20">
            <a:extLst>
              <a:ext uri="{FF2B5EF4-FFF2-40B4-BE49-F238E27FC236}">
                <a16:creationId xmlns:a16="http://schemas.microsoft.com/office/drawing/2014/main" id="{F2AC8138-EBCE-9892-7F93-C96069BC539C}"/>
              </a:ext>
            </a:extLst>
          </p:cNvPr>
          <p:cNvSpPr>
            <a:spLocks noChangeArrowheads="1"/>
          </p:cNvSpPr>
          <p:nvPr/>
        </p:nvSpPr>
        <p:spPr bwMode="auto">
          <a:xfrm>
            <a:off x="3606045" y="1674586"/>
            <a:ext cx="762000" cy="914400"/>
          </a:xfrm>
          <a:prstGeom prst="rect">
            <a:avLst/>
          </a:prstGeom>
          <a:solidFill>
            <a:srgbClr val="00B0F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a:r>
              <a:rPr lang="en-US">
                <a:latin typeface="+mn-lt"/>
              </a:rPr>
              <a:t>ARF</a:t>
            </a:r>
          </a:p>
        </p:txBody>
      </p:sp>
      <p:sp>
        <p:nvSpPr>
          <p:cNvPr id="36" name="Rectangle 21">
            <a:extLst>
              <a:ext uri="{FF2B5EF4-FFF2-40B4-BE49-F238E27FC236}">
                <a16:creationId xmlns:a16="http://schemas.microsoft.com/office/drawing/2014/main" id="{B4ABCBEF-D1BD-6678-E16F-E3632F6265BD}"/>
              </a:ext>
            </a:extLst>
          </p:cNvPr>
          <p:cNvSpPr>
            <a:spLocks noChangeArrowheads="1"/>
          </p:cNvSpPr>
          <p:nvPr/>
        </p:nvSpPr>
        <p:spPr bwMode="auto">
          <a:xfrm>
            <a:off x="2396470" y="2436586"/>
            <a:ext cx="609600" cy="838200"/>
          </a:xfrm>
          <a:prstGeom prst="rect">
            <a:avLst/>
          </a:prstGeom>
          <a:solidFill>
            <a:srgbClr val="00B0F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a:r>
              <a:rPr lang="en-US" dirty="0">
                <a:latin typeface="+mn-lt"/>
              </a:rPr>
              <a:t>RAT</a:t>
            </a:r>
          </a:p>
        </p:txBody>
      </p:sp>
      <p:sp>
        <p:nvSpPr>
          <p:cNvPr id="37" name="AutoShape 22">
            <a:extLst>
              <a:ext uri="{FF2B5EF4-FFF2-40B4-BE49-F238E27FC236}">
                <a16:creationId xmlns:a16="http://schemas.microsoft.com/office/drawing/2014/main" id="{DE2A45F4-D024-86E9-A4F9-5E7BAD54A25E}"/>
              </a:ext>
            </a:extLst>
          </p:cNvPr>
          <p:cNvSpPr>
            <a:spLocks noChangeArrowheads="1"/>
          </p:cNvSpPr>
          <p:nvPr/>
        </p:nvSpPr>
        <p:spPr bwMode="auto">
          <a:xfrm>
            <a:off x="1971753" y="3846286"/>
            <a:ext cx="948492" cy="815513"/>
          </a:xfrm>
          <a:prstGeom prst="wedgeRoundRectCallout">
            <a:avLst>
              <a:gd name="adj1" fmla="val 28662"/>
              <a:gd name="adj2" fmla="val -117468"/>
              <a:gd name="adj3" fmla="val 16667"/>
            </a:avLst>
          </a:prstGeom>
          <a:solidFill>
            <a:srgbClr val="00008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pPr algn="ctr"/>
            <a:r>
              <a:rPr lang="en-US" dirty="0">
                <a:solidFill>
                  <a:schemeClr val="bg1"/>
                </a:solidFill>
                <a:latin typeface="+mn-lt"/>
              </a:rPr>
              <a:t>Register</a:t>
            </a:r>
          </a:p>
          <a:p>
            <a:pPr algn="ctr"/>
            <a:r>
              <a:rPr lang="en-US" dirty="0">
                <a:solidFill>
                  <a:schemeClr val="bg1"/>
                </a:solidFill>
                <a:latin typeface="+mn-lt"/>
              </a:rPr>
              <a:t>Alias</a:t>
            </a:r>
          </a:p>
          <a:p>
            <a:pPr algn="ctr"/>
            <a:r>
              <a:rPr lang="en-US" dirty="0">
                <a:solidFill>
                  <a:schemeClr val="bg1"/>
                </a:solidFill>
                <a:latin typeface="+mn-lt"/>
              </a:rPr>
              <a:t>Table</a:t>
            </a:r>
          </a:p>
        </p:txBody>
      </p:sp>
      <p:sp>
        <p:nvSpPr>
          <p:cNvPr id="38" name="AutoShape 23">
            <a:extLst>
              <a:ext uri="{FF2B5EF4-FFF2-40B4-BE49-F238E27FC236}">
                <a16:creationId xmlns:a16="http://schemas.microsoft.com/office/drawing/2014/main" id="{105F0303-3301-957E-5FD3-BB1B814EA7B4}"/>
              </a:ext>
            </a:extLst>
          </p:cNvPr>
          <p:cNvSpPr>
            <a:spLocks noChangeArrowheads="1"/>
          </p:cNvSpPr>
          <p:nvPr/>
        </p:nvSpPr>
        <p:spPr bwMode="auto">
          <a:xfrm>
            <a:off x="4572000" y="3960586"/>
            <a:ext cx="942975" cy="815513"/>
          </a:xfrm>
          <a:prstGeom prst="wedgeRoundRectCallout">
            <a:avLst>
              <a:gd name="adj1" fmla="val -73444"/>
              <a:gd name="adj2" fmla="val -88139"/>
              <a:gd name="adj3" fmla="val 16667"/>
            </a:avLst>
          </a:prstGeom>
          <a:solidFill>
            <a:srgbClr val="00008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pPr algn="ctr"/>
            <a:r>
              <a:rPr lang="en-US" dirty="0">
                <a:solidFill>
                  <a:schemeClr val="bg1"/>
                </a:solidFill>
                <a:latin typeface="+mn-lt"/>
              </a:rPr>
              <a:t>Physical</a:t>
            </a:r>
          </a:p>
          <a:p>
            <a:pPr algn="ctr"/>
            <a:r>
              <a:rPr lang="en-US" dirty="0">
                <a:solidFill>
                  <a:schemeClr val="bg1"/>
                </a:solidFill>
                <a:latin typeface="+mn-lt"/>
              </a:rPr>
              <a:t>Register</a:t>
            </a:r>
          </a:p>
          <a:p>
            <a:pPr algn="ctr"/>
            <a:r>
              <a:rPr lang="en-US" dirty="0">
                <a:solidFill>
                  <a:schemeClr val="bg1"/>
                </a:solidFill>
                <a:latin typeface="+mn-lt"/>
              </a:rPr>
              <a:t>File</a:t>
            </a:r>
          </a:p>
        </p:txBody>
      </p:sp>
      <p:sp>
        <p:nvSpPr>
          <p:cNvPr id="39" name="AutoShape 24">
            <a:extLst>
              <a:ext uri="{FF2B5EF4-FFF2-40B4-BE49-F238E27FC236}">
                <a16:creationId xmlns:a16="http://schemas.microsoft.com/office/drawing/2014/main" id="{1B0807DC-B9CE-295B-A508-4E72FCE782B2}"/>
              </a:ext>
            </a:extLst>
          </p:cNvPr>
          <p:cNvSpPr>
            <a:spLocks noChangeArrowheads="1"/>
          </p:cNvSpPr>
          <p:nvPr/>
        </p:nvSpPr>
        <p:spPr bwMode="auto">
          <a:xfrm>
            <a:off x="5308715" y="1384074"/>
            <a:ext cx="1166660" cy="762000"/>
          </a:xfrm>
          <a:prstGeom prst="wedgeRoundRectCallout">
            <a:avLst>
              <a:gd name="adj1" fmla="val -129838"/>
              <a:gd name="adj2" fmla="val 50639"/>
              <a:gd name="adj3" fmla="val 16667"/>
            </a:avLst>
          </a:prstGeom>
          <a:solidFill>
            <a:srgbClr val="00008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pPr algn="ctr"/>
            <a:r>
              <a:rPr lang="en-US" dirty="0">
                <a:solidFill>
                  <a:schemeClr val="bg1"/>
                </a:solidFill>
                <a:latin typeface="+mn-lt"/>
              </a:rPr>
              <a:t>Architected</a:t>
            </a:r>
          </a:p>
          <a:p>
            <a:pPr algn="ctr"/>
            <a:r>
              <a:rPr lang="en-US" dirty="0">
                <a:solidFill>
                  <a:schemeClr val="bg1"/>
                </a:solidFill>
                <a:latin typeface="+mn-lt"/>
              </a:rPr>
              <a:t>Register</a:t>
            </a:r>
          </a:p>
          <a:p>
            <a:pPr algn="ctr"/>
            <a:r>
              <a:rPr lang="en-US" dirty="0">
                <a:solidFill>
                  <a:schemeClr val="bg1"/>
                </a:solidFill>
                <a:latin typeface="+mn-lt"/>
              </a:rPr>
              <a:t>File</a:t>
            </a:r>
          </a:p>
        </p:txBody>
      </p:sp>
      <p:sp>
        <p:nvSpPr>
          <p:cNvPr id="40" name="Text Box 25">
            <a:extLst>
              <a:ext uri="{FF2B5EF4-FFF2-40B4-BE49-F238E27FC236}">
                <a16:creationId xmlns:a16="http://schemas.microsoft.com/office/drawing/2014/main" id="{2B9C5736-676F-A348-E875-556A103CD002}"/>
              </a:ext>
            </a:extLst>
          </p:cNvPr>
          <p:cNvSpPr txBox="1">
            <a:spLocks noChangeArrowheads="1"/>
          </p:cNvSpPr>
          <p:nvPr/>
        </p:nvSpPr>
        <p:spPr bwMode="auto">
          <a:xfrm>
            <a:off x="5815845" y="2984274"/>
            <a:ext cx="3328155" cy="369332"/>
          </a:xfrm>
          <a:prstGeom prst="rect">
            <a:avLst/>
          </a:prstGeom>
          <a:noFill/>
          <a:ln w="9525">
            <a:noFill/>
            <a:miter lim="800000"/>
            <a:headEnd/>
            <a:tailEnd/>
          </a:ln>
          <a:effectLst/>
        </p:spPr>
        <p:txBody>
          <a:bodyPr wrap="none">
            <a:spAutoFit/>
          </a:bodyPr>
          <a:lstStyle/>
          <a:p>
            <a:r>
              <a:rPr lang="en-US">
                <a:latin typeface="+mn-lt"/>
              </a:rPr>
              <a:t>One PREG per instruction in-flight</a:t>
            </a:r>
          </a:p>
        </p:txBody>
      </p:sp>
      <p:sp>
        <p:nvSpPr>
          <p:cNvPr id="41" name="Line 26">
            <a:extLst>
              <a:ext uri="{FF2B5EF4-FFF2-40B4-BE49-F238E27FC236}">
                <a16:creationId xmlns:a16="http://schemas.microsoft.com/office/drawing/2014/main" id="{018D79F2-1A81-E0EB-B8C0-C382F926DE6C}"/>
              </a:ext>
            </a:extLst>
          </p:cNvPr>
          <p:cNvSpPr>
            <a:spLocks noChangeShapeType="1"/>
          </p:cNvSpPr>
          <p:nvPr/>
        </p:nvSpPr>
        <p:spPr bwMode="auto">
          <a:xfrm flipH="1">
            <a:off x="4368045" y="3198586"/>
            <a:ext cx="1447800" cy="304800"/>
          </a:xfrm>
          <a:prstGeom prst="line">
            <a:avLst/>
          </a:prstGeom>
          <a:noFill/>
          <a:ln w="9525">
            <a:solidFill>
              <a:schemeClr val="tx1"/>
            </a:solidFill>
            <a:round/>
            <a:headEnd/>
            <a:tailEnd type="triangle" w="med" len="med"/>
          </a:ln>
          <a:effectLst/>
        </p:spPr>
        <p:txBody>
          <a:bodyPr/>
          <a:lstStyle/>
          <a:p>
            <a:endParaRPr lang="en-US"/>
          </a:p>
        </p:txBody>
      </p:sp>
      <p:sp>
        <p:nvSpPr>
          <p:cNvPr id="42" name="Text Box 27">
            <a:extLst>
              <a:ext uri="{FF2B5EF4-FFF2-40B4-BE49-F238E27FC236}">
                <a16:creationId xmlns:a16="http://schemas.microsoft.com/office/drawing/2014/main" id="{E24FDA3F-8877-C2D5-55D0-2551571E20C9}"/>
              </a:ext>
            </a:extLst>
          </p:cNvPr>
          <p:cNvSpPr txBox="1">
            <a:spLocks noChangeArrowheads="1"/>
          </p:cNvSpPr>
          <p:nvPr/>
        </p:nvSpPr>
        <p:spPr bwMode="auto">
          <a:xfrm>
            <a:off x="5892045" y="2222274"/>
            <a:ext cx="2871299" cy="369332"/>
          </a:xfrm>
          <a:prstGeom prst="rect">
            <a:avLst/>
          </a:prstGeom>
          <a:noFill/>
          <a:ln w="9525">
            <a:noFill/>
            <a:miter lim="800000"/>
            <a:headEnd/>
            <a:tailEnd/>
          </a:ln>
          <a:effectLst/>
        </p:spPr>
        <p:txBody>
          <a:bodyPr wrap="none">
            <a:spAutoFit/>
          </a:bodyPr>
          <a:lstStyle/>
          <a:p>
            <a:r>
              <a:rPr lang="en-US">
                <a:latin typeface="+mn-lt"/>
              </a:rPr>
              <a:t>“Outside” world sees the ARF</a:t>
            </a:r>
          </a:p>
        </p:txBody>
      </p:sp>
      <p:sp>
        <p:nvSpPr>
          <p:cNvPr id="43" name="Line 28">
            <a:extLst>
              <a:ext uri="{FF2B5EF4-FFF2-40B4-BE49-F238E27FC236}">
                <a16:creationId xmlns:a16="http://schemas.microsoft.com/office/drawing/2014/main" id="{749E0479-D2E1-6666-0A4A-4B6A733D02FB}"/>
              </a:ext>
            </a:extLst>
          </p:cNvPr>
          <p:cNvSpPr>
            <a:spLocks noChangeShapeType="1"/>
          </p:cNvSpPr>
          <p:nvPr/>
        </p:nvSpPr>
        <p:spPr bwMode="auto">
          <a:xfrm flipH="1" flipV="1">
            <a:off x="4368045" y="2284186"/>
            <a:ext cx="1447800" cy="76200"/>
          </a:xfrm>
          <a:prstGeom prst="line">
            <a:avLst/>
          </a:prstGeom>
          <a:noFill/>
          <a:ln w="9525">
            <a:solidFill>
              <a:schemeClr val="tx1"/>
            </a:solidFill>
            <a:round/>
            <a:headEnd/>
            <a:tailEnd type="triangle" w="med" len="med"/>
          </a:ln>
          <a:effectLst/>
        </p:spPr>
        <p:txBody>
          <a:bodyPr/>
          <a:lstStyle/>
          <a:p>
            <a:endParaRPr lang="en-US"/>
          </a:p>
        </p:txBody>
      </p:sp>
    </p:spTree>
    <p:extLst>
      <p:ext uri="{BB962C8B-B14F-4D97-AF65-F5344CB8AC3E}">
        <p14:creationId xmlns:p14="http://schemas.microsoft.com/office/powerpoint/2010/main" val="2729980655"/>
      </p:ext>
    </p:extLst>
  </p:cSld>
  <p:clrMapOvr>
    <a:masterClrMapping/>
  </p:clrMapOvr>
</p:sld>
</file>

<file path=ppt/theme/theme1.xml><?xml version="1.0" encoding="utf-8"?>
<a:theme xmlns:a="http://schemas.openxmlformats.org/drawingml/2006/main" name="presentation-01-light">
  <a:themeElements>
    <a:clrScheme name="Brand-01-Colors">
      <a:dk1>
        <a:srgbClr val="57585B"/>
      </a:dk1>
      <a:lt1>
        <a:srgbClr val="FFFFFF"/>
      </a:lt1>
      <a:dk2>
        <a:srgbClr val="2774AE"/>
      </a:dk2>
      <a:lt2>
        <a:srgbClr val="FFFFFF"/>
      </a:lt2>
      <a:accent1>
        <a:srgbClr val="2774AE"/>
      </a:accent1>
      <a:accent2>
        <a:srgbClr val="898989"/>
      </a:accent2>
      <a:accent3>
        <a:srgbClr val="DAE6F4"/>
      </a:accent3>
      <a:accent4>
        <a:srgbClr val="8AB8E8"/>
      </a:accent4>
      <a:accent5>
        <a:srgbClr val="FFC72B"/>
      </a:accent5>
      <a:accent6>
        <a:srgbClr val="00375B"/>
      </a:accent6>
      <a:hlink>
        <a:srgbClr val="00375B"/>
      </a:hlink>
      <a:folHlink>
        <a:srgbClr val="5123B0"/>
      </a:folHlink>
    </a:clrScheme>
    <a:fontScheme name="Brand-StratComm">
      <a:majorFont>
        <a:latin typeface="Helvetica"/>
        <a:ea typeface=""/>
        <a:cs typeface=""/>
      </a:majorFont>
      <a:minorFont>
        <a:latin typeface="Helvetic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lgn="l">
          <a:defRPr sz="1400" dirty="0" err="1" smtClean="0"/>
        </a:defPPr>
      </a:lstStyle>
    </a:txDef>
  </a:objectDefaults>
  <a:extraClrSchemeLst/>
  <a:extLst>
    <a:ext uri="{05A4C25C-085E-4340-85A3-A5531E510DB2}">
      <thm15:themeFamily xmlns:thm15="http://schemas.microsoft.com/office/thememl/2012/main" name="Presentation3" id="{29398D0B-90C9-544C-A6FC-AE19BFCCC692}" vid="{4B4CC681-B77A-AB4C-AD62-92A8F50A32EB}"/>
    </a:ext>
  </a:extLst>
</a:theme>
</file>

<file path=ppt/theme/theme2.xml><?xml version="1.0" encoding="utf-8"?>
<a:theme xmlns:a="http://schemas.openxmlformats.org/drawingml/2006/main" name="presentation-01-dark">
  <a:themeElements>
    <a:clrScheme name="Brand-01-Colors">
      <a:dk1>
        <a:srgbClr val="57585B"/>
      </a:dk1>
      <a:lt1>
        <a:srgbClr val="FFFFFF"/>
      </a:lt1>
      <a:dk2>
        <a:srgbClr val="2774AE"/>
      </a:dk2>
      <a:lt2>
        <a:srgbClr val="FFFFFF"/>
      </a:lt2>
      <a:accent1>
        <a:srgbClr val="2774AE"/>
      </a:accent1>
      <a:accent2>
        <a:srgbClr val="898989"/>
      </a:accent2>
      <a:accent3>
        <a:srgbClr val="DAE6F4"/>
      </a:accent3>
      <a:accent4>
        <a:srgbClr val="8AB8E8"/>
      </a:accent4>
      <a:accent5>
        <a:srgbClr val="FFC72B"/>
      </a:accent5>
      <a:accent6>
        <a:srgbClr val="00375B"/>
      </a:accent6>
      <a:hlink>
        <a:srgbClr val="00375B"/>
      </a:hlink>
      <a:folHlink>
        <a:srgbClr val="5123B0"/>
      </a:folHlink>
    </a:clrScheme>
    <a:fontScheme name="Brand-StratComm">
      <a:majorFont>
        <a:latin typeface="Helvetica"/>
        <a:ea typeface=""/>
        <a:cs typeface=""/>
      </a:majorFont>
      <a:minorFont>
        <a:latin typeface="Helvetic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29398D0B-90C9-544C-A6FC-AE19BFCCC692}" vid="{F69EEA45-44B6-3944-BC30-5A6DA2629FF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lecture1</Template>
  <TotalTime>9203</TotalTime>
  <Words>2548</Words>
  <Application>Microsoft Macintosh PowerPoint</Application>
  <PresentationFormat>On-screen Show (16:9)</PresentationFormat>
  <Paragraphs>905</Paragraphs>
  <Slides>44</Slides>
  <Notes>41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44</vt:i4>
      </vt:variant>
    </vt:vector>
  </HeadingPairs>
  <TitlesOfParts>
    <vt:vector size="52" baseType="lpstr">
      <vt:lpstr>Arial</vt:lpstr>
      <vt:lpstr>AUdimat</vt:lpstr>
      <vt:lpstr>Calibri</vt:lpstr>
      <vt:lpstr>Helvetica</vt:lpstr>
      <vt:lpstr>Helvetica Regular</vt:lpstr>
      <vt:lpstr>Symbol</vt:lpstr>
      <vt:lpstr>presentation-01-light</vt:lpstr>
      <vt:lpstr>presentation-01-dark</vt:lpstr>
      <vt:lpstr>PowerPoint Presentation</vt:lpstr>
      <vt:lpstr>Attendance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Tine, Blaise</dc:creator>
  <cp:lastModifiedBy>Tejas Kamtam</cp:lastModifiedBy>
  <cp:revision>400</cp:revision>
  <dcterms:created xsi:type="dcterms:W3CDTF">2024-01-01T04:16:23Z</dcterms:created>
  <dcterms:modified xsi:type="dcterms:W3CDTF">2024-02-23T01:14:22Z</dcterms:modified>
</cp:coreProperties>
</file>